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07" r:id="rId3"/>
    <p:sldId id="320" r:id="rId4"/>
    <p:sldId id="298" r:id="rId5"/>
    <p:sldId id="313" r:id="rId6"/>
    <p:sldId id="321" r:id="rId7"/>
    <p:sldId id="322" r:id="rId8"/>
    <p:sldId id="328" r:id="rId9"/>
    <p:sldId id="323" r:id="rId10"/>
    <p:sldId id="324" r:id="rId11"/>
    <p:sldId id="325" r:id="rId12"/>
    <p:sldId id="326" r:id="rId13"/>
    <p:sldId id="329"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660033"/>
    <a:srgbClr val="FFFF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3/11/2014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14</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lumMod val="21000"/>
                <a:lumOff val="79000"/>
                <a:alpha val="33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9.jpeg"/><Relationship Id="rId5" Type="http://schemas.openxmlformats.org/officeDocument/2006/relationships/hyperlink" Target="http://engsc.ac.uk/" TargetMode="External"/><Relationship Id="rId10" Type="http://schemas.openxmlformats.org/officeDocument/2006/relationships/image" Target="../media/image18.jpeg"/><Relationship Id="rId4" Type="http://schemas.openxmlformats.org/officeDocument/2006/relationships/image" Target="../media/image15.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2776"/>
            <a:ext cx="7772400" cy="2187675"/>
          </a:xfrm>
        </p:spPr>
        <p:txBody>
          <a:bodyPr>
            <a:normAutofit fontScale="90000"/>
          </a:bodyPr>
          <a:lstStyle/>
          <a:p>
            <a:r>
              <a:rPr lang="en-GB" dirty="0" smtClean="0"/>
              <a:t>CHAPTER 4</a:t>
            </a:r>
            <a:br>
              <a:rPr lang="en-GB" dirty="0" smtClean="0"/>
            </a:br>
            <a:r>
              <a:rPr lang="en-GB" dirty="0" smtClean="0"/>
              <a:t>Optimal Predictive Control </a:t>
            </a:r>
            <a:r>
              <a:rPr lang="en-GB" dirty="0"/>
              <a:t>7</a:t>
            </a:r>
            <a:r>
              <a:rPr lang="en-GB" dirty="0" smtClean="0"/>
              <a:t/>
            </a:r>
            <a:br>
              <a:rPr lang="en-GB" dirty="0" smtClean="0"/>
            </a:br>
            <a:r>
              <a:rPr lang="en-GB" dirty="0" smtClean="0"/>
              <a:t>Stability with infinite horizons and tail</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683568" y="188640"/>
            <a:ext cx="8001056" cy="714380"/>
          </a:xfrm>
        </p:spPr>
        <p:txBody>
          <a:bodyPr>
            <a:normAutofit/>
          </a:bodyPr>
          <a:lstStyle/>
          <a:p>
            <a:pPr eaLnBrk="1" hangingPunct="1"/>
            <a:r>
              <a:rPr lang="en-GB" altLang="en-US" sz="4000" dirty="0" smtClean="0"/>
              <a:t>With infinite horizons, J is </a:t>
            </a:r>
            <a:r>
              <a:rPr lang="en-GB" altLang="en-US" sz="4000" dirty="0" err="1" smtClean="0"/>
              <a:t>Lyapunov</a:t>
            </a:r>
            <a:endParaRPr lang="en-GB" altLang="en-US" sz="4000" dirty="0" smtClean="0"/>
          </a:p>
        </p:txBody>
      </p:sp>
      <p:sp>
        <p:nvSpPr>
          <p:cNvPr id="38918" name="Rectangle 3"/>
          <p:cNvSpPr>
            <a:spLocks noGrp="1" noChangeArrowheads="1"/>
          </p:cNvSpPr>
          <p:nvPr>
            <p:ph type="body" idx="1"/>
          </p:nvPr>
        </p:nvSpPr>
        <p:spPr>
          <a:xfrm>
            <a:off x="250825" y="980728"/>
            <a:ext cx="8588375" cy="5472460"/>
          </a:xfrm>
        </p:spPr>
        <p:txBody>
          <a:bodyPr>
            <a:noAutofit/>
          </a:bodyPr>
          <a:lstStyle/>
          <a:p>
            <a:pPr marL="609600" indent="-609600">
              <a:buFontTx/>
              <a:buAutoNum type="arabicPeriod"/>
            </a:pPr>
            <a:r>
              <a:rPr lang="en-GB" altLang="en-US" sz="2800" dirty="0" smtClean="0"/>
              <a:t>Now compare the cost at subsequent sampling instants, assuming one uses the tail.</a:t>
            </a:r>
            <a:r>
              <a:rPr lang="en-GB" altLang="en-US" sz="2800" dirty="0"/>
              <a:t> It should be clear </a:t>
            </a:r>
            <a:r>
              <a:rPr lang="en-GB" altLang="en-US" sz="2800" dirty="0" smtClean="0"/>
              <a:t>that:</a:t>
            </a:r>
            <a:endParaRPr lang="en-GB" altLang="en-US" sz="2800" dirty="0"/>
          </a:p>
          <a:p>
            <a:pPr marL="609600" indent="-609600" eaLnBrk="1" hangingPunct="1">
              <a:buFontTx/>
              <a:buAutoNum type="arabicPeriod"/>
            </a:pPr>
            <a:endParaRPr lang="en-GB" altLang="en-US" sz="2800" dirty="0" smtClean="0"/>
          </a:p>
          <a:p>
            <a:pPr marL="609600" indent="-609600" eaLnBrk="1" hangingPunct="1">
              <a:buFontTx/>
              <a:buAutoNum type="arabicPeriod"/>
            </a:pPr>
            <a:endParaRPr lang="en-GB" altLang="en-US" sz="2800" dirty="0" smtClean="0"/>
          </a:p>
          <a:p>
            <a:pPr marL="609600" indent="-609600" eaLnBrk="1" hangingPunct="1">
              <a:buFontTx/>
              <a:buAutoNum type="arabicPeriod"/>
            </a:pPr>
            <a:r>
              <a:rPr lang="en-GB" altLang="en-US" sz="2800" dirty="0" smtClean="0"/>
              <a:t>That is, J is always reducing unless (r=y) and Du=0. This can only happen repeatedly if one is already at the desired steady-state.  Moreover, one can always re-optimise at each sample to make J even smaller still.</a:t>
            </a:r>
          </a:p>
        </p:txBody>
      </p:sp>
      <p:graphicFrame>
        <p:nvGraphicFramePr>
          <p:cNvPr id="38914" name="Object 4"/>
          <p:cNvGraphicFramePr>
            <a:graphicFrameLocks noGrp="1" noChangeAspect="1"/>
          </p:cNvGraphicFramePr>
          <p:nvPr>
            <p:ph sz="half" idx="4294967295"/>
            <p:extLst>
              <p:ext uri="{D42A27DB-BD31-4B8C-83A1-F6EECF244321}">
                <p14:modId xmlns:p14="http://schemas.microsoft.com/office/powerpoint/2010/main" val="2908664472"/>
              </p:ext>
            </p:extLst>
          </p:nvPr>
        </p:nvGraphicFramePr>
        <p:xfrm>
          <a:off x="2339752" y="1916832"/>
          <a:ext cx="4760913" cy="1204912"/>
        </p:xfrm>
        <a:graphic>
          <a:graphicData uri="http://schemas.openxmlformats.org/presentationml/2006/ole">
            <mc:AlternateContent xmlns:mc="http://schemas.openxmlformats.org/markup-compatibility/2006">
              <mc:Choice xmlns:v="urn:schemas-microsoft-com:vml" Requires="v">
                <p:oleObj spid="_x0000_s35864" name="Equation" r:id="rId3" imgW="2120760" imgH="533160" progId="Equation.3">
                  <p:embed/>
                </p:oleObj>
              </mc:Choice>
              <mc:Fallback>
                <p:oleObj name="Equation" r:id="rId3" imgW="212076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1916832"/>
                        <a:ext cx="4760913" cy="120491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5" name="Object 5"/>
          <p:cNvGraphicFramePr>
            <a:graphicFrameLocks noGrp="1" noChangeAspect="1"/>
          </p:cNvGraphicFramePr>
          <p:nvPr>
            <p:ph sz="half" idx="4294967295"/>
            <p:extLst>
              <p:ext uri="{D42A27DB-BD31-4B8C-83A1-F6EECF244321}">
                <p14:modId xmlns:p14="http://schemas.microsoft.com/office/powerpoint/2010/main" val="3684921502"/>
              </p:ext>
            </p:extLst>
          </p:nvPr>
        </p:nvGraphicFramePr>
        <p:xfrm>
          <a:off x="2267744" y="5229200"/>
          <a:ext cx="4033838" cy="679450"/>
        </p:xfrm>
        <a:graphic>
          <a:graphicData uri="http://schemas.openxmlformats.org/presentationml/2006/ole">
            <mc:AlternateContent xmlns:mc="http://schemas.openxmlformats.org/markup-compatibility/2006">
              <mc:Choice xmlns:v="urn:schemas-microsoft-com:vml" Requires="v">
                <p:oleObj spid="_x0000_s35865" name="Equation" r:id="rId5" imgW="1511280" imgH="253800" progId="Equation.3">
                  <p:embed/>
                </p:oleObj>
              </mc:Choice>
              <mc:Fallback>
                <p:oleObj name="Equation" r:id="rId5" imgW="151128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5229200"/>
                        <a:ext cx="4033838" cy="67945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86255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a:xfrm>
            <a:off x="827584" y="188640"/>
            <a:ext cx="8001056" cy="714380"/>
          </a:xfrm>
        </p:spPr>
        <p:txBody>
          <a:bodyPr>
            <a:normAutofit fontScale="90000"/>
          </a:bodyPr>
          <a:lstStyle/>
          <a:p>
            <a:pPr eaLnBrk="1" hangingPunct="1"/>
            <a:r>
              <a:rPr lang="en-GB" altLang="en-US" sz="4000" dirty="0" smtClean="0"/>
              <a:t>Proof applies during constraint handling</a:t>
            </a:r>
          </a:p>
        </p:txBody>
      </p:sp>
      <p:sp>
        <p:nvSpPr>
          <p:cNvPr id="91140" name="Rectangle 3"/>
          <p:cNvSpPr>
            <a:spLocks noGrp="1" noChangeArrowheads="1"/>
          </p:cNvSpPr>
          <p:nvPr>
            <p:ph type="body" idx="1"/>
          </p:nvPr>
        </p:nvSpPr>
        <p:spPr>
          <a:xfrm>
            <a:off x="214282" y="1124744"/>
            <a:ext cx="8715436" cy="5447528"/>
          </a:xfrm>
        </p:spPr>
        <p:txBody>
          <a:bodyPr/>
          <a:lstStyle/>
          <a:p>
            <a:pPr marL="609600" indent="-609600" eaLnBrk="1" hangingPunct="1">
              <a:buFontTx/>
              <a:buAutoNum type="arabicPeriod"/>
            </a:pPr>
            <a:r>
              <a:rPr lang="en-GB" altLang="en-US" sz="2800" dirty="0" smtClean="0"/>
              <a:t>The only difference during constraint handling is that J is minimised subject to constraints.</a:t>
            </a:r>
          </a:p>
          <a:p>
            <a:pPr marL="609600" indent="-609600" eaLnBrk="1" hangingPunct="1">
              <a:buFontTx/>
              <a:buAutoNum type="arabicPeriod"/>
            </a:pPr>
            <a:r>
              <a:rPr lang="en-GB" altLang="en-US" sz="2800" dirty="0" smtClean="0"/>
              <a:t>If predictions at time k satisfy constraints, then so does the tail. Hence the tail can be used at k+1 and the </a:t>
            </a:r>
            <a:r>
              <a:rPr lang="en-GB" altLang="en-US" sz="2800" dirty="0" err="1" smtClean="0"/>
              <a:t>Lyapunov</a:t>
            </a:r>
            <a:r>
              <a:rPr lang="en-GB" altLang="en-US" sz="2800" dirty="0" smtClean="0"/>
              <a:t> property still holds.</a:t>
            </a:r>
          </a:p>
          <a:p>
            <a:pPr marL="609600" indent="-609600" eaLnBrk="1" hangingPunct="1">
              <a:buFontTx/>
              <a:buAutoNum type="arabicPeriod"/>
            </a:pPr>
            <a:r>
              <a:rPr lang="en-GB" altLang="en-US" sz="2800" dirty="0" smtClean="0"/>
              <a:t>There is however a need for feasibility, that is one must assume that there exists, at the outset, a prediction class which satisfies constraints. </a:t>
            </a:r>
          </a:p>
          <a:p>
            <a:pPr marL="609600" indent="-609600" eaLnBrk="1" hangingPunct="1">
              <a:buFontTx/>
              <a:buAutoNum type="arabicPeriod"/>
            </a:pPr>
            <a:r>
              <a:rPr lang="en-GB" altLang="en-US" sz="2800" dirty="0" smtClean="0"/>
              <a:t>Feasibility and constraints are topics for later chapters.</a:t>
            </a:r>
          </a:p>
        </p:txBody>
      </p:sp>
    </p:spTree>
    <p:extLst>
      <p:ext uri="{BB962C8B-B14F-4D97-AF65-F5344CB8AC3E}">
        <p14:creationId xmlns:p14="http://schemas.microsoft.com/office/powerpoint/2010/main" val="228679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1140">
                                            <p:txEl>
                                              <p:pRg st="1" end="1"/>
                                            </p:txEl>
                                          </p:spTgt>
                                        </p:tgtEl>
                                        <p:attrNameLst>
                                          <p:attrName>style.visibility</p:attrName>
                                        </p:attrNameLst>
                                      </p:cBhvr>
                                      <p:to>
                                        <p:strVal val="visible"/>
                                      </p:to>
                                    </p:set>
                                    <p:animEffect transition="in" filter="fade">
                                      <p:cBhvr>
                                        <p:cTn id="7" dur="1000"/>
                                        <p:tgtEl>
                                          <p:spTgt spid="91140">
                                            <p:txEl>
                                              <p:pRg st="1" end="1"/>
                                            </p:txEl>
                                          </p:spTgt>
                                        </p:tgtEl>
                                      </p:cBhvr>
                                    </p:animEffect>
                                    <p:anim calcmode="lin" valueType="num">
                                      <p:cBhvr>
                                        <p:cTn id="8" dur="1000" fill="hold"/>
                                        <p:tgtEl>
                                          <p:spTgt spid="9114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114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1140">
                                            <p:txEl>
                                              <p:pRg st="2" end="2"/>
                                            </p:txEl>
                                          </p:spTgt>
                                        </p:tgtEl>
                                        <p:attrNameLst>
                                          <p:attrName>style.visibility</p:attrName>
                                        </p:attrNameLst>
                                      </p:cBhvr>
                                      <p:to>
                                        <p:strVal val="visible"/>
                                      </p:to>
                                    </p:set>
                                    <p:animEffect transition="in" filter="fade">
                                      <p:cBhvr>
                                        <p:cTn id="14" dur="1000"/>
                                        <p:tgtEl>
                                          <p:spTgt spid="91140">
                                            <p:txEl>
                                              <p:pRg st="2" end="2"/>
                                            </p:txEl>
                                          </p:spTgt>
                                        </p:tgtEl>
                                      </p:cBhvr>
                                    </p:animEffect>
                                    <p:anim calcmode="lin" valueType="num">
                                      <p:cBhvr>
                                        <p:cTn id="15" dur="1000" fill="hold"/>
                                        <p:tgtEl>
                                          <p:spTgt spid="9114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9114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1140">
                                            <p:txEl>
                                              <p:pRg st="3" end="3"/>
                                            </p:txEl>
                                          </p:spTgt>
                                        </p:tgtEl>
                                        <p:attrNameLst>
                                          <p:attrName>style.visibility</p:attrName>
                                        </p:attrNameLst>
                                      </p:cBhvr>
                                      <p:to>
                                        <p:strVal val="visible"/>
                                      </p:to>
                                    </p:set>
                                    <p:animEffect transition="in" filter="fade">
                                      <p:cBhvr>
                                        <p:cTn id="21" dur="1000"/>
                                        <p:tgtEl>
                                          <p:spTgt spid="91140">
                                            <p:txEl>
                                              <p:pRg st="3" end="3"/>
                                            </p:txEl>
                                          </p:spTgt>
                                        </p:tgtEl>
                                      </p:cBhvr>
                                    </p:animEffect>
                                    <p:anim calcmode="lin" valueType="num">
                                      <p:cBhvr>
                                        <p:cTn id="22" dur="1000" fill="hold"/>
                                        <p:tgtEl>
                                          <p:spTgt spid="91140">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9114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a:xfrm>
            <a:off x="323528" y="404664"/>
            <a:ext cx="8712968" cy="1080120"/>
          </a:xfrm>
        </p:spPr>
        <p:txBody>
          <a:bodyPr>
            <a:normAutofit fontScale="90000"/>
          </a:bodyPr>
          <a:lstStyle/>
          <a:p>
            <a:pPr eaLnBrk="1" hangingPunct="1"/>
            <a:r>
              <a:rPr lang="en-GB" altLang="en-US" sz="4000" dirty="0" smtClean="0"/>
              <a:t>Proof applies with a finite input horizon (that is GPC) if the input terms beyond n</a:t>
            </a:r>
            <a:r>
              <a:rPr lang="en-GB" altLang="en-US" sz="4000" baseline="-25000" dirty="0" smtClean="0"/>
              <a:t>u</a:t>
            </a:r>
            <a:r>
              <a:rPr lang="en-GB" altLang="en-US" sz="4000" dirty="0" smtClean="0"/>
              <a:t> are zero!</a:t>
            </a:r>
          </a:p>
        </p:txBody>
      </p:sp>
      <p:sp>
        <p:nvSpPr>
          <p:cNvPr id="92164" name="Rectangle 3"/>
          <p:cNvSpPr>
            <a:spLocks noGrp="1" noChangeArrowheads="1"/>
          </p:cNvSpPr>
          <p:nvPr>
            <p:ph type="body" idx="1"/>
          </p:nvPr>
        </p:nvSpPr>
        <p:spPr>
          <a:xfrm>
            <a:off x="214282" y="1628800"/>
            <a:ext cx="8715436" cy="4943472"/>
          </a:xfrm>
        </p:spPr>
        <p:txBody>
          <a:bodyPr/>
          <a:lstStyle/>
          <a:p>
            <a:pPr marL="609600" indent="-609600" eaLnBrk="1" hangingPunct="1">
              <a:buFontTx/>
              <a:buAutoNum type="arabicPeriod"/>
            </a:pPr>
            <a:r>
              <a:rPr lang="en-GB" altLang="en-US" dirty="0" smtClean="0"/>
              <a:t>This is obvious by simply going through the steps of the proof but altering the costing horizon on the inputs to be nu.</a:t>
            </a:r>
          </a:p>
          <a:p>
            <a:pPr marL="609600" indent="-609600" eaLnBrk="1" hangingPunct="1">
              <a:buFontTx/>
              <a:buAutoNum type="arabicPeriod"/>
            </a:pPr>
            <a:r>
              <a:rPr lang="en-GB" altLang="en-US" dirty="0" smtClean="0"/>
              <a:t>All the steps of the proof are identical because restricting n</a:t>
            </a:r>
            <a:r>
              <a:rPr lang="en-GB" altLang="en-US" baseline="-25000" dirty="0" smtClean="0"/>
              <a:t>u</a:t>
            </a:r>
            <a:r>
              <a:rPr lang="en-GB" altLang="en-US" dirty="0" smtClean="0"/>
              <a:t> simply adds lots of </a:t>
            </a:r>
            <a:r>
              <a:rPr lang="en-GB" altLang="en-US" dirty="0" err="1" smtClean="0"/>
              <a:t>zeros</a:t>
            </a:r>
            <a:r>
              <a:rPr lang="en-GB" altLang="en-US" dirty="0" smtClean="0"/>
              <a:t> for the far future control increments.</a:t>
            </a:r>
          </a:p>
          <a:p>
            <a:pPr marL="0" indent="0" eaLnBrk="1" hangingPunct="1">
              <a:buNone/>
            </a:pPr>
            <a:r>
              <a:rPr lang="en-GB" altLang="en-US" b="1" dirty="0" smtClean="0">
                <a:solidFill>
                  <a:srgbClr val="800000"/>
                </a:solidFill>
              </a:rPr>
              <a:t>THE OUTPUT HORIZON MUST BE INFINITE IN GENERAL AS, EXCEPT FOR DEAD-BEAT RESPONSES, OUTPUTS ONLY CONVERGE ASYMPTOTICALLY.</a:t>
            </a:r>
          </a:p>
        </p:txBody>
      </p:sp>
      <p:sp>
        <p:nvSpPr>
          <p:cNvPr id="2" name="Rectangle 1"/>
          <p:cNvSpPr/>
          <p:nvPr/>
        </p:nvSpPr>
        <p:spPr>
          <a:xfrm>
            <a:off x="4572000" y="1916832"/>
            <a:ext cx="4464496" cy="259228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One could equally argue that J is the same as one gets with an infinite input horizon anyway as in effect one has ‘added’ a constraint  that certain values are 0!</a:t>
            </a:r>
            <a:endParaRPr lang="en-GB" sz="2800" dirty="0"/>
          </a:p>
        </p:txBody>
      </p:sp>
    </p:spTree>
    <p:extLst>
      <p:ext uri="{BB962C8B-B14F-4D97-AF65-F5344CB8AC3E}">
        <p14:creationId xmlns:p14="http://schemas.microsoft.com/office/powerpoint/2010/main" val="129966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92164">
                                            <p:txEl>
                                              <p:pRg st="2" end="2"/>
                                            </p:txEl>
                                          </p:spTgt>
                                        </p:tgtEl>
                                        <p:attrNameLst>
                                          <p:attrName>style.visibility</p:attrName>
                                        </p:attrNameLst>
                                      </p:cBhvr>
                                      <p:to>
                                        <p:strVal val="visible"/>
                                      </p:to>
                                    </p:set>
                                    <p:animEffect transition="in" filter="barn(inVertical)">
                                      <p:cBhvr>
                                        <p:cTn id="13" dur="500"/>
                                        <p:tgtEl>
                                          <p:spTgt spid="921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Conclusions </a:t>
            </a:r>
            <a:endParaRPr lang="en-GB" dirty="0"/>
          </a:p>
        </p:txBody>
      </p:sp>
      <p:sp>
        <p:nvSpPr>
          <p:cNvPr id="3" name="Content Placeholder 2"/>
          <p:cNvSpPr>
            <a:spLocks noGrp="1"/>
          </p:cNvSpPr>
          <p:nvPr>
            <p:ph idx="1"/>
          </p:nvPr>
        </p:nvSpPr>
        <p:spPr>
          <a:xfrm>
            <a:off x="179512" y="836712"/>
            <a:ext cx="8715436" cy="5643602"/>
          </a:xfrm>
        </p:spPr>
        <p:txBody>
          <a:bodyPr>
            <a:normAutofit lnSpcReduction="10000"/>
          </a:bodyPr>
          <a:lstStyle/>
          <a:p>
            <a:pPr marL="0" indent="0">
              <a:buNone/>
            </a:pPr>
            <a:r>
              <a:rPr lang="en-GB" dirty="0" smtClean="0"/>
              <a:t>Two conditions ensure that a predictive control law </a:t>
            </a:r>
            <a:r>
              <a:rPr lang="en-GB" smtClean="0"/>
              <a:t>is </a:t>
            </a:r>
            <a:r>
              <a:rPr lang="en-GB" b="1" u="sng" smtClean="0">
                <a:solidFill>
                  <a:srgbClr val="800000"/>
                </a:solidFill>
              </a:rPr>
              <a:t>guaranteed</a:t>
            </a:r>
            <a:r>
              <a:rPr lang="en-GB" smtClean="0"/>
              <a:t> </a:t>
            </a:r>
            <a:r>
              <a:rPr lang="en-GB" dirty="0" smtClean="0"/>
              <a:t>stabilising in the closed-loop.</a:t>
            </a:r>
          </a:p>
          <a:p>
            <a:pPr marL="0" indent="0">
              <a:buNone/>
            </a:pPr>
            <a:r>
              <a:rPr lang="en-GB" dirty="0" smtClean="0"/>
              <a:t>Indeed one could also argue that  these conditions to some extent ensure a well-posed optimisation and thus a good expectation of good closed-loop behaviour.</a:t>
            </a:r>
          </a:p>
          <a:p>
            <a:pPr marL="514350" indent="-514350">
              <a:buFont typeface="+mj-lt"/>
              <a:buAutoNum type="arabicPeriod"/>
            </a:pPr>
            <a:r>
              <a:rPr lang="en-GB" dirty="0" smtClean="0"/>
              <a:t>The prediction class must include </a:t>
            </a:r>
            <a:r>
              <a:rPr lang="en-GB" i="1" dirty="0" smtClean="0">
                <a:solidFill>
                  <a:srgbClr val="800000"/>
                </a:solidFill>
              </a:rPr>
              <a:t>the tail</a:t>
            </a:r>
            <a:r>
              <a:rPr lang="en-GB" dirty="0" smtClean="0"/>
              <a:t>.</a:t>
            </a:r>
          </a:p>
          <a:p>
            <a:pPr marL="514350" indent="-514350">
              <a:buFont typeface="+mj-lt"/>
              <a:buAutoNum type="arabicPeriod"/>
            </a:pPr>
            <a:r>
              <a:rPr lang="en-GB" dirty="0" smtClean="0"/>
              <a:t>The input and output horizons in the performance index should be infinite (although the control horizon/number of </a:t>
            </a:r>
            <a:r>
              <a:rPr lang="en-GB" dirty="0" err="1" smtClean="0"/>
              <a:t>d.o.f</a:t>
            </a:r>
            <a:r>
              <a:rPr lang="en-GB" dirty="0" smtClean="0"/>
              <a:t>. need not be).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sp>
        <p:nvSpPr>
          <p:cNvPr id="6" name="Rectangle 5"/>
          <p:cNvSpPr/>
          <p:nvPr/>
        </p:nvSpPr>
        <p:spPr>
          <a:xfrm>
            <a:off x="1619672" y="5661248"/>
            <a:ext cx="7128792" cy="1179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WARNING: Infinite output horizons can only </a:t>
            </a:r>
            <a:r>
              <a:rPr lang="en-GB" sz="2800" smtClean="0"/>
              <a:t>be handled with </a:t>
            </a:r>
            <a:r>
              <a:rPr lang="en-GB" sz="2800" dirty="0" smtClean="0"/>
              <a:t>open-loop unstable processes using a dual-mode approach.</a:t>
            </a:r>
            <a:endParaRPr lang="en-GB" sz="2800" dirty="0"/>
          </a:p>
        </p:txBody>
      </p:sp>
    </p:spTree>
    <p:extLst>
      <p:ext uri="{BB962C8B-B14F-4D97-AF65-F5344CB8AC3E}">
        <p14:creationId xmlns:p14="http://schemas.microsoft.com/office/powerpoint/2010/main" val="112524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Background on stability of MPC</a:t>
            </a:r>
            <a:endParaRPr lang="en-GB" dirty="0"/>
          </a:p>
        </p:txBody>
      </p:sp>
      <p:sp>
        <p:nvSpPr>
          <p:cNvPr id="3" name="Content Placeholder 2"/>
          <p:cNvSpPr>
            <a:spLocks noGrp="1"/>
          </p:cNvSpPr>
          <p:nvPr>
            <p:ph idx="1"/>
          </p:nvPr>
        </p:nvSpPr>
        <p:spPr>
          <a:xfrm>
            <a:off x="214282" y="928670"/>
            <a:ext cx="8715436" cy="5740690"/>
          </a:xfrm>
        </p:spPr>
        <p:txBody>
          <a:bodyPr>
            <a:normAutofit fontScale="85000" lnSpcReduction="10000"/>
          </a:bodyPr>
          <a:lstStyle/>
          <a:p>
            <a:pPr marL="514350" indent="-514350">
              <a:buFont typeface="+mj-lt"/>
              <a:buAutoNum type="arabicPeriod"/>
            </a:pPr>
            <a:r>
              <a:rPr lang="en-GB" dirty="0" smtClean="0"/>
              <a:t>It is clear from the numerous examples that the expected behaviour of GPC, and indeed closed-loop stability do not have a simple analytic link to the choice of the horizons.</a:t>
            </a:r>
          </a:p>
          <a:p>
            <a:pPr marL="514350" indent="-514350">
              <a:buFont typeface="+mj-lt"/>
              <a:buAutoNum type="arabicPeriod"/>
            </a:pPr>
            <a:r>
              <a:rPr lang="en-GB" dirty="0" smtClean="0"/>
              <a:t>Indeed, one can easily find examples of GPC where the control law gives closed-loop instability (poor behaviour).</a:t>
            </a:r>
          </a:p>
          <a:p>
            <a:pPr marL="514350" indent="-514350">
              <a:buFont typeface="+mj-lt"/>
              <a:buAutoNum type="arabicPeriod"/>
            </a:pPr>
            <a:r>
              <a:rPr lang="en-GB" dirty="0" smtClean="0"/>
              <a:t>The earlier chapter argued that </a:t>
            </a:r>
            <a:r>
              <a:rPr lang="en-GB" b="1" u="sng" dirty="0" smtClean="0">
                <a:solidFill>
                  <a:srgbClr val="C00000"/>
                </a:solidFill>
              </a:rPr>
              <a:t>long horizons </a:t>
            </a:r>
            <a:r>
              <a:rPr lang="en-GB" dirty="0" smtClean="0"/>
              <a:t>helped to ensure a synergy between optimal predictions, desired behaviour and actual closed-loop behaviour; in turn this gives one an expectation, but not guarantee, of good closed-loop behaviour.</a:t>
            </a:r>
          </a:p>
          <a:p>
            <a:pPr marL="514350" indent="-514350">
              <a:buFont typeface="+mj-lt"/>
              <a:buAutoNum type="arabicPeriod"/>
            </a:pPr>
            <a:r>
              <a:rPr lang="en-GB" dirty="0" smtClean="0"/>
              <a:t>This chapter took this to extremes in that the performance index deployed </a:t>
            </a:r>
            <a:r>
              <a:rPr lang="en-GB" b="1" u="sng" dirty="0" smtClean="0">
                <a:solidFill>
                  <a:srgbClr val="C00000"/>
                </a:solidFill>
              </a:rPr>
              <a:t>infinite horizons </a:t>
            </a:r>
            <a:r>
              <a:rPr lang="en-GB" dirty="0" smtClean="0"/>
              <a:t>and hence an obvious question is whether that enables better links to closed-loop behaviour and stability?</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314998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053900"/>
          </a:xfrm>
        </p:spPr>
        <p:txBody>
          <a:bodyPr>
            <a:normAutofit fontScale="90000"/>
          </a:bodyPr>
          <a:lstStyle/>
          <a:p>
            <a:r>
              <a:rPr lang="en-GB" dirty="0" smtClean="0"/>
              <a:t>Summary for well-posed optimisations</a:t>
            </a:r>
            <a:endParaRPr lang="en-GB" dirty="0"/>
          </a:p>
        </p:txBody>
      </p:sp>
      <p:sp>
        <p:nvSpPr>
          <p:cNvPr id="3" name="Content Placeholder 2"/>
          <p:cNvSpPr>
            <a:spLocks noGrp="1"/>
          </p:cNvSpPr>
          <p:nvPr>
            <p:ph idx="1"/>
          </p:nvPr>
        </p:nvSpPr>
        <p:spPr>
          <a:xfrm>
            <a:off x="214282" y="1268760"/>
            <a:ext cx="8715436" cy="5256584"/>
          </a:xfrm>
        </p:spPr>
        <p:txBody>
          <a:bodyPr>
            <a:normAutofit fontScale="92500"/>
          </a:bodyPr>
          <a:lstStyle/>
          <a:p>
            <a:pPr marL="514350" indent="-514350">
              <a:buFont typeface="+mj-lt"/>
              <a:buAutoNum type="arabicPeriod"/>
            </a:pPr>
            <a:r>
              <a:rPr lang="en-GB" sz="2800" dirty="0" smtClean="0"/>
              <a:t>A first requirement for expecting good a priori stability results is that the recursive decision making can be consistent from one sample to the next, otherwise chaos may ensue.</a:t>
            </a:r>
          </a:p>
          <a:p>
            <a:pPr marL="514350" indent="-514350">
              <a:buFont typeface="+mj-lt"/>
              <a:buAutoNum type="arabicPeriod"/>
            </a:pPr>
            <a:r>
              <a:rPr lang="en-GB" sz="2800" dirty="0" smtClean="0"/>
              <a:t>This requirement can be captured mathematically using the concept of </a:t>
            </a:r>
            <a:r>
              <a:rPr lang="en-GB" sz="2800" b="1" i="1" dirty="0" smtClean="0">
                <a:solidFill>
                  <a:srgbClr val="800000"/>
                </a:solidFill>
              </a:rPr>
              <a:t>the tail</a:t>
            </a:r>
            <a:r>
              <a:rPr lang="en-GB" sz="2800" dirty="0" smtClean="0"/>
              <a:t>, that is the part of the previous optimal strategy yet to be implemented.</a:t>
            </a:r>
          </a:p>
          <a:p>
            <a:pPr marL="514350" indent="-514350">
              <a:buFont typeface="+mj-lt"/>
              <a:buAutoNum type="arabicPeriod"/>
            </a:pPr>
            <a:r>
              <a:rPr lang="en-GB" sz="2800" dirty="0" smtClean="0"/>
              <a:t>A well posed MPC algorithm should include </a:t>
            </a:r>
            <a:r>
              <a:rPr lang="en-GB" sz="2800" i="1" dirty="0" smtClean="0"/>
              <a:t>the tail </a:t>
            </a:r>
            <a:r>
              <a:rPr lang="en-GB" sz="2800" dirty="0" smtClean="0"/>
              <a:t>in the class of predictions over which the optimisation is performed at each sample.</a:t>
            </a:r>
          </a:p>
          <a:p>
            <a:pPr marL="514350" indent="-514350">
              <a:buFont typeface="+mj-lt"/>
              <a:buAutoNum type="arabicPeriod"/>
            </a:pPr>
            <a:r>
              <a:rPr lang="en-GB" sz="2800" dirty="0" smtClean="0"/>
              <a:t>GPC, OMPC and SOMPC all include </a:t>
            </a:r>
            <a:r>
              <a:rPr lang="en-GB" sz="2800" i="1" dirty="0" smtClean="0"/>
              <a:t>the tail</a:t>
            </a:r>
            <a:r>
              <a:rPr lang="en-GB" sz="2800" dirty="0" smtClean="0"/>
              <a:t> automatically and thus meet a fundamental requirement.</a:t>
            </a:r>
            <a:endParaRPr lang="en-GB" sz="2800"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Tree>
    <p:extLst>
      <p:ext uri="{BB962C8B-B14F-4D97-AF65-F5344CB8AC3E}">
        <p14:creationId xmlns:p14="http://schemas.microsoft.com/office/powerpoint/2010/main" val="174099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393586" cy="714380"/>
          </a:xfrm>
        </p:spPr>
        <p:txBody>
          <a:bodyPr>
            <a:normAutofit fontScale="90000"/>
          </a:bodyPr>
          <a:lstStyle/>
          <a:p>
            <a:r>
              <a:rPr lang="en-GB" dirty="0" smtClean="0"/>
              <a:t>Sub-optimal dual mode MPC (SOMPC)</a:t>
            </a:r>
            <a:endParaRPr lang="en-GB" dirty="0"/>
          </a:p>
        </p:txBody>
      </p:sp>
      <p:sp>
        <p:nvSpPr>
          <p:cNvPr id="3" name="Content Placeholder 2"/>
          <p:cNvSpPr>
            <a:spLocks noGrp="1"/>
          </p:cNvSpPr>
          <p:nvPr>
            <p:ph idx="1"/>
          </p:nvPr>
        </p:nvSpPr>
        <p:spPr>
          <a:xfrm>
            <a:off x="214282" y="764704"/>
            <a:ext cx="8715436" cy="4824536"/>
          </a:xfrm>
        </p:spPr>
        <p:txBody>
          <a:bodyPr>
            <a:normAutofit/>
          </a:bodyPr>
          <a:lstStyle/>
          <a:p>
            <a:pPr marL="514350" indent="-514350">
              <a:buFont typeface="+mj-lt"/>
              <a:buAutoNum type="arabicPeriod"/>
            </a:pPr>
            <a:r>
              <a:rPr lang="en-GB" dirty="0" smtClean="0"/>
              <a:t>Take the dual-mode predictions based around the implementation of an </a:t>
            </a:r>
            <a:r>
              <a:rPr lang="en-GB" b="1" u="sng" dirty="0" smtClean="0">
                <a:solidFill>
                  <a:srgbClr val="C00000"/>
                </a:solidFill>
              </a:rPr>
              <a:t>arbitrary </a:t>
            </a:r>
            <a:r>
              <a:rPr lang="en-GB" dirty="0" smtClean="0"/>
              <a:t>regulator and some perturbations.</a:t>
            </a:r>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r>
              <a:rPr lang="en-GB" dirty="0" smtClean="0"/>
              <a:t>Optimise predicted performance w.r.t. to the perturbations and implement the first value.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524573844"/>
              </p:ext>
            </p:extLst>
          </p:nvPr>
        </p:nvGraphicFramePr>
        <p:xfrm>
          <a:off x="207577" y="2276872"/>
          <a:ext cx="7138987" cy="1212850"/>
        </p:xfrm>
        <a:graphic>
          <a:graphicData uri="http://schemas.openxmlformats.org/presentationml/2006/ole">
            <mc:AlternateContent xmlns:mc="http://schemas.openxmlformats.org/markup-compatibility/2006">
              <mc:Choice xmlns:v="urn:schemas-microsoft-com:vml" Requires="v">
                <p:oleObj spid="_x0000_s19569" name="Equation" r:id="rId3" imgW="2692080" imgH="457200" progId="Equation.3">
                  <p:embed/>
                </p:oleObj>
              </mc:Choice>
              <mc:Fallback>
                <p:oleObj name="Equation" r:id="rId3" imgW="2692080" imgH="457200" progId="Equation.3">
                  <p:embed/>
                  <p:pic>
                    <p:nvPicPr>
                      <p:cNvPr id="0" name=""/>
                      <p:cNvPicPr>
                        <a:picLocks noChangeAspect="1" noChangeArrowheads="1"/>
                      </p:cNvPicPr>
                      <p:nvPr/>
                    </p:nvPicPr>
                    <p:blipFill>
                      <a:blip r:embed="rId4"/>
                      <a:srcRect/>
                      <a:stretch>
                        <a:fillRect/>
                      </a:stretch>
                    </p:blipFill>
                    <p:spPr bwMode="auto">
                      <a:xfrm>
                        <a:off x="207577" y="2276872"/>
                        <a:ext cx="7138987" cy="121285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11718957"/>
              </p:ext>
            </p:extLst>
          </p:nvPr>
        </p:nvGraphicFramePr>
        <p:xfrm>
          <a:off x="1547664" y="4479629"/>
          <a:ext cx="5184576" cy="1229064"/>
        </p:xfrm>
        <a:graphic>
          <a:graphicData uri="http://schemas.openxmlformats.org/presentationml/2006/ole">
            <mc:AlternateContent xmlns:mc="http://schemas.openxmlformats.org/markup-compatibility/2006">
              <mc:Choice xmlns:v="urn:schemas-microsoft-com:vml" Requires="v">
                <p:oleObj spid="_x0000_s19570" name="Equation" r:id="rId5" imgW="1930320" imgH="457200" progId="Equation.3">
                  <p:embed/>
                </p:oleObj>
              </mc:Choice>
              <mc:Fallback>
                <p:oleObj name="Equation" r:id="rId5" imgW="1930320" imgH="457200" progId="Equation.3">
                  <p:embed/>
                  <p:pic>
                    <p:nvPicPr>
                      <p:cNvPr id="0" name=""/>
                      <p:cNvPicPr>
                        <a:picLocks noChangeAspect="1" noChangeArrowheads="1"/>
                      </p:cNvPicPr>
                      <p:nvPr/>
                    </p:nvPicPr>
                    <p:blipFill>
                      <a:blip r:embed="rId6"/>
                      <a:srcRect/>
                      <a:stretch>
                        <a:fillRect/>
                      </a:stretch>
                    </p:blipFill>
                    <p:spPr bwMode="auto">
                      <a:xfrm>
                        <a:off x="1547664" y="4479629"/>
                        <a:ext cx="5184576" cy="1229064"/>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0" name="Rectangle 9"/>
          <p:cNvSpPr/>
          <p:nvPr/>
        </p:nvSpPr>
        <p:spPr>
          <a:xfrm>
            <a:off x="179512" y="5674302"/>
            <a:ext cx="8568952" cy="1162953"/>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What can we say about the closed-loop stability of  this approach?</a:t>
            </a:r>
            <a:endParaRPr lang="en-GB" sz="3600" dirty="0"/>
          </a:p>
        </p:txBody>
      </p:sp>
    </p:spTree>
    <p:extLst>
      <p:ext uri="{BB962C8B-B14F-4D97-AF65-F5344CB8AC3E}">
        <p14:creationId xmlns:p14="http://schemas.microsoft.com/office/powerpoint/2010/main" val="122539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heel(1)">
                                      <p:cBhvr>
                                        <p:cTn id="3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321578" cy="714380"/>
          </a:xfrm>
        </p:spPr>
        <p:txBody>
          <a:bodyPr>
            <a:normAutofit fontScale="90000"/>
          </a:bodyPr>
          <a:lstStyle/>
          <a:p>
            <a:r>
              <a:rPr lang="en-GB" dirty="0" smtClean="0"/>
              <a:t>The cost and infinite horizons</a:t>
            </a:r>
            <a:endParaRPr lang="en-GB" dirty="0"/>
          </a:p>
        </p:txBody>
      </p:sp>
      <p:sp>
        <p:nvSpPr>
          <p:cNvPr id="3" name="Content Placeholder 2"/>
          <p:cNvSpPr>
            <a:spLocks noGrp="1"/>
          </p:cNvSpPr>
          <p:nvPr>
            <p:ph idx="1"/>
          </p:nvPr>
        </p:nvSpPr>
        <p:spPr>
          <a:xfrm>
            <a:off x="179512" y="928670"/>
            <a:ext cx="8715436" cy="3940490"/>
          </a:xfrm>
        </p:spPr>
        <p:txBody>
          <a:bodyPr>
            <a:normAutofit fontScale="92500" lnSpcReduction="10000"/>
          </a:bodyPr>
          <a:lstStyle/>
          <a:p>
            <a:pPr marL="0" indent="0">
              <a:buNone/>
            </a:pPr>
            <a:r>
              <a:rPr lang="en-GB" dirty="0" smtClean="0"/>
              <a:t>OMPC/SOMPC deploy infinite input and output horizons in the performance index.</a:t>
            </a:r>
          </a:p>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A simple mechanism for investigating stability is to compare the solutions are subsequent samples and discern whether there is any useful pattern.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1609035727"/>
              </p:ext>
            </p:extLst>
          </p:nvPr>
        </p:nvGraphicFramePr>
        <p:xfrm>
          <a:off x="2841625" y="1989138"/>
          <a:ext cx="3617913" cy="1282700"/>
        </p:xfrm>
        <a:graphic>
          <a:graphicData uri="http://schemas.openxmlformats.org/presentationml/2006/ole">
            <mc:AlternateContent xmlns:mc="http://schemas.openxmlformats.org/markup-compatibility/2006">
              <mc:Choice xmlns:v="urn:schemas-microsoft-com:vml" Requires="v">
                <p:oleObj spid="_x0000_s32803" name="Equation" r:id="rId3" imgW="1218960" imgH="431640" progId="Equation.3">
                  <p:embed/>
                </p:oleObj>
              </mc:Choice>
              <mc:Fallback>
                <p:oleObj name="Equation" r:id="rId3" imgW="1218960" imgH="431640" progId="Equation.3">
                  <p:embed/>
                  <p:pic>
                    <p:nvPicPr>
                      <p:cNvPr id="0" name="Object 6"/>
                      <p:cNvPicPr>
                        <a:picLocks noChangeAspect="1" noChangeArrowheads="1"/>
                      </p:cNvPicPr>
                      <p:nvPr/>
                    </p:nvPicPr>
                    <p:blipFill>
                      <a:blip r:embed="rId4"/>
                      <a:srcRect/>
                      <a:stretch>
                        <a:fillRect/>
                      </a:stretch>
                    </p:blipFill>
                    <p:spPr bwMode="auto">
                      <a:xfrm>
                        <a:off x="2841625" y="1989138"/>
                        <a:ext cx="3617913" cy="128270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8" name="Rectangular Callout 7"/>
          <p:cNvSpPr/>
          <p:nvPr/>
        </p:nvSpPr>
        <p:spPr>
          <a:xfrm>
            <a:off x="7452320" y="1556792"/>
            <a:ext cx="1584176" cy="2232248"/>
          </a:xfrm>
          <a:prstGeom prst="wedgeRectCallout">
            <a:avLst>
              <a:gd name="adj1" fmla="val -121782"/>
              <a:gd name="adj2" fmla="val 264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SISO case for simple algebra.</a:t>
            </a:r>
          </a:p>
          <a:p>
            <a:pPr algn="ctr"/>
            <a:r>
              <a:rPr lang="en-GB" sz="2400" dirty="0" smtClean="0"/>
              <a:t>MIMO is equivalent.</a:t>
            </a:r>
            <a:endParaRPr lang="en-GB" sz="2400" dirty="0"/>
          </a:p>
        </p:txBody>
      </p:sp>
      <p:graphicFrame>
        <p:nvGraphicFramePr>
          <p:cNvPr id="9" name="Object 8"/>
          <p:cNvGraphicFramePr>
            <a:graphicFrameLocks noChangeAspect="1"/>
          </p:cNvGraphicFramePr>
          <p:nvPr>
            <p:extLst>
              <p:ext uri="{D42A27DB-BD31-4B8C-83A1-F6EECF244321}">
                <p14:modId xmlns:p14="http://schemas.microsoft.com/office/powerpoint/2010/main" val="2037749919"/>
              </p:ext>
            </p:extLst>
          </p:nvPr>
        </p:nvGraphicFramePr>
        <p:xfrm>
          <a:off x="251520" y="4725144"/>
          <a:ext cx="3881437" cy="1282700"/>
        </p:xfrm>
        <a:graphic>
          <a:graphicData uri="http://schemas.openxmlformats.org/presentationml/2006/ole">
            <mc:AlternateContent xmlns:mc="http://schemas.openxmlformats.org/markup-compatibility/2006">
              <mc:Choice xmlns:v="urn:schemas-microsoft-com:vml" Requires="v">
                <p:oleObj spid="_x0000_s32804" name="Equation" r:id="rId5" imgW="1307880" imgH="431640" progId="Equation.3">
                  <p:embed/>
                </p:oleObj>
              </mc:Choice>
              <mc:Fallback>
                <p:oleObj name="Equation" r:id="rId5" imgW="1307880" imgH="431640" progId="Equation.3">
                  <p:embed/>
                  <p:pic>
                    <p:nvPicPr>
                      <p:cNvPr id="0" name="Object 6"/>
                      <p:cNvPicPr>
                        <a:picLocks noChangeAspect="1" noChangeArrowheads="1"/>
                      </p:cNvPicPr>
                      <p:nvPr/>
                    </p:nvPicPr>
                    <p:blipFill>
                      <a:blip r:embed="rId6"/>
                      <a:srcRect/>
                      <a:stretch>
                        <a:fillRect/>
                      </a:stretch>
                    </p:blipFill>
                    <p:spPr bwMode="auto">
                      <a:xfrm>
                        <a:off x="251520" y="4725144"/>
                        <a:ext cx="3881437" cy="128270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0" name="Rectangular Callout 9"/>
          <p:cNvSpPr/>
          <p:nvPr/>
        </p:nvSpPr>
        <p:spPr>
          <a:xfrm>
            <a:off x="5796136" y="4653136"/>
            <a:ext cx="3096344" cy="1008112"/>
          </a:xfrm>
          <a:prstGeom prst="wedgeRectCallout">
            <a:avLst>
              <a:gd name="adj1" fmla="val -109855"/>
              <a:gd name="adj2" fmla="val 3925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We exclude the double subscript for now.</a:t>
            </a:r>
            <a:endParaRPr lang="en-GB" sz="2400" dirty="0"/>
          </a:p>
        </p:txBody>
      </p:sp>
      <p:sp>
        <p:nvSpPr>
          <p:cNvPr id="11" name="Rectangle 10"/>
          <p:cNvSpPr/>
          <p:nvPr/>
        </p:nvSpPr>
        <p:spPr>
          <a:xfrm>
            <a:off x="444184" y="764704"/>
            <a:ext cx="8568952" cy="3456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2">
                    <a:lumMod val="75000"/>
                  </a:schemeClr>
                </a:solidFill>
              </a:rPr>
              <a:t>KEY ASSUMPTION</a:t>
            </a:r>
          </a:p>
          <a:p>
            <a:pPr algn="ctr"/>
            <a:r>
              <a:rPr lang="en-GB" sz="3600" dirty="0" smtClean="0">
                <a:solidFill>
                  <a:schemeClr val="tx2">
                    <a:lumMod val="75000"/>
                  </a:schemeClr>
                </a:solidFill>
              </a:rPr>
              <a:t>The cost is bounded/finite even though one is summing over an infinite horizon. This is because, by definition of the terminal feedback u=-</a:t>
            </a:r>
            <a:r>
              <a:rPr lang="en-GB" sz="3600" dirty="0" err="1" smtClean="0">
                <a:solidFill>
                  <a:schemeClr val="tx2">
                    <a:lumMod val="75000"/>
                  </a:schemeClr>
                </a:solidFill>
              </a:rPr>
              <a:t>Kx</a:t>
            </a:r>
            <a:r>
              <a:rPr lang="en-GB" sz="3600" dirty="0" smtClean="0">
                <a:solidFill>
                  <a:schemeClr val="tx2">
                    <a:lumMod val="75000"/>
                  </a:schemeClr>
                </a:solidFill>
              </a:rPr>
              <a:t>, both the predicted error and input converge to zero.</a:t>
            </a:r>
            <a:endParaRPr lang="en-GB" sz="3600" dirty="0"/>
          </a:p>
        </p:txBody>
      </p:sp>
    </p:spTree>
    <p:extLst>
      <p:ext uri="{BB962C8B-B14F-4D97-AF65-F5344CB8AC3E}">
        <p14:creationId xmlns:p14="http://schemas.microsoft.com/office/powerpoint/2010/main" val="344754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heel(1)">
                                      <p:cBhvr>
                                        <p:cTn id="3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321578" cy="714380"/>
          </a:xfrm>
        </p:spPr>
        <p:txBody>
          <a:bodyPr>
            <a:normAutofit fontScale="90000"/>
          </a:bodyPr>
          <a:lstStyle/>
          <a:p>
            <a:r>
              <a:rPr lang="en-GB" dirty="0" smtClean="0"/>
              <a:t>Comparing subsequent costs</a:t>
            </a:r>
            <a:endParaRPr lang="en-GB" dirty="0"/>
          </a:p>
        </p:txBody>
      </p:sp>
      <p:sp>
        <p:nvSpPr>
          <p:cNvPr id="3" name="Content Placeholder 2"/>
          <p:cNvSpPr>
            <a:spLocks noGrp="1"/>
          </p:cNvSpPr>
          <p:nvPr>
            <p:ph idx="1"/>
          </p:nvPr>
        </p:nvSpPr>
        <p:spPr>
          <a:xfrm>
            <a:off x="251520" y="1052736"/>
            <a:ext cx="8715436" cy="4660570"/>
          </a:xfrm>
        </p:spPr>
        <p:txBody>
          <a:bodyPr>
            <a:normAutofit lnSpcReduction="10000"/>
          </a:bodyPr>
          <a:lstStyle/>
          <a:p>
            <a:pPr marL="0" indent="0">
              <a:buNone/>
            </a:pPr>
            <a:r>
              <a:rPr lang="en-GB" dirty="0" smtClean="0"/>
              <a:t>OMPC/SOMPC include the  tail, and therefore, for simplicity, let us assume that the optimisation at sample ‘k+1’ chooses the tail from the previous sample. </a:t>
            </a:r>
          </a:p>
          <a:p>
            <a:pPr marL="0" indent="0">
              <a:buNone/>
            </a:pPr>
            <a:endParaRPr lang="en-GB" dirty="0"/>
          </a:p>
          <a:p>
            <a:pPr marL="0" indent="0">
              <a:buNone/>
            </a:pPr>
            <a:endParaRPr lang="en-GB" dirty="0"/>
          </a:p>
          <a:p>
            <a:pPr marL="0" indent="0">
              <a:buNone/>
            </a:pPr>
            <a:endParaRPr lang="en-GB" dirty="0" smtClean="0"/>
          </a:p>
          <a:p>
            <a:pPr marL="0" indent="0">
              <a:buNone/>
            </a:pPr>
            <a:r>
              <a:rPr lang="en-GB" dirty="0" smtClean="0"/>
              <a:t>There is a very obvious and useful pattern that shows J must be a </a:t>
            </a:r>
            <a:r>
              <a:rPr lang="en-GB" dirty="0" err="1" smtClean="0"/>
              <a:t>Lyapunov</a:t>
            </a:r>
            <a:r>
              <a:rPr lang="en-GB" dirty="0" smtClean="0"/>
              <a:t> function, because: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24601748"/>
              </p:ext>
            </p:extLst>
          </p:nvPr>
        </p:nvGraphicFramePr>
        <p:xfrm>
          <a:off x="395536" y="3068960"/>
          <a:ext cx="3617913" cy="1282700"/>
        </p:xfrm>
        <a:graphic>
          <a:graphicData uri="http://schemas.openxmlformats.org/presentationml/2006/ole">
            <mc:AlternateContent xmlns:mc="http://schemas.openxmlformats.org/markup-compatibility/2006">
              <mc:Choice xmlns:v="urn:schemas-microsoft-com:vml" Requires="v">
                <p:oleObj spid="_x0000_s33850" name="Equation" r:id="rId3" imgW="1218960" imgH="431640" progId="Equation.3">
                  <p:embed/>
                </p:oleObj>
              </mc:Choice>
              <mc:Fallback>
                <p:oleObj name="Equation" r:id="rId3" imgW="1218960" imgH="431640" progId="Equation.3">
                  <p:embed/>
                  <p:pic>
                    <p:nvPicPr>
                      <p:cNvPr id="0" name=""/>
                      <p:cNvPicPr>
                        <a:picLocks noChangeAspect="1" noChangeArrowheads="1"/>
                      </p:cNvPicPr>
                      <p:nvPr/>
                    </p:nvPicPr>
                    <p:blipFill>
                      <a:blip r:embed="rId4"/>
                      <a:srcRect/>
                      <a:stretch>
                        <a:fillRect/>
                      </a:stretch>
                    </p:blipFill>
                    <p:spPr bwMode="auto">
                      <a:xfrm>
                        <a:off x="395536" y="3068960"/>
                        <a:ext cx="3617913" cy="128270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180148641"/>
              </p:ext>
            </p:extLst>
          </p:nvPr>
        </p:nvGraphicFramePr>
        <p:xfrm>
          <a:off x="4427984" y="3068960"/>
          <a:ext cx="3881437" cy="1282700"/>
        </p:xfrm>
        <a:graphic>
          <a:graphicData uri="http://schemas.openxmlformats.org/presentationml/2006/ole">
            <mc:AlternateContent xmlns:mc="http://schemas.openxmlformats.org/markup-compatibility/2006">
              <mc:Choice xmlns:v="urn:schemas-microsoft-com:vml" Requires="v">
                <p:oleObj spid="_x0000_s33851" name="Equation" r:id="rId5" imgW="1307880" imgH="431640" progId="Equation.3">
                  <p:embed/>
                </p:oleObj>
              </mc:Choice>
              <mc:Fallback>
                <p:oleObj name="Equation" r:id="rId5" imgW="1307880" imgH="431640" progId="Equation.3">
                  <p:embed/>
                  <p:pic>
                    <p:nvPicPr>
                      <p:cNvPr id="0" name=""/>
                      <p:cNvPicPr>
                        <a:picLocks noChangeAspect="1" noChangeArrowheads="1"/>
                      </p:cNvPicPr>
                      <p:nvPr/>
                    </p:nvPicPr>
                    <p:blipFill>
                      <a:blip r:embed="rId6"/>
                      <a:srcRect/>
                      <a:stretch>
                        <a:fillRect/>
                      </a:stretch>
                    </p:blipFill>
                    <p:spPr bwMode="auto">
                      <a:xfrm>
                        <a:off x="4427984" y="3068960"/>
                        <a:ext cx="3881437" cy="128270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03011223"/>
              </p:ext>
            </p:extLst>
          </p:nvPr>
        </p:nvGraphicFramePr>
        <p:xfrm>
          <a:off x="179512" y="5661248"/>
          <a:ext cx="3617913" cy="715962"/>
        </p:xfrm>
        <a:graphic>
          <a:graphicData uri="http://schemas.openxmlformats.org/presentationml/2006/ole">
            <mc:AlternateContent xmlns:mc="http://schemas.openxmlformats.org/markup-compatibility/2006">
              <mc:Choice xmlns:v="urn:schemas-microsoft-com:vml" Requires="v">
                <p:oleObj spid="_x0000_s33852" name="Equation" r:id="rId7" imgW="1218960" imgH="241200" progId="Equation.3">
                  <p:embed/>
                </p:oleObj>
              </mc:Choice>
              <mc:Fallback>
                <p:oleObj name="Equation" r:id="rId7" imgW="1218960" imgH="241200" progId="Equation.3">
                  <p:embed/>
                  <p:pic>
                    <p:nvPicPr>
                      <p:cNvPr id="0" name="Object 8"/>
                      <p:cNvPicPr>
                        <a:picLocks noChangeAspect="1" noChangeArrowheads="1"/>
                      </p:cNvPicPr>
                      <p:nvPr/>
                    </p:nvPicPr>
                    <p:blipFill>
                      <a:blip r:embed="rId8"/>
                      <a:srcRect/>
                      <a:stretch>
                        <a:fillRect/>
                      </a:stretch>
                    </p:blipFill>
                    <p:spPr bwMode="auto">
                      <a:xfrm>
                        <a:off x="179512" y="5661248"/>
                        <a:ext cx="3617913" cy="71596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194062542"/>
              </p:ext>
            </p:extLst>
          </p:nvPr>
        </p:nvGraphicFramePr>
        <p:xfrm>
          <a:off x="5461000" y="5678488"/>
          <a:ext cx="1695450" cy="679450"/>
        </p:xfrm>
        <a:graphic>
          <a:graphicData uri="http://schemas.openxmlformats.org/presentationml/2006/ole">
            <mc:AlternateContent xmlns:mc="http://schemas.openxmlformats.org/markup-compatibility/2006">
              <mc:Choice xmlns:v="urn:schemas-microsoft-com:vml" Requires="v">
                <p:oleObj spid="_x0000_s33853" name="Equation" r:id="rId9" imgW="571320" imgH="228600" progId="Equation.3">
                  <p:embed/>
                </p:oleObj>
              </mc:Choice>
              <mc:Fallback>
                <p:oleObj name="Equation" r:id="rId9" imgW="571320" imgH="228600" progId="Equation.3">
                  <p:embed/>
                  <p:pic>
                    <p:nvPicPr>
                      <p:cNvPr id="0" name="Object 5"/>
                      <p:cNvPicPr>
                        <a:picLocks noChangeAspect="1" noChangeArrowheads="1"/>
                      </p:cNvPicPr>
                      <p:nvPr/>
                    </p:nvPicPr>
                    <p:blipFill>
                      <a:blip r:embed="rId10"/>
                      <a:srcRect/>
                      <a:stretch>
                        <a:fillRect/>
                      </a:stretch>
                    </p:blipFill>
                    <p:spPr bwMode="auto">
                      <a:xfrm>
                        <a:off x="5461000" y="5678488"/>
                        <a:ext cx="1695450" cy="67945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3" name="Right Arrow 12"/>
          <p:cNvSpPr/>
          <p:nvPr/>
        </p:nvSpPr>
        <p:spPr>
          <a:xfrm>
            <a:off x="4211960" y="5805264"/>
            <a:ext cx="1008112" cy="43204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79512" y="836712"/>
            <a:ext cx="8568952" cy="151216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Remember this is an upper bound for J</a:t>
            </a:r>
            <a:r>
              <a:rPr lang="en-GB" sz="3600" baseline="-25000" dirty="0" smtClean="0"/>
              <a:t>k+1</a:t>
            </a:r>
            <a:r>
              <a:rPr lang="en-GB" sz="3600" dirty="0" smtClean="0"/>
              <a:t> as optimisation could make it even smaller.</a:t>
            </a:r>
            <a:endParaRPr lang="en-GB" sz="3600" dirty="0"/>
          </a:p>
        </p:txBody>
      </p:sp>
    </p:spTree>
    <p:extLst>
      <p:ext uri="{BB962C8B-B14F-4D97-AF65-F5344CB8AC3E}">
        <p14:creationId xmlns:p14="http://schemas.microsoft.com/office/powerpoint/2010/main" val="245508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inVertic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Interim summary</a:t>
            </a:r>
            <a:endParaRPr lang="en-GB" dirty="0"/>
          </a:p>
        </p:txBody>
      </p:sp>
      <p:sp>
        <p:nvSpPr>
          <p:cNvPr id="3" name="Content Placeholder 2"/>
          <p:cNvSpPr>
            <a:spLocks noGrp="1"/>
          </p:cNvSpPr>
          <p:nvPr>
            <p:ph idx="1"/>
          </p:nvPr>
        </p:nvSpPr>
        <p:spPr>
          <a:xfrm>
            <a:off x="214282" y="928670"/>
            <a:ext cx="8715436" cy="4156514"/>
          </a:xfrm>
        </p:spPr>
        <p:txBody>
          <a:bodyPr>
            <a:normAutofit lnSpcReduction="10000"/>
          </a:bodyPr>
          <a:lstStyle/>
          <a:p>
            <a:pPr marL="0" indent="0">
              <a:buNone/>
            </a:pPr>
            <a:r>
              <a:rPr lang="en-GB" dirty="0" smtClean="0"/>
              <a:t>In the worst case J</a:t>
            </a:r>
            <a:r>
              <a:rPr lang="en-GB" baseline="-25000" dirty="0" smtClean="0"/>
              <a:t>k+1</a:t>
            </a:r>
            <a:r>
              <a:rPr lang="en-GB" dirty="0" smtClean="0"/>
              <a:t>=</a:t>
            </a:r>
            <a:r>
              <a:rPr lang="en-GB" dirty="0" err="1" smtClean="0"/>
              <a:t>J</a:t>
            </a:r>
            <a:r>
              <a:rPr lang="en-GB" baseline="-25000" dirty="0" err="1" smtClean="0"/>
              <a:t>k</a:t>
            </a:r>
            <a:r>
              <a:rPr lang="en-GB" dirty="0" smtClean="0"/>
              <a:t> and this requires that </a:t>
            </a:r>
            <a:r>
              <a:rPr lang="en-GB" dirty="0" err="1" smtClean="0"/>
              <a:t>e</a:t>
            </a:r>
            <a:r>
              <a:rPr lang="en-GB" baseline="-25000" dirty="0" err="1" smtClean="0"/>
              <a:t>k</a:t>
            </a:r>
            <a:r>
              <a:rPr lang="en-GB" dirty="0" smtClean="0"/>
              <a:t>=</a:t>
            </a:r>
            <a:r>
              <a:rPr lang="en-GB" dirty="0" err="1" smtClean="0"/>
              <a:t>u</a:t>
            </a:r>
            <a:r>
              <a:rPr lang="en-GB" baseline="-25000" dirty="0" err="1" smtClean="0"/>
              <a:t>k</a:t>
            </a:r>
            <a:r>
              <a:rPr lang="en-GB" dirty="0" smtClean="0"/>
              <a:t>=0 ; </a:t>
            </a:r>
            <a:r>
              <a:rPr lang="en-GB" b="1" dirty="0" smtClean="0">
                <a:solidFill>
                  <a:srgbClr val="800000"/>
                </a:solidFill>
              </a:rPr>
              <a:t>this can only happen repeatedly if one is at and remains at the target position</a:t>
            </a:r>
            <a:r>
              <a:rPr lang="en-GB" dirty="0" smtClean="0"/>
              <a:t>!</a:t>
            </a:r>
          </a:p>
          <a:p>
            <a:pPr marL="0" indent="0">
              <a:buNone/>
            </a:pPr>
            <a:r>
              <a:rPr lang="en-GB" dirty="0" smtClean="0"/>
              <a:t>If e</a:t>
            </a:r>
            <a:r>
              <a:rPr lang="en-GB" baseline="-25000" dirty="0" smtClean="0"/>
              <a:t>k</a:t>
            </a:r>
            <a:r>
              <a:rPr lang="en-GB" dirty="0" smtClean="0"/>
              <a:t>≠0 and/or </a:t>
            </a:r>
            <a:r>
              <a:rPr lang="en-GB" dirty="0" err="1" smtClean="0"/>
              <a:t>u</a:t>
            </a:r>
            <a:r>
              <a:rPr lang="en-GB" baseline="-25000" dirty="0" err="1" smtClean="0"/>
              <a:t>k</a:t>
            </a:r>
            <a:r>
              <a:rPr lang="en-GB" dirty="0"/>
              <a:t> ≠ </a:t>
            </a:r>
            <a:r>
              <a:rPr lang="en-GB" dirty="0" smtClean="0"/>
              <a:t>0 then J</a:t>
            </a:r>
            <a:r>
              <a:rPr lang="en-GB" baseline="-25000" dirty="0" smtClean="0"/>
              <a:t>k+1</a:t>
            </a:r>
            <a:r>
              <a:rPr lang="en-GB" dirty="0" smtClean="0"/>
              <a:t>&lt;</a:t>
            </a:r>
            <a:r>
              <a:rPr lang="en-GB" dirty="0" err="1" smtClean="0"/>
              <a:t>J</a:t>
            </a:r>
            <a:r>
              <a:rPr lang="en-GB" baseline="-25000" dirty="0" err="1" smtClean="0"/>
              <a:t>k</a:t>
            </a:r>
            <a:r>
              <a:rPr lang="en-GB" baseline="-25000" dirty="0" smtClean="0"/>
              <a:t>,</a:t>
            </a:r>
            <a:r>
              <a:rPr lang="en-GB" dirty="0" smtClean="0"/>
              <a:t> so J is a </a:t>
            </a:r>
            <a:r>
              <a:rPr lang="en-GB" dirty="0" err="1" smtClean="0"/>
              <a:t>Lyapunov</a:t>
            </a:r>
            <a:r>
              <a:rPr lang="en-GB" dirty="0" smtClean="0"/>
              <a:t> function.</a:t>
            </a:r>
          </a:p>
          <a:p>
            <a:pPr marL="0" indent="0">
              <a:buNone/>
            </a:pPr>
            <a:r>
              <a:rPr lang="en-GB" dirty="0" smtClean="0"/>
              <a:t>J comprises squares of errors terms, and therefore if J is monotonically decreasing, then the errors must also be converging to zero.</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
        <p:nvSpPr>
          <p:cNvPr id="6" name="Rectangle 5"/>
          <p:cNvSpPr/>
          <p:nvPr/>
        </p:nvSpPr>
        <p:spPr>
          <a:xfrm>
            <a:off x="179512" y="4869160"/>
            <a:ext cx="8568952" cy="165618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This is a simple but very powerful proof that applies to the nominal and constrained case. It is widely accepted in the community.</a:t>
            </a:r>
            <a:endParaRPr lang="en-GB" sz="3600" dirty="0"/>
          </a:p>
        </p:txBody>
      </p:sp>
    </p:spTree>
    <p:extLst>
      <p:ext uri="{BB962C8B-B14F-4D97-AF65-F5344CB8AC3E}">
        <p14:creationId xmlns:p14="http://schemas.microsoft.com/office/powerpoint/2010/main" val="351225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908720"/>
            <a:ext cx="7772400" cy="1907927"/>
          </a:xfrm>
        </p:spPr>
        <p:txBody>
          <a:bodyPr>
            <a:normAutofit fontScale="90000"/>
          </a:bodyPr>
          <a:lstStyle/>
          <a:p>
            <a:r>
              <a:rPr lang="en-GB" dirty="0" smtClean="0"/>
              <a:t>FOR COMPLETENESS CONSIDER FULLER NOTATION AND FINITE CONTROL HORIZONS</a:t>
            </a:r>
            <a:endParaRPr lang="en-GB" dirty="0"/>
          </a:p>
        </p:txBody>
      </p:sp>
      <p:sp>
        <p:nvSpPr>
          <p:cNvPr id="3" name="Text Placeholder 2"/>
          <p:cNvSpPr>
            <a:spLocks noGrp="1"/>
          </p:cNvSpPr>
          <p:nvPr>
            <p:ph type="body" idx="1"/>
          </p:nvPr>
        </p:nvSpPr>
        <p:spPr>
          <a:xfrm>
            <a:off x="722313" y="2906713"/>
            <a:ext cx="7772400" cy="2178471"/>
          </a:xfrm>
        </p:spPr>
        <p:txBody>
          <a:bodyPr>
            <a:normAutofit/>
          </a:bodyPr>
          <a:lstStyle/>
          <a:p>
            <a:r>
              <a:rPr lang="en-GB" sz="2800" dirty="0" smtClean="0">
                <a:solidFill>
                  <a:srgbClr val="800000"/>
                </a:solidFill>
              </a:rPr>
              <a:t>However, viewers should note that it is easy to extend/apply the generic presentation given so far to GPC with an infinite output horizon, OMPC, SOMPC and so on.</a:t>
            </a:r>
            <a:endParaRPr lang="en-GB" sz="2800" dirty="0">
              <a:solidFill>
                <a:srgbClr val="8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8</a:t>
            </a:fld>
            <a:endParaRPr lang="en-GB"/>
          </a:p>
        </p:txBody>
      </p:sp>
    </p:spTree>
    <p:extLst>
      <p:ext uri="{BB962C8B-B14F-4D97-AF65-F5344CB8AC3E}">
        <p14:creationId xmlns:p14="http://schemas.microsoft.com/office/powerpoint/2010/main" val="1284526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7010400" y="152400"/>
            <a:ext cx="1905000" cy="457200"/>
          </a:xfrm>
          <a:prstGeom prst="rect">
            <a:avLst/>
          </a:prstGeom>
        </p:spPr>
        <p:txBody>
          <a:bodyPr/>
          <a:lstStyle/>
          <a:p>
            <a:pPr>
              <a:defRPr/>
            </a:pPr>
            <a:fld id="{175CD6F3-ED94-4D03-AC7D-810B725C6C66}" type="slidenum">
              <a:rPr lang="en-GB"/>
              <a:pPr>
                <a:defRPr/>
              </a:pPr>
              <a:t>9</a:t>
            </a:fld>
            <a:endParaRPr lang="en-GB"/>
          </a:p>
        </p:txBody>
      </p:sp>
      <p:sp>
        <p:nvSpPr>
          <p:cNvPr id="37894" name="Rectangle 2"/>
          <p:cNvSpPr>
            <a:spLocks noGrp="1" noChangeArrowheads="1"/>
          </p:cNvSpPr>
          <p:nvPr>
            <p:ph type="title"/>
          </p:nvPr>
        </p:nvSpPr>
        <p:spPr/>
        <p:txBody>
          <a:bodyPr/>
          <a:lstStyle/>
          <a:p>
            <a:pPr eaLnBrk="1" hangingPunct="1"/>
            <a:r>
              <a:rPr lang="en-GB" altLang="en-US" sz="4000" smtClean="0"/>
              <a:t>With infinite horizons, J is Lyapunov</a:t>
            </a:r>
          </a:p>
        </p:txBody>
      </p:sp>
      <p:sp>
        <p:nvSpPr>
          <p:cNvPr id="37895" name="Rectangle 3"/>
          <p:cNvSpPr>
            <a:spLocks noGrp="1" noChangeArrowheads="1"/>
          </p:cNvSpPr>
          <p:nvPr>
            <p:ph type="body" idx="1"/>
          </p:nvPr>
        </p:nvSpPr>
        <p:spPr/>
        <p:txBody>
          <a:bodyPr/>
          <a:lstStyle/>
          <a:p>
            <a:pPr eaLnBrk="1" hangingPunct="1">
              <a:buFontTx/>
              <a:buNone/>
            </a:pPr>
            <a:r>
              <a:rPr lang="en-GB" altLang="en-US" dirty="0" smtClean="0">
                <a:solidFill>
                  <a:srgbClr val="660033"/>
                </a:solidFill>
              </a:rPr>
              <a:t>Let the optimum predictions at k be</a:t>
            </a:r>
          </a:p>
          <a:p>
            <a:pPr eaLnBrk="1" hangingPunct="1">
              <a:buFontTx/>
              <a:buNone/>
            </a:pPr>
            <a:endParaRPr lang="en-GB" altLang="en-US" dirty="0" smtClean="0">
              <a:solidFill>
                <a:srgbClr val="660033"/>
              </a:solidFill>
            </a:endParaRPr>
          </a:p>
          <a:p>
            <a:pPr eaLnBrk="1" hangingPunct="1">
              <a:buFontTx/>
              <a:buNone/>
            </a:pPr>
            <a:r>
              <a:rPr lang="en-GB" altLang="en-US" dirty="0" smtClean="0">
                <a:solidFill>
                  <a:srgbClr val="660033"/>
                </a:solidFill>
              </a:rPr>
              <a:t>Now at k+1, inclusion of the tail implies one  can select:</a:t>
            </a:r>
          </a:p>
          <a:p>
            <a:pPr eaLnBrk="1" hangingPunct="1">
              <a:buFontTx/>
              <a:buNone/>
            </a:pPr>
            <a:endParaRPr lang="en-GB" altLang="en-US" dirty="0" smtClean="0">
              <a:solidFill>
                <a:srgbClr val="660033"/>
              </a:solidFill>
            </a:endParaRPr>
          </a:p>
          <a:p>
            <a:pPr eaLnBrk="1" hangingPunct="1">
              <a:buFontTx/>
              <a:buNone/>
            </a:pPr>
            <a:endParaRPr lang="en-GB" altLang="en-US" dirty="0" smtClean="0">
              <a:solidFill>
                <a:srgbClr val="660033"/>
              </a:solidFill>
            </a:endParaRPr>
          </a:p>
          <a:p>
            <a:pPr eaLnBrk="1" hangingPunct="1">
              <a:buFontTx/>
              <a:buNone/>
            </a:pPr>
            <a:r>
              <a:rPr lang="en-GB" altLang="en-US" dirty="0" smtClean="0">
                <a:solidFill>
                  <a:srgbClr val="660033"/>
                </a:solidFill>
              </a:rPr>
              <a:t>Next consider </a:t>
            </a:r>
            <a:r>
              <a:rPr lang="en-GB" altLang="en-US" dirty="0" smtClean="0">
                <a:solidFill>
                  <a:srgbClr val="800000"/>
                </a:solidFill>
              </a:rPr>
              <a:t>that the cost is defined as</a:t>
            </a:r>
            <a:r>
              <a:rPr lang="en-GB" altLang="en-US" sz="4000" dirty="0" smtClean="0">
                <a:solidFill>
                  <a:srgbClr val="800000"/>
                </a:solidFill>
              </a:rPr>
              <a:t> </a:t>
            </a:r>
          </a:p>
        </p:txBody>
      </p:sp>
      <p:graphicFrame>
        <p:nvGraphicFramePr>
          <p:cNvPr id="37890" name="Object 4"/>
          <p:cNvGraphicFramePr>
            <a:graphicFrameLocks noGrp="1" noChangeAspect="1"/>
          </p:cNvGraphicFramePr>
          <p:nvPr>
            <p:ph sz="half" idx="4294967295"/>
            <p:extLst>
              <p:ext uri="{D42A27DB-BD31-4B8C-83A1-F6EECF244321}">
                <p14:modId xmlns:p14="http://schemas.microsoft.com/office/powerpoint/2010/main" val="2080389517"/>
              </p:ext>
            </p:extLst>
          </p:nvPr>
        </p:nvGraphicFramePr>
        <p:xfrm>
          <a:off x="611560" y="1484784"/>
          <a:ext cx="7848600" cy="676275"/>
        </p:xfrm>
        <a:graphic>
          <a:graphicData uri="http://schemas.openxmlformats.org/presentationml/2006/ole">
            <mc:AlternateContent xmlns:mc="http://schemas.openxmlformats.org/markup-compatibility/2006">
              <mc:Choice xmlns:v="urn:schemas-microsoft-com:vml" Requires="v">
                <p:oleObj spid="_x0000_s34851" name="Equation" r:id="rId3" imgW="3644640" imgH="266400" progId="Equation.3">
                  <p:embed/>
                </p:oleObj>
              </mc:Choice>
              <mc:Fallback>
                <p:oleObj name="Equation" r:id="rId3" imgW="3644640" imgH="26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484784"/>
                        <a:ext cx="7848600" cy="6762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1" name="Object 5"/>
          <p:cNvGraphicFramePr>
            <a:graphicFrameLocks noGrp="1" noChangeAspect="1"/>
          </p:cNvGraphicFramePr>
          <p:nvPr>
            <p:ph sz="half" idx="4294967295"/>
            <p:extLst>
              <p:ext uri="{D42A27DB-BD31-4B8C-83A1-F6EECF244321}">
                <p14:modId xmlns:p14="http://schemas.microsoft.com/office/powerpoint/2010/main" val="2686033734"/>
              </p:ext>
            </p:extLst>
          </p:nvPr>
        </p:nvGraphicFramePr>
        <p:xfrm>
          <a:off x="683568" y="3140968"/>
          <a:ext cx="7167562" cy="1219200"/>
        </p:xfrm>
        <a:graphic>
          <a:graphicData uri="http://schemas.openxmlformats.org/presentationml/2006/ole">
            <mc:AlternateContent xmlns:mc="http://schemas.openxmlformats.org/markup-compatibility/2006">
              <mc:Choice xmlns:v="urn:schemas-microsoft-com:vml" Requires="v">
                <p:oleObj spid="_x0000_s34852" name="Equation" r:id="rId5" imgW="2857320" imgH="482400" progId="Equation.3">
                  <p:embed/>
                </p:oleObj>
              </mc:Choice>
              <mc:Fallback>
                <p:oleObj name="Equation" r:id="rId5" imgW="285732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3140968"/>
                        <a:ext cx="7167562" cy="12192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2" name="Object 6"/>
          <p:cNvGraphicFramePr>
            <a:graphicFrameLocks noGrp="1" noChangeAspect="1"/>
          </p:cNvGraphicFramePr>
          <p:nvPr>
            <p:ph sz="half" idx="4294967295"/>
            <p:extLst>
              <p:ext uri="{D42A27DB-BD31-4B8C-83A1-F6EECF244321}">
                <p14:modId xmlns:p14="http://schemas.microsoft.com/office/powerpoint/2010/main" val="1727228629"/>
              </p:ext>
            </p:extLst>
          </p:nvPr>
        </p:nvGraphicFramePr>
        <p:xfrm>
          <a:off x="899592" y="5085184"/>
          <a:ext cx="6021387" cy="815975"/>
        </p:xfrm>
        <a:graphic>
          <a:graphicData uri="http://schemas.openxmlformats.org/presentationml/2006/ole">
            <mc:AlternateContent xmlns:mc="http://schemas.openxmlformats.org/markup-compatibility/2006">
              <mc:Choice xmlns:v="urn:schemas-microsoft-com:vml" Requires="v">
                <p:oleObj spid="_x0000_s34853" name="Equation" r:id="rId7" imgW="2247840" imgH="291960" progId="Equation.3">
                  <p:embed/>
                </p:oleObj>
              </mc:Choice>
              <mc:Fallback>
                <p:oleObj name="Equation" r:id="rId7" imgW="2247840" imgH="291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592" y="5085184"/>
                        <a:ext cx="6021387" cy="8159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41306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1542</TotalTime>
  <Words>1113</Words>
  <Application>Microsoft Office PowerPoint</Application>
  <PresentationFormat>On-screen Show (4:3)</PresentationFormat>
  <Paragraphs>108</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17" baseType="lpstr">
      <vt:lpstr>Office Theme</vt:lpstr>
      <vt:lpstr>Equation</vt:lpstr>
      <vt:lpstr>Microsoft Equation 3.0</vt:lpstr>
      <vt:lpstr>CHAPTER 4 Optimal Predictive Control 7 Stability with infinite horizons and tail</vt:lpstr>
      <vt:lpstr>Background on stability of MPC</vt:lpstr>
      <vt:lpstr>Summary for well-posed optimisations</vt:lpstr>
      <vt:lpstr>Sub-optimal dual mode MPC (SOMPC)</vt:lpstr>
      <vt:lpstr>The cost and infinite horizons</vt:lpstr>
      <vt:lpstr>Comparing subsequent costs</vt:lpstr>
      <vt:lpstr>Interim summary</vt:lpstr>
      <vt:lpstr>FOR COMPLETENESS CONSIDER FULLER NOTATION AND FINITE CONTROL HORIZONS</vt:lpstr>
      <vt:lpstr>With infinite horizons, J is Lyapunov</vt:lpstr>
      <vt:lpstr>With infinite horizons, J is Lyapunov</vt:lpstr>
      <vt:lpstr>Proof applies during constraint handling</vt:lpstr>
      <vt:lpstr>Proof applies with a finite input horizon (that is GPC) if the input terms beyond nu are zero!</vt:lpstr>
      <vt:lpstr>Conclusions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121</cp:revision>
  <dcterms:created xsi:type="dcterms:W3CDTF">2012-03-07T15:25:29Z</dcterms:created>
  <dcterms:modified xsi:type="dcterms:W3CDTF">2014-03-11T10:35:00Z</dcterms:modified>
</cp:coreProperties>
</file>