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07" r:id="rId3"/>
    <p:sldId id="298" r:id="rId4"/>
    <p:sldId id="330" r:id="rId5"/>
    <p:sldId id="331" r:id="rId6"/>
    <p:sldId id="332" r:id="rId7"/>
    <p:sldId id="333" r:id="rId8"/>
    <p:sldId id="329"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800000"/>
    <a:srgbClr val="6600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88" d="100"/>
          <a:sy n="88" d="100"/>
        </p:scale>
        <p:origin x="-45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2/27/2014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9</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jpeg"/><Relationship Id="rId5" Type="http://schemas.openxmlformats.org/officeDocument/2006/relationships/hyperlink" Target="http://engsc.ac.uk/" TargetMode="External"/><Relationship Id="rId10" Type="http://schemas.openxmlformats.org/officeDocument/2006/relationships/image" Target="../media/image11.jpeg"/><Relationship Id="rId4" Type="http://schemas.openxmlformats.org/officeDocument/2006/relationships/image" Target="../media/image8.wmf"/><Relationship Id="rId9" Type="http://schemas.openxmlformats.org/officeDocument/2006/relationships/hyperlink" Target="http://engsc.ac.uk/an/oer-project/oer-projec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772400" cy="2187675"/>
          </a:xfrm>
        </p:spPr>
        <p:txBody>
          <a:bodyPr>
            <a:normAutofit fontScale="90000"/>
          </a:bodyPr>
          <a:lstStyle/>
          <a:p>
            <a:r>
              <a:rPr lang="en-GB" dirty="0" smtClean="0"/>
              <a:t>CHAPTER 4</a:t>
            </a:r>
            <a:br>
              <a:rPr lang="en-GB" dirty="0" smtClean="0"/>
            </a:br>
            <a:r>
              <a:rPr lang="en-GB" dirty="0" smtClean="0"/>
              <a:t>Optimal Predictive Control 8</a:t>
            </a:r>
            <a:br>
              <a:rPr lang="en-GB" dirty="0" smtClean="0"/>
            </a:br>
            <a:r>
              <a:rPr lang="en-GB" dirty="0" smtClean="0"/>
              <a:t>MATLAB code and numerical examples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a:xfrm>
            <a:off x="214282" y="928670"/>
            <a:ext cx="8715436" cy="5740690"/>
          </a:xfrm>
        </p:spPr>
        <p:txBody>
          <a:bodyPr>
            <a:normAutofit fontScale="92500" lnSpcReduction="10000"/>
          </a:bodyPr>
          <a:lstStyle/>
          <a:p>
            <a:pPr marL="514350" indent="-514350">
              <a:buFont typeface="+mj-lt"/>
              <a:buAutoNum type="arabicPeriod"/>
            </a:pPr>
            <a:r>
              <a:rPr lang="en-GB" dirty="0" smtClean="0"/>
              <a:t>This chapter has developed both the OMPC and SOMPC algorithms, for the state space case, assuming no uncertainty, no constraints and a regulation scenario.</a:t>
            </a:r>
          </a:p>
          <a:p>
            <a:pPr marL="514350" indent="-514350">
              <a:buFont typeface="+mj-lt"/>
              <a:buAutoNum type="arabicPeriod"/>
            </a:pPr>
            <a:r>
              <a:rPr lang="en-GB" dirty="0" smtClean="0"/>
              <a:t>Next it is important to develop some implementation code to illustrate and test whether this approach is indeed simple and effective to apply.</a:t>
            </a:r>
          </a:p>
          <a:p>
            <a:pPr marL="514350" indent="-514350">
              <a:buFont typeface="+mj-lt"/>
              <a:buAutoNum type="arabicPeriod"/>
            </a:pPr>
            <a:r>
              <a:rPr lang="en-GB" dirty="0" smtClean="0"/>
              <a:t>It would also be interesting to explore the cost function and demonstrate this is indeed a </a:t>
            </a:r>
            <a:r>
              <a:rPr lang="en-GB" dirty="0" err="1" smtClean="0"/>
              <a:t>Lyapunov</a:t>
            </a:r>
            <a:r>
              <a:rPr lang="en-GB" dirty="0" smtClean="0"/>
              <a:t> function.</a:t>
            </a:r>
          </a:p>
          <a:p>
            <a:pPr marL="514350" indent="-514350">
              <a:buFont typeface="+mj-lt"/>
              <a:buAutoNum type="arabicPeriod"/>
            </a:pPr>
            <a:r>
              <a:rPr lang="en-GB" dirty="0" smtClean="0"/>
              <a:t>For SOMPC, we should investigate how the control law varies with </a:t>
            </a:r>
            <a:r>
              <a:rPr lang="en-GB" dirty="0" err="1" smtClean="0"/>
              <a:t>n</a:t>
            </a:r>
            <a:r>
              <a:rPr lang="en-GB" baseline="-25000" dirty="0" err="1" smtClean="0"/>
              <a:t>c</a:t>
            </a:r>
            <a:r>
              <a:rPr lang="en-GB" dirty="0" smtClean="0"/>
              <a: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3149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93586" cy="714380"/>
          </a:xfrm>
        </p:spPr>
        <p:txBody>
          <a:bodyPr>
            <a:normAutofit fontScale="90000"/>
          </a:bodyPr>
          <a:lstStyle/>
          <a:p>
            <a:r>
              <a:rPr lang="en-GB" dirty="0" smtClean="0"/>
              <a:t>Sub-optimal dual mode MPC (SOMPC)</a:t>
            </a:r>
            <a:endParaRPr lang="en-GB" dirty="0"/>
          </a:p>
        </p:txBody>
      </p:sp>
      <p:sp>
        <p:nvSpPr>
          <p:cNvPr id="3" name="Content Placeholder 2"/>
          <p:cNvSpPr>
            <a:spLocks noGrp="1"/>
          </p:cNvSpPr>
          <p:nvPr>
            <p:ph idx="1"/>
          </p:nvPr>
        </p:nvSpPr>
        <p:spPr>
          <a:xfrm>
            <a:off x="214282" y="764704"/>
            <a:ext cx="8715436" cy="4824536"/>
          </a:xfrm>
        </p:spPr>
        <p:txBody>
          <a:bodyPr>
            <a:normAutofit/>
          </a:bodyPr>
          <a:lstStyle/>
          <a:p>
            <a:pPr marL="514350" indent="-514350">
              <a:buFont typeface="+mj-lt"/>
              <a:buAutoNum type="arabicPeriod"/>
            </a:pPr>
            <a:r>
              <a:rPr lang="en-GB" dirty="0" smtClean="0"/>
              <a:t>Take the dual-mode predictions based around the implementation of an </a:t>
            </a:r>
            <a:r>
              <a:rPr lang="en-GB" b="1" u="sng" dirty="0" smtClean="0">
                <a:solidFill>
                  <a:srgbClr val="C00000"/>
                </a:solidFill>
              </a:rPr>
              <a:t>arbitrary </a:t>
            </a:r>
            <a:r>
              <a:rPr lang="en-GB" dirty="0"/>
              <a:t> </a:t>
            </a:r>
            <a:r>
              <a:rPr lang="en-GB" dirty="0" smtClean="0"/>
              <a:t>stabilising regulator and some perturbations.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242199814"/>
              </p:ext>
            </p:extLst>
          </p:nvPr>
        </p:nvGraphicFramePr>
        <p:xfrm>
          <a:off x="179512" y="2420888"/>
          <a:ext cx="6452655" cy="1096248"/>
        </p:xfrm>
        <a:graphic>
          <a:graphicData uri="http://schemas.openxmlformats.org/presentationml/2006/ole">
            <mc:AlternateContent xmlns:mc="http://schemas.openxmlformats.org/markup-compatibility/2006">
              <mc:Choice xmlns:v="urn:schemas-microsoft-com:vml" Requires="v">
                <p:oleObj spid="_x0000_s19600" name="Equation" r:id="rId3" imgW="2692080" imgH="457200" progId="Equation.3">
                  <p:embed/>
                </p:oleObj>
              </mc:Choice>
              <mc:Fallback>
                <p:oleObj name="Equation" r:id="rId3" imgW="2692080" imgH="457200" progId="Equation.3">
                  <p:embed/>
                  <p:pic>
                    <p:nvPicPr>
                      <p:cNvPr id="0" name=""/>
                      <p:cNvPicPr>
                        <a:picLocks noChangeAspect="1" noChangeArrowheads="1"/>
                      </p:cNvPicPr>
                      <p:nvPr/>
                    </p:nvPicPr>
                    <p:blipFill>
                      <a:blip r:embed="rId4"/>
                      <a:srcRect/>
                      <a:stretch>
                        <a:fillRect/>
                      </a:stretch>
                    </p:blipFill>
                    <p:spPr bwMode="auto">
                      <a:xfrm>
                        <a:off x="179512" y="2420888"/>
                        <a:ext cx="6452655" cy="109624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11718957"/>
              </p:ext>
            </p:extLst>
          </p:nvPr>
        </p:nvGraphicFramePr>
        <p:xfrm>
          <a:off x="1547664" y="4479629"/>
          <a:ext cx="5184576" cy="1229064"/>
        </p:xfrm>
        <a:graphic>
          <a:graphicData uri="http://schemas.openxmlformats.org/presentationml/2006/ole">
            <mc:AlternateContent xmlns:mc="http://schemas.openxmlformats.org/markup-compatibility/2006">
              <mc:Choice xmlns:v="urn:schemas-microsoft-com:vml" Requires="v">
                <p:oleObj spid="_x0000_s19601" name="Equation" r:id="rId5" imgW="1930320" imgH="457200" progId="Equation.3">
                  <p:embed/>
                </p:oleObj>
              </mc:Choice>
              <mc:Fallback>
                <p:oleObj name="Equation" r:id="rId5" imgW="1930320" imgH="457200" progId="Equation.3">
                  <p:embed/>
                  <p:pic>
                    <p:nvPicPr>
                      <p:cNvPr id="0" name=""/>
                      <p:cNvPicPr>
                        <a:picLocks noChangeAspect="1" noChangeArrowheads="1"/>
                      </p:cNvPicPr>
                      <p:nvPr/>
                    </p:nvPicPr>
                    <p:blipFill>
                      <a:blip r:embed="rId6"/>
                      <a:srcRect/>
                      <a:stretch>
                        <a:fillRect/>
                      </a:stretch>
                    </p:blipFill>
                    <p:spPr bwMode="auto">
                      <a:xfrm>
                        <a:off x="1547664" y="4479629"/>
                        <a:ext cx="5184576" cy="1229064"/>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ectangle 9"/>
          <p:cNvSpPr/>
          <p:nvPr/>
        </p:nvSpPr>
        <p:spPr>
          <a:xfrm>
            <a:off x="179512" y="5674302"/>
            <a:ext cx="8568952" cy="1162953"/>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If u=-</a:t>
            </a:r>
            <a:r>
              <a:rPr lang="en-GB" sz="3600" dirty="0" err="1" smtClean="0"/>
              <a:t>Kx</a:t>
            </a:r>
            <a:r>
              <a:rPr lang="en-GB" sz="3600" dirty="0" smtClean="0"/>
              <a:t> is the LQR regulator for J, then we call this OMPC not SOMPC. </a:t>
            </a:r>
            <a:endParaRPr lang="en-GB" sz="3600" dirty="0"/>
          </a:p>
        </p:txBody>
      </p:sp>
      <p:graphicFrame>
        <p:nvGraphicFramePr>
          <p:cNvPr id="6" name="Object 5"/>
          <p:cNvGraphicFramePr>
            <a:graphicFrameLocks noChangeAspect="1"/>
          </p:cNvGraphicFramePr>
          <p:nvPr>
            <p:extLst>
              <p:ext uri="{D42A27DB-BD31-4B8C-83A1-F6EECF244321}">
                <p14:modId xmlns:p14="http://schemas.microsoft.com/office/powerpoint/2010/main" val="1961747219"/>
              </p:ext>
            </p:extLst>
          </p:nvPr>
        </p:nvGraphicFramePr>
        <p:xfrm>
          <a:off x="6876256" y="2708920"/>
          <a:ext cx="2054225" cy="436563"/>
        </p:xfrm>
        <a:graphic>
          <a:graphicData uri="http://schemas.openxmlformats.org/presentationml/2006/ole">
            <mc:AlternateContent xmlns:mc="http://schemas.openxmlformats.org/markup-compatibility/2006">
              <mc:Choice xmlns:v="urn:schemas-microsoft-com:vml" Requires="v">
                <p:oleObj spid="_x0000_s19602" name="Equation" r:id="rId7" imgW="774360" imgH="164880" progId="Equation.3">
                  <p:embed/>
                </p:oleObj>
              </mc:Choice>
              <mc:Fallback>
                <p:oleObj name="Equation" r:id="rId7" imgW="774360" imgH="164880" progId="Equation.3">
                  <p:embed/>
                  <p:pic>
                    <p:nvPicPr>
                      <p:cNvPr id="0" name="Object 6"/>
                      <p:cNvPicPr>
                        <a:picLocks noChangeAspect="1" noChangeArrowheads="1"/>
                      </p:cNvPicPr>
                      <p:nvPr/>
                    </p:nvPicPr>
                    <p:blipFill>
                      <a:blip r:embed="rId8"/>
                      <a:srcRect/>
                      <a:stretch>
                        <a:fillRect/>
                      </a:stretch>
                    </p:blipFill>
                    <p:spPr bwMode="auto">
                      <a:xfrm>
                        <a:off x="6876256" y="2708920"/>
                        <a:ext cx="2054225" cy="436563"/>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2253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heel(1)">
                                      <p:cBhvr>
                                        <p:cTn id="3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Optimisation</a:t>
            </a:r>
            <a:endParaRPr lang="en-GB" dirty="0"/>
          </a:p>
        </p:txBody>
      </p:sp>
      <p:sp>
        <p:nvSpPr>
          <p:cNvPr id="3" name="Content Placeholder 2"/>
          <p:cNvSpPr>
            <a:spLocks noGrp="1"/>
          </p:cNvSpPr>
          <p:nvPr>
            <p:ph idx="1"/>
          </p:nvPr>
        </p:nvSpPr>
        <p:spPr/>
        <p:txBody>
          <a:bodyPr/>
          <a:lstStyle/>
          <a:p>
            <a:pPr marL="0" indent="0">
              <a:buNone/>
            </a:pPr>
            <a:r>
              <a:rPr lang="en-GB" dirty="0" smtClean="0"/>
              <a:t>The performance index can be simplified to:</a:t>
            </a:r>
          </a:p>
          <a:p>
            <a:pPr marL="0" indent="0">
              <a:buNone/>
            </a:pPr>
            <a:endParaRPr lang="en-GB" dirty="0"/>
          </a:p>
          <a:p>
            <a:pPr marL="0" indent="0">
              <a:buNone/>
            </a:pPr>
            <a:endParaRPr lang="en-GB" dirty="0" smtClean="0"/>
          </a:p>
          <a:p>
            <a:pPr marL="0" indent="0">
              <a:buNone/>
            </a:pPr>
            <a:r>
              <a:rPr lang="en-GB" dirty="0" smtClean="0"/>
              <a:t>Details of the matrices are covered in earlier videos.</a:t>
            </a:r>
          </a:p>
          <a:p>
            <a:pPr marL="0" indent="0">
              <a:buNone/>
            </a:pPr>
            <a:r>
              <a:rPr lang="en-GB" dirty="0" smtClean="0"/>
              <a:t>Consequently, in the unconstrained case, the optimal control law is given as: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426220635"/>
              </p:ext>
            </p:extLst>
          </p:nvPr>
        </p:nvGraphicFramePr>
        <p:xfrm>
          <a:off x="1259632" y="1628800"/>
          <a:ext cx="5256212" cy="717550"/>
        </p:xfrm>
        <a:graphic>
          <a:graphicData uri="http://schemas.openxmlformats.org/presentationml/2006/ole">
            <mc:AlternateContent xmlns:mc="http://schemas.openxmlformats.org/markup-compatibility/2006">
              <mc:Choice xmlns:v="urn:schemas-microsoft-com:vml" Requires="v">
                <p:oleObj spid="_x0000_s36902" name="Equation" r:id="rId3" imgW="1954951" imgH="266584" progId="Equation.3">
                  <p:embed/>
                </p:oleObj>
              </mc:Choice>
              <mc:Fallback>
                <p:oleObj name="Equation" r:id="rId3" imgW="1954951" imgH="26658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628800"/>
                        <a:ext cx="5256212" cy="7175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79954861"/>
              </p:ext>
            </p:extLst>
          </p:nvPr>
        </p:nvGraphicFramePr>
        <p:xfrm>
          <a:off x="251520" y="4797152"/>
          <a:ext cx="3816350" cy="1711325"/>
        </p:xfrm>
        <a:graphic>
          <a:graphicData uri="http://schemas.openxmlformats.org/presentationml/2006/ole">
            <mc:AlternateContent xmlns:mc="http://schemas.openxmlformats.org/markup-compatibility/2006">
              <mc:Choice xmlns:v="urn:schemas-microsoft-com:vml" Requires="v">
                <p:oleObj spid="_x0000_s36903" name="Equation" r:id="rId5" imgW="1079280" imgH="482400" progId="Equation.3">
                  <p:embed/>
                </p:oleObj>
              </mc:Choice>
              <mc:Fallback>
                <p:oleObj name="Equation" r:id="rId5" imgW="1079280" imgH="482400" progId="Equation.3">
                  <p:embed/>
                  <p:pic>
                    <p:nvPicPr>
                      <p:cNvPr id="0" name="Object 6"/>
                      <p:cNvPicPr>
                        <a:picLocks noChangeAspect="1" noChangeArrowheads="1"/>
                      </p:cNvPicPr>
                      <p:nvPr/>
                    </p:nvPicPr>
                    <p:blipFill>
                      <a:blip r:embed="rId6"/>
                      <a:srcRect/>
                      <a:stretch>
                        <a:fillRect/>
                      </a:stretch>
                    </p:blipFill>
                    <p:spPr bwMode="auto">
                      <a:xfrm>
                        <a:off x="251520" y="4797152"/>
                        <a:ext cx="3816350" cy="17113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54955934"/>
              </p:ext>
            </p:extLst>
          </p:nvPr>
        </p:nvGraphicFramePr>
        <p:xfrm>
          <a:off x="4283968" y="4797152"/>
          <a:ext cx="4450184" cy="1809578"/>
        </p:xfrm>
        <a:graphic>
          <a:graphicData uri="http://schemas.openxmlformats.org/presentationml/2006/ole">
            <mc:AlternateContent xmlns:mc="http://schemas.openxmlformats.org/markup-compatibility/2006">
              <mc:Choice xmlns:v="urn:schemas-microsoft-com:vml" Requires="v">
                <p:oleObj spid="_x0000_s36904" name="Equation" r:id="rId7" imgW="1625400" imgH="660240" progId="Equation.3">
                  <p:embed/>
                </p:oleObj>
              </mc:Choice>
              <mc:Fallback>
                <p:oleObj name="Equation" r:id="rId7" imgW="1625400" imgH="660240" progId="Equation.3">
                  <p:embed/>
                  <p:pic>
                    <p:nvPicPr>
                      <p:cNvPr id="0" name="Object 8"/>
                      <p:cNvPicPr>
                        <a:picLocks noChangeAspect="1" noChangeArrowheads="1"/>
                      </p:cNvPicPr>
                      <p:nvPr/>
                    </p:nvPicPr>
                    <p:blipFill>
                      <a:blip r:embed="rId8"/>
                      <a:srcRect/>
                      <a:stretch>
                        <a:fillRect/>
                      </a:stretch>
                    </p:blipFill>
                    <p:spPr bwMode="auto">
                      <a:xfrm>
                        <a:off x="4283968" y="4797152"/>
                        <a:ext cx="4450184" cy="1809578"/>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le 8"/>
          <p:cNvSpPr/>
          <p:nvPr/>
        </p:nvSpPr>
        <p:spPr>
          <a:xfrm>
            <a:off x="179512" y="2636912"/>
            <a:ext cx="8568952" cy="194421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We will demonstrate code to compute and display J, c, u, y at every sample. </a:t>
            </a:r>
          </a:p>
          <a:p>
            <a:pPr algn="ctr"/>
            <a:r>
              <a:rPr lang="en-GB" sz="3600" dirty="0" smtClean="0"/>
              <a:t>Also dependence of K</a:t>
            </a:r>
            <a:r>
              <a:rPr lang="en-GB" sz="3600" baseline="-25000" dirty="0" smtClean="0"/>
              <a:t>SOMPC</a:t>
            </a:r>
            <a:r>
              <a:rPr lang="en-GB" sz="3600" dirty="0" smtClean="0"/>
              <a:t> on </a:t>
            </a:r>
            <a:r>
              <a:rPr lang="en-GB" sz="3600" dirty="0" err="1" smtClean="0"/>
              <a:t>n</a:t>
            </a:r>
            <a:r>
              <a:rPr lang="en-GB" sz="3600" baseline="-25000" dirty="0" err="1" smtClean="0"/>
              <a:t>c</a:t>
            </a:r>
            <a:r>
              <a:rPr lang="en-GB" sz="3600" dirty="0" smtClean="0"/>
              <a:t>.</a:t>
            </a:r>
            <a:endParaRPr lang="en-GB" sz="3600" dirty="0"/>
          </a:p>
        </p:txBody>
      </p:sp>
    </p:spTree>
    <p:extLst>
      <p:ext uri="{BB962C8B-B14F-4D97-AF65-F5344CB8AC3E}">
        <p14:creationId xmlns:p14="http://schemas.microsoft.com/office/powerpoint/2010/main" val="81849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ideo4_8_example 1.m</a:t>
            </a:r>
            <a:endParaRPr lang="en-GB" dirty="0"/>
          </a:p>
        </p:txBody>
      </p:sp>
      <p:sp>
        <p:nvSpPr>
          <p:cNvPr id="3" name="Content Placeholder 2"/>
          <p:cNvSpPr>
            <a:spLocks noGrp="1"/>
          </p:cNvSpPr>
          <p:nvPr>
            <p:ph idx="1"/>
          </p:nvPr>
        </p:nvSpPr>
        <p:spPr>
          <a:solidFill>
            <a:schemeClr val="accent2"/>
          </a:solidFill>
        </p:spPr>
        <p:txBody>
          <a:bodyPr/>
          <a:lstStyle/>
          <a:p>
            <a:pPr marL="0" indent="0">
              <a:buNone/>
            </a:pPr>
            <a:r>
              <a:rPr lang="en-GB" dirty="0" smtClean="0">
                <a:solidFill>
                  <a:srgbClr val="FFFF00"/>
                </a:solidFill>
              </a:rPr>
              <a:t>OMPC simulation, SISO system, Vary </a:t>
            </a:r>
            <a:r>
              <a:rPr lang="en-GB" dirty="0" err="1" smtClean="0">
                <a:solidFill>
                  <a:srgbClr val="FFFF00"/>
                </a:solidFill>
              </a:rPr>
              <a:t>nc</a:t>
            </a:r>
            <a:endParaRPr lang="en-GB" dirty="0" smtClean="0">
              <a:solidFill>
                <a:srgbClr val="FFFF00"/>
              </a:solidFill>
            </a:endParaRP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Cost is clearly monotonic (as expected if </a:t>
            </a:r>
            <a:r>
              <a:rPr lang="en-GB" dirty="0" err="1" smtClean="0">
                <a:solidFill>
                  <a:srgbClr val="FFFF00"/>
                </a:solidFill>
              </a:rPr>
              <a:t>Lyapunov</a:t>
            </a:r>
            <a:r>
              <a:rPr lang="en-GB" dirty="0" smtClean="0">
                <a:solidFill>
                  <a:srgbClr val="FFFF00"/>
                </a:solidFill>
              </a:rPr>
              <a:t>).</a:t>
            </a:r>
          </a:p>
          <a:p>
            <a:pPr marL="514350" indent="-514350">
              <a:buFont typeface="+mj-lt"/>
              <a:buAutoNum type="arabicPeriod"/>
            </a:pPr>
            <a:r>
              <a:rPr lang="en-GB" dirty="0" smtClean="0">
                <a:solidFill>
                  <a:srgbClr val="FFFF00"/>
                </a:solidFill>
              </a:rPr>
              <a:t>Responses are convergent (stabilised loop).</a:t>
            </a:r>
          </a:p>
          <a:p>
            <a:pPr marL="514350" indent="-514350">
              <a:buFont typeface="+mj-lt"/>
              <a:buAutoNum type="arabicPeriod"/>
            </a:pPr>
            <a:r>
              <a:rPr lang="en-GB" dirty="0" smtClean="0">
                <a:solidFill>
                  <a:srgbClr val="FFFF00"/>
                </a:solidFill>
              </a:rPr>
              <a:t>Perturbations are ZERO!</a:t>
            </a:r>
          </a:p>
          <a:p>
            <a:pPr marL="0" indent="0">
              <a:buNone/>
            </a:pPr>
            <a:r>
              <a:rPr lang="en-GB" dirty="0" smtClean="0">
                <a:solidFill>
                  <a:srgbClr val="FFFF00"/>
                </a:solidFill>
              </a:rPr>
              <a:t>K</a:t>
            </a:r>
            <a:r>
              <a:rPr lang="en-GB" baseline="-25000" dirty="0" smtClean="0">
                <a:solidFill>
                  <a:srgbClr val="FFFF00"/>
                </a:solidFill>
              </a:rPr>
              <a:t>SOMPC</a:t>
            </a:r>
            <a:r>
              <a:rPr lang="en-GB" dirty="0" smtClean="0">
                <a:solidFill>
                  <a:srgbClr val="FFFF00"/>
                </a:solidFill>
              </a:rPr>
              <a:t> does not change with </a:t>
            </a:r>
            <a:r>
              <a:rPr lang="en-GB" dirty="0" err="1" smtClean="0">
                <a:solidFill>
                  <a:srgbClr val="FFFF00"/>
                </a:solidFill>
              </a:rPr>
              <a:t>n</a:t>
            </a:r>
            <a:r>
              <a:rPr lang="en-GB" baseline="-25000" dirty="0" err="1" smtClean="0">
                <a:solidFill>
                  <a:srgbClr val="FFFF00"/>
                </a:solidFill>
              </a:rPr>
              <a:t>c</a:t>
            </a:r>
            <a:r>
              <a:rPr lang="en-GB" dirty="0" smtClean="0">
                <a:solidFill>
                  <a:srgbClr val="FFFF00"/>
                </a:solidFill>
              </a:rPr>
              <a:t>.</a:t>
            </a:r>
            <a:endParaRPr lang="en-GB" dirty="0">
              <a:solidFill>
                <a:srgbClr val="FFFF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347750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video4_8_example2.m</a:t>
            </a:r>
            <a:endParaRPr lang="en-GB" dirty="0"/>
          </a:p>
        </p:txBody>
      </p:sp>
      <p:sp>
        <p:nvSpPr>
          <p:cNvPr id="3" name="Content Placeholder 2"/>
          <p:cNvSpPr>
            <a:spLocks noGrp="1"/>
          </p:cNvSpPr>
          <p:nvPr>
            <p:ph idx="1"/>
          </p:nvPr>
        </p:nvSpPr>
        <p:spPr>
          <a:solidFill>
            <a:schemeClr val="accent2"/>
          </a:solidFill>
        </p:spPr>
        <p:txBody>
          <a:bodyPr/>
          <a:lstStyle/>
          <a:p>
            <a:pPr marL="0" indent="0">
              <a:buNone/>
            </a:pPr>
            <a:r>
              <a:rPr lang="en-GB" dirty="0" smtClean="0">
                <a:solidFill>
                  <a:srgbClr val="FFFF00"/>
                </a:solidFill>
              </a:rPr>
              <a:t>SOMPC simulation, SISO system, vary </a:t>
            </a:r>
            <a:r>
              <a:rPr lang="en-GB" dirty="0" err="1" smtClean="0">
                <a:solidFill>
                  <a:srgbClr val="FFFF00"/>
                </a:solidFill>
              </a:rPr>
              <a:t>n</a:t>
            </a:r>
            <a:r>
              <a:rPr lang="en-GB" baseline="-25000" dirty="0" err="1" smtClean="0">
                <a:solidFill>
                  <a:srgbClr val="FFFF00"/>
                </a:solidFill>
              </a:rPr>
              <a:t>c</a:t>
            </a:r>
            <a:endParaRPr lang="en-GB" baseline="-25000" dirty="0" smtClean="0">
              <a:solidFill>
                <a:srgbClr val="FFFF00"/>
              </a:solidFill>
            </a:endParaRP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Cost is clearly monotonic (as expected if </a:t>
            </a:r>
            <a:r>
              <a:rPr lang="en-GB" dirty="0" err="1" smtClean="0">
                <a:solidFill>
                  <a:srgbClr val="FFFF00"/>
                </a:solidFill>
              </a:rPr>
              <a:t>Lyapunov</a:t>
            </a:r>
            <a:r>
              <a:rPr lang="en-GB" dirty="0" smtClean="0">
                <a:solidFill>
                  <a:srgbClr val="FFFF00"/>
                </a:solidFill>
              </a:rPr>
              <a:t>).</a:t>
            </a:r>
          </a:p>
          <a:p>
            <a:pPr marL="514350" indent="-514350">
              <a:buFont typeface="+mj-lt"/>
              <a:buAutoNum type="arabicPeriod"/>
            </a:pPr>
            <a:r>
              <a:rPr lang="en-GB" dirty="0" smtClean="0">
                <a:solidFill>
                  <a:srgbClr val="FFFF00"/>
                </a:solidFill>
              </a:rPr>
              <a:t>Responses are convergent (stabilised loop).</a:t>
            </a:r>
          </a:p>
          <a:p>
            <a:pPr marL="514350" indent="-514350">
              <a:buFont typeface="+mj-lt"/>
              <a:buAutoNum type="arabicPeriod"/>
            </a:pPr>
            <a:r>
              <a:rPr lang="en-GB" dirty="0" smtClean="0">
                <a:solidFill>
                  <a:srgbClr val="FFFF00"/>
                </a:solidFill>
              </a:rPr>
              <a:t>Perturbations are not zero and can be very large changes in optimised </a:t>
            </a:r>
            <a:r>
              <a:rPr lang="en-GB" dirty="0" err="1" smtClean="0">
                <a:solidFill>
                  <a:srgbClr val="FFFF00"/>
                </a:solidFill>
              </a:rPr>
              <a:t>c</a:t>
            </a:r>
            <a:r>
              <a:rPr lang="en-GB" baseline="-25000" dirty="0" err="1" smtClean="0">
                <a:solidFill>
                  <a:srgbClr val="FFFF00"/>
                </a:solidFill>
              </a:rPr>
              <a:t>k</a:t>
            </a:r>
            <a:r>
              <a:rPr lang="en-GB" dirty="0" smtClean="0">
                <a:solidFill>
                  <a:srgbClr val="FFFF00"/>
                </a:solidFill>
              </a:rPr>
              <a:t> from one sample to the next (note some predicted values are ZERO!].</a:t>
            </a:r>
          </a:p>
          <a:p>
            <a:pPr marL="514350" indent="-514350">
              <a:buFont typeface="+mj-lt"/>
              <a:buAutoNum type="arabicPeriod"/>
            </a:pPr>
            <a:r>
              <a:rPr lang="en-GB" dirty="0" smtClean="0">
                <a:solidFill>
                  <a:srgbClr val="FFFF00"/>
                </a:solidFill>
              </a:rPr>
              <a:t>K</a:t>
            </a:r>
            <a:r>
              <a:rPr lang="en-GB" baseline="-25000" dirty="0" smtClean="0">
                <a:solidFill>
                  <a:srgbClr val="FFFF00"/>
                </a:solidFill>
              </a:rPr>
              <a:t>SOMPC</a:t>
            </a:r>
            <a:r>
              <a:rPr lang="en-GB" dirty="0" smtClean="0">
                <a:solidFill>
                  <a:srgbClr val="FFFF00"/>
                </a:solidFill>
              </a:rPr>
              <a:t> quite close to K</a:t>
            </a:r>
            <a:r>
              <a:rPr lang="en-GB" baseline="-25000" dirty="0" smtClean="0">
                <a:solidFill>
                  <a:srgbClr val="FFFF00"/>
                </a:solidFill>
              </a:rPr>
              <a:t>OMPC</a:t>
            </a:r>
            <a:r>
              <a:rPr lang="en-GB" dirty="0" smtClean="0">
                <a:solidFill>
                  <a:srgbClr val="FFFF00"/>
                </a:solidFill>
              </a:rPr>
              <a:t> even for </a:t>
            </a:r>
            <a:r>
              <a:rPr lang="en-GB" dirty="0" err="1" smtClean="0">
                <a:solidFill>
                  <a:srgbClr val="FFFF00"/>
                </a:solidFill>
              </a:rPr>
              <a:t>n</a:t>
            </a:r>
            <a:r>
              <a:rPr lang="en-GB" baseline="-25000" dirty="0" err="1" smtClean="0">
                <a:solidFill>
                  <a:srgbClr val="FFFF00"/>
                </a:solidFill>
              </a:rPr>
              <a:t>c</a:t>
            </a:r>
            <a:r>
              <a:rPr lang="en-GB" dirty="0" smtClean="0">
                <a:solidFill>
                  <a:srgbClr val="FFFF00"/>
                </a:solidFill>
              </a:rPr>
              <a:t>=1.</a:t>
            </a:r>
            <a:endParaRPr lang="en-GB" dirty="0">
              <a:solidFill>
                <a:srgbClr val="FFFF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Tree>
    <p:extLst>
      <p:ext uri="{BB962C8B-B14F-4D97-AF65-F5344CB8AC3E}">
        <p14:creationId xmlns:p14="http://schemas.microsoft.com/office/powerpoint/2010/main" val="200198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video4_8_example3.m</a:t>
            </a:r>
            <a:endParaRPr lang="en-GB" dirty="0"/>
          </a:p>
        </p:txBody>
      </p:sp>
      <p:sp>
        <p:nvSpPr>
          <p:cNvPr id="3" name="Content Placeholder 2"/>
          <p:cNvSpPr>
            <a:spLocks noGrp="1"/>
          </p:cNvSpPr>
          <p:nvPr>
            <p:ph idx="1"/>
          </p:nvPr>
        </p:nvSpPr>
        <p:spPr>
          <a:solidFill>
            <a:schemeClr val="accent2"/>
          </a:solidFill>
        </p:spPr>
        <p:txBody>
          <a:bodyPr>
            <a:normAutofit fontScale="92500" lnSpcReduction="10000"/>
          </a:bodyPr>
          <a:lstStyle/>
          <a:p>
            <a:pPr marL="0" indent="0">
              <a:buNone/>
            </a:pPr>
            <a:r>
              <a:rPr lang="en-GB" dirty="0" smtClean="0">
                <a:solidFill>
                  <a:srgbClr val="FFFF00"/>
                </a:solidFill>
              </a:rPr>
              <a:t>SOMPC simulation, MIMO system, vary </a:t>
            </a:r>
            <a:r>
              <a:rPr lang="en-GB" dirty="0" err="1" smtClean="0">
                <a:solidFill>
                  <a:srgbClr val="FFFF00"/>
                </a:solidFill>
              </a:rPr>
              <a:t>n</a:t>
            </a:r>
            <a:r>
              <a:rPr lang="en-GB" baseline="-25000" dirty="0" err="1" smtClean="0">
                <a:solidFill>
                  <a:srgbClr val="FFFF00"/>
                </a:solidFill>
              </a:rPr>
              <a:t>c</a:t>
            </a:r>
            <a:endParaRPr lang="en-GB" baseline="-25000" dirty="0" smtClean="0">
              <a:solidFill>
                <a:srgbClr val="FFFF00"/>
              </a:solidFill>
            </a:endParaRP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Cost is clearly monotonic (as expected if </a:t>
            </a:r>
            <a:r>
              <a:rPr lang="en-GB" dirty="0" err="1" smtClean="0">
                <a:solidFill>
                  <a:srgbClr val="FFFF00"/>
                </a:solidFill>
              </a:rPr>
              <a:t>Lyapunov</a:t>
            </a:r>
            <a:r>
              <a:rPr lang="en-GB" dirty="0" smtClean="0">
                <a:solidFill>
                  <a:srgbClr val="FFFF00"/>
                </a:solidFill>
              </a:rPr>
              <a:t>).</a:t>
            </a:r>
          </a:p>
          <a:p>
            <a:pPr marL="514350" indent="-514350">
              <a:buFont typeface="+mj-lt"/>
              <a:buAutoNum type="arabicPeriod"/>
            </a:pPr>
            <a:r>
              <a:rPr lang="en-GB" dirty="0" smtClean="0">
                <a:solidFill>
                  <a:srgbClr val="FFFF00"/>
                </a:solidFill>
              </a:rPr>
              <a:t>Responses are convergent (stabilised loop).</a:t>
            </a:r>
          </a:p>
          <a:p>
            <a:pPr marL="514350" indent="-514350">
              <a:buFont typeface="+mj-lt"/>
              <a:buAutoNum type="arabicPeriod"/>
            </a:pPr>
            <a:r>
              <a:rPr lang="en-GB" dirty="0" smtClean="0">
                <a:solidFill>
                  <a:srgbClr val="FFFF00"/>
                </a:solidFill>
              </a:rPr>
              <a:t>Perturbations are not zero and can be substantive change in n-step ahead predictions and what is actually implemented (due to assumption that c(</a:t>
            </a:r>
            <a:r>
              <a:rPr lang="en-GB" dirty="0" err="1" smtClean="0">
                <a:solidFill>
                  <a:srgbClr val="FFFF00"/>
                </a:solidFill>
              </a:rPr>
              <a:t>k+n</a:t>
            </a:r>
            <a:r>
              <a:rPr lang="en-GB" baseline="-25000" dirty="0" err="1" smtClean="0">
                <a:solidFill>
                  <a:srgbClr val="FFFF00"/>
                </a:solidFill>
              </a:rPr>
              <a:t>c</a:t>
            </a:r>
            <a:r>
              <a:rPr lang="en-GB" dirty="0" smtClean="0">
                <a:solidFill>
                  <a:srgbClr val="FFFF00"/>
                </a:solidFill>
              </a:rPr>
              <a:t>)=0 in predictions).</a:t>
            </a:r>
          </a:p>
          <a:p>
            <a:pPr marL="514350" indent="-514350">
              <a:buFont typeface="+mj-lt"/>
              <a:buAutoNum type="arabicPeriod"/>
            </a:pPr>
            <a:r>
              <a:rPr lang="en-GB" dirty="0" smtClean="0">
                <a:solidFill>
                  <a:srgbClr val="FFFF00"/>
                </a:solidFill>
              </a:rPr>
              <a:t>K</a:t>
            </a:r>
            <a:r>
              <a:rPr lang="en-GB" baseline="-25000" dirty="0" smtClean="0">
                <a:solidFill>
                  <a:srgbClr val="FFFF00"/>
                </a:solidFill>
              </a:rPr>
              <a:t>SOMPC</a:t>
            </a:r>
            <a:r>
              <a:rPr lang="en-GB" dirty="0" smtClean="0">
                <a:solidFill>
                  <a:srgbClr val="FFFF00"/>
                </a:solidFill>
              </a:rPr>
              <a:t> quite close to K</a:t>
            </a:r>
            <a:r>
              <a:rPr lang="en-GB" baseline="-25000" dirty="0" smtClean="0">
                <a:solidFill>
                  <a:srgbClr val="FFFF00"/>
                </a:solidFill>
              </a:rPr>
              <a:t>OMPC</a:t>
            </a:r>
            <a:r>
              <a:rPr lang="en-GB" dirty="0" smtClean="0">
                <a:solidFill>
                  <a:srgbClr val="FFFF00"/>
                </a:solidFill>
              </a:rPr>
              <a:t> and gets closer as  </a:t>
            </a:r>
            <a:r>
              <a:rPr lang="en-GB" dirty="0" err="1" smtClean="0">
                <a:solidFill>
                  <a:srgbClr val="FFFF00"/>
                </a:solidFill>
              </a:rPr>
              <a:t>n</a:t>
            </a:r>
            <a:r>
              <a:rPr lang="en-GB" baseline="-25000" dirty="0" err="1" smtClean="0">
                <a:solidFill>
                  <a:srgbClr val="FFFF00"/>
                </a:solidFill>
              </a:rPr>
              <a:t>c</a:t>
            </a:r>
            <a:r>
              <a:rPr lang="en-GB" dirty="0" smtClean="0">
                <a:solidFill>
                  <a:srgbClr val="FFFF00"/>
                </a:solidFill>
              </a:rPr>
              <a:t> increases.</a:t>
            </a:r>
            <a:endParaRPr lang="en-GB" dirty="0">
              <a:solidFill>
                <a:srgbClr val="FFFF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2411760" y="5661248"/>
            <a:ext cx="6408712" cy="119675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SOMPC has same weakness as GPC – mismatch between predictions and implementation.</a:t>
            </a:r>
            <a:endParaRPr lang="en-GB" sz="2800" dirty="0"/>
          </a:p>
        </p:txBody>
      </p:sp>
    </p:spTree>
    <p:extLst>
      <p:ext uri="{BB962C8B-B14F-4D97-AF65-F5344CB8AC3E}">
        <p14:creationId xmlns:p14="http://schemas.microsoft.com/office/powerpoint/2010/main" val="321448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heel(1)">
                                      <p:cBhvr>
                                        <p:cTn id="3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 </a:t>
            </a:r>
            <a:endParaRPr lang="en-GB" dirty="0"/>
          </a:p>
        </p:txBody>
      </p:sp>
      <p:sp>
        <p:nvSpPr>
          <p:cNvPr id="3" name="Content Placeholder 2"/>
          <p:cNvSpPr>
            <a:spLocks noGrp="1"/>
          </p:cNvSpPr>
          <p:nvPr>
            <p:ph idx="1"/>
          </p:nvPr>
        </p:nvSpPr>
        <p:spPr>
          <a:xfrm>
            <a:off x="179512" y="836712"/>
            <a:ext cx="8715436" cy="5643602"/>
          </a:xfrm>
        </p:spPr>
        <p:txBody>
          <a:bodyPr>
            <a:normAutofit fontScale="92500" lnSpcReduction="20000"/>
          </a:bodyPr>
          <a:lstStyle/>
          <a:p>
            <a:pPr marL="514350" indent="-514350">
              <a:buFont typeface="+mj-lt"/>
              <a:buAutoNum type="arabicPeriod"/>
            </a:pPr>
            <a:r>
              <a:rPr lang="en-GB" dirty="0" smtClean="0"/>
              <a:t>As expected both OMPC/SOMPC are stabilising and the numerical examples have monotonic cost functions.</a:t>
            </a:r>
          </a:p>
          <a:p>
            <a:pPr marL="514350" indent="-514350">
              <a:buFont typeface="+mj-lt"/>
              <a:buAutoNum type="arabicPeriod"/>
            </a:pPr>
            <a:r>
              <a:rPr lang="en-GB" dirty="0" smtClean="0"/>
              <a:t>As expected, the optimised perturbations for OMPC are ZERO.</a:t>
            </a:r>
          </a:p>
          <a:p>
            <a:pPr marL="514350" indent="-514350">
              <a:buFont typeface="+mj-lt"/>
              <a:buAutoNum type="arabicPeriod"/>
            </a:pPr>
            <a:r>
              <a:rPr lang="en-GB" dirty="0" smtClean="0"/>
              <a:t>SOMPC gives non-zero perturbations and although possibly an improvement on GPC (as has guaranteed stability through infinite horizons), one can argue similar conceptual weaknesses due to a mismatch between predictions and implementation with low </a:t>
            </a:r>
            <a:r>
              <a:rPr lang="en-GB" dirty="0" err="1" smtClean="0"/>
              <a:t>n</a:t>
            </a:r>
            <a:r>
              <a:rPr lang="en-GB" baseline="-25000" dirty="0" err="1" smtClean="0"/>
              <a:t>c</a:t>
            </a:r>
            <a:r>
              <a:rPr lang="en-GB" dirty="0" smtClean="0"/>
              <a:t>. </a:t>
            </a:r>
          </a:p>
          <a:p>
            <a:pPr marL="514350" indent="-514350">
              <a:buFont typeface="+mj-lt"/>
              <a:buAutoNum type="arabicPeriod"/>
            </a:pPr>
            <a:r>
              <a:rPr lang="en-GB" dirty="0" smtClean="0"/>
              <a:t>SOMPC feedback tends towards OMPC for large </a:t>
            </a:r>
            <a:r>
              <a:rPr lang="en-GB" dirty="0" err="1" smtClean="0"/>
              <a:t>n</a:t>
            </a:r>
            <a:r>
              <a:rPr lang="en-GB" baseline="-25000" dirty="0" err="1" smtClean="0"/>
              <a:t>c</a:t>
            </a:r>
            <a:r>
              <a:rPr lang="en-GB" dirty="0" smtClean="0"/>
              <a:t>.</a:t>
            </a:r>
          </a:p>
          <a:p>
            <a:pPr marL="514350" indent="-514350">
              <a:buFont typeface="+mj-lt"/>
              <a:buAutoNum type="arabicPeriod"/>
            </a:pPr>
            <a:r>
              <a:rPr lang="en-GB" dirty="0" smtClean="0"/>
              <a:t>Possible reasons for preferring SOMPC come later.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112524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1886</TotalTime>
  <Words>585</Words>
  <Application>Microsoft Office PowerPoint</Application>
  <PresentationFormat>On-screen Show (4:3)</PresentationFormat>
  <Paragraphs>86</Paragraphs>
  <Slides>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Equation</vt:lpstr>
      <vt:lpstr>CHAPTER 4 Optimal Predictive Control 8 MATLAB code and numerical examples</vt:lpstr>
      <vt:lpstr>Introduction</vt:lpstr>
      <vt:lpstr>Sub-optimal dual mode MPC (SOMPC)</vt:lpstr>
      <vt:lpstr>Optimisation</vt:lpstr>
      <vt:lpstr>video4_8_example 1.m</vt:lpstr>
      <vt:lpstr>video4_8_example2.m</vt:lpstr>
      <vt:lpstr>video4_8_example3.m</vt:lpstr>
      <vt:lpstr>Conclusions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129</cp:revision>
  <dcterms:created xsi:type="dcterms:W3CDTF">2012-03-07T15:25:29Z</dcterms:created>
  <dcterms:modified xsi:type="dcterms:W3CDTF">2014-02-27T08:40:02Z</dcterms:modified>
</cp:coreProperties>
</file>