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307" r:id="rId3"/>
    <p:sldId id="314" r:id="rId4"/>
    <p:sldId id="315" r:id="rId5"/>
    <p:sldId id="316" r:id="rId6"/>
    <p:sldId id="298" r:id="rId7"/>
    <p:sldId id="318" r:id="rId8"/>
    <p:sldId id="317" r:id="rId9"/>
    <p:sldId id="319" r:id="rId10"/>
    <p:sldId id="320" r:id="rId11"/>
    <p:sldId id="323" r:id="rId12"/>
    <p:sldId id="322" r:id="rId13"/>
    <p:sldId id="284" r:id="rId14"/>
    <p:sldId id="26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8000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18" autoAdjust="0"/>
  </p:normalViewPr>
  <p:slideViewPr>
    <p:cSldViewPr>
      <p:cViewPr varScale="1">
        <p:scale>
          <a:sx n="80" d="100"/>
          <a:sy n="80" d="100"/>
        </p:scale>
        <p:origin x="-102" y="-2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2/27/2014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14</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tint val="66000"/>
                <a:satMod val="160000"/>
                <a:lumMod val="21000"/>
                <a:lumOff val="79000"/>
                <a:alpha val="33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3.wmf"/><Relationship Id="rId5" Type="http://schemas.openxmlformats.org/officeDocument/2006/relationships/oleObject" Target="../embeddings/oleObject22.bin"/><Relationship Id="rId4" Type="http://schemas.openxmlformats.org/officeDocument/2006/relationships/image" Target="../media/image22.wmf"/></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29.jpeg"/><Relationship Id="rId5" Type="http://schemas.openxmlformats.org/officeDocument/2006/relationships/hyperlink" Target="http://engsc.ac.uk/" TargetMode="External"/><Relationship Id="rId10" Type="http://schemas.openxmlformats.org/officeDocument/2006/relationships/image" Target="../media/image28.jpeg"/><Relationship Id="rId4" Type="http://schemas.openxmlformats.org/officeDocument/2006/relationships/image" Target="../media/image25.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5.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7.bin"/></Relationships>
</file>

<file path=ppt/slides/_rels/slide5.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9.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11.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13.bin"/><Relationship Id="rId4" Type="http://schemas.openxmlformats.org/officeDocument/2006/relationships/image" Target="../media/image13.wmf"/></Relationships>
</file>

<file path=ppt/slides/_rels/slide7.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6.wmf"/><Relationship Id="rId5" Type="http://schemas.openxmlformats.org/officeDocument/2006/relationships/oleObject" Target="../embeddings/oleObject15.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17.bin"/></Relationships>
</file>

<file path=ppt/slides/_rels/slide8.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0.wmf"/><Relationship Id="rId5" Type="http://schemas.openxmlformats.org/officeDocument/2006/relationships/oleObject" Target="../embeddings/oleObject19.bin"/><Relationship Id="rId4" Type="http://schemas.openxmlformats.org/officeDocument/2006/relationships/image" Target="../media/image19.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7"/>
            <a:ext cx="7772400" cy="1827634"/>
          </a:xfrm>
        </p:spPr>
        <p:txBody>
          <a:bodyPr>
            <a:normAutofit fontScale="90000"/>
          </a:bodyPr>
          <a:lstStyle/>
          <a:p>
            <a:r>
              <a:rPr lang="en-GB" dirty="0" smtClean="0"/>
              <a:t>CHAPTER 4</a:t>
            </a:r>
            <a:br>
              <a:rPr lang="en-GB" dirty="0" smtClean="0"/>
            </a:br>
            <a:r>
              <a:rPr lang="en-GB" dirty="0" smtClean="0"/>
              <a:t>Optimal Predictive Control </a:t>
            </a:r>
            <a:r>
              <a:rPr lang="en-GB" dirty="0" smtClean="0"/>
              <a:t>9</a:t>
            </a:r>
            <a:r>
              <a:rPr lang="en-GB" dirty="0" smtClean="0"/>
              <a:t/>
            </a:r>
            <a:br>
              <a:rPr lang="en-GB" dirty="0" smtClean="0"/>
            </a:br>
            <a:r>
              <a:rPr lang="en-GB" dirty="0" smtClean="0"/>
              <a:t>Tracking and disturbance rejection</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video4_9_example </a:t>
            </a:r>
            <a:r>
              <a:rPr lang="en-GB" dirty="0" smtClean="0"/>
              <a:t>1.m</a:t>
            </a:r>
            <a:endParaRPr lang="en-GB" dirty="0"/>
          </a:p>
        </p:txBody>
      </p:sp>
      <p:sp>
        <p:nvSpPr>
          <p:cNvPr id="3" name="Content Placeholder 2"/>
          <p:cNvSpPr>
            <a:spLocks noGrp="1"/>
          </p:cNvSpPr>
          <p:nvPr>
            <p:ph idx="1"/>
          </p:nvPr>
        </p:nvSpPr>
        <p:spPr>
          <a:solidFill>
            <a:schemeClr val="accent2"/>
          </a:solidFill>
        </p:spPr>
        <p:txBody>
          <a:bodyPr/>
          <a:lstStyle/>
          <a:p>
            <a:pPr marL="0" indent="0">
              <a:buNone/>
            </a:pPr>
            <a:r>
              <a:rPr lang="en-GB" dirty="0" smtClean="0">
                <a:solidFill>
                  <a:srgbClr val="FFFF00"/>
                </a:solidFill>
              </a:rPr>
              <a:t>OMPC simulation, SISO system, </a:t>
            </a:r>
            <a:r>
              <a:rPr lang="en-GB" dirty="0" smtClean="0">
                <a:solidFill>
                  <a:srgbClr val="FFFF00"/>
                </a:solidFill>
              </a:rPr>
              <a:t>introduce a target change and a disturbance change.</a:t>
            </a:r>
            <a:endParaRPr lang="en-GB" dirty="0" smtClean="0">
              <a:solidFill>
                <a:srgbClr val="FFFF00"/>
              </a:solidFill>
            </a:endParaRPr>
          </a:p>
          <a:p>
            <a:pPr marL="0" indent="0">
              <a:buNone/>
            </a:pPr>
            <a:r>
              <a:rPr lang="en-GB" dirty="0" smtClean="0">
                <a:solidFill>
                  <a:srgbClr val="FFFF00"/>
                </a:solidFill>
              </a:rPr>
              <a:t>Assume disturbance measureable for simplicity of code. [</a:t>
            </a:r>
            <a:r>
              <a:rPr lang="en-GB" dirty="0" smtClean="0">
                <a:solidFill>
                  <a:srgbClr val="CCFFFF"/>
                </a:solidFill>
              </a:rPr>
              <a:t>SYSTEM IS NON-MINIMUM PHASE</a:t>
            </a:r>
            <a:r>
              <a:rPr lang="en-GB" dirty="0" smtClean="0">
                <a:solidFill>
                  <a:srgbClr val="00B0F0"/>
                </a:solidFill>
              </a:rPr>
              <a:t>!</a:t>
            </a:r>
            <a:r>
              <a:rPr lang="en-GB" dirty="0" smtClean="0">
                <a:solidFill>
                  <a:srgbClr val="FFFF00"/>
                </a:solidFill>
              </a:rPr>
              <a:t>]</a:t>
            </a:r>
            <a:endParaRPr lang="en-GB" dirty="0">
              <a:solidFill>
                <a:srgbClr val="FFFF00"/>
              </a:solidFill>
            </a:endParaRPr>
          </a:p>
          <a:p>
            <a:pPr marL="0" indent="0">
              <a:buNone/>
            </a:pPr>
            <a:r>
              <a:rPr lang="en-GB" u="sng" dirty="0" smtClean="0">
                <a:solidFill>
                  <a:srgbClr val="FFFF00"/>
                </a:solidFill>
              </a:rPr>
              <a:t>OBSERVATIONS</a:t>
            </a:r>
          </a:p>
          <a:p>
            <a:pPr marL="514350" indent="-514350">
              <a:buFont typeface="+mj-lt"/>
              <a:buAutoNum type="arabicPeriod"/>
            </a:pPr>
            <a:r>
              <a:rPr lang="en-GB" dirty="0" smtClean="0">
                <a:solidFill>
                  <a:srgbClr val="FFFF00"/>
                </a:solidFill>
              </a:rPr>
              <a:t>Cost is clearly </a:t>
            </a:r>
            <a:r>
              <a:rPr lang="en-GB" dirty="0" smtClean="0">
                <a:solidFill>
                  <a:srgbClr val="FFFF00"/>
                </a:solidFill>
              </a:rPr>
              <a:t>monotonic while target and disturbance are constant.</a:t>
            </a:r>
            <a:endParaRPr lang="en-GB" dirty="0" smtClean="0">
              <a:solidFill>
                <a:srgbClr val="FFFF00"/>
              </a:solidFill>
            </a:endParaRPr>
          </a:p>
          <a:p>
            <a:pPr marL="514350" indent="-514350">
              <a:buFont typeface="+mj-lt"/>
              <a:buAutoNum type="arabicPeriod"/>
            </a:pPr>
            <a:r>
              <a:rPr lang="en-GB" dirty="0" smtClean="0">
                <a:solidFill>
                  <a:srgbClr val="FFFF00"/>
                </a:solidFill>
              </a:rPr>
              <a:t>Responses are convergent (stabilised loop).</a:t>
            </a:r>
          </a:p>
          <a:p>
            <a:pPr marL="514350" indent="-514350">
              <a:buFont typeface="+mj-lt"/>
              <a:buAutoNum type="arabicPeriod"/>
            </a:pPr>
            <a:r>
              <a:rPr lang="en-GB" dirty="0" smtClean="0">
                <a:solidFill>
                  <a:srgbClr val="FFFF00"/>
                </a:solidFill>
              </a:rPr>
              <a:t>Perturbations are ZERO</a:t>
            </a:r>
            <a:r>
              <a:rPr lang="en-GB" dirty="0" smtClean="0">
                <a:solidFill>
                  <a:srgbClr val="FFFF00"/>
                </a:solidFill>
              </a:rPr>
              <a:t>!</a:t>
            </a:r>
          </a:p>
          <a:p>
            <a:pPr marL="514350" indent="-514350">
              <a:buFont typeface="+mj-lt"/>
              <a:buAutoNum type="arabicPeriod"/>
            </a:pPr>
            <a:r>
              <a:rPr lang="en-GB" dirty="0" smtClean="0">
                <a:solidFill>
                  <a:srgbClr val="FFFF00"/>
                </a:solidFill>
              </a:rPr>
              <a:t>Offset free tracking is obtained.</a:t>
            </a:r>
            <a:endParaRPr lang="en-GB" dirty="0" smtClean="0">
              <a:solidFill>
                <a:srgbClr val="FFFF0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10</a:t>
            </a:fld>
            <a:endParaRPr lang="en-GB" dirty="0"/>
          </a:p>
        </p:txBody>
      </p:sp>
    </p:spTree>
    <p:extLst>
      <p:ext uri="{BB962C8B-B14F-4D97-AF65-F5344CB8AC3E}">
        <p14:creationId xmlns:p14="http://schemas.microsoft.com/office/powerpoint/2010/main" val="1558312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video4_9_example2.m</a:t>
            </a:r>
            <a:endParaRPr lang="en-GB" dirty="0"/>
          </a:p>
        </p:txBody>
      </p:sp>
      <p:sp>
        <p:nvSpPr>
          <p:cNvPr id="3" name="Content Placeholder 2"/>
          <p:cNvSpPr>
            <a:spLocks noGrp="1"/>
          </p:cNvSpPr>
          <p:nvPr>
            <p:ph idx="1"/>
          </p:nvPr>
        </p:nvSpPr>
        <p:spPr>
          <a:solidFill>
            <a:schemeClr val="accent2"/>
          </a:solidFill>
        </p:spPr>
        <p:txBody>
          <a:bodyPr/>
          <a:lstStyle/>
          <a:p>
            <a:pPr marL="0" indent="0">
              <a:buNone/>
            </a:pPr>
            <a:r>
              <a:rPr lang="en-GB" dirty="0" smtClean="0">
                <a:solidFill>
                  <a:srgbClr val="FFFF00"/>
                </a:solidFill>
              </a:rPr>
              <a:t>SOMPC </a:t>
            </a:r>
            <a:r>
              <a:rPr lang="en-GB" dirty="0" smtClean="0">
                <a:solidFill>
                  <a:srgbClr val="FFFF00"/>
                </a:solidFill>
              </a:rPr>
              <a:t>simulation, SISO system, </a:t>
            </a:r>
            <a:r>
              <a:rPr lang="en-GB" dirty="0" smtClean="0">
                <a:solidFill>
                  <a:srgbClr val="FFFF00"/>
                </a:solidFill>
              </a:rPr>
              <a:t>introduce a target change and a disturbance change</a:t>
            </a:r>
            <a:endParaRPr lang="en-GB" dirty="0" smtClean="0">
              <a:solidFill>
                <a:srgbClr val="FFFF00"/>
              </a:solidFill>
            </a:endParaRPr>
          </a:p>
          <a:p>
            <a:pPr marL="0" indent="0">
              <a:buNone/>
            </a:pPr>
            <a:endParaRPr lang="en-GB" dirty="0">
              <a:solidFill>
                <a:srgbClr val="FFFF00"/>
              </a:solidFill>
            </a:endParaRPr>
          </a:p>
          <a:p>
            <a:pPr marL="0" indent="0">
              <a:buNone/>
            </a:pPr>
            <a:r>
              <a:rPr lang="en-GB" u="sng" dirty="0" smtClean="0">
                <a:solidFill>
                  <a:srgbClr val="FFFF00"/>
                </a:solidFill>
              </a:rPr>
              <a:t>OBSERVATIONS</a:t>
            </a:r>
          </a:p>
          <a:p>
            <a:pPr marL="514350" indent="-514350">
              <a:buFont typeface="+mj-lt"/>
              <a:buAutoNum type="arabicPeriod"/>
            </a:pPr>
            <a:r>
              <a:rPr lang="en-GB" dirty="0" smtClean="0">
                <a:solidFill>
                  <a:srgbClr val="FFFF00"/>
                </a:solidFill>
              </a:rPr>
              <a:t>Cost is clearly </a:t>
            </a:r>
            <a:r>
              <a:rPr lang="en-GB" dirty="0" smtClean="0">
                <a:solidFill>
                  <a:srgbClr val="FFFF00"/>
                </a:solidFill>
              </a:rPr>
              <a:t>monotonic while target and disturbance are constant.</a:t>
            </a:r>
            <a:endParaRPr lang="en-GB" dirty="0" smtClean="0">
              <a:solidFill>
                <a:srgbClr val="FFFF00"/>
              </a:solidFill>
            </a:endParaRPr>
          </a:p>
          <a:p>
            <a:pPr marL="514350" indent="-514350">
              <a:buFont typeface="+mj-lt"/>
              <a:buAutoNum type="arabicPeriod"/>
            </a:pPr>
            <a:r>
              <a:rPr lang="en-GB" dirty="0" smtClean="0">
                <a:solidFill>
                  <a:srgbClr val="FFFF00"/>
                </a:solidFill>
              </a:rPr>
              <a:t>Responses are convergent (stabilised loop).</a:t>
            </a:r>
          </a:p>
          <a:p>
            <a:pPr marL="514350" indent="-514350">
              <a:buFont typeface="+mj-lt"/>
              <a:buAutoNum type="arabicPeriod"/>
            </a:pPr>
            <a:r>
              <a:rPr lang="en-GB" dirty="0" smtClean="0">
                <a:solidFill>
                  <a:srgbClr val="FFFF00"/>
                </a:solidFill>
              </a:rPr>
              <a:t>Perturbations are </a:t>
            </a:r>
            <a:r>
              <a:rPr lang="en-GB" dirty="0" smtClean="0">
                <a:solidFill>
                  <a:srgbClr val="FFFF00"/>
                </a:solidFill>
              </a:rPr>
              <a:t>non-ZERO (as discussed in previous video)!</a:t>
            </a:r>
          </a:p>
          <a:p>
            <a:pPr marL="514350" indent="-514350">
              <a:buFont typeface="+mj-lt"/>
              <a:buAutoNum type="arabicPeriod"/>
            </a:pPr>
            <a:r>
              <a:rPr lang="en-GB" dirty="0" smtClean="0">
                <a:solidFill>
                  <a:srgbClr val="FFFF00"/>
                </a:solidFill>
              </a:rPr>
              <a:t>Offset free tracking is obtained.</a:t>
            </a:r>
            <a:endParaRPr lang="en-GB" dirty="0" smtClean="0">
              <a:solidFill>
                <a:srgbClr val="FFFF0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11</a:t>
            </a:fld>
            <a:endParaRPr lang="en-GB" dirty="0"/>
          </a:p>
        </p:txBody>
      </p:sp>
    </p:spTree>
    <p:extLst>
      <p:ext uri="{BB962C8B-B14F-4D97-AF65-F5344CB8AC3E}">
        <p14:creationId xmlns:p14="http://schemas.microsoft.com/office/powerpoint/2010/main" val="262574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video4_9_example3.m</a:t>
            </a:r>
            <a:endParaRPr lang="en-GB" dirty="0"/>
          </a:p>
        </p:txBody>
      </p:sp>
      <p:sp>
        <p:nvSpPr>
          <p:cNvPr id="3" name="Content Placeholder 2"/>
          <p:cNvSpPr>
            <a:spLocks noGrp="1"/>
          </p:cNvSpPr>
          <p:nvPr>
            <p:ph idx="1"/>
          </p:nvPr>
        </p:nvSpPr>
        <p:spPr>
          <a:solidFill>
            <a:schemeClr val="accent2"/>
          </a:solidFill>
        </p:spPr>
        <p:txBody>
          <a:bodyPr>
            <a:normAutofit/>
          </a:bodyPr>
          <a:lstStyle/>
          <a:p>
            <a:pPr marL="0" indent="0">
              <a:buNone/>
            </a:pPr>
            <a:r>
              <a:rPr lang="en-GB" dirty="0" smtClean="0">
                <a:solidFill>
                  <a:srgbClr val="FFFF00"/>
                </a:solidFill>
              </a:rPr>
              <a:t>SOMPC/OMPC </a:t>
            </a:r>
            <a:r>
              <a:rPr lang="en-GB" dirty="0" smtClean="0">
                <a:solidFill>
                  <a:srgbClr val="FFFF00"/>
                </a:solidFill>
              </a:rPr>
              <a:t>simulation, MIMO </a:t>
            </a:r>
            <a:r>
              <a:rPr lang="en-GB" dirty="0" smtClean="0">
                <a:solidFill>
                  <a:srgbClr val="FFFF00"/>
                </a:solidFill>
              </a:rPr>
              <a:t>system</a:t>
            </a:r>
            <a:r>
              <a:rPr lang="en-GB" dirty="0" smtClean="0">
                <a:solidFill>
                  <a:srgbClr val="FFFF00"/>
                </a:solidFill>
              </a:rPr>
              <a:t>.</a:t>
            </a:r>
          </a:p>
          <a:p>
            <a:pPr marL="0" indent="0">
              <a:buNone/>
            </a:pPr>
            <a:endParaRPr lang="en-GB" dirty="0">
              <a:solidFill>
                <a:srgbClr val="FFFF00"/>
              </a:solidFill>
            </a:endParaRPr>
          </a:p>
          <a:p>
            <a:pPr marL="0" indent="0">
              <a:buNone/>
            </a:pPr>
            <a:r>
              <a:rPr lang="en-GB" u="sng" dirty="0" smtClean="0">
                <a:solidFill>
                  <a:srgbClr val="FFFF00"/>
                </a:solidFill>
              </a:rPr>
              <a:t>OBSERVATIONS</a:t>
            </a:r>
          </a:p>
          <a:p>
            <a:pPr marL="514350" indent="-514350">
              <a:buFont typeface="+mj-lt"/>
              <a:buAutoNum type="arabicPeriod"/>
            </a:pPr>
            <a:r>
              <a:rPr lang="en-GB" dirty="0" smtClean="0">
                <a:solidFill>
                  <a:srgbClr val="FFFF00"/>
                </a:solidFill>
              </a:rPr>
              <a:t>Cost is clearly monotonic (as expected if </a:t>
            </a:r>
            <a:r>
              <a:rPr lang="en-GB" dirty="0" err="1" smtClean="0">
                <a:solidFill>
                  <a:srgbClr val="FFFF00"/>
                </a:solidFill>
              </a:rPr>
              <a:t>Lyapunov</a:t>
            </a:r>
            <a:r>
              <a:rPr lang="en-GB" dirty="0" smtClean="0">
                <a:solidFill>
                  <a:srgbClr val="FFFF00"/>
                </a:solidFill>
              </a:rPr>
              <a:t>).</a:t>
            </a:r>
          </a:p>
          <a:p>
            <a:pPr marL="514350" indent="-514350">
              <a:buFont typeface="+mj-lt"/>
              <a:buAutoNum type="arabicPeriod"/>
            </a:pPr>
            <a:r>
              <a:rPr lang="en-GB" dirty="0" smtClean="0">
                <a:solidFill>
                  <a:srgbClr val="FFFF00"/>
                </a:solidFill>
              </a:rPr>
              <a:t>Responses are convergent (stabilised loop).</a:t>
            </a:r>
          </a:p>
          <a:p>
            <a:pPr marL="514350" indent="-514350">
              <a:buFont typeface="+mj-lt"/>
              <a:buAutoNum type="arabicPeriod"/>
            </a:pPr>
            <a:r>
              <a:rPr lang="en-GB" dirty="0" smtClean="0">
                <a:solidFill>
                  <a:srgbClr val="FFFF00"/>
                </a:solidFill>
              </a:rPr>
              <a:t>Perturbations are not zero </a:t>
            </a:r>
            <a:r>
              <a:rPr lang="en-GB" dirty="0" smtClean="0">
                <a:solidFill>
                  <a:srgbClr val="FFFF00"/>
                </a:solidFill>
              </a:rPr>
              <a:t>for SOMPC.</a:t>
            </a:r>
          </a:p>
          <a:p>
            <a:pPr marL="514350" indent="-514350">
              <a:buFont typeface="+mj-lt"/>
              <a:buAutoNum type="arabicPeriod"/>
            </a:pPr>
            <a:r>
              <a:rPr lang="en-GB" dirty="0" smtClean="0">
                <a:solidFill>
                  <a:srgbClr val="FFFF00"/>
                </a:solidFill>
              </a:rPr>
              <a:t>Offset free tracking and disturbance rejection is obtained.</a:t>
            </a:r>
            <a:endParaRPr lang="en-GB" dirty="0" smtClean="0">
              <a:solidFill>
                <a:srgbClr val="FFFF0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12</a:t>
            </a:fld>
            <a:endParaRPr lang="en-GB" dirty="0"/>
          </a:p>
        </p:txBody>
      </p:sp>
    </p:spTree>
    <p:extLst>
      <p:ext uri="{BB962C8B-B14F-4D97-AF65-F5344CB8AC3E}">
        <p14:creationId xmlns:p14="http://schemas.microsoft.com/office/powerpoint/2010/main" val="1356006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Conclusions</a:t>
            </a:r>
            <a:endParaRPr lang="en-GB" dirty="0"/>
          </a:p>
        </p:txBody>
      </p:sp>
      <p:sp>
        <p:nvSpPr>
          <p:cNvPr id="3" name="Content Placeholder 2"/>
          <p:cNvSpPr>
            <a:spLocks noGrp="1"/>
          </p:cNvSpPr>
          <p:nvPr>
            <p:ph idx="1"/>
          </p:nvPr>
        </p:nvSpPr>
        <p:spPr>
          <a:xfrm>
            <a:off x="214282" y="928670"/>
            <a:ext cx="8715436" cy="5020610"/>
          </a:xfrm>
        </p:spPr>
        <p:txBody>
          <a:bodyPr>
            <a:normAutofit/>
          </a:bodyPr>
          <a:lstStyle/>
          <a:p>
            <a:pPr marL="514350" indent="-514350">
              <a:buFont typeface="+mj-lt"/>
              <a:buAutoNum type="arabicPeriod"/>
            </a:pPr>
            <a:r>
              <a:rPr lang="en-GB" sz="2800" dirty="0" smtClean="0"/>
              <a:t>Extensions for OMPC/SOMPC for tracking and disturbance </a:t>
            </a:r>
            <a:r>
              <a:rPr lang="en-GB" sz="2800" dirty="0" smtClean="0"/>
              <a:t>re</a:t>
            </a:r>
            <a:r>
              <a:rPr lang="en-GB" sz="2800" dirty="0" smtClean="0"/>
              <a:t>jection are straightforward using the concepts from chapter 1. </a:t>
            </a:r>
            <a:r>
              <a:rPr lang="en-GB" sz="2800" dirty="0" smtClean="0"/>
              <a:t>Ensure the performance index and the predictions are unbiased.</a:t>
            </a:r>
          </a:p>
          <a:p>
            <a:pPr marL="514350" indent="-514350">
              <a:buFont typeface="+mj-lt"/>
              <a:buAutoNum type="arabicPeriod"/>
            </a:pPr>
            <a:r>
              <a:rPr lang="en-GB" sz="2800" dirty="0" smtClean="0"/>
              <a:t>The proposal here defines the algorithms with respect to deviation variables (deviations about the expected steady-state). Examples show this works well.</a:t>
            </a:r>
          </a:p>
          <a:p>
            <a:pPr marL="514350" indent="-514350">
              <a:buFont typeface="+mj-lt"/>
              <a:buAutoNum type="arabicPeriod"/>
            </a:pPr>
            <a:r>
              <a:rPr lang="en-GB" sz="2800" dirty="0" smtClean="0"/>
              <a:t>Steady-state estimates must be updated every sample.</a:t>
            </a:r>
            <a:endParaRPr lang="en-GB" sz="2800" dirty="0" smtClean="0"/>
          </a:p>
          <a:p>
            <a:pPr marL="514350" indent="-514350">
              <a:buFont typeface="+mj-lt"/>
              <a:buAutoNum type="arabicPeriod"/>
            </a:pPr>
            <a:endParaRPr lang="en-GB" sz="2800"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13</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4219768240"/>
              </p:ext>
            </p:extLst>
          </p:nvPr>
        </p:nvGraphicFramePr>
        <p:xfrm>
          <a:off x="1691680" y="4725144"/>
          <a:ext cx="4746625" cy="582612"/>
        </p:xfrm>
        <a:graphic>
          <a:graphicData uri="http://schemas.openxmlformats.org/presentationml/2006/ole">
            <mc:AlternateContent xmlns:mc="http://schemas.openxmlformats.org/markup-compatibility/2006">
              <mc:Choice xmlns:v="urn:schemas-microsoft-com:vml" Requires="v">
                <p:oleObj spid="_x0000_s24638" name="Equation" r:id="rId3" imgW="1866600" imgH="228600" progId="Equation.3">
                  <p:embed/>
                </p:oleObj>
              </mc:Choice>
              <mc:Fallback>
                <p:oleObj name="Equation" r:id="rId3" imgW="186660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4725144"/>
                        <a:ext cx="4746625" cy="582612"/>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123390909"/>
              </p:ext>
            </p:extLst>
          </p:nvPr>
        </p:nvGraphicFramePr>
        <p:xfrm>
          <a:off x="179512" y="5517232"/>
          <a:ext cx="2212975" cy="554038"/>
        </p:xfrm>
        <a:graphic>
          <a:graphicData uri="http://schemas.openxmlformats.org/presentationml/2006/ole">
            <mc:AlternateContent xmlns:mc="http://schemas.openxmlformats.org/markup-compatibility/2006">
              <mc:Choice xmlns:v="urn:schemas-microsoft-com:vml" Requires="v">
                <p:oleObj spid="_x0000_s24639" name="Equation" r:id="rId5" imgW="914400" imgH="228600" progId="Equation.3">
                  <p:embed/>
                </p:oleObj>
              </mc:Choice>
              <mc:Fallback>
                <p:oleObj name="Equation" r:id="rId5" imgW="914400" imgH="228600" progId="Equation.3">
                  <p:embed/>
                  <p:pic>
                    <p:nvPicPr>
                      <p:cNvPr id="0" name="Object 6"/>
                      <p:cNvPicPr>
                        <a:picLocks noChangeAspect="1" noChangeArrowheads="1"/>
                      </p:cNvPicPr>
                      <p:nvPr/>
                    </p:nvPicPr>
                    <p:blipFill>
                      <a:blip r:embed="rId6"/>
                      <a:srcRect/>
                      <a:stretch>
                        <a:fillRect/>
                      </a:stretch>
                    </p:blipFill>
                    <p:spPr bwMode="auto">
                      <a:xfrm>
                        <a:off x="179512" y="5517232"/>
                        <a:ext cx="2212975" cy="554038"/>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562460862"/>
              </p:ext>
            </p:extLst>
          </p:nvPr>
        </p:nvGraphicFramePr>
        <p:xfrm>
          <a:off x="2627784" y="5445224"/>
          <a:ext cx="6000750" cy="1081087"/>
        </p:xfrm>
        <a:graphic>
          <a:graphicData uri="http://schemas.openxmlformats.org/presentationml/2006/ole">
            <mc:AlternateContent xmlns:mc="http://schemas.openxmlformats.org/markup-compatibility/2006">
              <mc:Choice xmlns:v="urn:schemas-microsoft-com:vml" Requires="v">
                <p:oleObj spid="_x0000_s24640" name="Equation" r:id="rId7" imgW="2539800" imgH="457200" progId="Equation.3">
                  <p:embed/>
                </p:oleObj>
              </mc:Choice>
              <mc:Fallback>
                <p:oleObj name="Equation" r:id="rId7" imgW="2539800" imgH="4572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7784" y="5445224"/>
                        <a:ext cx="6000750" cy="1081087"/>
                      </a:xfrm>
                      <a:prstGeom prst="rect">
                        <a:avLst/>
                      </a:prstGeom>
                      <a:solidFill>
                        <a:srgbClr val="FFFF00"/>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2790925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arn(inVertical)">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arn(inVertical)">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Introduction to dual-mode MPC</a:t>
            </a:r>
            <a:endParaRPr lang="en-GB"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GB" dirty="0" smtClean="0"/>
              <a:t>The previous videos in this chapter </a:t>
            </a:r>
            <a:r>
              <a:rPr lang="en-GB" dirty="0" smtClean="0"/>
              <a:t>have presented a SOMPC control law for the regulation problem, assuming no uncertainty or constraints.</a:t>
            </a:r>
            <a:endParaRPr lang="en-GB" dirty="0" smtClean="0"/>
          </a:p>
          <a:p>
            <a:pPr marL="514350" indent="-514350">
              <a:buFont typeface="+mj-lt"/>
              <a:buAutoNum type="arabicPeriod"/>
            </a:pPr>
            <a:r>
              <a:rPr lang="en-GB" dirty="0" smtClean="0"/>
              <a:t>In practice there will be both uncertainty and non-zero targets, so this video considers what modifications are required to deal with that scenario.</a:t>
            </a:r>
            <a:endParaRPr lang="en-GB" dirty="0" smtClean="0"/>
          </a:p>
          <a:p>
            <a:pPr marL="514350" indent="-514350">
              <a:buFont typeface="+mj-lt"/>
              <a:buAutoNum type="arabicPeriod"/>
            </a:pPr>
            <a:r>
              <a:rPr lang="en-GB" dirty="0" smtClean="0"/>
              <a:t>The basic approach is to make use of the ‘unbiased’ prediction and costs developed in chapter 1.</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Tree>
    <p:extLst>
      <p:ext uri="{BB962C8B-B14F-4D97-AF65-F5344CB8AC3E}">
        <p14:creationId xmlns:p14="http://schemas.microsoft.com/office/powerpoint/2010/main" val="3149984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Unbiased performance </a:t>
            </a:r>
            <a:r>
              <a:rPr lang="en-GB" dirty="0" smtClean="0"/>
              <a:t>indices</a:t>
            </a:r>
            <a:endParaRPr lang="en-GB" dirty="0"/>
          </a:p>
        </p:txBody>
      </p:sp>
      <p:sp>
        <p:nvSpPr>
          <p:cNvPr id="3" name="Content Placeholder 2"/>
          <p:cNvSpPr>
            <a:spLocks noGrp="1"/>
          </p:cNvSpPr>
          <p:nvPr>
            <p:ph idx="1"/>
          </p:nvPr>
        </p:nvSpPr>
        <p:spPr>
          <a:xfrm>
            <a:off x="107504" y="836712"/>
            <a:ext cx="8715436" cy="3868482"/>
          </a:xfrm>
        </p:spPr>
        <p:txBody>
          <a:bodyPr>
            <a:normAutofit fontScale="92500" lnSpcReduction="20000"/>
          </a:bodyPr>
          <a:lstStyle/>
          <a:p>
            <a:pPr marL="0" indent="0">
              <a:buNone/>
            </a:pPr>
            <a:r>
              <a:rPr lang="en-GB" dirty="0" smtClean="0"/>
              <a:t>The key attribute of the performance index is that it is </a:t>
            </a:r>
            <a:r>
              <a:rPr lang="en-GB" dirty="0" smtClean="0"/>
              <a:t>unbiased. Unbiased </a:t>
            </a:r>
            <a:r>
              <a:rPr lang="en-GB" dirty="0" smtClean="0"/>
              <a:t>means that if we deploy the performance index at the correct steady-state, then it will propose that the input remains unchanged.</a:t>
            </a:r>
          </a:p>
          <a:p>
            <a:pPr marL="0" indent="0">
              <a:buNone/>
            </a:pPr>
            <a:r>
              <a:rPr lang="en-GB" dirty="0" smtClean="0"/>
              <a:t>Most obvious terms </a:t>
            </a:r>
            <a:r>
              <a:rPr lang="en-GB" dirty="0" smtClean="0"/>
              <a:t>to use in J are </a:t>
            </a:r>
            <a:r>
              <a:rPr lang="en-GB" dirty="0" smtClean="0"/>
              <a:t>those which are zero at the correct steady-state.</a:t>
            </a:r>
          </a:p>
          <a:p>
            <a:pPr marL="0" indent="0">
              <a:buNone/>
            </a:pPr>
            <a:r>
              <a:rPr lang="en-GB" dirty="0" smtClean="0"/>
              <a:t>Some common components, and hence a generic choice of J, that satisfy this requirement are listed here.</a:t>
            </a:r>
            <a:endParaRPr lang="en-GB" dirty="0"/>
          </a:p>
          <a:p>
            <a:pPr marL="0" indent="0">
              <a:buNone/>
            </a:pPr>
            <a:endParaRPr lang="en-GB" dirty="0" smtClean="0"/>
          </a:p>
          <a:p>
            <a:pPr marL="0" indent="0">
              <a:buNone/>
            </a:pPr>
            <a:endParaRPr lang="en-GB" dirty="0"/>
          </a:p>
          <a:p>
            <a:pPr marL="0" indent="0">
              <a:buNone/>
            </a:pP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2668336453"/>
              </p:ext>
            </p:extLst>
          </p:nvPr>
        </p:nvGraphicFramePr>
        <p:xfrm>
          <a:off x="971600" y="4077072"/>
          <a:ext cx="4822826" cy="1430908"/>
        </p:xfrm>
        <a:graphic>
          <a:graphicData uri="http://schemas.openxmlformats.org/presentationml/2006/ole">
            <mc:AlternateContent xmlns:mc="http://schemas.openxmlformats.org/markup-compatibility/2006">
              <mc:Choice xmlns:v="urn:schemas-microsoft-com:vml" Requires="v">
                <p:oleObj spid="_x0000_s28717" name="Equation" r:id="rId3" imgW="1625400" imgH="457200" progId="Equation.3">
                  <p:embed/>
                </p:oleObj>
              </mc:Choice>
              <mc:Fallback>
                <p:oleObj name="Equation" r:id="rId3" imgW="1625400" imgH="457200" progId="Equation.3">
                  <p:embed/>
                  <p:pic>
                    <p:nvPicPr>
                      <p:cNvPr id="0" name=""/>
                      <p:cNvPicPr>
                        <a:picLocks noChangeAspect="1" noChangeArrowheads="1"/>
                      </p:cNvPicPr>
                      <p:nvPr/>
                    </p:nvPicPr>
                    <p:blipFill>
                      <a:blip r:embed="rId4"/>
                      <a:srcRect/>
                      <a:stretch>
                        <a:fillRect/>
                      </a:stretch>
                    </p:blipFill>
                    <p:spPr bwMode="auto">
                      <a:xfrm>
                        <a:off x="971600" y="4077072"/>
                        <a:ext cx="4822826" cy="1430908"/>
                      </a:xfrm>
                      <a:prstGeom prst="rect">
                        <a:avLst/>
                      </a:prstGeom>
                      <a:no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947128518"/>
              </p:ext>
            </p:extLst>
          </p:nvPr>
        </p:nvGraphicFramePr>
        <p:xfrm>
          <a:off x="6012160" y="4018964"/>
          <a:ext cx="2860793" cy="1496011"/>
        </p:xfrm>
        <a:graphic>
          <a:graphicData uri="http://schemas.openxmlformats.org/presentationml/2006/ole">
            <mc:AlternateContent xmlns:mc="http://schemas.openxmlformats.org/markup-compatibility/2006">
              <mc:Choice xmlns:v="urn:schemas-microsoft-com:vml" Requires="v">
                <p:oleObj spid="_x0000_s28718" name="Equation" r:id="rId5" imgW="876240" imgH="457200" progId="Equation.3">
                  <p:embed/>
                </p:oleObj>
              </mc:Choice>
              <mc:Fallback>
                <p:oleObj name="Equation" r:id="rId5" imgW="876240" imgH="457200" progId="Equation.3">
                  <p:embed/>
                  <p:pic>
                    <p:nvPicPr>
                      <p:cNvPr id="0" name=""/>
                      <p:cNvPicPr>
                        <a:picLocks noChangeAspect="1" noChangeArrowheads="1"/>
                      </p:cNvPicPr>
                      <p:nvPr/>
                    </p:nvPicPr>
                    <p:blipFill>
                      <a:blip r:embed="rId6"/>
                      <a:srcRect/>
                      <a:stretch>
                        <a:fillRect/>
                      </a:stretch>
                    </p:blipFill>
                    <p:spPr bwMode="auto">
                      <a:xfrm>
                        <a:off x="6012160" y="4018964"/>
                        <a:ext cx="2860793" cy="1496011"/>
                      </a:xfrm>
                      <a:prstGeom prst="rect">
                        <a:avLst/>
                      </a:prstGeom>
                      <a:noFill/>
                      <a:ln w="38100">
                        <a:solidFill>
                          <a:schemeClr val="folHlink"/>
                        </a:solidFill>
                        <a:miter lim="800000"/>
                        <a:headEnd/>
                        <a:tailEnd/>
                      </a:ln>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2462280"/>
              </p:ext>
            </p:extLst>
          </p:nvPr>
        </p:nvGraphicFramePr>
        <p:xfrm>
          <a:off x="971600" y="5589240"/>
          <a:ext cx="4165600" cy="1098550"/>
        </p:xfrm>
        <a:graphic>
          <a:graphicData uri="http://schemas.openxmlformats.org/presentationml/2006/ole">
            <mc:AlternateContent xmlns:mc="http://schemas.openxmlformats.org/markup-compatibility/2006">
              <mc:Choice xmlns:v="urn:schemas-microsoft-com:vml" Requires="v">
                <p:oleObj spid="_x0000_s28719" name="Equation" r:id="rId7" imgW="1638000" imgH="431640" progId="Equation.3">
                  <p:embed/>
                </p:oleObj>
              </mc:Choice>
              <mc:Fallback>
                <p:oleObj name="Equation" r:id="rId7" imgW="1638000" imgH="431640" progId="Equation.3">
                  <p:embed/>
                  <p:pic>
                    <p:nvPicPr>
                      <p:cNvPr id="0" name="Object 7"/>
                      <p:cNvPicPr>
                        <a:picLocks noChangeAspect="1" noChangeArrowheads="1"/>
                      </p:cNvPicPr>
                      <p:nvPr/>
                    </p:nvPicPr>
                    <p:blipFill>
                      <a:blip r:embed="rId8"/>
                      <a:srcRect/>
                      <a:stretch>
                        <a:fillRect/>
                      </a:stretch>
                    </p:blipFill>
                    <p:spPr bwMode="auto">
                      <a:xfrm>
                        <a:off x="971600" y="5589240"/>
                        <a:ext cx="4165600" cy="1098550"/>
                      </a:xfrm>
                      <a:prstGeom prst="rect">
                        <a:avLst/>
                      </a:prstGeom>
                      <a:solidFill>
                        <a:srgbClr val="FFFF00"/>
                      </a:solidFill>
                      <a:ln w="38100">
                        <a:solidFill>
                          <a:schemeClr val="folHlink"/>
                        </a:solidFill>
                        <a:miter lim="800000"/>
                        <a:headEnd/>
                        <a:tailEnd/>
                      </a:ln>
                    </p:spPr>
                  </p:pic>
                </p:oleObj>
              </mc:Fallback>
            </mc:AlternateContent>
          </a:graphicData>
        </a:graphic>
      </p:graphicFrame>
      <p:sp>
        <p:nvSpPr>
          <p:cNvPr id="10" name="Rectangle 9"/>
          <p:cNvSpPr/>
          <p:nvPr/>
        </p:nvSpPr>
        <p:spPr>
          <a:xfrm>
            <a:off x="5848617" y="5589240"/>
            <a:ext cx="3024336" cy="1152128"/>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t>Disturbance model</a:t>
            </a:r>
            <a:endParaRPr lang="en-GB" sz="3600" dirty="0"/>
          </a:p>
        </p:txBody>
      </p:sp>
    </p:spTree>
    <p:extLst>
      <p:ext uri="{BB962C8B-B14F-4D97-AF65-F5344CB8AC3E}">
        <p14:creationId xmlns:p14="http://schemas.microsoft.com/office/powerpoint/2010/main" val="1929123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arn(inVertical)">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heel(1)">
                                      <p:cBhvr>
                                        <p:cTn id="26" dur="20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arn(inVertical)">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barn(inVertical)">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321578" cy="714380"/>
          </a:xfrm>
        </p:spPr>
        <p:txBody>
          <a:bodyPr>
            <a:normAutofit fontScale="90000"/>
          </a:bodyPr>
          <a:lstStyle/>
          <a:p>
            <a:r>
              <a:rPr lang="en-GB" dirty="0" smtClean="0"/>
              <a:t>Unbiased steady-state estimates</a:t>
            </a:r>
            <a:endParaRPr lang="en-GB" dirty="0"/>
          </a:p>
        </p:txBody>
      </p:sp>
      <p:sp>
        <p:nvSpPr>
          <p:cNvPr id="3" name="Content Placeholder 2"/>
          <p:cNvSpPr>
            <a:spLocks noGrp="1"/>
          </p:cNvSpPr>
          <p:nvPr>
            <p:ph idx="1"/>
          </p:nvPr>
        </p:nvSpPr>
        <p:spPr/>
        <p:txBody>
          <a:bodyPr>
            <a:normAutofit/>
          </a:bodyPr>
          <a:lstStyle/>
          <a:p>
            <a:pPr marL="0" indent="0">
              <a:buNone/>
            </a:pPr>
            <a:r>
              <a:rPr lang="en-GB" sz="2800" dirty="0" smtClean="0"/>
              <a:t>The </a:t>
            </a:r>
            <a:r>
              <a:rPr lang="en-GB" sz="2800" dirty="0" smtClean="0"/>
              <a:t>expected steady-state, perhaps sometime in the future obeys the </a:t>
            </a:r>
            <a:r>
              <a:rPr lang="en-GB" sz="2800" dirty="0" smtClean="0"/>
              <a:t>following:</a:t>
            </a:r>
            <a:endParaRPr lang="en-GB" sz="2800" dirty="0" smtClean="0"/>
          </a:p>
          <a:p>
            <a:pPr marL="0" indent="0">
              <a:buNone/>
            </a:pPr>
            <a:endParaRPr lang="en-GB" sz="2800"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sp>
        <p:nvSpPr>
          <p:cNvPr id="8" name="Rectangle 7"/>
          <p:cNvSpPr/>
          <p:nvPr/>
        </p:nvSpPr>
        <p:spPr>
          <a:xfrm>
            <a:off x="5652120" y="1556792"/>
            <a:ext cx="3240360" cy="108012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A disturbance estimate is </a:t>
            </a:r>
            <a:r>
              <a:rPr lang="en-GB" sz="2800" dirty="0" smtClean="0"/>
              <a:t>required.</a:t>
            </a:r>
            <a:endParaRPr lang="en-GB" sz="2800" dirty="0"/>
          </a:p>
        </p:txBody>
      </p:sp>
      <p:graphicFrame>
        <p:nvGraphicFramePr>
          <p:cNvPr id="9" name="Object 8"/>
          <p:cNvGraphicFramePr>
            <a:graphicFrameLocks noChangeAspect="1"/>
          </p:cNvGraphicFramePr>
          <p:nvPr>
            <p:extLst>
              <p:ext uri="{D42A27DB-BD31-4B8C-83A1-F6EECF244321}">
                <p14:modId xmlns:p14="http://schemas.microsoft.com/office/powerpoint/2010/main" val="1645895187"/>
              </p:ext>
            </p:extLst>
          </p:nvPr>
        </p:nvGraphicFramePr>
        <p:xfrm>
          <a:off x="323528" y="1844675"/>
          <a:ext cx="5197475" cy="1800225"/>
        </p:xfrm>
        <a:graphic>
          <a:graphicData uri="http://schemas.openxmlformats.org/presentationml/2006/ole">
            <mc:AlternateContent xmlns:mc="http://schemas.openxmlformats.org/markup-compatibility/2006">
              <mc:Choice xmlns:v="urn:schemas-microsoft-com:vml" Requires="v">
                <p:oleObj spid="_x0000_s29755" name="Equation" r:id="rId3" imgW="2057400" imgH="711000" progId="Equation.3">
                  <p:embed/>
                </p:oleObj>
              </mc:Choice>
              <mc:Fallback>
                <p:oleObj name="Equation" r:id="rId3" imgW="2057400" imgH="711000" progId="Equation.3">
                  <p:embed/>
                  <p:pic>
                    <p:nvPicPr>
                      <p:cNvPr id="0" name=""/>
                      <p:cNvPicPr>
                        <a:picLocks noChangeAspect="1" noChangeArrowheads="1"/>
                      </p:cNvPicPr>
                      <p:nvPr/>
                    </p:nvPicPr>
                    <p:blipFill>
                      <a:blip r:embed="rId4"/>
                      <a:srcRect/>
                      <a:stretch>
                        <a:fillRect/>
                      </a:stretch>
                    </p:blipFill>
                    <p:spPr bwMode="auto">
                      <a:xfrm>
                        <a:off x="323528" y="1844675"/>
                        <a:ext cx="5197475" cy="1800225"/>
                      </a:xfrm>
                      <a:prstGeom prst="rect">
                        <a:avLst/>
                      </a:prstGeom>
                      <a:noFill/>
                      <a:ln>
                        <a:noFill/>
                      </a:ln>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865794566"/>
              </p:ext>
            </p:extLst>
          </p:nvPr>
        </p:nvGraphicFramePr>
        <p:xfrm>
          <a:off x="395536" y="4077072"/>
          <a:ext cx="4143375" cy="1152525"/>
        </p:xfrm>
        <a:graphic>
          <a:graphicData uri="http://schemas.openxmlformats.org/presentationml/2006/ole">
            <mc:AlternateContent xmlns:mc="http://schemas.openxmlformats.org/markup-compatibility/2006">
              <mc:Choice xmlns:v="urn:schemas-microsoft-com:vml" Requires="v">
                <p:oleObj spid="_x0000_s29756" name="Equation" r:id="rId5" imgW="1828800" imgH="507960" progId="Equation.3">
                  <p:embed/>
                </p:oleObj>
              </mc:Choice>
              <mc:Fallback>
                <p:oleObj name="Equation" r:id="rId5" imgW="1828800" imgH="507960" progId="Equation.3">
                  <p:embed/>
                  <p:pic>
                    <p:nvPicPr>
                      <p:cNvPr id="0" name=""/>
                      <p:cNvPicPr>
                        <a:picLocks noChangeAspect="1" noChangeArrowheads="1"/>
                      </p:cNvPicPr>
                      <p:nvPr/>
                    </p:nvPicPr>
                    <p:blipFill>
                      <a:blip r:embed="rId6"/>
                      <a:srcRect/>
                      <a:stretch>
                        <a:fillRect/>
                      </a:stretch>
                    </p:blipFill>
                    <p:spPr bwMode="auto">
                      <a:xfrm>
                        <a:off x="395536" y="4077072"/>
                        <a:ext cx="414337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10"/>
          <p:cNvSpPr/>
          <p:nvPr/>
        </p:nvSpPr>
        <p:spPr>
          <a:xfrm>
            <a:off x="4929993" y="4221088"/>
            <a:ext cx="3816424" cy="98047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t>Typically, </a:t>
            </a:r>
            <a:r>
              <a:rPr lang="en-GB" sz="3200" dirty="0" err="1" smtClean="0"/>
              <a:t>y</a:t>
            </a:r>
            <a:r>
              <a:rPr lang="en-GB" sz="3200" baseline="-25000" dirty="0" err="1" smtClean="0"/>
              <a:t>ss</a:t>
            </a:r>
            <a:r>
              <a:rPr lang="en-GB" sz="3200" dirty="0" smtClean="0"/>
              <a:t>=r</a:t>
            </a:r>
            <a:endParaRPr lang="en-GB" sz="3200" dirty="0"/>
          </a:p>
        </p:txBody>
      </p:sp>
      <p:graphicFrame>
        <p:nvGraphicFramePr>
          <p:cNvPr id="6" name="Object 5"/>
          <p:cNvGraphicFramePr>
            <a:graphicFrameLocks noChangeAspect="1"/>
          </p:cNvGraphicFramePr>
          <p:nvPr>
            <p:extLst>
              <p:ext uri="{D42A27DB-BD31-4B8C-83A1-F6EECF244321}">
                <p14:modId xmlns:p14="http://schemas.microsoft.com/office/powerpoint/2010/main" val="2778189637"/>
              </p:ext>
            </p:extLst>
          </p:nvPr>
        </p:nvGraphicFramePr>
        <p:xfrm>
          <a:off x="5580112" y="2852936"/>
          <a:ext cx="2493962" cy="820738"/>
        </p:xfrm>
        <a:graphic>
          <a:graphicData uri="http://schemas.openxmlformats.org/presentationml/2006/ole">
            <mc:AlternateContent xmlns:mc="http://schemas.openxmlformats.org/markup-compatibility/2006">
              <mc:Choice xmlns:v="urn:schemas-microsoft-com:vml" Requires="v">
                <p:oleObj spid="_x0000_s29757" name="Equation" r:id="rId7" imgW="736560" imgH="241200" progId="Equation.3">
                  <p:embed/>
                </p:oleObj>
              </mc:Choice>
              <mc:Fallback>
                <p:oleObj name="Equation" r:id="rId7" imgW="736560" imgH="241200" progId="Equation.3">
                  <p:embed/>
                  <p:pic>
                    <p:nvPicPr>
                      <p:cNvPr id="0" name="Object 6"/>
                      <p:cNvPicPr>
                        <a:picLocks noChangeAspect="1" noChangeArrowheads="1"/>
                      </p:cNvPicPr>
                      <p:nvPr/>
                    </p:nvPicPr>
                    <p:blipFill>
                      <a:blip r:embed="rId8"/>
                      <a:srcRect/>
                      <a:stretch>
                        <a:fillRect/>
                      </a:stretch>
                    </p:blipFill>
                    <p:spPr bwMode="auto">
                      <a:xfrm>
                        <a:off x="5580112" y="2852936"/>
                        <a:ext cx="2493962" cy="820738"/>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848210270"/>
              </p:ext>
            </p:extLst>
          </p:nvPr>
        </p:nvGraphicFramePr>
        <p:xfrm>
          <a:off x="395535" y="5373216"/>
          <a:ext cx="4368683" cy="1296144"/>
        </p:xfrm>
        <a:graphic>
          <a:graphicData uri="http://schemas.openxmlformats.org/presentationml/2006/ole">
            <mc:AlternateContent xmlns:mc="http://schemas.openxmlformats.org/markup-compatibility/2006">
              <mc:Choice xmlns:v="urn:schemas-microsoft-com:vml" Requires="v">
                <p:oleObj spid="_x0000_s29758" name="Equation" r:id="rId9" imgW="1714320" imgH="507960" progId="Equation.3">
                  <p:embed/>
                </p:oleObj>
              </mc:Choice>
              <mc:Fallback>
                <p:oleObj name="Equation" r:id="rId9" imgW="1714320" imgH="507960" progId="Equation.3">
                  <p:embed/>
                  <p:pic>
                    <p:nvPicPr>
                      <p:cNvPr id="0" name="Object 11"/>
                      <p:cNvPicPr>
                        <a:picLocks noChangeAspect="1" noChangeArrowheads="1"/>
                      </p:cNvPicPr>
                      <p:nvPr/>
                    </p:nvPicPr>
                    <p:blipFill>
                      <a:blip r:embed="rId10"/>
                      <a:srcRect/>
                      <a:stretch>
                        <a:fillRect/>
                      </a:stretch>
                    </p:blipFill>
                    <p:spPr bwMode="auto">
                      <a:xfrm>
                        <a:off x="395535" y="5373216"/>
                        <a:ext cx="4368683" cy="1296144"/>
                      </a:xfrm>
                      <a:prstGeom prst="rect">
                        <a:avLst/>
                      </a:prstGeom>
                      <a:solidFill>
                        <a:srgbClr val="FFFF00"/>
                      </a:solidFill>
                      <a:ln>
                        <a:solidFill>
                          <a:schemeClr val="accent2">
                            <a:lumMod val="75000"/>
                          </a:schemeClr>
                        </a:solidFill>
                      </a:ln>
                    </p:spPr>
                  </p:pic>
                </p:oleObj>
              </mc:Fallback>
            </mc:AlternateContent>
          </a:graphicData>
        </a:graphic>
      </p:graphicFrame>
      <p:sp>
        <p:nvSpPr>
          <p:cNvPr id="13" name="Rectangle 12"/>
          <p:cNvSpPr/>
          <p:nvPr/>
        </p:nvSpPr>
        <p:spPr>
          <a:xfrm>
            <a:off x="4940043" y="5373216"/>
            <a:ext cx="3240360" cy="129614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Disturbance estimate updated every sample.</a:t>
            </a:r>
            <a:endParaRPr lang="en-GB" sz="2800" dirty="0"/>
          </a:p>
        </p:txBody>
      </p:sp>
    </p:spTree>
    <p:extLst>
      <p:ext uri="{BB962C8B-B14F-4D97-AF65-F5344CB8AC3E}">
        <p14:creationId xmlns:p14="http://schemas.microsoft.com/office/powerpoint/2010/main" val="291230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5"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2000"/>
                                        <p:tgtEl>
                                          <p:spTgt spid="8"/>
                                        </p:tgtEl>
                                      </p:cBhvr>
                                    </p:animEffect>
                                    <p:anim calcmode="lin" valueType="num">
                                      <p:cBhvr>
                                        <p:cTn id="21" dur="2000" fill="hold"/>
                                        <p:tgtEl>
                                          <p:spTgt spid="8"/>
                                        </p:tgtEl>
                                        <p:attrNameLst>
                                          <p:attrName>ppt_w</p:attrName>
                                        </p:attrNameLst>
                                      </p:cBhvr>
                                      <p:tavLst>
                                        <p:tav tm="0" fmla="#ppt_w*sin(2.5*pi*$)">
                                          <p:val>
                                            <p:fltVal val="0"/>
                                          </p:val>
                                        </p:tav>
                                        <p:tav tm="100000">
                                          <p:val>
                                            <p:fltVal val="1"/>
                                          </p:val>
                                        </p:tav>
                                      </p:tavLst>
                                    </p:anim>
                                    <p:anim calcmode="lin" valueType="num">
                                      <p:cBhvr>
                                        <p:cTn id="22" dur="20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arn(inVertic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ppt_x"/>
                                          </p:val>
                                        </p:tav>
                                        <p:tav tm="100000">
                                          <p:val>
                                            <p:strVal val="#ppt_x"/>
                                          </p:val>
                                        </p:tav>
                                      </p:tavLst>
                                    </p:anim>
                                    <p:anim calcmode="lin" valueType="num">
                                      <p:cBhvr additive="base">
                                        <p:cTn id="3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5"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2000"/>
                                        <p:tgtEl>
                                          <p:spTgt spid="11"/>
                                        </p:tgtEl>
                                      </p:cBhvr>
                                    </p:animEffect>
                                    <p:anim calcmode="lin" valueType="num">
                                      <p:cBhvr>
                                        <p:cTn id="39" dur="2000" fill="hold"/>
                                        <p:tgtEl>
                                          <p:spTgt spid="11"/>
                                        </p:tgtEl>
                                        <p:attrNameLst>
                                          <p:attrName>ppt_w</p:attrName>
                                        </p:attrNameLst>
                                      </p:cBhvr>
                                      <p:tavLst>
                                        <p:tav tm="0" fmla="#ppt_w*sin(2.5*pi*$)">
                                          <p:val>
                                            <p:fltVal val="0"/>
                                          </p:val>
                                        </p:tav>
                                        <p:tav tm="100000">
                                          <p:val>
                                            <p:fltVal val="1"/>
                                          </p:val>
                                        </p:tav>
                                      </p:tavLst>
                                    </p:anim>
                                    <p:anim calcmode="lin" valueType="num">
                                      <p:cBhvr>
                                        <p:cTn id="40" dur="20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5"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2000"/>
                                        <p:tgtEl>
                                          <p:spTgt spid="13"/>
                                        </p:tgtEl>
                                      </p:cBhvr>
                                    </p:animEffect>
                                    <p:anim calcmode="lin" valueType="num">
                                      <p:cBhvr>
                                        <p:cTn id="52" dur="2000" fill="hold"/>
                                        <p:tgtEl>
                                          <p:spTgt spid="13"/>
                                        </p:tgtEl>
                                        <p:attrNameLst>
                                          <p:attrName>ppt_w</p:attrName>
                                        </p:attrNameLst>
                                      </p:cBhvr>
                                      <p:tavLst>
                                        <p:tav tm="0" fmla="#ppt_w*sin(2.5*pi*$)">
                                          <p:val>
                                            <p:fltVal val="0"/>
                                          </p:val>
                                        </p:tav>
                                        <p:tav tm="100000">
                                          <p:val>
                                            <p:fltVal val="1"/>
                                          </p:val>
                                        </p:tav>
                                      </p:tavLst>
                                    </p:anim>
                                    <p:anim calcmode="lin" valueType="num">
                                      <p:cBhvr>
                                        <p:cTn id="53" dur="20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142852"/>
            <a:ext cx="8064896" cy="714380"/>
          </a:xfrm>
        </p:spPr>
        <p:txBody>
          <a:bodyPr>
            <a:normAutofit fontScale="90000"/>
          </a:bodyPr>
          <a:lstStyle/>
          <a:p>
            <a:r>
              <a:rPr lang="en-GB" dirty="0" smtClean="0"/>
              <a:t>Summary: Unbiased cost and control</a:t>
            </a:r>
            <a:endParaRPr lang="en-GB" dirty="0"/>
          </a:p>
        </p:txBody>
      </p:sp>
      <p:sp>
        <p:nvSpPr>
          <p:cNvPr id="3" name="Content Placeholder 2"/>
          <p:cNvSpPr>
            <a:spLocks noGrp="1"/>
          </p:cNvSpPr>
          <p:nvPr>
            <p:ph idx="1"/>
          </p:nvPr>
        </p:nvSpPr>
        <p:spPr/>
        <p:txBody>
          <a:bodyPr/>
          <a:lstStyle/>
          <a:p>
            <a:pPr marL="0" indent="0">
              <a:buNone/>
            </a:pPr>
            <a:r>
              <a:rPr lang="en-GB" dirty="0" smtClean="0"/>
              <a:t>Combining the observations of the previous 2 slides, a potential </a:t>
            </a:r>
            <a:r>
              <a:rPr lang="en-GB" dirty="0"/>
              <a:t>unbiased</a:t>
            </a:r>
            <a:r>
              <a:rPr lang="en-GB" dirty="0" smtClean="0"/>
              <a:t> cost function would be:</a:t>
            </a:r>
          </a:p>
          <a:p>
            <a:pPr marL="0" indent="0">
              <a:buNone/>
            </a:pPr>
            <a:endParaRPr lang="en-GB" dirty="0"/>
          </a:p>
          <a:p>
            <a:pPr marL="0" indent="0">
              <a:buNone/>
            </a:pPr>
            <a:endParaRPr lang="en-GB" dirty="0" smtClean="0"/>
          </a:p>
          <a:p>
            <a:pPr marL="0" indent="0">
              <a:buNone/>
            </a:pPr>
            <a:r>
              <a:rPr lang="en-GB" dirty="0" smtClean="0"/>
              <a:t>A simple state feedback control law which ensures robust convergence to the correct steady-state is based on suitable deviation variables and thus: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370086478"/>
              </p:ext>
            </p:extLst>
          </p:nvPr>
        </p:nvGraphicFramePr>
        <p:xfrm>
          <a:off x="323528" y="2060848"/>
          <a:ext cx="8491538" cy="1098550"/>
        </p:xfrm>
        <a:graphic>
          <a:graphicData uri="http://schemas.openxmlformats.org/presentationml/2006/ole">
            <mc:AlternateContent xmlns:mc="http://schemas.openxmlformats.org/markup-compatibility/2006">
              <mc:Choice xmlns:v="urn:schemas-microsoft-com:vml" Requires="v">
                <p:oleObj spid="_x0000_s30781" name="Equation" r:id="rId3" imgW="3340080" imgH="431640" progId="Equation.3">
                  <p:embed/>
                </p:oleObj>
              </mc:Choice>
              <mc:Fallback>
                <p:oleObj name="Equation" r:id="rId3" imgW="3340080" imgH="431640" progId="Equation.3">
                  <p:embed/>
                  <p:pic>
                    <p:nvPicPr>
                      <p:cNvPr id="0" name="Object 7"/>
                      <p:cNvPicPr>
                        <a:picLocks noChangeAspect="1" noChangeArrowheads="1"/>
                      </p:cNvPicPr>
                      <p:nvPr/>
                    </p:nvPicPr>
                    <p:blipFill>
                      <a:blip r:embed="rId4"/>
                      <a:srcRect/>
                      <a:stretch>
                        <a:fillRect/>
                      </a:stretch>
                    </p:blipFill>
                    <p:spPr bwMode="auto">
                      <a:xfrm>
                        <a:off x="323528" y="2060848"/>
                        <a:ext cx="8491538" cy="1098550"/>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173738149"/>
              </p:ext>
            </p:extLst>
          </p:nvPr>
        </p:nvGraphicFramePr>
        <p:xfrm>
          <a:off x="179512" y="4725144"/>
          <a:ext cx="3810000" cy="581025"/>
        </p:xfrm>
        <a:graphic>
          <a:graphicData uri="http://schemas.openxmlformats.org/presentationml/2006/ole">
            <mc:AlternateContent xmlns:mc="http://schemas.openxmlformats.org/markup-compatibility/2006">
              <mc:Choice xmlns:v="urn:schemas-microsoft-com:vml" Requires="v">
                <p:oleObj spid="_x0000_s30782" name="Equation" r:id="rId5" imgW="1498320" imgH="228600" progId="Equation.3">
                  <p:embed/>
                </p:oleObj>
              </mc:Choice>
              <mc:Fallback>
                <p:oleObj name="Equation" r:id="rId5" imgW="1498320" imgH="228600" progId="Equation.3">
                  <p:embed/>
                  <p:pic>
                    <p:nvPicPr>
                      <p:cNvPr id="0" name="Object 5"/>
                      <p:cNvPicPr>
                        <a:picLocks noChangeAspect="1" noChangeArrowheads="1"/>
                      </p:cNvPicPr>
                      <p:nvPr/>
                    </p:nvPicPr>
                    <p:blipFill>
                      <a:blip r:embed="rId6"/>
                      <a:srcRect/>
                      <a:stretch>
                        <a:fillRect/>
                      </a:stretch>
                    </p:blipFill>
                    <p:spPr bwMode="auto">
                      <a:xfrm>
                        <a:off x="179512" y="4725144"/>
                        <a:ext cx="3810000" cy="581025"/>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486050652"/>
              </p:ext>
            </p:extLst>
          </p:nvPr>
        </p:nvGraphicFramePr>
        <p:xfrm>
          <a:off x="4211960" y="4869160"/>
          <a:ext cx="4368800" cy="1295400"/>
        </p:xfrm>
        <a:graphic>
          <a:graphicData uri="http://schemas.openxmlformats.org/presentationml/2006/ole">
            <mc:AlternateContent xmlns:mc="http://schemas.openxmlformats.org/markup-compatibility/2006">
              <mc:Choice xmlns:v="urn:schemas-microsoft-com:vml" Requires="v">
                <p:oleObj spid="_x0000_s30783" name="Equation" r:id="rId7" imgW="1714320" imgH="507960" progId="Equation.3">
                  <p:embed/>
                </p:oleObj>
              </mc:Choice>
              <mc:Fallback>
                <p:oleObj name="Equation" r:id="rId7" imgW="1714320" imgH="507960" progId="Equation.3">
                  <p:embed/>
                  <p:pic>
                    <p:nvPicPr>
                      <p:cNvPr id="0" name="Object 6"/>
                      <p:cNvPicPr>
                        <a:picLocks noChangeAspect="1" noChangeArrowheads="1"/>
                      </p:cNvPicPr>
                      <p:nvPr/>
                    </p:nvPicPr>
                    <p:blipFill>
                      <a:blip r:embed="rId8"/>
                      <a:srcRect/>
                      <a:stretch>
                        <a:fillRect/>
                      </a:stretch>
                    </p:blipFill>
                    <p:spPr bwMode="auto">
                      <a:xfrm>
                        <a:off x="4211960" y="4869160"/>
                        <a:ext cx="4368800" cy="1295400"/>
                      </a:xfrm>
                      <a:prstGeom prst="rect">
                        <a:avLst/>
                      </a:prstGeom>
                      <a:solidFill>
                        <a:srgbClr val="FFFF00"/>
                      </a:solidFill>
                      <a:ln w="9525">
                        <a:solidFill>
                          <a:srgbClr val="953735"/>
                        </a:solidFill>
                        <a:miter lim="800000"/>
                        <a:headEnd/>
                        <a:tailEnd/>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91468163"/>
              </p:ext>
            </p:extLst>
          </p:nvPr>
        </p:nvGraphicFramePr>
        <p:xfrm>
          <a:off x="899592" y="5517232"/>
          <a:ext cx="2133922" cy="702252"/>
        </p:xfrm>
        <a:graphic>
          <a:graphicData uri="http://schemas.openxmlformats.org/presentationml/2006/ole">
            <mc:AlternateContent xmlns:mc="http://schemas.openxmlformats.org/markup-compatibility/2006">
              <mc:Choice xmlns:v="urn:schemas-microsoft-com:vml" Requires="v">
                <p:oleObj spid="_x0000_s30784" name="Equation" r:id="rId9" imgW="736560" imgH="241200" progId="Equation.3">
                  <p:embed/>
                </p:oleObj>
              </mc:Choice>
              <mc:Fallback>
                <p:oleObj name="Equation" r:id="rId9" imgW="736560" imgH="241200" progId="Equation.3">
                  <p:embed/>
                  <p:pic>
                    <p:nvPicPr>
                      <p:cNvPr id="0" name="Object 5"/>
                      <p:cNvPicPr>
                        <a:picLocks noChangeAspect="1" noChangeArrowheads="1"/>
                      </p:cNvPicPr>
                      <p:nvPr/>
                    </p:nvPicPr>
                    <p:blipFill>
                      <a:blip r:embed="rId10"/>
                      <a:srcRect/>
                      <a:stretch>
                        <a:fillRect/>
                      </a:stretch>
                    </p:blipFill>
                    <p:spPr bwMode="auto">
                      <a:xfrm>
                        <a:off x="899592" y="5517232"/>
                        <a:ext cx="2133922" cy="702252"/>
                      </a:xfrm>
                      <a:prstGeom prst="rect">
                        <a:avLst/>
                      </a:prstGeom>
                      <a:solidFill>
                        <a:srgbClr val="FFFF00"/>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4191997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arn(inVertical)">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249570" cy="714380"/>
          </a:xfrm>
        </p:spPr>
        <p:txBody>
          <a:bodyPr>
            <a:normAutofit fontScale="90000"/>
          </a:bodyPr>
          <a:lstStyle/>
          <a:p>
            <a:r>
              <a:rPr lang="en-GB" dirty="0" smtClean="0"/>
              <a:t>Sub-optimal dual mode MPC (SOMPC)</a:t>
            </a:r>
            <a:endParaRPr lang="en-GB" dirty="0"/>
          </a:p>
        </p:txBody>
      </p:sp>
      <p:sp>
        <p:nvSpPr>
          <p:cNvPr id="3" name="Content Placeholder 2"/>
          <p:cNvSpPr>
            <a:spLocks noGrp="1"/>
          </p:cNvSpPr>
          <p:nvPr>
            <p:ph idx="1"/>
          </p:nvPr>
        </p:nvSpPr>
        <p:spPr>
          <a:xfrm>
            <a:off x="214282" y="928670"/>
            <a:ext cx="8715436" cy="4660570"/>
          </a:xfrm>
        </p:spPr>
        <p:txBody>
          <a:bodyPr>
            <a:normAutofit/>
          </a:bodyPr>
          <a:lstStyle/>
          <a:p>
            <a:pPr marL="514350" indent="-514350">
              <a:buFont typeface="+mj-lt"/>
              <a:buAutoNum type="arabicPeriod"/>
            </a:pPr>
            <a:r>
              <a:rPr lang="en-GB" dirty="0" smtClean="0"/>
              <a:t>Take the dual-mode predictions based around the implementation of an </a:t>
            </a:r>
            <a:r>
              <a:rPr lang="en-GB" b="1" u="sng" dirty="0" smtClean="0">
                <a:solidFill>
                  <a:srgbClr val="C00000"/>
                </a:solidFill>
              </a:rPr>
              <a:t>arbitrary </a:t>
            </a:r>
            <a:r>
              <a:rPr lang="en-GB" dirty="0" smtClean="0"/>
              <a:t>regulator using deviations variables </a:t>
            </a:r>
            <a:r>
              <a:rPr lang="en-GB" dirty="0" smtClean="0"/>
              <a:t>and </a:t>
            </a:r>
            <a:r>
              <a:rPr lang="en-GB" dirty="0" smtClean="0"/>
              <a:t>perturbations c</a:t>
            </a:r>
            <a:r>
              <a:rPr lang="en-GB" baseline="-25000" dirty="0" smtClean="0"/>
              <a:t>k</a:t>
            </a:r>
            <a:r>
              <a:rPr lang="en-GB" dirty="0" smtClean="0"/>
              <a:t>.</a:t>
            </a:r>
            <a:endParaRPr lang="en-GB" dirty="0" smtClean="0"/>
          </a:p>
          <a:p>
            <a:pPr marL="514350" indent="-514350">
              <a:buFont typeface="+mj-lt"/>
              <a:buAutoNum type="arabicPeriod"/>
            </a:pPr>
            <a:endParaRPr lang="en-GB" dirty="0"/>
          </a:p>
          <a:p>
            <a:pPr marL="514350" indent="-514350">
              <a:buFont typeface="+mj-lt"/>
              <a:buAutoNum type="arabicPeriod"/>
            </a:pPr>
            <a:endParaRPr lang="en-GB" dirty="0" smtClean="0"/>
          </a:p>
          <a:p>
            <a:pPr marL="514350" indent="-514350">
              <a:buFont typeface="+mj-lt"/>
              <a:buAutoNum type="arabicPeriod"/>
            </a:pPr>
            <a:r>
              <a:rPr lang="en-GB" dirty="0" smtClean="0"/>
              <a:t>Optimise predicted performance w.r.t. to the perturbations and implement the first value.</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3293954072"/>
              </p:ext>
            </p:extLst>
          </p:nvPr>
        </p:nvGraphicFramePr>
        <p:xfrm>
          <a:off x="381768" y="2538486"/>
          <a:ext cx="8294688" cy="1106538"/>
        </p:xfrm>
        <a:graphic>
          <a:graphicData uri="http://schemas.openxmlformats.org/presentationml/2006/ole">
            <mc:AlternateContent xmlns:mc="http://schemas.openxmlformats.org/markup-compatibility/2006">
              <mc:Choice xmlns:v="urn:schemas-microsoft-com:vml" Requires="v">
                <p:oleObj spid="_x0000_s19542" name="Equation" r:id="rId3" imgW="3429000" imgH="457200" progId="Equation.3">
                  <p:embed/>
                </p:oleObj>
              </mc:Choice>
              <mc:Fallback>
                <p:oleObj name="Equation" r:id="rId3" imgW="3429000" imgH="457200" progId="Equation.3">
                  <p:embed/>
                  <p:pic>
                    <p:nvPicPr>
                      <p:cNvPr id="0" name=""/>
                      <p:cNvPicPr>
                        <a:picLocks noChangeAspect="1" noChangeArrowheads="1"/>
                      </p:cNvPicPr>
                      <p:nvPr/>
                    </p:nvPicPr>
                    <p:blipFill>
                      <a:blip r:embed="rId4"/>
                      <a:srcRect/>
                      <a:stretch>
                        <a:fillRect/>
                      </a:stretch>
                    </p:blipFill>
                    <p:spPr bwMode="auto">
                      <a:xfrm>
                        <a:off x="381768" y="2538486"/>
                        <a:ext cx="8294688" cy="1106538"/>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318799362"/>
              </p:ext>
            </p:extLst>
          </p:nvPr>
        </p:nvGraphicFramePr>
        <p:xfrm>
          <a:off x="72008" y="4869160"/>
          <a:ext cx="8820472" cy="1081172"/>
        </p:xfrm>
        <a:graphic>
          <a:graphicData uri="http://schemas.openxmlformats.org/presentationml/2006/ole">
            <mc:AlternateContent xmlns:mc="http://schemas.openxmlformats.org/markup-compatibility/2006">
              <mc:Choice xmlns:v="urn:schemas-microsoft-com:vml" Requires="v">
                <p:oleObj spid="_x0000_s19543" name="Equation" r:id="rId5" imgW="3733560" imgH="457200" progId="Equation.3">
                  <p:embed/>
                </p:oleObj>
              </mc:Choice>
              <mc:Fallback>
                <p:oleObj name="Equation" r:id="rId5" imgW="3733560" imgH="457200" progId="Equation.3">
                  <p:embed/>
                  <p:pic>
                    <p:nvPicPr>
                      <p:cNvPr id="0" name="Object 5"/>
                      <p:cNvPicPr>
                        <a:picLocks noChangeAspect="1" noChangeArrowheads="1"/>
                      </p:cNvPicPr>
                      <p:nvPr/>
                    </p:nvPicPr>
                    <p:blipFill>
                      <a:blip r:embed="rId6"/>
                      <a:srcRect/>
                      <a:stretch>
                        <a:fillRect/>
                      </a:stretch>
                    </p:blipFill>
                    <p:spPr bwMode="auto">
                      <a:xfrm>
                        <a:off x="72008" y="4869160"/>
                        <a:ext cx="8820472" cy="1081172"/>
                      </a:xfrm>
                      <a:prstGeom prst="rect">
                        <a:avLst/>
                      </a:prstGeom>
                      <a:solidFill>
                        <a:srgbClr val="FFFF00"/>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1225394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barn(inVertical)">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Simplifying the algebra</a:t>
            </a:r>
            <a:endParaRPr lang="en-GB" dirty="0"/>
          </a:p>
        </p:txBody>
      </p:sp>
      <p:sp>
        <p:nvSpPr>
          <p:cNvPr id="3" name="Content Placeholder 2"/>
          <p:cNvSpPr>
            <a:spLocks noGrp="1"/>
          </p:cNvSpPr>
          <p:nvPr>
            <p:ph idx="1"/>
          </p:nvPr>
        </p:nvSpPr>
        <p:spPr/>
        <p:txBody>
          <a:bodyPr/>
          <a:lstStyle/>
          <a:p>
            <a:pPr marL="0" indent="0">
              <a:buNone/>
            </a:pPr>
            <a:r>
              <a:rPr lang="en-GB" dirty="0" smtClean="0"/>
              <a:t>Assume the future disturbance and target are  constant and define the deviation variables as follows:</a:t>
            </a:r>
          </a:p>
          <a:p>
            <a:pPr marL="0" indent="0">
              <a:buNone/>
            </a:pPr>
            <a:endParaRPr lang="en-GB" dirty="0"/>
          </a:p>
          <a:p>
            <a:pPr marL="0" indent="0">
              <a:buNone/>
            </a:pPr>
            <a:r>
              <a:rPr lang="en-GB" dirty="0" smtClean="0"/>
              <a:t>Rewrite the model dynamics in terms of deviation variables.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2219906507"/>
              </p:ext>
            </p:extLst>
          </p:nvPr>
        </p:nvGraphicFramePr>
        <p:xfrm>
          <a:off x="1763688" y="2420888"/>
          <a:ext cx="4746625" cy="582612"/>
        </p:xfrm>
        <a:graphic>
          <a:graphicData uri="http://schemas.openxmlformats.org/presentationml/2006/ole">
            <mc:AlternateContent xmlns:mc="http://schemas.openxmlformats.org/markup-compatibility/2006">
              <mc:Choice xmlns:v="urn:schemas-microsoft-com:vml" Requires="v">
                <p:oleObj spid="_x0000_s32817" name="Equation" r:id="rId3" imgW="1866600" imgH="228600" progId="Equation.3">
                  <p:embed/>
                </p:oleObj>
              </mc:Choice>
              <mc:Fallback>
                <p:oleObj name="Equation" r:id="rId3" imgW="1866600" imgH="228600" progId="Equation.3">
                  <p:embed/>
                  <p:pic>
                    <p:nvPicPr>
                      <p:cNvPr id="0" name=""/>
                      <p:cNvPicPr>
                        <a:picLocks noChangeAspect="1" noChangeArrowheads="1"/>
                      </p:cNvPicPr>
                      <p:nvPr/>
                    </p:nvPicPr>
                    <p:blipFill>
                      <a:blip r:embed="rId4"/>
                      <a:srcRect/>
                      <a:stretch>
                        <a:fillRect/>
                      </a:stretch>
                    </p:blipFill>
                    <p:spPr bwMode="auto">
                      <a:xfrm>
                        <a:off x="1763688" y="2420888"/>
                        <a:ext cx="4746625" cy="582612"/>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1126717"/>
              </p:ext>
            </p:extLst>
          </p:nvPr>
        </p:nvGraphicFramePr>
        <p:xfrm>
          <a:off x="107504" y="4149080"/>
          <a:ext cx="6913563" cy="1106488"/>
        </p:xfrm>
        <a:graphic>
          <a:graphicData uri="http://schemas.openxmlformats.org/presentationml/2006/ole">
            <mc:AlternateContent xmlns:mc="http://schemas.openxmlformats.org/markup-compatibility/2006">
              <mc:Choice xmlns:v="urn:schemas-microsoft-com:vml" Requires="v">
                <p:oleObj spid="_x0000_s32818" name="Equation" r:id="rId5" imgW="2857320" imgH="457200" progId="Equation.3">
                  <p:embed/>
                </p:oleObj>
              </mc:Choice>
              <mc:Fallback>
                <p:oleObj name="Equation" r:id="rId5" imgW="2857320" imgH="457200" progId="Equation.3">
                  <p:embed/>
                  <p:pic>
                    <p:nvPicPr>
                      <p:cNvPr id="0" name=""/>
                      <p:cNvPicPr>
                        <a:picLocks noChangeAspect="1" noChangeArrowheads="1"/>
                      </p:cNvPicPr>
                      <p:nvPr/>
                    </p:nvPicPr>
                    <p:blipFill>
                      <a:blip r:embed="rId6"/>
                      <a:srcRect/>
                      <a:stretch>
                        <a:fillRect/>
                      </a:stretch>
                    </p:blipFill>
                    <p:spPr bwMode="auto">
                      <a:xfrm>
                        <a:off x="107504" y="4149080"/>
                        <a:ext cx="6913563" cy="1106488"/>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247227030"/>
              </p:ext>
            </p:extLst>
          </p:nvPr>
        </p:nvGraphicFramePr>
        <p:xfrm>
          <a:off x="107504" y="5373216"/>
          <a:ext cx="5254625" cy="1106488"/>
        </p:xfrm>
        <a:graphic>
          <a:graphicData uri="http://schemas.openxmlformats.org/presentationml/2006/ole">
            <mc:AlternateContent xmlns:mc="http://schemas.openxmlformats.org/markup-compatibility/2006">
              <mc:Choice xmlns:v="urn:schemas-microsoft-com:vml" Requires="v">
                <p:oleObj spid="_x0000_s32819" name="Equation" r:id="rId7" imgW="2171520" imgH="457200" progId="Equation.3">
                  <p:embed/>
                </p:oleObj>
              </mc:Choice>
              <mc:Fallback>
                <p:oleObj name="Equation" r:id="rId7" imgW="2171520" imgH="457200" progId="Equation.3">
                  <p:embed/>
                  <p:pic>
                    <p:nvPicPr>
                      <p:cNvPr id="0" name="Object 6"/>
                      <p:cNvPicPr>
                        <a:picLocks noChangeAspect="1" noChangeArrowheads="1"/>
                      </p:cNvPicPr>
                      <p:nvPr/>
                    </p:nvPicPr>
                    <p:blipFill>
                      <a:blip r:embed="rId8"/>
                      <a:srcRect/>
                      <a:stretch>
                        <a:fillRect/>
                      </a:stretch>
                    </p:blipFill>
                    <p:spPr bwMode="auto">
                      <a:xfrm>
                        <a:off x="107504" y="5373216"/>
                        <a:ext cx="5254625" cy="1106488"/>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790295902"/>
              </p:ext>
            </p:extLst>
          </p:nvPr>
        </p:nvGraphicFramePr>
        <p:xfrm>
          <a:off x="5508104" y="5517232"/>
          <a:ext cx="3565525" cy="922337"/>
        </p:xfrm>
        <a:graphic>
          <a:graphicData uri="http://schemas.openxmlformats.org/presentationml/2006/ole">
            <mc:AlternateContent xmlns:mc="http://schemas.openxmlformats.org/markup-compatibility/2006">
              <mc:Choice xmlns:v="urn:schemas-microsoft-com:vml" Requires="v">
                <p:oleObj spid="_x0000_s32820" name="Equation" r:id="rId9" imgW="1473120" imgH="380880" progId="Equation.3">
                  <p:embed/>
                </p:oleObj>
              </mc:Choice>
              <mc:Fallback>
                <p:oleObj name="Equation" r:id="rId9" imgW="1473120" imgH="380880" progId="Equation.3">
                  <p:embed/>
                  <p:pic>
                    <p:nvPicPr>
                      <p:cNvPr id="0" name="Object 8"/>
                      <p:cNvPicPr>
                        <a:picLocks noChangeAspect="1" noChangeArrowheads="1"/>
                      </p:cNvPicPr>
                      <p:nvPr/>
                    </p:nvPicPr>
                    <p:blipFill>
                      <a:blip r:embed="rId10"/>
                      <a:srcRect/>
                      <a:stretch>
                        <a:fillRect/>
                      </a:stretch>
                    </p:blipFill>
                    <p:spPr bwMode="auto">
                      <a:xfrm>
                        <a:off x="5508104" y="5517232"/>
                        <a:ext cx="3565525" cy="922337"/>
                      </a:xfrm>
                      <a:prstGeom prst="rect">
                        <a:avLst/>
                      </a:prstGeom>
                      <a:solidFill>
                        <a:srgbClr val="FFFF00"/>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2050755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Simplifying the algebra</a:t>
            </a:r>
            <a:endParaRPr lang="en-GB" dirty="0"/>
          </a:p>
        </p:txBody>
      </p:sp>
      <p:sp>
        <p:nvSpPr>
          <p:cNvPr id="3" name="Content Placeholder 2"/>
          <p:cNvSpPr>
            <a:spLocks noGrp="1"/>
          </p:cNvSpPr>
          <p:nvPr>
            <p:ph idx="1"/>
          </p:nvPr>
        </p:nvSpPr>
        <p:spPr>
          <a:xfrm>
            <a:off x="214282" y="928670"/>
            <a:ext cx="8715436" cy="1924266"/>
          </a:xfrm>
        </p:spPr>
        <p:txBody>
          <a:bodyPr/>
          <a:lstStyle/>
          <a:p>
            <a:pPr marL="0" indent="0">
              <a:buNone/>
            </a:pPr>
            <a:r>
              <a:rPr lang="en-GB" dirty="0" smtClean="0"/>
              <a:t>Rewrite the performance index and predicted control trajectory in terms of the deviation variables:</a:t>
            </a:r>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3622334133"/>
              </p:ext>
            </p:extLst>
          </p:nvPr>
        </p:nvGraphicFramePr>
        <p:xfrm>
          <a:off x="2267744" y="1988840"/>
          <a:ext cx="4746625" cy="582612"/>
        </p:xfrm>
        <a:graphic>
          <a:graphicData uri="http://schemas.openxmlformats.org/presentationml/2006/ole">
            <mc:AlternateContent xmlns:mc="http://schemas.openxmlformats.org/markup-compatibility/2006">
              <mc:Choice xmlns:v="urn:schemas-microsoft-com:vml" Requires="v">
                <p:oleObj spid="_x0000_s31786" name="Equation" r:id="rId3" imgW="1866600" imgH="228600" progId="Equation.3">
                  <p:embed/>
                </p:oleObj>
              </mc:Choice>
              <mc:Fallback>
                <p:oleObj name="Equation" r:id="rId3" imgW="1866600" imgH="228600" progId="Equation.3">
                  <p:embed/>
                  <p:pic>
                    <p:nvPicPr>
                      <p:cNvPr id="0" name="Object 5"/>
                      <p:cNvPicPr>
                        <a:picLocks noChangeAspect="1" noChangeArrowheads="1"/>
                      </p:cNvPicPr>
                      <p:nvPr/>
                    </p:nvPicPr>
                    <p:blipFill>
                      <a:blip r:embed="rId4"/>
                      <a:srcRect/>
                      <a:stretch>
                        <a:fillRect/>
                      </a:stretch>
                    </p:blipFill>
                    <p:spPr bwMode="auto">
                      <a:xfrm>
                        <a:off x="2267744" y="1988840"/>
                        <a:ext cx="4746625" cy="582612"/>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906204249"/>
              </p:ext>
            </p:extLst>
          </p:nvPr>
        </p:nvGraphicFramePr>
        <p:xfrm>
          <a:off x="1214438" y="2924175"/>
          <a:ext cx="6513512" cy="1106488"/>
        </p:xfrm>
        <a:graphic>
          <a:graphicData uri="http://schemas.openxmlformats.org/presentationml/2006/ole">
            <mc:AlternateContent xmlns:mc="http://schemas.openxmlformats.org/markup-compatibility/2006">
              <mc:Choice xmlns:v="urn:schemas-microsoft-com:vml" Requires="v">
                <p:oleObj spid="_x0000_s31787" name="Equation" r:id="rId5" imgW="2692080" imgH="457200" progId="Equation.3">
                  <p:embed/>
                </p:oleObj>
              </mc:Choice>
              <mc:Fallback>
                <p:oleObj name="Equation" r:id="rId5" imgW="2692080" imgH="457200" progId="Equation.3">
                  <p:embed/>
                  <p:pic>
                    <p:nvPicPr>
                      <p:cNvPr id="0" name="Object 6"/>
                      <p:cNvPicPr>
                        <a:picLocks noChangeAspect="1" noChangeArrowheads="1"/>
                      </p:cNvPicPr>
                      <p:nvPr/>
                    </p:nvPicPr>
                    <p:blipFill>
                      <a:blip r:embed="rId6"/>
                      <a:srcRect/>
                      <a:stretch>
                        <a:fillRect/>
                      </a:stretch>
                    </p:blipFill>
                    <p:spPr bwMode="auto">
                      <a:xfrm>
                        <a:off x="1214438" y="2924175"/>
                        <a:ext cx="6513512" cy="1106488"/>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578785598"/>
              </p:ext>
            </p:extLst>
          </p:nvPr>
        </p:nvGraphicFramePr>
        <p:xfrm>
          <a:off x="1589088" y="4221163"/>
          <a:ext cx="6000750" cy="1081087"/>
        </p:xfrm>
        <a:graphic>
          <a:graphicData uri="http://schemas.openxmlformats.org/presentationml/2006/ole">
            <mc:AlternateContent xmlns:mc="http://schemas.openxmlformats.org/markup-compatibility/2006">
              <mc:Choice xmlns:v="urn:schemas-microsoft-com:vml" Requires="v">
                <p:oleObj spid="_x0000_s31788" name="Equation" r:id="rId7" imgW="2539800" imgH="457200" progId="Equation.3">
                  <p:embed/>
                </p:oleObj>
              </mc:Choice>
              <mc:Fallback>
                <p:oleObj name="Equation" r:id="rId7" imgW="2539800" imgH="457200" progId="Equation.3">
                  <p:embed/>
                  <p:pic>
                    <p:nvPicPr>
                      <p:cNvPr id="0" name="Object 5"/>
                      <p:cNvPicPr>
                        <a:picLocks noChangeAspect="1" noChangeArrowheads="1"/>
                      </p:cNvPicPr>
                      <p:nvPr/>
                    </p:nvPicPr>
                    <p:blipFill>
                      <a:blip r:embed="rId8"/>
                      <a:srcRect/>
                      <a:stretch>
                        <a:fillRect/>
                      </a:stretch>
                    </p:blipFill>
                    <p:spPr bwMode="auto">
                      <a:xfrm>
                        <a:off x="1589088" y="4221163"/>
                        <a:ext cx="6000750" cy="1081087"/>
                      </a:xfrm>
                      <a:prstGeom prst="rect">
                        <a:avLst/>
                      </a:prstGeom>
                      <a:solidFill>
                        <a:srgbClr val="FFFF00"/>
                      </a:solidFill>
                      <a:ln w="38100">
                        <a:solidFill>
                          <a:schemeClr val="folHlink"/>
                        </a:solidFill>
                        <a:miter lim="800000"/>
                        <a:headEnd/>
                        <a:tailEnd/>
                      </a:ln>
                    </p:spPr>
                  </p:pic>
                </p:oleObj>
              </mc:Fallback>
            </mc:AlternateContent>
          </a:graphicData>
        </a:graphic>
      </p:graphicFrame>
      <p:sp>
        <p:nvSpPr>
          <p:cNvPr id="9" name="Rectangle 8"/>
          <p:cNvSpPr/>
          <p:nvPr/>
        </p:nvSpPr>
        <p:spPr>
          <a:xfrm>
            <a:off x="179512" y="5373216"/>
            <a:ext cx="8568952" cy="1484784"/>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t>Apart from the simple variable change, this is identical in format to the SOMPC for regulation.</a:t>
            </a:r>
            <a:endParaRPr lang="en-GB" sz="3600" dirty="0"/>
          </a:p>
        </p:txBody>
      </p:sp>
    </p:spTree>
    <p:extLst>
      <p:ext uri="{BB962C8B-B14F-4D97-AF65-F5344CB8AC3E}">
        <p14:creationId xmlns:p14="http://schemas.microsoft.com/office/powerpoint/2010/main" val="2898222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heel(1)">
                                      <p:cBhvr>
                                        <p:cTn id="2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Interim summary</a:t>
            </a:r>
            <a:endParaRPr lang="en-GB" dirty="0"/>
          </a:p>
        </p:txBody>
      </p:sp>
      <p:sp>
        <p:nvSpPr>
          <p:cNvPr id="3" name="Content Placeholder 2"/>
          <p:cNvSpPr>
            <a:spLocks noGrp="1"/>
          </p:cNvSpPr>
          <p:nvPr>
            <p:ph idx="1"/>
          </p:nvPr>
        </p:nvSpPr>
        <p:spPr/>
        <p:txBody>
          <a:bodyPr/>
          <a:lstStyle/>
          <a:p>
            <a:pPr marL="0" indent="0">
              <a:buNone/>
            </a:pPr>
            <a:r>
              <a:rPr lang="en-GB" dirty="0" smtClean="0"/>
              <a:t>SOMPC based on deviation variables will share the same properties as SOMPC for the regulation case.</a:t>
            </a:r>
          </a:p>
          <a:p>
            <a:pPr marL="514350" indent="-514350">
              <a:buFont typeface="+mj-lt"/>
              <a:buAutoNum type="arabicPeriod"/>
            </a:pPr>
            <a:r>
              <a:rPr lang="en-GB" dirty="0" smtClean="0"/>
              <a:t>Cost function will be </a:t>
            </a:r>
            <a:r>
              <a:rPr lang="en-GB" dirty="0" err="1" smtClean="0"/>
              <a:t>Lyapunov</a:t>
            </a:r>
            <a:r>
              <a:rPr lang="en-GB" dirty="0" smtClean="0"/>
              <a:t> (when the target and disturbance are constant).</a:t>
            </a:r>
          </a:p>
          <a:p>
            <a:pPr marL="514350" indent="-514350">
              <a:buFont typeface="+mj-lt"/>
              <a:buAutoNum type="arabicPeriod"/>
            </a:pPr>
            <a:r>
              <a:rPr lang="en-GB" dirty="0" smtClean="0"/>
              <a:t>Closed-loop guaranteed stabilising.</a:t>
            </a:r>
          </a:p>
          <a:p>
            <a:pPr marL="514350" indent="-514350">
              <a:buFont typeface="+mj-lt"/>
              <a:buAutoNum type="arabicPeriod"/>
            </a:pPr>
            <a:r>
              <a:rPr lang="en-GB" dirty="0" smtClean="0"/>
              <a:t>Deviation variables will tend to zero, which also implies offset free tracking.</a:t>
            </a:r>
          </a:p>
          <a:p>
            <a:pPr marL="0" indent="0">
              <a:buNone/>
            </a:pPr>
            <a:r>
              <a:rPr lang="en-GB" b="1" dirty="0" smtClean="0">
                <a:solidFill>
                  <a:srgbClr val="800000"/>
                </a:solidFill>
              </a:rPr>
              <a:t>It is implicit in practice that the disturbance estimate and hence values for </a:t>
            </a:r>
            <a:r>
              <a:rPr lang="en-GB" b="1" dirty="0" err="1" smtClean="0">
                <a:solidFill>
                  <a:srgbClr val="800000"/>
                </a:solidFill>
              </a:rPr>
              <a:t>x</a:t>
            </a:r>
            <a:r>
              <a:rPr lang="en-GB" b="1" baseline="-25000" dirty="0" err="1" smtClean="0">
                <a:solidFill>
                  <a:srgbClr val="800000"/>
                </a:solidFill>
              </a:rPr>
              <a:t>ss</a:t>
            </a:r>
            <a:r>
              <a:rPr lang="en-GB" b="1" dirty="0" err="1" smtClean="0">
                <a:solidFill>
                  <a:srgbClr val="800000"/>
                </a:solidFill>
              </a:rPr>
              <a:t>,u</a:t>
            </a:r>
            <a:r>
              <a:rPr lang="en-GB" b="1" baseline="-25000" dirty="0" err="1" smtClean="0">
                <a:solidFill>
                  <a:srgbClr val="800000"/>
                </a:solidFill>
              </a:rPr>
              <a:t>ss</a:t>
            </a:r>
            <a:r>
              <a:rPr lang="en-GB" b="1" dirty="0" smtClean="0">
                <a:solidFill>
                  <a:srgbClr val="800000"/>
                </a:solidFill>
              </a:rPr>
              <a:t> are updated every sample.</a:t>
            </a:r>
            <a:endParaRPr lang="en-GB" b="1" dirty="0">
              <a:solidFill>
                <a:srgbClr val="80000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sp>
        <p:nvSpPr>
          <p:cNvPr id="6" name="Rectangle 5"/>
          <p:cNvSpPr/>
          <p:nvPr/>
        </p:nvSpPr>
        <p:spPr>
          <a:xfrm>
            <a:off x="2915816" y="5832648"/>
            <a:ext cx="4752528" cy="980728"/>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t>For now, assume disturbance is known.</a:t>
            </a:r>
            <a:endParaRPr lang="en-GB" sz="3600" dirty="0"/>
          </a:p>
        </p:txBody>
      </p:sp>
    </p:spTree>
    <p:extLst>
      <p:ext uri="{BB962C8B-B14F-4D97-AF65-F5344CB8AC3E}">
        <p14:creationId xmlns:p14="http://schemas.microsoft.com/office/powerpoint/2010/main" val="628016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heel(1)">
                                      <p:cBhvr>
                                        <p:cTn id="2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1740</TotalTime>
  <Words>764</Words>
  <Application>Microsoft Office PowerPoint</Application>
  <PresentationFormat>On-screen Show (4:3)</PresentationFormat>
  <Paragraphs>113</Paragraphs>
  <Slides>14</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14</vt:i4>
      </vt:variant>
    </vt:vector>
  </HeadingPairs>
  <TitlesOfParts>
    <vt:vector size="17" baseType="lpstr">
      <vt:lpstr>Office Theme</vt:lpstr>
      <vt:lpstr>Microsoft Equation 3.0</vt:lpstr>
      <vt:lpstr>Equation</vt:lpstr>
      <vt:lpstr>CHAPTER 4 Optimal Predictive Control 9 Tracking and disturbance rejection</vt:lpstr>
      <vt:lpstr>Introduction to dual-mode MPC</vt:lpstr>
      <vt:lpstr>Unbiased performance indices</vt:lpstr>
      <vt:lpstr>Unbiased steady-state estimates</vt:lpstr>
      <vt:lpstr>Summary: Unbiased cost and control</vt:lpstr>
      <vt:lpstr>Sub-optimal dual mode MPC (SOMPC)</vt:lpstr>
      <vt:lpstr>Simplifying the algebra</vt:lpstr>
      <vt:lpstr>Simplifying the algebra</vt:lpstr>
      <vt:lpstr>Interim summary</vt:lpstr>
      <vt:lpstr>video4_9_example 1.m</vt:lpstr>
      <vt:lpstr>video4_9_example2.m</vt:lpstr>
      <vt:lpstr>video4_9_example3.m</vt:lpstr>
      <vt:lpstr>Conclusions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108</cp:revision>
  <dcterms:created xsi:type="dcterms:W3CDTF">2012-03-07T15:25:29Z</dcterms:created>
  <dcterms:modified xsi:type="dcterms:W3CDTF">2014-02-27T14:49:03Z</dcterms:modified>
</cp:coreProperties>
</file>