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325" r:id="rId4"/>
    <p:sldId id="326" r:id="rId5"/>
    <p:sldId id="327" r:id="rId6"/>
    <p:sldId id="328" r:id="rId7"/>
    <p:sldId id="329" r:id="rId8"/>
    <p:sldId id="330" r:id="rId9"/>
    <p:sldId id="331" r:id="rId10"/>
    <p:sldId id="332" r:id="rId11"/>
    <p:sldId id="335" r:id="rId12"/>
    <p:sldId id="334" r:id="rId13"/>
    <p:sldId id="28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5" d="100"/>
          <a:sy n="65" d="100"/>
        </p:scale>
        <p:origin x="-120"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8.jpeg"/><Relationship Id="rId5" Type="http://schemas.openxmlformats.org/officeDocument/2006/relationships/hyperlink" Target="http://engsc.ac.uk/" TargetMode="External"/><Relationship Id="rId10" Type="http://schemas.openxmlformats.org/officeDocument/2006/relationships/image" Target="../media/image27.jpeg"/><Relationship Id="rId4" Type="http://schemas.openxmlformats.org/officeDocument/2006/relationships/image" Target="../media/image24.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6</a:t>
            </a:r>
            <a:br>
              <a:rPr lang="en-GB" dirty="0" smtClean="0"/>
            </a:br>
            <a:r>
              <a:rPr lang="en-GB" dirty="0" smtClean="0"/>
              <a:t>Predictive Control with tracking 1</a:t>
            </a:r>
            <a:br>
              <a:rPr lang="en-GB" dirty="0" smtClean="0"/>
            </a:br>
            <a:r>
              <a:rPr lang="en-GB" dirty="0" smtClean="0"/>
              <a:t>The </a:t>
            </a:r>
            <a:r>
              <a:rPr lang="en-GB" dirty="0" err="1" smtClean="0"/>
              <a:t>feedforward</a:t>
            </a:r>
            <a:r>
              <a:rPr lang="en-GB" dirty="0" smtClean="0"/>
              <a:t> term</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ideo6_1_example2.m</a:t>
            </a:r>
            <a:endParaRPr lang="en-GB" dirty="0"/>
          </a:p>
        </p:txBody>
      </p:sp>
      <p:sp>
        <p:nvSpPr>
          <p:cNvPr id="3" name="Content Placeholder 2"/>
          <p:cNvSpPr>
            <a:spLocks noGrp="1"/>
          </p:cNvSpPr>
          <p:nvPr>
            <p:ph idx="1"/>
          </p:nvPr>
        </p:nvSpPr>
        <p:spPr>
          <a:xfrm>
            <a:off x="214282" y="928670"/>
            <a:ext cx="4429726" cy="1564226"/>
          </a:xfrm>
        </p:spPr>
        <p:txBody>
          <a:bodyPr>
            <a:normAutofit fontScale="92500" lnSpcReduction="20000"/>
          </a:bodyPr>
          <a:lstStyle/>
          <a:p>
            <a:pPr marL="0" indent="0">
              <a:buNone/>
            </a:pPr>
            <a:r>
              <a:rPr lang="en-GB" dirty="0" smtClean="0"/>
              <a:t>Similar problems with poor use of advance information carry across to processes with different dynamics.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31" y="2708920"/>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692696"/>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296" y="3645024"/>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21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arn(inVertic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circle(in)">
                                      <p:cBhvr>
                                        <p:cTn id="12" dur="2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video6_1_example3.m</a:t>
            </a:r>
            <a:endParaRPr lang="en-GB" dirty="0"/>
          </a:p>
        </p:txBody>
      </p:sp>
      <p:sp>
        <p:nvSpPr>
          <p:cNvPr id="3" name="Content Placeholder 2"/>
          <p:cNvSpPr>
            <a:spLocks noGrp="1"/>
          </p:cNvSpPr>
          <p:nvPr>
            <p:ph idx="1"/>
          </p:nvPr>
        </p:nvSpPr>
        <p:spPr>
          <a:xfrm>
            <a:off x="214282" y="928670"/>
            <a:ext cx="4429726" cy="1564226"/>
          </a:xfrm>
        </p:spPr>
        <p:txBody>
          <a:bodyPr>
            <a:normAutofit fontScale="92500" lnSpcReduction="20000"/>
          </a:bodyPr>
          <a:lstStyle/>
          <a:p>
            <a:pPr marL="0" indent="0">
              <a:buNone/>
            </a:pPr>
            <a:r>
              <a:rPr lang="en-GB" dirty="0" smtClean="0"/>
              <a:t>Similar problems with poor use of advance information carry across to processes with different dynamics.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24944"/>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264" y="2951325"/>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07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video6_1_example4.m</a:t>
            </a:r>
            <a:endParaRPr lang="en-GB" dirty="0"/>
          </a:p>
        </p:txBody>
      </p:sp>
      <p:sp>
        <p:nvSpPr>
          <p:cNvPr id="3" name="Content Placeholder 2"/>
          <p:cNvSpPr>
            <a:spLocks noGrp="1"/>
          </p:cNvSpPr>
          <p:nvPr>
            <p:ph idx="1"/>
          </p:nvPr>
        </p:nvSpPr>
        <p:spPr>
          <a:xfrm>
            <a:off x="214282" y="928670"/>
            <a:ext cx="4429726" cy="1564226"/>
          </a:xfrm>
        </p:spPr>
        <p:txBody>
          <a:bodyPr>
            <a:normAutofit fontScale="92500" lnSpcReduction="20000"/>
          </a:bodyPr>
          <a:lstStyle/>
          <a:p>
            <a:pPr marL="0" indent="0">
              <a:buNone/>
            </a:pPr>
            <a:r>
              <a:rPr lang="en-GB" dirty="0" smtClean="0"/>
              <a:t>Similar problems with poor use of advance information carry across to processes with different dynamics.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852936"/>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347" y="764704"/>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304" y="3686175"/>
            <a:ext cx="42672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07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circle(in)">
                                      <p:cBhvr>
                                        <p:cTn id="7" dur="20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circle(in)">
                                      <p:cBhvr>
                                        <p:cTn id="12" dur="20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904656"/>
          </a:xfrm>
        </p:spPr>
        <p:txBody>
          <a:bodyPr>
            <a:normAutofit lnSpcReduction="10000"/>
          </a:bodyPr>
          <a:lstStyle/>
          <a:p>
            <a:pPr marL="514350" indent="-514350">
              <a:buFont typeface="+mj-lt"/>
              <a:buAutoNum type="arabicPeriod"/>
            </a:pPr>
            <a:r>
              <a:rPr lang="en-GB" dirty="0" smtClean="0"/>
              <a:t>Demonstrated that the default definition of MPC includes information about future targets.</a:t>
            </a:r>
          </a:p>
          <a:p>
            <a:pPr marL="514350" indent="-514350">
              <a:buFont typeface="+mj-lt"/>
              <a:buAutoNum type="arabicPeriod"/>
            </a:pPr>
            <a:r>
              <a:rPr lang="en-GB" dirty="0" smtClean="0"/>
              <a:t>This information explicitly effects the control law through a fixed </a:t>
            </a:r>
            <a:r>
              <a:rPr lang="en-GB" dirty="0" err="1" smtClean="0"/>
              <a:t>feedforward</a:t>
            </a:r>
            <a:r>
              <a:rPr lang="en-GB" dirty="0" smtClean="0"/>
              <a:t> term (constraint free case).</a:t>
            </a:r>
          </a:p>
          <a:p>
            <a:pPr marL="514350" indent="-514350">
              <a:buFont typeface="+mj-lt"/>
              <a:buAutoNum type="arabicPeriod"/>
            </a:pPr>
            <a:r>
              <a:rPr lang="en-GB" dirty="0" smtClean="0"/>
              <a:t>The use of an optimisation of predicted performance would lead one to expect that including future target information would improve tracking.</a:t>
            </a:r>
          </a:p>
          <a:p>
            <a:pPr marL="514350" indent="-514350">
              <a:buFont typeface="+mj-lt"/>
              <a:buAutoNum type="arabicPeriod"/>
            </a:pPr>
            <a:r>
              <a:rPr lang="en-GB" b="1" dirty="0" smtClean="0">
                <a:solidFill>
                  <a:srgbClr val="C00000"/>
                </a:solidFill>
              </a:rPr>
              <a:t>However, it is clear that the opposite can be true – including </a:t>
            </a:r>
            <a:r>
              <a:rPr lang="en-GB" b="1" smtClean="0">
                <a:solidFill>
                  <a:srgbClr val="C00000"/>
                </a:solidFill>
              </a:rPr>
              <a:t>more accurate information </a:t>
            </a:r>
            <a:r>
              <a:rPr lang="en-GB" b="1" dirty="0" smtClean="0">
                <a:solidFill>
                  <a:srgbClr val="C00000"/>
                </a:solidFill>
              </a:rPr>
              <a:t>can make performance much worse!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5581854" cy="4248472"/>
          </a:xfrm>
        </p:spPr>
        <p:txBody>
          <a:bodyPr>
            <a:normAutofit/>
          </a:bodyPr>
          <a:lstStyle/>
          <a:p>
            <a:pPr marL="514350" indent="-514350">
              <a:lnSpc>
                <a:spcPct val="90000"/>
              </a:lnSpc>
              <a:buFont typeface="+mj-lt"/>
              <a:buAutoNum type="arabicPeriod"/>
            </a:pPr>
            <a:r>
              <a:rPr lang="en-GB" altLang="en-US" dirty="0" smtClean="0"/>
              <a:t>The first few chapters in this book derived basic MPC algorithms.</a:t>
            </a:r>
          </a:p>
          <a:p>
            <a:pPr marL="514350" indent="-514350">
              <a:lnSpc>
                <a:spcPct val="90000"/>
              </a:lnSpc>
              <a:buFont typeface="+mj-lt"/>
              <a:buAutoNum type="arabicPeriod"/>
            </a:pPr>
            <a:r>
              <a:rPr lang="en-GB" altLang="en-US" dirty="0" smtClean="0"/>
              <a:t>The viewer will recognise that the typical performance indices included a term based on future targets.</a:t>
            </a:r>
          </a:p>
          <a:p>
            <a:pPr marL="514350" indent="-514350">
              <a:lnSpc>
                <a:spcPct val="90000"/>
              </a:lnSpc>
              <a:buFont typeface="+mj-lt"/>
              <a:buAutoNum type="arabicPeriod"/>
            </a:pPr>
            <a:r>
              <a:rPr lang="en-GB" altLang="en-US" dirty="0" smtClean="0"/>
              <a:t>However, so far the videos have assumed that:</a:t>
            </a:r>
          </a:p>
          <a:p>
            <a:pPr marL="514350" indent="-514350">
              <a:lnSpc>
                <a:spcPct val="90000"/>
              </a:lnSpc>
              <a:buFont typeface="+mj-lt"/>
              <a:buAutoNum type="arabicPeriod"/>
            </a:pPr>
            <a:endParaRPr lang="en-GB" altLang="en-US"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126991379"/>
              </p:ext>
            </p:extLst>
          </p:nvPr>
        </p:nvGraphicFramePr>
        <p:xfrm>
          <a:off x="6300192" y="1484784"/>
          <a:ext cx="2498725" cy="2927350"/>
        </p:xfrm>
        <a:graphic>
          <a:graphicData uri="http://schemas.openxmlformats.org/presentationml/2006/ole">
            <mc:AlternateContent xmlns:mc="http://schemas.openxmlformats.org/markup-compatibility/2006">
              <mc:Choice xmlns:v="urn:schemas-microsoft-com:vml" Requires="v">
                <p:oleObj spid="_x0000_s27686" name="Equation" r:id="rId3" imgW="825480" imgH="965160" progId="Equation.3">
                  <p:embed/>
                </p:oleObj>
              </mc:Choice>
              <mc:Fallback>
                <p:oleObj name="Equation" r:id="rId3" imgW="825480" imgH="965160" progId="Equation.3">
                  <p:embed/>
                  <p:pic>
                    <p:nvPicPr>
                      <p:cNvPr id="0" name="Object 7"/>
                      <p:cNvPicPr>
                        <a:picLocks noChangeAspect="1" noChangeArrowheads="1"/>
                      </p:cNvPicPr>
                      <p:nvPr/>
                    </p:nvPicPr>
                    <p:blipFill>
                      <a:blip r:embed="rId4"/>
                      <a:srcRect/>
                      <a:stretch>
                        <a:fillRect/>
                      </a:stretch>
                    </p:blipFill>
                    <p:spPr bwMode="auto">
                      <a:xfrm>
                        <a:off x="6300192" y="1484784"/>
                        <a:ext cx="2498725" cy="29273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208059"/>
              </p:ext>
            </p:extLst>
          </p:nvPr>
        </p:nvGraphicFramePr>
        <p:xfrm>
          <a:off x="6012160" y="4725144"/>
          <a:ext cx="2690813" cy="693738"/>
        </p:xfrm>
        <a:graphic>
          <a:graphicData uri="http://schemas.openxmlformats.org/presentationml/2006/ole">
            <mc:AlternateContent xmlns:mc="http://schemas.openxmlformats.org/markup-compatibility/2006">
              <mc:Choice xmlns:v="urn:schemas-microsoft-com:vml" Requires="v">
                <p:oleObj spid="_x0000_s27687" name="Equation" r:id="rId5" imgW="888840" imgH="228600" progId="Equation.3">
                  <p:embed/>
                </p:oleObj>
              </mc:Choice>
              <mc:Fallback>
                <p:oleObj name="Equation" r:id="rId5" imgW="888840" imgH="228600" progId="Equation.3">
                  <p:embed/>
                  <p:pic>
                    <p:nvPicPr>
                      <p:cNvPr id="0" name="Object 5"/>
                      <p:cNvPicPr>
                        <a:picLocks noChangeAspect="1" noChangeArrowheads="1"/>
                      </p:cNvPicPr>
                      <p:nvPr/>
                    </p:nvPicPr>
                    <p:blipFill>
                      <a:blip r:embed="rId6"/>
                      <a:srcRect/>
                      <a:stretch>
                        <a:fillRect/>
                      </a:stretch>
                    </p:blipFill>
                    <p:spPr bwMode="auto">
                      <a:xfrm>
                        <a:off x="6012160" y="4725144"/>
                        <a:ext cx="2690813" cy="693738"/>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ectangle 7"/>
          <p:cNvSpPr/>
          <p:nvPr/>
        </p:nvSpPr>
        <p:spPr>
          <a:xfrm>
            <a:off x="323528" y="5589240"/>
            <a:ext cx="7658554" cy="10801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chapter considers the implications of using information about future changes in the target.</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Overview</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This video begins by simply demonstrating the control law and behaviour that results from including this information.</a:t>
            </a:r>
          </a:p>
          <a:p>
            <a:pPr marL="514350" indent="-514350">
              <a:buFont typeface="+mj-lt"/>
              <a:buAutoNum type="arabicPeriod"/>
            </a:pPr>
            <a:r>
              <a:rPr lang="en-GB" dirty="0" smtClean="0"/>
              <a:t>Later videos in the chapter seek to understand the behaviour and thus make proposals about how to use this future information wisely.</a:t>
            </a:r>
          </a:p>
          <a:p>
            <a:pPr marL="514350" indent="-514350">
              <a:buFont typeface="+mj-lt"/>
              <a:buAutoNum type="arabicPeriod"/>
            </a:pPr>
            <a:r>
              <a:rPr lang="en-GB" dirty="0" smtClean="0"/>
              <a:t>For simplicity this chapter focuses on finite horizon algorithms such as GPC as it is easier to demonstrate the key issues. However the concepts apply equally to dual-mode approaches.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36836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Summary of GPC algorithm (chap. 2)</a:t>
            </a:r>
            <a:endParaRPr lang="en-GB" dirty="0"/>
          </a:p>
        </p:txBody>
      </p:sp>
      <p:sp>
        <p:nvSpPr>
          <p:cNvPr id="3" name="Content Placeholder 2"/>
          <p:cNvSpPr>
            <a:spLocks noGrp="1"/>
          </p:cNvSpPr>
          <p:nvPr>
            <p:ph idx="1"/>
          </p:nvPr>
        </p:nvSpPr>
        <p:spPr/>
        <p:txBody>
          <a:bodyPr/>
          <a:lstStyle/>
          <a:p>
            <a:r>
              <a:rPr lang="en-GB" dirty="0" smtClean="0"/>
              <a:t>Predictions are given as:</a:t>
            </a:r>
          </a:p>
          <a:p>
            <a:endParaRPr lang="en-GB" dirty="0"/>
          </a:p>
          <a:p>
            <a:endParaRPr lang="en-GB" dirty="0" smtClean="0"/>
          </a:p>
          <a:p>
            <a:r>
              <a:rPr lang="en-GB" dirty="0" smtClean="0"/>
              <a:t>Performance index is given as:</a:t>
            </a:r>
          </a:p>
          <a:p>
            <a:endParaRPr lang="en-GB" dirty="0"/>
          </a:p>
          <a:p>
            <a:endParaRPr lang="en-GB" dirty="0" smtClean="0"/>
          </a:p>
          <a:p>
            <a:endParaRPr lang="en-GB" dirty="0"/>
          </a:p>
          <a:p>
            <a:r>
              <a:rPr lang="en-GB" dirty="0" smtClean="0"/>
              <a:t>Unconstrained control law  is given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43004462"/>
              </p:ext>
            </p:extLst>
          </p:nvPr>
        </p:nvGraphicFramePr>
        <p:xfrm>
          <a:off x="1691680" y="1700808"/>
          <a:ext cx="5208588" cy="774700"/>
        </p:xfrm>
        <a:graphic>
          <a:graphicData uri="http://schemas.openxmlformats.org/presentationml/2006/ole">
            <mc:AlternateContent xmlns:mc="http://schemas.openxmlformats.org/markup-compatibility/2006">
              <mc:Choice xmlns:v="urn:schemas-microsoft-com:vml" Requires="v">
                <p:oleObj spid="_x0000_s28716" name="Equation" r:id="rId3" imgW="1790640" imgH="266400" progId="Equation.3">
                  <p:embed/>
                </p:oleObj>
              </mc:Choice>
              <mc:Fallback>
                <p:oleObj name="Equation" r:id="rId3" imgW="179064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700808"/>
                        <a:ext cx="5208588"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61990751"/>
              </p:ext>
            </p:extLst>
          </p:nvPr>
        </p:nvGraphicFramePr>
        <p:xfrm>
          <a:off x="131763" y="3295650"/>
          <a:ext cx="8702675" cy="1360488"/>
        </p:xfrm>
        <a:graphic>
          <a:graphicData uri="http://schemas.openxmlformats.org/presentationml/2006/ole">
            <mc:AlternateContent xmlns:mc="http://schemas.openxmlformats.org/markup-compatibility/2006">
              <mc:Choice xmlns:v="urn:schemas-microsoft-com:vml" Requires="v">
                <p:oleObj spid="_x0000_s28717" name="Equation" r:id="rId5" imgW="3746160" imgH="583920" progId="Equation.3">
                  <p:embed/>
                </p:oleObj>
              </mc:Choice>
              <mc:Fallback>
                <p:oleObj name="Equation" r:id="rId5" imgW="374616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63" y="3295650"/>
                        <a:ext cx="8702675" cy="1360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19350462"/>
              </p:ext>
            </p:extLst>
          </p:nvPr>
        </p:nvGraphicFramePr>
        <p:xfrm>
          <a:off x="539551" y="5589240"/>
          <a:ext cx="7549757" cy="792088"/>
        </p:xfrm>
        <a:graphic>
          <a:graphicData uri="http://schemas.openxmlformats.org/presentationml/2006/ole">
            <mc:AlternateContent xmlns:mc="http://schemas.openxmlformats.org/markup-compatibility/2006">
              <mc:Choice xmlns:v="urn:schemas-microsoft-com:vml" Requires="v">
                <p:oleObj spid="_x0000_s28718" name="Equation" r:id="rId7" imgW="2793960" imgH="291960" progId="Equation.3">
                  <p:embed/>
                </p:oleObj>
              </mc:Choice>
              <mc:Fallback>
                <p:oleObj name="Equation" r:id="rId7" imgW="2793960" imgH="291960" progId="Equation.3">
                  <p:embed/>
                  <p:pic>
                    <p:nvPicPr>
                      <p:cNvPr id="0" name="Object 10"/>
                      <p:cNvPicPr>
                        <a:picLocks noChangeAspect="1" noChangeArrowheads="1"/>
                      </p:cNvPicPr>
                      <p:nvPr/>
                    </p:nvPicPr>
                    <p:blipFill>
                      <a:blip r:embed="rId8"/>
                      <a:srcRect/>
                      <a:stretch>
                        <a:fillRect/>
                      </a:stretch>
                    </p:blipFill>
                    <p:spPr bwMode="auto">
                      <a:xfrm>
                        <a:off x="539551" y="5589240"/>
                        <a:ext cx="7549757" cy="79208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00518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GPC law</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We can unpack each of these terms in more detail.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994596788"/>
              </p:ext>
            </p:extLst>
          </p:nvPr>
        </p:nvGraphicFramePr>
        <p:xfrm>
          <a:off x="627063" y="1557338"/>
          <a:ext cx="7724775" cy="833437"/>
        </p:xfrm>
        <a:graphic>
          <a:graphicData uri="http://schemas.openxmlformats.org/presentationml/2006/ole">
            <mc:AlternateContent xmlns:mc="http://schemas.openxmlformats.org/markup-compatibility/2006">
              <mc:Choice xmlns:v="urn:schemas-microsoft-com:vml" Requires="v">
                <p:oleObj spid="_x0000_s29737" name="Equation" r:id="rId3" imgW="2971800" imgH="291960" progId="Equation.3">
                  <p:embed/>
                </p:oleObj>
              </mc:Choice>
              <mc:Fallback>
                <p:oleObj name="Equation" r:id="rId3" imgW="2971800" imgH="291960" progId="Equation.3">
                  <p:embed/>
                  <p:pic>
                    <p:nvPicPr>
                      <p:cNvPr id="0" name=""/>
                      <p:cNvPicPr>
                        <a:picLocks noChangeAspect="1" noChangeArrowheads="1"/>
                      </p:cNvPicPr>
                      <p:nvPr/>
                    </p:nvPicPr>
                    <p:blipFill>
                      <a:blip r:embed="rId4"/>
                      <a:srcRect/>
                      <a:stretch>
                        <a:fillRect/>
                      </a:stretch>
                    </p:blipFill>
                    <p:spPr bwMode="auto">
                      <a:xfrm>
                        <a:off x="627063" y="1557338"/>
                        <a:ext cx="7724775"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30012731"/>
              </p:ext>
            </p:extLst>
          </p:nvPr>
        </p:nvGraphicFramePr>
        <p:xfrm>
          <a:off x="24656" y="3645024"/>
          <a:ext cx="5216525" cy="1739900"/>
        </p:xfrm>
        <a:graphic>
          <a:graphicData uri="http://schemas.openxmlformats.org/presentationml/2006/ole">
            <mc:AlternateContent xmlns:mc="http://schemas.openxmlformats.org/markup-compatibility/2006">
              <mc:Choice xmlns:v="urn:schemas-microsoft-com:vml" Requires="v">
                <p:oleObj spid="_x0000_s29738" name="Equation" r:id="rId5" imgW="2006280" imgH="609480" progId="Equation.3">
                  <p:embed/>
                </p:oleObj>
              </mc:Choice>
              <mc:Fallback>
                <p:oleObj name="Equation" r:id="rId5" imgW="2006280" imgH="609480" progId="Equation.3">
                  <p:embed/>
                  <p:pic>
                    <p:nvPicPr>
                      <p:cNvPr id="0" name=""/>
                      <p:cNvPicPr>
                        <a:picLocks noChangeAspect="1" noChangeArrowheads="1"/>
                      </p:cNvPicPr>
                      <p:nvPr/>
                    </p:nvPicPr>
                    <p:blipFill>
                      <a:blip r:embed="rId6"/>
                      <a:srcRect/>
                      <a:stretch>
                        <a:fillRect/>
                      </a:stretch>
                    </p:blipFill>
                    <p:spPr bwMode="auto">
                      <a:xfrm>
                        <a:off x="24656" y="3645024"/>
                        <a:ext cx="5216525" cy="17399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86267180"/>
              </p:ext>
            </p:extLst>
          </p:nvPr>
        </p:nvGraphicFramePr>
        <p:xfrm>
          <a:off x="5346700" y="3645024"/>
          <a:ext cx="3797300" cy="1933001"/>
        </p:xfrm>
        <a:graphic>
          <a:graphicData uri="http://schemas.openxmlformats.org/presentationml/2006/ole">
            <mc:AlternateContent xmlns:mc="http://schemas.openxmlformats.org/markup-compatibility/2006">
              <mc:Choice xmlns:v="urn:schemas-microsoft-com:vml" Requires="v">
                <p:oleObj spid="_x0000_s29739" name="Equation" r:id="rId7" imgW="1562040" imgH="723600" progId="Equation.3">
                  <p:embed/>
                </p:oleObj>
              </mc:Choice>
              <mc:Fallback>
                <p:oleObj name="Equation" r:id="rId7" imgW="1562040" imgH="723600" progId="Equation.3">
                  <p:embed/>
                  <p:pic>
                    <p:nvPicPr>
                      <p:cNvPr id="0" name=""/>
                      <p:cNvPicPr>
                        <a:picLocks noChangeAspect="1" noChangeArrowheads="1"/>
                      </p:cNvPicPr>
                      <p:nvPr/>
                    </p:nvPicPr>
                    <p:blipFill>
                      <a:blip r:embed="rId8"/>
                      <a:srcRect/>
                      <a:stretch>
                        <a:fillRect/>
                      </a:stretch>
                    </p:blipFill>
                    <p:spPr bwMode="auto">
                      <a:xfrm>
                        <a:off x="5346700" y="3645024"/>
                        <a:ext cx="3797300" cy="1933001"/>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sp>
        <p:nvSpPr>
          <p:cNvPr id="9" name="Rectangle 8"/>
          <p:cNvSpPr/>
          <p:nvPr/>
        </p:nvSpPr>
        <p:spPr>
          <a:xfrm>
            <a:off x="290285" y="5805263"/>
            <a:ext cx="7658554" cy="8454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focus here is on the term with the targets. </a:t>
            </a:r>
            <a:endParaRPr lang="en-GB" sz="2800" dirty="0"/>
          </a:p>
        </p:txBody>
      </p:sp>
      <p:sp>
        <p:nvSpPr>
          <p:cNvPr id="7" name="Oval 6"/>
          <p:cNvSpPr/>
          <p:nvPr/>
        </p:nvSpPr>
        <p:spPr>
          <a:xfrm>
            <a:off x="971600" y="3645024"/>
            <a:ext cx="1152128" cy="1872208"/>
          </a:xfrm>
          <a:prstGeom prst="ellipse">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37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a:t>
            </a:r>
            <a:r>
              <a:rPr lang="en-GB" dirty="0" err="1" smtClean="0"/>
              <a:t>feedforward</a:t>
            </a:r>
            <a:r>
              <a:rPr lang="en-GB" dirty="0" smtClean="0"/>
              <a:t> term</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The </a:t>
            </a:r>
            <a:r>
              <a:rPr lang="en-GB" dirty="0" err="1" smtClean="0"/>
              <a:t>feedforward</a:t>
            </a:r>
            <a:r>
              <a:rPr lang="en-GB" dirty="0" smtClean="0"/>
              <a:t> term is: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154725627"/>
              </p:ext>
            </p:extLst>
          </p:nvPr>
        </p:nvGraphicFramePr>
        <p:xfrm>
          <a:off x="2011363" y="1557338"/>
          <a:ext cx="4953000" cy="833437"/>
        </p:xfrm>
        <a:graphic>
          <a:graphicData uri="http://schemas.openxmlformats.org/presentationml/2006/ole">
            <mc:AlternateContent xmlns:mc="http://schemas.openxmlformats.org/markup-compatibility/2006">
              <mc:Choice xmlns:v="urn:schemas-microsoft-com:vml" Requires="v">
                <p:oleObj spid="_x0000_s30747" name="Equation" r:id="rId3" imgW="1904760" imgH="291960" progId="Equation.3">
                  <p:embed/>
                </p:oleObj>
              </mc:Choice>
              <mc:Fallback>
                <p:oleObj name="Equation" r:id="rId3" imgW="1904760" imgH="291960" progId="Equation.3">
                  <p:embed/>
                  <p:pic>
                    <p:nvPicPr>
                      <p:cNvPr id="0" name=""/>
                      <p:cNvPicPr>
                        <a:picLocks noChangeAspect="1" noChangeArrowheads="1"/>
                      </p:cNvPicPr>
                      <p:nvPr/>
                    </p:nvPicPr>
                    <p:blipFill>
                      <a:blip r:embed="rId4"/>
                      <a:srcRect/>
                      <a:stretch>
                        <a:fillRect/>
                      </a:stretch>
                    </p:blipFill>
                    <p:spPr bwMode="auto">
                      <a:xfrm>
                        <a:off x="2011363" y="1557338"/>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59556336"/>
              </p:ext>
            </p:extLst>
          </p:nvPr>
        </p:nvGraphicFramePr>
        <p:xfrm>
          <a:off x="251520" y="3450444"/>
          <a:ext cx="4687888" cy="2752725"/>
        </p:xfrm>
        <a:graphic>
          <a:graphicData uri="http://schemas.openxmlformats.org/presentationml/2006/ole">
            <mc:AlternateContent xmlns:mc="http://schemas.openxmlformats.org/markup-compatibility/2006">
              <mc:Choice xmlns:v="urn:schemas-microsoft-com:vml" Requires="v">
                <p:oleObj spid="_x0000_s30748" name="Equation" r:id="rId5" imgW="1803240" imgH="965160" progId="Equation.3">
                  <p:embed/>
                </p:oleObj>
              </mc:Choice>
              <mc:Fallback>
                <p:oleObj name="Equation" r:id="rId5" imgW="1803240" imgH="965160" progId="Equation.3">
                  <p:embed/>
                  <p:pic>
                    <p:nvPicPr>
                      <p:cNvPr id="0" name=""/>
                      <p:cNvPicPr>
                        <a:picLocks noChangeAspect="1" noChangeArrowheads="1"/>
                      </p:cNvPicPr>
                      <p:nvPr/>
                    </p:nvPicPr>
                    <p:blipFill>
                      <a:blip r:embed="rId6"/>
                      <a:srcRect/>
                      <a:stretch>
                        <a:fillRect/>
                      </a:stretch>
                    </p:blipFill>
                    <p:spPr bwMode="auto">
                      <a:xfrm>
                        <a:off x="251520" y="3450444"/>
                        <a:ext cx="4687888" cy="27527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ounded Rectangular Callout 8"/>
          <p:cNvSpPr/>
          <p:nvPr/>
        </p:nvSpPr>
        <p:spPr>
          <a:xfrm>
            <a:off x="5940152" y="2924944"/>
            <a:ext cx="2880320" cy="3312368"/>
          </a:xfrm>
          <a:prstGeom prst="wedgeRoundRectCallout">
            <a:avLst>
              <a:gd name="adj1" fmla="val -91755"/>
              <a:gd name="adj2" fmla="val 14624"/>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Future targets have a direct impact on the current control move.</a:t>
            </a:r>
            <a:endParaRPr lang="en-GB" sz="3200" dirty="0"/>
          </a:p>
        </p:txBody>
      </p:sp>
    </p:spTree>
    <p:extLst>
      <p:ext uri="{BB962C8B-B14F-4D97-AF65-F5344CB8AC3E}">
        <p14:creationId xmlns:p14="http://schemas.microsoft.com/office/powerpoint/2010/main" val="3967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Simulations</a:t>
            </a:r>
            <a:endParaRPr lang="en-GB" dirty="0"/>
          </a:p>
        </p:txBody>
      </p:sp>
      <p:sp>
        <p:nvSpPr>
          <p:cNvPr id="3" name="Content Placeholder 2"/>
          <p:cNvSpPr>
            <a:spLocks noGrp="1"/>
          </p:cNvSpPr>
          <p:nvPr>
            <p:ph idx="1"/>
          </p:nvPr>
        </p:nvSpPr>
        <p:spPr/>
        <p:txBody>
          <a:bodyPr/>
          <a:lstStyle/>
          <a:p>
            <a:pPr marL="0" indent="0">
              <a:buNone/>
            </a:pPr>
            <a:r>
              <a:rPr lang="en-GB" dirty="0" smtClean="0"/>
              <a:t>Next we present some simulations to demonstrate the impact of using this </a:t>
            </a:r>
            <a:r>
              <a:rPr lang="en-GB" dirty="0" err="1" smtClean="0"/>
              <a:t>feedforward</a:t>
            </a:r>
            <a:r>
              <a:rPr lang="en-GB" dirty="0" smtClean="0"/>
              <a:t> information for a number of different scenarios (that is various input and output horizons).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1424873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gpc6_1_example1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Try nu=1 and 2.</a:t>
            </a:r>
            <a:endParaRPr lang="en-GB" altLang="en-US"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5076056" y="4509120"/>
            <a:ext cx="3888432" cy="21602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Clearly, using advance knowledge has not improved behaviour.</a:t>
            </a:r>
            <a:endParaRPr lang="en-GB" sz="28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565" y="62068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39552" y="5201183"/>
            <a:ext cx="3032005" cy="776114"/>
          </a:xfrm>
          <a:prstGeom prst="wedgeRectCallout">
            <a:avLst>
              <a:gd name="adj1" fmla="val 18773"/>
              <a:gd name="adj2" fmla="val -10925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Responds too soon and moves rather slowly.</a:t>
            </a:r>
            <a:endParaRPr lang="en-GB" dirty="0"/>
          </a:p>
        </p:txBody>
      </p:sp>
      <p:sp>
        <p:nvSpPr>
          <p:cNvPr id="12" name="Rectangular Callout 11"/>
          <p:cNvSpPr/>
          <p:nvPr/>
        </p:nvSpPr>
        <p:spPr>
          <a:xfrm>
            <a:off x="6732240" y="3356992"/>
            <a:ext cx="2411760" cy="920130"/>
          </a:xfrm>
          <a:prstGeom prst="wedgeRectCallout">
            <a:avLst>
              <a:gd name="adj1" fmla="val -57055"/>
              <a:gd name="adj2" fmla="val -1826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Responds too soon and huge unnecessary undershoot.</a:t>
            </a:r>
            <a:endParaRPr lang="en-GB" dirty="0"/>
          </a:p>
        </p:txBody>
      </p:sp>
    </p:spTree>
    <p:extLst>
      <p:ext uri="{BB962C8B-B14F-4D97-AF65-F5344CB8AC3E}">
        <p14:creationId xmlns:p14="http://schemas.microsoft.com/office/powerpoint/2010/main" val="162230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wipe(down)">
                                      <p:cBhvr>
                                        <p:cTn id="12" dur="500"/>
                                        <p:tgtEl>
                                          <p:spTgt spid="31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video6_1_example1.m</a:t>
            </a:r>
            <a:endParaRPr lang="en-GB" dirty="0"/>
          </a:p>
        </p:txBody>
      </p:sp>
      <p:sp>
        <p:nvSpPr>
          <p:cNvPr id="3" name="Content Placeholder 2"/>
          <p:cNvSpPr>
            <a:spLocks noGrp="1"/>
          </p:cNvSpPr>
          <p:nvPr>
            <p:ph idx="1"/>
          </p:nvPr>
        </p:nvSpPr>
        <p:spPr>
          <a:xfrm>
            <a:off x="214282" y="928670"/>
            <a:ext cx="3709646" cy="3076394"/>
          </a:xfrm>
        </p:spPr>
        <p:txBody>
          <a:bodyPr>
            <a:normAutofit fontScale="92500" lnSpcReduction="10000"/>
          </a:bodyPr>
          <a:lstStyle/>
          <a:p>
            <a:pPr marL="0" indent="0">
              <a:buNone/>
            </a:pPr>
            <a:r>
              <a:rPr lang="en-GB" dirty="0" smtClean="0"/>
              <a:t>Even with higher nu, behaviour still very poor which is not what was experienced without advance knowledge of the target.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780928"/>
            <a:ext cx="5334000" cy="4000500"/>
          </a:xfrm>
          <a:prstGeom prst="rect">
            <a:avLst/>
          </a:prstGeom>
          <a:solidFill>
            <a:srgbClr val="FFFF00"/>
          </a:solidFill>
          <a:ln>
            <a:noFill/>
          </a:ln>
          <a:effectLst/>
        </p:spPr>
      </p:pic>
    </p:spTree>
    <p:extLst>
      <p:ext uri="{BB962C8B-B14F-4D97-AF65-F5344CB8AC3E}">
        <p14:creationId xmlns:p14="http://schemas.microsoft.com/office/powerpoint/2010/main" val="283945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down)">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1972</TotalTime>
  <Words>569</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6 Predictive Control with tracking 1 The feedforward term</vt:lpstr>
      <vt:lpstr>Background </vt:lpstr>
      <vt:lpstr>Overview</vt:lpstr>
      <vt:lpstr>Summary of GPC algorithm (chap. 2)</vt:lpstr>
      <vt:lpstr>Expanding GPC law</vt:lpstr>
      <vt:lpstr>Expanding feedforward term</vt:lpstr>
      <vt:lpstr>Simulations</vt:lpstr>
      <vt:lpstr>gpc6_1_example1</vt:lpstr>
      <vt:lpstr>video6_1_example1.m</vt:lpstr>
      <vt:lpstr>video6_1_example2.m</vt:lpstr>
      <vt:lpstr>video6_1_example3.m</vt:lpstr>
      <vt:lpstr>video6_1_example4.m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119</cp:revision>
  <dcterms:created xsi:type="dcterms:W3CDTF">2012-03-07T15:25:29Z</dcterms:created>
  <dcterms:modified xsi:type="dcterms:W3CDTF">2014-07-15T07:06:20Z</dcterms:modified>
</cp:coreProperties>
</file>