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325" r:id="rId4"/>
    <p:sldId id="336" r:id="rId5"/>
    <p:sldId id="337" r:id="rId6"/>
    <p:sldId id="338" r:id="rId7"/>
    <p:sldId id="340" r:id="rId8"/>
    <p:sldId id="341" r:id="rId9"/>
    <p:sldId id="339" r:id="rId10"/>
    <p:sldId id="342" r:id="rId11"/>
    <p:sldId id="289"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7/15/2014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jpeg"/><Relationship Id="rId5" Type="http://schemas.openxmlformats.org/officeDocument/2006/relationships/hyperlink" Target="http://engsc.ac.uk/" TargetMode="External"/><Relationship Id="rId10" Type="http://schemas.openxmlformats.org/officeDocument/2006/relationships/image" Target="../media/image11.jpeg"/><Relationship Id="rId4" Type="http://schemas.openxmlformats.org/officeDocument/2006/relationships/image" Target="../media/image8.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6</a:t>
            </a:r>
            <a:br>
              <a:rPr lang="en-GB" dirty="0" smtClean="0"/>
            </a:br>
            <a:r>
              <a:rPr lang="en-GB" dirty="0" smtClean="0"/>
              <a:t>Predictive Control with tracking 2</a:t>
            </a:r>
            <a:br>
              <a:rPr lang="en-GB" dirty="0" smtClean="0"/>
            </a:br>
            <a:r>
              <a:rPr lang="en-GB" dirty="0" smtClean="0"/>
              <a:t>understanding the </a:t>
            </a:r>
            <a:r>
              <a:rPr lang="en-GB" dirty="0" err="1" smtClean="0"/>
              <a:t>feedforward</a:t>
            </a:r>
            <a:r>
              <a:rPr lang="en-GB" dirty="0" smtClean="0"/>
              <a:t> term</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video6_2_example1a.m</a:t>
            </a:r>
            <a:endParaRPr lang="en-GB" dirty="0"/>
          </a:p>
        </p:txBody>
      </p:sp>
      <p:sp>
        <p:nvSpPr>
          <p:cNvPr id="3" name="Content Placeholder 2"/>
          <p:cNvSpPr>
            <a:spLocks noGrp="1"/>
          </p:cNvSpPr>
          <p:nvPr>
            <p:ph idx="1"/>
          </p:nvPr>
        </p:nvSpPr>
        <p:spPr>
          <a:xfrm>
            <a:off x="214282" y="928670"/>
            <a:ext cx="8715436" cy="988162"/>
          </a:xfrm>
        </p:spPr>
        <p:txBody>
          <a:bodyPr>
            <a:normAutofit lnSpcReduction="10000"/>
          </a:bodyPr>
          <a:lstStyle/>
          <a:p>
            <a:pPr marL="0" indent="0">
              <a:buNone/>
            </a:pPr>
            <a:r>
              <a:rPr lang="en-GB" dirty="0" smtClean="0"/>
              <a:t>Good tracking requires the control activity to be around the set point change.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34888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539552" y="3356992"/>
            <a:ext cx="2088232" cy="1944216"/>
          </a:xfrm>
          <a:prstGeom prst="wedgeRoundRectCallout">
            <a:avLst>
              <a:gd name="adj1" fmla="val 168564"/>
              <a:gd name="adj2" fmla="val -22922"/>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Errors balanced both sides of set point change.</a:t>
            </a:r>
            <a:endParaRPr lang="en-GB" sz="2400" dirty="0"/>
          </a:p>
        </p:txBody>
      </p:sp>
      <p:sp>
        <p:nvSpPr>
          <p:cNvPr id="7" name="Rectangle 6"/>
          <p:cNvSpPr/>
          <p:nvPr/>
        </p:nvSpPr>
        <p:spPr>
          <a:xfrm>
            <a:off x="251520" y="5589240"/>
            <a:ext cx="2952328"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This example only allows GPC to use r</a:t>
            </a:r>
            <a:r>
              <a:rPr lang="en-GB" sz="2400" baseline="-25000" dirty="0" smtClean="0"/>
              <a:t>k+6</a:t>
            </a:r>
            <a:r>
              <a:rPr lang="en-GB" sz="2400" dirty="0" smtClean="0"/>
              <a:t> and not r</a:t>
            </a:r>
            <a:r>
              <a:rPr lang="en-GB" sz="2400" baseline="-25000" dirty="0" smtClean="0"/>
              <a:t>k+20</a:t>
            </a:r>
            <a:r>
              <a:rPr lang="en-GB" sz="2400" dirty="0" smtClean="0"/>
              <a:t>!</a:t>
            </a:r>
            <a:endParaRPr lang="en-GB" sz="2400" dirty="0"/>
          </a:p>
        </p:txBody>
      </p:sp>
    </p:spTree>
    <p:extLst>
      <p:ext uri="{BB962C8B-B14F-4D97-AF65-F5344CB8AC3E}">
        <p14:creationId xmlns:p14="http://schemas.microsoft.com/office/powerpoint/2010/main" val="389147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1124744"/>
            <a:ext cx="8715436" cy="5472608"/>
          </a:xfrm>
        </p:spPr>
        <p:txBody>
          <a:bodyPr>
            <a:normAutofit fontScale="92500"/>
          </a:bodyPr>
          <a:lstStyle/>
          <a:p>
            <a:pPr marL="514350" indent="-514350">
              <a:buFont typeface="+mj-lt"/>
              <a:buAutoNum type="arabicPeriod"/>
            </a:pPr>
            <a:r>
              <a:rPr lang="en-GB" dirty="0" smtClean="0"/>
              <a:t>Demonstrated that although the default definition of GPC includes information about future targets, it does not use this information wisely.</a:t>
            </a:r>
          </a:p>
          <a:p>
            <a:pPr marL="514350" indent="-514350">
              <a:buFont typeface="+mj-lt"/>
              <a:buAutoNum type="arabicPeriod"/>
            </a:pPr>
            <a:r>
              <a:rPr lang="en-GB" dirty="0" smtClean="0"/>
              <a:t>The use of a finite control horizon means that the class of available input predictions is only flexible enough to deal with set point changes within the control horizon.</a:t>
            </a:r>
          </a:p>
          <a:p>
            <a:pPr marL="514350" indent="-514350">
              <a:buFont typeface="+mj-lt"/>
              <a:buAutoNum type="arabicPeriod"/>
            </a:pPr>
            <a:r>
              <a:rPr lang="en-GB" b="1" dirty="0" smtClean="0">
                <a:solidFill>
                  <a:srgbClr val="C00000"/>
                </a:solidFill>
              </a:rPr>
              <a:t>Including more accurate future target information into GPC is counter productive because the required changes in the control trajectory are not available within the optimisation.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390166" cy="4248472"/>
          </a:xfrm>
        </p:spPr>
        <p:txBody>
          <a:bodyPr>
            <a:normAutofit/>
          </a:bodyPr>
          <a:lstStyle/>
          <a:p>
            <a:pPr marL="514350" indent="-514350">
              <a:lnSpc>
                <a:spcPct val="90000"/>
              </a:lnSpc>
              <a:buFont typeface="+mj-lt"/>
              <a:buAutoNum type="arabicPeriod"/>
            </a:pPr>
            <a:r>
              <a:rPr lang="en-GB" altLang="en-US" dirty="0" smtClean="0"/>
              <a:t>The first video reminded viewers that a default MPC approach uses future values for the target. </a:t>
            </a:r>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r>
              <a:rPr lang="en-GB" altLang="en-US" dirty="0" smtClean="0"/>
              <a:t>However, a typical MPC algorithm seems to behave worse when more accurate target information is provided.</a:t>
            </a:r>
          </a:p>
          <a:p>
            <a:pPr marL="514350" indent="-514350">
              <a:lnSpc>
                <a:spcPct val="90000"/>
              </a:lnSpc>
              <a:buFont typeface="+mj-lt"/>
              <a:buAutoNum type="arabicPeriod"/>
            </a:pPr>
            <a:endParaRPr lang="en-GB" altLang="en-US"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
        <p:nvSpPr>
          <p:cNvPr id="8" name="Rectangle 7"/>
          <p:cNvSpPr/>
          <p:nvPr/>
        </p:nvSpPr>
        <p:spPr>
          <a:xfrm>
            <a:off x="338391" y="4653136"/>
            <a:ext cx="7658554" cy="172819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chapter seeks to understand how the </a:t>
            </a:r>
            <a:r>
              <a:rPr lang="en-GB" sz="2800" dirty="0" err="1" smtClean="0"/>
              <a:t>feedforward</a:t>
            </a:r>
            <a:r>
              <a:rPr lang="en-GB" sz="2800" dirty="0" smtClean="0"/>
              <a:t> information is included, and hence why this can lead to poor performance.</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2255677750"/>
              </p:ext>
            </p:extLst>
          </p:nvPr>
        </p:nvGraphicFramePr>
        <p:xfrm>
          <a:off x="2915816" y="2276872"/>
          <a:ext cx="4953000" cy="833437"/>
        </p:xfrm>
        <a:graphic>
          <a:graphicData uri="http://schemas.openxmlformats.org/presentationml/2006/ole">
            <mc:AlternateContent xmlns:mc="http://schemas.openxmlformats.org/markup-compatibility/2006">
              <mc:Choice xmlns:v="urn:schemas-microsoft-com:vml" Requires="v">
                <p:oleObj spid="_x0000_s27695" name="Equation" r:id="rId3" imgW="1904760" imgH="291960" progId="Equation.3">
                  <p:embed/>
                </p:oleObj>
              </mc:Choice>
              <mc:Fallback>
                <p:oleObj name="Equation" r:id="rId3" imgW="1904760" imgH="29196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276872"/>
                        <a:ext cx="4953000" cy="833437"/>
                      </a:xfrm>
                      <a:prstGeom prst="rect">
                        <a:avLst/>
                      </a:prstGeom>
                      <a:solidFill>
                        <a:srgbClr val="FFFF00"/>
                      </a:solidFill>
                      <a:ln w="38100">
                        <a:solidFill>
                          <a:schemeClr val="folHlink"/>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Poorly posed optimisations</a:t>
            </a:r>
            <a:endParaRPr lang="en-GB"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dirty="0" smtClean="0"/>
              <a:t>Viewers are reminded of the discussions in chapter 3 which illustrated how a finite horizon algorithm can have poorly posed structure.</a:t>
            </a:r>
          </a:p>
          <a:p>
            <a:pPr marL="514350" indent="-514350">
              <a:buFont typeface="+mj-lt"/>
              <a:buAutoNum type="arabicPeriod"/>
            </a:pPr>
            <a:r>
              <a:rPr lang="en-GB" dirty="0" smtClean="0"/>
              <a:t>It was shown that small output horizons, sometimes small input horizons and indeed very large control weighting, all can lead to optimisations which do not lead to ‘optimal’ predicted behaviour.</a:t>
            </a:r>
          </a:p>
          <a:p>
            <a:pPr marL="514350" indent="-514350">
              <a:buFont typeface="+mj-lt"/>
              <a:buAutoNum type="arabicPeriod"/>
            </a:pPr>
            <a:r>
              <a:rPr lang="en-GB" dirty="0" smtClean="0"/>
              <a:t>A key ‘check’, was that the optimisations from one sample to the next should be consistent, otherwise one is essentially changing your mind, which suggests a previous strategy was poorly chosen.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368362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Using advance knowledge</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t>This video will demonstrate why using large amounts of advance knowledge of target changes often leads to optimisation solutions which are ‘</a:t>
            </a:r>
            <a:r>
              <a:rPr lang="en-GB" b="1" dirty="0" smtClean="0">
                <a:solidFill>
                  <a:srgbClr val="C00000"/>
                </a:solidFill>
              </a:rPr>
              <a:t>NOT OPTIMAL</a:t>
            </a:r>
            <a:r>
              <a:rPr lang="en-GB" dirty="0" smtClean="0"/>
              <a:t>’ and indeed give rather poor predicted strategies.</a:t>
            </a:r>
          </a:p>
          <a:p>
            <a:pPr marL="514350" indent="-514350">
              <a:buFont typeface="+mj-lt"/>
              <a:buAutoNum type="arabicPeriod"/>
            </a:pPr>
            <a:r>
              <a:rPr lang="en-GB" dirty="0" smtClean="0"/>
              <a:t>As with chapter 3, the key starting point is to test whether the class of predictions available to the optimisation include one which is close to  the closed-loop behaviour you actually want.</a:t>
            </a:r>
          </a:p>
          <a:p>
            <a:pPr marL="514350" indent="-514350">
              <a:buFont typeface="+mj-lt"/>
              <a:buAutoNum type="arabicPeriod"/>
            </a:pPr>
            <a:r>
              <a:rPr lang="en-GB" dirty="0" smtClean="0"/>
              <a:t>If this is not the case, then the optimisation </a:t>
            </a:r>
            <a:r>
              <a:rPr lang="en-GB" b="1" dirty="0" smtClean="0">
                <a:solidFill>
                  <a:srgbClr val="C00000"/>
                </a:solidFill>
              </a:rPr>
              <a:t>CANNOT</a:t>
            </a:r>
            <a:r>
              <a:rPr lang="en-GB" dirty="0" smtClean="0"/>
              <a:t> deliver a sensible answer.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29037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424" y="142852"/>
            <a:ext cx="8001056" cy="714380"/>
          </a:xfrm>
        </p:spPr>
        <p:txBody>
          <a:bodyPr>
            <a:normAutofit fontScale="90000"/>
          </a:bodyPr>
          <a:lstStyle/>
          <a:p>
            <a:r>
              <a:rPr lang="en-GB" dirty="0" smtClean="0"/>
              <a:t>Example 1 – almost global optimum</a:t>
            </a:r>
            <a:endParaRPr lang="en-GB" dirty="0"/>
          </a:p>
        </p:txBody>
      </p:sp>
      <p:sp>
        <p:nvSpPr>
          <p:cNvPr id="3" name="Content Placeholder 2"/>
          <p:cNvSpPr>
            <a:spLocks noGrp="1"/>
          </p:cNvSpPr>
          <p:nvPr>
            <p:ph idx="1"/>
          </p:nvPr>
        </p:nvSpPr>
        <p:spPr>
          <a:xfrm>
            <a:off x="214282" y="928670"/>
            <a:ext cx="8715436" cy="1564226"/>
          </a:xfrm>
        </p:spPr>
        <p:txBody>
          <a:bodyPr/>
          <a:lstStyle/>
          <a:p>
            <a:pPr marL="0" indent="0">
              <a:buNone/>
            </a:pPr>
            <a:r>
              <a:rPr lang="en-GB" dirty="0" smtClean="0"/>
              <a:t>Consider a system with simple 1</a:t>
            </a:r>
            <a:r>
              <a:rPr lang="en-GB" baseline="30000" dirty="0" smtClean="0"/>
              <a:t>st</a:t>
            </a:r>
            <a:r>
              <a:rPr lang="en-GB" dirty="0" smtClean="0"/>
              <a:t> order dynamics, and design an optimal input trajectory to follow a step change in the target.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cxnSp>
        <p:nvCxnSpPr>
          <p:cNvPr id="7" name="Straight Connector 6"/>
          <p:cNvCxnSpPr/>
          <p:nvPr/>
        </p:nvCxnSpPr>
        <p:spPr>
          <a:xfrm>
            <a:off x="683568" y="5373216"/>
            <a:ext cx="36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83968" y="3789040"/>
            <a:ext cx="36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3789040"/>
            <a:ext cx="0" cy="15841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98369" y="3388350"/>
            <a:ext cx="905120" cy="369332"/>
          </a:xfrm>
          <a:prstGeom prst="rect">
            <a:avLst/>
          </a:prstGeom>
          <a:solidFill>
            <a:srgbClr val="FFFF00"/>
          </a:solidFill>
        </p:spPr>
        <p:txBody>
          <a:bodyPr wrap="none" rtlCol="0">
            <a:spAutoFit/>
          </a:bodyPr>
          <a:lstStyle/>
          <a:p>
            <a:r>
              <a:rPr lang="en-GB" dirty="0" smtClean="0"/>
              <a:t>TARGET</a:t>
            </a:r>
            <a:endParaRPr lang="en-GB" dirty="0"/>
          </a:p>
        </p:txBody>
      </p:sp>
      <p:sp>
        <p:nvSpPr>
          <p:cNvPr id="13" name="Rounded Rectangular Callout 12"/>
          <p:cNvSpPr/>
          <p:nvPr/>
        </p:nvSpPr>
        <p:spPr>
          <a:xfrm>
            <a:off x="251520" y="2564904"/>
            <a:ext cx="1872208" cy="1080120"/>
          </a:xfrm>
          <a:prstGeom prst="wedgeRoundRectCallout">
            <a:avLst>
              <a:gd name="adj1" fmla="val -23261"/>
              <a:gd name="adj2" fmla="val 18088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Select best input trajectory now.</a:t>
            </a:r>
            <a:endParaRPr lang="en-GB" sz="2000" dirty="0"/>
          </a:p>
        </p:txBody>
      </p:sp>
      <p:sp>
        <p:nvSpPr>
          <p:cNvPr id="14" name="Rectangle 13"/>
          <p:cNvSpPr/>
          <p:nvPr/>
        </p:nvSpPr>
        <p:spPr>
          <a:xfrm>
            <a:off x="107504" y="5805264"/>
            <a:ext cx="8496943" cy="100811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 best solution is likely to move only shortly before the step occurs to minimise errors both sides of the step change.</a:t>
            </a:r>
            <a:endParaRPr lang="en-GB" sz="2400" dirty="0"/>
          </a:p>
        </p:txBody>
      </p:sp>
      <p:cxnSp>
        <p:nvCxnSpPr>
          <p:cNvPr id="15" name="Straight Connector 14"/>
          <p:cNvCxnSpPr/>
          <p:nvPr/>
        </p:nvCxnSpPr>
        <p:spPr>
          <a:xfrm>
            <a:off x="3059832" y="3941440"/>
            <a:ext cx="0" cy="1719808"/>
          </a:xfrm>
          <a:prstGeom prst="line">
            <a:avLst/>
          </a:prstGeom>
          <a:ln w="57150">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8104" y="3244779"/>
            <a:ext cx="0" cy="1719808"/>
          </a:xfrm>
          <a:prstGeom prst="line">
            <a:avLst/>
          </a:prstGeom>
          <a:ln w="57150">
            <a:solidFill>
              <a:srgbClr val="92D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4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424" y="142852"/>
            <a:ext cx="8001056" cy="714380"/>
          </a:xfrm>
        </p:spPr>
        <p:txBody>
          <a:bodyPr>
            <a:normAutofit fontScale="90000"/>
          </a:bodyPr>
          <a:lstStyle/>
          <a:p>
            <a:r>
              <a:rPr lang="en-GB" dirty="0" smtClean="0"/>
              <a:t>Example 1 – GPC solution</a:t>
            </a:r>
            <a:endParaRPr lang="en-GB" dirty="0"/>
          </a:p>
        </p:txBody>
      </p:sp>
      <p:sp>
        <p:nvSpPr>
          <p:cNvPr id="3" name="Content Placeholder 2"/>
          <p:cNvSpPr>
            <a:spLocks noGrp="1"/>
          </p:cNvSpPr>
          <p:nvPr>
            <p:ph idx="1"/>
          </p:nvPr>
        </p:nvSpPr>
        <p:spPr>
          <a:xfrm>
            <a:off x="214282" y="928670"/>
            <a:ext cx="8715436" cy="1564226"/>
          </a:xfrm>
        </p:spPr>
        <p:txBody>
          <a:bodyPr>
            <a:normAutofit/>
          </a:bodyPr>
          <a:lstStyle/>
          <a:p>
            <a:pPr marL="0" indent="0">
              <a:buNone/>
            </a:pPr>
            <a:r>
              <a:rPr lang="en-GB" dirty="0" smtClean="0"/>
              <a:t>Consider same system with </a:t>
            </a:r>
            <a:r>
              <a:rPr lang="en-GB" dirty="0" err="1" smtClean="0"/>
              <a:t>ny</a:t>
            </a:r>
            <a:r>
              <a:rPr lang="en-GB" dirty="0" smtClean="0"/>
              <a:t>=20, nu=2 and design a predicted GPC input trajectory at the first sample to follow a future step change in the target.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cxnSp>
        <p:nvCxnSpPr>
          <p:cNvPr id="7" name="Straight Connector 6"/>
          <p:cNvCxnSpPr/>
          <p:nvPr/>
        </p:nvCxnSpPr>
        <p:spPr>
          <a:xfrm>
            <a:off x="683568" y="5373216"/>
            <a:ext cx="36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83968" y="3789040"/>
            <a:ext cx="36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3789040"/>
            <a:ext cx="0" cy="15841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98369" y="3388350"/>
            <a:ext cx="905120" cy="369332"/>
          </a:xfrm>
          <a:prstGeom prst="rect">
            <a:avLst/>
          </a:prstGeom>
          <a:solidFill>
            <a:srgbClr val="FFFF00"/>
          </a:solidFill>
        </p:spPr>
        <p:txBody>
          <a:bodyPr wrap="none" rtlCol="0">
            <a:spAutoFit/>
          </a:bodyPr>
          <a:lstStyle/>
          <a:p>
            <a:r>
              <a:rPr lang="en-GB" dirty="0" smtClean="0"/>
              <a:t>TARGET</a:t>
            </a:r>
            <a:endParaRPr lang="en-GB" dirty="0"/>
          </a:p>
        </p:txBody>
      </p:sp>
      <p:sp>
        <p:nvSpPr>
          <p:cNvPr id="13" name="Rounded Rectangular Callout 12"/>
          <p:cNvSpPr/>
          <p:nvPr/>
        </p:nvSpPr>
        <p:spPr>
          <a:xfrm>
            <a:off x="251520" y="2564904"/>
            <a:ext cx="1872208" cy="1080120"/>
          </a:xfrm>
          <a:prstGeom prst="wedgeRoundRectCallout">
            <a:avLst>
              <a:gd name="adj1" fmla="val -23261"/>
              <a:gd name="adj2" fmla="val 18088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Select best input trajectory now.</a:t>
            </a:r>
            <a:endParaRPr lang="en-GB" sz="2000" dirty="0"/>
          </a:p>
        </p:txBody>
      </p:sp>
      <p:sp>
        <p:nvSpPr>
          <p:cNvPr id="14" name="Rectangle 13"/>
          <p:cNvSpPr/>
          <p:nvPr/>
        </p:nvSpPr>
        <p:spPr>
          <a:xfrm>
            <a:off x="107504" y="6021288"/>
            <a:ext cx="8496943" cy="7920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GPC has only 2 moves available, so trades off the expected tracking errors the best it can – rather poor predictions result! </a:t>
            </a:r>
            <a:endParaRPr lang="en-GB" sz="2400" dirty="0"/>
          </a:p>
        </p:txBody>
      </p:sp>
      <p:cxnSp>
        <p:nvCxnSpPr>
          <p:cNvPr id="15" name="Straight Connector 14"/>
          <p:cNvCxnSpPr/>
          <p:nvPr/>
        </p:nvCxnSpPr>
        <p:spPr>
          <a:xfrm>
            <a:off x="1403648" y="4080639"/>
            <a:ext cx="0" cy="1719808"/>
          </a:xfrm>
          <a:prstGeom prst="line">
            <a:avLst/>
          </a:prstGeom>
          <a:ln w="57150">
            <a:solidFill>
              <a:srgbClr val="92D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8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424" y="142852"/>
            <a:ext cx="8001056" cy="714380"/>
          </a:xfrm>
        </p:spPr>
        <p:txBody>
          <a:bodyPr>
            <a:normAutofit fontScale="90000"/>
          </a:bodyPr>
          <a:lstStyle/>
          <a:p>
            <a:r>
              <a:rPr lang="en-GB" dirty="0" smtClean="0"/>
              <a:t>Example 1 – GPC solution (b)</a:t>
            </a:r>
            <a:endParaRPr lang="en-GB" dirty="0"/>
          </a:p>
        </p:txBody>
      </p:sp>
      <p:sp>
        <p:nvSpPr>
          <p:cNvPr id="3" name="Content Placeholder 2"/>
          <p:cNvSpPr>
            <a:spLocks noGrp="1"/>
          </p:cNvSpPr>
          <p:nvPr>
            <p:ph idx="1"/>
          </p:nvPr>
        </p:nvSpPr>
        <p:spPr>
          <a:xfrm>
            <a:off x="214282" y="928670"/>
            <a:ext cx="8715436" cy="1564226"/>
          </a:xfrm>
        </p:spPr>
        <p:txBody>
          <a:bodyPr>
            <a:normAutofit fontScale="92500"/>
          </a:bodyPr>
          <a:lstStyle/>
          <a:p>
            <a:pPr marL="0" indent="0">
              <a:buNone/>
            </a:pPr>
            <a:r>
              <a:rPr lang="en-GB" dirty="0" smtClean="0"/>
              <a:t>Consider same system with </a:t>
            </a:r>
            <a:r>
              <a:rPr lang="en-GB" dirty="0" err="1" smtClean="0"/>
              <a:t>ny</a:t>
            </a:r>
            <a:r>
              <a:rPr lang="en-GB" dirty="0" smtClean="0"/>
              <a:t>=20, but a larger nu and design a predicted GPC input trajectory at the first sample to follow a future step change in the target.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cxnSp>
        <p:nvCxnSpPr>
          <p:cNvPr id="7" name="Straight Connector 6"/>
          <p:cNvCxnSpPr/>
          <p:nvPr/>
        </p:nvCxnSpPr>
        <p:spPr>
          <a:xfrm>
            <a:off x="683568" y="5373216"/>
            <a:ext cx="36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83968" y="3789040"/>
            <a:ext cx="36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3968" y="3789040"/>
            <a:ext cx="0" cy="15841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98369" y="3388350"/>
            <a:ext cx="905120" cy="369332"/>
          </a:xfrm>
          <a:prstGeom prst="rect">
            <a:avLst/>
          </a:prstGeom>
          <a:solidFill>
            <a:srgbClr val="FFFF00"/>
          </a:solidFill>
        </p:spPr>
        <p:txBody>
          <a:bodyPr wrap="none" rtlCol="0">
            <a:spAutoFit/>
          </a:bodyPr>
          <a:lstStyle/>
          <a:p>
            <a:r>
              <a:rPr lang="en-GB" dirty="0" smtClean="0"/>
              <a:t>TARGET</a:t>
            </a:r>
            <a:endParaRPr lang="en-GB" dirty="0"/>
          </a:p>
        </p:txBody>
      </p:sp>
      <p:sp>
        <p:nvSpPr>
          <p:cNvPr id="13" name="Rounded Rectangular Callout 12"/>
          <p:cNvSpPr/>
          <p:nvPr/>
        </p:nvSpPr>
        <p:spPr>
          <a:xfrm>
            <a:off x="251520" y="2564904"/>
            <a:ext cx="1872208" cy="1080120"/>
          </a:xfrm>
          <a:prstGeom prst="wedgeRoundRectCallout">
            <a:avLst>
              <a:gd name="adj1" fmla="val -23261"/>
              <a:gd name="adj2" fmla="val 18088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Select best input trajectory now.</a:t>
            </a:r>
            <a:endParaRPr lang="en-GB" sz="2000" dirty="0"/>
          </a:p>
        </p:txBody>
      </p:sp>
      <p:sp>
        <p:nvSpPr>
          <p:cNvPr id="14" name="Rectangle 13"/>
          <p:cNvSpPr/>
          <p:nvPr/>
        </p:nvSpPr>
        <p:spPr>
          <a:xfrm>
            <a:off x="107504" y="6021288"/>
            <a:ext cx="8496943" cy="7920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GPC has several moves available to trade off the expected tracking errors the best it can  but still rather poor predictions result! </a:t>
            </a:r>
            <a:endParaRPr lang="en-GB" sz="2400" dirty="0"/>
          </a:p>
        </p:txBody>
      </p:sp>
      <p:cxnSp>
        <p:nvCxnSpPr>
          <p:cNvPr id="15" name="Straight Connector 14"/>
          <p:cNvCxnSpPr/>
          <p:nvPr/>
        </p:nvCxnSpPr>
        <p:spPr>
          <a:xfrm>
            <a:off x="1691680" y="4080639"/>
            <a:ext cx="0" cy="1719808"/>
          </a:xfrm>
          <a:prstGeom prst="line">
            <a:avLst/>
          </a:prstGeom>
          <a:ln w="57150">
            <a:solidFill>
              <a:srgbClr val="92D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5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video6_2_example1,2.m</a:t>
            </a:r>
            <a:endParaRPr lang="en-GB" dirty="0"/>
          </a:p>
        </p:txBody>
      </p:sp>
      <p:sp>
        <p:nvSpPr>
          <p:cNvPr id="3" name="Content Placeholder 2"/>
          <p:cNvSpPr>
            <a:spLocks noGrp="1"/>
          </p:cNvSpPr>
          <p:nvPr>
            <p:ph idx="1"/>
          </p:nvPr>
        </p:nvSpPr>
        <p:spPr>
          <a:xfrm>
            <a:off x="214282" y="928670"/>
            <a:ext cx="8715436" cy="1276194"/>
          </a:xfrm>
        </p:spPr>
        <p:txBody>
          <a:bodyPr>
            <a:normAutofit/>
          </a:bodyPr>
          <a:lstStyle/>
          <a:p>
            <a:pPr marL="0" indent="0">
              <a:buNone/>
            </a:pPr>
            <a:r>
              <a:rPr lang="en-GB" dirty="0" smtClean="0"/>
              <a:t>MATLAB code demonstrates the failings of the predictions clearly.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3840427"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556792"/>
            <a:ext cx="4105043" cy="307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717032"/>
            <a:ext cx="3817011" cy="2862758"/>
          </a:xfrm>
          <a:prstGeom prst="rect">
            <a:avLst/>
          </a:prstGeom>
          <a:solidFill>
            <a:srgbClr val="FFFF00"/>
          </a:solidFill>
          <a:ln>
            <a:noFill/>
          </a:ln>
          <a:effectLst/>
        </p:spPr>
      </p:pic>
      <p:pic>
        <p:nvPicPr>
          <p:cNvPr id="317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764363"/>
            <a:ext cx="3779912" cy="2834934"/>
          </a:xfrm>
          <a:prstGeom prst="rect">
            <a:avLst/>
          </a:prstGeom>
          <a:solidFill>
            <a:srgbClr val="FFFF00"/>
          </a:solidFill>
          <a:ln>
            <a:noFill/>
          </a:ln>
          <a:effectLst/>
        </p:spPr>
      </p:pic>
    </p:spTree>
    <p:extLst>
      <p:ext uri="{BB962C8B-B14F-4D97-AF65-F5344CB8AC3E}">
        <p14:creationId xmlns:p14="http://schemas.microsoft.com/office/powerpoint/2010/main" val="317905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ppt_x"/>
                                          </p:val>
                                        </p:tav>
                                        <p:tav tm="100000">
                                          <p:val>
                                            <p:strVal val="#ppt_x"/>
                                          </p:val>
                                        </p:tav>
                                      </p:tavLst>
                                    </p:anim>
                                    <p:anim calcmode="lin" valueType="num">
                                      <p:cBhvr additive="base">
                                        <p:cTn id="8"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gtEl>
                                        <p:attrNameLst>
                                          <p:attrName>style.visibility</p:attrName>
                                        </p:attrNameLst>
                                      </p:cBhvr>
                                      <p:to>
                                        <p:strVal val="visible"/>
                                      </p:to>
                                    </p:set>
                                    <p:anim calcmode="lin" valueType="num">
                                      <p:cBhvr additive="base">
                                        <p:cTn id="19" dur="500" fill="hold"/>
                                        <p:tgtEl>
                                          <p:spTgt spid="31748"/>
                                        </p:tgtEl>
                                        <p:attrNameLst>
                                          <p:attrName>ppt_x</p:attrName>
                                        </p:attrNameLst>
                                      </p:cBhvr>
                                      <p:tavLst>
                                        <p:tav tm="0">
                                          <p:val>
                                            <p:strVal val="#ppt_x"/>
                                          </p:val>
                                        </p:tav>
                                        <p:tav tm="100000">
                                          <p:val>
                                            <p:strVal val="#ppt_x"/>
                                          </p:val>
                                        </p:tav>
                                      </p:tavLst>
                                    </p:anim>
                                    <p:anim calcmode="lin" valueType="num">
                                      <p:cBhvr additive="base">
                                        <p:cTn id="20"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has gone wrong?</a:t>
            </a:r>
            <a:endParaRPr lang="en-GB" dirty="0"/>
          </a:p>
        </p:txBody>
      </p:sp>
      <p:sp>
        <p:nvSpPr>
          <p:cNvPr id="3" name="Content Placeholder 2"/>
          <p:cNvSpPr>
            <a:spLocks noGrp="1"/>
          </p:cNvSpPr>
          <p:nvPr>
            <p:ph idx="1"/>
          </p:nvPr>
        </p:nvSpPr>
        <p:spPr>
          <a:xfrm>
            <a:off x="214282" y="928670"/>
            <a:ext cx="8715436" cy="3796474"/>
          </a:xfrm>
        </p:spPr>
        <p:txBody>
          <a:bodyPr/>
          <a:lstStyle/>
          <a:p>
            <a:pPr marL="514350" indent="-514350">
              <a:buFont typeface="+mj-lt"/>
              <a:buAutoNum type="arabicPeriod"/>
            </a:pPr>
            <a:r>
              <a:rPr lang="en-GB" dirty="0" smtClean="0"/>
              <a:t>The degrees of freedom available to GPC are the control moves now.</a:t>
            </a:r>
          </a:p>
          <a:p>
            <a:pPr marL="514350" indent="-514350">
              <a:buFont typeface="+mj-lt"/>
              <a:buAutoNum type="arabicPeriod"/>
            </a:pPr>
            <a:r>
              <a:rPr lang="en-GB" dirty="0" smtClean="0"/>
              <a:t>In order to track a future target change, the best place for the input changes are around the time the target changes.</a:t>
            </a:r>
          </a:p>
          <a:p>
            <a:pPr marL="514350" indent="-514350">
              <a:buFont typeface="+mj-lt"/>
              <a:buAutoNum type="arabicPeriod"/>
            </a:pPr>
            <a:r>
              <a:rPr lang="en-GB" dirty="0" smtClean="0"/>
              <a:t>As this is not the case, the best solution that GPC can come up with is inappropriate at best.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6" name="Rectangle 5"/>
          <p:cNvSpPr/>
          <p:nvPr/>
        </p:nvSpPr>
        <p:spPr>
          <a:xfrm>
            <a:off x="107504" y="5301208"/>
            <a:ext cx="8496943" cy="151216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ANALOGY: Design a sequence of steering wheel changes that are implemented in next 2 seconds but are designed to take you around a corner 200 </a:t>
            </a:r>
            <a:r>
              <a:rPr lang="en-GB" sz="2400" dirty="0" err="1" smtClean="0"/>
              <a:t>yds</a:t>
            </a:r>
            <a:r>
              <a:rPr lang="en-GB" sz="2400" dirty="0" smtClean="0"/>
              <a:t> away.  Clearly fails!</a:t>
            </a:r>
            <a:endParaRPr lang="en-GB" sz="2400" dirty="0"/>
          </a:p>
        </p:txBody>
      </p:sp>
    </p:spTree>
    <p:extLst>
      <p:ext uri="{BB962C8B-B14F-4D97-AF65-F5344CB8AC3E}">
        <p14:creationId xmlns:p14="http://schemas.microsoft.com/office/powerpoint/2010/main" val="42857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1839</TotalTime>
  <Words>786</Words>
  <Application>Microsoft Office PowerPoint</Application>
  <PresentationFormat>On-screen Show (4:3)</PresentationFormat>
  <Paragraphs>85</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CHAPTER 6 Predictive Control with tracking 2 understanding the feedforward term</vt:lpstr>
      <vt:lpstr>Background </vt:lpstr>
      <vt:lpstr>Poorly posed optimisations</vt:lpstr>
      <vt:lpstr>Using advance knowledge</vt:lpstr>
      <vt:lpstr>Example 1 – almost global optimum</vt:lpstr>
      <vt:lpstr>Example 1 – GPC solution</vt:lpstr>
      <vt:lpstr>Example 1 – GPC solution (b)</vt:lpstr>
      <vt:lpstr>video6_2_example1,2.m</vt:lpstr>
      <vt:lpstr>What has gone wrong?</vt:lpstr>
      <vt:lpstr>video6_2_example1a.m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127</cp:revision>
  <dcterms:created xsi:type="dcterms:W3CDTF">2012-03-07T15:25:29Z</dcterms:created>
  <dcterms:modified xsi:type="dcterms:W3CDTF">2014-07-15T07:38:17Z</dcterms:modified>
</cp:coreProperties>
</file>