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0" r:id="rId3"/>
    <p:sldId id="348" r:id="rId4"/>
    <p:sldId id="362" r:id="rId5"/>
    <p:sldId id="363" r:id="rId6"/>
    <p:sldId id="364" r:id="rId7"/>
    <p:sldId id="365" r:id="rId8"/>
    <p:sldId id="336" r:id="rId9"/>
    <p:sldId id="366" r:id="rId10"/>
    <p:sldId id="350" r:id="rId11"/>
    <p:sldId id="359" r:id="rId12"/>
    <p:sldId id="354" r:id="rId13"/>
    <p:sldId id="352" r:id="rId14"/>
    <p:sldId id="360" r:id="rId15"/>
    <p:sldId id="353" r:id="rId16"/>
    <p:sldId id="355" r:id="rId17"/>
    <p:sldId id="356" r:id="rId18"/>
    <p:sldId id="357" r:id="rId19"/>
    <p:sldId id="361" r:id="rId20"/>
    <p:sldId id="358" r:id="rId21"/>
    <p:sldId id="289" r:id="rId22"/>
    <p:sldId id="26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86" d="100"/>
          <a:sy n="86" d="100"/>
        </p:scale>
        <p:origin x="-22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7/3/2014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22</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1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1.jpeg"/><Relationship Id="rId5" Type="http://schemas.openxmlformats.org/officeDocument/2006/relationships/hyperlink" Target="http://engsc.ac.uk/" TargetMode="External"/><Relationship Id="rId10" Type="http://schemas.openxmlformats.org/officeDocument/2006/relationships/image" Target="../media/image30.jpeg"/><Relationship Id="rId4" Type="http://schemas.openxmlformats.org/officeDocument/2006/relationships/image" Target="../media/image27.wmf"/><Relationship Id="rId9" Type="http://schemas.openxmlformats.org/officeDocument/2006/relationships/hyperlink" Target="http://engsc.ac.uk/an/oer-project/oer-project.asp" TargetMode="Externa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6</a:t>
            </a:r>
            <a:br>
              <a:rPr lang="en-GB" dirty="0" smtClean="0"/>
            </a:br>
            <a:r>
              <a:rPr lang="en-GB" dirty="0" smtClean="0"/>
              <a:t>Predictive Control with tracking 4</a:t>
            </a:r>
            <a:br>
              <a:rPr lang="en-GB" dirty="0" smtClean="0"/>
            </a:br>
            <a:r>
              <a:rPr lang="en-GB" dirty="0" err="1" smtClean="0"/>
              <a:t>feedforward</a:t>
            </a:r>
            <a:r>
              <a:rPr lang="en-GB" dirty="0" smtClean="0"/>
              <a:t> by trial and error in GPC</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video6_4_example1.m</a:t>
            </a:r>
            <a:endParaRPr lang="en-GB" dirty="0"/>
          </a:p>
        </p:txBody>
      </p:sp>
      <p:sp>
        <p:nvSpPr>
          <p:cNvPr id="3" name="Content Placeholder 2"/>
          <p:cNvSpPr>
            <a:spLocks noGrp="1"/>
          </p:cNvSpPr>
          <p:nvPr>
            <p:ph idx="1"/>
          </p:nvPr>
        </p:nvSpPr>
        <p:spPr>
          <a:xfrm>
            <a:off x="214282" y="836712"/>
            <a:ext cx="8715436" cy="1060170"/>
          </a:xfrm>
        </p:spPr>
        <p:txBody>
          <a:bodyPr>
            <a:normAutofit lnSpcReduction="10000"/>
          </a:bodyPr>
          <a:lstStyle/>
          <a:p>
            <a:pPr marL="0" indent="0">
              <a:buNone/>
            </a:pPr>
            <a:r>
              <a:rPr lang="en-GB" dirty="0" smtClean="0"/>
              <a:t>The best value of </a:t>
            </a:r>
            <a:r>
              <a:rPr lang="en-GB" dirty="0" err="1" smtClean="0"/>
              <a:t>n</a:t>
            </a:r>
            <a:r>
              <a:rPr lang="en-GB" baseline="-25000" dirty="0" err="1" smtClean="0"/>
              <a:t>a</a:t>
            </a:r>
            <a:r>
              <a:rPr lang="en-GB" dirty="0" smtClean="0"/>
              <a:t>, with nu=2, seems to be around 2-3.</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pic>
        <p:nvPicPr>
          <p:cNvPr id="378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4" y="2204864"/>
            <a:ext cx="53340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9877" y="2747789"/>
            <a:ext cx="41052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5580112" y="1556792"/>
            <a:ext cx="3240360"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Runtime costs show that in fact </a:t>
            </a:r>
            <a:r>
              <a:rPr lang="en-GB" sz="2400" dirty="0" err="1" smtClean="0"/>
              <a:t>n</a:t>
            </a:r>
            <a:r>
              <a:rPr lang="en-GB" sz="2400" baseline="-25000" dirty="0" err="1" smtClean="0"/>
              <a:t>a</a:t>
            </a:r>
            <a:r>
              <a:rPr lang="en-GB" sz="2400" dirty="0" smtClean="0"/>
              <a:t>=2 is best for this case.</a:t>
            </a:r>
            <a:endParaRPr lang="en-GB" sz="2400" dirty="0"/>
          </a:p>
        </p:txBody>
      </p:sp>
    </p:spTree>
    <p:extLst>
      <p:ext uri="{BB962C8B-B14F-4D97-AF65-F5344CB8AC3E}">
        <p14:creationId xmlns:p14="http://schemas.microsoft.com/office/powerpoint/2010/main" val="417570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7894"/>
                                        </p:tgtEl>
                                        <p:attrNameLst>
                                          <p:attrName>style.visibility</p:attrName>
                                        </p:attrNameLst>
                                      </p:cBhvr>
                                      <p:to>
                                        <p:strVal val="visible"/>
                                      </p:to>
                                    </p:set>
                                    <p:animEffect transition="in" filter="wheel(1)">
                                      <p:cBhvr>
                                        <p:cTn id="13" dur="2000"/>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video6_4_example1.m</a:t>
            </a:r>
            <a:endParaRPr lang="en-GB" dirty="0"/>
          </a:p>
        </p:txBody>
      </p:sp>
      <p:sp>
        <p:nvSpPr>
          <p:cNvPr id="3" name="Content Placeholder 2"/>
          <p:cNvSpPr>
            <a:spLocks noGrp="1"/>
          </p:cNvSpPr>
          <p:nvPr>
            <p:ph idx="1"/>
          </p:nvPr>
        </p:nvSpPr>
        <p:spPr>
          <a:xfrm>
            <a:off x="214282" y="836712"/>
            <a:ext cx="8715436" cy="1060170"/>
          </a:xfrm>
        </p:spPr>
        <p:txBody>
          <a:bodyPr>
            <a:normAutofit fontScale="85000" lnSpcReduction="10000"/>
          </a:bodyPr>
          <a:lstStyle/>
          <a:p>
            <a:pPr marL="0" indent="0">
              <a:buNone/>
            </a:pPr>
            <a:r>
              <a:rPr lang="en-GB" dirty="0" smtClean="0"/>
              <a:t>Changing the weighting makes a big difference. Now the best value of </a:t>
            </a:r>
            <a:r>
              <a:rPr lang="en-GB" dirty="0" err="1" smtClean="0"/>
              <a:t>n</a:t>
            </a:r>
            <a:r>
              <a:rPr lang="en-GB" baseline="-25000" dirty="0" err="1" smtClean="0"/>
              <a:t>a</a:t>
            </a:r>
            <a:r>
              <a:rPr lang="en-GB" dirty="0" smtClean="0"/>
              <a:t>, with nu=2, seems to be around 5-7.</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sp>
        <p:nvSpPr>
          <p:cNvPr id="6" name="Rounded Rectangle 5"/>
          <p:cNvSpPr/>
          <p:nvPr/>
        </p:nvSpPr>
        <p:spPr>
          <a:xfrm>
            <a:off x="5554578" y="1844824"/>
            <a:ext cx="3240360"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Runtime costs show that in fact </a:t>
            </a:r>
            <a:r>
              <a:rPr lang="en-GB" sz="2400" dirty="0" err="1" smtClean="0"/>
              <a:t>n</a:t>
            </a:r>
            <a:r>
              <a:rPr lang="en-GB" sz="2400" baseline="-25000" dirty="0" err="1" smtClean="0"/>
              <a:t>a</a:t>
            </a:r>
            <a:r>
              <a:rPr lang="en-GB" sz="2400" dirty="0" smtClean="0"/>
              <a:t>=5 is best for this case.</a:t>
            </a:r>
            <a:endParaRPr lang="en-GB" sz="2400" dirty="0"/>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96852"/>
            <a:ext cx="53340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186253"/>
            <a:ext cx="41052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512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6083"/>
                                        </p:tgtEl>
                                        <p:attrNameLst>
                                          <p:attrName>style.visibility</p:attrName>
                                        </p:attrNameLst>
                                      </p:cBhvr>
                                      <p:to>
                                        <p:strVal val="visible"/>
                                      </p:to>
                                    </p:set>
                                    <p:animEffect transition="in" filter="fade">
                                      <p:cBhvr>
                                        <p:cTn id="13" dur="1000"/>
                                        <p:tgtEl>
                                          <p:spTgt spid="46083"/>
                                        </p:tgtEl>
                                      </p:cBhvr>
                                    </p:animEffect>
                                    <p:anim calcmode="lin" valueType="num">
                                      <p:cBhvr>
                                        <p:cTn id="14" dur="1000" fill="hold"/>
                                        <p:tgtEl>
                                          <p:spTgt spid="46083"/>
                                        </p:tgtEl>
                                        <p:attrNameLst>
                                          <p:attrName>ppt_x</p:attrName>
                                        </p:attrNameLst>
                                      </p:cBhvr>
                                      <p:tavLst>
                                        <p:tav tm="0">
                                          <p:val>
                                            <p:strVal val="#ppt_x"/>
                                          </p:val>
                                        </p:tav>
                                        <p:tav tm="100000">
                                          <p:val>
                                            <p:strVal val="#ppt_x"/>
                                          </p:val>
                                        </p:tav>
                                      </p:tavLst>
                                    </p:anim>
                                    <p:anim calcmode="lin" valueType="num">
                                      <p:cBhvr>
                                        <p:cTn id="15" dur="1000" fill="hold"/>
                                        <p:tgtEl>
                                          <p:spTgt spid="460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video6_4_example1.m</a:t>
            </a:r>
            <a:endParaRPr lang="en-GB" dirty="0"/>
          </a:p>
        </p:txBody>
      </p:sp>
      <p:sp>
        <p:nvSpPr>
          <p:cNvPr id="3" name="Content Placeholder 2"/>
          <p:cNvSpPr>
            <a:spLocks noGrp="1"/>
          </p:cNvSpPr>
          <p:nvPr>
            <p:ph idx="1"/>
          </p:nvPr>
        </p:nvSpPr>
        <p:spPr>
          <a:xfrm>
            <a:off x="214282" y="836712"/>
            <a:ext cx="8715436" cy="1060170"/>
          </a:xfrm>
        </p:spPr>
        <p:txBody>
          <a:bodyPr>
            <a:normAutofit lnSpcReduction="10000"/>
          </a:bodyPr>
          <a:lstStyle/>
          <a:p>
            <a:pPr marL="0" indent="0">
              <a:buNone/>
            </a:pPr>
            <a:r>
              <a:rPr lang="en-GB" dirty="0" smtClean="0"/>
              <a:t>The best value of </a:t>
            </a:r>
            <a:r>
              <a:rPr lang="en-GB" dirty="0" err="1" smtClean="0"/>
              <a:t>n</a:t>
            </a:r>
            <a:r>
              <a:rPr lang="en-GB" baseline="-25000" dirty="0" err="1" smtClean="0"/>
              <a:t>a</a:t>
            </a:r>
            <a:r>
              <a:rPr lang="en-GB" dirty="0" smtClean="0"/>
              <a:t>, with nu=4, seems to be around 3-4.</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
        <p:nvSpPr>
          <p:cNvPr id="6" name="Rounded Rectangle 5"/>
          <p:cNvSpPr/>
          <p:nvPr/>
        </p:nvSpPr>
        <p:spPr>
          <a:xfrm>
            <a:off x="5580112" y="1556792"/>
            <a:ext cx="3240360" cy="108012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Runtime costs show that in fact </a:t>
            </a:r>
            <a:r>
              <a:rPr lang="en-GB" sz="2400" dirty="0" err="1" smtClean="0"/>
              <a:t>n</a:t>
            </a:r>
            <a:r>
              <a:rPr lang="en-GB" sz="2400" baseline="-25000" dirty="0" err="1" smtClean="0"/>
              <a:t>a</a:t>
            </a:r>
            <a:r>
              <a:rPr lang="en-GB" sz="2400" dirty="0" smtClean="0"/>
              <a:t>=5 is best for this case.</a:t>
            </a:r>
            <a:endParaRPr lang="en-GB" sz="2400" dirty="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4" y="1844824"/>
            <a:ext cx="53340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125" y="2729880"/>
            <a:ext cx="41052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395536" y="5949280"/>
            <a:ext cx="8424936" cy="908720"/>
          </a:xfrm>
          <a:prstGeom prst="round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It would be pragmatic to choose </a:t>
            </a:r>
            <a:r>
              <a:rPr lang="en-GB" sz="2400" dirty="0" err="1" smtClean="0"/>
              <a:t>n</a:t>
            </a:r>
            <a:r>
              <a:rPr lang="en-GB" sz="2400" baseline="-25000" dirty="0" err="1" smtClean="0"/>
              <a:t>a</a:t>
            </a:r>
            <a:r>
              <a:rPr lang="en-GB" sz="2400" dirty="0" smtClean="0"/>
              <a:t> to be at the lower end of the ‘best’ values to avoid unnecessarily early anticipation.</a:t>
            </a:r>
            <a:endParaRPr lang="en-GB" sz="2400" dirty="0"/>
          </a:p>
        </p:txBody>
      </p:sp>
    </p:spTree>
    <p:extLst>
      <p:ext uri="{BB962C8B-B14F-4D97-AF65-F5344CB8AC3E}">
        <p14:creationId xmlns:p14="http://schemas.microsoft.com/office/powerpoint/2010/main" val="279068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9939"/>
                                        </p:tgtEl>
                                        <p:attrNameLst>
                                          <p:attrName>style.visibility</p:attrName>
                                        </p:attrNameLst>
                                      </p:cBhvr>
                                      <p:to>
                                        <p:strVal val="visible"/>
                                      </p:to>
                                    </p:set>
                                    <p:animEffect transition="in" filter="circle(in)">
                                      <p:cBhvr>
                                        <p:cTn id="13" dur="2000"/>
                                        <p:tgtEl>
                                          <p:spTgt spid="3993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video6_4_example2.m</a:t>
            </a:r>
            <a:endParaRPr lang="en-GB" dirty="0"/>
          </a:p>
        </p:txBody>
      </p:sp>
      <p:sp>
        <p:nvSpPr>
          <p:cNvPr id="3" name="Content Placeholder 2"/>
          <p:cNvSpPr>
            <a:spLocks noGrp="1"/>
          </p:cNvSpPr>
          <p:nvPr>
            <p:ph idx="1"/>
          </p:nvPr>
        </p:nvSpPr>
        <p:spPr>
          <a:xfrm>
            <a:off x="214282" y="836712"/>
            <a:ext cx="8715436" cy="1060170"/>
          </a:xfrm>
        </p:spPr>
        <p:txBody>
          <a:bodyPr>
            <a:normAutofit lnSpcReduction="10000"/>
          </a:bodyPr>
          <a:lstStyle/>
          <a:p>
            <a:pPr marL="0" indent="0">
              <a:buNone/>
            </a:pPr>
            <a:r>
              <a:rPr lang="en-GB" dirty="0" smtClean="0"/>
              <a:t>The best value of </a:t>
            </a:r>
            <a:r>
              <a:rPr lang="en-GB" dirty="0" err="1" smtClean="0"/>
              <a:t>n</a:t>
            </a:r>
            <a:r>
              <a:rPr lang="en-GB" baseline="-25000" dirty="0" err="1" smtClean="0"/>
              <a:t>a</a:t>
            </a:r>
            <a:r>
              <a:rPr lang="en-GB" dirty="0" smtClean="0"/>
              <a:t>, with nu=2, seems to be around 4-5.</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sp>
        <p:nvSpPr>
          <p:cNvPr id="6" name="Rounded Rectangle 5"/>
          <p:cNvSpPr/>
          <p:nvPr/>
        </p:nvSpPr>
        <p:spPr>
          <a:xfrm>
            <a:off x="5580112" y="1556792"/>
            <a:ext cx="3240360" cy="108012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Runtime costs show that in fact </a:t>
            </a:r>
            <a:r>
              <a:rPr lang="en-GB" sz="2400" dirty="0" err="1" smtClean="0"/>
              <a:t>n</a:t>
            </a:r>
            <a:r>
              <a:rPr lang="en-GB" sz="2400" baseline="-25000" dirty="0" err="1" smtClean="0"/>
              <a:t>a</a:t>
            </a:r>
            <a:r>
              <a:rPr lang="en-GB" sz="2400" dirty="0" smtClean="0"/>
              <a:t>=4 is best for this case.</a:t>
            </a:r>
            <a:endParaRPr lang="en-GB" sz="2400" dirty="0"/>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46" y="2027995"/>
            <a:ext cx="53340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674" y="2852936"/>
            <a:ext cx="41052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395536" y="5949280"/>
            <a:ext cx="8424936" cy="908720"/>
          </a:xfrm>
          <a:prstGeom prst="round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Notice how in this case the best </a:t>
            </a:r>
            <a:r>
              <a:rPr lang="en-GB" sz="2400" dirty="0" err="1" smtClean="0"/>
              <a:t>n</a:t>
            </a:r>
            <a:r>
              <a:rPr lang="en-GB" sz="2400" baseline="-25000" dirty="0" err="1" smtClean="0"/>
              <a:t>a</a:t>
            </a:r>
            <a:r>
              <a:rPr lang="en-GB" sz="2400" dirty="0" smtClean="0"/>
              <a:t> is greater than nu.</a:t>
            </a:r>
            <a:endParaRPr lang="en-GB" sz="2400" dirty="0"/>
          </a:p>
        </p:txBody>
      </p:sp>
    </p:spTree>
    <p:extLst>
      <p:ext uri="{BB962C8B-B14F-4D97-AF65-F5344CB8AC3E}">
        <p14:creationId xmlns:p14="http://schemas.microsoft.com/office/powerpoint/2010/main" val="146637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9941"/>
                                        </p:tgtEl>
                                        <p:attrNameLst>
                                          <p:attrName>style.visibility</p:attrName>
                                        </p:attrNameLst>
                                      </p:cBhvr>
                                      <p:to>
                                        <p:strVal val="visible"/>
                                      </p:to>
                                    </p:set>
                                    <p:animEffect transition="in" filter="barn(inVertical)">
                                      <p:cBhvr>
                                        <p:cTn id="13" dur="500"/>
                                        <p:tgtEl>
                                          <p:spTgt spid="3994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video6_4_example2.m</a:t>
            </a:r>
            <a:endParaRPr lang="en-GB" dirty="0"/>
          </a:p>
        </p:txBody>
      </p:sp>
      <p:sp>
        <p:nvSpPr>
          <p:cNvPr id="3" name="Content Placeholder 2"/>
          <p:cNvSpPr>
            <a:spLocks noGrp="1"/>
          </p:cNvSpPr>
          <p:nvPr>
            <p:ph idx="1"/>
          </p:nvPr>
        </p:nvSpPr>
        <p:spPr>
          <a:xfrm>
            <a:off x="214282" y="836712"/>
            <a:ext cx="8715436" cy="1060170"/>
          </a:xfrm>
        </p:spPr>
        <p:txBody>
          <a:bodyPr>
            <a:normAutofit lnSpcReduction="10000"/>
          </a:bodyPr>
          <a:lstStyle/>
          <a:p>
            <a:pPr marL="0" indent="0">
              <a:buNone/>
            </a:pPr>
            <a:r>
              <a:rPr lang="en-GB" dirty="0" smtClean="0"/>
              <a:t>The best value of </a:t>
            </a:r>
            <a:r>
              <a:rPr lang="en-GB" dirty="0" err="1" smtClean="0"/>
              <a:t>n</a:t>
            </a:r>
            <a:r>
              <a:rPr lang="en-GB" baseline="-25000" dirty="0" err="1" smtClean="0"/>
              <a:t>a</a:t>
            </a:r>
            <a:r>
              <a:rPr lang="en-GB" dirty="0" smtClean="0"/>
              <a:t>, with nu=2 and a larger weight is notable larger than nu.</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sp>
        <p:nvSpPr>
          <p:cNvPr id="6" name="Rounded Rectangle 5"/>
          <p:cNvSpPr/>
          <p:nvPr/>
        </p:nvSpPr>
        <p:spPr>
          <a:xfrm>
            <a:off x="5580112" y="1556792"/>
            <a:ext cx="3240360" cy="108012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Runtime costs show that in fact </a:t>
            </a:r>
            <a:r>
              <a:rPr lang="en-GB" sz="2400" dirty="0" err="1" smtClean="0"/>
              <a:t>n</a:t>
            </a:r>
            <a:r>
              <a:rPr lang="en-GB" sz="2400" baseline="-25000" dirty="0" err="1" smtClean="0"/>
              <a:t>a</a:t>
            </a:r>
            <a:r>
              <a:rPr lang="en-GB" sz="2400" dirty="0" smtClean="0"/>
              <a:t>=8 is best for this case.</a:t>
            </a:r>
            <a:endParaRPr lang="en-GB" sz="2400" dirty="0"/>
          </a:p>
        </p:txBody>
      </p:sp>
      <p:sp>
        <p:nvSpPr>
          <p:cNvPr id="13" name="Rounded Rectangle 12"/>
          <p:cNvSpPr/>
          <p:nvPr/>
        </p:nvSpPr>
        <p:spPr>
          <a:xfrm>
            <a:off x="395536" y="5949280"/>
            <a:ext cx="8424936" cy="908720"/>
          </a:xfrm>
          <a:prstGeom prst="round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Notice how in this case the best </a:t>
            </a:r>
            <a:r>
              <a:rPr lang="en-GB" sz="2400" dirty="0" err="1" smtClean="0"/>
              <a:t>n</a:t>
            </a:r>
            <a:r>
              <a:rPr lang="en-GB" sz="2400" baseline="-25000" dirty="0" err="1" smtClean="0"/>
              <a:t>a</a:t>
            </a:r>
            <a:r>
              <a:rPr lang="en-GB" sz="2400" dirty="0" smtClean="0"/>
              <a:t> is much greater than nu</a:t>
            </a:r>
            <a:r>
              <a:rPr lang="en-GB" sz="2400" dirty="0" smtClean="0"/>
              <a:t>. </a:t>
            </a:r>
          </a:p>
          <a:p>
            <a:pPr algn="ctr"/>
            <a:r>
              <a:rPr lang="en-GB" sz="2400" dirty="0" smtClean="0"/>
              <a:t>[In fact, chapter 3 shows a higher nu should also be used!]</a:t>
            </a:r>
            <a:endParaRPr lang="en-GB" sz="2400" dirty="0"/>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15430"/>
            <a:ext cx="53340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969" y="2901280"/>
            <a:ext cx="41052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486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7107"/>
                                        </p:tgtEl>
                                        <p:attrNameLst>
                                          <p:attrName>style.visibility</p:attrName>
                                        </p:attrNameLst>
                                      </p:cBhvr>
                                      <p:to>
                                        <p:strVal val="visible"/>
                                      </p:to>
                                    </p:set>
                                    <p:animEffect transition="in" filter="barn(inVertical)">
                                      <p:cBhvr>
                                        <p:cTn id="13" dur="500"/>
                                        <p:tgtEl>
                                          <p:spTgt spid="4710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video6_4_example2.m</a:t>
            </a:r>
            <a:endParaRPr lang="en-GB" dirty="0"/>
          </a:p>
        </p:txBody>
      </p:sp>
      <p:sp>
        <p:nvSpPr>
          <p:cNvPr id="3" name="Content Placeholder 2"/>
          <p:cNvSpPr>
            <a:spLocks noGrp="1"/>
          </p:cNvSpPr>
          <p:nvPr>
            <p:ph idx="1"/>
          </p:nvPr>
        </p:nvSpPr>
        <p:spPr>
          <a:xfrm>
            <a:off x="214282" y="836712"/>
            <a:ext cx="8715436" cy="1060170"/>
          </a:xfrm>
        </p:spPr>
        <p:txBody>
          <a:bodyPr>
            <a:normAutofit lnSpcReduction="10000"/>
          </a:bodyPr>
          <a:lstStyle/>
          <a:p>
            <a:pPr marL="0" indent="0">
              <a:buNone/>
            </a:pPr>
            <a:r>
              <a:rPr lang="en-GB" dirty="0" smtClean="0"/>
              <a:t>The best value of </a:t>
            </a:r>
            <a:r>
              <a:rPr lang="en-GB" dirty="0" err="1" smtClean="0"/>
              <a:t>n</a:t>
            </a:r>
            <a:r>
              <a:rPr lang="en-GB" baseline="-25000" dirty="0" err="1" smtClean="0"/>
              <a:t>a</a:t>
            </a:r>
            <a:r>
              <a:rPr lang="en-GB" dirty="0" smtClean="0"/>
              <a:t>, with nu=5, seems to be around 5-6.</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15</a:t>
            </a:fld>
            <a:endParaRPr lang="en-GB" dirty="0"/>
          </a:p>
        </p:txBody>
      </p:sp>
      <p:sp>
        <p:nvSpPr>
          <p:cNvPr id="6" name="Rounded Rectangle 5"/>
          <p:cNvSpPr/>
          <p:nvPr/>
        </p:nvSpPr>
        <p:spPr>
          <a:xfrm>
            <a:off x="5580112" y="1556792"/>
            <a:ext cx="3240360" cy="144016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Runtime costs show that in fact any </a:t>
            </a:r>
            <a:r>
              <a:rPr lang="en-GB" sz="2400" dirty="0" err="1" smtClean="0"/>
              <a:t>n</a:t>
            </a:r>
            <a:r>
              <a:rPr lang="en-GB" sz="2400" baseline="-25000" dirty="0" err="1" smtClean="0"/>
              <a:t>a</a:t>
            </a:r>
            <a:r>
              <a:rPr lang="en-GB" sz="2400" dirty="0" smtClean="0"/>
              <a:t>&gt;5 give similar answers for this case.</a:t>
            </a:r>
            <a:endParaRPr lang="en-GB" sz="2400" dirty="0"/>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89056"/>
            <a:ext cx="53340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4329" y="3205271"/>
            <a:ext cx="41052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068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0966"/>
                                        </p:tgtEl>
                                        <p:attrNameLst>
                                          <p:attrName>style.visibility</p:attrName>
                                        </p:attrNameLst>
                                      </p:cBhvr>
                                      <p:to>
                                        <p:strVal val="visible"/>
                                      </p:to>
                                    </p:set>
                                    <p:animEffect transition="in" filter="wipe(down)">
                                      <p:cBhvr>
                                        <p:cTn id="13" dur="5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video6_4_example3.m</a:t>
            </a:r>
            <a:endParaRPr lang="en-GB" dirty="0"/>
          </a:p>
        </p:txBody>
      </p:sp>
      <p:sp>
        <p:nvSpPr>
          <p:cNvPr id="3" name="Content Placeholder 2"/>
          <p:cNvSpPr>
            <a:spLocks noGrp="1"/>
          </p:cNvSpPr>
          <p:nvPr>
            <p:ph idx="1"/>
          </p:nvPr>
        </p:nvSpPr>
        <p:spPr>
          <a:xfrm>
            <a:off x="214282" y="836712"/>
            <a:ext cx="8715436" cy="1060170"/>
          </a:xfrm>
        </p:spPr>
        <p:txBody>
          <a:bodyPr>
            <a:normAutofit lnSpcReduction="10000"/>
          </a:bodyPr>
          <a:lstStyle/>
          <a:p>
            <a:pPr marL="0" indent="0">
              <a:buNone/>
            </a:pPr>
            <a:r>
              <a:rPr lang="en-GB" dirty="0" smtClean="0"/>
              <a:t>The best value of </a:t>
            </a:r>
            <a:r>
              <a:rPr lang="en-GB" dirty="0" err="1" smtClean="0"/>
              <a:t>n</a:t>
            </a:r>
            <a:r>
              <a:rPr lang="en-GB" baseline="-25000" dirty="0" err="1" smtClean="0"/>
              <a:t>a</a:t>
            </a:r>
            <a:r>
              <a:rPr lang="en-GB" dirty="0" smtClean="0"/>
              <a:t>, with nu=2, seems to be around 2-3.</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16</a:t>
            </a:fld>
            <a:endParaRPr lang="en-GB" dirty="0"/>
          </a:p>
        </p:txBody>
      </p:sp>
      <p:sp>
        <p:nvSpPr>
          <p:cNvPr id="6" name="Rounded Rectangle 5"/>
          <p:cNvSpPr/>
          <p:nvPr/>
        </p:nvSpPr>
        <p:spPr>
          <a:xfrm>
            <a:off x="5042846" y="1412776"/>
            <a:ext cx="3993650" cy="151216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Runtime costs show that in fact </a:t>
            </a:r>
            <a:r>
              <a:rPr lang="en-GB" sz="2400" dirty="0" err="1" smtClean="0"/>
              <a:t>n</a:t>
            </a:r>
            <a:r>
              <a:rPr lang="en-GB" sz="2400" baseline="-25000" dirty="0" err="1" smtClean="0"/>
              <a:t>a</a:t>
            </a:r>
            <a:r>
              <a:rPr lang="en-GB" sz="2400" dirty="0" smtClean="0"/>
              <a:t>=2 is best with clear degradation as </a:t>
            </a:r>
            <a:r>
              <a:rPr lang="en-GB" sz="2400" dirty="0" err="1" smtClean="0"/>
              <a:t>n</a:t>
            </a:r>
            <a:r>
              <a:rPr lang="en-GB" sz="2400" baseline="-25000" dirty="0" err="1" smtClean="0"/>
              <a:t>a</a:t>
            </a:r>
            <a:r>
              <a:rPr lang="en-GB" sz="2400" dirty="0" smtClean="0"/>
              <a:t> increases.</a:t>
            </a:r>
            <a:endParaRPr lang="en-GB" sz="2400"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8840"/>
            <a:ext cx="53340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2846" y="3095165"/>
            <a:ext cx="41052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ounded Rectangle 10"/>
          <p:cNvSpPr/>
          <p:nvPr/>
        </p:nvSpPr>
        <p:spPr>
          <a:xfrm>
            <a:off x="395536" y="5949280"/>
            <a:ext cx="8424936" cy="908720"/>
          </a:xfrm>
          <a:prstGeom prst="round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Unlike in examples 1 and 2, here it is not advantageous for </a:t>
            </a:r>
            <a:r>
              <a:rPr lang="en-GB" sz="2400" dirty="0" err="1" smtClean="0"/>
              <a:t>n</a:t>
            </a:r>
            <a:r>
              <a:rPr lang="en-GB" sz="2400" baseline="-25000" dirty="0" err="1" smtClean="0"/>
              <a:t>a</a:t>
            </a:r>
            <a:r>
              <a:rPr lang="en-GB" sz="2400" dirty="0" smtClean="0"/>
              <a:t>&gt;nu when nu is small. </a:t>
            </a:r>
            <a:endParaRPr lang="en-GB" sz="2400" dirty="0"/>
          </a:p>
        </p:txBody>
      </p:sp>
    </p:spTree>
    <p:extLst>
      <p:ext uri="{BB962C8B-B14F-4D97-AF65-F5344CB8AC3E}">
        <p14:creationId xmlns:p14="http://schemas.microsoft.com/office/powerpoint/2010/main" val="233561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1987"/>
                                        </p:tgtEl>
                                        <p:attrNameLst>
                                          <p:attrName>style.visibility</p:attrName>
                                        </p:attrNameLst>
                                      </p:cBhvr>
                                      <p:to>
                                        <p:strVal val="visible"/>
                                      </p:to>
                                    </p:set>
                                    <p:animEffect transition="in" filter="wipe(down)">
                                      <p:cBhvr>
                                        <p:cTn id="13" dur="500"/>
                                        <p:tgtEl>
                                          <p:spTgt spid="4198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video6_4_example3.m</a:t>
            </a:r>
            <a:endParaRPr lang="en-GB" dirty="0"/>
          </a:p>
        </p:txBody>
      </p:sp>
      <p:sp>
        <p:nvSpPr>
          <p:cNvPr id="3" name="Content Placeholder 2"/>
          <p:cNvSpPr>
            <a:spLocks noGrp="1"/>
          </p:cNvSpPr>
          <p:nvPr>
            <p:ph idx="1"/>
          </p:nvPr>
        </p:nvSpPr>
        <p:spPr>
          <a:xfrm>
            <a:off x="214282" y="836712"/>
            <a:ext cx="8715436" cy="1060170"/>
          </a:xfrm>
        </p:spPr>
        <p:txBody>
          <a:bodyPr>
            <a:normAutofit lnSpcReduction="10000"/>
          </a:bodyPr>
          <a:lstStyle/>
          <a:p>
            <a:pPr marL="0" indent="0">
              <a:buNone/>
            </a:pPr>
            <a:r>
              <a:rPr lang="en-GB" dirty="0" smtClean="0"/>
              <a:t>The best value of </a:t>
            </a:r>
            <a:r>
              <a:rPr lang="en-GB" dirty="0" err="1" smtClean="0"/>
              <a:t>n</a:t>
            </a:r>
            <a:r>
              <a:rPr lang="en-GB" baseline="-25000" dirty="0" err="1" smtClean="0"/>
              <a:t>a</a:t>
            </a:r>
            <a:r>
              <a:rPr lang="en-GB" dirty="0" smtClean="0"/>
              <a:t>, with nu=5, seems to be around 3-4.</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17</a:t>
            </a:fld>
            <a:endParaRPr lang="en-GB" dirty="0"/>
          </a:p>
        </p:txBody>
      </p:sp>
      <p:sp>
        <p:nvSpPr>
          <p:cNvPr id="6" name="Rounded Rectangle 5"/>
          <p:cNvSpPr/>
          <p:nvPr/>
        </p:nvSpPr>
        <p:spPr>
          <a:xfrm>
            <a:off x="5580112" y="1556792"/>
            <a:ext cx="3240360" cy="108012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Runtime costs show that in fact </a:t>
            </a:r>
            <a:r>
              <a:rPr lang="en-GB" sz="2400" dirty="0" err="1" smtClean="0"/>
              <a:t>n</a:t>
            </a:r>
            <a:r>
              <a:rPr lang="en-GB" sz="2400" baseline="-25000" dirty="0" err="1" smtClean="0"/>
              <a:t>a</a:t>
            </a:r>
            <a:r>
              <a:rPr lang="en-GB" sz="2400" dirty="0" smtClean="0"/>
              <a:t>=5 is best for this case.</a:t>
            </a:r>
            <a:endParaRPr lang="en-GB" sz="2400" dirty="0"/>
          </a:p>
        </p:txBody>
      </p:sp>
      <p:sp>
        <p:nvSpPr>
          <p:cNvPr id="9" name="Rounded Rectangle 8"/>
          <p:cNvSpPr/>
          <p:nvPr/>
        </p:nvSpPr>
        <p:spPr>
          <a:xfrm>
            <a:off x="395536" y="5949280"/>
            <a:ext cx="8424936" cy="908720"/>
          </a:xfrm>
          <a:prstGeom prst="round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A choice of </a:t>
            </a:r>
            <a:r>
              <a:rPr lang="en-GB" sz="2400" dirty="0" err="1" smtClean="0"/>
              <a:t>n</a:t>
            </a:r>
            <a:r>
              <a:rPr lang="en-GB" sz="2400" baseline="-25000" dirty="0" err="1" smtClean="0"/>
              <a:t>a</a:t>
            </a:r>
            <a:r>
              <a:rPr lang="en-GB" sz="2400" dirty="0" smtClean="0"/>
              <a:t> =3 or 4 would likely be good enough in this case, that is less than nu.</a:t>
            </a:r>
            <a:endParaRPr lang="en-GB" sz="2400" dirty="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843405"/>
            <a:ext cx="53340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5592" y="2878154"/>
            <a:ext cx="41052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229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3011"/>
                                        </p:tgtEl>
                                        <p:attrNameLst>
                                          <p:attrName>style.visibility</p:attrName>
                                        </p:attrNameLst>
                                      </p:cBhvr>
                                      <p:to>
                                        <p:strVal val="visible"/>
                                      </p:to>
                                    </p:set>
                                    <p:animEffect transition="in" filter="wipe(down)">
                                      <p:cBhvr>
                                        <p:cTn id="13" dur="500"/>
                                        <p:tgtEl>
                                          <p:spTgt spid="4301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video6_4_example4.m</a:t>
            </a:r>
            <a:endParaRPr lang="en-GB" dirty="0"/>
          </a:p>
        </p:txBody>
      </p:sp>
      <p:sp>
        <p:nvSpPr>
          <p:cNvPr id="3" name="Content Placeholder 2"/>
          <p:cNvSpPr>
            <a:spLocks noGrp="1"/>
          </p:cNvSpPr>
          <p:nvPr>
            <p:ph idx="1"/>
          </p:nvPr>
        </p:nvSpPr>
        <p:spPr>
          <a:xfrm>
            <a:off x="214282" y="836712"/>
            <a:ext cx="8715436" cy="1060170"/>
          </a:xfrm>
        </p:spPr>
        <p:txBody>
          <a:bodyPr>
            <a:normAutofit lnSpcReduction="10000"/>
          </a:bodyPr>
          <a:lstStyle/>
          <a:p>
            <a:pPr marL="0" indent="0">
              <a:buNone/>
            </a:pPr>
            <a:r>
              <a:rPr lang="en-GB" dirty="0" smtClean="0"/>
              <a:t>The best value of </a:t>
            </a:r>
            <a:r>
              <a:rPr lang="en-GB" dirty="0" err="1" smtClean="0"/>
              <a:t>n</a:t>
            </a:r>
            <a:r>
              <a:rPr lang="en-GB" baseline="-25000" dirty="0" err="1" smtClean="0"/>
              <a:t>a</a:t>
            </a:r>
            <a:r>
              <a:rPr lang="en-GB" dirty="0" smtClean="0"/>
              <a:t>, with nu=2, seems to be around 2-3.</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18</a:t>
            </a:fld>
            <a:endParaRPr lang="en-GB" dirty="0"/>
          </a:p>
        </p:txBody>
      </p:sp>
      <p:sp>
        <p:nvSpPr>
          <p:cNvPr id="6" name="Rounded Rectangle 5"/>
          <p:cNvSpPr/>
          <p:nvPr/>
        </p:nvSpPr>
        <p:spPr>
          <a:xfrm>
            <a:off x="5580112" y="1556792"/>
            <a:ext cx="3240360" cy="144016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Runtime costs show that in fact any </a:t>
            </a:r>
            <a:r>
              <a:rPr lang="en-GB" sz="2400" dirty="0" err="1" smtClean="0"/>
              <a:t>n</a:t>
            </a:r>
            <a:r>
              <a:rPr lang="en-GB" sz="2400" baseline="-25000" dirty="0" err="1" smtClean="0"/>
              <a:t>a</a:t>
            </a:r>
            <a:r>
              <a:rPr lang="en-GB" sz="2400" dirty="0" smtClean="0"/>
              <a:t>=3 is best for this case.</a:t>
            </a:r>
            <a:endParaRPr lang="en-GB" sz="2400"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8840"/>
            <a:ext cx="53340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284984"/>
            <a:ext cx="41052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561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4035"/>
                                        </p:tgtEl>
                                        <p:attrNameLst>
                                          <p:attrName>style.visibility</p:attrName>
                                        </p:attrNameLst>
                                      </p:cBhvr>
                                      <p:to>
                                        <p:strVal val="visible"/>
                                      </p:to>
                                    </p:set>
                                    <p:animEffect transition="in" filter="barn(inVertical)">
                                      <p:cBhvr>
                                        <p:cTn id="13" dur="500"/>
                                        <p:tgtEl>
                                          <p:spTgt spid="4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video6_4_example4.m</a:t>
            </a:r>
            <a:endParaRPr lang="en-GB" dirty="0"/>
          </a:p>
        </p:txBody>
      </p:sp>
      <p:sp>
        <p:nvSpPr>
          <p:cNvPr id="3" name="Content Placeholder 2"/>
          <p:cNvSpPr>
            <a:spLocks noGrp="1"/>
          </p:cNvSpPr>
          <p:nvPr>
            <p:ph idx="1"/>
          </p:nvPr>
        </p:nvSpPr>
        <p:spPr>
          <a:xfrm>
            <a:off x="214282" y="836712"/>
            <a:ext cx="8715436" cy="1060170"/>
          </a:xfrm>
        </p:spPr>
        <p:txBody>
          <a:bodyPr>
            <a:normAutofit lnSpcReduction="10000"/>
          </a:bodyPr>
          <a:lstStyle/>
          <a:p>
            <a:pPr marL="0" indent="0">
              <a:buNone/>
            </a:pPr>
            <a:r>
              <a:rPr lang="en-GB" dirty="0" smtClean="0"/>
              <a:t>The best value of </a:t>
            </a:r>
            <a:r>
              <a:rPr lang="en-GB" dirty="0" err="1" smtClean="0"/>
              <a:t>n</a:t>
            </a:r>
            <a:r>
              <a:rPr lang="en-GB" baseline="-25000" dirty="0" err="1" smtClean="0"/>
              <a:t>a</a:t>
            </a:r>
            <a:r>
              <a:rPr lang="en-GB" dirty="0" smtClean="0"/>
              <a:t>, with nu=2, but larger weighting is increased.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19</a:t>
            </a:fld>
            <a:endParaRPr lang="en-GB" dirty="0"/>
          </a:p>
        </p:txBody>
      </p:sp>
      <p:sp>
        <p:nvSpPr>
          <p:cNvPr id="6" name="Rounded Rectangle 5"/>
          <p:cNvSpPr/>
          <p:nvPr/>
        </p:nvSpPr>
        <p:spPr>
          <a:xfrm>
            <a:off x="5580112" y="1556792"/>
            <a:ext cx="3240360" cy="144016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Runtime costs show that in fact any </a:t>
            </a:r>
            <a:r>
              <a:rPr lang="en-GB" sz="2400" dirty="0" err="1" smtClean="0"/>
              <a:t>n</a:t>
            </a:r>
            <a:r>
              <a:rPr lang="en-GB" sz="2400" baseline="-25000" dirty="0" err="1" smtClean="0"/>
              <a:t>a</a:t>
            </a:r>
            <a:r>
              <a:rPr lang="en-GB" sz="2400" dirty="0" smtClean="0"/>
              <a:t>=4 is best for this case.</a:t>
            </a:r>
            <a:endParaRPr lang="en-GB" sz="2400" dirty="0"/>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15430"/>
            <a:ext cx="53340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8725" y="3221012"/>
            <a:ext cx="41052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ounded Rectangle 10"/>
          <p:cNvSpPr/>
          <p:nvPr/>
        </p:nvSpPr>
        <p:spPr>
          <a:xfrm>
            <a:off x="395536" y="5949280"/>
            <a:ext cx="8424936" cy="908720"/>
          </a:xfrm>
          <a:prstGeom prst="round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For even larger weighting, larger values of </a:t>
            </a:r>
            <a:r>
              <a:rPr lang="en-GB" sz="2400" dirty="0" err="1" smtClean="0"/>
              <a:t>n</a:t>
            </a:r>
            <a:r>
              <a:rPr lang="en-GB" sz="2400" baseline="-25000" dirty="0" err="1" smtClean="0"/>
              <a:t>a</a:t>
            </a:r>
            <a:r>
              <a:rPr lang="en-GB" sz="2400" dirty="0" smtClean="0"/>
              <a:t> become </a:t>
            </a:r>
            <a:r>
              <a:rPr lang="en-GB" sz="2400" dirty="0" smtClean="0"/>
              <a:t>preferable (as would larger values of nu </a:t>
            </a:r>
            <a:r>
              <a:rPr lang="en-GB" sz="2400" smtClean="0"/>
              <a:t>in practice</a:t>
            </a:r>
            <a:r>
              <a:rPr lang="en-GB" sz="2400" dirty="0" smtClean="0"/>
              <a:t>). </a:t>
            </a:r>
            <a:endParaRPr lang="en-GB" sz="2400" dirty="0"/>
          </a:p>
        </p:txBody>
      </p:sp>
    </p:spTree>
    <p:extLst>
      <p:ext uri="{BB962C8B-B14F-4D97-AF65-F5344CB8AC3E}">
        <p14:creationId xmlns:p14="http://schemas.microsoft.com/office/powerpoint/2010/main" val="427682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8131"/>
                                        </p:tgtEl>
                                        <p:attrNameLst>
                                          <p:attrName>style.visibility</p:attrName>
                                        </p:attrNameLst>
                                      </p:cBhvr>
                                      <p:to>
                                        <p:strVal val="visible"/>
                                      </p:to>
                                    </p:set>
                                    <p:animEffect transition="in" filter="wipe(down)">
                                      <p:cBhvr>
                                        <p:cTn id="13" dur="500"/>
                                        <p:tgtEl>
                                          <p:spTgt spid="4813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1268760"/>
            <a:ext cx="8390166" cy="5112568"/>
          </a:xfrm>
        </p:spPr>
        <p:txBody>
          <a:bodyPr>
            <a:normAutofit fontScale="92500"/>
          </a:bodyPr>
          <a:lstStyle/>
          <a:p>
            <a:pPr marL="514350" indent="-514350">
              <a:lnSpc>
                <a:spcPct val="90000"/>
              </a:lnSpc>
              <a:buFont typeface="+mj-lt"/>
              <a:buAutoNum type="arabicPeriod"/>
            </a:pPr>
            <a:r>
              <a:rPr lang="en-GB" altLang="en-US" dirty="0" smtClean="0"/>
              <a:t>This chapter has established that the best choice of </a:t>
            </a:r>
            <a:r>
              <a:rPr lang="en-GB" altLang="en-US" dirty="0" err="1" smtClean="0"/>
              <a:t>feedforward</a:t>
            </a:r>
            <a:r>
              <a:rPr lang="en-GB" altLang="en-US" dirty="0" smtClean="0"/>
              <a:t> </a:t>
            </a:r>
            <a:r>
              <a:rPr lang="en-GB" altLang="en-US" dirty="0" err="1" smtClean="0"/>
              <a:t>P</a:t>
            </a:r>
            <a:r>
              <a:rPr lang="en-GB" altLang="en-US" baseline="-25000" dirty="0" err="1" smtClean="0"/>
              <a:t>r</a:t>
            </a:r>
            <a:r>
              <a:rPr lang="en-GB" altLang="en-US" dirty="0" smtClean="0"/>
              <a:t> in the GPC control law should utilise only some of the advance knowledge available.</a:t>
            </a:r>
          </a:p>
          <a:p>
            <a:pPr marL="514350" indent="-514350">
              <a:lnSpc>
                <a:spcPct val="90000"/>
              </a:lnSpc>
              <a:buFont typeface="+mj-lt"/>
              <a:buAutoNum type="arabicPeriod"/>
            </a:pPr>
            <a:endParaRPr lang="en-GB" altLang="en-US" dirty="0" smtClean="0"/>
          </a:p>
          <a:p>
            <a:pPr marL="514350" indent="-514350">
              <a:lnSpc>
                <a:spcPct val="90000"/>
              </a:lnSpc>
              <a:buFont typeface="+mj-lt"/>
              <a:buAutoNum type="arabicPeriod"/>
            </a:pPr>
            <a:endParaRPr lang="en-GB" altLang="en-US" dirty="0" smtClean="0"/>
          </a:p>
          <a:p>
            <a:pPr marL="514350" indent="-514350">
              <a:lnSpc>
                <a:spcPct val="90000"/>
              </a:lnSpc>
              <a:buFont typeface="+mj-lt"/>
              <a:buAutoNum type="arabicPeriod"/>
            </a:pPr>
            <a:r>
              <a:rPr lang="en-GB" altLang="en-US" dirty="0" smtClean="0"/>
              <a:t>This chapter shows how trial and error is an effective and simple mechanism for identifying suitable values for advance knowledge.</a:t>
            </a:r>
          </a:p>
          <a:p>
            <a:pPr marL="514350" indent="-514350">
              <a:lnSpc>
                <a:spcPct val="90000"/>
              </a:lnSpc>
              <a:buFont typeface="+mj-lt"/>
              <a:buAutoNum type="arabicPeriod"/>
            </a:pPr>
            <a:r>
              <a:rPr lang="en-GB" altLang="en-US" dirty="0" smtClean="0"/>
              <a:t>This video assumes stepwise target changes only.</a:t>
            </a:r>
          </a:p>
          <a:p>
            <a:pPr marL="514350" indent="-514350">
              <a:lnSpc>
                <a:spcPct val="90000"/>
              </a:lnSpc>
              <a:buFont typeface="+mj-lt"/>
              <a:buAutoNum type="arabicPeriod"/>
            </a:pPr>
            <a:endParaRPr lang="en-GB" altLang="en-US"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graphicFrame>
        <p:nvGraphicFramePr>
          <p:cNvPr id="9" name="Object 8"/>
          <p:cNvGraphicFramePr>
            <a:graphicFrameLocks noChangeAspect="1"/>
          </p:cNvGraphicFramePr>
          <p:nvPr>
            <p:extLst>
              <p:ext uri="{D42A27DB-BD31-4B8C-83A1-F6EECF244321}">
                <p14:modId xmlns:p14="http://schemas.microsoft.com/office/powerpoint/2010/main" val="1407155450"/>
              </p:ext>
            </p:extLst>
          </p:nvPr>
        </p:nvGraphicFramePr>
        <p:xfrm>
          <a:off x="2051720" y="2996952"/>
          <a:ext cx="4953000" cy="833437"/>
        </p:xfrm>
        <a:graphic>
          <a:graphicData uri="http://schemas.openxmlformats.org/presentationml/2006/ole">
            <mc:AlternateContent xmlns:mc="http://schemas.openxmlformats.org/markup-compatibility/2006">
              <mc:Choice xmlns:v="urn:schemas-microsoft-com:vml" Requires="v">
                <p:oleObj spid="_x0000_s27723" name="Equation" r:id="rId3" imgW="1904760" imgH="291960" progId="Equation.3">
                  <p:embed/>
                </p:oleObj>
              </mc:Choice>
              <mc:Fallback>
                <p:oleObj name="Equation" r:id="rId3" imgW="1904760" imgH="29196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996952"/>
                        <a:ext cx="4953000" cy="833437"/>
                      </a:xfrm>
                      <a:prstGeom prst="rect">
                        <a:avLst/>
                      </a:prstGeom>
                      <a:solidFill>
                        <a:srgbClr val="FFFF00"/>
                      </a:solidFill>
                      <a:ln w="38100">
                        <a:solidFill>
                          <a:schemeClr val="folHlink"/>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video6_4_example4.m</a:t>
            </a:r>
            <a:endParaRPr lang="en-GB" dirty="0"/>
          </a:p>
        </p:txBody>
      </p:sp>
      <p:sp>
        <p:nvSpPr>
          <p:cNvPr id="3" name="Content Placeholder 2"/>
          <p:cNvSpPr>
            <a:spLocks noGrp="1"/>
          </p:cNvSpPr>
          <p:nvPr>
            <p:ph idx="1"/>
          </p:nvPr>
        </p:nvSpPr>
        <p:spPr>
          <a:xfrm>
            <a:off x="214282" y="836712"/>
            <a:ext cx="8715436" cy="1060170"/>
          </a:xfrm>
        </p:spPr>
        <p:txBody>
          <a:bodyPr>
            <a:normAutofit lnSpcReduction="10000"/>
          </a:bodyPr>
          <a:lstStyle/>
          <a:p>
            <a:pPr marL="0" indent="0">
              <a:buNone/>
            </a:pPr>
            <a:r>
              <a:rPr lang="en-GB" dirty="0" smtClean="0"/>
              <a:t>The best value of </a:t>
            </a:r>
            <a:r>
              <a:rPr lang="en-GB" dirty="0" err="1" smtClean="0"/>
              <a:t>n</a:t>
            </a:r>
            <a:r>
              <a:rPr lang="en-GB" baseline="-25000" dirty="0" err="1" smtClean="0"/>
              <a:t>a</a:t>
            </a:r>
            <a:r>
              <a:rPr lang="en-GB" dirty="0" smtClean="0"/>
              <a:t>, with nu=5, seems to be around 2-4.</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20</a:t>
            </a:fld>
            <a:endParaRPr lang="en-GB" dirty="0"/>
          </a:p>
        </p:txBody>
      </p:sp>
      <p:sp>
        <p:nvSpPr>
          <p:cNvPr id="6" name="Rounded Rectangle 5"/>
          <p:cNvSpPr/>
          <p:nvPr/>
        </p:nvSpPr>
        <p:spPr>
          <a:xfrm>
            <a:off x="5580112" y="1556792"/>
            <a:ext cx="3240360" cy="108012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Runtime costs show that in fact </a:t>
            </a:r>
            <a:r>
              <a:rPr lang="en-GB" sz="2400" dirty="0" err="1" smtClean="0"/>
              <a:t>n</a:t>
            </a:r>
            <a:r>
              <a:rPr lang="en-GB" sz="2400" baseline="-25000" dirty="0" err="1" smtClean="0"/>
              <a:t>a</a:t>
            </a:r>
            <a:r>
              <a:rPr lang="en-GB" sz="2400" dirty="0" smtClean="0"/>
              <a:t>=5 is best for this case.</a:t>
            </a:r>
            <a:endParaRPr lang="en-GB" sz="2400" dirty="0"/>
          </a:p>
        </p:txBody>
      </p:sp>
      <p:sp>
        <p:nvSpPr>
          <p:cNvPr id="9" name="Rounded Rectangle 8"/>
          <p:cNvSpPr/>
          <p:nvPr/>
        </p:nvSpPr>
        <p:spPr>
          <a:xfrm>
            <a:off x="395536" y="5949280"/>
            <a:ext cx="8424936" cy="908720"/>
          </a:xfrm>
          <a:prstGeom prst="round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It would be pragmatic to choose </a:t>
            </a:r>
            <a:r>
              <a:rPr lang="en-GB" sz="2400" dirty="0" err="1" smtClean="0"/>
              <a:t>n</a:t>
            </a:r>
            <a:r>
              <a:rPr lang="en-GB" sz="2400" baseline="-25000" dirty="0" err="1" smtClean="0"/>
              <a:t>a</a:t>
            </a:r>
            <a:r>
              <a:rPr lang="en-GB" sz="2400" dirty="0" smtClean="0"/>
              <a:t> to be at the lower end of the ‘best’ values to avoid unnecessarily early anticipation.</a:t>
            </a:r>
            <a:endParaRPr lang="en-GB" sz="2400" dirty="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822498"/>
            <a:ext cx="53340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762115"/>
            <a:ext cx="41052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229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5059"/>
                                        </p:tgtEl>
                                        <p:attrNameLst>
                                          <p:attrName>style.visibility</p:attrName>
                                        </p:attrNameLst>
                                      </p:cBhvr>
                                      <p:to>
                                        <p:strVal val="visible"/>
                                      </p:to>
                                    </p:set>
                                    <p:animEffect transition="in" filter="circle(in)">
                                      <p:cBhvr>
                                        <p:cTn id="13" dur="2000"/>
                                        <p:tgtEl>
                                          <p:spTgt spid="4505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765868"/>
          </a:xfrm>
        </p:spPr>
        <p:txBody>
          <a:bodyPr>
            <a:normAutofit/>
          </a:bodyPr>
          <a:lstStyle/>
          <a:p>
            <a:r>
              <a:rPr lang="en-GB" dirty="0" smtClean="0"/>
              <a:t>Summary</a:t>
            </a:r>
            <a:endParaRPr lang="en-GB" dirty="0"/>
          </a:p>
        </p:txBody>
      </p:sp>
      <p:sp>
        <p:nvSpPr>
          <p:cNvPr id="3" name="Content Placeholder 2"/>
          <p:cNvSpPr>
            <a:spLocks noGrp="1"/>
          </p:cNvSpPr>
          <p:nvPr>
            <p:ph idx="1"/>
          </p:nvPr>
        </p:nvSpPr>
        <p:spPr>
          <a:xfrm>
            <a:off x="214282" y="980728"/>
            <a:ext cx="8715436" cy="5472608"/>
          </a:xfrm>
        </p:spPr>
        <p:txBody>
          <a:bodyPr>
            <a:normAutofit fontScale="92500" lnSpcReduction="20000"/>
          </a:bodyPr>
          <a:lstStyle/>
          <a:p>
            <a:pPr marL="514350" indent="-514350">
              <a:buFont typeface="+mj-lt"/>
              <a:buAutoNum type="arabicPeriod"/>
            </a:pPr>
            <a:r>
              <a:rPr lang="en-GB" dirty="0" smtClean="0"/>
              <a:t>Demonstrated that it is straightforward to use a trial and error approach to explore the impact of changes in advance knowledge.</a:t>
            </a:r>
          </a:p>
          <a:p>
            <a:pPr marL="514350" indent="-514350">
              <a:buFont typeface="+mj-lt"/>
              <a:buAutoNum type="arabicPeriod"/>
            </a:pPr>
            <a:r>
              <a:rPr lang="en-GB" dirty="0" smtClean="0"/>
              <a:t>Common sense, backed up by simulations, illustrate the best choice of advance knowledge is in the same region as the choice of control horizon.</a:t>
            </a:r>
          </a:p>
          <a:p>
            <a:pPr marL="514350" indent="-514350">
              <a:buFont typeface="+mj-lt"/>
              <a:buAutoNum type="arabicPeriod"/>
            </a:pPr>
            <a:r>
              <a:rPr lang="en-GB" b="1" dirty="0" smtClean="0">
                <a:solidFill>
                  <a:srgbClr val="C00000"/>
                </a:solidFill>
              </a:rPr>
              <a:t>The best choice of advance knowledge  (for step targets) is usually slightly greater  than nu if nu is small, but may not be so if nu is large. </a:t>
            </a:r>
          </a:p>
          <a:p>
            <a:pPr marL="514350" indent="-514350">
              <a:buFont typeface="+mj-lt"/>
              <a:buAutoNum type="arabicPeriod"/>
            </a:pPr>
            <a:r>
              <a:rPr lang="en-GB" b="1" dirty="0" smtClean="0">
                <a:solidFill>
                  <a:srgbClr val="008000"/>
                </a:solidFill>
              </a:rPr>
              <a:t>Best varies with the system and also the choice of input weighting.</a:t>
            </a:r>
          </a:p>
          <a:p>
            <a:pPr marL="514350" indent="-514350">
              <a:buFont typeface="+mj-lt"/>
              <a:buAutoNum type="arabicPeriod"/>
            </a:pPr>
            <a:r>
              <a:rPr lang="en-GB" b="1" dirty="0" smtClean="0">
                <a:solidFill>
                  <a:srgbClr val="7030A0"/>
                </a:solidFill>
              </a:rPr>
              <a:t>One might equally guess that ‘best’ will vary enormously when constraints become active.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21</a:t>
            </a:fld>
            <a:endParaRPr lang="en-GB" dirty="0"/>
          </a:p>
        </p:txBody>
      </p:sp>
    </p:spTree>
    <p:extLst>
      <p:ext uri="{BB962C8B-B14F-4D97-AF65-F5344CB8AC3E}">
        <p14:creationId xmlns:p14="http://schemas.microsoft.com/office/powerpoint/2010/main" val="110644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424" y="358876"/>
            <a:ext cx="8001056" cy="981892"/>
          </a:xfrm>
        </p:spPr>
        <p:txBody>
          <a:bodyPr>
            <a:normAutofit fontScale="90000"/>
          </a:bodyPr>
          <a:lstStyle/>
          <a:p>
            <a:r>
              <a:rPr lang="en-GB" dirty="0" err="1" smtClean="0"/>
              <a:t>Feedforward</a:t>
            </a:r>
            <a:r>
              <a:rPr lang="en-GB" dirty="0" smtClean="0"/>
              <a:t> definition with reduced a advance knowledge</a:t>
            </a:r>
            <a:endParaRPr lang="en-GB" dirty="0"/>
          </a:p>
        </p:txBody>
      </p:sp>
      <p:sp>
        <p:nvSpPr>
          <p:cNvPr id="3" name="Content Placeholder 2"/>
          <p:cNvSpPr>
            <a:spLocks noGrp="1"/>
          </p:cNvSpPr>
          <p:nvPr>
            <p:ph idx="1"/>
          </p:nvPr>
        </p:nvSpPr>
        <p:spPr>
          <a:xfrm>
            <a:off x="214282" y="1916832"/>
            <a:ext cx="4861774" cy="4655440"/>
          </a:xfrm>
        </p:spPr>
        <p:txBody>
          <a:bodyPr/>
          <a:lstStyle/>
          <a:p>
            <a:pPr marL="0" indent="0">
              <a:buNone/>
            </a:pPr>
            <a:r>
              <a:rPr lang="en-GB" dirty="0" smtClean="0"/>
              <a:t>Common terms can be combined as follows:</a:t>
            </a:r>
          </a:p>
          <a:p>
            <a:pPr marL="0" indent="0">
              <a:buNone/>
            </a:pPr>
            <a:endParaRPr lang="en-GB" dirty="0"/>
          </a:p>
          <a:p>
            <a:pPr marL="0" indent="0">
              <a:buNone/>
            </a:pPr>
            <a:r>
              <a:rPr lang="en-GB" dirty="0" smtClean="0"/>
              <a:t>Now the </a:t>
            </a:r>
            <a:r>
              <a:rPr lang="en-GB" dirty="0" err="1" smtClean="0"/>
              <a:t>feedforward</a:t>
            </a:r>
            <a:r>
              <a:rPr lang="en-GB" dirty="0" smtClean="0"/>
              <a:t> term has just </a:t>
            </a:r>
            <a:r>
              <a:rPr lang="en-GB" dirty="0" err="1" smtClean="0"/>
              <a:t>n</a:t>
            </a:r>
            <a:r>
              <a:rPr lang="en-GB" baseline="-25000" dirty="0" err="1" smtClean="0"/>
              <a:t>a</a:t>
            </a:r>
            <a:r>
              <a:rPr lang="en-GB" dirty="0" smtClean="0"/>
              <a:t> coefficients.</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3724574764"/>
              </p:ext>
            </p:extLst>
          </p:nvPr>
        </p:nvGraphicFramePr>
        <p:xfrm>
          <a:off x="4427984" y="1916832"/>
          <a:ext cx="4585705" cy="1511622"/>
        </p:xfrm>
        <a:graphic>
          <a:graphicData uri="http://schemas.openxmlformats.org/presentationml/2006/ole">
            <mc:AlternateContent xmlns:mc="http://schemas.openxmlformats.org/markup-compatibility/2006">
              <mc:Choice xmlns:v="urn:schemas-microsoft-com:vml" Requires="v">
                <p:oleObj spid="_x0000_s35894" name="Equation" r:id="rId3" imgW="2450880" imgH="736560" progId="Equation.3">
                  <p:embed/>
                </p:oleObj>
              </mc:Choice>
              <mc:Fallback>
                <p:oleObj name="Equation" r:id="rId3" imgW="2450880" imgH="736560" progId="Equation.3">
                  <p:embed/>
                  <p:pic>
                    <p:nvPicPr>
                      <p:cNvPr id="0" name=""/>
                      <p:cNvPicPr>
                        <a:picLocks noChangeAspect="1" noChangeArrowheads="1"/>
                      </p:cNvPicPr>
                      <p:nvPr/>
                    </p:nvPicPr>
                    <p:blipFill>
                      <a:blip r:embed="rId4"/>
                      <a:srcRect/>
                      <a:stretch>
                        <a:fillRect/>
                      </a:stretch>
                    </p:blipFill>
                    <p:spPr bwMode="auto">
                      <a:xfrm>
                        <a:off x="4427984" y="1916832"/>
                        <a:ext cx="4585705" cy="1511622"/>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184706943"/>
              </p:ext>
            </p:extLst>
          </p:nvPr>
        </p:nvGraphicFramePr>
        <p:xfrm>
          <a:off x="5220072" y="4077072"/>
          <a:ext cx="2856334" cy="1932643"/>
        </p:xfrm>
        <a:graphic>
          <a:graphicData uri="http://schemas.openxmlformats.org/presentationml/2006/ole">
            <mc:AlternateContent xmlns:mc="http://schemas.openxmlformats.org/markup-compatibility/2006">
              <mc:Choice xmlns:v="urn:schemas-microsoft-com:vml" Requires="v">
                <p:oleObj spid="_x0000_s35895" name="Equation" r:id="rId5" imgW="1193760" imgH="736560" progId="Equation.3">
                  <p:embed/>
                </p:oleObj>
              </mc:Choice>
              <mc:Fallback>
                <p:oleObj name="Equation" r:id="rId5" imgW="1193760" imgH="736560" progId="Equation.3">
                  <p:embed/>
                  <p:pic>
                    <p:nvPicPr>
                      <p:cNvPr id="0" name="Object 6"/>
                      <p:cNvPicPr>
                        <a:picLocks noChangeAspect="1" noChangeArrowheads="1"/>
                      </p:cNvPicPr>
                      <p:nvPr/>
                    </p:nvPicPr>
                    <p:blipFill>
                      <a:blip r:embed="rId6"/>
                      <a:srcRect/>
                      <a:stretch>
                        <a:fillRect/>
                      </a:stretch>
                    </p:blipFill>
                    <p:spPr bwMode="auto">
                      <a:xfrm>
                        <a:off x="5220072" y="4077072"/>
                        <a:ext cx="2856334" cy="1932643"/>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6" name="Rectangle 5"/>
          <p:cNvSpPr/>
          <p:nvPr/>
        </p:nvSpPr>
        <p:spPr>
          <a:xfrm>
            <a:off x="323528" y="4797152"/>
            <a:ext cx="4320480" cy="172819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BUT, how do we select an appropriate value for </a:t>
            </a:r>
            <a:r>
              <a:rPr lang="en-GB" sz="2800" dirty="0" err="1" smtClean="0"/>
              <a:t>n</a:t>
            </a:r>
            <a:r>
              <a:rPr lang="en-GB" sz="2800" baseline="-25000" dirty="0" err="1" smtClean="0"/>
              <a:t>a</a:t>
            </a:r>
            <a:r>
              <a:rPr lang="en-GB" sz="2800" dirty="0" smtClean="0"/>
              <a:t>?</a:t>
            </a:r>
            <a:endParaRPr lang="en-GB" sz="2800" dirty="0"/>
          </a:p>
        </p:txBody>
      </p:sp>
    </p:spTree>
    <p:extLst>
      <p:ext uri="{BB962C8B-B14F-4D97-AF65-F5344CB8AC3E}">
        <p14:creationId xmlns:p14="http://schemas.microsoft.com/office/powerpoint/2010/main" val="278020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Poorly posed optimisations</a:t>
            </a:r>
            <a:endParaRPr lang="en-GB"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GB" dirty="0" smtClean="0"/>
              <a:t>The reason the default </a:t>
            </a:r>
            <a:r>
              <a:rPr lang="en-GB" dirty="0" err="1" smtClean="0"/>
              <a:t>feedforward</a:t>
            </a:r>
            <a:r>
              <a:rPr lang="en-GB" dirty="0" smtClean="0"/>
              <a:t> is poorly defined is because the optimisation is poorly defined.</a:t>
            </a:r>
          </a:p>
          <a:p>
            <a:pPr marL="514350" indent="-514350">
              <a:buFont typeface="+mj-lt"/>
              <a:buAutoNum type="arabicPeriod"/>
            </a:pPr>
            <a:r>
              <a:rPr lang="en-GB" dirty="0" smtClean="0"/>
              <a:t>As discussed earlier, it is rather obvious that one cannot track effectively a target change at the nth sample using control moves </a:t>
            </a:r>
            <a:r>
              <a:rPr lang="en-GB" dirty="0" smtClean="0"/>
              <a:t>near the </a:t>
            </a:r>
            <a:r>
              <a:rPr lang="en-GB" dirty="0" err="1" smtClean="0"/>
              <a:t>mth</a:t>
            </a:r>
            <a:r>
              <a:rPr lang="en-GB" dirty="0" smtClean="0"/>
              <a:t> sample where n, m are not close together.</a:t>
            </a:r>
          </a:p>
          <a:p>
            <a:pPr marL="514350" indent="-514350">
              <a:buFont typeface="+mj-lt"/>
              <a:buAutoNum type="arabicPeriod"/>
            </a:pPr>
            <a:r>
              <a:rPr lang="en-GB" dirty="0" smtClean="0"/>
              <a:t>For a well defined optimisation, the flexibility in the predicted control trajectory must be sufficient to closely match the desired closed-loop trajectory.</a:t>
            </a:r>
          </a:p>
          <a:p>
            <a:pPr marL="514350" indent="-514350">
              <a:buFont typeface="+mj-lt"/>
              <a:buAutoNum type="arabicPeriod"/>
            </a:pPr>
            <a:r>
              <a:rPr lang="en-GB" dirty="0" smtClean="0"/>
              <a:t>These observations lead us to a systematic mechanism for creating a set of requirements.</a:t>
            </a: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spTree>
    <p:extLst>
      <p:ext uri="{BB962C8B-B14F-4D97-AF65-F5344CB8AC3E}">
        <p14:creationId xmlns:p14="http://schemas.microsoft.com/office/powerpoint/2010/main" val="79921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424" y="142852"/>
            <a:ext cx="8001056" cy="714380"/>
          </a:xfrm>
        </p:spPr>
        <p:txBody>
          <a:bodyPr>
            <a:normAutofit fontScale="90000"/>
          </a:bodyPr>
          <a:lstStyle/>
          <a:p>
            <a:r>
              <a:rPr lang="en-GB" dirty="0" smtClean="0"/>
              <a:t>Thought experiment – ideal response</a:t>
            </a:r>
            <a:endParaRPr lang="en-GB" dirty="0"/>
          </a:p>
        </p:txBody>
      </p:sp>
      <p:sp>
        <p:nvSpPr>
          <p:cNvPr id="3" name="Content Placeholder 2"/>
          <p:cNvSpPr>
            <a:spLocks noGrp="1"/>
          </p:cNvSpPr>
          <p:nvPr>
            <p:ph idx="1"/>
          </p:nvPr>
        </p:nvSpPr>
        <p:spPr>
          <a:xfrm>
            <a:off x="214282" y="928670"/>
            <a:ext cx="8715436" cy="1564226"/>
          </a:xfrm>
        </p:spPr>
        <p:txBody>
          <a:bodyPr>
            <a:normAutofit/>
          </a:bodyPr>
          <a:lstStyle/>
          <a:p>
            <a:pPr marL="0" indent="0">
              <a:buNone/>
            </a:pPr>
            <a:r>
              <a:rPr lang="en-GB" dirty="0" smtClean="0"/>
              <a:t>Consider a system with </a:t>
            </a:r>
            <a:r>
              <a:rPr lang="en-GB" dirty="0" smtClean="0"/>
              <a:t>known open-loop dynamics and sketch an ideal input/output closed-loop step response (LQR would be a reasonable estimate).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cxnSp>
        <p:nvCxnSpPr>
          <p:cNvPr id="7" name="Straight Connector 6"/>
          <p:cNvCxnSpPr/>
          <p:nvPr/>
        </p:nvCxnSpPr>
        <p:spPr>
          <a:xfrm>
            <a:off x="683568" y="5373216"/>
            <a:ext cx="3600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83968" y="3789040"/>
            <a:ext cx="3600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283968" y="3789040"/>
            <a:ext cx="0" cy="15841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98369" y="3388350"/>
            <a:ext cx="905120" cy="369332"/>
          </a:xfrm>
          <a:prstGeom prst="rect">
            <a:avLst/>
          </a:prstGeom>
          <a:solidFill>
            <a:srgbClr val="FFFF00"/>
          </a:solidFill>
        </p:spPr>
        <p:txBody>
          <a:bodyPr wrap="none" rtlCol="0">
            <a:spAutoFit/>
          </a:bodyPr>
          <a:lstStyle/>
          <a:p>
            <a:r>
              <a:rPr lang="en-GB" dirty="0" smtClean="0"/>
              <a:t>TARGET</a:t>
            </a:r>
            <a:endParaRPr lang="en-GB" dirty="0"/>
          </a:p>
        </p:txBody>
      </p:sp>
      <p:sp>
        <p:nvSpPr>
          <p:cNvPr id="14" name="Rectangle 13"/>
          <p:cNvSpPr/>
          <p:nvPr/>
        </p:nvSpPr>
        <p:spPr>
          <a:xfrm>
            <a:off x="107504" y="5949280"/>
            <a:ext cx="8496943" cy="864096"/>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Determine the number and locations of samples over which the input and output trajectories undertake significant change.</a:t>
            </a:r>
            <a:endParaRPr lang="en-GB" sz="2400" dirty="0"/>
          </a:p>
        </p:txBody>
      </p:sp>
      <p:sp>
        <p:nvSpPr>
          <p:cNvPr id="6" name="Rounded Rectangular Callout 5"/>
          <p:cNvSpPr/>
          <p:nvPr/>
        </p:nvSpPr>
        <p:spPr>
          <a:xfrm>
            <a:off x="107504" y="2348880"/>
            <a:ext cx="1944216" cy="1728192"/>
          </a:xfrm>
          <a:prstGeom prst="wedgeRoundRectCallout">
            <a:avLst>
              <a:gd name="adj1" fmla="val 99378"/>
              <a:gd name="adj2" fmla="val 94747"/>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a:t>
            </a:r>
            <a:r>
              <a:rPr lang="en-GB" baseline="-25000" dirty="0" err="1" smtClean="0"/>
              <a:t>a</a:t>
            </a:r>
            <a:r>
              <a:rPr lang="en-GB" dirty="0" smtClean="0"/>
              <a:t> is the number of samples before that the input begins to move.</a:t>
            </a:r>
            <a:endParaRPr lang="en-GB" dirty="0"/>
          </a:p>
        </p:txBody>
      </p:sp>
      <p:sp>
        <p:nvSpPr>
          <p:cNvPr id="16" name="Rounded Rectangular Callout 15"/>
          <p:cNvSpPr/>
          <p:nvPr/>
        </p:nvSpPr>
        <p:spPr>
          <a:xfrm>
            <a:off x="6372200" y="4077072"/>
            <a:ext cx="1944216" cy="1728192"/>
          </a:xfrm>
          <a:prstGeom prst="wedgeRoundRectCallout">
            <a:avLst>
              <a:gd name="adj1" fmla="val -118215"/>
              <a:gd name="adj2" fmla="val -12987"/>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t>
            </a:r>
            <a:r>
              <a:rPr lang="en-GB" baseline="-25000" dirty="0" smtClean="0"/>
              <a:t>u</a:t>
            </a:r>
            <a:r>
              <a:rPr lang="en-GB" dirty="0" smtClean="0"/>
              <a:t> is the number of samples over which the principle input changes occur.</a:t>
            </a:r>
            <a:endParaRPr lang="en-GB" dirty="0"/>
          </a:p>
        </p:txBody>
      </p:sp>
    </p:spTree>
    <p:extLst>
      <p:ext uri="{BB962C8B-B14F-4D97-AF65-F5344CB8AC3E}">
        <p14:creationId xmlns:p14="http://schemas.microsoft.com/office/powerpoint/2010/main" val="234542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Argument</a:t>
            </a:r>
            <a:endParaRPr lang="en-GB"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GB" dirty="0" smtClean="0"/>
              <a:t>If an ideal response only requires the input to move m samples before any target change, then </a:t>
            </a:r>
            <a:r>
              <a:rPr lang="en-GB" dirty="0" err="1" smtClean="0"/>
              <a:t>n</a:t>
            </a:r>
            <a:r>
              <a:rPr lang="en-GB" baseline="-25000" dirty="0" err="1" smtClean="0"/>
              <a:t>a</a:t>
            </a:r>
            <a:r>
              <a:rPr lang="en-GB" dirty="0" smtClean="0"/>
              <a:t>=m is sufficient to capture a prediction close to the ideal response.</a:t>
            </a:r>
          </a:p>
          <a:p>
            <a:pPr marL="514350" indent="-514350">
              <a:buFont typeface="+mj-lt"/>
              <a:buAutoNum type="arabicPeriod"/>
            </a:pPr>
            <a:r>
              <a:rPr lang="en-GB" dirty="0" smtClean="0"/>
              <a:t>If an ideal response requires m control moves, then nu=m is sufficient to capture the ideal input prediction.</a:t>
            </a:r>
          </a:p>
          <a:p>
            <a:pPr marL="0" indent="0">
              <a:buNone/>
            </a:pPr>
            <a:r>
              <a:rPr lang="en-GB" b="1" dirty="0" smtClean="0">
                <a:solidFill>
                  <a:srgbClr val="008000"/>
                </a:solidFill>
              </a:rPr>
              <a:t>It should be noted however, that the required numbers are dependent on the ‘ideal’ response which will thus vary with constraints and desired input activity.</a:t>
            </a:r>
            <a:endParaRPr lang="en-GB" b="1" dirty="0">
              <a:solidFill>
                <a:srgbClr val="008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sp>
        <p:nvSpPr>
          <p:cNvPr id="6" name="Rectangle 5"/>
          <p:cNvSpPr/>
          <p:nvPr/>
        </p:nvSpPr>
        <p:spPr>
          <a:xfrm>
            <a:off x="107504" y="5949280"/>
            <a:ext cx="8496943" cy="86409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This discussion excludes continuously varying targets although in practice the requirements for a step target usually suffice.</a:t>
            </a:r>
            <a:endParaRPr lang="en-GB" sz="2400" dirty="0"/>
          </a:p>
        </p:txBody>
      </p:sp>
    </p:spTree>
    <p:extLst>
      <p:ext uri="{BB962C8B-B14F-4D97-AF65-F5344CB8AC3E}">
        <p14:creationId xmlns:p14="http://schemas.microsoft.com/office/powerpoint/2010/main" val="32626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Thought experiment 2</a:t>
            </a:r>
            <a:endParaRPr lang="en-GB" dirty="0"/>
          </a:p>
        </p:txBody>
      </p:sp>
      <p:sp>
        <p:nvSpPr>
          <p:cNvPr id="3" name="Content Placeholder 2"/>
          <p:cNvSpPr>
            <a:spLocks noGrp="1"/>
          </p:cNvSpPr>
          <p:nvPr>
            <p:ph idx="1"/>
          </p:nvPr>
        </p:nvSpPr>
        <p:spPr/>
        <p:txBody>
          <a:bodyPr/>
          <a:lstStyle/>
          <a:p>
            <a:r>
              <a:rPr lang="en-GB" dirty="0" smtClean="0"/>
              <a:t>Chapter 3 gave some pragmatic approaches for selecting the input and output horizons.</a:t>
            </a:r>
          </a:p>
          <a:p>
            <a:r>
              <a:rPr lang="en-GB" dirty="0" smtClean="0"/>
              <a:t>The maximum useful value for </a:t>
            </a:r>
            <a:r>
              <a:rPr lang="en-GB" dirty="0" err="1" smtClean="0"/>
              <a:t>n</a:t>
            </a:r>
            <a:r>
              <a:rPr lang="en-GB" baseline="-25000" dirty="0" err="1" smtClean="0"/>
              <a:t>a</a:t>
            </a:r>
            <a:r>
              <a:rPr lang="en-GB" dirty="0" smtClean="0"/>
              <a:t> will be the maximal useful input horizon, as it is not productive for the input to move in advance of this.</a:t>
            </a:r>
          </a:p>
          <a:p>
            <a:r>
              <a:rPr lang="en-GB" dirty="0" smtClean="0"/>
              <a:t>In some cases </a:t>
            </a:r>
            <a:r>
              <a:rPr lang="en-GB" dirty="0" err="1" smtClean="0"/>
              <a:t>n</a:t>
            </a:r>
            <a:r>
              <a:rPr lang="en-GB" baseline="-25000" dirty="0" err="1" smtClean="0"/>
              <a:t>a</a:t>
            </a:r>
            <a:r>
              <a:rPr lang="en-GB" dirty="0" smtClean="0"/>
              <a:t> may be less than the advised value for nu.</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
        <p:nvSpPr>
          <p:cNvPr id="6" name="Rectangle 5"/>
          <p:cNvSpPr/>
          <p:nvPr/>
        </p:nvSpPr>
        <p:spPr>
          <a:xfrm>
            <a:off x="179512" y="5085184"/>
            <a:ext cx="8496943" cy="1512168"/>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These arguments are presented without any attempt to prove them rigorously as it is </a:t>
            </a:r>
            <a:r>
              <a:rPr lang="en-GB" sz="2400" dirty="0" smtClean="0"/>
              <a:t>more important, in practice, to understand the limitations of a given implementation and to ensure that one is not guilty of asking for nonsense</a:t>
            </a:r>
            <a:r>
              <a:rPr lang="en-GB" sz="2400" dirty="0" smtClean="0"/>
              <a:t>.</a:t>
            </a:r>
            <a:endParaRPr lang="en-GB" sz="2400" dirty="0"/>
          </a:p>
        </p:txBody>
      </p:sp>
    </p:spTree>
    <p:extLst>
      <p:ext uri="{BB962C8B-B14F-4D97-AF65-F5344CB8AC3E}">
        <p14:creationId xmlns:p14="http://schemas.microsoft.com/office/powerpoint/2010/main" val="390090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249570" cy="714380"/>
          </a:xfrm>
        </p:spPr>
        <p:txBody>
          <a:bodyPr>
            <a:normAutofit fontScale="90000"/>
          </a:bodyPr>
          <a:lstStyle/>
          <a:p>
            <a:r>
              <a:rPr lang="en-GB" dirty="0" smtClean="0"/>
              <a:t>Examples of using advance knowledge</a:t>
            </a:r>
            <a:endParaRPr lang="en-GB" dirty="0"/>
          </a:p>
        </p:txBody>
      </p:sp>
      <p:sp>
        <p:nvSpPr>
          <p:cNvPr id="3" name="Content Placeholder 2"/>
          <p:cNvSpPr>
            <a:spLocks noGrp="1"/>
          </p:cNvSpPr>
          <p:nvPr>
            <p:ph idx="1"/>
          </p:nvPr>
        </p:nvSpPr>
        <p:spPr>
          <a:xfrm>
            <a:off x="214282" y="1412776"/>
            <a:ext cx="8715436" cy="5159496"/>
          </a:xfrm>
        </p:spPr>
        <p:txBody>
          <a:bodyPr>
            <a:normAutofit/>
          </a:bodyPr>
          <a:lstStyle/>
          <a:p>
            <a:pPr marL="0" indent="0">
              <a:buNone/>
            </a:pPr>
            <a:r>
              <a:rPr lang="en-GB" dirty="0" smtClean="0"/>
              <a:t>The remainder of this video will give a number of examples to demonstrate how behaviour can be compared with various values of advance knowledge </a:t>
            </a:r>
            <a:r>
              <a:rPr lang="en-GB" dirty="0" err="1" smtClean="0"/>
              <a:t>n</a:t>
            </a:r>
            <a:r>
              <a:rPr lang="en-GB" baseline="-25000" dirty="0" err="1" smtClean="0"/>
              <a:t>a</a:t>
            </a:r>
            <a:r>
              <a:rPr lang="en-GB" dirty="0" err="1" smtClean="0"/>
              <a:t>.</a:t>
            </a:r>
            <a:endParaRPr lang="en-GB" dirty="0" smtClean="0"/>
          </a:p>
          <a:p>
            <a:pPr marL="0" indent="0">
              <a:buNone/>
            </a:pPr>
            <a:r>
              <a:rPr lang="en-GB" dirty="0" smtClean="0"/>
              <a:t>The comparisons assume a fixed shape for the </a:t>
            </a:r>
            <a:r>
              <a:rPr lang="en-GB" dirty="0" smtClean="0"/>
              <a:t>target. The author’s experience is that it is unlikely that a different </a:t>
            </a:r>
            <a:r>
              <a:rPr lang="en-GB" dirty="0" err="1" smtClean="0"/>
              <a:t>n</a:t>
            </a:r>
            <a:r>
              <a:rPr lang="en-GB" baseline="-25000" dirty="0" err="1" smtClean="0"/>
              <a:t>a</a:t>
            </a:r>
            <a:r>
              <a:rPr lang="en-GB" dirty="0" smtClean="0"/>
              <a:t> </a:t>
            </a:r>
            <a:r>
              <a:rPr lang="en-GB" dirty="0" smtClean="0"/>
              <a:t>will be needed for  </a:t>
            </a:r>
            <a:r>
              <a:rPr lang="en-GB" dirty="0" smtClean="0"/>
              <a:t>different shapes of target.</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Tree>
    <p:extLst>
      <p:ext uri="{BB962C8B-B14F-4D97-AF65-F5344CB8AC3E}">
        <p14:creationId xmlns:p14="http://schemas.microsoft.com/office/powerpoint/2010/main" val="290370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REMARK</a:t>
            </a:r>
            <a:endParaRPr lang="en-GB" dirty="0"/>
          </a:p>
        </p:txBody>
      </p:sp>
      <p:sp>
        <p:nvSpPr>
          <p:cNvPr id="3" name="Content Placeholder 2"/>
          <p:cNvSpPr>
            <a:spLocks noGrp="1"/>
          </p:cNvSpPr>
          <p:nvPr>
            <p:ph idx="1"/>
          </p:nvPr>
        </p:nvSpPr>
        <p:spPr>
          <a:xfrm>
            <a:off x="214282" y="1124744"/>
            <a:ext cx="8715436" cy="5447528"/>
          </a:xfrm>
        </p:spPr>
        <p:txBody>
          <a:bodyPr/>
          <a:lstStyle/>
          <a:p>
            <a:r>
              <a:rPr lang="en-GB" dirty="0" smtClean="0"/>
              <a:t>These examples include  the use of low nu for completeness.</a:t>
            </a:r>
          </a:p>
          <a:p>
            <a:r>
              <a:rPr lang="en-GB" dirty="0" smtClean="0"/>
              <a:t>However, given the insights of chapter 3, one could argue that in practice  the results are most meaningful if and only if nu is large enough.</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Tree>
    <p:extLst>
      <p:ext uri="{BB962C8B-B14F-4D97-AF65-F5344CB8AC3E}">
        <p14:creationId xmlns:p14="http://schemas.microsoft.com/office/powerpoint/2010/main" val="3232967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2053</TotalTime>
  <Words>1351</Words>
  <Application>Microsoft Office PowerPoint</Application>
  <PresentationFormat>On-screen Show (4:3)</PresentationFormat>
  <Paragraphs>147</Paragraphs>
  <Slides>22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Equation</vt:lpstr>
      <vt:lpstr>CHAPTER 6 Predictive Control with tracking 4 feedforward by trial and error in GPC</vt:lpstr>
      <vt:lpstr>Background </vt:lpstr>
      <vt:lpstr>Feedforward definition with reduced a advance knowledge</vt:lpstr>
      <vt:lpstr>Poorly posed optimisations</vt:lpstr>
      <vt:lpstr>Thought experiment – ideal response</vt:lpstr>
      <vt:lpstr>Argument</vt:lpstr>
      <vt:lpstr>Thought experiment 2</vt:lpstr>
      <vt:lpstr>Examples of using advance knowledge</vt:lpstr>
      <vt:lpstr>REMARK</vt:lpstr>
      <vt:lpstr>video6_4_example1.m</vt:lpstr>
      <vt:lpstr>video6_4_example1.m</vt:lpstr>
      <vt:lpstr>video6_4_example1.m</vt:lpstr>
      <vt:lpstr>video6_4_example2.m</vt:lpstr>
      <vt:lpstr>video6_4_example2.m</vt:lpstr>
      <vt:lpstr>video6_4_example2.m</vt:lpstr>
      <vt:lpstr>video6_4_example3.m</vt:lpstr>
      <vt:lpstr>video6_4_example3.m</vt:lpstr>
      <vt:lpstr>video6_4_example4.m</vt:lpstr>
      <vt:lpstr>video6_4_example4.m</vt:lpstr>
      <vt:lpstr>video6_4_example4.m</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152</cp:revision>
  <dcterms:created xsi:type="dcterms:W3CDTF">2012-03-07T15:25:29Z</dcterms:created>
  <dcterms:modified xsi:type="dcterms:W3CDTF">2014-07-03T13:08:10Z</dcterms:modified>
</cp:coreProperties>
</file>