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325" r:id="rId4"/>
    <p:sldId id="338" r:id="rId5"/>
    <p:sldId id="339" r:id="rId6"/>
    <p:sldId id="340" r:id="rId7"/>
    <p:sldId id="341" r:id="rId8"/>
    <p:sldId id="342" r:id="rId9"/>
    <p:sldId id="289"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52" d="100"/>
          <a:sy n="52" d="100"/>
        </p:scale>
        <p:origin x="-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7/15/2014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10</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jpeg"/><Relationship Id="rId5" Type="http://schemas.openxmlformats.org/officeDocument/2006/relationships/hyperlink" Target="http://engsc.ac.uk/" TargetMode="External"/><Relationship Id="rId10" Type="http://schemas.openxmlformats.org/officeDocument/2006/relationships/image" Target="../media/image8.jpeg"/><Relationship Id="rId4" Type="http://schemas.openxmlformats.org/officeDocument/2006/relationships/image" Target="../media/image5.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6</a:t>
            </a:r>
            <a:br>
              <a:rPr lang="en-GB" dirty="0" smtClean="0"/>
            </a:br>
            <a:r>
              <a:rPr lang="en-GB" dirty="0" smtClean="0"/>
              <a:t>Predictive Control with tracking 5</a:t>
            </a:r>
            <a:br>
              <a:rPr lang="en-GB" dirty="0" smtClean="0"/>
            </a:br>
            <a:r>
              <a:rPr lang="en-GB" dirty="0" smtClean="0"/>
              <a:t>alternative MPC paradigms and </a:t>
            </a:r>
            <a:r>
              <a:rPr lang="en-GB" dirty="0" err="1" smtClean="0"/>
              <a:t>feedforward</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052736"/>
            <a:ext cx="8390166" cy="5328592"/>
          </a:xfrm>
        </p:spPr>
        <p:txBody>
          <a:bodyPr>
            <a:normAutofit lnSpcReduction="10000"/>
          </a:bodyPr>
          <a:lstStyle/>
          <a:p>
            <a:pPr marL="514350" indent="-514350">
              <a:lnSpc>
                <a:spcPct val="90000"/>
              </a:lnSpc>
              <a:buFont typeface="+mj-lt"/>
              <a:buAutoNum type="arabicPeriod"/>
            </a:pPr>
            <a:r>
              <a:rPr lang="en-GB" altLang="en-US" dirty="0" smtClean="0"/>
              <a:t>So far this chapter has demonstrated that the default GPC (same concept for most MPC) choice of feed forward may be quite poor.</a:t>
            </a:r>
          </a:p>
          <a:p>
            <a:pPr marL="514350" indent="-514350">
              <a:lnSpc>
                <a:spcPct val="90000"/>
              </a:lnSpc>
              <a:buFont typeface="+mj-lt"/>
              <a:buAutoNum type="arabicPeriod"/>
            </a:pPr>
            <a:endParaRPr lang="en-GB" altLang="en-US" dirty="0" smtClean="0"/>
          </a:p>
          <a:p>
            <a:pPr marL="514350" indent="-514350">
              <a:lnSpc>
                <a:spcPct val="90000"/>
              </a:lnSpc>
              <a:buFont typeface="+mj-lt"/>
              <a:buAutoNum type="arabicPeriod"/>
            </a:pPr>
            <a:endParaRPr lang="en-GB" altLang="en-US" dirty="0" smtClean="0"/>
          </a:p>
          <a:p>
            <a:pPr marL="514350" indent="-514350">
              <a:lnSpc>
                <a:spcPct val="90000"/>
              </a:lnSpc>
              <a:buFont typeface="+mj-lt"/>
              <a:buAutoNum type="arabicPeriod"/>
            </a:pPr>
            <a:r>
              <a:rPr lang="en-GB" altLang="en-US" dirty="0" smtClean="0"/>
              <a:t>However, changing the amount of advance knowledge available is a pragmatic and simple way of determining an effective feed forward for MPC.</a:t>
            </a:r>
          </a:p>
          <a:p>
            <a:pPr marL="514350" indent="-514350">
              <a:lnSpc>
                <a:spcPct val="90000"/>
              </a:lnSpc>
              <a:buFont typeface="+mj-lt"/>
              <a:buAutoNum type="arabicPeriod"/>
            </a:pPr>
            <a:r>
              <a:rPr lang="en-GB" altLang="en-US" dirty="0" smtClean="0"/>
              <a:t>This video begins a brief discussion of whether modifications to the basic GPC set up are possible or useful.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2268914008"/>
              </p:ext>
            </p:extLst>
          </p:nvPr>
        </p:nvGraphicFramePr>
        <p:xfrm>
          <a:off x="2051720" y="2276872"/>
          <a:ext cx="4953000" cy="833437"/>
        </p:xfrm>
        <a:graphic>
          <a:graphicData uri="http://schemas.openxmlformats.org/presentationml/2006/ole">
            <mc:AlternateContent xmlns:mc="http://schemas.openxmlformats.org/markup-compatibility/2006">
              <mc:Choice xmlns:v="urn:schemas-microsoft-com:vml" Requires="v">
                <p:oleObj spid="_x0000_s27719" name="Equation" r:id="rId3" imgW="1904760" imgH="291960" progId="Equation.3">
                  <p:embed/>
                </p:oleObj>
              </mc:Choice>
              <mc:Fallback>
                <p:oleObj name="Equation" r:id="rId3" imgW="1904760" imgH="29196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276872"/>
                        <a:ext cx="4953000" cy="833437"/>
                      </a:xfrm>
                      <a:prstGeom prst="rect">
                        <a:avLst/>
                      </a:prstGeom>
                      <a:solidFill>
                        <a:srgbClr val="FFFF00"/>
                      </a:solidFill>
                      <a:ln w="38100">
                        <a:solidFill>
                          <a:schemeClr val="folHlink"/>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Poorly posed optimisations</a:t>
            </a:r>
            <a:endParaRPr lang="en-GB"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GB" dirty="0" smtClean="0"/>
              <a:t>The reason the </a:t>
            </a:r>
            <a:r>
              <a:rPr lang="en-GB" dirty="0" err="1" smtClean="0"/>
              <a:t>feedforward</a:t>
            </a:r>
            <a:r>
              <a:rPr lang="en-GB" dirty="0" smtClean="0"/>
              <a:t> is poorly defined is because the optimisation is poorly defined.</a:t>
            </a:r>
          </a:p>
          <a:p>
            <a:pPr marL="514350" indent="-514350">
              <a:buFont typeface="+mj-lt"/>
              <a:buAutoNum type="arabicPeriod"/>
            </a:pPr>
            <a:r>
              <a:rPr lang="en-GB" dirty="0" smtClean="0"/>
              <a:t>As discussed earlier, it is rather obvious that one cannot track effectively a target change at the nth sample using control moves near the </a:t>
            </a:r>
            <a:r>
              <a:rPr lang="en-GB" dirty="0" err="1" smtClean="0"/>
              <a:t>mth</a:t>
            </a:r>
            <a:r>
              <a:rPr lang="en-GB" dirty="0" smtClean="0"/>
              <a:t> sample where n, m are not close together.</a:t>
            </a:r>
          </a:p>
          <a:p>
            <a:pPr marL="514350" indent="-514350">
              <a:buFont typeface="+mj-lt"/>
              <a:buAutoNum type="arabicPeriod"/>
            </a:pPr>
            <a:r>
              <a:rPr lang="en-GB" dirty="0" smtClean="0"/>
              <a:t>For a well defined optimisation, the flexibility in the predicted control trajectory must be sufficient to closely match the desired closed-loop trajectory.</a:t>
            </a:r>
          </a:p>
          <a:p>
            <a:pPr marL="514350" indent="-514350">
              <a:buFont typeface="+mj-lt"/>
              <a:buAutoNum type="arabicPeriod"/>
            </a:pPr>
            <a:r>
              <a:rPr lang="en-GB" b="1" dirty="0" smtClean="0">
                <a:solidFill>
                  <a:srgbClr val="C00000"/>
                </a:solidFill>
              </a:rPr>
              <a:t>One might ask how this line of reasoning affects possible changes to GPC?</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extLst>
      <p:ext uri="{BB962C8B-B14F-4D97-AF65-F5344CB8AC3E}">
        <p14:creationId xmlns:p14="http://schemas.microsoft.com/office/powerpoint/2010/main" val="368362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Concepts of blocking 1</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 weakness of GPC (and indeed OMPC), is that all the </a:t>
            </a:r>
            <a:r>
              <a:rPr lang="en-GB" dirty="0" err="1" smtClean="0"/>
              <a:t>d.o.f</a:t>
            </a:r>
            <a:r>
              <a:rPr lang="en-GB" dirty="0" smtClean="0"/>
              <a:t>. are in the immediate transients of the predicted input trajectory.</a:t>
            </a:r>
          </a:p>
          <a:p>
            <a:r>
              <a:rPr lang="en-GB" dirty="0" smtClean="0"/>
              <a:t>This is obviously incompatible with changes in the target several samples into the future, but as observed one can effectively get around this </a:t>
            </a:r>
            <a:r>
              <a:rPr lang="en-GB" dirty="0" smtClean="0"/>
              <a:t>by </a:t>
            </a:r>
            <a:r>
              <a:rPr lang="en-GB" dirty="0" smtClean="0"/>
              <a:t>deliberately not looking at the targets too far ahead.</a:t>
            </a:r>
          </a:p>
          <a:p>
            <a:r>
              <a:rPr lang="en-GB" dirty="0" smtClean="0"/>
              <a:t>Nevertheless, there remain scenarios where one needs or desires some flexibility in the input predictions many samples into the future, while not resulting in a very large nu. </a:t>
            </a:r>
          </a:p>
          <a:p>
            <a:r>
              <a:rPr lang="en-GB" dirty="0" smtClean="0"/>
              <a:t>Typically such scenarios can arise where there are hard constraints which are active many samples into the future, but not in immediate transients.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124895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Concepts of blocking 2</a:t>
            </a:r>
            <a:endParaRPr lang="en-GB" dirty="0"/>
          </a:p>
        </p:txBody>
      </p:sp>
      <p:sp>
        <p:nvSpPr>
          <p:cNvPr id="3" name="Content Placeholder 2"/>
          <p:cNvSpPr>
            <a:spLocks noGrp="1"/>
          </p:cNvSpPr>
          <p:nvPr>
            <p:ph idx="1"/>
          </p:nvPr>
        </p:nvSpPr>
        <p:spPr>
          <a:xfrm>
            <a:off x="214282" y="928670"/>
            <a:ext cx="8715436" cy="5524666"/>
          </a:xfrm>
        </p:spPr>
        <p:txBody>
          <a:bodyPr>
            <a:normAutofit/>
          </a:bodyPr>
          <a:lstStyle/>
          <a:p>
            <a:pPr marL="0" indent="0">
              <a:buNone/>
            </a:pPr>
            <a:r>
              <a:rPr lang="en-GB" dirty="0" smtClean="0"/>
              <a:t>Blocking is an approach whereby the degrees of freedom within the </a:t>
            </a:r>
            <a:r>
              <a:rPr lang="en-GB" b="1" u="sng" dirty="0" smtClean="0">
                <a:solidFill>
                  <a:srgbClr val="C00000"/>
                </a:solidFill>
              </a:rPr>
              <a:t>predicted</a:t>
            </a:r>
            <a:r>
              <a:rPr lang="en-GB" dirty="0" smtClean="0"/>
              <a:t> input trajectory are spread over the output horizon rather than begin focussed in transients.</a:t>
            </a:r>
          </a:p>
          <a:p>
            <a:pPr marL="0" indent="0">
              <a:buNone/>
            </a:pPr>
            <a:r>
              <a:rPr lang="en-GB" dirty="0" smtClean="0"/>
              <a:t>For example, allow changes</a:t>
            </a:r>
          </a:p>
          <a:p>
            <a:pPr marL="0" indent="0">
              <a:buNone/>
            </a:pPr>
            <a:r>
              <a:rPr lang="en-GB" dirty="0"/>
              <a:t>a</a:t>
            </a:r>
            <a:r>
              <a:rPr lang="en-GB" dirty="0" smtClean="0"/>
              <a:t>t samples 0,a,b.</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541194142"/>
              </p:ext>
            </p:extLst>
          </p:nvPr>
        </p:nvGraphicFramePr>
        <p:xfrm>
          <a:off x="6012160" y="2492896"/>
          <a:ext cx="2772201" cy="4062164"/>
        </p:xfrm>
        <a:graphic>
          <a:graphicData uri="http://schemas.openxmlformats.org/presentationml/2006/ole">
            <mc:AlternateContent xmlns:mc="http://schemas.openxmlformats.org/markup-compatibility/2006">
              <mc:Choice xmlns:v="urn:schemas-microsoft-com:vml" Requires="v">
                <p:oleObj spid="_x0000_s32782" name="Equation" r:id="rId3" imgW="1473120" imgH="2158920" progId="Equation.3">
                  <p:embed/>
                </p:oleObj>
              </mc:Choice>
              <mc:Fallback>
                <p:oleObj name="Equation" r:id="rId3" imgW="1473120" imgH="2158920" progId="Equation.3">
                  <p:embed/>
                  <p:pic>
                    <p:nvPicPr>
                      <p:cNvPr id="0" name="Object 5"/>
                      <p:cNvPicPr>
                        <a:picLocks noChangeAspect="1" noChangeArrowheads="1"/>
                      </p:cNvPicPr>
                      <p:nvPr/>
                    </p:nvPicPr>
                    <p:blipFill>
                      <a:blip r:embed="rId4"/>
                      <a:srcRect/>
                      <a:stretch>
                        <a:fillRect/>
                      </a:stretch>
                    </p:blipFill>
                    <p:spPr bwMode="auto">
                      <a:xfrm>
                        <a:off x="6012160" y="2492896"/>
                        <a:ext cx="2772201" cy="4062164"/>
                      </a:xfrm>
                      <a:prstGeom prst="rect">
                        <a:avLst/>
                      </a:prstGeom>
                      <a:solidFill>
                        <a:srgbClr val="FFFF00"/>
                      </a:solidFill>
                      <a:ln>
                        <a:noFill/>
                      </a:ln>
                    </p:spPr>
                  </p:pic>
                </p:oleObj>
              </mc:Fallback>
            </mc:AlternateContent>
          </a:graphicData>
        </a:graphic>
      </p:graphicFrame>
      <p:cxnSp>
        <p:nvCxnSpPr>
          <p:cNvPr id="8" name="Straight Connector 7"/>
          <p:cNvCxnSpPr/>
          <p:nvPr/>
        </p:nvCxnSpPr>
        <p:spPr>
          <a:xfrm>
            <a:off x="107504" y="6093296"/>
            <a:ext cx="576064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528" y="5877272"/>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8328" y="5902424"/>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22478" y="5902424"/>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87624" y="5902424"/>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75656" y="5914963"/>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763688" y="5914963"/>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51720" y="5914963"/>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339752" y="5908260"/>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27784" y="5914963"/>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15816" y="5877272"/>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3848" y="5908260"/>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91880" y="5914963"/>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0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Concepts of blocking 3</a:t>
            </a:r>
            <a:endParaRPr lang="en-GB" dirty="0"/>
          </a:p>
        </p:txBody>
      </p:sp>
      <p:sp>
        <p:nvSpPr>
          <p:cNvPr id="3" name="Content Placeholder 2"/>
          <p:cNvSpPr>
            <a:spLocks noGrp="1"/>
          </p:cNvSpPr>
          <p:nvPr>
            <p:ph idx="1"/>
          </p:nvPr>
        </p:nvSpPr>
        <p:spPr>
          <a:xfrm>
            <a:off x="214282" y="928670"/>
            <a:ext cx="8715436" cy="5524666"/>
          </a:xfrm>
        </p:spPr>
        <p:txBody>
          <a:bodyPr>
            <a:normAutofit fontScale="85000" lnSpcReduction="10000"/>
          </a:bodyPr>
          <a:lstStyle/>
          <a:p>
            <a:pPr marL="0" indent="0">
              <a:buNone/>
            </a:pPr>
            <a:r>
              <a:rPr lang="en-GB" dirty="0" smtClean="0"/>
              <a:t>While blocking is conceptually simple and appealing, there are a number of serious theoretical shortcomings.</a:t>
            </a:r>
          </a:p>
          <a:p>
            <a:pPr marL="514350" indent="-514350">
              <a:buFont typeface="+mj-lt"/>
              <a:buAutoNum type="arabicPeriod"/>
            </a:pPr>
            <a:r>
              <a:rPr lang="en-GB" dirty="0" smtClean="0"/>
              <a:t>It is difficult to be systematic in selecting which control increments will be degrees of freedom. </a:t>
            </a:r>
            <a:r>
              <a:rPr lang="en-GB" b="1" dirty="0" smtClean="0">
                <a:solidFill>
                  <a:srgbClr val="C00000"/>
                </a:solidFill>
              </a:rPr>
              <a:t>Even more an issue </a:t>
            </a:r>
            <a:r>
              <a:rPr lang="en-GB" dirty="0" smtClean="0"/>
              <a:t>for MIMO problems!</a:t>
            </a:r>
          </a:p>
          <a:p>
            <a:pPr marL="514350" indent="-514350">
              <a:buFont typeface="+mj-lt"/>
              <a:buAutoNum type="arabicPeriod"/>
            </a:pPr>
            <a:r>
              <a:rPr lang="en-GB" dirty="0" smtClean="0"/>
              <a:t>The structure of the predictions will not normally include the tail (see video 4_6) and consequently it is difficult to make arguments about the optimisation being well posed and leading to consistent decision making from one sample to the next.</a:t>
            </a:r>
          </a:p>
          <a:p>
            <a:pPr marL="514350" indent="-514350">
              <a:buFont typeface="+mj-lt"/>
              <a:buAutoNum type="arabicPeriod"/>
            </a:pPr>
            <a:r>
              <a:rPr lang="en-GB" dirty="0" smtClean="0"/>
              <a:t>There are several papers on this type of approach in the literature for interested viewers to pursue, but this line of thought is not continued in this video book.</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Tree>
    <p:extLst>
      <p:ext uri="{BB962C8B-B14F-4D97-AF65-F5344CB8AC3E}">
        <p14:creationId xmlns:p14="http://schemas.microsoft.com/office/powerpoint/2010/main" val="368045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Orthonormal functions</a:t>
            </a:r>
            <a:endParaRPr lang="en-GB" dirty="0"/>
          </a:p>
        </p:txBody>
      </p:sp>
      <p:sp>
        <p:nvSpPr>
          <p:cNvPr id="3" name="Content Placeholder 2"/>
          <p:cNvSpPr>
            <a:spLocks noGrp="1"/>
          </p:cNvSpPr>
          <p:nvPr>
            <p:ph idx="1"/>
          </p:nvPr>
        </p:nvSpPr>
        <p:spPr>
          <a:xfrm>
            <a:off x="214282" y="928670"/>
            <a:ext cx="8715436" cy="1996274"/>
          </a:xfrm>
        </p:spPr>
        <p:txBody>
          <a:bodyPr>
            <a:normAutofit fontScale="92500" lnSpcReduction="20000"/>
          </a:bodyPr>
          <a:lstStyle/>
          <a:p>
            <a:pPr marL="0" indent="0">
              <a:buNone/>
            </a:pPr>
            <a:r>
              <a:rPr lang="en-GB" dirty="0" smtClean="0"/>
              <a:t>There has been a fair bit of work looking at alternative ways of defining the input predictions, so that rather than being simple increments, instead one can consider the input predictions as a linear combination of other trajectories, for example: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754763291"/>
              </p:ext>
            </p:extLst>
          </p:nvPr>
        </p:nvGraphicFramePr>
        <p:xfrm>
          <a:off x="251520" y="2852936"/>
          <a:ext cx="5038602" cy="2736304"/>
        </p:xfrm>
        <a:graphic>
          <a:graphicData uri="http://schemas.openxmlformats.org/presentationml/2006/ole">
            <mc:AlternateContent xmlns:mc="http://schemas.openxmlformats.org/markup-compatibility/2006">
              <mc:Choice xmlns:v="urn:schemas-microsoft-com:vml" Requires="v">
                <p:oleObj spid="_x0000_s33801" name="Equation" r:id="rId3" imgW="2057400" imgH="1117440" progId="Equation.3">
                  <p:embed/>
                </p:oleObj>
              </mc:Choice>
              <mc:Fallback>
                <p:oleObj name="Equation" r:id="rId3" imgW="2057400" imgH="1117440" progId="Equation.3">
                  <p:embed/>
                  <p:pic>
                    <p:nvPicPr>
                      <p:cNvPr id="0" name="Object 5"/>
                      <p:cNvPicPr>
                        <a:picLocks noChangeAspect="1" noChangeArrowheads="1"/>
                      </p:cNvPicPr>
                      <p:nvPr/>
                    </p:nvPicPr>
                    <p:blipFill>
                      <a:blip r:embed="rId4"/>
                      <a:srcRect/>
                      <a:stretch>
                        <a:fillRect/>
                      </a:stretch>
                    </p:blipFill>
                    <p:spPr bwMode="auto">
                      <a:xfrm>
                        <a:off x="251520" y="2852936"/>
                        <a:ext cx="5038602" cy="2736304"/>
                      </a:xfrm>
                      <a:prstGeom prst="rect">
                        <a:avLst/>
                      </a:prstGeom>
                      <a:solidFill>
                        <a:srgbClr val="FFFF00"/>
                      </a:solidFill>
                      <a:ln>
                        <a:noFill/>
                      </a:ln>
                    </p:spPr>
                  </p:pic>
                </p:oleObj>
              </mc:Fallback>
            </mc:AlternateContent>
          </a:graphicData>
        </a:graphic>
      </p:graphicFrame>
      <p:sp>
        <p:nvSpPr>
          <p:cNvPr id="7" name="Rectangular Callout 6"/>
          <p:cNvSpPr/>
          <p:nvPr/>
        </p:nvSpPr>
        <p:spPr>
          <a:xfrm>
            <a:off x="6228184" y="2780928"/>
            <a:ext cx="2520280" cy="1368152"/>
          </a:xfrm>
          <a:prstGeom prst="wedgeRectCallout">
            <a:avLst>
              <a:gd name="adj1" fmla="val -85965"/>
              <a:gd name="adj2" fmla="val 463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t>d.o.f</a:t>
            </a:r>
            <a:r>
              <a:rPr lang="en-GB" sz="2400" dirty="0" smtClean="0"/>
              <a:t> are the linear combination of the columns</a:t>
            </a:r>
            <a:endParaRPr lang="en-GB" sz="2400" dirty="0"/>
          </a:p>
        </p:txBody>
      </p:sp>
      <p:sp>
        <p:nvSpPr>
          <p:cNvPr id="8" name="Rectangular Callout 7"/>
          <p:cNvSpPr/>
          <p:nvPr/>
        </p:nvSpPr>
        <p:spPr>
          <a:xfrm>
            <a:off x="5940152" y="5085184"/>
            <a:ext cx="2664296" cy="1512168"/>
          </a:xfrm>
          <a:prstGeom prst="wedgeRectCallout">
            <a:avLst>
              <a:gd name="adj1" fmla="val -109570"/>
              <a:gd name="adj2" fmla="val -93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The columns define the shapes of allowable trajectories</a:t>
            </a:r>
            <a:endParaRPr lang="en-GB" sz="2400" dirty="0"/>
          </a:p>
        </p:txBody>
      </p:sp>
      <p:sp>
        <p:nvSpPr>
          <p:cNvPr id="9" name="Rectangle 8"/>
          <p:cNvSpPr/>
          <p:nvPr/>
        </p:nvSpPr>
        <p:spPr>
          <a:xfrm>
            <a:off x="179512" y="5661248"/>
            <a:ext cx="5472608" cy="10801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For a fixed number of </a:t>
            </a:r>
            <a:r>
              <a:rPr lang="en-GB" sz="2400" dirty="0" err="1" smtClean="0"/>
              <a:t>d.o.f</a:t>
            </a:r>
            <a:r>
              <a:rPr lang="en-GB" sz="2400" dirty="0" smtClean="0"/>
              <a:t>. in </a:t>
            </a:r>
            <a:r>
              <a:rPr lang="el-GR" sz="2400" dirty="0" smtClean="0"/>
              <a:t>θ</a:t>
            </a:r>
            <a:r>
              <a:rPr lang="en-GB" sz="2400" dirty="0" smtClean="0"/>
              <a:t>, the predicted input trajectories may evolve over a much longer horizon.</a:t>
            </a:r>
            <a:endParaRPr lang="en-GB" sz="2400" dirty="0"/>
          </a:p>
        </p:txBody>
      </p:sp>
    </p:spTree>
    <p:extLst>
      <p:ext uri="{BB962C8B-B14F-4D97-AF65-F5344CB8AC3E}">
        <p14:creationId xmlns:p14="http://schemas.microsoft.com/office/powerpoint/2010/main" val="71120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Orthornormal</a:t>
            </a:r>
            <a:r>
              <a:rPr lang="en-GB" dirty="0" smtClean="0"/>
              <a:t> functions</a:t>
            </a:r>
            <a:endParaRPr lang="en-GB" dirty="0"/>
          </a:p>
        </p:txBody>
      </p:sp>
      <p:sp>
        <p:nvSpPr>
          <p:cNvPr id="3" name="Content Placeholder 2"/>
          <p:cNvSpPr>
            <a:spLocks noGrp="1"/>
          </p:cNvSpPr>
          <p:nvPr>
            <p:ph idx="1"/>
          </p:nvPr>
        </p:nvSpPr>
        <p:spPr/>
        <p:txBody>
          <a:bodyPr/>
          <a:lstStyle/>
          <a:p>
            <a:pPr marL="0" indent="0">
              <a:buNone/>
            </a:pPr>
            <a:r>
              <a:rPr lang="en-GB" dirty="0" smtClean="0"/>
              <a:t>A popular choice of the columns defining  the shapes of the input prediction trajectories is based on orthonormal functions such as Laguerre and </a:t>
            </a:r>
            <a:r>
              <a:rPr lang="en-GB" dirty="0" err="1" smtClean="0"/>
              <a:t>Kautz</a:t>
            </a:r>
            <a:r>
              <a:rPr lang="en-GB" dirty="0" smtClean="0"/>
              <a:t>.</a:t>
            </a:r>
          </a:p>
          <a:p>
            <a:pPr marL="0" indent="0">
              <a:buNone/>
            </a:pPr>
            <a:endParaRPr lang="en-GB" dirty="0"/>
          </a:p>
          <a:p>
            <a:pPr marL="0" indent="0">
              <a:buNone/>
            </a:pPr>
            <a:r>
              <a:rPr lang="en-GB" dirty="0" smtClean="0"/>
              <a:t>However, while authors have shown clear benefits of this type of modification, none of the work has tackled the </a:t>
            </a:r>
            <a:r>
              <a:rPr lang="en-GB" dirty="0"/>
              <a:t>use of advance knowledge</a:t>
            </a:r>
            <a:r>
              <a:rPr lang="en-GB" dirty="0" smtClean="0"/>
              <a:t> within tracking and so that is discussed no further for now.</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392180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Summary</a:t>
            </a:r>
            <a:endParaRPr lang="en-GB" dirty="0"/>
          </a:p>
        </p:txBody>
      </p:sp>
      <p:sp>
        <p:nvSpPr>
          <p:cNvPr id="3" name="Content Placeholder 2"/>
          <p:cNvSpPr>
            <a:spLocks noGrp="1"/>
          </p:cNvSpPr>
          <p:nvPr>
            <p:ph idx="1"/>
          </p:nvPr>
        </p:nvSpPr>
        <p:spPr>
          <a:xfrm>
            <a:off x="214282" y="1124744"/>
            <a:ext cx="8715436" cy="5472608"/>
          </a:xfrm>
        </p:spPr>
        <p:txBody>
          <a:bodyPr>
            <a:normAutofit/>
          </a:bodyPr>
          <a:lstStyle/>
          <a:p>
            <a:pPr marL="514350" indent="-514350">
              <a:buFont typeface="+mj-lt"/>
              <a:buAutoNum type="arabicPeriod"/>
            </a:pPr>
            <a:r>
              <a:rPr lang="en-GB" dirty="0" smtClean="0"/>
              <a:t>While other parameterisations of  the input prediction trajectories are possible and allow clear benefits to an MPC design, as yet little work has appeared on how these allow more effective use of advance knowledge and improve the choice of the feed forward compensator.</a:t>
            </a:r>
          </a:p>
          <a:p>
            <a:pPr marL="514350" indent="-514350">
              <a:buFont typeface="+mj-lt"/>
              <a:buAutoNum type="arabicPeriod"/>
            </a:pPr>
            <a:r>
              <a:rPr lang="en-GB" b="1" dirty="0" smtClean="0">
                <a:solidFill>
                  <a:srgbClr val="C00000"/>
                </a:solidFill>
              </a:rPr>
              <a:t>The use of blocking and orthonormal functions are not considered further in this chapter.</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2032</TotalTime>
  <Words>775</Words>
  <Application>Microsoft Office PowerPoint</Application>
  <PresentationFormat>On-screen Show (4:3)</PresentationFormat>
  <Paragraphs>75</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Equation</vt:lpstr>
      <vt:lpstr>CHAPTER 6 Predictive Control with tracking 5 alternative MPC paradigms and feedforward</vt:lpstr>
      <vt:lpstr>Background </vt:lpstr>
      <vt:lpstr>Poorly posed optimisations</vt:lpstr>
      <vt:lpstr>Concepts of blocking 1</vt:lpstr>
      <vt:lpstr>Concepts of blocking 2</vt:lpstr>
      <vt:lpstr>Concepts of blocking 3</vt:lpstr>
      <vt:lpstr>Orthonormal functions</vt:lpstr>
      <vt:lpstr>Orthornormal functions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150</cp:revision>
  <dcterms:created xsi:type="dcterms:W3CDTF">2012-03-07T15:25:29Z</dcterms:created>
  <dcterms:modified xsi:type="dcterms:W3CDTF">2014-07-15T12:38:13Z</dcterms:modified>
</cp:coreProperties>
</file>