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0" r:id="rId3"/>
    <p:sldId id="342" r:id="rId4"/>
    <p:sldId id="339" r:id="rId5"/>
    <p:sldId id="341" r:id="rId6"/>
    <p:sldId id="343" r:id="rId7"/>
    <p:sldId id="289"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18" autoAdjust="0"/>
  </p:normalViewPr>
  <p:slideViewPr>
    <p:cSldViewPr>
      <p:cViewPr varScale="1">
        <p:scale>
          <a:sx n="64" d="100"/>
          <a:sy n="64" d="100"/>
        </p:scale>
        <p:origin x="-57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7/16/2014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8</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alpha val="13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0.jpeg"/><Relationship Id="rId5" Type="http://schemas.openxmlformats.org/officeDocument/2006/relationships/hyperlink" Target="http://engsc.ac.uk/" TargetMode="External"/><Relationship Id="rId10" Type="http://schemas.openxmlformats.org/officeDocument/2006/relationships/image" Target="../media/image9.jpeg"/><Relationship Id="rId4" Type="http://schemas.openxmlformats.org/officeDocument/2006/relationships/image" Target="../media/image6.wmf"/><Relationship Id="rId9" Type="http://schemas.openxmlformats.org/officeDocument/2006/relationships/hyperlink" Target="http://engsc.ac.uk/an/oer-project/oer-project.as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7"/>
            <a:ext cx="7772400" cy="1827634"/>
          </a:xfrm>
        </p:spPr>
        <p:txBody>
          <a:bodyPr>
            <a:normAutofit fontScale="90000"/>
          </a:bodyPr>
          <a:lstStyle/>
          <a:p>
            <a:r>
              <a:rPr lang="en-GB" dirty="0" smtClean="0"/>
              <a:t>CHAPTER 6</a:t>
            </a:r>
            <a:br>
              <a:rPr lang="en-GB" dirty="0" smtClean="0"/>
            </a:br>
            <a:r>
              <a:rPr lang="en-GB" dirty="0" smtClean="0"/>
              <a:t>Predictive Control with tracking </a:t>
            </a:r>
            <a:r>
              <a:rPr lang="en-GB" dirty="0"/>
              <a:t>6</a:t>
            </a:r>
            <a:r>
              <a:rPr lang="en-GB" dirty="0" smtClean="0"/>
              <a:t/>
            </a:r>
            <a:br>
              <a:rPr lang="en-GB" dirty="0" smtClean="0"/>
            </a:br>
            <a:r>
              <a:rPr lang="en-GB" dirty="0" smtClean="0"/>
              <a:t>feed forward in dual-mode control</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909884"/>
          </a:xfrm>
        </p:spPr>
        <p:txBody>
          <a:bodyPr>
            <a:normAutofit/>
          </a:bodyPr>
          <a:lstStyle/>
          <a:p>
            <a:r>
              <a:rPr lang="en-GB" dirty="0" smtClean="0"/>
              <a:t>Background </a:t>
            </a:r>
            <a:endParaRPr lang="en-GB" dirty="0"/>
          </a:p>
        </p:txBody>
      </p:sp>
      <p:sp>
        <p:nvSpPr>
          <p:cNvPr id="3" name="Content Placeholder 2"/>
          <p:cNvSpPr>
            <a:spLocks noGrp="1"/>
          </p:cNvSpPr>
          <p:nvPr>
            <p:ph idx="1"/>
          </p:nvPr>
        </p:nvSpPr>
        <p:spPr>
          <a:xfrm>
            <a:off x="214282" y="1052736"/>
            <a:ext cx="8390166" cy="5328592"/>
          </a:xfrm>
        </p:spPr>
        <p:txBody>
          <a:bodyPr>
            <a:normAutofit fontScale="92500" lnSpcReduction="10000"/>
          </a:bodyPr>
          <a:lstStyle/>
          <a:p>
            <a:pPr marL="514350" indent="-514350">
              <a:lnSpc>
                <a:spcPct val="90000"/>
              </a:lnSpc>
              <a:buFont typeface="+mj-lt"/>
              <a:buAutoNum type="arabicPeriod"/>
            </a:pPr>
            <a:r>
              <a:rPr lang="en-GB" altLang="en-US" dirty="0" smtClean="0"/>
              <a:t>So far this chapter has demonstrated that the default GPC (same concept for most MPC) choice of feed forward may be quite poor.</a:t>
            </a:r>
          </a:p>
          <a:p>
            <a:pPr marL="514350" indent="-514350">
              <a:lnSpc>
                <a:spcPct val="90000"/>
              </a:lnSpc>
              <a:buFont typeface="+mj-lt"/>
              <a:buAutoNum type="arabicPeriod"/>
            </a:pPr>
            <a:endParaRPr lang="en-GB" altLang="en-US" dirty="0" smtClean="0"/>
          </a:p>
          <a:p>
            <a:pPr marL="514350" indent="-514350">
              <a:lnSpc>
                <a:spcPct val="90000"/>
              </a:lnSpc>
              <a:buFont typeface="+mj-lt"/>
              <a:buAutoNum type="arabicPeriod"/>
            </a:pPr>
            <a:endParaRPr lang="en-GB" altLang="en-US" dirty="0" smtClean="0"/>
          </a:p>
          <a:p>
            <a:pPr marL="514350" indent="-514350">
              <a:lnSpc>
                <a:spcPct val="90000"/>
              </a:lnSpc>
              <a:buFont typeface="+mj-lt"/>
              <a:buAutoNum type="arabicPeriod"/>
            </a:pPr>
            <a:r>
              <a:rPr lang="en-GB" altLang="en-US" dirty="0" smtClean="0"/>
              <a:t>However, changing the amount of advance knowledge available is a pragmatic and simple way of determining an effective feed forward for MPC.</a:t>
            </a:r>
          </a:p>
          <a:p>
            <a:pPr marL="514350" indent="-514350">
              <a:lnSpc>
                <a:spcPct val="90000"/>
              </a:lnSpc>
              <a:buFont typeface="+mj-lt"/>
              <a:buAutoNum type="arabicPeriod"/>
            </a:pPr>
            <a:r>
              <a:rPr lang="en-GB" altLang="en-US" dirty="0" smtClean="0"/>
              <a:t>This video begins a discussion of whether similar insights and solutions are applicable to dual-mode (infinite horizon) MPC algorithms.</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graphicFrame>
        <p:nvGraphicFramePr>
          <p:cNvPr id="9" name="Object 8"/>
          <p:cNvGraphicFramePr>
            <a:graphicFrameLocks noChangeAspect="1"/>
          </p:cNvGraphicFramePr>
          <p:nvPr>
            <p:extLst>
              <p:ext uri="{D42A27DB-BD31-4B8C-83A1-F6EECF244321}">
                <p14:modId xmlns:p14="http://schemas.microsoft.com/office/powerpoint/2010/main" val="2268914008"/>
              </p:ext>
            </p:extLst>
          </p:nvPr>
        </p:nvGraphicFramePr>
        <p:xfrm>
          <a:off x="2051720" y="2276872"/>
          <a:ext cx="4953000" cy="833437"/>
        </p:xfrm>
        <a:graphic>
          <a:graphicData uri="http://schemas.openxmlformats.org/presentationml/2006/ole">
            <mc:AlternateContent xmlns:mc="http://schemas.openxmlformats.org/markup-compatibility/2006">
              <mc:Choice xmlns:v="urn:schemas-microsoft-com:vml" Requires="v">
                <p:oleObj spid="_x0000_s27717" name="Equation" r:id="rId3" imgW="1904760" imgH="291960" progId="Equation.3">
                  <p:embed/>
                </p:oleObj>
              </mc:Choice>
              <mc:Fallback>
                <p:oleObj name="Equation" r:id="rId3" imgW="1904760" imgH="29196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2276872"/>
                        <a:ext cx="4953000" cy="833437"/>
                      </a:xfrm>
                      <a:prstGeom prst="rect">
                        <a:avLst/>
                      </a:prstGeom>
                      <a:solidFill>
                        <a:srgbClr val="FFFF00"/>
                      </a:solidFill>
                      <a:ln w="38100">
                        <a:solidFill>
                          <a:schemeClr val="folHlink"/>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REMARK</a:t>
            </a:r>
            <a:endParaRPr lang="en-GB" dirty="0"/>
          </a:p>
        </p:txBody>
      </p:sp>
      <p:sp>
        <p:nvSpPr>
          <p:cNvPr id="3" name="Content Placeholder 2"/>
          <p:cNvSpPr>
            <a:spLocks noGrp="1"/>
          </p:cNvSpPr>
          <p:nvPr>
            <p:ph idx="1"/>
          </p:nvPr>
        </p:nvSpPr>
        <p:spPr/>
        <p:txBody>
          <a:bodyPr/>
          <a:lstStyle/>
          <a:p>
            <a:r>
              <a:rPr lang="en-GB" dirty="0" smtClean="0"/>
              <a:t>The literature on dual-mode MPC has largely ignored the issue of feed forward and the default assumption is to use no advance knowledge.</a:t>
            </a:r>
          </a:p>
          <a:p>
            <a:r>
              <a:rPr lang="en-GB" dirty="0" smtClean="0"/>
              <a:t>An investigation of the algebra deployed in a typical dual mode strategy will indicate that it is </a:t>
            </a:r>
            <a:r>
              <a:rPr lang="en-GB" dirty="0" smtClean="0"/>
              <a:t>messy </a:t>
            </a:r>
            <a:r>
              <a:rPr lang="en-GB" dirty="0" smtClean="0"/>
              <a:t>to include variable values of </a:t>
            </a:r>
            <a:r>
              <a:rPr lang="en-GB" dirty="0" err="1" smtClean="0"/>
              <a:t>n</a:t>
            </a:r>
            <a:r>
              <a:rPr lang="en-GB" baseline="-25000" dirty="0" err="1" smtClean="0"/>
              <a:t>a</a:t>
            </a:r>
            <a:r>
              <a:rPr lang="en-GB" dirty="0" err="1" smtClean="0"/>
              <a:t>.</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sp>
        <p:nvSpPr>
          <p:cNvPr id="6" name="Rectangle 5"/>
          <p:cNvSpPr/>
          <p:nvPr/>
        </p:nvSpPr>
        <p:spPr>
          <a:xfrm>
            <a:off x="467544" y="4365104"/>
            <a:ext cx="8280920" cy="18722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Moreover, a </a:t>
            </a:r>
            <a:r>
              <a:rPr lang="en-GB" sz="2800" dirty="0" smtClean="0"/>
              <a:t>key assumption in </a:t>
            </a:r>
            <a:r>
              <a:rPr lang="en-GB" sz="2800" b="1" u="sng" dirty="0" smtClean="0">
                <a:solidFill>
                  <a:srgbClr val="FFFF00"/>
                </a:solidFill>
              </a:rPr>
              <a:t>typical</a:t>
            </a:r>
            <a:r>
              <a:rPr lang="en-GB" sz="2800" dirty="0" smtClean="0"/>
              <a:t> dual-mode derivations is that the target is fixed and all the algebra, definitions of performance index, assumptions of global optimality and the like hinge on this.</a:t>
            </a:r>
            <a:endParaRPr lang="en-GB" sz="2800" dirty="0"/>
          </a:p>
        </p:txBody>
      </p:sp>
    </p:spTree>
    <p:extLst>
      <p:ext uri="{BB962C8B-B14F-4D97-AF65-F5344CB8AC3E}">
        <p14:creationId xmlns:p14="http://schemas.microsoft.com/office/powerpoint/2010/main" val="44847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4294967295"/>
          </p:nvPr>
        </p:nvSpPr>
        <p:spPr>
          <a:xfrm>
            <a:off x="7010400" y="152400"/>
            <a:ext cx="1905000" cy="457200"/>
          </a:xfrm>
          <a:prstGeom prst="rect">
            <a:avLst/>
          </a:prstGeom>
        </p:spPr>
        <p:txBody>
          <a:bodyPr/>
          <a:lstStyle/>
          <a:p>
            <a:pPr>
              <a:defRPr/>
            </a:pPr>
            <a:fld id="{EAFF3197-36F7-4BA9-B271-B980BB48B46B}" type="slidenum">
              <a:rPr lang="en-GB"/>
              <a:pPr>
                <a:defRPr/>
              </a:pPr>
              <a:t>4</a:t>
            </a:fld>
            <a:endParaRPr lang="en-GB"/>
          </a:p>
        </p:txBody>
      </p:sp>
      <p:sp>
        <p:nvSpPr>
          <p:cNvPr id="94211" name="Rectangle 2"/>
          <p:cNvSpPr>
            <a:spLocks noGrp="1" noChangeArrowheads="1"/>
          </p:cNvSpPr>
          <p:nvPr>
            <p:ph type="title"/>
          </p:nvPr>
        </p:nvSpPr>
        <p:spPr>
          <a:xfrm>
            <a:off x="642910" y="142852"/>
            <a:ext cx="8001056" cy="909884"/>
          </a:xfrm>
        </p:spPr>
        <p:txBody>
          <a:bodyPr>
            <a:normAutofit/>
          </a:bodyPr>
          <a:lstStyle/>
          <a:p>
            <a:pPr eaLnBrk="1" hangingPunct="1"/>
            <a:r>
              <a:rPr lang="en-GB" altLang="en-US" sz="4000" dirty="0" smtClean="0"/>
              <a:t>Dual mode paradigm </a:t>
            </a:r>
          </a:p>
        </p:txBody>
      </p:sp>
      <p:sp>
        <p:nvSpPr>
          <p:cNvPr id="94212" name="Oval 3"/>
          <p:cNvSpPr>
            <a:spLocks noChangeArrowheads="1"/>
          </p:cNvSpPr>
          <p:nvPr/>
        </p:nvSpPr>
        <p:spPr bwMode="auto">
          <a:xfrm>
            <a:off x="4429124" y="3857625"/>
            <a:ext cx="4214813" cy="2520950"/>
          </a:xfrm>
          <a:prstGeom prst="ellipse">
            <a:avLst/>
          </a:prstGeom>
          <a:solidFill>
            <a:srgbClr val="FFCC99"/>
          </a:solidFill>
          <a:ln w="9525">
            <a:solidFill>
              <a:srgbClr val="002060"/>
            </a:solidFill>
            <a:round/>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GB" altLang="en-US" sz="2000" b="1" dirty="0">
                <a:solidFill>
                  <a:srgbClr val="339966"/>
                </a:solidFill>
                <a:latin typeface="TUOS Stephenson" pitchFamily="18" charset="0"/>
              </a:rPr>
              <a:t>Terminal region in which </a:t>
            </a:r>
          </a:p>
          <a:p>
            <a:pPr algn="ctr"/>
            <a:r>
              <a:rPr lang="en-GB" altLang="en-US" sz="2000" b="1" dirty="0">
                <a:solidFill>
                  <a:srgbClr val="339966"/>
                </a:solidFill>
                <a:latin typeface="TUOS Stephenson" pitchFamily="18" charset="0"/>
              </a:rPr>
              <a:t>the control law </a:t>
            </a:r>
            <a:r>
              <a:rPr lang="en-GB" altLang="en-US" sz="2000" b="1" dirty="0" smtClean="0">
                <a:solidFill>
                  <a:srgbClr val="339966"/>
                </a:solidFill>
                <a:latin typeface="TUOS Stephenson" pitchFamily="18" charset="0"/>
              </a:rPr>
              <a:t>u-</a:t>
            </a:r>
            <a:r>
              <a:rPr lang="en-GB" altLang="en-US" sz="2000" b="1" dirty="0" err="1" smtClean="0">
                <a:solidFill>
                  <a:srgbClr val="339966"/>
                </a:solidFill>
                <a:latin typeface="TUOS Stephenson" pitchFamily="18" charset="0"/>
              </a:rPr>
              <a:t>u</a:t>
            </a:r>
            <a:r>
              <a:rPr lang="en-GB" altLang="en-US" sz="2000" b="1" baseline="-25000" dirty="0" err="1" smtClean="0">
                <a:solidFill>
                  <a:srgbClr val="339966"/>
                </a:solidFill>
                <a:latin typeface="TUOS Stephenson" pitchFamily="18" charset="0"/>
              </a:rPr>
              <a:t>ss</a:t>
            </a:r>
            <a:r>
              <a:rPr lang="en-GB" altLang="en-US" sz="2000" b="1" dirty="0" smtClean="0">
                <a:solidFill>
                  <a:srgbClr val="339966"/>
                </a:solidFill>
                <a:latin typeface="TUOS Stephenson" pitchFamily="18" charset="0"/>
              </a:rPr>
              <a:t>=-K(x-</a:t>
            </a:r>
            <a:r>
              <a:rPr lang="en-GB" altLang="en-US" sz="2000" b="1" dirty="0" err="1" smtClean="0">
                <a:solidFill>
                  <a:srgbClr val="339966"/>
                </a:solidFill>
                <a:latin typeface="TUOS Stephenson" pitchFamily="18" charset="0"/>
              </a:rPr>
              <a:t>x</a:t>
            </a:r>
            <a:r>
              <a:rPr lang="en-GB" altLang="en-US" sz="2000" b="1" baseline="-25000" dirty="0" err="1" smtClean="0">
                <a:solidFill>
                  <a:srgbClr val="339966"/>
                </a:solidFill>
                <a:latin typeface="TUOS Stephenson" pitchFamily="18" charset="0"/>
              </a:rPr>
              <a:t>ss</a:t>
            </a:r>
            <a:r>
              <a:rPr lang="en-GB" altLang="en-US" sz="2000" b="1" dirty="0" smtClean="0">
                <a:solidFill>
                  <a:srgbClr val="339966"/>
                </a:solidFill>
                <a:latin typeface="TUOS Stephenson" pitchFamily="18" charset="0"/>
              </a:rPr>
              <a:t>)</a:t>
            </a:r>
            <a:endParaRPr lang="en-GB" altLang="en-US" sz="2000" b="1" dirty="0">
              <a:solidFill>
                <a:srgbClr val="339966"/>
              </a:solidFill>
              <a:latin typeface="TUOS Stephenson" pitchFamily="18" charset="0"/>
            </a:endParaRPr>
          </a:p>
          <a:p>
            <a:pPr algn="ctr"/>
            <a:r>
              <a:rPr lang="en-GB" altLang="en-US" sz="2000" b="1" dirty="0">
                <a:solidFill>
                  <a:srgbClr val="339966"/>
                </a:solidFill>
                <a:latin typeface="TUOS Stephenson" pitchFamily="18" charset="0"/>
              </a:rPr>
              <a:t>satisfies constraints.</a:t>
            </a:r>
          </a:p>
        </p:txBody>
      </p:sp>
      <p:sp>
        <p:nvSpPr>
          <p:cNvPr id="94213" name="Rectangle 4"/>
          <p:cNvSpPr>
            <a:spLocks noChangeArrowheads="1"/>
          </p:cNvSpPr>
          <p:nvPr/>
        </p:nvSpPr>
        <p:spPr bwMode="auto">
          <a:xfrm>
            <a:off x="468313" y="2349500"/>
            <a:ext cx="215900" cy="287338"/>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94214" name="Arc 5"/>
          <p:cNvSpPr>
            <a:spLocks/>
          </p:cNvSpPr>
          <p:nvPr/>
        </p:nvSpPr>
        <p:spPr bwMode="auto">
          <a:xfrm>
            <a:off x="684213" y="2492375"/>
            <a:ext cx="5327650" cy="1512888"/>
          </a:xfrm>
          <a:custGeom>
            <a:avLst/>
            <a:gdLst>
              <a:gd name="T0" fmla="*/ 0 w 21580"/>
              <a:gd name="T1" fmla="*/ 0 h 21600"/>
              <a:gd name="T2" fmla="*/ 1315284720 w 21580"/>
              <a:gd name="T3" fmla="*/ 101431434 h 21600"/>
              <a:gd name="T4" fmla="*/ 0 w 21580"/>
              <a:gd name="T5" fmla="*/ 105964353 h 21600"/>
              <a:gd name="T6" fmla="*/ 0 60000 65536"/>
              <a:gd name="T7" fmla="*/ 0 60000 65536"/>
              <a:gd name="T8" fmla="*/ 0 60000 65536"/>
              <a:gd name="T9" fmla="*/ 0 w 21580"/>
              <a:gd name="T10" fmla="*/ 0 h 21600"/>
              <a:gd name="T11" fmla="*/ 21580 w 21580"/>
              <a:gd name="T12" fmla="*/ 21600 h 21600"/>
            </a:gdLst>
            <a:ahLst/>
            <a:cxnLst>
              <a:cxn ang="T6">
                <a:pos x="T0" y="T1"/>
              </a:cxn>
              <a:cxn ang="T7">
                <a:pos x="T2" y="T3"/>
              </a:cxn>
              <a:cxn ang="T8">
                <a:pos x="T4" y="T5"/>
              </a:cxn>
            </a:cxnLst>
            <a:rect l="T9" t="T10" r="T11" b="T12"/>
            <a:pathLst>
              <a:path w="21580" h="21600" fill="none" extrusionOk="0">
                <a:moveTo>
                  <a:pt x="-1" y="0"/>
                </a:moveTo>
                <a:cubicBezTo>
                  <a:pt x="11569" y="0"/>
                  <a:pt x="21085" y="9116"/>
                  <a:pt x="21580" y="20675"/>
                </a:cubicBezTo>
              </a:path>
              <a:path w="21580" h="21600" stroke="0" extrusionOk="0">
                <a:moveTo>
                  <a:pt x="-1" y="0"/>
                </a:moveTo>
                <a:cubicBezTo>
                  <a:pt x="11569" y="0"/>
                  <a:pt x="21085" y="9116"/>
                  <a:pt x="21580" y="20675"/>
                </a:cubicBezTo>
                <a:lnTo>
                  <a:pt x="0" y="21600"/>
                </a:lnTo>
                <a:close/>
              </a:path>
            </a:pathLst>
          </a:custGeom>
          <a:noFill/>
          <a:ln w="57150">
            <a:solidFill>
              <a:srgbClr val="00206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94215" name="Line 6"/>
          <p:cNvSpPr>
            <a:spLocks noChangeShapeType="1"/>
          </p:cNvSpPr>
          <p:nvPr/>
        </p:nvSpPr>
        <p:spPr bwMode="auto">
          <a:xfrm>
            <a:off x="3132138" y="2997200"/>
            <a:ext cx="647700" cy="215900"/>
          </a:xfrm>
          <a:prstGeom prst="line">
            <a:avLst/>
          </a:prstGeom>
          <a:noFill/>
          <a:ln w="57150">
            <a:solidFill>
              <a:srgbClr val="00206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94216" name="Text Box 7"/>
          <p:cNvSpPr txBox="1">
            <a:spLocks noChangeArrowheads="1"/>
          </p:cNvSpPr>
          <p:nvPr/>
        </p:nvSpPr>
        <p:spPr bwMode="auto">
          <a:xfrm>
            <a:off x="231775" y="1720850"/>
            <a:ext cx="1828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altLang="en-US">
                <a:solidFill>
                  <a:srgbClr val="002060"/>
                </a:solidFill>
                <a:latin typeface="TUOS Stephenson" pitchFamily="18" charset="0"/>
              </a:rPr>
              <a:t>Initial state</a:t>
            </a:r>
          </a:p>
        </p:txBody>
      </p:sp>
      <p:sp>
        <p:nvSpPr>
          <p:cNvPr id="94217" name="Text Box 8"/>
          <p:cNvSpPr txBox="1">
            <a:spLocks noChangeArrowheads="1"/>
          </p:cNvSpPr>
          <p:nvPr/>
        </p:nvSpPr>
        <p:spPr bwMode="auto">
          <a:xfrm rot="963253">
            <a:off x="3522663" y="2490788"/>
            <a:ext cx="1574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altLang="en-US">
                <a:solidFill>
                  <a:srgbClr val="002060"/>
                </a:solidFill>
                <a:latin typeface="TUOS Stephenson" pitchFamily="18" charset="0"/>
              </a:rPr>
              <a:t>trajectory</a:t>
            </a:r>
          </a:p>
        </p:txBody>
      </p:sp>
      <p:sp>
        <p:nvSpPr>
          <p:cNvPr id="94218" name="Line 9"/>
          <p:cNvSpPr>
            <a:spLocks noChangeShapeType="1"/>
          </p:cNvSpPr>
          <p:nvPr/>
        </p:nvSpPr>
        <p:spPr bwMode="auto">
          <a:xfrm>
            <a:off x="684213" y="2997200"/>
            <a:ext cx="3959225" cy="1223963"/>
          </a:xfrm>
          <a:prstGeom prst="line">
            <a:avLst/>
          </a:prstGeom>
          <a:noFill/>
          <a:ln w="57150">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94219" name="Text Box 10"/>
          <p:cNvSpPr txBox="1">
            <a:spLocks noChangeArrowheads="1"/>
          </p:cNvSpPr>
          <p:nvPr/>
        </p:nvSpPr>
        <p:spPr bwMode="auto">
          <a:xfrm rot="940369">
            <a:off x="865188" y="3562350"/>
            <a:ext cx="30114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altLang="en-US">
                <a:solidFill>
                  <a:srgbClr val="002060"/>
                </a:solidFill>
                <a:latin typeface="TUOS Stephenson" pitchFamily="18" charset="0"/>
              </a:rPr>
              <a:t>nc moves maximum</a:t>
            </a:r>
          </a:p>
        </p:txBody>
      </p:sp>
      <p:sp>
        <p:nvSpPr>
          <p:cNvPr id="94220" name="Text Box 11"/>
          <p:cNvSpPr txBox="1">
            <a:spLocks noChangeArrowheads="1"/>
          </p:cNvSpPr>
          <p:nvPr/>
        </p:nvSpPr>
        <p:spPr bwMode="auto">
          <a:xfrm>
            <a:off x="7092950" y="2833688"/>
            <a:ext cx="15509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altLang="en-US" dirty="0">
                <a:solidFill>
                  <a:srgbClr val="002060"/>
                </a:solidFill>
                <a:latin typeface="TUOS Stephenson" pitchFamily="18" charset="0"/>
              </a:rPr>
              <a:t>Terminal </a:t>
            </a:r>
          </a:p>
          <a:p>
            <a:r>
              <a:rPr lang="en-GB" altLang="en-US" dirty="0">
                <a:solidFill>
                  <a:srgbClr val="002060"/>
                </a:solidFill>
                <a:latin typeface="TUOS Stephenson" pitchFamily="18" charset="0"/>
              </a:rPr>
              <a:t>State</a:t>
            </a:r>
          </a:p>
        </p:txBody>
      </p:sp>
      <p:sp>
        <p:nvSpPr>
          <p:cNvPr id="94221" name="Text Box 12"/>
          <p:cNvSpPr txBox="1">
            <a:spLocks noChangeArrowheads="1"/>
          </p:cNvSpPr>
          <p:nvPr/>
        </p:nvSpPr>
        <p:spPr bwMode="auto">
          <a:xfrm>
            <a:off x="-1" y="4581525"/>
            <a:ext cx="4310063" cy="1938992"/>
          </a:xfrm>
          <a:prstGeom prst="rect">
            <a:avLst/>
          </a:prstGeom>
          <a:solidFill>
            <a:srgbClr val="FFFF99"/>
          </a:solidFill>
          <a:ln w="9525">
            <a:solidFill>
              <a:schemeClr val="tx2"/>
            </a:solidFill>
            <a:miter lim="800000"/>
            <a:headEnd/>
            <a:tailEnd/>
          </a:ln>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altLang="en-US">
                <a:solidFill>
                  <a:srgbClr val="003366"/>
                </a:solidFill>
                <a:latin typeface="TUOS Stephenson" pitchFamily="18" charset="0"/>
              </a:rPr>
              <a:t>In at most nc samples, predicted</a:t>
            </a:r>
          </a:p>
          <a:p>
            <a:r>
              <a:rPr lang="en-GB" altLang="en-US">
                <a:solidFill>
                  <a:srgbClr val="003366"/>
                </a:solidFill>
                <a:latin typeface="TUOS Stephenson" pitchFamily="18" charset="0"/>
              </a:rPr>
              <a:t>state moves into </a:t>
            </a:r>
            <a:r>
              <a:rPr lang="en-GB" altLang="en-US" sz="2000">
                <a:solidFill>
                  <a:srgbClr val="003366"/>
                </a:solidFill>
                <a:latin typeface="TUOS Stephenson" pitchFamily="18" charset="0"/>
              </a:rPr>
              <a:t>the</a:t>
            </a:r>
            <a:r>
              <a:rPr lang="en-GB" altLang="en-US">
                <a:solidFill>
                  <a:srgbClr val="003366"/>
                </a:solidFill>
                <a:latin typeface="TUOS Stephenson" pitchFamily="18" charset="0"/>
              </a:rPr>
              <a:t> terminal</a:t>
            </a:r>
          </a:p>
          <a:p>
            <a:r>
              <a:rPr lang="en-GB" altLang="en-US">
                <a:solidFill>
                  <a:srgbClr val="003366"/>
                </a:solidFill>
                <a:latin typeface="TUOS Stephenson" pitchFamily="18" charset="0"/>
              </a:rPr>
              <a:t>region while satisfying constraints.</a:t>
            </a:r>
          </a:p>
        </p:txBody>
      </p:sp>
      <p:sp>
        <p:nvSpPr>
          <p:cNvPr id="94222" name="Line 13"/>
          <p:cNvSpPr>
            <a:spLocks noChangeShapeType="1"/>
          </p:cNvSpPr>
          <p:nvPr/>
        </p:nvSpPr>
        <p:spPr bwMode="auto">
          <a:xfrm>
            <a:off x="6011863" y="4005263"/>
            <a:ext cx="0" cy="360362"/>
          </a:xfrm>
          <a:prstGeom prst="line">
            <a:avLst/>
          </a:prstGeom>
          <a:noFill/>
          <a:ln w="57150">
            <a:solidFill>
              <a:srgbClr val="00206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94223" name="Rectangle 14"/>
          <p:cNvSpPr>
            <a:spLocks noChangeArrowheads="1"/>
          </p:cNvSpPr>
          <p:nvPr/>
        </p:nvSpPr>
        <p:spPr bwMode="auto">
          <a:xfrm>
            <a:off x="5940425" y="4437063"/>
            <a:ext cx="215900" cy="144462"/>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94224" name="Line 15"/>
          <p:cNvSpPr>
            <a:spLocks noChangeShapeType="1"/>
          </p:cNvSpPr>
          <p:nvPr/>
        </p:nvSpPr>
        <p:spPr bwMode="auto">
          <a:xfrm flipH="1">
            <a:off x="6300788" y="3789363"/>
            <a:ext cx="935037" cy="64770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aphicFrame>
        <p:nvGraphicFramePr>
          <p:cNvPr id="2" name="Object 1"/>
          <p:cNvGraphicFramePr>
            <a:graphicFrameLocks noChangeAspect="1"/>
          </p:cNvGraphicFramePr>
          <p:nvPr>
            <p:extLst>
              <p:ext uri="{D42A27DB-BD31-4B8C-83A1-F6EECF244321}">
                <p14:modId xmlns:p14="http://schemas.microsoft.com/office/powerpoint/2010/main" val="4140542532"/>
              </p:ext>
            </p:extLst>
          </p:nvPr>
        </p:nvGraphicFramePr>
        <p:xfrm>
          <a:off x="3132138" y="1103313"/>
          <a:ext cx="3511550" cy="1079500"/>
        </p:xfrm>
        <a:graphic>
          <a:graphicData uri="http://schemas.openxmlformats.org/presentationml/2006/ole">
            <mc:AlternateContent xmlns:mc="http://schemas.openxmlformats.org/markup-compatibility/2006">
              <mc:Choice xmlns:v="urn:schemas-microsoft-com:vml" Requires="v">
                <p:oleObj spid="_x0000_s32777" name="Equation" r:id="rId3" imgW="1485720" imgH="457200" progId="Equation.3">
                  <p:embed/>
                </p:oleObj>
              </mc:Choice>
              <mc:Fallback>
                <p:oleObj name="Equation" r:id="rId3" imgW="1485720" imgH="457200" progId="Equation.3">
                  <p:embed/>
                  <p:pic>
                    <p:nvPicPr>
                      <p:cNvPr id="0" name="Object 5"/>
                      <p:cNvPicPr>
                        <a:picLocks noChangeAspect="1" noChangeArrowheads="1"/>
                      </p:cNvPicPr>
                      <p:nvPr/>
                    </p:nvPicPr>
                    <p:blipFill>
                      <a:blip r:embed="rId4"/>
                      <a:srcRect/>
                      <a:stretch>
                        <a:fillRect/>
                      </a:stretch>
                    </p:blipFill>
                    <p:spPr bwMode="auto">
                      <a:xfrm>
                        <a:off x="3132138" y="1103313"/>
                        <a:ext cx="3511550" cy="1079500"/>
                      </a:xfrm>
                      <a:prstGeom prst="rect">
                        <a:avLst/>
                      </a:prstGeom>
                      <a:solidFill>
                        <a:srgbClr val="FFFF00"/>
                      </a:solidFill>
                      <a:ln w="38100">
                        <a:solidFill>
                          <a:schemeClr val="folHlink"/>
                        </a:solidFill>
                        <a:miter lim="800000"/>
                        <a:headEnd/>
                        <a:tailEnd/>
                      </a:ln>
                    </p:spPr>
                  </p:pic>
                </p:oleObj>
              </mc:Fallback>
            </mc:AlternateContent>
          </a:graphicData>
        </a:graphic>
      </p:graphicFrame>
      <p:sp>
        <p:nvSpPr>
          <p:cNvPr id="3" name="Rectangular Callout 2"/>
          <p:cNvSpPr/>
          <p:nvPr/>
        </p:nvSpPr>
        <p:spPr>
          <a:xfrm>
            <a:off x="7452320" y="620688"/>
            <a:ext cx="1512168" cy="1871687"/>
          </a:xfrm>
          <a:prstGeom prst="wedgeRectCallout">
            <a:avLst>
              <a:gd name="adj1" fmla="val -184865"/>
              <a:gd name="adj2" fmla="val 237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Target is assumed fixed!</a:t>
            </a:r>
            <a:endParaRPr lang="en-GB" sz="2400" dirty="0"/>
          </a:p>
        </p:txBody>
      </p:sp>
    </p:spTree>
    <p:extLst>
      <p:ext uri="{BB962C8B-B14F-4D97-AF65-F5344CB8AC3E}">
        <p14:creationId xmlns:p14="http://schemas.microsoft.com/office/powerpoint/2010/main" val="841683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249570" cy="714380"/>
          </a:xfrm>
        </p:spPr>
        <p:txBody>
          <a:bodyPr>
            <a:normAutofit fontScale="90000"/>
          </a:bodyPr>
          <a:lstStyle/>
          <a:p>
            <a:r>
              <a:rPr lang="en-GB" dirty="0" smtClean="0"/>
              <a:t>Tracking in dual mode MPC (SOMPC)</a:t>
            </a:r>
            <a:endParaRPr lang="en-GB" dirty="0"/>
          </a:p>
        </p:txBody>
      </p:sp>
      <p:sp>
        <p:nvSpPr>
          <p:cNvPr id="3" name="Content Placeholder 2"/>
          <p:cNvSpPr>
            <a:spLocks noGrp="1"/>
          </p:cNvSpPr>
          <p:nvPr>
            <p:ph idx="1"/>
          </p:nvPr>
        </p:nvSpPr>
        <p:spPr>
          <a:xfrm>
            <a:off x="214282" y="928670"/>
            <a:ext cx="8715436" cy="4660570"/>
          </a:xfrm>
        </p:spPr>
        <p:txBody>
          <a:bodyPr>
            <a:normAutofit/>
          </a:bodyPr>
          <a:lstStyle/>
          <a:p>
            <a:pPr marL="514350" indent="-514350">
              <a:buFont typeface="+mj-lt"/>
              <a:buAutoNum type="arabicPeriod"/>
            </a:pPr>
            <a:r>
              <a:rPr lang="en-GB" dirty="0" smtClean="0"/>
              <a:t>Take the dual-mode predictions based around the implementation of an </a:t>
            </a:r>
            <a:r>
              <a:rPr lang="en-GB" b="1" u="sng" dirty="0" smtClean="0">
                <a:solidFill>
                  <a:srgbClr val="C00000"/>
                </a:solidFill>
              </a:rPr>
              <a:t>arbitrary </a:t>
            </a:r>
            <a:r>
              <a:rPr lang="en-GB" dirty="0" smtClean="0"/>
              <a:t>regulator using deviations variables and perturbations c</a:t>
            </a:r>
            <a:r>
              <a:rPr lang="en-GB" baseline="-25000" dirty="0" smtClean="0"/>
              <a:t>k</a:t>
            </a:r>
            <a:r>
              <a:rPr lang="en-GB" dirty="0" smtClean="0"/>
              <a:t>.</a:t>
            </a:r>
          </a:p>
          <a:p>
            <a:pPr marL="514350" indent="-514350">
              <a:buFont typeface="+mj-lt"/>
              <a:buAutoNum type="arabicPeriod"/>
            </a:pPr>
            <a:endParaRPr lang="en-GB" dirty="0"/>
          </a:p>
          <a:p>
            <a:pPr marL="514350" indent="-514350">
              <a:buFont typeface="+mj-lt"/>
              <a:buAutoNum type="arabicPeriod"/>
            </a:pPr>
            <a:endParaRPr lang="en-GB" dirty="0" smtClean="0"/>
          </a:p>
          <a:p>
            <a:pPr marL="514350" indent="-514350">
              <a:buFont typeface="+mj-lt"/>
              <a:buAutoNum type="arabicPeriod"/>
            </a:pPr>
            <a:r>
              <a:rPr lang="en-GB" dirty="0" smtClean="0"/>
              <a:t>Optimise predicted performance w.r.t. to the perturbations and implement the first value.</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397015215"/>
              </p:ext>
            </p:extLst>
          </p:nvPr>
        </p:nvGraphicFramePr>
        <p:xfrm>
          <a:off x="381768" y="2538486"/>
          <a:ext cx="8294688" cy="1106538"/>
        </p:xfrm>
        <a:graphic>
          <a:graphicData uri="http://schemas.openxmlformats.org/presentationml/2006/ole">
            <mc:AlternateContent xmlns:mc="http://schemas.openxmlformats.org/markup-compatibility/2006">
              <mc:Choice xmlns:v="urn:schemas-microsoft-com:vml" Requires="v">
                <p:oleObj spid="_x0000_s30745" name="Equation" r:id="rId3" imgW="3429000" imgH="457200" progId="Equation.3">
                  <p:embed/>
                </p:oleObj>
              </mc:Choice>
              <mc:Fallback>
                <p:oleObj name="Equation" r:id="rId3" imgW="3429000" imgH="457200" progId="Equation.3">
                  <p:embed/>
                  <p:pic>
                    <p:nvPicPr>
                      <p:cNvPr id="0" name=""/>
                      <p:cNvPicPr>
                        <a:picLocks noChangeAspect="1" noChangeArrowheads="1"/>
                      </p:cNvPicPr>
                      <p:nvPr/>
                    </p:nvPicPr>
                    <p:blipFill>
                      <a:blip r:embed="rId4"/>
                      <a:srcRect/>
                      <a:stretch>
                        <a:fillRect/>
                      </a:stretch>
                    </p:blipFill>
                    <p:spPr bwMode="auto">
                      <a:xfrm>
                        <a:off x="381768" y="2538486"/>
                        <a:ext cx="8294688" cy="1106538"/>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900714455"/>
              </p:ext>
            </p:extLst>
          </p:nvPr>
        </p:nvGraphicFramePr>
        <p:xfrm>
          <a:off x="107504" y="4725144"/>
          <a:ext cx="8820472" cy="1081172"/>
        </p:xfrm>
        <a:graphic>
          <a:graphicData uri="http://schemas.openxmlformats.org/presentationml/2006/ole">
            <mc:AlternateContent xmlns:mc="http://schemas.openxmlformats.org/markup-compatibility/2006">
              <mc:Choice xmlns:v="urn:schemas-microsoft-com:vml" Requires="v">
                <p:oleObj spid="_x0000_s30746" name="Equation" r:id="rId5" imgW="3733560" imgH="457200" progId="Equation.3">
                  <p:embed/>
                </p:oleObj>
              </mc:Choice>
              <mc:Fallback>
                <p:oleObj name="Equation" r:id="rId5" imgW="3733560" imgH="457200" progId="Equation.3">
                  <p:embed/>
                  <p:pic>
                    <p:nvPicPr>
                      <p:cNvPr id="0" name=""/>
                      <p:cNvPicPr>
                        <a:picLocks noChangeAspect="1" noChangeArrowheads="1"/>
                      </p:cNvPicPr>
                      <p:nvPr/>
                    </p:nvPicPr>
                    <p:blipFill>
                      <a:blip r:embed="rId6"/>
                      <a:srcRect/>
                      <a:stretch>
                        <a:fillRect/>
                      </a:stretch>
                    </p:blipFill>
                    <p:spPr bwMode="auto">
                      <a:xfrm>
                        <a:off x="107504" y="4725144"/>
                        <a:ext cx="8820472" cy="1081172"/>
                      </a:xfrm>
                      <a:prstGeom prst="rect">
                        <a:avLst/>
                      </a:prstGeom>
                      <a:solidFill>
                        <a:srgbClr val="FFFF00"/>
                      </a:solidFill>
                      <a:ln w="38100">
                        <a:solidFill>
                          <a:schemeClr val="folHlink"/>
                        </a:solidFill>
                        <a:miter lim="800000"/>
                        <a:headEnd/>
                        <a:tailEnd/>
                      </a:ln>
                    </p:spPr>
                  </p:pic>
                </p:oleObj>
              </mc:Fallback>
            </mc:AlternateContent>
          </a:graphicData>
        </a:graphic>
      </p:graphicFrame>
      <p:sp>
        <p:nvSpPr>
          <p:cNvPr id="8" name="Rectangle 7"/>
          <p:cNvSpPr/>
          <p:nvPr/>
        </p:nvSpPr>
        <p:spPr>
          <a:xfrm>
            <a:off x="323528" y="5920474"/>
            <a:ext cx="8280920" cy="93610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Note it is implicit that </a:t>
            </a:r>
            <a:r>
              <a:rPr lang="en-GB" sz="2800" dirty="0" err="1" smtClean="0"/>
              <a:t>x</a:t>
            </a:r>
            <a:r>
              <a:rPr lang="en-GB" sz="2800" baseline="-25000" dirty="0" err="1" smtClean="0"/>
              <a:t>ss</a:t>
            </a:r>
            <a:r>
              <a:rPr lang="en-GB" sz="2800" dirty="0" smtClean="0"/>
              <a:t>, </a:t>
            </a:r>
            <a:r>
              <a:rPr lang="en-GB" sz="2800" dirty="0" err="1" smtClean="0"/>
              <a:t>u</a:t>
            </a:r>
            <a:r>
              <a:rPr lang="en-GB" sz="2800" baseline="-25000" dirty="0" err="1" smtClean="0"/>
              <a:t>ss</a:t>
            </a:r>
            <a:r>
              <a:rPr lang="en-GB" sz="2800" dirty="0" smtClean="0"/>
              <a:t> are fixed throughout the prediction, and certainly beyond </a:t>
            </a:r>
            <a:r>
              <a:rPr lang="en-GB" sz="2800" dirty="0" err="1" smtClean="0"/>
              <a:t>n</a:t>
            </a:r>
            <a:r>
              <a:rPr lang="en-GB" sz="2800" baseline="-25000" dirty="0" err="1" smtClean="0"/>
              <a:t>c</a:t>
            </a:r>
            <a:r>
              <a:rPr lang="en-GB" sz="2800" dirty="0" smtClean="0"/>
              <a:t> steps.</a:t>
            </a:r>
            <a:endParaRPr lang="en-GB" sz="2800" dirty="0"/>
          </a:p>
        </p:txBody>
      </p:sp>
    </p:spTree>
    <p:extLst>
      <p:ext uri="{BB962C8B-B14F-4D97-AF65-F5344CB8AC3E}">
        <p14:creationId xmlns:p14="http://schemas.microsoft.com/office/powerpoint/2010/main" val="2441234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249570" cy="714380"/>
          </a:xfrm>
        </p:spPr>
        <p:txBody>
          <a:bodyPr>
            <a:normAutofit fontScale="90000"/>
          </a:bodyPr>
          <a:lstStyle/>
          <a:p>
            <a:r>
              <a:rPr lang="en-GB" dirty="0" smtClean="0"/>
              <a:t>Tracking in dual mode MPC (SOMPC)</a:t>
            </a:r>
            <a:endParaRPr lang="en-GB" dirty="0"/>
          </a:p>
        </p:txBody>
      </p:sp>
      <p:sp>
        <p:nvSpPr>
          <p:cNvPr id="3" name="Content Placeholder 2"/>
          <p:cNvSpPr>
            <a:spLocks noGrp="1"/>
          </p:cNvSpPr>
          <p:nvPr>
            <p:ph idx="1"/>
          </p:nvPr>
        </p:nvSpPr>
        <p:spPr>
          <a:xfrm>
            <a:off x="214282" y="928670"/>
            <a:ext cx="8715436" cy="4516554"/>
          </a:xfrm>
        </p:spPr>
        <p:txBody>
          <a:bodyPr>
            <a:normAutofit lnSpcReduction="10000"/>
          </a:bodyPr>
          <a:lstStyle/>
          <a:p>
            <a:pPr marL="514350" indent="-514350">
              <a:buFont typeface="+mj-lt"/>
              <a:buAutoNum type="arabicPeriod"/>
            </a:pPr>
            <a:r>
              <a:rPr lang="en-GB" dirty="0" smtClean="0"/>
              <a:t>It </a:t>
            </a:r>
            <a:r>
              <a:rPr lang="en-GB" dirty="0"/>
              <a:t>is implicit that </a:t>
            </a:r>
            <a:r>
              <a:rPr lang="en-GB" dirty="0" err="1"/>
              <a:t>x</a:t>
            </a:r>
            <a:r>
              <a:rPr lang="en-GB" baseline="-25000" dirty="0" err="1"/>
              <a:t>ss</a:t>
            </a:r>
            <a:r>
              <a:rPr lang="en-GB" dirty="0"/>
              <a:t>, </a:t>
            </a:r>
            <a:r>
              <a:rPr lang="en-GB" dirty="0" err="1"/>
              <a:t>u</a:t>
            </a:r>
            <a:r>
              <a:rPr lang="en-GB" baseline="-25000" dirty="0" err="1"/>
              <a:t>ss</a:t>
            </a:r>
            <a:r>
              <a:rPr lang="en-GB" dirty="0"/>
              <a:t> are fixed throughout the </a:t>
            </a:r>
            <a:r>
              <a:rPr lang="en-GB" dirty="0" smtClean="0"/>
              <a:t>prediction. While one can modify J, typically the literature has not concerned itself with such details. </a:t>
            </a:r>
          </a:p>
          <a:p>
            <a:pPr marL="514350" indent="-514350">
              <a:buFont typeface="+mj-lt"/>
              <a:buAutoNum type="arabicPeriod"/>
            </a:pPr>
            <a:endParaRPr lang="en-GB" dirty="0"/>
          </a:p>
          <a:p>
            <a:pPr marL="514350" indent="-514350">
              <a:buFont typeface="+mj-lt"/>
              <a:buAutoNum type="arabicPeriod"/>
            </a:pPr>
            <a:endParaRPr lang="en-GB" dirty="0" smtClean="0"/>
          </a:p>
          <a:p>
            <a:pPr marL="514350" indent="-514350">
              <a:buFont typeface="+mj-lt"/>
              <a:buAutoNum type="arabicPeriod"/>
            </a:pPr>
            <a:r>
              <a:rPr lang="en-GB" dirty="0" smtClean="0"/>
              <a:t>The next video goes through one possible algebraic mechanism for allowing time varying future </a:t>
            </a:r>
            <a:r>
              <a:rPr lang="en-GB" dirty="0"/>
              <a:t>t</a:t>
            </a:r>
            <a:r>
              <a:rPr lang="en-GB" dirty="0" smtClean="0"/>
              <a:t>arget information.</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3887739615"/>
              </p:ext>
            </p:extLst>
          </p:nvPr>
        </p:nvGraphicFramePr>
        <p:xfrm>
          <a:off x="251520" y="2780928"/>
          <a:ext cx="8820472" cy="1081172"/>
        </p:xfrm>
        <a:graphic>
          <a:graphicData uri="http://schemas.openxmlformats.org/presentationml/2006/ole">
            <mc:AlternateContent xmlns:mc="http://schemas.openxmlformats.org/markup-compatibility/2006">
              <mc:Choice xmlns:v="urn:schemas-microsoft-com:vml" Requires="v">
                <p:oleObj spid="_x0000_s33800" name="Equation" r:id="rId3" imgW="3733560" imgH="457200" progId="Equation.3">
                  <p:embed/>
                </p:oleObj>
              </mc:Choice>
              <mc:Fallback>
                <p:oleObj name="Equation" r:id="rId3" imgW="3733560" imgH="457200" progId="Equation.3">
                  <p:embed/>
                  <p:pic>
                    <p:nvPicPr>
                      <p:cNvPr id="0" name=""/>
                      <p:cNvPicPr>
                        <a:picLocks noChangeAspect="1" noChangeArrowheads="1"/>
                      </p:cNvPicPr>
                      <p:nvPr/>
                    </p:nvPicPr>
                    <p:blipFill>
                      <a:blip r:embed="rId4"/>
                      <a:srcRect/>
                      <a:stretch>
                        <a:fillRect/>
                      </a:stretch>
                    </p:blipFill>
                    <p:spPr bwMode="auto">
                      <a:xfrm>
                        <a:off x="251520" y="2780928"/>
                        <a:ext cx="8820472" cy="1081172"/>
                      </a:xfrm>
                      <a:prstGeom prst="rect">
                        <a:avLst/>
                      </a:prstGeom>
                      <a:solidFill>
                        <a:srgbClr val="FFFF00"/>
                      </a:solidFill>
                      <a:ln w="38100">
                        <a:solidFill>
                          <a:schemeClr val="folHlink"/>
                        </a:solidFill>
                        <a:miter lim="800000"/>
                        <a:headEnd/>
                        <a:tailEnd/>
                      </a:ln>
                    </p:spPr>
                  </p:pic>
                </p:oleObj>
              </mc:Fallback>
            </mc:AlternateContent>
          </a:graphicData>
        </a:graphic>
      </p:graphicFrame>
      <p:sp>
        <p:nvSpPr>
          <p:cNvPr id="9" name="Rectangle 8"/>
          <p:cNvSpPr/>
          <p:nvPr/>
        </p:nvSpPr>
        <p:spPr>
          <a:xfrm>
            <a:off x="323528" y="5301208"/>
            <a:ext cx="8280920" cy="133934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WARNING: OMPC is premised on a constant state feedback being optimal (unconstrained case); this is not true for cases where the target is time varying!</a:t>
            </a:r>
            <a:endParaRPr lang="en-GB" sz="2800" dirty="0"/>
          </a:p>
        </p:txBody>
      </p:sp>
    </p:spTree>
    <p:extLst>
      <p:ext uri="{BB962C8B-B14F-4D97-AF65-F5344CB8AC3E}">
        <p14:creationId xmlns:p14="http://schemas.microsoft.com/office/powerpoint/2010/main" val="1990650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909884"/>
          </a:xfrm>
        </p:spPr>
        <p:txBody>
          <a:bodyPr>
            <a:normAutofit/>
          </a:bodyPr>
          <a:lstStyle/>
          <a:p>
            <a:r>
              <a:rPr lang="en-GB" dirty="0" smtClean="0"/>
              <a:t>Summary</a:t>
            </a:r>
            <a:endParaRPr lang="en-GB" dirty="0"/>
          </a:p>
        </p:txBody>
      </p:sp>
      <p:sp>
        <p:nvSpPr>
          <p:cNvPr id="3" name="Content Placeholder 2"/>
          <p:cNvSpPr>
            <a:spLocks noGrp="1"/>
          </p:cNvSpPr>
          <p:nvPr>
            <p:ph idx="1"/>
          </p:nvPr>
        </p:nvSpPr>
        <p:spPr>
          <a:xfrm>
            <a:off x="214282" y="1124744"/>
            <a:ext cx="8715436" cy="5472608"/>
          </a:xfrm>
        </p:spPr>
        <p:txBody>
          <a:bodyPr>
            <a:normAutofit/>
          </a:bodyPr>
          <a:lstStyle/>
          <a:p>
            <a:pPr marL="514350" indent="-514350">
              <a:buFont typeface="+mj-lt"/>
              <a:buAutoNum type="arabicPeriod"/>
            </a:pPr>
            <a:r>
              <a:rPr lang="en-GB" dirty="0" smtClean="0"/>
              <a:t>Introduced </a:t>
            </a:r>
            <a:r>
              <a:rPr lang="en-GB" dirty="0" smtClean="0"/>
              <a:t>a key flaw </a:t>
            </a:r>
            <a:r>
              <a:rPr lang="en-GB" dirty="0" smtClean="0"/>
              <a:t>in a typical OMPC set up and </a:t>
            </a:r>
            <a:r>
              <a:rPr lang="en-GB" dirty="0" smtClean="0"/>
              <a:t>indicated that </a:t>
            </a:r>
            <a:r>
              <a:rPr lang="en-GB" dirty="0" smtClean="0"/>
              <a:t>the typical literature may not easily allow for future target information.</a:t>
            </a:r>
          </a:p>
          <a:p>
            <a:pPr marL="514350" indent="-514350">
              <a:buFont typeface="+mj-lt"/>
              <a:buAutoNum type="arabicPeriod"/>
            </a:pPr>
            <a:r>
              <a:rPr lang="en-GB" dirty="0" smtClean="0"/>
              <a:t>The typical assumptions on ‘optimal’ terminal feedback and terminal costs are </a:t>
            </a:r>
            <a:r>
              <a:rPr lang="en-GB" b="1" dirty="0" smtClean="0">
                <a:solidFill>
                  <a:srgbClr val="C00000"/>
                </a:solidFill>
              </a:rPr>
              <a:t>only valid </a:t>
            </a:r>
            <a:r>
              <a:rPr lang="en-GB" dirty="0" smtClean="0"/>
              <a:t>where the target is constant.</a:t>
            </a:r>
          </a:p>
          <a:p>
            <a:pPr marL="514350" indent="-514350">
              <a:buFont typeface="+mj-lt"/>
              <a:buAutoNum type="arabicPeriod"/>
            </a:pPr>
            <a:r>
              <a:rPr lang="en-GB" dirty="0" smtClean="0"/>
              <a:t>The algebra for determining the performance index J needs some minor changes to allow for time varying future targets. These are given </a:t>
            </a:r>
            <a:r>
              <a:rPr lang="en-GB" dirty="0" smtClean="0"/>
              <a:t>in </a:t>
            </a:r>
            <a:r>
              <a:rPr lang="en-GB" dirty="0" smtClean="0"/>
              <a:t>the </a:t>
            </a:r>
            <a:r>
              <a:rPr lang="en-GB" dirty="0" smtClean="0"/>
              <a:t>next video.</a:t>
            </a: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spTree>
    <p:extLst>
      <p:ext uri="{BB962C8B-B14F-4D97-AF65-F5344CB8AC3E}">
        <p14:creationId xmlns:p14="http://schemas.microsoft.com/office/powerpoint/2010/main" val="110644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2086</TotalTime>
  <Words>534</Words>
  <Application>Microsoft Office PowerPoint</Application>
  <PresentationFormat>On-screen Show (4:3)</PresentationFormat>
  <Paragraphs>72</Paragraphs>
  <Slides>8</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0" baseType="lpstr">
      <vt:lpstr>Office Theme</vt:lpstr>
      <vt:lpstr>Equation</vt:lpstr>
      <vt:lpstr>CHAPTER 6 Predictive Control with tracking 6 feed forward in dual-mode control</vt:lpstr>
      <vt:lpstr>Background </vt:lpstr>
      <vt:lpstr>REMARK</vt:lpstr>
      <vt:lpstr>Dual mode paradigm </vt:lpstr>
      <vt:lpstr>Tracking in dual mode MPC (SOMPC)</vt:lpstr>
      <vt:lpstr>Tracking in dual mode MPC (SOMPC)</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147</cp:revision>
  <dcterms:created xsi:type="dcterms:W3CDTF">2012-03-07T15:25:29Z</dcterms:created>
  <dcterms:modified xsi:type="dcterms:W3CDTF">2014-07-16T06:49:42Z</dcterms:modified>
</cp:coreProperties>
</file>