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396" r:id="rId4"/>
    <p:sldId id="378" r:id="rId5"/>
    <p:sldId id="389" r:id="rId6"/>
    <p:sldId id="382" r:id="rId7"/>
    <p:sldId id="391" r:id="rId8"/>
    <p:sldId id="392" r:id="rId9"/>
    <p:sldId id="390" r:id="rId10"/>
    <p:sldId id="393" r:id="rId11"/>
    <p:sldId id="394" r:id="rId12"/>
    <p:sldId id="395" r:id="rId13"/>
    <p:sldId id="28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7/16/2014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4.jpeg"/><Relationship Id="rId5" Type="http://schemas.openxmlformats.org/officeDocument/2006/relationships/hyperlink" Target="http://engsc.ac.uk/" TargetMode="External"/><Relationship Id="rId10" Type="http://schemas.openxmlformats.org/officeDocument/2006/relationships/image" Target="../media/image33.jpeg"/><Relationship Id="rId4" Type="http://schemas.openxmlformats.org/officeDocument/2006/relationships/image" Target="../media/image30.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6</a:t>
            </a:r>
            <a:br>
              <a:rPr lang="en-GB" dirty="0" smtClean="0"/>
            </a:br>
            <a:r>
              <a:rPr lang="en-GB" dirty="0" smtClean="0"/>
              <a:t>Predictive Control with tracking 7</a:t>
            </a:r>
            <a:br>
              <a:rPr lang="en-GB" dirty="0" smtClean="0"/>
            </a:br>
            <a:r>
              <a:rPr lang="en-GB" dirty="0" smtClean="0"/>
              <a:t>dual-mode approaches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Compact performance index</a:t>
            </a:r>
            <a:endParaRPr lang="en-GB" dirty="0"/>
          </a:p>
        </p:txBody>
      </p:sp>
      <p:sp>
        <p:nvSpPr>
          <p:cNvPr id="3" name="Content Placeholder 2"/>
          <p:cNvSpPr>
            <a:spLocks noGrp="1"/>
          </p:cNvSpPr>
          <p:nvPr>
            <p:ph idx="1"/>
          </p:nvPr>
        </p:nvSpPr>
        <p:spPr>
          <a:xfrm>
            <a:off x="214282" y="928670"/>
            <a:ext cx="8715436" cy="1348202"/>
          </a:xfrm>
        </p:spPr>
        <p:txBody>
          <a:bodyPr>
            <a:normAutofit/>
          </a:bodyPr>
          <a:lstStyle/>
          <a:p>
            <a:pPr marL="0" indent="0">
              <a:buNone/>
            </a:pPr>
            <a:r>
              <a:rPr lang="en-GB" dirty="0" smtClean="0"/>
              <a:t>Now, the predicted performance can be expressed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77437724"/>
              </p:ext>
            </p:extLst>
          </p:nvPr>
        </p:nvGraphicFramePr>
        <p:xfrm>
          <a:off x="1115616" y="1700808"/>
          <a:ext cx="7192962" cy="3568700"/>
        </p:xfrm>
        <a:graphic>
          <a:graphicData uri="http://schemas.openxmlformats.org/presentationml/2006/ole">
            <mc:AlternateContent xmlns:mc="http://schemas.openxmlformats.org/markup-compatibility/2006">
              <mc:Choice xmlns:v="urn:schemas-microsoft-com:vml" Requires="v">
                <p:oleObj spid="_x0000_s94231" name="Equation" r:id="rId3" imgW="2590560" imgH="1282680" progId="Equation.3">
                  <p:embed/>
                </p:oleObj>
              </mc:Choice>
              <mc:Fallback>
                <p:oleObj name="Equation" r:id="rId3" imgW="2590560" imgH="1282680" progId="Equation.3">
                  <p:embed/>
                  <p:pic>
                    <p:nvPicPr>
                      <p:cNvPr id="0" name=""/>
                      <p:cNvPicPr>
                        <a:picLocks noChangeAspect="1" noChangeArrowheads="1"/>
                      </p:cNvPicPr>
                      <p:nvPr/>
                    </p:nvPicPr>
                    <p:blipFill>
                      <a:blip r:embed="rId4"/>
                      <a:srcRect/>
                      <a:stretch>
                        <a:fillRect/>
                      </a:stretch>
                    </p:blipFill>
                    <p:spPr bwMode="auto">
                      <a:xfrm>
                        <a:off x="1115616" y="1700808"/>
                        <a:ext cx="7192962" cy="35687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28226263"/>
              </p:ext>
            </p:extLst>
          </p:nvPr>
        </p:nvGraphicFramePr>
        <p:xfrm>
          <a:off x="4943475" y="5732463"/>
          <a:ext cx="2325688" cy="649287"/>
        </p:xfrm>
        <a:graphic>
          <a:graphicData uri="http://schemas.openxmlformats.org/presentationml/2006/ole">
            <mc:AlternateContent xmlns:mc="http://schemas.openxmlformats.org/markup-compatibility/2006">
              <mc:Choice xmlns:v="urn:schemas-microsoft-com:vml" Requires="v">
                <p:oleObj spid="_x0000_s94232" name="Equation" r:id="rId5" imgW="863280" imgH="241200" progId="Equation.3">
                  <p:embed/>
                </p:oleObj>
              </mc:Choice>
              <mc:Fallback>
                <p:oleObj name="Equation" r:id="rId5" imgW="863280" imgH="241200" progId="Equation.3">
                  <p:embed/>
                  <p:pic>
                    <p:nvPicPr>
                      <p:cNvPr id="0" name="Object 8"/>
                      <p:cNvPicPr>
                        <a:picLocks noChangeAspect="1" noChangeArrowheads="1"/>
                      </p:cNvPicPr>
                      <p:nvPr/>
                    </p:nvPicPr>
                    <p:blipFill>
                      <a:blip r:embed="rId6"/>
                      <a:srcRect/>
                      <a:stretch>
                        <a:fillRect/>
                      </a:stretch>
                    </p:blipFill>
                    <p:spPr bwMode="auto">
                      <a:xfrm>
                        <a:off x="4943475" y="5732463"/>
                        <a:ext cx="2325688" cy="649287"/>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7" name="Rectangle 6"/>
          <p:cNvSpPr/>
          <p:nvPr/>
        </p:nvSpPr>
        <p:spPr>
          <a:xfrm>
            <a:off x="755576" y="5733256"/>
            <a:ext cx="381642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Assuming d=0 to simplify presentation, that is:</a:t>
            </a:r>
            <a:endParaRPr lang="en-GB" sz="2400" dirty="0"/>
          </a:p>
        </p:txBody>
      </p:sp>
    </p:spTree>
    <p:extLst>
      <p:ext uri="{BB962C8B-B14F-4D97-AF65-F5344CB8AC3E}">
        <p14:creationId xmlns:p14="http://schemas.microsoft.com/office/powerpoint/2010/main" val="55879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Control law with tracking</a:t>
            </a:r>
            <a:endParaRPr lang="en-GB" dirty="0"/>
          </a:p>
        </p:txBody>
      </p:sp>
      <p:sp>
        <p:nvSpPr>
          <p:cNvPr id="3" name="Content Placeholder 2"/>
          <p:cNvSpPr>
            <a:spLocks noGrp="1"/>
          </p:cNvSpPr>
          <p:nvPr>
            <p:ph idx="1"/>
          </p:nvPr>
        </p:nvSpPr>
        <p:spPr>
          <a:xfrm>
            <a:off x="214282" y="928670"/>
            <a:ext cx="8715436" cy="1564226"/>
          </a:xfrm>
        </p:spPr>
        <p:txBody>
          <a:bodyPr/>
          <a:lstStyle/>
          <a:p>
            <a:pPr marL="0" indent="0">
              <a:buNone/>
            </a:pPr>
            <a:r>
              <a:rPr lang="en-GB" dirty="0" smtClean="0"/>
              <a:t>A simple optimisation, akin to video 4_5 can now be used to determine the control law dependence upon the future target information.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67606449"/>
              </p:ext>
            </p:extLst>
          </p:nvPr>
        </p:nvGraphicFramePr>
        <p:xfrm>
          <a:off x="984250" y="2708275"/>
          <a:ext cx="7158038" cy="2792413"/>
        </p:xfrm>
        <a:graphic>
          <a:graphicData uri="http://schemas.openxmlformats.org/presentationml/2006/ole">
            <mc:AlternateContent xmlns:mc="http://schemas.openxmlformats.org/markup-compatibility/2006">
              <mc:Choice xmlns:v="urn:schemas-microsoft-com:vml" Requires="v">
                <p:oleObj spid="_x0000_s95257" name="Equation" r:id="rId3" imgW="2577960" imgH="1002960" progId="Equation.3">
                  <p:embed/>
                </p:oleObj>
              </mc:Choice>
              <mc:Fallback>
                <p:oleObj name="Equation" r:id="rId3" imgW="2577960" imgH="1002960" progId="Equation.3">
                  <p:embed/>
                  <p:pic>
                    <p:nvPicPr>
                      <p:cNvPr id="0" name="Object 10"/>
                      <p:cNvPicPr>
                        <a:picLocks noChangeAspect="1" noChangeArrowheads="1"/>
                      </p:cNvPicPr>
                      <p:nvPr/>
                    </p:nvPicPr>
                    <p:blipFill>
                      <a:blip r:embed="rId4"/>
                      <a:srcRect/>
                      <a:stretch>
                        <a:fillRect/>
                      </a:stretch>
                    </p:blipFill>
                    <p:spPr bwMode="auto">
                      <a:xfrm>
                        <a:off x="984250" y="2708275"/>
                        <a:ext cx="7158038" cy="279241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36911744"/>
              </p:ext>
            </p:extLst>
          </p:nvPr>
        </p:nvGraphicFramePr>
        <p:xfrm>
          <a:off x="1043608" y="5733256"/>
          <a:ext cx="6207125" cy="708025"/>
        </p:xfrm>
        <a:graphic>
          <a:graphicData uri="http://schemas.openxmlformats.org/presentationml/2006/ole">
            <mc:AlternateContent xmlns:mc="http://schemas.openxmlformats.org/markup-compatibility/2006">
              <mc:Choice xmlns:v="urn:schemas-microsoft-com:vml" Requires="v">
                <p:oleObj spid="_x0000_s95258" name="Equation" r:id="rId5" imgW="2234880" imgH="253800" progId="Equation.3">
                  <p:embed/>
                </p:oleObj>
              </mc:Choice>
              <mc:Fallback>
                <p:oleObj name="Equation" r:id="rId5" imgW="2234880" imgH="253800" progId="Equation.3">
                  <p:embed/>
                  <p:pic>
                    <p:nvPicPr>
                      <p:cNvPr id="0" name="Object 5"/>
                      <p:cNvPicPr>
                        <a:picLocks noChangeAspect="1" noChangeArrowheads="1"/>
                      </p:cNvPicPr>
                      <p:nvPr/>
                    </p:nvPicPr>
                    <p:blipFill>
                      <a:blip r:embed="rId6"/>
                      <a:srcRect/>
                      <a:stretch>
                        <a:fillRect/>
                      </a:stretch>
                    </p:blipFill>
                    <p:spPr bwMode="auto">
                      <a:xfrm>
                        <a:off x="1043608" y="5733256"/>
                        <a:ext cx="6207125" cy="708025"/>
                      </a:xfrm>
                      <a:prstGeom prst="rect">
                        <a:avLst/>
                      </a:prstGeom>
                      <a:solidFill>
                        <a:schemeClr val="accent6">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85121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Final unconstrained law</a:t>
            </a:r>
            <a:endParaRPr lang="en-GB" dirty="0"/>
          </a:p>
        </p:txBody>
      </p:sp>
      <p:sp>
        <p:nvSpPr>
          <p:cNvPr id="3" name="Content Placeholder 2"/>
          <p:cNvSpPr>
            <a:spLocks noGrp="1"/>
          </p:cNvSpPr>
          <p:nvPr>
            <p:ph idx="1"/>
          </p:nvPr>
        </p:nvSpPr>
        <p:spPr>
          <a:xfrm>
            <a:off x="214282" y="928670"/>
            <a:ext cx="8715436" cy="1708242"/>
          </a:xfrm>
        </p:spPr>
        <p:txBody>
          <a:bodyPr/>
          <a:lstStyle/>
          <a:p>
            <a:pPr marL="0" indent="0">
              <a:buNone/>
            </a:pPr>
            <a:r>
              <a:rPr lang="en-GB" dirty="0" smtClean="0"/>
              <a:t>The optimisation gives perturbations to the nominal control law, where these perturbations can improve predicted behaviour.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890530514"/>
              </p:ext>
            </p:extLst>
          </p:nvPr>
        </p:nvGraphicFramePr>
        <p:xfrm>
          <a:off x="611560" y="2708920"/>
          <a:ext cx="7219040" cy="703635"/>
        </p:xfrm>
        <a:graphic>
          <a:graphicData uri="http://schemas.openxmlformats.org/presentationml/2006/ole">
            <mc:AlternateContent xmlns:mc="http://schemas.openxmlformats.org/markup-compatibility/2006">
              <mc:Choice xmlns:v="urn:schemas-microsoft-com:vml" Requires="v">
                <p:oleObj spid="_x0000_s96272" name="Equation" r:id="rId3" imgW="2349360" imgH="228600" progId="Equation.3">
                  <p:embed/>
                </p:oleObj>
              </mc:Choice>
              <mc:Fallback>
                <p:oleObj name="Equation" r:id="rId3" imgW="2349360" imgH="228600" progId="Equation.3">
                  <p:embed/>
                  <p:pic>
                    <p:nvPicPr>
                      <p:cNvPr id="0" name="Object 5"/>
                      <p:cNvPicPr>
                        <a:picLocks noChangeAspect="1" noChangeArrowheads="1"/>
                      </p:cNvPicPr>
                      <p:nvPr/>
                    </p:nvPicPr>
                    <p:blipFill>
                      <a:blip r:embed="rId4"/>
                      <a:srcRect/>
                      <a:stretch>
                        <a:fillRect/>
                      </a:stretch>
                    </p:blipFill>
                    <p:spPr bwMode="auto">
                      <a:xfrm>
                        <a:off x="611560" y="2708920"/>
                        <a:ext cx="7219040" cy="703635"/>
                      </a:xfrm>
                      <a:prstGeom prst="rect">
                        <a:avLst/>
                      </a:prstGeom>
                      <a:solidFill>
                        <a:srgbClr val="FFFF99"/>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05071907"/>
              </p:ext>
            </p:extLst>
          </p:nvPr>
        </p:nvGraphicFramePr>
        <p:xfrm>
          <a:off x="1287463" y="3789363"/>
          <a:ext cx="5430837" cy="708025"/>
        </p:xfrm>
        <a:graphic>
          <a:graphicData uri="http://schemas.openxmlformats.org/presentationml/2006/ole">
            <mc:AlternateContent xmlns:mc="http://schemas.openxmlformats.org/markup-compatibility/2006">
              <mc:Choice xmlns:v="urn:schemas-microsoft-com:vml" Requires="v">
                <p:oleObj spid="_x0000_s96273" name="Equation" r:id="rId5" imgW="1955520" imgH="253800" progId="Equation.3">
                  <p:embed/>
                </p:oleObj>
              </mc:Choice>
              <mc:Fallback>
                <p:oleObj name="Equation" r:id="rId5" imgW="1955520" imgH="253800" progId="Equation.3">
                  <p:embed/>
                  <p:pic>
                    <p:nvPicPr>
                      <p:cNvPr id="0" name="Object 6"/>
                      <p:cNvPicPr>
                        <a:picLocks noChangeAspect="1" noChangeArrowheads="1"/>
                      </p:cNvPicPr>
                      <p:nvPr/>
                    </p:nvPicPr>
                    <p:blipFill>
                      <a:blip r:embed="rId6"/>
                      <a:srcRect/>
                      <a:stretch>
                        <a:fillRect/>
                      </a:stretch>
                    </p:blipFill>
                    <p:spPr bwMode="auto">
                      <a:xfrm>
                        <a:off x="1287463" y="3789363"/>
                        <a:ext cx="5430837" cy="708025"/>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8" name="Rectangular Callout 7"/>
          <p:cNvSpPr/>
          <p:nvPr/>
        </p:nvSpPr>
        <p:spPr>
          <a:xfrm>
            <a:off x="179512" y="4869160"/>
            <a:ext cx="3528392" cy="1800200"/>
          </a:xfrm>
          <a:prstGeom prst="wedgeRectCallout">
            <a:avLst>
              <a:gd name="adj1" fmla="val 35735"/>
              <a:gd name="adj2" fmla="val -760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Perturbations to make use of advance information on the target</a:t>
            </a:r>
            <a:endParaRPr lang="en-GB" sz="2800" dirty="0"/>
          </a:p>
        </p:txBody>
      </p:sp>
      <p:sp>
        <p:nvSpPr>
          <p:cNvPr id="9" name="Rectangular Callout 8"/>
          <p:cNvSpPr/>
          <p:nvPr/>
        </p:nvSpPr>
        <p:spPr>
          <a:xfrm>
            <a:off x="4283968" y="4869160"/>
            <a:ext cx="4032448" cy="1800200"/>
          </a:xfrm>
          <a:prstGeom prst="wedgeRectCallout">
            <a:avLst>
              <a:gd name="adj1" fmla="val -3556"/>
              <a:gd name="adj2" fmla="val -760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Perturbations where terminal feedback is not optimal (see chap. 4).  </a:t>
            </a:r>
            <a:endParaRPr lang="en-GB" sz="2800" dirty="0"/>
          </a:p>
        </p:txBody>
      </p:sp>
    </p:spTree>
    <p:extLst>
      <p:ext uri="{BB962C8B-B14F-4D97-AF65-F5344CB8AC3E}">
        <p14:creationId xmlns:p14="http://schemas.microsoft.com/office/powerpoint/2010/main" val="228030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980728"/>
            <a:ext cx="8715436" cy="4608512"/>
          </a:xfrm>
        </p:spPr>
        <p:txBody>
          <a:bodyPr>
            <a:normAutofit lnSpcReduction="10000"/>
          </a:bodyPr>
          <a:lstStyle/>
          <a:p>
            <a:pPr marL="514350" indent="-514350">
              <a:buFont typeface="+mj-lt"/>
              <a:buAutoNum type="arabicPeriod"/>
            </a:pPr>
            <a:r>
              <a:rPr lang="en-GB" dirty="0" smtClean="0"/>
              <a:t>This video has shown how advance information of the target can be integrated into an OMPC law.</a:t>
            </a:r>
          </a:p>
          <a:p>
            <a:pPr marL="514350" indent="-514350">
              <a:buFont typeface="+mj-lt"/>
              <a:buAutoNum type="arabicPeriod"/>
            </a:pPr>
            <a:r>
              <a:rPr lang="en-GB" dirty="0" smtClean="0"/>
              <a:t>The derivation approach taken uses autonomous model formulations. Alternatives are possible but can be messy due to the need to use 2 modes.</a:t>
            </a:r>
          </a:p>
          <a:p>
            <a:pPr marL="514350" indent="-514350">
              <a:buFont typeface="+mj-lt"/>
              <a:buAutoNum type="arabicPeriod"/>
            </a:pPr>
            <a:r>
              <a:rPr lang="en-GB" dirty="0" smtClean="0"/>
              <a:t>Shown that the future target information has an explicit impact on the perturbation term c</a:t>
            </a:r>
            <a:r>
              <a:rPr lang="en-GB" baseline="-25000" dirty="0" smtClean="0"/>
              <a:t>k</a:t>
            </a:r>
            <a:r>
              <a:rPr lang="en-GB" dirty="0" smtClean="0"/>
              <a:t>.</a:t>
            </a:r>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7" name="Rectangle 6"/>
          <p:cNvSpPr/>
          <p:nvPr/>
        </p:nvSpPr>
        <p:spPr>
          <a:xfrm>
            <a:off x="395536" y="5517232"/>
            <a:ext cx="8136904" cy="11247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 video looks at </a:t>
            </a:r>
            <a:r>
              <a:rPr lang="en-GB" sz="2800" smtClean="0"/>
              <a:t>the feed forward </a:t>
            </a:r>
            <a:r>
              <a:rPr lang="en-GB" sz="2800" dirty="0" smtClean="0"/>
              <a:t>term in more detail and gives some numerical (MATLAB) examples.</a:t>
            </a:r>
            <a:endParaRPr lang="en-GB" sz="2800"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980728"/>
            <a:ext cx="8715436" cy="4464496"/>
          </a:xfrm>
        </p:spPr>
        <p:txBody>
          <a:bodyPr>
            <a:normAutofit lnSpcReduction="10000"/>
          </a:bodyPr>
          <a:lstStyle/>
          <a:p>
            <a:pPr marL="514350" indent="-514350">
              <a:lnSpc>
                <a:spcPct val="90000"/>
              </a:lnSpc>
              <a:buFont typeface="+mj-lt"/>
              <a:buAutoNum type="arabicPeriod"/>
            </a:pPr>
            <a:r>
              <a:rPr lang="en-GB" altLang="en-US" dirty="0" smtClean="0"/>
              <a:t>The previous videos focussed on finite horizon algorithms, thus without terminal constraints.</a:t>
            </a:r>
          </a:p>
          <a:p>
            <a:pPr marL="514350" indent="-514350">
              <a:lnSpc>
                <a:spcPct val="90000"/>
              </a:lnSpc>
              <a:buFont typeface="+mj-lt"/>
              <a:buAutoNum type="arabicPeriod"/>
            </a:pPr>
            <a:r>
              <a:rPr lang="en-GB" altLang="en-US" dirty="0" smtClean="0"/>
              <a:t>Dual-mode algorithms deploy terminal constraints and this impacts on how target information is included.</a:t>
            </a:r>
          </a:p>
          <a:p>
            <a:pPr marL="514350" indent="-514350">
              <a:lnSpc>
                <a:spcPct val="90000"/>
              </a:lnSpc>
              <a:buFont typeface="+mj-lt"/>
              <a:buAutoNum type="arabicPeriod"/>
            </a:pPr>
            <a:r>
              <a:rPr lang="en-GB" altLang="en-US" dirty="0" smtClean="0"/>
              <a:t>Moreover, the dual-mode algorithms of chapter 4 and 5 made an explicit assumption that the target was constant and with no advance knowledge and thus need modification to deal with an alternative scenario.</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
        <p:nvSpPr>
          <p:cNvPr id="6" name="Rectangle 5"/>
          <p:cNvSpPr/>
          <p:nvPr/>
        </p:nvSpPr>
        <p:spPr>
          <a:xfrm>
            <a:off x="251520" y="5229200"/>
            <a:ext cx="8352928"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the light of earlier videos in this chapter and also the recognition that a terminal constraint is easier with a constant target, viewers may </a:t>
            </a:r>
            <a:r>
              <a:rPr lang="en-GB" sz="2800" smtClean="0"/>
              <a:t>choose to assume </a:t>
            </a:r>
            <a:r>
              <a:rPr lang="en-GB" sz="2800" dirty="0" err="1" smtClean="0"/>
              <a:t>n</a:t>
            </a:r>
            <a:r>
              <a:rPr lang="en-GB" sz="2800" baseline="-25000" dirty="0" err="1" smtClean="0"/>
              <a:t>a</a:t>
            </a:r>
            <a:r>
              <a:rPr lang="en-GB" sz="2800" dirty="0" smtClean="0"/>
              <a:t>&lt;=</a:t>
            </a:r>
            <a:r>
              <a:rPr lang="en-GB" sz="2800" dirty="0" err="1" smtClean="0"/>
              <a:t>n</a:t>
            </a:r>
            <a:r>
              <a:rPr lang="en-GB" sz="2800" baseline="-25000" dirty="0" err="1" smtClean="0"/>
              <a:t>c</a:t>
            </a:r>
            <a:r>
              <a:rPr lang="en-GB"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Approach</a:t>
            </a:r>
            <a:endParaRPr lang="en-GB" dirty="0"/>
          </a:p>
        </p:txBody>
      </p:sp>
      <p:sp>
        <p:nvSpPr>
          <p:cNvPr id="3" name="Content Placeholder 2"/>
          <p:cNvSpPr>
            <a:spLocks noGrp="1"/>
          </p:cNvSpPr>
          <p:nvPr>
            <p:ph idx="1"/>
          </p:nvPr>
        </p:nvSpPr>
        <p:spPr/>
        <p:txBody>
          <a:bodyPr/>
          <a:lstStyle/>
          <a:p>
            <a:pPr marL="0" indent="0">
              <a:buNone/>
            </a:pPr>
            <a:r>
              <a:rPr lang="en-GB" dirty="0" smtClean="0"/>
              <a:t>The proposal here is to build an autonomous model that captures both the transient and terminal modes of the predictions.</a:t>
            </a:r>
          </a:p>
          <a:p>
            <a:pPr marL="514350" indent="-514350">
              <a:buFont typeface="+mj-lt"/>
              <a:buAutoNum type="arabicPeriod"/>
            </a:pPr>
            <a:r>
              <a:rPr lang="en-GB" dirty="0" smtClean="0"/>
              <a:t>This is not necessary and alternatives exist.</a:t>
            </a:r>
          </a:p>
          <a:p>
            <a:pPr marL="514350" indent="-514350">
              <a:buFont typeface="+mj-lt"/>
              <a:buAutoNum type="arabicPeriod"/>
            </a:pPr>
            <a:r>
              <a:rPr lang="en-GB" dirty="0" smtClean="0"/>
              <a:t>Whatever approach is taken, the algebra will be somewhat messy due to the number of different states and inputs that have an impact.</a:t>
            </a:r>
          </a:p>
          <a:p>
            <a:pPr marL="0" indent="0">
              <a:buNone/>
            </a:pPr>
            <a:r>
              <a:rPr lang="en-GB" b="1" dirty="0" smtClean="0">
                <a:solidFill>
                  <a:srgbClr val="C00000"/>
                </a:solidFill>
              </a:rPr>
              <a:t>Viewers who are not interested in the algebra and wish to go straight to the illustrations should go to the next video.</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40251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Variation in the target</a:t>
            </a:r>
            <a:endParaRPr lang="en-GB" dirty="0"/>
          </a:p>
        </p:txBody>
      </p:sp>
      <p:sp>
        <p:nvSpPr>
          <p:cNvPr id="3" name="Content Placeholder 2"/>
          <p:cNvSpPr>
            <a:spLocks noGrp="1"/>
          </p:cNvSpPr>
          <p:nvPr>
            <p:ph idx="1"/>
          </p:nvPr>
        </p:nvSpPr>
        <p:spPr>
          <a:xfrm>
            <a:off x="214282" y="928670"/>
            <a:ext cx="8715436" cy="1564226"/>
          </a:xfrm>
        </p:spPr>
        <p:txBody>
          <a:bodyPr/>
          <a:lstStyle/>
          <a:p>
            <a:pPr marL="0" indent="0">
              <a:buNone/>
            </a:pPr>
            <a:r>
              <a:rPr lang="en-GB" dirty="0" smtClean="0"/>
              <a:t>Define an autonomous model to capture the variation in the target over the prediction horizon.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50184301"/>
              </p:ext>
            </p:extLst>
          </p:nvPr>
        </p:nvGraphicFramePr>
        <p:xfrm>
          <a:off x="251520" y="2060848"/>
          <a:ext cx="3844925" cy="758825"/>
        </p:xfrm>
        <a:graphic>
          <a:graphicData uri="http://schemas.openxmlformats.org/presentationml/2006/ole">
            <mc:AlternateContent xmlns:mc="http://schemas.openxmlformats.org/markup-compatibility/2006">
              <mc:Choice xmlns:v="urn:schemas-microsoft-com:vml" Requires="v">
                <p:oleObj spid="_x0000_s81094" name="Equation" r:id="rId3" imgW="1218960" imgH="241200" progId="Equation.3">
                  <p:embed/>
                </p:oleObj>
              </mc:Choice>
              <mc:Fallback>
                <p:oleObj name="Equation" r:id="rId3" imgW="1218960" imgH="241200" progId="Equation.3">
                  <p:embed/>
                  <p:pic>
                    <p:nvPicPr>
                      <p:cNvPr id="0" name="Object 6"/>
                      <p:cNvPicPr>
                        <a:picLocks noChangeAspect="1" noChangeArrowheads="1"/>
                      </p:cNvPicPr>
                      <p:nvPr/>
                    </p:nvPicPr>
                    <p:blipFill>
                      <a:blip r:embed="rId4"/>
                      <a:srcRect/>
                      <a:stretch>
                        <a:fillRect/>
                      </a:stretch>
                    </p:blipFill>
                    <p:spPr bwMode="auto">
                      <a:xfrm>
                        <a:off x="251520" y="2060848"/>
                        <a:ext cx="3844925" cy="7588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22882032"/>
              </p:ext>
            </p:extLst>
          </p:nvPr>
        </p:nvGraphicFramePr>
        <p:xfrm>
          <a:off x="179512" y="2996952"/>
          <a:ext cx="5256584" cy="2928309"/>
        </p:xfrm>
        <a:graphic>
          <a:graphicData uri="http://schemas.openxmlformats.org/presentationml/2006/ole">
            <mc:AlternateContent xmlns:mc="http://schemas.openxmlformats.org/markup-compatibility/2006">
              <mc:Choice xmlns:v="urn:schemas-microsoft-com:vml" Requires="v">
                <p:oleObj spid="_x0000_s81095" name="Equation" r:id="rId5" imgW="2031840" imgH="1130040" progId="Equation.3">
                  <p:embed/>
                </p:oleObj>
              </mc:Choice>
              <mc:Fallback>
                <p:oleObj name="Equation" r:id="rId5" imgW="2031840" imgH="1130040" progId="Equation.3">
                  <p:embed/>
                  <p:pic>
                    <p:nvPicPr>
                      <p:cNvPr id="0" name="Object 6"/>
                      <p:cNvPicPr>
                        <a:picLocks noChangeAspect="1" noChangeArrowheads="1"/>
                      </p:cNvPicPr>
                      <p:nvPr/>
                    </p:nvPicPr>
                    <p:blipFill>
                      <a:blip r:embed="rId6"/>
                      <a:srcRect/>
                      <a:stretch>
                        <a:fillRect/>
                      </a:stretch>
                    </p:blipFill>
                    <p:spPr bwMode="auto">
                      <a:xfrm>
                        <a:off x="179512" y="2996952"/>
                        <a:ext cx="5256584" cy="2928309"/>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38431313"/>
              </p:ext>
            </p:extLst>
          </p:nvPr>
        </p:nvGraphicFramePr>
        <p:xfrm>
          <a:off x="6149975" y="2349500"/>
          <a:ext cx="2101850" cy="625475"/>
        </p:xfrm>
        <a:graphic>
          <a:graphicData uri="http://schemas.openxmlformats.org/presentationml/2006/ole">
            <mc:AlternateContent xmlns:mc="http://schemas.openxmlformats.org/markup-compatibility/2006">
              <mc:Choice xmlns:v="urn:schemas-microsoft-com:vml" Requires="v">
                <p:oleObj spid="_x0000_s81096" name="Equation" r:id="rId7" imgW="812520" imgH="241200" progId="Equation.3">
                  <p:embed/>
                </p:oleObj>
              </mc:Choice>
              <mc:Fallback>
                <p:oleObj name="Equation" r:id="rId7" imgW="812520" imgH="241200" progId="Equation.3">
                  <p:embed/>
                  <p:pic>
                    <p:nvPicPr>
                      <p:cNvPr id="0" name="Object 5"/>
                      <p:cNvPicPr>
                        <a:picLocks noChangeAspect="1" noChangeArrowheads="1"/>
                      </p:cNvPicPr>
                      <p:nvPr/>
                    </p:nvPicPr>
                    <p:blipFill>
                      <a:blip r:embed="rId8"/>
                      <a:srcRect/>
                      <a:stretch>
                        <a:fillRect/>
                      </a:stretch>
                    </p:blipFill>
                    <p:spPr bwMode="auto">
                      <a:xfrm>
                        <a:off x="6149975" y="2349500"/>
                        <a:ext cx="2101850" cy="62547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1" name="Rectangle 10"/>
          <p:cNvSpPr/>
          <p:nvPr/>
        </p:nvSpPr>
        <p:spPr>
          <a:xfrm>
            <a:off x="5724128" y="4039275"/>
            <a:ext cx="2808312" cy="17281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Future disturbance will be assumed to be constant, so:</a:t>
            </a:r>
          </a:p>
        </p:txBody>
      </p:sp>
      <p:graphicFrame>
        <p:nvGraphicFramePr>
          <p:cNvPr id="12" name="Object 11"/>
          <p:cNvGraphicFramePr>
            <a:graphicFrameLocks noChangeAspect="1"/>
          </p:cNvGraphicFramePr>
          <p:nvPr>
            <p:extLst>
              <p:ext uri="{D42A27DB-BD31-4B8C-83A1-F6EECF244321}">
                <p14:modId xmlns:p14="http://schemas.microsoft.com/office/powerpoint/2010/main" val="389718717"/>
              </p:ext>
            </p:extLst>
          </p:nvPr>
        </p:nvGraphicFramePr>
        <p:xfrm>
          <a:off x="4632325" y="6092825"/>
          <a:ext cx="4040188" cy="625475"/>
        </p:xfrm>
        <a:graphic>
          <a:graphicData uri="http://schemas.openxmlformats.org/presentationml/2006/ole">
            <mc:AlternateContent xmlns:mc="http://schemas.openxmlformats.org/markup-compatibility/2006">
              <mc:Choice xmlns:v="urn:schemas-microsoft-com:vml" Requires="v">
                <p:oleObj spid="_x0000_s81097" name="Equation" r:id="rId9" imgW="1562040" imgH="241200" progId="Equation.3">
                  <p:embed/>
                </p:oleObj>
              </mc:Choice>
              <mc:Fallback>
                <p:oleObj name="Equation" r:id="rId9" imgW="1562040" imgH="241200" progId="Equation.3">
                  <p:embed/>
                  <p:pic>
                    <p:nvPicPr>
                      <p:cNvPr id="0" name="Object 8"/>
                      <p:cNvPicPr>
                        <a:picLocks noChangeAspect="1" noChangeArrowheads="1"/>
                      </p:cNvPicPr>
                      <p:nvPr/>
                    </p:nvPicPr>
                    <p:blipFill>
                      <a:blip r:embed="rId10"/>
                      <a:srcRect/>
                      <a:stretch>
                        <a:fillRect/>
                      </a:stretch>
                    </p:blipFill>
                    <p:spPr bwMode="auto">
                      <a:xfrm>
                        <a:off x="4632325" y="6092825"/>
                        <a:ext cx="4040188" cy="625475"/>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22203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97916"/>
          </a:xfrm>
        </p:spPr>
        <p:txBody>
          <a:bodyPr>
            <a:normAutofit fontScale="90000"/>
          </a:bodyPr>
          <a:lstStyle/>
          <a:p>
            <a:r>
              <a:rPr lang="en-GB" dirty="0" smtClean="0"/>
              <a:t>Dual-mode predictions with time varying target</a:t>
            </a:r>
            <a:endParaRPr lang="en-GB" dirty="0"/>
          </a:p>
        </p:txBody>
      </p:sp>
      <p:sp>
        <p:nvSpPr>
          <p:cNvPr id="3" name="Content Placeholder 2"/>
          <p:cNvSpPr>
            <a:spLocks noGrp="1"/>
          </p:cNvSpPr>
          <p:nvPr>
            <p:ph idx="1"/>
          </p:nvPr>
        </p:nvSpPr>
        <p:spPr>
          <a:xfrm>
            <a:off x="251520" y="1412776"/>
            <a:ext cx="8568952" cy="3312368"/>
          </a:xfrm>
        </p:spPr>
        <p:txBody>
          <a:bodyPr>
            <a:normAutofit fontScale="92500" lnSpcReduction="10000"/>
          </a:bodyPr>
          <a:lstStyle/>
          <a:p>
            <a:pPr marL="0" indent="0">
              <a:buNone/>
            </a:pPr>
            <a:r>
              <a:rPr lang="en-GB" dirty="0" smtClean="0"/>
              <a:t>Following videos, 4_9 and 5_13, the predictions take the following form (here ensure that the target is no longer fixed).</a:t>
            </a:r>
          </a:p>
          <a:p>
            <a:pPr marL="0" indent="0">
              <a:buNone/>
            </a:pPr>
            <a:endParaRPr lang="en-GB" dirty="0"/>
          </a:p>
          <a:p>
            <a:pPr marL="0" indent="0">
              <a:buNone/>
            </a:pPr>
            <a:endParaRPr lang="en-GB" dirty="0" smtClean="0"/>
          </a:p>
          <a:p>
            <a:pPr marL="0" indent="0">
              <a:buNone/>
            </a:pPr>
            <a:r>
              <a:rPr lang="en-GB" dirty="0" smtClean="0"/>
              <a:t>Define the tracking errors, input deviations and performance index as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158460553"/>
              </p:ext>
            </p:extLst>
          </p:nvPr>
        </p:nvGraphicFramePr>
        <p:xfrm>
          <a:off x="2555776" y="2420888"/>
          <a:ext cx="6331595" cy="1215861"/>
        </p:xfrm>
        <a:graphic>
          <a:graphicData uri="http://schemas.openxmlformats.org/presentationml/2006/ole">
            <mc:AlternateContent xmlns:mc="http://schemas.openxmlformats.org/markup-compatibility/2006">
              <mc:Choice xmlns:v="urn:schemas-microsoft-com:vml" Requires="v">
                <p:oleObj spid="_x0000_s90175" name="Equation" r:id="rId3" imgW="2514600" imgH="482400" progId="Equation.3">
                  <p:embed/>
                </p:oleObj>
              </mc:Choice>
              <mc:Fallback>
                <p:oleObj name="Equation" r:id="rId3" imgW="2514600" imgH="482400" progId="Equation.3">
                  <p:embed/>
                  <p:pic>
                    <p:nvPicPr>
                      <p:cNvPr id="0" name="Object 6"/>
                      <p:cNvPicPr>
                        <a:picLocks noChangeAspect="1" noChangeArrowheads="1"/>
                      </p:cNvPicPr>
                      <p:nvPr/>
                    </p:nvPicPr>
                    <p:blipFill>
                      <a:blip r:embed="rId4"/>
                      <a:srcRect/>
                      <a:stretch>
                        <a:fillRect/>
                      </a:stretch>
                    </p:blipFill>
                    <p:spPr bwMode="auto">
                      <a:xfrm>
                        <a:off x="2555776" y="2420888"/>
                        <a:ext cx="6331595" cy="1215861"/>
                      </a:xfrm>
                      <a:prstGeom prst="rect">
                        <a:avLst/>
                      </a:prstGeom>
                      <a:solidFill>
                        <a:srgbClr val="FFFF99"/>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28490670"/>
              </p:ext>
            </p:extLst>
          </p:nvPr>
        </p:nvGraphicFramePr>
        <p:xfrm>
          <a:off x="302840" y="4652963"/>
          <a:ext cx="8229600" cy="1044575"/>
        </p:xfrm>
        <a:graphic>
          <a:graphicData uri="http://schemas.openxmlformats.org/presentationml/2006/ole">
            <mc:AlternateContent xmlns:mc="http://schemas.openxmlformats.org/markup-compatibility/2006">
              <mc:Choice xmlns:v="urn:schemas-microsoft-com:vml" Requires="v">
                <p:oleObj spid="_x0000_s90176" name="Equation" r:id="rId5" imgW="4000320" imgH="507960" progId="Equation.3">
                  <p:embed/>
                </p:oleObj>
              </mc:Choice>
              <mc:Fallback>
                <p:oleObj name="Equation" r:id="rId5" imgW="4000320" imgH="507960" progId="Equation.3">
                  <p:embed/>
                  <p:pic>
                    <p:nvPicPr>
                      <p:cNvPr id="0" name="Object 7"/>
                      <p:cNvPicPr>
                        <a:picLocks noChangeAspect="1" noChangeArrowheads="1"/>
                      </p:cNvPicPr>
                      <p:nvPr/>
                    </p:nvPicPr>
                    <p:blipFill>
                      <a:blip r:embed="rId6"/>
                      <a:srcRect/>
                      <a:stretch>
                        <a:fillRect/>
                      </a:stretch>
                    </p:blipFill>
                    <p:spPr bwMode="auto">
                      <a:xfrm>
                        <a:off x="302840" y="4652963"/>
                        <a:ext cx="8229600" cy="1044575"/>
                      </a:xfrm>
                      <a:prstGeom prst="rect">
                        <a:avLst/>
                      </a:prstGeom>
                      <a:solidFill>
                        <a:srgbClr val="F2DCDB"/>
                      </a:solidFill>
                      <a:ln w="9525">
                        <a:solidFill>
                          <a:srgbClr val="953735"/>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00445044"/>
              </p:ext>
            </p:extLst>
          </p:nvPr>
        </p:nvGraphicFramePr>
        <p:xfrm>
          <a:off x="35496" y="5883609"/>
          <a:ext cx="9026971" cy="515604"/>
        </p:xfrm>
        <a:graphic>
          <a:graphicData uri="http://schemas.openxmlformats.org/presentationml/2006/ole">
            <mc:AlternateContent xmlns:mc="http://schemas.openxmlformats.org/markup-compatibility/2006">
              <mc:Choice xmlns:v="urn:schemas-microsoft-com:vml" Requires="v">
                <p:oleObj spid="_x0000_s90177" name="Equation" r:id="rId7" imgW="4444920" imgH="253800" progId="Equation.3">
                  <p:embed/>
                </p:oleObj>
              </mc:Choice>
              <mc:Fallback>
                <p:oleObj name="Equation" r:id="rId7" imgW="4444920" imgH="253800" progId="Equation.3">
                  <p:embed/>
                  <p:pic>
                    <p:nvPicPr>
                      <p:cNvPr id="0" name="Object 6"/>
                      <p:cNvPicPr>
                        <a:picLocks noChangeAspect="1" noChangeArrowheads="1"/>
                      </p:cNvPicPr>
                      <p:nvPr/>
                    </p:nvPicPr>
                    <p:blipFill>
                      <a:blip r:embed="rId8"/>
                      <a:srcRect/>
                      <a:stretch>
                        <a:fillRect/>
                      </a:stretch>
                    </p:blipFill>
                    <p:spPr bwMode="auto">
                      <a:xfrm>
                        <a:off x="35496" y="5883609"/>
                        <a:ext cx="9026971" cy="515604"/>
                      </a:xfrm>
                      <a:prstGeom prst="rect">
                        <a:avLst/>
                      </a:prstGeom>
                      <a:solidFill>
                        <a:srgbClr val="F2DCDB"/>
                      </a:solidFill>
                      <a:ln w="9525">
                        <a:solidFill>
                          <a:srgbClr val="953735"/>
                        </a:solidFill>
                        <a:miter lim="800000"/>
                        <a:headEnd/>
                        <a:tailEnd/>
                      </a:ln>
                    </p:spPr>
                  </p:pic>
                </p:oleObj>
              </mc:Fallback>
            </mc:AlternateContent>
          </a:graphicData>
        </a:graphic>
      </p:graphicFrame>
    </p:spTree>
    <p:extLst>
      <p:ext uri="{BB962C8B-B14F-4D97-AF65-F5344CB8AC3E}">
        <p14:creationId xmlns:p14="http://schemas.microsoft.com/office/powerpoint/2010/main" val="162900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Autonomous model formulation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927123309"/>
              </p:ext>
            </p:extLst>
          </p:nvPr>
        </p:nvGraphicFramePr>
        <p:xfrm>
          <a:off x="277813" y="2276475"/>
          <a:ext cx="8669337" cy="4248150"/>
        </p:xfrm>
        <a:graphic>
          <a:graphicData uri="http://schemas.openxmlformats.org/presentationml/2006/ole">
            <mc:AlternateContent xmlns:mc="http://schemas.openxmlformats.org/markup-compatibility/2006">
              <mc:Choice xmlns:v="urn:schemas-microsoft-com:vml" Requires="v">
                <p:oleObj spid="_x0000_s84056" name="Equation" r:id="rId3" imgW="4406760" imgH="2158920" progId="Equation.3">
                  <p:embed/>
                </p:oleObj>
              </mc:Choice>
              <mc:Fallback>
                <p:oleObj name="Equation" r:id="rId3" imgW="4406760" imgH="2158920" progId="Equation.3">
                  <p:embed/>
                  <p:pic>
                    <p:nvPicPr>
                      <p:cNvPr id="0" name=""/>
                      <p:cNvPicPr>
                        <a:picLocks noChangeAspect="1" noChangeArrowheads="1"/>
                      </p:cNvPicPr>
                      <p:nvPr/>
                    </p:nvPicPr>
                    <p:blipFill>
                      <a:blip r:embed="rId4"/>
                      <a:srcRect/>
                      <a:stretch>
                        <a:fillRect/>
                      </a:stretch>
                    </p:blipFill>
                    <p:spPr bwMode="auto">
                      <a:xfrm>
                        <a:off x="277813" y="2276475"/>
                        <a:ext cx="8669337" cy="42481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09471211"/>
              </p:ext>
            </p:extLst>
          </p:nvPr>
        </p:nvGraphicFramePr>
        <p:xfrm>
          <a:off x="107504" y="962491"/>
          <a:ext cx="4968552" cy="954341"/>
        </p:xfrm>
        <a:graphic>
          <a:graphicData uri="http://schemas.openxmlformats.org/presentationml/2006/ole">
            <mc:AlternateContent xmlns:mc="http://schemas.openxmlformats.org/markup-compatibility/2006">
              <mc:Choice xmlns:v="urn:schemas-microsoft-com:vml" Requires="v">
                <p:oleObj spid="_x0000_s84057" name="Equation" r:id="rId5" imgW="2514600" imgH="482400" progId="Equation.3">
                  <p:embed/>
                </p:oleObj>
              </mc:Choice>
              <mc:Fallback>
                <p:oleObj name="Equation" r:id="rId5" imgW="251460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962491"/>
                        <a:ext cx="4968552" cy="954341"/>
                      </a:xfrm>
                      <a:prstGeom prst="rect">
                        <a:avLst/>
                      </a:prstGeom>
                      <a:solidFill>
                        <a:srgbClr val="FFFF99"/>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3843342"/>
              </p:ext>
            </p:extLst>
          </p:nvPr>
        </p:nvGraphicFramePr>
        <p:xfrm>
          <a:off x="5338763" y="1141413"/>
          <a:ext cx="3616325" cy="558800"/>
        </p:xfrm>
        <a:graphic>
          <a:graphicData uri="http://schemas.openxmlformats.org/presentationml/2006/ole">
            <mc:AlternateContent xmlns:mc="http://schemas.openxmlformats.org/markup-compatibility/2006">
              <mc:Choice xmlns:v="urn:schemas-microsoft-com:vml" Requires="v">
                <p:oleObj spid="_x0000_s84058" name="Equation" r:id="rId7" imgW="1562040" imgH="241200" progId="Equation.3">
                  <p:embed/>
                </p:oleObj>
              </mc:Choice>
              <mc:Fallback>
                <p:oleObj name="Equation" r:id="rId7" imgW="1562040" imgH="241200" progId="Equation.3">
                  <p:embed/>
                  <p:pic>
                    <p:nvPicPr>
                      <p:cNvPr id="0" name="Object 11"/>
                      <p:cNvPicPr>
                        <a:picLocks noChangeAspect="1" noChangeArrowheads="1"/>
                      </p:cNvPicPr>
                      <p:nvPr/>
                    </p:nvPicPr>
                    <p:blipFill>
                      <a:blip r:embed="rId8"/>
                      <a:srcRect/>
                      <a:stretch>
                        <a:fillRect/>
                      </a:stretch>
                    </p:blipFill>
                    <p:spPr bwMode="auto">
                      <a:xfrm>
                        <a:off x="5338763" y="1141413"/>
                        <a:ext cx="3616325" cy="558800"/>
                      </a:xfrm>
                      <a:prstGeom prst="rect">
                        <a:avLst/>
                      </a:prstGeom>
                      <a:solidFill>
                        <a:schemeClr val="accent6">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79603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42852"/>
            <a:ext cx="8064896" cy="714380"/>
          </a:xfrm>
        </p:spPr>
        <p:txBody>
          <a:bodyPr>
            <a:normAutofit fontScale="90000"/>
          </a:bodyPr>
          <a:lstStyle/>
          <a:p>
            <a:r>
              <a:rPr lang="en-GB" dirty="0" smtClean="0"/>
              <a:t>Summary: Unbiased cost and control</a:t>
            </a:r>
            <a:endParaRPr lang="en-GB" dirty="0"/>
          </a:p>
        </p:txBody>
      </p:sp>
      <p:sp>
        <p:nvSpPr>
          <p:cNvPr id="3" name="Content Placeholder 2"/>
          <p:cNvSpPr>
            <a:spLocks noGrp="1"/>
          </p:cNvSpPr>
          <p:nvPr>
            <p:ph idx="1"/>
          </p:nvPr>
        </p:nvSpPr>
        <p:spPr/>
        <p:txBody>
          <a:bodyPr/>
          <a:lstStyle/>
          <a:p>
            <a:pPr marL="0" indent="0">
              <a:buNone/>
            </a:pPr>
            <a:r>
              <a:rPr lang="en-GB" dirty="0" smtClean="0"/>
              <a:t>A sensible </a:t>
            </a:r>
            <a:r>
              <a:rPr lang="en-GB" dirty="0"/>
              <a:t>unbiased</a:t>
            </a:r>
            <a:r>
              <a:rPr lang="en-GB" dirty="0" smtClean="0"/>
              <a:t> cost function would be:</a:t>
            </a:r>
          </a:p>
          <a:p>
            <a:pPr marL="0" indent="0">
              <a:buNone/>
            </a:pPr>
            <a:endParaRPr lang="en-GB" dirty="0"/>
          </a:p>
          <a:p>
            <a:pPr marL="0" indent="0">
              <a:buNone/>
            </a:pPr>
            <a:r>
              <a:rPr lang="en-GB" dirty="0" smtClean="0"/>
              <a:t>These terms can be linked to the states in the autonomous model: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577462470"/>
              </p:ext>
            </p:extLst>
          </p:nvPr>
        </p:nvGraphicFramePr>
        <p:xfrm>
          <a:off x="4499992" y="2636912"/>
          <a:ext cx="3770225" cy="529779"/>
        </p:xfrm>
        <a:graphic>
          <a:graphicData uri="http://schemas.openxmlformats.org/presentationml/2006/ole">
            <mc:AlternateContent xmlns:mc="http://schemas.openxmlformats.org/markup-compatibility/2006">
              <mc:Choice xmlns:v="urn:schemas-microsoft-com:vml" Requires="v">
                <p:oleObj spid="_x0000_s91211" name="Equation" r:id="rId3" imgW="1625400" imgH="228600" progId="Equation.3">
                  <p:embed/>
                </p:oleObj>
              </mc:Choice>
              <mc:Fallback>
                <p:oleObj name="Equation" r:id="rId3" imgW="1625400" imgH="228600" progId="Equation.3">
                  <p:embed/>
                  <p:pic>
                    <p:nvPicPr>
                      <p:cNvPr id="0" name="Object 6"/>
                      <p:cNvPicPr>
                        <a:picLocks noChangeAspect="1" noChangeArrowheads="1"/>
                      </p:cNvPicPr>
                      <p:nvPr/>
                    </p:nvPicPr>
                    <p:blipFill>
                      <a:blip r:embed="rId4"/>
                      <a:srcRect/>
                      <a:stretch>
                        <a:fillRect/>
                      </a:stretch>
                    </p:blipFill>
                    <p:spPr bwMode="auto">
                      <a:xfrm>
                        <a:off x="4499992" y="2636912"/>
                        <a:ext cx="3770225" cy="529779"/>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58361123"/>
              </p:ext>
            </p:extLst>
          </p:nvPr>
        </p:nvGraphicFramePr>
        <p:xfrm>
          <a:off x="251520" y="3267621"/>
          <a:ext cx="6775450" cy="2033587"/>
        </p:xfrm>
        <a:graphic>
          <a:graphicData uri="http://schemas.openxmlformats.org/presentationml/2006/ole">
            <mc:AlternateContent xmlns:mc="http://schemas.openxmlformats.org/markup-compatibility/2006">
              <mc:Choice xmlns:v="urn:schemas-microsoft-com:vml" Requires="v">
                <p:oleObj spid="_x0000_s91212" name="Equation" r:id="rId5" imgW="2958840" imgH="888840" progId="Equation.3">
                  <p:embed/>
                </p:oleObj>
              </mc:Choice>
              <mc:Fallback>
                <p:oleObj name="Equation" r:id="rId5" imgW="2958840" imgH="888840" progId="Equation.3">
                  <p:embed/>
                  <p:pic>
                    <p:nvPicPr>
                      <p:cNvPr id="0" name="Object 10"/>
                      <p:cNvPicPr>
                        <a:picLocks noChangeAspect="1" noChangeArrowheads="1"/>
                      </p:cNvPicPr>
                      <p:nvPr/>
                    </p:nvPicPr>
                    <p:blipFill>
                      <a:blip r:embed="rId6"/>
                      <a:srcRect/>
                      <a:stretch>
                        <a:fillRect/>
                      </a:stretch>
                    </p:blipFill>
                    <p:spPr bwMode="auto">
                      <a:xfrm>
                        <a:off x="251520" y="3267621"/>
                        <a:ext cx="6775450" cy="2033587"/>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3" name="Rectangle 12"/>
          <p:cNvSpPr/>
          <p:nvPr/>
        </p:nvSpPr>
        <p:spPr>
          <a:xfrm>
            <a:off x="225272" y="3789040"/>
            <a:ext cx="684076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1687498564"/>
              </p:ext>
            </p:extLst>
          </p:nvPr>
        </p:nvGraphicFramePr>
        <p:xfrm>
          <a:off x="390525" y="6021388"/>
          <a:ext cx="7518400" cy="576262"/>
        </p:xfrm>
        <a:graphic>
          <a:graphicData uri="http://schemas.openxmlformats.org/presentationml/2006/ole">
            <mc:AlternateContent xmlns:mc="http://schemas.openxmlformats.org/markup-compatibility/2006">
              <mc:Choice xmlns:v="urn:schemas-microsoft-com:vml" Requires="v">
                <p:oleObj spid="_x0000_s91213" name="Equation" r:id="rId7" imgW="3149280" imgH="241200" progId="Equation.3">
                  <p:embed/>
                </p:oleObj>
              </mc:Choice>
              <mc:Fallback>
                <p:oleObj name="Equation" r:id="rId7" imgW="3149280" imgH="241200" progId="Equation.3">
                  <p:embed/>
                  <p:pic>
                    <p:nvPicPr>
                      <p:cNvPr id="0" name="Object 6"/>
                      <p:cNvPicPr>
                        <a:picLocks noChangeAspect="1" noChangeArrowheads="1"/>
                      </p:cNvPicPr>
                      <p:nvPr/>
                    </p:nvPicPr>
                    <p:blipFill>
                      <a:blip r:embed="rId8"/>
                      <a:srcRect/>
                      <a:stretch>
                        <a:fillRect/>
                      </a:stretch>
                    </p:blipFill>
                    <p:spPr bwMode="auto">
                      <a:xfrm>
                        <a:off x="390525" y="6021388"/>
                        <a:ext cx="7518400" cy="576262"/>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5" name="Rectangle 14"/>
          <p:cNvSpPr/>
          <p:nvPr/>
        </p:nvSpPr>
        <p:spPr>
          <a:xfrm>
            <a:off x="539552" y="5445224"/>
            <a:ext cx="51845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Similarly</a:t>
            </a:r>
            <a:endParaRPr lang="en-GB"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3517231896"/>
              </p:ext>
            </p:extLst>
          </p:nvPr>
        </p:nvGraphicFramePr>
        <p:xfrm>
          <a:off x="27144" y="1484784"/>
          <a:ext cx="9028113" cy="515938"/>
        </p:xfrm>
        <a:graphic>
          <a:graphicData uri="http://schemas.openxmlformats.org/presentationml/2006/ole">
            <mc:AlternateContent xmlns:mc="http://schemas.openxmlformats.org/markup-compatibility/2006">
              <mc:Choice xmlns:v="urn:schemas-microsoft-com:vml" Requires="v">
                <p:oleObj spid="_x0000_s91214" name="Equation" r:id="rId9" imgW="4444920" imgH="253800" progId="Equation.3">
                  <p:embed/>
                </p:oleObj>
              </mc:Choice>
              <mc:Fallback>
                <p:oleObj name="Equation" r:id="rId9" imgW="4444920" imgH="253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44" y="1484784"/>
                        <a:ext cx="9028113" cy="515938"/>
                      </a:xfrm>
                      <a:prstGeom prst="rect">
                        <a:avLst/>
                      </a:prstGeom>
                      <a:solidFill>
                        <a:srgbClr val="F2DCDB"/>
                      </a:solidFill>
                      <a:ln w="9525">
                        <a:solidFill>
                          <a:srgbClr val="953735"/>
                        </a:solidFill>
                        <a:miter lim="800000"/>
                        <a:headEnd/>
                        <a:tailEnd/>
                      </a:ln>
                    </p:spPr>
                  </p:pic>
                </p:oleObj>
              </mc:Fallback>
            </mc:AlternateContent>
          </a:graphicData>
        </a:graphic>
      </p:graphicFrame>
    </p:spTree>
    <p:extLst>
      <p:ext uri="{BB962C8B-B14F-4D97-AF65-F5344CB8AC3E}">
        <p14:creationId xmlns:p14="http://schemas.microsoft.com/office/powerpoint/2010/main" val="14835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13"/>
                                        </p:tgtEl>
                                        <p:attrNameLst>
                                          <p:attrName>ppt_x</p:attrName>
                                        </p:attrNameLst>
                                      </p:cBhvr>
                                      <p:tavLst>
                                        <p:tav tm="0">
                                          <p:val>
                                            <p:strVal val="ppt_x"/>
                                          </p:val>
                                        </p:tav>
                                        <p:tav tm="100000">
                                          <p:val>
                                            <p:strVal val="ppt_x"/>
                                          </p:val>
                                        </p:tav>
                                      </p:tavLst>
                                    </p:anim>
                                    <p:anim calcmode="lin" valueType="num">
                                      <p:cBhvr additive="base">
                                        <p:cTn id="23" dur="500"/>
                                        <p:tgtEl>
                                          <p:spTgt spid="13"/>
                                        </p:tgtEl>
                                        <p:attrNameLst>
                                          <p:attrName>ppt_y</p:attrName>
                                        </p:attrNameLst>
                                      </p:cBhvr>
                                      <p:tavLst>
                                        <p:tav tm="0">
                                          <p:val>
                                            <p:strVal val="ppt_y"/>
                                          </p:val>
                                        </p:tav>
                                        <p:tav tm="100000">
                                          <p:val>
                                            <p:strVal val="1+ppt_h/2"/>
                                          </p:val>
                                        </p:tav>
                                      </p:tavLst>
                                    </p:anim>
                                    <p:set>
                                      <p:cBhvr>
                                        <p:cTn id="24" dur="1" fill="hold">
                                          <p:stCondLst>
                                            <p:cond delay="4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42852"/>
            <a:ext cx="8064896" cy="1053900"/>
          </a:xfrm>
        </p:spPr>
        <p:txBody>
          <a:bodyPr>
            <a:normAutofit fontScale="90000"/>
          </a:bodyPr>
          <a:lstStyle/>
          <a:p>
            <a:r>
              <a:rPr lang="en-GB" dirty="0" smtClean="0"/>
              <a:t>Cost function with autonomous model and states</a:t>
            </a:r>
            <a:endParaRPr lang="en-GB" dirty="0"/>
          </a:p>
        </p:txBody>
      </p:sp>
      <p:sp>
        <p:nvSpPr>
          <p:cNvPr id="3" name="Content Placeholder 2"/>
          <p:cNvSpPr>
            <a:spLocks noGrp="1"/>
          </p:cNvSpPr>
          <p:nvPr>
            <p:ph idx="1"/>
          </p:nvPr>
        </p:nvSpPr>
        <p:spPr>
          <a:xfrm>
            <a:off x="190592" y="1255271"/>
            <a:ext cx="8715436" cy="5643602"/>
          </a:xfrm>
        </p:spPr>
        <p:txBody>
          <a:bodyPr/>
          <a:lstStyle/>
          <a:p>
            <a:pPr marL="0" indent="0">
              <a:buNone/>
            </a:pPr>
            <a:r>
              <a:rPr lang="en-GB" dirty="0" smtClean="0"/>
              <a:t>An unbiased cost function is:</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Hence: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3527653817"/>
              </p:ext>
            </p:extLst>
          </p:nvPr>
        </p:nvGraphicFramePr>
        <p:xfrm>
          <a:off x="2987824" y="5373216"/>
          <a:ext cx="2285930" cy="719484"/>
        </p:xfrm>
        <a:graphic>
          <a:graphicData uri="http://schemas.openxmlformats.org/presentationml/2006/ole">
            <mc:AlternateContent xmlns:mc="http://schemas.openxmlformats.org/markup-compatibility/2006">
              <mc:Choice xmlns:v="urn:schemas-microsoft-com:vml" Requires="v">
                <p:oleObj spid="_x0000_s93269" name="Equation" r:id="rId3" imgW="723600" imgH="228600" progId="Equation.3">
                  <p:embed/>
                </p:oleObj>
              </mc:Choice>
              <mc:Fallback>
                <p:oleObj name="Equation" r:id="rId3" imgW="723600" imgH="228600" progId="Equation.3">
                  <p:embed/>
                  <p:pic>
                    <p:nvPicPr>
                      <p:cNvPr id="0" name=""/>
                      <p:cNvPicPr>
                        <a:picLocks noChangeAspect="1" noChangeArrowheads="1"/>
                      </p:cNvPicPr>
                      <p:nvPr/>
                    </p:nvPicPr>
                    <p:blipFill>
                      <a:blip r:embed="rId4"/>
                      <a:srcRect/>
                      <a:stretch>
                        <a:fillRect/>
                      </a:stretch>
                    </p:blipFill>
                    <p:spPr bwMode="auto">
                      <a:xfrm>
                        <a:off x="2987824" y="5373216"/>
                        <a:ext cx="2285930" cy="719484"/>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924185935"/>
              </p:ext>
            </p:extLst>
          </p:nvPr>
        </p:nvGraphicFramePr>
        <p:xfrm>
          <a:off x="1331640" y="2708920"/>
          <a:ext cx="2500312" cy="552450"/>
        </p:xfrm>
        <a:graphic>
          <a:graphicData uri="http://schemas.openxmlformats.org/presentationml/2006/ole">
            <mc:AlternateContent xmlns:mc="http://schemas.openxmlformats.org/markup-compatibility/2006">
              <mc:Choice xmlns:v="urn:schemas-microsoft-com:vml" Requires="v">
                <p:oleObj spid="_x0000_s93270" name="Equation" r:id="rId5" imgW="1091880" imgH="241200" progId="Equation.3">
                  <p:embed/>
                </p:oleObj>
              </mc:Choice>
              <mc:Fallback>
                <p:oleObj name="Equation" r:id="rId5" imgW="1091880" imgH="241200" progId="Equation.3">
                  <p:embed/>
                  <p:pic>
                    <p:nvPicPr>
                      <p:cNvPr id="0" name=""/>
                      <p:cNvPicPr>
                        <a:picLocks noChangeAspect="1" noChangeArrowheads="1"/>
                      </p:cNvPicPr>
                      <p:nvPr/>
                    </p:nvPicPr>
                    <p:blipFill>
                      <a:blip r:embed="rId6"/>
                      <a:srcRect/>
                      <a:stretch>
                        <a:fillRect/>
                      </a:stretch>
                    </p:blipFill>
                    <p:spPr bwMode="auto">
                      <a:xfrm>
                        <a:off x="1331640" y="2708920"/>
                        <a:ext cx="2500312" cy="5524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250699337"/>
              </p:ext>
            </p:extLst>
          </p:nvPr>
        </p:nvGraphicFramePr>
        <p:xfrm>
          <a:off x="5038725" y="2636838"/>
          <a:ext cx="2636838" cy="576262"/>
        </p:xfrm>
        <a:graphic>
          <a:graphicData uri="http://schemas.openxmlformats.org/presentationml/2006/ole">
            <mc:AlternateContent xmlns:mc="http://schemas.openxmlformats.org/markup-compatibility/2006">
              <mc:Choice xmlns:v="urn:schemas-microsoft-com:vml" Requires="v">
                <p:oleObj spid="_x0000_s93271" name="Equation" r:id="rId7" imgW="1104840" imgH="241200" progId="Equation.3">
                  <p:embed/>
                </p:oleObj>
              </mc:Choice>
              <mc:Fallback>
                <p:oleObj name="Equation" r:id="rId7" imgW="1104840" imgH="241200" progId="Equation.3">
                  <p:embed/>
                  <p:pic>
                    <p:nvPicPr>
                      <p:cNvPr id="0" name=""/>
                      <p:cNvPicPr>
                        <a:picLocks noChangeAspect="1" noChangeArrowheads="1"/>
                      </p:cNvPicPr>
                      <p:nvPr/>
                    </p:nvPicPr>
                    <p:blipFill>
                      <a:blip r:embed="rId8"/>
                      <a:srcRect/>
                      <a:stretch>
                        <a:fillRect/>
                      </a:stretch>
                    </p:blipFill>
                    <p:spPr bwMode="auto">
                      <a:xfrm>
                        <a:off x="5038725" y="2636838"/>
                        <a:ext cx="2636838" cy="57626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03973850"/>
              </p:ext>
            </p:extLst>
          </p:nvPr>
        </p:nvGraphicFramePr>
        <p:xfrm>
          <a:off x="539552" y="4221088"/>
          <a:ext cx="7894638" cy="993775"/>
        </p:xfrm>
        <a:graphic>
          <a:graphicData uri="http://schemas.openxmlformats.org/presentationml/2006/ole">
            <mc:AlternateContent xmlns:mc="http://schemas.openxmlformats.org/markup-compatibility/2006">
              <mc:Choice xmlns:v="urn:schemas-microsoft-com:vml" Requires="v">
                <p:oleObj spid="_x0000_s93272" name="Equation" r:id="rId9" imgW="3429000" imgH="431640" progId="Equation.3">
                  <p:embed/>
                </p:oleObj>
              </mc:Choice>
              <mc:Fallback>
                <p:oleObj name="Equation" r:id="rId9" imgW="3429000" imgH="431640" progId="Equation.3">
                  <p:embed/>
                  <p:pic>
                    <p:nvPicPr>
                      <p:cNvPr id="0" name="Object 9"/>
                      <p:cNvPicPr>
                        <a:picLocks noChangeAspect="1" noChangeArrowheads="1"/>
                      </p:cNvPicPr>
                      <p:nvPr/>
                    </p:nvPicPr>
                    <p:blipFill>
                      <a:blip r:embed="rId10"/>
                      <a:srcRect/>
                      <a:stretch>
                        <a:fillRect/>
                      </a:stretch>
                    </p:blipFill>
                    <p:spPr bwMode="auto">
                      <a:xfrm>
                        <a:off x="539552" y="4221088"/>
                        <a:ext cx="7894638" cy="993775"/>
                      </a:xfrm>
                      <a:prstGeom prst="rect">
                        <a:avLst/>
                      </a:prstGeom>
                      <a:solidFill>
                        <a:srgbClr val="F2DCDB"/>
                      </a:solidFill>
                      <a:ln w="9525">
                        <a:solidFill>
                          <a:srgbClr val="953735"/>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02837190"/>
              </p:ext>
            </p:extLst>
          </p:nvPr>
        </p:nvGraphicFramePr>
        <p:xfrm>
          <a:off x="35496" y="1844824"/>
          <a:ext cx="9028113" cy="515938"/>
        </p:xfrm>
        <a:graphic>
          <a:graphicData uri="http://schemas.openxmlformats.org/presentationml/2006/ole">
            <mc:AlternateContent xmlns:mc="http://schemas.openxmlformats.org/markup-compatibility/2006">
              <mc:Choice xmlns:v="urn:schemas-microsoft-com:vml" Requires="v">
                <p:oleObj spid="_x0000_s93273" name="Equation" r:id="rId11" imgW="4444920" imgH="253800" progId="Equation.3">
                  <p:embed/>
                </p:oleObj>
              </mc:Choice>
              <mc:Fallback>
                <p:oleObj name="Equation" r:id="rId11" imgW="4444920" imgH="2538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96" y="1844824"/>
                        <a:ext cx="9028113" cy="515938"/>
                      </a:xfrm>
                      <a:prstGeom prst="rect">
                        <a:avLst/>
                      </a:prstGeom>
                      <a:solidFill>
                        <a:srgbClr val="F2DCDB"/>
                      </a:solidFill>
                      <a:ln w="9525">
                        <a:solidFill>
                          <a:srgbClr val="953735"/>
                        </a:solidFill>
                        <a:miter lim="800000"/>
                        <a:headEnd/>
                        <a:tailEnd/>
                      </a:ln>
                    </p:spPr>
                  </p:pic>
                </p:oleObj>
              </mc:Fallback>
            </mc:AlternateContent>
          </a:graphicData>
        </a:graphic>
      </p:graphicFrame>
    </p:spTree>
    <p:extLst>
      <p:ext uri="{BB962C8B-B14F-4D97-AF65-F5344CB8AC3E}">
        <p14:creationId xmlns:p14="http://schemas.microsoft.com/office/powerpoint/2010/main" val="133360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Optimal MPC (OMPC)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Express J in terms of the autonomous model states and predictions: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Substitute in from the prediction equations: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631582235"/>
              </p:ext>
            </p:extLst>
          </p:nvPr>
        </p:nvGraphicFramePr>
        <p:xfrm>
          <a:off x="514350" y="1982664"/>
          <a:ext cx="8153400" cy="1230312"/>
        </p:xfrm>
        <a:graphic>
          <a:graphicData uri="http://schemas.openxmlformats.org/presentationml/2006/ole">
            <mc:AlternateContent xmlns:mc="http://schemas.openxmlformats.org/markup-compatibility/2006">
              <mc:Choice xmlns:v="urn:schemas-microsoft-com:vml" Requires="v">
                <p:oleObj spid="_x0000_s92216" name="Equation" r:id="rId3" imgW="3035160" imgH="457200" progId="Equation.3">
                  <p:embed/>
                </p:oleObj>
              </mc:Choice>
              <mc:Fallback>
                <p:oleObj name="Equation" r:id="rId3" imgW="3035160" imgH="457200" progId="Equation.3">
                  <p:embed/>
                  <p:pic>
                    <p:nvPicPr>
                      <p:cNvPr id="0" name=""/>
                      <p:cNvPicPr>
                        <a:picLocks noChangeAspect="1" noChangeArrowheads="1"/>
                      </p:cNvPicPr>
                      <p:nvPr/>
                    </p:nvPicPr>
                    <p:blipFill>
                      <a:blip r:embed="rId4"/>
                      <a:srcRect/>
                      <a:stretch>
                        <a:fillRect/>
                      </a:stretch>
                    </p:blipFill>
                    <p:spPr bwMode="auto">
                      <a:xfrm>
                        <a:off x="514350" y="1982664"/>
                        <a:ext cx="8153400" cy="12303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9181529"/>
              </p:ext>
            </p:extLst>
          </p:nvPr>
        </p:nvGraphicFramePr>
        <p:xfrm>
          <a:off x="539552" y="3861048"/>
          <a:ext cx="2393950" cy="757237"/>
        </p:xfrm>
        <a:graphic>
          <a:graphicData uri="http://schemas.openxmlformats.org/presentationml/2006/ole">
            <mc:AlternateContent xmlns:mc="http://schemas.openxmlformats.org/markup-compatibility/2006">
              <mc:Choice xmlns:v="urn:schemas-microsoft-com:vml" Requires="v">
                <p:oleObj spid="_x0000_s92217" name="Equation" r:id="rId5" imgW="723600" imgH="228600" progId="Equation.3">
                  <p:embed/>
                </p:oleObj>
              </mc:Choice>
              <mc:Fallback>
                <p:oleObj name="Equation" r:id="rId5" imgW="723600" imgH="228600" progId="Equation.3">
                  <p:embed/>
                  <p:pic>
                    <p:nvPicPr>
                      <p:cNvPr id="0" name=""/>
                      <p:cNvPicPr>
                        <a:picLocks noChangeAspect="1" noChangeArrowheads="1"/>
                      </p:cNvPicPr>
                      <p:nvPr/>
                    </p:nvPicPr>
                    <p:blipFill>
                      <a:blip r:embed="rId6"/>
                      <a:srcRect/>
                      <a:stretch>
                        <a:fillRect/>
                      </a:stretch>
                    </p:blipFill>
                    <p:spPr bwMode="auto">
                      <a:xfrm>
                        <a:off x="539552" y="3861048"/>
                        <a:ext cx="2393950"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4264951"/>
              </p:ext>
            </p:extLst>
          </p:nvPr>
        </p:nvGraphicFramePr>
        <p:xfrm>
          <a:off x="261938" y="4864100"/>
          <a:ext cx="8197850" cy="1785938"/>
        </p:xfrm>
        <a:graphic>
          <a:graphicData uri="http://schemas.openxmlformats.org/presentationml/2006/ole">
            <mc:AlternateContent xmlns:mc="http://schemas.openxmlformats.org/markup-compatibility/2006">
              <mc:Choice xmlns:v="urn:schemas-microsoft-com:vml" Requires="v">
                <p:oleObj spid="_x0000_s92218" name="Equation" r:id="rId7" imgW="3327120" imgH="723600" progId="Equation.3">
                  <p:embed/>
                </p:oleObj>
              </mc:Choice>
              <mc:Fallback>
                <p:oleObj name="Equation" r:id="rId7" imgW="3327120" imgH="723600" progId="Equation.3">
                  <p:embed/>
                  <p:pic>
                    <p:nvPicPr>
                      <p:cNvPr id="0" name=""/>
                      <p:cNvPicPr>
                        <a:picLocks noChangeAspect="1" noChangeArrowheads="1"/>
                      </p:cNvPicPr>
                      <p:nvPr/>
                    </p:nvPicPr>
                    <p:blipFill>
                      <a:blip r:embed="rId8"/>
                      <a:srcRect/>
                      <a:stretch>
                        <a:fillRect/>
                      </a:stretch>
                    </p:blipFill>
                    <p:spPr bwMode="auto">
                      <a:xfrm>
                        <a:off x="261938" y="4864100"/>
                        <a:ext cx="8197850" cy="17859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07437938"/>
              </p:ext>
            </p:extLst>
          </p:nvPr>
        </p:nvGraphicFramePr>
        <p:xfrm>
          <a:off x="3275856" y="3789040"/>
          <a:ext cx="4536504" cy="967003"/>
        </p:xfrm>
        <a:graphic>
          <a:graphicData uri="http://schemas.openxmlformats.org/presentationml/2006/ole">
            <mc:AlternateContent xmlns:mc="http://schemas.openxmlformats.org/markup-compatibility/2006">
              <mc:Choice xmlns:v="urn:schemas-microsoft-com:vml" Requires="v">
                <p:oleObj spid="_x0000_s92219" name="Equation" r:id="rId9" imgW="965160" imgH="203040" progId="Equation.3">
                  <p:embed/>
                </p:oleObj>
              </mc:Choice>
              <mc:Fallback>
                <p:oleObj name="Equation" r:id="rId9" imgW="965160" imgH="2030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856" y="3789040"/>
                        <a:ext cx="4536504" cy="967003"/>
                      </a:xfrm>
                      <a:prstGeom prst="rect">
                        <a:avLst/>
                      </a:prstGeom>
                      <a:solidFill>
                        <a:srgbClr val="FFFF99"/>
                      </a:solidFill>
                      <a:ln>
                        <a:noFill/>
                      </a:ln>
                    </p:spPr>
                  </p:pic>
                </p:oleObj>
              </mc:Fallback>
            </mc:AlternateContent>
          </a:graphicData>
        </a:graphic>
      </p:graphicFrame>
    </p:spTree>
    <p:extLst>
      <p:ext uri="{BB962C8B-B14F-4D97-AF65-F5344CB8AC3E}">
        <p14:creationId xmlns:p14="http://schemas.microsoft.com/office/powerpoint/2010/main" val="30943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4185</TotalTime>
  <Words>636</Words>
  <Application>Microsoft Office PowerPoint</Application>
  <PresentationFormat>On-screen Show (4:3)</PresentationFormat>
  <Paragraphs>95</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Equation</vt:lpstr>
      <vt:lpstr>Microsoft Equation 3.0</vt:lpstr>
      <vt:lpstr>CHAPTER 6 Predictive Control with tracking 7 dual-mode approaches</vt:lpstr>
      <vt:lpstr>Background </vt:lpstr>
      <vt:lpstr>Approach</vt:lpstr>
      <vt:lpstr>Variation in the target</vt:lpstr>
      <vt:lpstr>Dual-mode predictions with time varying target</vt:lpstr>
      <vt:lpstr>Autonomous model formulation</vt:lpstr>
      <vt:lpstr>Summary: Unbiased cost and control</vt:lpstr>
      <vt:lpstr>Cost function with autonomous model and states</vt:lpstr>
      <vt:lpstr>Optimal MPC (OMPC)</vt:lpstr>
      <vt:lpstr>Compact performance index</vt:lpstr>
      <vt:lpstr>Control law with tracking</vt:lpstr>
      <vt:lpstr>Final unconstrained law</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247</cp:revision>
  <dcterms:created xsi:type="dcterms:W3CDTF">2012-03-07T15:25:29Z</dcterms:created>
  <dcterms:modified xsi:type="dcterms:W3CDTF">2014-07-16T07:45:03Z</dcterms:modified>
</cp:coreProperties>
</file>