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389" r:id="rId4"/>
    <p:sldId id="391" r:id="rId5"/>
    <p:sldId id="392" r:id="rId6"/>
    <p:sldId id="393" r:id="rId7"/>
    <p:sldId id="394" r:id="rId8"/>
    <p:sldId id="395" r:id="rId9"/>
    <p:sldId id="396" r:id="rId10"/>
    <p:sldId id="397" r:id="rId11"/>
    <p:sldId id="398" r:id="rId12"/>
    <p:sldId id="399" r:id="rId13"/>
    <p:sldId id="28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7/16/2014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jpeg"/><Relationship Id="rId5" Type="http://schemas.openxmlformats.org/officeDocument/2006/relationships/hyperlink" Target="http://engsc.ac.uk/" TargetMode="External"/><Relationship Id="rId10" Type="http://schemas.openxmlformats.org/officeDocument/2006/relationships/image" Target="../media/image16.jpeg"/><Relationship Id="rId4" Type="http://schemas.openxmlformats.org/officeDocument/2006/relationships/image" Target="../media/image1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6</a:t>
            </a:r>
            <a:br>
              <a:rPr lang="en-GB" dirty="0" smtClean="0"/>
            </a:br>
            <a:r>
              <a:rPr lang="en-GB" dirty="0" smtClean="0"/>
              <a:t>Predictive Control with tracking 8</a:t>
            </a:r>
            <a:br>
              <a:rPr lang="en-GB" dirty="0" smtClean="0"/>
            </a:br>
            <a:r>
              <a:rPr lang="en-GB" dirty="0" smtClean="0"/>
              <a:t>examples of dual-mode approaches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10</a:t>
            </a:fld>
            <a:endParaRPr lang="en-GB"/>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66700"/>
            <a:ext cx="6219825" cy="659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43608" y="-33443"/>
            <a:ext cx="313184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video6_9_example1.m</a:t>
            </a:r>
            <a:endParaRPr lang="en-GB" sz="2400" dirty="0"/>
          </a:p>
        </p:txBody>
      </p:sp>
      <p:sp>
        <p:nvSpPr>
          <p:cNvPr id="6" name="Rectangular Callout 5"/>
          <p:cNvSpPr/>
          <p:nvPr/>
        </p:nvSpPr>
        <p:spPr>
          <a:xfrm>
            <a:off x="7164288" y="2204864"/>
            <a:ext cx="1800200" cy="1357486"/>
          </a:xfrm>
          <a:prstGeom prst="wedgeRectCallout">
            <a:avLst>
              <a:gd name="adj1" fmla="val -51146"/>
              <a:gd name="adj2" fmla="val 129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Disturbance rejection the same</a:t>
            </a:r>
            <a:endParaRPr lang="en-GB" sz="2400" dirty="0"/>
          </a:p>
        </p:txBody>
      </p:sp>
      <p:cxnSp>
        <p:nvCxnSpPr>
          <p:cNvPr id="8" name="Straight Arrow Connector 7"/>
          <p:cNvCxnSpPr/>
          <p:nvPr/>
        </p:nvCxnSpPr>
        <p:spPr>
          <a:xfrm flipH="1" flipV="1">
            <a:off x="6732240" y="2060848"/>
            <a:ext cx="576064" cy="36004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0" y="2204864"/>
            <a:ext cx="2267744" cy="3384376"/>
          </a:xfrm>
          <a:prstGeom prst="wedgeRectCallout">
            <a:avLst>
              <a:gd name="adj1" fmla="val 111853"/>
              <a:gd name="adj2" fmla="val -3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Anticipates set point change.</a:t>
            </a:r>
          </a:p>
          <a:p>
            <a:pPr algn="ctr"/>
            <a:r>
              <a:rPr lang="en-GB" sz="2400" dirty="0" smtClean="0"/>
              <a:t>Smaller overshoot and less aggressive initial control moves.</a:t>
            </a:r>
            <a:endParaRPr lang="en-GB" sz="2400" dirty="0"/>
          </a:p>
        </p:txBody>
      </p:sp>
      <p:cxnSp>
        <p:nvCxnSpPr>
          <p:cNvPr id="11" name="Straight Arrow Connector 10"/>
          <p:cNvCxnSpPr/>
          <p:nvPr/>
        </p:nvCxnSpPr>
        <p:spPr>
          <a:xfrm flipV="1">
            <a:off x="1907704" y="4437112"/>
            <a:ext cx="2267744" cy="57606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41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Slides by Anthony Rossiter </a:t>
            </a:r>
            <a:endParaRPr lang="en-GB"/>
          </a:p>
        </p:txBody>
      </p:sp>
      <p:sp>
        <p:nvSpPr>
          <p:cNvPr id="3" name="Slide Number Placeholder 2"/>
          <p:cNvSpPr>
            <a:spLocks noGrp="1"/>
          </p:cNvSpPr>
          <p:nvPr>
            <p:ph type="sldNum" sz="quarter" idx="12"/>
          </p:nvPr>
        </p:nvSpPr>
        <p:spPr/>
        <p:txBody>
          <a:bodyPr/>
          <a:lstStyle/>
          <a:p>
            <a:fld id="{5B012F45-9B02-47F8-9E0B-49D2C7006700}" type="slidenum">
              <a:rPr lang="en-GB" smtClean="0"/>
              <a:t>11</a:t>
            </a:fld>
            <a:endParaRPr lang="en-GB"/>
          </a:p>
        </p:txBody>
      </p:sp>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6733"/>
            <a:ext cx="6219825" cy="659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226388" y="2256463"/>
            <a:ext cx="2267744" cy="3384376"/>
          </a:xfrm>
          <a:prstGeom prst="wedgeRectCallout">
            <a:avLst>
              <a:gd name="adj1" fmla="val 141119"/>
              <a:gd name="adj2" fmla="val 23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Too much advance knowledge with low </a:t>
            </a:r>
            <a:r>
              <a:rPr lang="en-GB" sz="2800" dirty="0" err="1" smtClean="0"/>
              <a:t>n</a:t>
            </a:r>
            <a:r>
              <a:rPr lang="en-GB" sz="2800" baseline="-25000" dirty="0" err="1" smtClean="0"/>
              <a:t>c</a:t>
            </a:r>
            <a:r>
              <a:rPr lang="en-GB" sz="2800" dirty="0" smtClean="0"/>
              <a:t> is not helpful.</a:t>
            </a:r>
            <a:endParaRPr lang="en-GB" sz="2800" dirty="0"/>
          </a:p>
        </p:txBody>
      </p:sp>
    </p:spTree>
    <p:extLst>
      <p:ext uri="{BB962C8B-B14F-4D97-AF65-F5344CB8AC3E}">
        <p14:creationId xmlns:p14="http://schemas.microsoft.com/office/powerpoint/2010/main" val="164264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12</a:t>
            </a:fld>
            <a:endParaRPr lang="en-GB"/>
          </a:p>
        </p:txBody>
      </p:sp>
      <p:sp>
        <p:nvSpPr>
          <p:cNvPr id="5" name="Rectangle 4"/>
          <p:cNvSpPr/>
          <p:nvPr/>
        </p:nvSpPr>
        <p:spPr>
          <a:xfrm>
            <a:off x="1043608" y="-33443"/>
            <a:ext cx="313184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video6_9_example2.m</a:t>
            </a:r>
            <a:endParaRPr lang="en-GB" sz="2400" dirty="0"/>
          </a:p>
        </p:txBody>
      </p:sp>
      <p:sp>
        <p:nvSpPr>
          <p:cNvPr id="10" name="Rectangular Callout 9"/>
          <p:cNvSpPr/>
          <p:nvPr/>
        </p:nvSpPr>
        <p:spPr>
          <a:xfrm>
            <a:off x="216024" y="2204864"/>
            <a:ext cx="2267744" cy="3384376"/>
          </a:xfrm>
          <a:prstGeom prst="wedgeRectCallout">
            <a:avLst>
              <a:gd name="adj1" fmla="val 122259"/>
              <a:gd name="adj2" fmla="val -28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Anticipates set point change.</a:t>
            </a:r>
          </a:p>
          <a:p>
            <a:pPr algn="ctr"/>
            <a:r>
              <a:rPr lang="en-GB" sz="2400" dirty="0" smtClean="0"/>
              <a:t>Clearly better tracking for target change in loop 2. </a:t>
            </a:r>
            <a:endParaRPr lang="en-GB" sz="2400" dirty="0"/>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133350"/>
            <a:ext cx="6219825" cy="659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V="1">
            <a:off x="1907704" y="4437112"/>
            <a:ext cx="2267744" cy="57606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53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980728"/>
            <a:ext cx="8715436" cy="4608512"/>
          </a:xfrm>
        </p:spPr>
        <p:txBody>
          <a:bodyPr>
            <a:normAutofit fontScale="92500" lnSpcReduction="20000"/>
          </a:bodyPr>
          <a:lstStyle/>
          <a:p>
            <a:pPr marL="514350" indent="-514350">
              <a:buFont typeface="+mj-lt"/>
              <a:buAutoNum type="arabicPeriod"/>
            </a:pPr>
            <a:r>
              <a:rPr lang="en-GB" dirty="0" smtClean="0"/>
              <a:t>This video has shown code which implements advance information within an OMPC law.</a:t>
            </a:r>
          </a:p>
          <a:p>
            <a:pPr marL="514350" indent="-514350">
              <a:buFont typeface="+mj-lt"/>
              <a:buAutoNum type="arabicPeriod"/>
            </a:pPr>
            <a:r>
              <a:rPr lang="en-GB" dirty="0" smtClean="0"/>
              <a:t>It is clear that the information can be used systematically and does affect behaviour by changing the perturbation parameter c</a:t>
            </a:r>
            <a:r>
              <a:rPr lang="en-GB" baseline="-25000" dirty="0" smtClean="0"/>
              <a:t>k</a:t>
            </a:r>
            <a:r>
              <a:rPr lang="en-GB" dirty="0" smtClean="0"/>
              <a:t>.</a:t>
            </a:r>
          </a:p>
          <a:p>
            <a:pPr marL="514350" indent="-514350">
              <a:buFont typeface="+mj-lt"/>
              <a:buAutoNum type="arabicPeriod"/>
            </a:pPr>
            <a:r>
              <a:rPr lang="en-GB" dirty="0" smtClean="0"/>
              <a:t>Up to a limit, using this information is helpful.</a:t>
            </a:r>
          </a:p>
          <a:p>
            <a:pPr marL="514350" indent="-514350">
              <a:buFont typeface="+mj-lt"/>
              <a:buAutoNum type="arabicPeriod"/>
            </a:pPr>
            <a:r>
              <a:rPr lang="en-GB" dirty="0" smtClean="0"/>
              <a:t>Choosing </a:t>
            </a:r>
            <a:r>
              <a:rPr lang="en-GB" dirty="0" err="1" smtClean="0"/>
              <a:t>n</a:t>
            </a:r>
            <a:r>
              <a:rPr lang="en-GB" baseline="-25000" dirty="0" err="1" smtClean="0"/>
              <a:t>a</a:t>
            </a:r>
            <a:r>
              <a:rPr lang="en-GB" dirty="0" smtClean="0"/>
              <a:t>&gt;</a:t>
            </a:r>
            <a:r>
              <a:rPr lang="en-GB" dirty="0" err="1" smtClean="0"/>
              <a:t>n</a:t>
            </a:r>
            <a:r>
              <a:rPr lang="en-GB" baseline="-25000" dirty="0" err="1" smtClean="0"/>
              <a:t>c</a:t>
            </a:r>
            <a:r>
              <a:rPr lang="en-GB" dirty="0" smtClean="0"/>
              <a:t> is not to be advised in general.</a:t>
            </a:r>
          </a:p>
          <a:p>
            <a:pPr marL="514350" indent="-514350">
              <a:buFont typeface="+mj-lt"/>
              <a:buAutoNum type="arabicPeriod"/>
            </a:pPr>
            <a:endParaRPr lang="en-GB" dirty="0"/>
          </a:p>
          <a:p>
            <a:pPr marL="514350" indent="-514350">
              <a:buFont typeface="+mj-lt"/>
              <a:buAutoNum type="arabicPeriod"/>
            </a:pPr>
            <a:r>
              <a:rPr lang="en-GB" dirty="0" smtClean="0"/>
              <a:t>It will be possible to use trial and error as in video 6_4 to determine a suitable </a:t>
            </a:r>
            <a:r>
              <a:rPr lang="en-GB" dirty="0" err="1" smtClean="0"/>
              <a:t>n</a:t>
            </a:r>
            <a:r>
              <a:rPr lang="en-GB" baseline="-25000" dirty="0" err="1" smtClean="0"/>
              <a:t>a</a:t>
            </a:r>
            <a:r>
              <a:rPr lang="en-GB" dirty="0" err="1"/>
              <a:t>.</a:t>
            </a:r>
            <a:endParaRPr lang="en-GB" dirty="0" smtClean="0"/>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ectangle 5"/>
          <p:cNvSpPr/>
          <p:nvPr/>
        </p:nvSpPr>
        <p:spPr>
          <a:xfrm>
            <a:off x="467544" y="5445224"/>
            <a:ext cx="835292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So far, this chapter has ignored constraints. The inclusion of constraints will also have a marked impact on how much future information is useful.</a:t>
            </a:r>
            <a:endParaRPr lang="en-GB" sz="2400"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980728"/>
            <a:ext cx="8715436" cy="4464496"/>
          </a:xfrm>
        </p:spPr>
        <p:txBody>
          <a:bodyPr>
            <a:normAutofit/>
          </a:bodyPr>
          <a:lstStyle/>
          <a:p>
            <a:pPr marL="514350" indent="-514350">
              <a:lnSpc>
                <a:spcPct val="90000"/>
              </a:lnSpc>
              <a:buFont typeface="+mj-lt"/>
              <a:buAutoNum type="arabicPeriod"/>
            </a:pPr>
            <a:r>
              <a:rPr lang="en-GB" altLang="en-US" dirty="0" smtClean="0"/>
              <a:t>The previous video showed how advance knowledge of the target could be integrated into an OMPC set up.</a:t>
            </a:r>
          </a:p>
          <a:p>
            <a:pPr marL="514350" indent="-514350">
              <a:lnSpc>
                <a:spcPct val="90000"/>
              </a:lnSpc>
              <a:buFont typeface="+mj-lt"/>
              <a:buAutoNum type="arabicPeriod"/>
            </a:pPr>
            <a:r>
              <a:rPr lang="en-GB" altLang="en-US" dirty="0" smtClean="0"/>
              <a:t>It was shown that this has a direct and explicit impact on the perturbation term which deviates behaviour from an unconstrained optimal (with fixed target).</a:t>
            </a:r>
          </a:p>
          <a:p>
            <a:pPr marL="514350" indent="-514350">
              <a:lnSpc>
                <a:spcPct val="90000"/>
              </a:lnSpc>
              <a:buFont typeface="+mj-lt"/>
              <a:buAutoNum type="arabicPeriod"/>
            </a:pPr>
            <a:r>
              <a:rPr lang="en-GB" altLang="en-US" dirty="0" smtClean="0"/>
              <a:t>This video explores the impact in more detail and gives numerical demonstrations.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97916"/>
          </a:xfrm>
        </p:spPr>
        <p:txBody>
          <a:bodyPr>
            <a:normAutofit fontScale="90000"/>
          </a:bodyPr>
          <a:lstStyle/>
          <a:p>
            <a:r>
              <a:rPr lang="en-GB" dirty="0" smtClean="0"/>
              <a:t>Dual-mode predictions with time varying target</a:t>
            </a:r>
            <a:endParaRPr lang="en-GB" dirty="0"/>
          </a:p>
        </p:txBody>
      </p:sp>
      <p:sp>
        <p:nvSpPr>
          <p:cNvPr id="3" name="Content Placeholder 2"/>
          <p:cNvSpPr>
            <a:spLocks noGrp="1"/>
          </p:cNvSpPr>
          <p:nvPr>
            <p:ph idx="1"/>
          </p:nvPr>
        </p:nvSpPr>
        <p:spPr>
          <a:xfrm>
            <a:off x="251520" y="1484784"/>
            <a:ext cx="8568952" cy="4968552"/>
          </a:xfrm>
        </p:spPr>
        <p:txBody>
          <a:bodyPr>
            <a:normAutofit fontScale="92500" lnSpcReduction="20000"/>
          </a:bodyPr>
          <a:lstStyle/>
          <a:p>
            <a:pPr marL="0" indent="0">
              <a:buNone/>
            </a:pPr>
            <a:r>
              <a:rPr lang="en-GB" dirty="0" smtClean="0"/>
              <a:t>Nominal predictions have the dynamics below which are optimal if the target is fixed (and no constraints):</a:t>
            </a:r>
          </a:p>
          <a:p>
            <a:pPr marL="0" indent="0">
              <a:buNone/>
            </a:pPr>
            <a:endParaRPr lang="en-GB" dirty="0" smtClean="0"/>
          </a:p>
          <a:p>
            <a:pPr marL="0" indent="0">
              <a:buNone/>
            </a:pPr>
            <a:endParaRPr lang="en-GB" dirty="0"/>
          </a:p>
          <a:p>
            <a:pPr marL="0" indent="0">
              <a:buNone/>
            </a:pPr>
            <a:endParaRPr lang="en-GB" dirty="0" smtClean="0"/>
          </a:p>
          <a:p>
            <a:r>
              <a:rPr lang="en-GB" dirty="0" smtClean="0"/>
              <a:t>The perturbation term </a:t>
            </a:r>
            <a:r>
              <a:rPr lang="en-GB" dirty="0" err="1" smtClean="0"/>
              <a:t>c</a:t>
            </a:r>
            <a:r>
              <a:rPr lang="en-GB" baseline="-25000" dirty="0" err="1" smtClean="0"/>
              <a:t>k</a:t>
            </a:r>
            <a:r>
              <a:rPr lang="en-GB" dirty="0" smtClean="0"/>
              <a:t> is used primarily for constraint handling.</a:t>
            </a:r>
          </a:p>
          <a:p>
            <a:r>
              <a:rPr lang="en-GB" dirty="0" smtClean="0"/>
              <a:t>However it is also available to optimise performance in cases where these predictions are not optimal, such as for time varying targets or a suboptimal terminal mode.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9516370"/>
              </p:ext>
            </p:extLst>
          </p:nvPr>
        </p:nvGraphicFramePr>
        <p:xfrm>
          <a:off x="1331640" y="2348880"/>
          <a:ext cx="6331595" cy="1215861"/>
        </p:xfrm>
        <a:graphic>
          <a:graphicData uri="http://schemas.openxmlformats.org/presentationml/2006/ole">
            <mc:AlternateContent xmlns:mc="http://schemas.openxmlformats.org/markup-compatibility/2006">
              <mc:Choice xmlns:v="urn:schemas-microsoft-com:vml" Requires="v">
                <p:oleObj spid="_x0000_s90186" name="Equation" r:id="rId3" imgW="2514600" imgH="482400" progId="Equation.3">
                  <p:embed/>
                </p:oleObj>
              </mc:Choice>
              <mc:Fallback>
                <p:oleObj name="Equation" r:id="rId3" imgW="2514600" imgH="482400" progId="Equation.3">
                  <p:embed/>
                  <p:pic>
                    <p:nvPicPr>
                      <p:cNvPr id="0" name="Object 6"/>
                      <p:cNvPicPr>
                        <a:picLocks noChangeAspect="1" noChangeArrowheads="1"/>
                      </p:cNvPicPr>
                      <p:nvPr/>
                    </p:nvPicPr>
                    <p:blipFill>
                      <a:blip r:embed="rId4"/>
                      <a:srcRect/>
                      <a:stretch>
                        <a:fillRect/>
                      </a:stretch>
                    </p:blipFill>
                    <p:spPr bwMode="auto">
                      <a:xfrm>
                        <a:off x="1331640" y="2348880"/>
                        <a:ext cx="6331595" cy="1215861"/>
                      </a:xfrm>
                      <a:prstGeom prst="rect">
                        <a:avLst/>
                      </a:prstGeom>
                      <a:solidFill>
                        <a:srgbClr val="FFFF99"/>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62900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42852"/>
            <a:ext cx="8064896" cy="714380"/>
          </a:xfrm>
        </p:spPr>
        <p:txBody>
          <a:bodyPr>
            <a:normAutofit fontScale="90000"/>
          </a:bodyPr>
          <a:lstStyle/>
          <a:p>
            <a:r>
              <a:rPr lang="en-GB" dirty="0" smtClean="0"/>
              <a:t>Unbiased cost and control</a:t>
            </a:r>
            <a:endParaRPr lang="en-GB" dirty="0"/>
          </a:p>
        </p:txBody>
      </p:sp>
      <p:sp>
        <p:nvSpPr>
          <p:cNvPr id="3" name="Content Placeholder 2"/>
          <p:cNvSpPr>
            <a:spLocks noGrp="1"/>
          </p:cNvSpPr>
          <p:nvPr>
            <p:ph idx="1"/>
          </p:nvPr>
        </p:nvSpPr>
        <p:spPr>
          <a:xfrm>
            <a:off x="179512" y="928670"/>
            <a:ext cx="8715436" cy="5643602"/>
          </a:xfrm>
        </p:spPr>
        <p:txBody>
          <a:bodyPr/>
          <a:lstStyle/>
          <a:p>
            <a:pPr marL="0" indent="0">
              <a:buNone/>
            </a:pPr>
            <a:r>
              <a:rPr lang="en-GB" dirty="0" smtClean="0"/>
              <a:t>Using a typical  </a:t>
            </a:r>
            <a:r>
              <a:rPr lang="en-GB" dirty="0"/>
              <a:t>unbiased</a:t>
            </a:r>
            <a:r>
              <a:rPr lang="en-GB" dirty="0" smtClean="0"/>
              <a:t> cost function:</a:t>
            </a:r>
          </a:p>
          <a:p>
            <a:pPr marL="0" indent="0">
              <a:buNone/>
            </a:pPr>
            <a:endParaRPr lang="en-GB" dirty="0"/>
          </a:p>
          <a:p>
            <a:pPr marL="0" indent="0">
              <a:buNone/>
            </a:pPr>
            <a:r>
              <a:rPr lang="en-GB" dirty="0" smtClean="0"/>
              <a:t>The previous video showed that the unconstrained values for the perturbations are given as: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517231896"/>
              </p:ext>
            </p:extLst>
          </p:nvPr>
        </p:nvGraphicFramePr>
        <p:xfrm>
          <a:off x="27144" y="1484784"/>
          <a:ext cx="9028113" cy="515938"/>
        </p:xfrm>
        <a:graphic>
          <a:graphicData uri="http://schemas.openxmlformats.org/presentationml/2006/ole">
            <mc:AlternateContent xmlns:mc="http://schemas.openxmlformats.org/markup-compatibility/2006">
              <mc:Choice xmlns:v="urn:schemas-microsoft-com:vml" Requires="v">
                <p:oleObj spid="_x0000_s91241" name="Equation" r:id="rId3" imgW="4444920" imgH="253800" progId="Equation.3">
                  <p:embed/>
                </p:oleObj>
              </mc:Choice>
              <mc:Fallback>
                <p:oleObj name="Equation" r:id="rId3" imgW="4444920" imgH="253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4" y="1484784"/>
                        <a:ext cx="9028113" cy="515938"/>
                      </a:xfrm>
                      <a:prstGeom prst="rect">
                        <a:avLst/>
                      </a:prstGeom>
                      <a:solidFill>
                        <a:srgbClr val="F2DCDB"/>
                      </a:solidFill>
                      <a:ln w="9525">
                        <a:solidFill>
                          <a:srgbClr val="953735"/>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04745698"/>
              </p:ext>
            </p:extLst>
          </p:nvPr>
        </p:nvGraphicFramePr>
        <p:xfrm>
          <a:off x="1187624" y="3645024"/>
          <a:ext cx="5430837" cy="708025"/>
        </p:xfrm>
        <a:graphic>
          <a:graphicData uri="http://schemas.openxmlformats.org/presentationml/2006/ole">
            <mc:AlternateContent xmlns:mc="http://schemas.openxmlformats.org/markup-compatibility/2006">
              <mc:Choice xmlns:v="urn:schemas-microsoft-com:vml" Requires="v">
                <p:oleObj spid="_x0000_s91242" name="Equation" r:id="rId5" imgW="1955520" imgH="253800" progId="Equation.3">
                  <p:embed/>
                </p:oleObj>
              </mc:Choice>
              <mc:Fallback>
                <p:oleObj name="Equation" r:id="rId5" imgW="1955520" imgH="253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645024"/>
                        <a:ext cx="5430837" cy="708025"/>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6" name="Rectangular Callout 15"/>
          <p:cNvSpPr/>
          <p:nvPr/>
        </p:nvSpPr>
        <p:spPr>
          <a:xfrm>
            <a:off x="179512" y="4869160"/>
            <a:ext cx="3528392" cy="1800200"/>
          </a:xfrm>
          <a:prstGeom prst="wedgeRectCallout">
            <a:avLst>
              <a:gd name="adj1" fmla="val 35735"/>
              <a:gd name="adj2" fmla="val -760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Perturbations to make use of advance information on the target</a:t>
            </a:r>
            <a:endParaRPr lang="en-GB" sz="2800" dirty="0"/>
          </a:p>
        </p:txBody>
      </p:sp>
      <p:sp>
        <p:nvSpPr>
          <p:cNvPr id="17" name="Rectangular Callout 16"/>
          <p:cNvSpPr/>
          <p:nvPr/>
        </p:nvSpPr>
        <p:spPr>
          <a:xfrm>
            <a:off x="4283968" y="4869160"/>
            <a:ext cx="4032448" cy="1800200"/>
          </a:xfrm>
          <a:prstGeom prst="wedgeRectCallout">
            <a:avLst>
              <a:gd name="adj1" fmla="val -3556"/>
              <a:gd name="adj2" fmla="val -760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Perturbations where terminal feedback is not optimal (see chap. 4).  </a:t>
            </a:r>
            <a:endParaRPr lang="en-GB" sz="2800" dirty="0"/>
          </a:p>
        </p:txBody>
      </p:sp>
      <p:sp>
        <p:nvSpPr>
          <p:cNvPr id="18" name="Rectangular Callout 17"/>
          <p:cNvSpPr/>
          <p:nvPr/>
        </p:nvSpPr>
        <p:spPr>
          <a:xfrm>
            <a:off x="7187766" y="2996952"/>
            <a:ext cx="1872208" cy="1656184"/>
          </a:xfrm>
          <a:prstGeom prst="wedgeRectCallout">
            <a:avLst>
              <a:gd name="adj1" fmla="val -82333"/>
              <a:gd name="adj2" fmla="val 2250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video will have </a:t>
            </a:r>
            <a:r>
              <a:rPr lang="en-GB" sz="2800" dirty="0" err="1" smtClean="0"/>
              <a:t>S</a:t>
            </a:r>
            <a:r>
              <a:rPr lang="en-GB" sz="2800" baseline="-25000" dirty="0" err="1" smtClean="0"/>
              <a:t>xc</a:t>
            </a:r>
            <a:r>
              <a:rPr lang="en-GB" sz="2800" dirty="0" smtClean="0"/>
              <a:t>=0.</a:t>
            </a:r>
            <a:endParaRPr lang="en-GB" sz="2800" dirty="0"/>
          </a:p>
        </p:txBody>
      </p:sp>
    </p:spTree>
    <p:extLst>
      <p:ext uri="{BB962C8B-B14F-4D97-AF65-F5344CB8AC3E}">
        <p14:creationId xmlns:p14="http://schemas.microsoft.com/office/powerpoint/2010/main" val="14835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ircle(in)">
                                      <p:cBhvr>
                                        <p:cTn id="23" dur="20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circle(in)">
                                      <p:cBhvr>
                                        <p:cTn id="2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Effect of advance knowledge</a:t>
            </a:r>
            <a:endParaRPr lang="en-GB" dirty="0"/>
          </a:p>
        </p:txBody>
      </p:sp>
      <p:sp>
        <p:nvSpPr>
          <p:cNvPr id="3" name="Content Placeholder 2"/>
          <p:cNvSpPr>
            <a:spLocks noGrp="1"/>
          </p:cNvSpPr>
          <p:nvPr>
            <p:ph idx="1"/>
          </p:nvPr>
        </p:nvSpPr>
        <p:spPr>
          <a:xfrm>
            <a:off x="214282" y="928670"/>
            <a:ext cx="8715436" cy="2788362"/>
          </a:xfrm>
        </p:spPr>
        <p:txBody>
          <a:bodyPr/>
          <a:lstStyle/>
          <a:p>
            <a:pPr marL="0" indent="0">
              <a:buNone/>
            </a:pPr>
            <a:r>
              <a:rPr lang="en-GB" dirty="0" smtClean="0"/>
              <a:t>By definition (optimal control theory), if the set point is fixed, then the optimal state feedback is fixed.</a:t>
            </a:r>
          </a:p>
          <a:p>
            <a:pPr marL="0" indent="0">
              <a:buNone/>
            </a:pPr>
            <a:r>
              <a:rPr lang="en-GB" dirty="0" smtClean="0"/>
              <a:t>This implies that if the target is fixed then the optimal perturbation term must be ZERO!</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102377681"/>
              </p:ext>
            </p:extLst>
          </p:nvPr>
        </p:nvGraphicFramePr>
        <p:xfrm>
          <a:off x="1403648" y="3717032"/>
          <a:ext cx="5608638" cy="758825"/>
        </p:xfrm>
        <a:graphic>
          <a:graphicData uri="http://schemas.openxmlformats.org/presentationml/2006/ole">
            <mc:AlternateContent xmlns:mc="http://schemas.openxmlformats.org/markup-compatibility/2006">
              <mc:Choice xmlns:v="urn:schemas-microsoft-com:vml" Requires="v">
                <p:oleObj spid="_x0000_s97314" name="Equation" r:id="rId3" imgW="1777680" imgH="241200" progId="Equation.3">
                  <p:embed/>
                </p:oleObj>
              </mc:Choice>
              <mc:Fallback>
                <p:oleObj name="Equation" r:id="rId3" imgW="1777680" imgH="241200" progId="Equation.3">
                  <p:embed/>
                  <p:pic>
                    <p:nvPicPr>
                      <p:cNvPr id="0" name="Object 9"/>
                      <p:cNvPicPr>
                        <a:picLocks noChangeAspect="1" noChangeArrowheads="1"/>
                      </p:cNvPicPr>
                      <p:nvPr/>
                    </p:nvPicPr>
                    <p:blipFill>
                      <a:blip r:embed="rId4"/>
                      <a:srcRect/>
                      <a:stretch>
                        <a:fillRect/>
                      </a:stretch>
                    </p:blipFill>
                    <p:spPr bwMode="auto">
                      <a:xfrm>
                        <a:off x="1403648" y="3717032"/>
                        <a:ext cx="5608638" cy="75882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ectangle 6"/>
          <p:cNvSpPr/>
          <p:nvPr/>
        </p:nvSpPr>
        <p:spPr>
          <a:xfrm>
            <a:off x="179512" y="4725144"/>
            <a:ext cx="8136904" cy="7200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obvious corollary is that for this case we expect:</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3132050084"/>
              </p:ext>
            </p:extLst>
          </p:nvPr>
        </p:nvGraphicFramePr>
        <p:xfrm>
          <a:off x="1989138" y="5661025"/>
          <a:ext cx="4516437" cy="708025"/>
        </p:xfrm>
        <a:graphic>
          <a:graphicData uri="http://schemas.openxmlformats.org/presentationml/2006/ole">
            <mc:AlternateContent xmlns:mc="http://schemas.openxmlformats.org/markup-compatibility/2006">
              <mc:Choice xmlns:v="urn:schemas-microsoft-com:vml" Requires="v">
                <p:oleObj spid="_x0000_s97315" name="Equation" r:id="rId5" imgW="1625400" imgH="253800" progId="Equation.3">
                  <p:embed/>
                </p:oleObj>
              </mc:Choice>
              <mc:Fallback>
                <p:oleObj name="Equation" r:id="rId5" imgW="1625400" imgH="253800" progId="Equation.3">
                  <p:embed/>
                  <p:pic>
                    <p:nvPicPr>
                      <p:cNvPr id="0" name="Object 6"/>
                      <p:cNvPicPr>
                        <a:picLocks noChangeAspect="1" noChangeArrowheads="1"/>
                      </p:cNvPicPr>
                      <p:nvPr/>
                    </p:nvPicPr>
                    <p:blipFill>
                      <a:blip r:embed="rId6"/>
                      <a:srcRect/>
                      <a:stretch>
                        <a:fillRect/>
                      </a:stretch>
                    </p:blipFill>
                    <p:spPr bwMode="auto">
                      <a:xfrm>
                        <a:off x="1989138" y="5661025"/>
                        <a:ext cx="4516437" cy="708025"/>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78407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Effect of advance knowledge</a:t>
            </a:r>
            <a:endParaRPr lang="en-GB" dirty="0"/>
          </a:p>
        </p:txBody>
      </p:sp>
      <p:sp>
        <p:nvSpPr>
          <p:cNvPr id="3" name="Content Placeholder 2"/>
          <p:cNvSpPr>
            <a:spLocks noGrp="1"/>
          </p:cNvSpPr>
          <p:nvPr>
            <p:ph idx="1"/>
          </p:nvPr>
        </p:nvSpPr>
        <p:spPr>
          <a:xfrm>
            <a:off x="214282" y="928670"/>
            <a:ext cx="8715436" cy="772138"/>
          </a:xfrm>
        </p:spPr>
        <p:txBody>
          <a:bodyPr/>
          <a:lstStyle/>
          <a:p>
            <a:pPr marL="0" indent="0">
              <a:buNone/>
            </a:pPr>
            <a:r>
              <a:rPr lang="en-GB" dirty="0" smtClean="0"/>
              <a:t>If the target is fixed then: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7" name="Rectangle 6"/>
          <p:cNvSpPr/>
          <p:nvPr/>
        </p:nvSpPr>
        <p:spPr>
          <a:xfrm>
            <a:off x="179512" y="4509120"/>
            <a:ext cx="3096344" cy="936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We expect:</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2199513354"/>
              </p:ext>
            </p:extLst>
          </p:nvPr>
        </p:nvGraphicFramePr>
        <p:xfrm>
          <a:off x="582613" y="1628775"/>
          <a:ext cx="7656512" cy="2690813"/>
        </p:xfrm>
        <a:graphic>
          <a:graphicData uri="http://schemas.openxmlformats.org/presentationml/2006/ole">
            <mc:AlternateContent xmlns:mc="http://schemas.openxmlformats.org/markup-compatibility/2006">
              <mc:Choice xmlns:v="urn:schemas-microsoft-com:vml" Requires="v">
                <p:oleObj spid="_x0000_s98339" name="Equation" r:id="rId3" imgW="2755800" imgH="965160" progId="Equation.3">
                  <p:embed/>
                </p:oleObj>
              </mc:Choice>
              <mc:Fallback>
                <p:oleObj name="Equation" r:id="rId3" imgW="2755800" imgH="965160" progId="Equation.3">
                  <p:embed/>
                  <p:pic>
                    <p:nvPicPr>
                      <p:cNvPr id="0" name=""/>
                      <p:cNvPicPr>
                        <a:picLocks noChangeAspect="1" noChangeArrowheads="1"/>
                      </p:cNvPicPr>
                      <p:nvPr/>
                    </p:nvPicPr>
                    <p:blipFill>
                      <a:blip r:embed="rId4"/>
                      <a:srcRect/>
                      <a:stretch>
                        <a:fillRect/>
                      </a:stretch>
                    </p:blipFill>
                    <p:spPr bwMode="auto">
                      <a:xfrm>
                        <a:off x="582613" y="1628775"/>
                        <a:ext cx="7656512" cy="2690813"/>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47456301"/>
              </p:ext>
            </p:extLst>
          </p:nvPr>
        </p:nvGraphicFramePr>
        <p:xfrm>
          <a:off x="3923928" y="4509120"/>
          <a:ext cx="2363787" cy="1982787"/>
        </p:xfrm>
        <a:graphic>
          <a:graphicData uri="http://schemas.openxmlformats.org/presentationml/2006/ole">
            <mc:AlternateContent xmlns:mc="http://schemas.openxmlformats.org/markup-compatibility/2006">
              <mc:Choice xmlns:v="urn:schemas-microsoft-com:vml" Requires="v">
                <p:oleObj spid="_x0000_s98340" name="Equation" r:id="rId5" imgW="850680" imgH="711000" progId="Equation.3">
                  <p:embed/>
                </p:oleObj>
              </mc:Choice>
              <mc:Fallback>
                <p:oleObj name="Equation" r:id="rId5" imgW="850680" imgH="711000" progId="Equation.3">
                  <p:embed/>
                  <p:pic>
                    <p:nvPicPr>
                      <p:cNvPr id="0" name="Object 7"/>
                      <p:cNvPicPr>
                        <a:picLocks noChangeAspect="1" noChangeArrowheads="1"/>
                      </p:cNvPicPr>
                      <p:nvPr/>
                    </p:nvPicPr>
                    <p:blipFill>
                      <a:blip r:embed="rId6"/>
                      <a:srcRect/>
                      <a:stretch>
                        <a:fillRect/>
                      </a:stretch>
                    </p:blipFill>
                    <p:spPr bwMode="auto">
                      <a:xfrm>
                        <a:off x="3923928" y="4509120"/>
                        <a:ext cx="2363787" cy="1982787"/>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0" name="Rectangle 9"/>
          <p:cNvSpPr/>
          <p:nvPr/>
        </p:nvSpPr>
        <p:spPr>
          <a:xfrm>
            <a:off x="179512" y="5661248"/>
            <a:ext cx="3096344" cy="1124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can checked in any MATLAB code.</a:t>
            </a:r>
            <a:endParaRPr lang="en-GB" sz="2800" dirty="0"/>
          </a:p>
        </p:txBody>
      </p:sp>
    </p:spTree>
    <p:extLst>
      <p:ext uri="{BB962C8B-B14F-4D97-AF65-F5344CB8AC3E}">
        <p14:creationId xmlns:p14="http://schemas.microsoft.com/office/powerpoint/2010/main" val="250084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ideo6_8_example1.m</a:t>
            </a:r>
            <a:endParaRPr lang="en-GB" dirty="0"/>
          </a:p>
        </p:txBody>
      </p:sp>
      <p:sp>
        <p:nvSpPr>
          <p:cNvPr id="3" name="Content Placeholder 2"/>
          <p:cNvSpPr>
            <a:spLocks noGrp="1"/>
          </p:cNvSpPr>
          <p:nvPr>
            <p:ph idx="1"/>
          </p:nvPr>
        </p:nvSpPr>
        <p:spPr>
          <a:xfrm>
            <a:off x="214282" y="928670"/>
            <a:ext cx="8715436" cy="1708242"/>
          </a:xfrm>
        </p:spPr>
        <p:txBody>
          <a:bodyPr>
            <a:normAutofit/>
          </a:bodyPr>
          <a:lstStyle/>
          <a:p>
            <a:pPr marL="0" indent="0">
              <a:buNone/>
            </a:pPr>
            <a:r>
              <a:rPr lang="en-GB" dirty="0" smtClean="0"/>
              <a:t>This file creates the feed forward term and demonstrates that it has a zero steady-state gain, for all values of advance knowledge.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02470772"/>
              </p:ext>
            </p:extLst>
          </p:nvPr>
        </p:nvGraphicFramePr>
        <p:xfrm>
          <a:off x="251520" y="2780928"/>
          <a:ext cx="3951288" cy="1982788"/>
        </p:xfrm>
        <a:graphic>
          <a:graphicData uri="http://schemas.openxmlformats.org/presentationml/2006/ole">
            <mc:AlternateContent xmlns:mc="http://schemas.openxmlformats.org/markup-compatibility/2006">
              <mc:Choice xmlns:v="urn:schemas-microsoft-com:vml" Requires="v">
                <p:oleObj spid="_x0000_s99343" name="Equation" r:id="rId3" imgW="1422360" imgH="711000" progId="Equation.3">
                  <p:embed/>
                </p:oleObj>
              </mc:Choice>
              <mc:Fallback>
                <p:oleObj name="Equation" r:id="rId3" imgW="1422360" imgH="711000" progId="Equation.3">
                  <p:embed/>
                  <p:pic>
                    <p:nvPicPr>
                      <p:cNvPr id="0" name="Object 8"/>
                      <p:cNvPicPr>
                        <a:picLocks noChangeAspect="1" noChangeArrowheads="1"/>
                      </p:cNvPicPr>
                      <p:nvPr/>
                    </p:nvPicPr>
                    <p:blipFill>
                      <a:blip r:embed="rId4"/>
                      <a:srcRect/>
                      <a:stretch>
                        <a:fillRect/>
                      </a:stretch>
                    </p:blipFill>
                    <p:spPr bwMode="auto">
                      <a:xfrm>
                        <a:off x="251520" y="2780928"/>
                        <a:ext cx="3951288" cy="1982788"/>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7" name="Rectangle 6"/>
          <p:cNvSpPr/>
          <p:nvPr/>
        </p:nvSpPr>
        <p:spPr>
          <a:xfrm>
            <a:off x="251520" y="5229200"/>
            <a:ext cx="8352928"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feed forward term itself is clearly non-zero and significant so will impact when the target is not constant.</a:t>
            </a:r>
          </a:p>
        </p:txBody>
      </p:sp>
      <p:sp>
        <p:nvSpPr>
          <p:cNvPr id="8" name="Rectangle 7"/>
          <p:cNvSpPr/>
          <p:nvPr/>
        </p:nvSpPr>
        <p:spPr>
          <a:xfrm>
            <a:off x="4644008" y="2852936"/>
            <a:ext cx="4320480" cy="1800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feed forward term also has a clear structure which is expected with optimal control solutions.</a:t>
            </a:r>
          </a:p>
        </p:txBody>
      </p:sp>
    </p:spTree>
    <p:extLst>
      <p:ext uri="{BB962C8B-B14F-4D97-AF65-F5344CB8AC3E}">
        <p14:creationId xmlns:p14="http://schemas.microsoft.com/office/powerpoint/2010/main" val="397987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video6_8_example2.m</a:t>
            </a:r>
            <a:endParaRPr lang="en-GB" dirty="0"/>
          </a:p>
        </p:txBody>
      </p:sp>
      <p:sp>
        <p:nvSpPr>
          <p:cNvPr id="3" name="Content Placeholder 2"/>
          <p:cNvSpPr>
            <a:spLocks noGrp="1"/>
          </p:cNvSpPr>
          <p:nvPr>
            <p:ph idx="1"/>
          </p:nvPr>
        </p:nvSpPr>
        <p:spPr>
          <a:xfrm>
            <a:off x="214282" y="928670"/>
            <a:ext cx="8715436" cy="1708242"/>
          </a:xfrm>
        </p:spPr>
        <p:txBody>
          <a:bodyPr>
            <a:normAutofit/>
          </a:bodyPr>
          <a:lstStyle/>
          <a:p>
            <a:pPr marL="0" indent="0">
              <a:buNone/>
            </a:pPr>
            <a:r>
              <a:rPr lang="en-GB" dirty="0" smtClean="0"/>
              <a:t>This file creates the feed forward term and demonstrates that it has a zero steady-state gain, for all values of advance knowledge.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544400581"/>
              </p:ext>
            </p:extLst>
          </p:nvPr>
        </p:nvGraphicFramePr>
        <p:xfrm>
          <a:off x="1979712" y="2708920"/>
          <a:ext cx="3951288" cy="1982788"/>
        </p:xfrm>
        <a:graphic>
          <a:graphicData uri="http://schemas.openxmlformats.org/presentationml/2006/ole">
            <mc:AlternateContent xmlns:mc="http://schemas.openxmlformats.org/markup-compatibility/2006">
              <mc:Choice xmlns:v="urn:schemas-microsoft-com:vml" Requires="v">
                <p:oleObj spid="_x0000_s100364" name="Equation" r:id="rId3" imgW="1422360" imgH="711000" progId="Equation.3">
                  <p:embed/>
                </p:oleObj>
              </mc:Choice>
              <mc:Fallback>
                <p:oleObj name="Equation" r:id="rId3" imgW="1422360" imgH="711000" progId="Equation.3">
                  <p:embed/>
                  <p:pic>
                    <p:nvPicPr>
                      <p:cNvPr id="0" name=""/>
                      <p:cNvPicPr>
                        <a:picLocks noChangeAspect="1" noChangeArrowheads="1"/>
                      </p:cNvPicPr>
                      <p:nvPr/>
                    </p:nvPicPr>
                    <p:blipFill>
                      <a:blip r:embed="rId4"/>
                      <a:srcRect/>
                      <a:stretch>
                        <a:fillRect/>
                      </a:stretch>
                    </p:blipFill>
                    <p:spPr bwMode="auto">
                      <a:xfrm>
                        <a:off x="1979712" y="2708920"/>
                        <a:ext cx="3951288" cy="1982788"/>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7" name="Rectangle 6"/>
          <p:cNvSpPr/>
          <p:nvPr/>
        </p:nvSpPr>
        <p:spPr>
          <a:xfrm>
            <a:off x="251520" y="5229200"/>
            <a:ext cx="8352928"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feed forward term itself is clearly non-zero and significant so will impact when the target is not constant.</a:t>
            </a:r>
          </a:p>
        </p:txBody>
      </p:sp>
    </p:spTree>
    <p:extLst>
      <p:ext uri="{BB962C8B-B14F-4D97-AF65-F5344CB8AC3E}">
        <p14:creationId xmlns:p14="http://schemas.microsoft.com/office/powerpoint/2010/main" val="2544079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Impact of feed forward</a:t>
            </a:r>
            <a:endParaRPr lang="en-GB" dirty="0"/>
          </a:p>
        </p:txBody>
      </p:sp>
      <p:sp>
        <p:nvSpPr>
          <p:cNvPr id="3" name="Content Placeholder 2"/>
          <p:cNvSpPr>
            <a:spLocks noGrp="1"/>
          </p:cNvSpPr>
          <p:nvPr>
            <p:ph idx="1"/>
          </p:nvPr>
        </p:nvSpPr>
        <p:spPr/>
        <p:txBody>
          <a:bodyPr/>
          <a:lstStyle/>
          <a:p>
            <a:pPr marL="0" indent="0">
              <a:buNone/>
            </a:pPr>
            <a:r>
              <a:rPr lang="en-GB" dirty="0" smtClean="0"/>
              <a:t>The next few slides given examples that using advance information with OMPC does indeed improve behaviour, up to a point.</a:t>
            </a:r>
          </a:p>
          <a:p>
            <a:pPr marL="0" indent="0">
              <a:buNone/>
            </a:pPr>
            <a:r>
              <a:rPr lang="en-GB" dirty="0" smtClean="0"/>
              <a:t>However, as with GPC, using too much advance information in conjunction with a low </a:t>
            </a:r>
            <a:r>
              <a:rPr lang="en-GB" dirty="0" err="1" smtClean="0"/>
              <a:t>n</a:t>
            </a:r>
            <a:r>
              <a:rPr lang="en-GB" baseline="-25000" dirty="0" err="1" smtClean="0"/>
              <a:t>c</a:t>
            </a:r>
            <a:r>
              <a:rPr lang="en-GB" dirty="0" smtClean="0"/>
              <a:t> can be counter productive.</a:t>
            </a:r>
          </a:p>
          <a:p>
            <a:pPr marL="0" indent="0">
              <a:buNone/>
            </a:pPr>
            <a:r>
              <a:rPr lang="en-GB" dirty="0" smtClean="0"/>
              <a:t>Note this algorithm is penalising deviations from steady-state inputs and this will impact on responses somewhat.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61305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4290</TotalTime>
  <Words>719</Words>
  <Application>Microsoft Office PowerPoint</Application>
  <PresentationFormat>On-screen Show (4:3)</PresentationFormat>
  <Paragraphs>99</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CHAPTER 6 Predictive Control with tracking 8 examples of dual-mode approaches</vt:lpstr>
      <vt:lpstr>Introduction</vt:lpstr>
      <vt:lpstr>Dual-mode predictions with time varying target</vt:lpstr>
      <vt:lpstr>Unbiased cost and control</vt:lpstr>
      <vt:lpstr>Effect of advance knowledge</vt:lpstr>
      <vt:lpstr>Effect of advance knowledge</vt:lpstr>
      <vt:lpstr>video6_8_example1.m</vt:lpstr>
      <vt:lpstr>video6_8_example2.m</vt:lpstr>
      <vt:lpstr>Impact of feed forward</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259</cp:revision>
  <dcterms:created xsi:type="dcterms:W3CDTF">2012-03-07T15:25:29Z</dcterms:created>
  <dcterms:modified xsi:type="dcterms:W3CDTF">2014-07-16T07:52:39Z</dcterms:modified>
</cp:coreProperties>
</file>