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60" r:id="rId3"/>
    <p:sldId id="261" r:id="rId4"/>
    <p:sldId id="263" r:id="rId5"/>
    <p:sldId id="264" r:id="rId6"/>
    <p:sldId id="265" r:id="rId7"/>
    <p:sldId id="266" r:id="rId8"/>
    <p:sldId id="267" r:id="rId9"/>
    <p:sldId id="268" r:id="rId10"/>
    <p:sldId id="269" r:id="rId11"/>
    <p:sldId id="270" r:id="rId12"/>
    <p:sldId id="271" r:id="rId13"/>
    <p:sldId id="262"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18" autoAdjust="0"/>
  </p:normalViewPr>
  <p:slideViewPr>
    <p:cSldViewPr>
      <p:cViewPr varScale="1">
        <p:scale>
          <a:sx n="82" d="100"/>
          <a:sy n="82" d="100"/>
        </p:scale>
        <p:origin x="-918"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2E3A0A-5A14-432D-8BD5-ABEDC342324B}" type="datetimeFigureOut">
              <a:rPr lang="en-US" smtClean="0"/>
              <a:t>1/16/2014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CDDD3A-DA80-470F-A833-164F8EB85CE8}" type="slidenum">
              <a:rPr lang="en-GB" smtClean="0"/>
              <a:t>‹#›</a:t>
            </a:fld>
            <a:endParaRPr lang="en-GB"/>
          </a:p>
        </p:txBody>
      </p:sp>
    </p:spTree>
    <p:extLst>
      <p:ext uri="{BB962C8B-B14F-4D97-AF65-F5344CB8AC3E}">
        <p14:creationId xmlns:p14="http://schemas.microsoft.com/office/powerpoint/2010/main" val="1099623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9149B19C-3E0D-49DE-965A-62A78ACB7DE1}" type="slidenum">
              <a:rPr lang="en-GB" smtClean="0"/>
              <a:pPr/>
              <a:t>13</a:t>
            </a:fld>
            <a:endParaRPr lang="en-GB" smtClean="0"/>
          </a:p>
        </p:txBody>
      </p:sp>
      <p:sp>
        <p:nvSpPr>
          <p:cNvPr id="35843" name="Rectangle 2"/>
          <p:cNvSpPr>
            <a:spLocks noGrp="1" noRot="1" noChangeAspect="1" noChangeArrowheads="1" noTextEdit="1"/>
          </p:cNvSpPr>
          <p:nvPr>
            <p:ph type="sldImg"/>
          </p:nvPr>
        </p:nvSpPr>
        <p:spPr>
          <a:xfrm>
            <a:off x="1144588" y="687388"/>
            <a:ext cx="4570412" cy="3427412"/>
          </a:xfrm>
          <a:ln/>
        </p:spPr>
      </p:sp>
      <p:sp>
        <p:nvSpPr>
          <p:cNvPr id="35844" name="Rectangle 3"/>
          <p:cNvSpPr>
            <a:spLocks noGrp="1" noChangeArrowheads="1"/>
          </p:cNvSpPr>
          <p:nvPr>
            <p:ph type="body" idx="1"/>
          </p:nvPr>
        </p:nvSpPr>
        <p:spPr>
          <a:xfrm>
            <a:off x="685801" y="4341813"/>
            <a:ext cx="5486400" cy="4114800"/>
          </a:xfrm>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a:xfrm>
            <a:off x="8143900" y="0"/>
            <a:ext cx="1000100" cy="365125"/>
          </a:xfrm>
        </p:spPr>
        <p:txBody>
          <a:bodyPr/>
          <a:lstStyle/>
          <a:p>
            <a:fld id="{5B012F45-9B02-47F8-9E0B-49D2C7006700}"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p>
            <a:r>
              <a:rPr lang="en-GB" smtClean="0"/>
              <a:t>Slides by Anthony Rossiter </a:t>
            </a:r>
            <a:endParaRPr lang="en-GB" dirty="0"/>
          </a:p>
        </p:txBody>
      </p:sp>
      <p:sp>
        <p:nvSpPr>
          <p:cNvPr id="4" name="Slide Number Placeholder 3"/>
          <p:cNvSpPr>
            <a:spLocks noGrp="1"/>
          </p:cNvSpPr>
          <p:nvPr>
            <p:ph type="sldNum" sz="quarter" idx="11"/>
          </p:nvPr>
        </p:nvSpPr>
        <p:spPr/>
        <p:txBody>
          <a:bodyPr/>
          <a:lstStyle/>
          <a:p>
            <a:fld id="{1CF30DBA-6D20-466D-B27F-CBC9F021682F}" type="slidenum">
              <a:rPr lang="en-GB" smtClean="0"/>
              <a:pPr/>
              <a:t>‹#›</a:t>
            </a:fld>
            <a:r>
              <a:rPr lang="en-GB" smtClean="0"/>
              <a:t>page </a:t>
            </a:r>
            <a:fld id="{9968B63B-D82E-4456-B75B-2AAEDD963255}" type="slidenum">
              <a:rPr lang="en-GB" smtClean="0"/>
              <a:pPr/>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1"/>
          </p:nvPr>
        </p:nvSpPr>
        <p:spPr/>
        <p:txBody>
          <a:bodyPr/>
          <a:lstStyle/>
          <a:p>
            <a:r>
              <a:rPr lang="en-GB" dirty="0" smtClean="0"/>
              <a:t>Slides by Anthony </a:t>
            </a:r>
            <a:r>
              <a:rPr lang="en-GB" dirty="0" err="1" smtClean="0"/>
              <a:t>Rossiter</a:t>
            </a:r>
            <a:r>
              <a:rPr lang="en-GB" dirty="0" smtClean="0"/>
              <a:t> </a:t>
            </a:r>
          </a:p>
        </p:txBody>
      </p:sp>
      <p:sp>
        <p:nvSpPr>
          <p:cNvPr id="6" name="Slide Number Placeholder 5"/>
          <p:cNvSpPr>
            <a:spLocks noGrp="1"/>
          </p:cNvSpPr>
          <p:nvPr>
            <p:ph type="sldNum" sz="quarter" idx="12"/>
          </p:nvPr>
        </p:nvSpPr>
        <p:spPr/>
        <p:txBody>
          <a:bodyPr/>
          <a:lstStyle/>
          <a:p>
            <a:fld id="{CE48A2D0-CD6A-459C-BFF9-664885D56077}" type="slidenum">
              <a:rPr lang="en-GB" smtClean="0"/>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GB"/>
          </a:p>
        </p:txBody>
      </p:sp>
      <p:sp>
        <p:nvSpPr>
          <p:cNvPr id="8" name="Footer Placeholder 7"/>
          <p:cNvSpPr>
            <a:spLocks noGrp="1"/>
          </p:cNvSpPr>
          <p:nvPr>
            <p:ph type="ftr" sz="quarter" idx="11"/>
          </p:nvPr>
        </p:nvSpPr>
        <p:spPr/>
        <p:txBody>
          <a:bodyPr/>
          <a:lstStyle/>
          <a:p>
            <a:r>
              <a:rPr lang="en-GB" smtClean="0"/>
              <a:t>Slides by Anthony Rossiter </a:t>
            </a:r>
            <a:endParaRPr lang="en-GB"/>
          </a:p>
        </p:txBody>
      </p:sp>
      <p:sp>
        <p:nvSpPr>
          <p:cNvPr id="9" name="Slide Number Placeholder 8"/>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GB"/>
          </a:p>
        </p:txBody>
      </p:sp>
      <p:sp>
        <p:nvSpPr>
          <p:cNvPr id="4" name="Footer Placeholder 3"/>
          <p:cNvSpPr>
            <a:spLocks noGrp="1"/>
          </p:cNvSpPr>
          <p:nvPr>
            <p:ph type="ftr" sz="quarter" idx="11"/>
          </p:nvPr>
        </p:nvSpPr>
        <p:spPr/>
        <p:txBody>
          <a:bodyPr/>
          <a:lstStyle/>
          <a:p>
            <a:r>
              <a:rPr lang="en-GB" smtClean="0"/>
              <a:t>Slides by Anthony Rossiter </a:t>
            </a:r>
            <a:endParaRPr lang="en-GB"/>
          </a:p>
        </p:txBody>
      </p:sp>
      <p:sp>
        <p:nvSpPr>
          <p:cNvPr id="5" name="Slide Number Placeholder 4"/>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GB"/>
          </a:p>
        </p:txBody>
      </p:sp>
      <p:sp>
        <p:nvSpPr>
          <p:cNvPr id="3" name="Footer Placeholder 2"/>
          <p:cNvSpPr>
            <a:spLocks noGrp="1"/>
          </p:cNvSpPr>
          <p:nvPr>
            <p:ph type="ftr" sz="quarter" idx="11"/>
          </p:nvPr>
        </p:nvSpPr>
        <p:spPr/>
        <p:txBody>
          <a:bodyPr/>
          <a:lstStyle/>
          <a:p>
            <a:r>
              <a:rPr lang="en-GB" smtClean="0"/>
              <a:t>Slides by Anthony Rossiter </a:t>
            </a:r>
            <a:endParaRPr lang="en-GB"/>
          </a:p>
        </p:txBody>
      </p:sp>
      <p:sp>
        <p:nvSpPr>
          <p:cNvPr id="4" name="Slide Number Placeholder 3"/>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2910" y="142852"/>
            <a:ext cx="8001056" cy="714380"/>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214282" y="928670"/>
            <a:ext cx="8715436" cy="564360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Footer Placeholder 4"/>
          <p:cNvSpPr>
            <a:spLocks noGrp="1"/>
          </p:cNvSpPr>
          <p:nvPr>
            <p:ph type="ftr" sz="quarter" idx="3"/>
          </p:nvPr>
        </p:nvSpPr>
        <p:spPr>
          <a:xfrm>
            <a:off x="0" y="6492875"/>
            <a:ext cx="1928794" cy="365125"/>
          </a:xfrm>
          <a:prstGeom prst="rect">
            <a:avLst/>
          </a:prstGeom>
        </p:spPr>
        <p:txBody>
          <a:bodyPr vert="horz" lIns="91440" tIns="45720" rIns="91440" bIns="45720" rtlCol="0" anchor="ctr"/>
          <a:lstStyle>
            <a:lvl1pPr algn="ctr">
              <a:defRPr sz="1200" baseline="0">
                <a:solidFill>
                  <a:schemeClr val="tx1"/>
                </a:solidFill>
              </a:defRPr>
            </a:lvl1pPr>
          </a:lstStyle>
          <a:p>
            <a:r>
              <a:rPr lang="en-GB" dirty="0" smtClean="0"/>
              <a:t>Slides by Anthony </a:t>
            </a:r>
            <a:r>
              <a:rPr lang="en-GB" dirty="0" err="1" smtClean="0"/>
              <a:t>Rossiter</a:t>
            </a:r>
            <a:r>
              <a:rPr lang="en-GB" dirty="0" smtClean="0"/>
              <a:t> </a:t>
            </a:r>
            <a:endParaRPr lang="en-GB" dirty="0"/>
          </a:p>
        </p:txBody>
      </p:sp>
      <p:sp>
        <p:nvSpPr>
          <p:cNvPr id="6" name="Slide Number Placeholder 5"/>
          <p:cNvSpPr>
            <a:spLocks noGrp="1"/>
          </p:cNvSpPr>
          <p:nvPr>
            <p:ph type="sldNum" sz="quarter" idx="4"/>
          </p:nvPr>
        </p:nvSpPr>
        <p:spPr>
          <a:xfrm>
            <a:off x="8143900" y="0"/>
            <a:ext cx="10001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GB" dirty="0" smtClean="0"/>
              <a:t> </a:t>
            </a:r>
            <a:fld id="{9968B63B-D82E-4456-B75B-2AAEDD963255}" type="slidenum">
              <a:rPr lang="en-GB" smtClean="0"/>
              <a:pPr/>
              <a:t>‹#›</a:t>
            </a:fld>
            <a:endParaRPr lang="en-GB" dirty="0"/>
          </a:p>
        </p:txBody>
      </p:sp>
      <p:pic>
        <p:nvPicPr>
          <p:cNvPr id="7" name="Picture 6" descr="crest-l.gif"/>
          <p:cNvPicPr>
            <a:picLocks noChangeAspect="1"/>
          </p:cNvPicPr>
          <p:nvPr userDrawn="1"/>
        </p:nvPicPr>
        <p:blipFill>
          <a:blip r:embed="rId14"/>
          <a:stretch>
            <a:fillRect/>
          </a:stretch>
        </p:blipFill>
        <p:spPr>
          <a:xfrm>
            <a:off x="0" y="0"/>
            <a:ext cx="1023938" cy="404813"/>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creativecommons.org/licenses/by/2.0/uk/" TargetMode="External"/><Relationship Id="rId7" Type="http://schemas.openxmlformats.org/officeDocument/2006/relationships/hyperlink" Target="http://www.jisc.ac.uk/"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7.jpeg"/><Relationship Id="rId5" Type="http://schemas.openxmlformats.org/officeDocument/2006/relationships/hyperlink" Target="http://engsc.ac.uk/" TargetMode="External"/><Relationship Id="rId10" Type="http://schemas.openxmlformats.org/officeDocument/2006/relationships/image" Target="../media/image6.jpeg"/><Relationship Id="rId4" Type="http://schemas.openxmlformats.org/officeDocument/2006/relationships/image" Target="../media/image3.wmf"/><Relationship Id="rId9" Type="http://schemas.openxmlformats.org/officeDocument/2006/relationships/hyperlink" Target="http://engsc.ac.uk/an/oer-project/oer-project.as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Predictive control 1</a:t>
            </a:r>
            <a:br>
              <a:rPr lang="en-GB" dirty="0" smtClean="0"/>
            </a:br>
            <a:r>
              <a:rPr lang="en-GB" dirty="0" smtClean="0"/>
              <a:t>Introduction</a:t>
            </a:r>
            <a:endParaRPr lang="en-GB" dirty="0"/>
          </a:p>
        </p:txBody>
      </p:sp>
      <p:sp>
        <p:nvSpPr>
          <p:cNvPr id="3" name="Subtitle 2"/>
          <p:cNvSpPr>
            <a:spLocks noGrp="1"/>
          </p:cNvSpPr>
          <p:nvPr>
            <p:ph type="subTitle" idx="1"/>
          </p:nvPr>
        </p:nvSpPr>
        <p:spPr/>
        <p:txBody>
          <a:bodyPr/>
          <a:lstStyle/>
          <a:p>
            <a:r>
              <a:rPr lang="en-GB" dirty="0" smtClean="0"/>
              <a:t>Anthony </a:t>
            </a:r>
            <a:r>
              <a:rPr lang="en-GB" dirty="0" err="1" smtClean="0"/>
              <a:t>Rossiter</a:t>
            </a:r>
            <a:endParaRPr lang="en-GB" dirty="0"/>
          </a:p>
        </p:txBody>
      </p:sp>
      <p:sp>
        <p:nvSpPr>
          <p:cNvPr id="4" name="Slide Number Placeholder 3"/>
          <p:cNvSpPr>
            <a:spLocks noGrp="1"/>
          </p:cNvSpPr>
          <p:nvPr>
            <p:ph type="sldNum" sz="quarter" idx="12"/>
          </p:nvPr>
        </p:nvSpPr>
        <p:spPr/>
        <p:txBody>
          <a:bodyPr/>
          <a:lstStyle/>
          <a:p>
            <a:fld id="{5B012F45-9B02-47F8-9E0B-49D2C7006700}" type="slidenum">
              <a:rPr lang="en-GB" smtClean="0"/>
              <a:t>1</a:t>
            </a:fld>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Interim summary</a:t>
            </a:r>
            <a:endParaRPr lang="en-GB" dirty="0"/>
          </a:p>
        </p:txBody>
      </p:sp>
      <p:sp>
        <p:nvSpPr>
          <p:cNvPr id="3" name="Content Placeholder 2"/>
          <p:cNvSpPr>
            <a:spLocks noGrp="1"/>
          </p:cNvSpPr>
          <p:nvPr>
            <p:ph idx="1"/>
          </p:nvPr>
        </p:nvSpPr>
        <p:spPr/>
        <p:txBody>
          <a:bodyPr/>
          <a:lstStyle/>
          <a:p>
            <a:r>
              <a:rPr lang="en-GB" dirty="0" smtClean="0"/>
              <a:t>It is clear that humans use anticipation, effectively prediction, in order to consider the impacts of different control strategies.</a:t>
            </a:r>
          </a:p>
          <a:p>
            <a:r>
              <a:rPr lang="en-GB" dirty="0" smtClean="0"/>
              <a:t>They choose the strategy they </a:t>
            </a:r>
            <a:r>
              <a:rPr lang="en-GB" b="1" i="1" dirty="0" smtClean="0">
                <a:solidFill>
                  <a:srgbClr val="00B050"/>
                </a:solidFill>
              </a:rPr>
              <a:t>expect</a:t>
            </a:r>
            <a:r>
              <a:rPr lang="en-GB" dirty="0" smtClean="0"/>
              <a:t> to give the most desirable future outcome.</a:t>
            </a:r>
          </a:p>
          <a:p>
            <a:pPr marL="0" indent="0">
              <a:buNone/>
            </a:pPr>
            <a:r>
              <a:rPr lang="en-GB" b="1" dirty="0" smtClean="0">
                <a:solidFill>
                  <a:srgbClr val="C00000"/>
                </a:solidFill>
              </a:rPr>
              <a:t>PREDICTION UNDERPINS PRACTICAL HUMAN CONTROL STRATEGIES AND THUS SEEMS A LOGICAL CONCEPT TO INCORPORATE INTO AUTOMATED STRATEGIES.</a:t>
            </a:r>
            <a:endParaRPr lang="en-GB" b="1" dirty="0">
              <a:solidFill>
                <a:srgbClr val="C00000"/>
              </a:solidFill>
            </a:endParaRP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10</a:t>
            </a:fld>
            <a:endParaRPr lang="en-GB" dirty="0"/>
          </a:p>
        </p:txBody>
      </p:sp>
    </p:spTree>
    <p:extLst>
      <p:ext uri="{BB962C8B-B14F-4D97-AF65-F5344CB8AC3E}">
        <p14:creationId xmlns:p14="http://schemas.microsoft.com/office/powerpoint/2010/main" val="2199432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circle(in)">
                                      <p:cBhvr>
                                        <p:cTn id="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Why predictive control?</a:t>
            </a:r>
            <a:endParaRPr lang="en-GB" dirty="0"/>
          </a:p>
        </p:txBody>
      </p:sp>
      <p:sp>
        <p:nvSpPr>
          <p:cNvPr id="3" name="Content Placeholder 2"/>
          <p:cNvSpPr>
            <a:spLocks noGrp="1"/>
          </p:cNvSpPr>
          <p:nvPr>
            <p:ph idx="1"/>
          </p:nvPr>
        </p:nvSpPr>
        <p:spPr/>
        <p:txBody>
          <a:bodyPr>
            <a:normAutofit fontScale="92500" lnSpcReduction="10000"/>
          </a:bodyPr>
          <a:lstStyle/>
          <a:p>
            <a:pPr marL="0" indent="0">
              <a:buNone/>
            </a:pPr>
            <a:r>
              <a:rPr lang="en-GB" dirty="0" smtClean="0"/>
              <a:t>This video has given a superficial view on why the use of prediction seems logical, but one can list many other advantages of predictive control which motivates further study. Some main ones are:</a:t>
            </a:r>
          </a:p>
          <a:p>
            <a:pPr marL="514350" indent="-514350">
              <a:buFont typeface="+mj-lt"/>
              <a:buAutoNum type="arabicPeriod"/>
            </a:pPr>
            <a:r>
              <a:rPr lang="en-GB" dirty="0" smtClean="0"/>
              <a:t>Intuitive concept, easy to understand and implement for a variety of systems.</a:t>
            </a:r>
          </a:p>
          <a:p>
            <a:pPr marL="514350" indent="-514350">
              <a:buFont typeface="+mj-lt"/>
              <a:buAutoNum type="arabicPeriod"/>
            </a:pPr>
            <a:r>
              <a:rPr lang="en-GB" dirty="0" smtClean="0"/>
              <a:t>Systematic handling of constraints.</a:t>
            </a:r>
          </a:p>
          <a:p>
            <a:pPr marL="514350" indent="-514350">
              <a:buFont typeface="+mj-lt"/>
              <a:buAutoNum type="arabicPeriod"/>
            </a:pPr>
            <a:r>
              <a:rPr lang="en-GB" dirty="0" smtClean="0"/>
              <a:t>Handles MIMO systems and dead-time without any modification.</a:t>
            </a:r>
          </a:p>
          <a:p>
            <a:pPr marL="514350" indent="-514350">
              <a:buFont typeface="+mj-lt"/>
              <a:buAutoNum type="arabicPeriod"/>
            </a:pPr>
            <a:r>
              <a:rPr lang="en-GB" dirty="0" smtClean="0"/>
              <a:t>Feed forward to make good use of future target information is included implicitly.</a:t>
            </a:r>
          </a:p>
          <a:p>
            <a:pPr marL="514350" indent="-514350">
              <a:buFont typeface="+mj-lt"/>
              <a:buAutoNum type="arabicPeriod"/>
            </a:pPr>
            <a:r>
              <a:rPr lang="en-GB" dirty="0" smtClean="0"/>
              <a:t>Handles challenging dynamics (unlike PID).</a:t>
            </a:r>
          </a:p>
          <a:p>
            <a:pPr marL="0" indent="0">
              <a:buNone/>
            </a:pP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11</a:t>
            </a:fld>
            <a:endParaRPr lang="en-GB" dirty="0"/>
          </a:p>
        </p:txBody>
      </p:sp>
    </p:spTree>
    <p:extLst>
      <p:ext uri="{BB962C8B-B14F-4D97-AF65-F5344CB8AC3E}">
        <p14:creationId xmlns:p14="http://schemas.microsoft.com/office/powerpoint/2010/main" val="2094325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Why popular in industry?</a:t>
            </a:r>
            <a:endParaRPr lang="en-GB" dirty="0"/>
          </a:p>
        </p:txBody>
      </p:sp>
      <p:sp>
        <p:nvSpPr>
          <p:cNvPr id="3" name="Content Placeholder 2"/>
          <p:cNvSpPr>
            <a:spLocks noGrp="1"/>
          </p:cNvSpPr>
          <p:nvPr>
            <p:ph idx="1"/>
          </p:nvPr>
        </p:nvSpPr>
        <p:spPr/>
        <p:txBody>
          <a:bodyPr>
            <a:normAutofit lnSpcReduction="10000"/>
          </a:bodyPr>
          <a:lstStyle/>
          <a:p>
            <a:pPr marL="0" indent="0">
              <a:buNone/>
            </a:pPr>
            <a:r>
              <a:rPr lang="en-GB" dirty="0" smtClean="0"/>
              <a:t>A simple answer is that it has been proven to improve profits by giving superior control compared to conventional techniques.</a:t>
            </a:r>
          </a:p>
          <a:p>
            <a:pPr marL="514350" indent="-514350">
              <a:buFont typeface="+mj-lt"/>
              <a:buAutoNum type="arabicPeriod"/>
            </a:pPr>
            <a:r>
              <a:rPr lang="en-GB" dirty="0" smtClean="0"/>
              <a:t>A typical argument is that, if one is confident that the variance of the output can be reduced, one can </a:t>
            </a:r>
            <a:r>
              <a:rPr lang="en-GB" smtClean="0"/>
              <a:t>then safely operate </a:t>
            </a:r>
            <a:r>
              <a:rPr lang="en-GB" dirty="0" smtClean="0"/>
              <a:t>closer to a constraint and therefore increase output quantity or quality.</a:t>
            </a:r>
          </a:p>
          <a:p>
            <a:pPr marL="514350" indent="-514350">
              <a:buFont typeface="+mj-lt"/>
              <a:buAutoNum type="arabicPeriod"/>
            </a:pPr>
            <a:r>
              <a:rPr lang="en-GB" dirty="0" smtClean="0"/>
              <a:t>The ability to incorporate constraints explicitly enables ‘optimum’ constrained performance as opposed to the consequences of </a:t>
            </a:r>
            <a:r>
              <a:rPr lang="en-GB" i="1" dirty="0" smtClean="0"/>
              <a:t>ad hoc </a:t>
            </a:r>
            <a:r>
              <a:rPr lang="en-GB" dirty="0" smtClean="0"/>
              <a:t>fixes.</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12</a:t>
            </a:fld>
            <a:endParaRPr lang="en-GB" dirty="0"/>
          </a:p>
        </p:txBody>
      </p:sp>
    </p:spTree>
    <p:extLst>
      <p:ext uri="{BB962C8B-B14F-4D97-AF65-F5344CB8AC3E}">
        <p14:creationId xmlns:p14="http://schemas.microsoft.com/office/powerpoint/2010/main" val="2441878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xfrm>
            <a:off x="468313" y="3933825"/>
            <a:ext cx="8002587" cy="2447925"/>
          </a:xfrm>
          <a:noFill/>
        </p:spPr>
        <p:txBody>
          <a:bodyPr/>
          <a:lstStyle/>
          <a:p>
            <a:pPr marL="0" indent="0">
              <a:lnSpc>
                <a:spcPct val="80000"/>
              </a:lnSpc>
              <a:buFontTx/>
              <a:buNone/>
            </a:pPr>
            <a:r>
              <a:rPr lang="en-GB" sz="900" dirty="0" smtClean="0">
                <a:cs typeface="Arial" charset="0"/>
              </a:rPr>
              <a:t>© 2014 University of  Sheffield</a:t>
            </a:r>
          </a:p>
          <a:p>
            <a:pPr marL="0" indent="0">
              <a:lnSpc>
                <a:spcPct val="80000"/>
              </a:lnSpc>
              <a:buFontTx/>
              <a:buNone/>
            </a:pPr>
            <a:endParaRPr lang="en-GB" sz="900" dirty="0" smtClean="0"/>
          </a:p>
          <a:p>
            <a:pPr marL="0" indent="0">
              <a:lnSpc>
                <a:spcPct val="80000"/>
              </a:lnSpc>
              <a:buFontTx/>
              <a:buNone/>
            </a:pPr>
            <a:r>
              <a:rPr lang="en-GB" sz="900" dirty="0" smtClean="0"/>
              <a:t>This work is licensed under the Creative Commons Attribution 2.0 UK: England &amp; Wales Licence. To view a copy of this licence, visit http://creativecommons.org/licenses/by/2.0/uk/ or send a letter to: Creative Commons, 171 Second Street, Suite 300, San Francisco, California 94105, USA.</a:t>
            </a:r>
          </a:p>
          <a:p>
            <a:pPr marL="0" indent="0">
              <a:lnSpc>
                <a:spcPct val="80000"/>
              </a:lnSpc>
              <a:buFontTx/>
              <a:buNone/>
            </a:pPr>
            <a:r>
              <a:rPr lang="en-GB" sz="900" dirty="0" smtClean="0"/>
              <a:t>	</a:t>
            </a:r>
          </a:p>
          <a:p>
            <a:pPr marL="0" indent="0">
              <a:lnSpc>
                <a:spcPct val="80000"/>
              </a:lnSpc>
              <a:buFontTx/>
              <a:buNone/>
            </a:pPr>
            <a:r>
              <a:rPr lang="en-GB" sz="900" dirty="0" smtClean="0"/>
              <a:t>	</a:t>
            </a:r>
          </a:p>
          <a:p>
            <a:pPr marL="0" indent="0">
              <a:lnSpc>
                <a:spcPct val="80000"/>
              </a:lnSpc>
              <a:buFontTx/>
              <a:buNone/>
            </a:pPr>
            <a:r>
              <a:rPr lang="en-GB" sz="900" dirty="0" smtClean="0"/>
              <a:t>	   	</a:t>
            </a:r>
          </a:p>
          <a:p>
            <a:pPr marL="0" indent="0">
              <a:lnSpc>
                <a:spcPct val="80000"/>
              </a:lnSpc>
              <a:buFontTx/>
              <a:buNone/>
            </a:pPr>
            <a:r>
              <a:rPr lang="en-GB" sz="900" dirty="0" smtClean="0"/>
              <a:t>It should be noted that some of the materials contained within this resource are subject to third party rights and any copyright notices must remain with these materials in the event of reuse or repurposing.</a:t>
            </a:r>
          </a:p>
          <a:p>
            <a:pPr marL="0" indent="0">
              <a:lnSpc>
                <a:spcPct val="80000"/>
              </a:lnSpc>
              <a:buFontTx/>
              <a:buNone/>
            </a:pPr>
            <a:endParaRPr lang="en-GB" sz="900" dirty="0" smtClean="0"/>
          </a:p>
          <a:p>
            <a:pPr marL="0" indent="0">
              <a:lnSpc>
                <a:spcPct val="80000"/>
              </a:lnSpc>
              <a:buFontTx/>
              <a:buNone/>
            </a:pPr>
            <a:r>
              <a:rPr lang="en-GB" sz="900" dirty="0" smtClean="0"/>
              <a:t>If there are third party images within the resource please do not remove or alter any of the copyright notices or website details shown below the image.</a:t>
            </a:r>
          </a:p>
          <a:p>
            <a:pPr marL="0" indent="0">
              <a:lnSpc>
                <a:spcPct val="80000"/>
              </a:lnSpc>
              <a:buFontTx/>
              <a:buNone/>
            </a:pPr>
            <a:endParaRPr lang="en-GB" sz="900" dirty="0" smtClean="0"/>
          </a:p>
          <a:p>
            <a:pPr marL="0" indent="0">
              <a:lnSpc>
                <a:spcPct val="80000"/>
              </a:lnSpc>
              <a:buFontTx/>
              <a:buNone/>
            </a:pPr>
            <a:r>
              <a:rPr lang="en-GB" sz="900" dirty="0" smtClean="0"/>
              <a:t>(</a:t>
            </a:r>
            <a:r>
              <a:rPr lang="en-GB" sz="900" i="1" dirty="0" smtClean="0"/>
              <a:t>Please list details of the third party rights contained within this work.</a:t>
            </a:r>
          </a:p>
          <a:p>
            <a:pPr marL="0" indent="0">
              <a:lnSpc>
                <a:spcPct val="80000"/>
              </a:lnSpc>
              <a:buFontTx/>
              <a:buNone/>
            </a:pPr>
            <a:endParaRPr lang="en-GB" sz="900" i="1" dirty="0" smtClean="0"/>
          </a:p>
          <a:p>
            <a:pPr marL="0" indent="0">
              <a:lnSpc>
                <a:spcPct val="80000"/>
              </a:lnSpc>
              <a:buFontTx/>
              <a:buNone/>
            </a:pPr>
            <a:r>
              <a:rPr lang="en-GB" sz="900" i="1" dirty="0" smtClean="0"/>
              <a:t>If you include your institutions logo on the cover please include reference to the fact that it is a trade mark and all copyright in that image is reserved.)</a:t>
            </a:r>
            <a:endParaRPr lang="en-GB" sz="900" dirty="0" smtClean="0"/>
          </a:p>
          <a:p>
            <a:pPr marL="0" indent="0">
              <a:lnSpc>
                <a:spcPct val="80000"/>
              </a:lnSpc>
              <a:buFontTx/>
              <a:buNone/>
            </a:pPr>
            <a:endParaRPr lang="en-GB" sz="900" dirty="0" smtClean="0"/>
          </a:p>
        </p:txBody>
      </p:sp>
      <p:pic>
        <p:nvPicPr>
          <p:cNvPr id="33795" name="Picture 7" descr="by1">
            <a:hlinkClick r:id="rId3"/>
          </p:cNvPr>
          <p:cNvPicPr>
            <a:picLocks noChangeAspect="1" noChangeArrowheads="1"/>
          </p:cNvPicPr>
          <p:nvPr/>
        </p:nvPicPr>
        <p:blipFill>
          <a:blip r:embed="rId4"/>
          <a:srcRect/>
          <a:stretch>
            <a:fillRect/>
          </a:stretch>
        </p:blipFill>
        <p:spPr bwMode="auto">
          <a:xfrm>
            <a:off x="539750" y="4581525"/>
            <a:ext cx="942975" cy="330200"/>
          </a:xfrm>
          <a:prstGeom prst="rect">
            <a:avLst/>
          </a:prstGeom>
          <a:noFill/>
          <a:ln w="9525">
            <a:noFill/>
            <a:miter lim="800000"/>
            <a:headEnd/>
            <a:tailEnd/>
          </a:ln>
        </p:spPr>
      </p:pic>
      <p:pic>
        <p:nvPicPr>
          <p:cNvPr id="33796" name="Picture 10" descr="esc">
            <a:hlinkClick r:id="rId5"/>
          </p:cNvPr>
          <p:cNvPicPr>
            <a:picLocks noChangeAspect="1" noChangeArrowheads="1"/>
          </p:cNvPicPr>
          <p:nvPr/>
        </p:nvPicPr>
        <p:blipFill>
          <a:blip r:embed="rId6"/>
          <a:srcRect/>
          <a:stretch>
            <a:fillRect/>
          </a:stretch>
        </p:blipFill>
        <p:spPr bwMode="auto">
          <a:xfrm>
            <a:off x="346075" y="476250"/>
            <a:ext cx="1438275" cy="695325"/>
          </a:xfrm>
          <a:prstGeom prst="rect">
            <a:avLst/>
          </a:prstGeom>
          <a:noFill/>
          <a:ln w="9525">
            <a:noFill/>
            <a:miter lim="800000"/>
            <a:headEnd/>
            <a:tailEnd/>
          </a:ln>
        </p:spPr>
      </p:pic>
      <p:pic>
        <p:nvPicPr>
          <p:cNvPr id="33797" name="Picture 11" descr="jisc">
            <a:hlinkClick r:id="rId7"/>
          </p:cNvPr>
          <p:cNvPicPr>
            <a:picLocks noChangeAspect="1" noChangeArrowheads="1"/>
          </p:cNvPicPr>
          <p:nvPr/>
        </p:nvPicPr>
        <p:blipFill>
          <a:blip r:embed="rId8"/>
          <a:srcRect/>
          <a:stretch>
            <a:fillRect/>
          </a:stretch>
        </p:blipFill>
        <p:spPr bwMode="auto">
          <a:xfrm>
            <a:off x="1979613" y="395288"/>
            <a:ext cx="1201737" cy="801687"/>
          </a:xfrm>
          <a:prstGeom prst="rect">
            <a:avLst/>
          </a:prstGeom>
          <a:noFill/>
          <a:ln w="9525">
            <a:noFill/>
            <a:miter lim="800000"/>
            <a:headEnd/>
            <a:tailEnd/>
          </a:ln>
        </p:spPr>
      </p:pic>
      <p:pic>
        <p:nvPicPr>
          <p:cNvPr id="33798" name="Picture 12" descr="oerlogo-320-300">
            <a:hlinkClick r:id="rId9"/>
          </p:cNvPr>
          <p:cNvPicPr>
            <a:picLocks noChangeAspect="1" noChangeArrowheads="1"/>
          </p:cNvPicPr>
          <p:nvPr/>
        </p:nvPicPr>
        <p:blipFill>
          <a:blip r:embed="rId10"/>
          <a:srcRect/>
          <a:stretch>
            <a:fillRect/>
          </a:stretch>
        </p:blipFill>
        <p:spPr bwMode="auto">
          <a:xfrm>
            <a:off x="5602288" y="476250"/>
            <a:ext cx="2857500" cy="857250"/>
          </a:xfrm>
          <a:prstGeom prst="rect">
            <a:avLst/>
          </a:prstGeom>
          <a:noFill/>
          <a:ln w="9525">
            <a:noFill/>
            <a:miter lim="800000"/>
            <a:headEnd/>
            <a:tailEnd/>
          </a:ln>
        </p:spPr>
      </p:pic>
      <p:pic>
        <p:nvPicPr>
          <p:cNvPr id="7" name="Picture 6" descr="Rossiter.A.JPG"/>
          <p:cNvPicPr>
            <a:picLocks noChangeAspect="1"/>
          </p:cNvPicPr>
          <p:nvPr/>
        </p:nvPicPr>
        <p:blipFill>
          <a:blip r:embed="rId11" cstate="print"/>
          <a:stretch>
            <a:fillRect/>
          </a:stretch>
        </p:blipFill>
        <p:spPr>
          <a:xfrm>
            <a:off x="1000100" y="1428736"/>
            <a:ext cx="1571620" cy="2357430"/>
          </a:xfrm>
          <a:prstGeom prst="rect">
            <a:avLst/>
          </a:prstGeom>
        </p:spPr>
      </p:pic>
      <p:sp>
        <p:nvSpPr>
          <p:cNvPr id="8" name="Rounded Rectangle 7"/>
          <p:cNvSpPr/>
          <p:nvPr/>
        </p:nvSpPr>
        <p:spPr>
          <a:xfrm>
            <a:off x="3571868" y="1643050"/>
            <a:ext cx="4572032" cy="18573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Anthony </a:t>
            </a:r>
            <a:r>
              <a:rPr lang="en-GB" dirty="0" err="1" smtClean="0"/>
              <a:t>Rossiter</a:t>
            </a:r>
            <a:endParaRPr lang="en-GB" dirty="0" smtClean="0"/>
          </a:p>
          <a:p>
            <a:pPr algn="ctr"/>
            <a:r>
              <a:rPr lang="en-GB" dirty="0" smtClean="0"/>
              <a:t>Department of Automatic Control and Systems Engineering</a:t>
            </a:r>
          </a:p>
          <a:p>
            <a:pPr algn="ctr"/>
            <a:r>
              <a:rPr lang="en-GB" dirty="0" smtClean="0"/>
              <a:t>University of Sheffield</a:t>
            </a:r>
          </a:p>
          <a:p>
            <a:pPr algn="ctr"/>
            <a:r>
              <a:rPr lang="en-GB" dirty="0" smtClean="0"/>
              <a:t>www.shef.ac.uk/acse</a:t>
            </a:r>
            <a:endParaRPr lang="en-GB"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What is predictive control?</a:t>
            </a:r>
            <a:endParaRPr lang="en-GB" dirty="0"/>
          </a:p>
        </p:txBody>
      </p:sp>
      <p:sp>
        <p:nvSpPr>
          <p:cNvPr id="3" name="Content Placeholder 2"/>
          <p:cNvSpPr>
            <a:spLocks noGrp="1"/>
          </p:cNvSpPr>
          <p:nvPr>
            <p:ph idx="1"/>
          </p:nvPr>
        </p:nvSpPr>
        <p:spPr/>
        <p:txBody>
          <a:bodyPr/>
          <a:lstStyle/>
          <a:p>
            <a:pPr>
              <a:lnSpc>
                <a:spcPct val="90000"/>
              </a:lnSpc>
              <a:buNone/>
            </a:pPr>
            <a:r>
              <a:rPr lang="en-GB" altLang="en-US" dirty="0"/>
              <a:t>Predictive control technique is </a:t>
            </a:r>
            <a:r>
              <a:rPr lang="en-GB" altLang="en-US" dirty="0" smtClean="0"/>
              <a:t>very </a:t>
            </a:r>
            <a:r>
              <a:rPr lang="en-GB" altLang="en-US" dirty="0"/>
              <a:t>widely implemented within industry and hence of </a:t>
            </a:r>
            <a:r>
              <a:rPr lang="en-GB" altLang="en-US" dirty="0" smtClean="0"/>
              <a:t>large interest to all graduates for whom control may form part of their duties.</a:t>
            </a:r>
          </a:p>
          <a:p>
            <a:pPr>
              <a:lnSpc>
                <a:spcPct val="90000"/>
              </a:lnSpc>
              <a:buNone/>
            </a:pPr>
            <a:r>
              <a:rPr lang="en-GB" altLang="en-US" dirty="0" smtClean="0"/>
              <a:t>Key aspects that students need to appreciate are that:</a:t>
            </a:r>
            <a:endParaRPr lang="en-GB" altLang="en-US" dirty="0"/>
          </a:p>
          <a:p>
            <a:pPr marL="514350" indent="-514350">
              <a:lnSpc>
                <a:spcPct val="90000"/>
              </a:lnSpc>
              <a:buFont typeface="+mj-lt"/>
              <a:buAutoNum type="arabicPeriod"/>
            </a:pPr>
            <a:r>
              <a:rPr lang="en-GB" altLang="en-US" dirty="0"/>
              <a:t>Predictive control describes an ‘</a:t>
            </a:r>
            <a:r>
              <a:rPr lang="en-GB" altLang="en-US" i="1" dirty="0">
                <a:solidFill>
                  <a:srgbClr val="339966"/>
                </a:solidFill>
              </a:rPr>
              <a:t>approach</a:t>
            </a:r>
            <a:r>
              <a:rPr lang="en-GB" altLang="en-US" dirty="0"/>
              <a:t>’ to control design, </a:t>
            </a:r>
            <a:r>
              <a:rPr lang="en-GB" altLang="en-US" dirty="0">
                <a:solidFill>
                  <a:srgbClr val="339966"/>
                </a:solidFill>
              </a:rPr>
              <a:t>not a specific algorithm</a:t>
            </a:r>
            <a:r>
              <a:rPr lang="en-GB" altLang="en-US" dirty="0"/>
              <a:t>.</a:t>
            </a:r>
          </a:p>
          <a:p>
            <a:pPr marL="514350" indent="-514350">
              <a:lnSpc>
                <a:spcPct val="90000"/>
              </a:lnSpc>
              <a:buFont typeface="+mj-lt"/>
              <a:buAutoNum type="arabicPeriod"/>
            </a:pPr>
            <a:r>
              <a:rPr lang="en-GB" altLang="en-US" dirty="0"/>
              <a:t>A user would ideally interpret the approach to define an algorithm suitable for their own needs.</a:t>
            </a:r>
          </a:p>
          <a:p>
            <a:pPr marL="0" indent="0">
              <a:buNone/>
            </a:pP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2</a:t>
            </a:fld>
            <a:endParaRPr lang="en-GB" dirty="0"/>
          </a:p>
        </p:txBody>
      </p:sp>
      <p:sp>
        <p:nvSpPr>
          <p:cNvPr id="6" name="Rectangle 5"/>
          <p:cNvSpPr/>
          <p:nvPr/>
        </p:nvSpPr>
        <p:spPr>
          <a:xfrm>
            <a:off x="2123728" y="5733256"/>
            <a:ext cx="5472608" cy="112474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An off-the shelf algorithm may not be a good choice in many cases!</a:t>
            </a:r>
            <a:endParaRPr lang="en-GB"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Implications</a:t>
            </a:r>
            <a:endParaRPr lang="en-GB" dirty="0"/>
          </a:p>
        </p:txBody>
      </p:sp>
      <p:sp>
        <p:nvSpPr>
          <p:cNvPr id="3" name="Content Placeholder 2"/>
          <p:cNvSpPr>
            <a:spLocks noGrp="1"/>
          </p:cNvSpPr>
          <p:nvPr>
            <p:ph idx="1"/>
          </p:nvPr>
        </p:nvSpPr>
        <p:spPr/>
        <p:txBody>
          <a:bodyPr/>
          <a:lstStyle/>
          <a:p>
            <a:pPr marL="0" indent="0">
              <a:buNone/>
            </a:pPr>
            <a:r>
              <a:rPr lang="en-GB" dirty="0" smtClean="0"/>
              <a:t>It is less important that students learn specific details of a given predictive control algorithm.</a:t>
            </a:r>
          </a:p>
          <a:p>
            <a:pPr marL="0" indent="0">
              <a:buNone/>
            </a:pPr>
            <a:r>
              <a:rPr lang="en-GB" dirty="0" smtClean="0"/>
              <a:t>It is more important that they understand key concepts.</a:t>
            </a:r>
          </a:p>
          <a:p>
            <a:pPr marL="514350" indent="-514350">
              <a:buFont typeface="+mj-lt"/>
              <a:buAutoNum type="arabicPeriod"/>
            </a:pPr>
            <a:r>
              <a:rPr lang="en-GB" b="1" dirty="0" smtClean="0">
                <a:solidFill>
                  <a:srgbClr val="008000"/>
                </a:solidFill>
              </a:rPr>
              <a:t>Why is it done this way?</a:t>
            </a:r>
          </a:p>
          <a:p>
            <a:pPr marL="514350" indent="-514350">
              <a:buFont typeface="+mj-lt"/>
              <a:buAutoNum type="arabicPeriod"/>
            </a:pPr>
            <a:r>
              <a:rPr lang="en-GB" b="1" dirty="0" smtClean="0">
                <a:solidFill>
                  <a:srgbClr val="008000"/>
                </a:solidFill>
              </a:rPr>
              <a:t>What is the impact of uncertainty?</a:t>
            </a:r>
          </a:p>
          <a:p>
            <a:pPr marL="514350" indent="-514350">
              <a:buFont typeface="+mj-lt"/>
              <a:buAutoNum type="arabicPeriod"/>
            </a:pPr>
            <a:r>
              <a:rPr lang="en-GB" b="1" dirty="0" smtClean="0">
                <a:solidFill>
                  <a:srgbClr val="008000"/>
                </a:solidFill>
              </a:rPr>
              <a:t>How does this change with constraints?</a:t>
            </a:r>
          </a:p>
          <a:p>
            <a:pPr marL="514350" indent="-514350">
              <a:buFont typeface="+mj-lt"/>
              <a:buAutoNum type="arabicPeriod"/>
            </a:pPr>
            <a:r>
              <a:rPr lang="en-GB" b="1" dirty="0" smtClean="0">
                <a:solidFill>
                  <a:srgbClr val="008000"/>
                </a:solidFill>
              </a:rPr>
              <a:t>What are the ‘tuning’ parameters and how can I use them? Which choices are poor and why?</a:t>
            </a:r>
          </a:p>
          <a:p>
            <a:pPr marL="514350" indent="-514350">
              <a:buFont typeface="+mj-lt"/>
              <a:buAutoNum type="arabicPeriod"/>
            </a:pPr>
            <a:r>
              <a:rPr lang="en-GB" b="1" dirty="0" smtClean="0">
                <a:solidFill>
                  <a:srgbClr val="008000"/>
                </a:solidFill>
              </a:rPr>
              <a:t>Etc.</a:t>
            </a:r>
            <a:endParaRPr lang="en-GB" b="1" dirty="0">
              <a:solidFill>
                <a:srgbClr val="008000"/>
              </a:solidFill>
            </a:endParaRP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3</a:t>
            </a:fld>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This lecture series</a:t>
            </a:r>
            <a:endParaRPr lang="en-GB" dirty="0"/>
          </a:p>
        </p:txBody>
      </p:sp>
      <p:sp>
        <p:nvSpPr>
          <p:cNvPr id="3" name="Content Placeholder 2"/>
          <p:cNvSpPr>
            <a:spLocks noGrp="1"/>
          </p:cNvSpPr>
          <p:nvPr>
            <p:ph idx="1"/>
          </p:nvPr>
        </p:nvSpPr>
        <p:spPr/>
        <p:txBody>
          <a:bodyPr/>
          <a:lstStyle/>
          <a:p>
            <a:pPr marL="0" indent="0">
              <a:buNone/>
            </a:pPr>
            <a:r>
              <a:rPr lang="en-GB" dirty="0" smtClean="0"/>
              <a:t>The main focus is on concepts.</a:t>
            </a:r>
          </a:p>
          <a:p>
            <a:r>
              <a:rPr lang="en-GB" dirty="0" smtClean="0"/>
              <a:t>Why is predictive control logical and systematic?</a:t>
            </a:r>
          </a:p>
          <a:p>
            <a:r>
              <a:rPr lang="en-GB" dirty="0" smtClean="0"/>
              <a:t>What are the consequences of taking a systematic control approach or concept and turning into the mathematics required for a computer implementation.</a:t>
            </a:r>
          </a:p>
          <a:p>
            <a:r>
              <a:rPr lang="en-GB" dirty="0" smtClean="0"/>
              <a:t>What assumptions and design choices are implicit in a well thought through algorithm?</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4</a:t>
            </a:fld>
            <a:endParaRPr lang="en-GB" dirty="0"/>
          </a:p>
        </p:txBody>
      </p:sp>
      <p:sp>
        <p:nvSpPr>
          <p:cNvPr id="6" name="Rounded Rectangle 5"/>
          <p:cNvSpPr/>
          <p:nvPr/>
        </p:nvSpPr>
        <p:spPr>
          <a:xfrm>
            <a:off x="323528" y="5229200"/>
            <a:ext cx="8496944" cy="1368152"/>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ltLang="en-US" sz="3200" dirty="0">
                <a:solidFill>
                  <a:srgbClr val="FFFF00"/>
                </a:solidFill>
                <a:latin typeface="TUOS Stephenson" pitchFamily="18" charset="0"/>
              </a:rPr>
              <a:t>The key to effective implementation is </a:t>
            </a:r>
            <a:r>
              <a:rPr lang="en-GB" altLang="en-US" sz="3200" dirty="0" smtClean="0">
                <a:solidFill>
                  <a:srgbClr val="FFFF00"/>
                </a:solidFill>
                <a:latin typeface="TUOS Stephenson" pitchFamily="18" charset="0"/>
              </a:rPr>
              <a:t>a good understanding </a:t>
            </a:r>
            <a:r>
              <a:rPr lang="en-GB" altLang="en-US" sz="3200" dirty="0">
                <a:solidFill>
                  <a:srgbClr val="FFFF00"/>
                </a:solidFill>
                <a:latin typeface="TUOS Stephenson" pitchFamily="18" charset="0"/>
              </a:rPr>
              <a:t>of how MPC works!</a:t>
            </a:r>
          </a:p>
        </p:txBody>
      </p:sp>
    </p:spTree>
    <p:extLst>
      <p:ext uri="{BB962C8B-B14F-4D97-AF65-F5344CB8AC3E}">
        <p14:creationId xmlns:p14="http://schemas.microsoft.com/office/powerpoint/2010/main" val="2174126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1" presetClass="entr" presetSubtype="1"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heel(1)">
                                      <p:cBhvr>
                                        <p:cTn id="28"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Why is predictive control logical?</a:t>
            </a:r>
            <a:endParaRPr lang="en-GB" dirty="0"/>
          </a:p>
        </p:txBody>
      </p:sp>
      <p:sp>
        <p:nvSpPr>
          <p:cNvPr id="3" name="Content Placeholder 2"/>
          <p:cNvSpPr>
            <a:spLocks noGrp="1"/>
          </p:cNvSpPr>
          <p:nvPr>
            <p:ph idx="1"/>
          </p:nvPr>
        </p:nvSpPr>
        <p:spPr/>
        <p:txBody>
          <a:bodyPr/>
          <a:lstStyle/>
          <a:p>
            <a:pPr marL="0" indent="0">
              <a:buNone/>
            </a:pPr>
            <a:r>
              <a:rPr lang="en-GB" dirty="0" smtClean="0"/>
              <a:t>Many effective control strategies have their origins in human behaviour. Moreover, humans are very good at control so a good start point for automation techniques!</a:t>
            </a:r>
          </a:p>
          <a:p>
            <a:r>
              <a:rPr lang="en-GB" dirty="0" smtClean="0"/>
              <a:t>PID can be deconstructed as a simplification of a human technique for controlling simple systems.</a:t>
            </a:r>
          </a:p>
          <a:p>
            <a:r>
              <a:rPr lang="en-GB" dirty="0" smtClean="0"/>
              <a:t>Similarly, the use of predictions of expected behaviour in determining a control strategy is intuitively obvious.</a:t>
            </a:r>
          </a:p>
          <a:p>
            <a:pPr marL="0" indent="0">
              <a:buNone/>
            </a:pPr>
            <a:r>
              <a:rPr lang="en-GB" dirty="0" smtClean="0"/>
              <a:t>Some examples will make this clear.</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5</a:t>
            </a:fld>
            <a:endParaRPr lang="en-GB" dirty="0"/>
          </a:p>
        </p:txBody>
      </p:sp>
    </p:spTree>
    <p:extLst>
      <p:ext uri="{BB962C8B-B14F-4D97-AF65-F5344CB8AC3E}">
        <p14:creationId xmlns:p14="http://schemas.microsoft.com/office/powerpoint/2010/main" val="4035942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Driving a car</a:t>
            </a:r>
            <a:endParaRPr lang="en-GB" dirty="0"/>
          </a:p>
        </p:txBody>
      </p:sp>
      <p:sp>
        <p:nvSpPr>
          <p:cNvPr id="3" name="Footer Placeholder 2"/>
          <p:cNvSpPr>
            <a:spLocks noGrp="1"/>
          </p:cNvSpPr>
          <p:nvPr>
            <p:ph type="ftr" sz="quarter" idx="11"/>
          </p:nvPr>
        </p:nvSpPr>
        <p:spPr/>
        <p:txBody>
          <a:bodyPr/>
          <a:lstStyle/>
          <a:p>
            <a:r>
              <a:rPr lang="en-GB" smtClean="0"/>
              <a:t>Slides by Anthony Rossiter </a:t>
            </a:r>
            <a:endParaRPr lang="en-GB"/>
          </a:p>
        </p:txBody>
      </p:sp>
      <p:sp>
        <p:nvSpPr>
          <p:cNvPr id="4" name="Slide Number Placeholder 3"/>
          <p:cNvSpPr>
            <a:spLocks noGrp="1"/>
          </p:cNvSpPr>
          <p:nvPr>
            <p:ph type="sldNum" sz="quarter" idx="12"/>
          </p:nvPr>
        </p:nvSpPr>
        <p:spPr/>
        <p:txBody>
          <a:bodyPr/>
          <a:lstStyle/>
          <a:p>
            <a:fld id="{5B012F45-9B02-47F8-9E0B-49D2C7006700}" type="slidenum">
              <a:rPr lang="en-GB" smtClean="0"/>
              <a:t>6</a:t>
            </a:fld>
            <a:endParaRPr lang="en-GB"/>
          </a:p>
        </p:txBody>
      </p:sp>
      <p:sp>
        <p:nvSpPr>
          <p:cNvPr id="5" name="Rectangle 4"/>
          <p:cNvSpPr/>
          <p:nvPr/>
        </p:nvSpPr>
        <p:spPr>
          <a:xfrm>
            <a:off x="467544" y="1196752"/>
            <a:ext cx="8136904"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What is a core component of </a:t>
            </a:r>
            <a:r>
              <a:rPr lang="en-GB" sz="2800" smtClean="0"/>
              <a:t>driving</a:t>
            </a:r>
            <a:r>
              <a:rPr lang="en-GB" sz="2800" smtClean="0"/>
              <a:t>?</a:t>
            </a:r>
            <a:endParaRPr lang="en-GB" sz="2800" dirty="0" smtClean="0"/>
          </a:p>
        </p:txBody>
      </p:sp>
      <p:sp>
        <p:nvSpPr>
          <p:cNvPr id="6" name="Rectangle 5"/>
          <p:cNvSpPr/>
          <p:nvPr/>
        </p:nvSpPr>
        <p:spPr>
          <a:xfrm>
            <a:off x="467544" y="2564904"/>
            <a:ext cx="8136904" cy="3312368"/>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14350" indent="-514350">
              <a:buFont typeface="+mj-lt"/>
              <a:buAutoNum type="arabicPeriod"/>
            </a:pPr>
            <a:r>
              <a:rPr lang="en-GB" sz="2800" dirty="0" smtClean="0"/>
              <a:t>Drivers look ahead and anticipate future ‘targets’ or demands.</a:t>
            </a:r>
          </a:p>
          <a:p>
            <a:pPr marL="514350" indent="-514350">
              <a:buFont typeface="+mj-lt"/>
              <a:buAutoNum type="arabicPeriod"/>
            </a:pPr>
            <a:r>
              <a:rPr lang="en-GB" sz="2800" dirty="0" smtClean="0"/>
              <a:t>Change in the road, pedestrians, other vehicles, change in speed limit, etc.</a:t>
            </a:r>
          </a:p>
          <a:p>
            <a:r>
              <a:rPr lang="en-GB" sz="3200" b="1" dirty="0" smtClean="0">
                <a:solidFill>
                  <a:srgbClr val="FFFF00"/>
                </a:solidFill>
              </a:rPr>
              <a:t>We use anticipation, that is prediction, to help determine effective control strategies.</a:t>
            </a:r>
          </a:p>
        </p:txBody>
      </p:sp>
    </p:spTree>
    <p:extLst>
      <p:ext uri="{BB962C8B-B14F-4D97-AF65-F5344CB8AC3E}">
        <p14:creationId xmlns:p14="http://schemas.microsoft.com/office/powerpoint/2010/main" val="1992054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Racquet sports</a:t>
            </a:r>
            <a:endParaRPr lang="en-GB" dirty="0"/>
          </a:p>
        </p:txBody>
      </p:sp>
      <p:sp>
        <p:nvSpPr>
          <p:cNvPr id="3" name="Footer Placeholder 2"/>
          <p:cNvSpPr>
            <a:spLocks noGrp="1"/>
          </p:cNvSpPr>
          <p:nvPr>
            <p:ph type="ftr" sz="quarter" idx="11"/>
          </p:nvPr>
        </p:nvSpPr>
        <p:spPr/>
        <p:txBody>
          <a:bodyPr/>
          <a:lstStyle/>
          <a:p>
            <a:r>
              <a:rPr lang="en-GB" smtClean="0"/>
              <a:t>Slides by Anthony Rossiter </a:t>
            </a:r>
            <a:endParaRPr lang="en-GB"/>
          </a:p>
        </p:txBody>
      </p:sp>
      <p:sp>
        <p:nvSpPr>
          <p:cNvPr id="4" name="Slide Number Placeholder 3"/>
          <p:cNvSpPr>
            <a:spLocks noGrp="1"/>
          </p:cNvSpPr>
          <p:nvPr>
            <p:ph type="sldNum" sz="quarter" idx="12"/>
          </p:nvPr>
        </p:nvSpPr>
        <p:spPr/>
        <p:txBody>
          <a:bodyPr/>
          <a:lstStyle/>
          <a:p>
            <a:fld id="{5B012F45-9B02-47F8-9E0B-49D2C7006700}" type="slidenum">
              <a:rPr lang="en-GB" smtClean="0"/>
              <a:t>7</a:t>
            </a:fld>
            <a:endParaRPr lang="en-GB"/>
          </a:p>
        </p:txBody>
      </p:sp>
      <p:sp>
        <p:nvSpPr>
          <p:cNvPr id="5" name="Rectangle 4"/>
          <p:cNvSpPr/>
          <p:nvPr/>
        </p:nvSpPr>
        <p:spPr>
          <a:xfrm>
            <a:off x="467544" y="1196752"/>
            <a:ext cx="8136904"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What is a core component of badminton?</a:t>
            </a:r>
          </a:p>
          <a:p>
            <a:pPr algn="ctr"/>
            <a:r>
              <a:rPr lang="en-GB" sz="2800" dirty="0" smtClean="0"/>
              <a:t>Watch the video!</a:t>
            </a:r>
            <a:endParaRPr lang="en-GB" sz="2800" dirty="0"/>
          </a:p>
        </p:txBody>
      </p:sp>
      <p:sp>
        <p:nvSpPr>
          <p:cNvPr id="6" name="Rectangle 5"/>
          <p:cNvSpPr/>
          <p:nvPr/>
        </p:nvSpPr>
        <p:spPr>
          <a:xfrm>
            <a:off x="467544" y="2564904"/>
            <a:ext cx="8136904" cy="3744416"/>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14350" indent="-514350">
              <a:buFont typeface="+mj-lt"/>
              <a:buAutoNum type="arabicPeriod"/>
            </a:pPr>
            <a:r>
              <a:rPr lang="en-GB" sz="2800" dirty="0" smtClean="0"/>
              <a:t>Players plan several shots ahead in order to move their opponent into a weaker position, or to prevent themselves being put in such a position.</a:t>
            </a:r>
          </a:p>
          <a:p>
            <a:pPr marL="514350" indent="-514350">
              <a:buFont typeface="+mj-lt"/>
              <a:buAutoNum type="arabicPeriod"/>
            </a:pPr>
            <a:r>
              <a:rPr lang="en-GB" sz="2800" dirty="0" smtClean="0"/>
              <a:t>They predict the impact of different shot choices, and select the ones which lead to the most desirable outcome. </a:t>
            </a:r>
          </a:p>
          <a:p>
            <a:r>
              <a:rPr lang="en-GB" sz="3200" b="1" dirty="0" smtClean="0">
                <a:solidFill>
                  <a:srgbClr val="FFFF00"/>
                </a:solidFill>
              </a:rPr>
              <a:t>We use anticipation, that is prediction, to help determine effective control strategies.</a:t>
            </a:r>
          </a:p>
        </p:txBody>
      </p:sp>
    </p:spTree>
    <p:extLst>
      <p:ext uri="{BB962C8B-B14F-4D97-AF65-F5344CB8AC3E}">
        <p14:creationId xmlns:p14="http://schemas.microsoft.com/office/powerpoint/2010/main" val="1513162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Filling a tank to a desired level</a:t>
            </a:r>
            <a:endParaRPr lang="en-GB" dirty="0"/>
          </a:p>
        </p:txBody>
      </p:sp>
      <p:sp>
        <p:nvSpPr>
          <p:cNvPr id="3" name="Footer Placeholder 2"/>
          <p:cNvSpPr>
            <a:spLocks noGrp="1"/>
          </p:cNvSpPr>
          <p:nvPr>
            <p:ph type="ftr" sz="quarter" idx="11"/>
          </p:nvPr>
        </p:nvSpPr>
        <p:spPr/>
        <p:txBody>
          <a:bodyPr/>
          <a:lstStyle/>
          <a:p>
            <a:r>
              <a:rPr lang="en-GB" smtClean="0"/>
              <a:t>Slides by Anthony Rossiter </a:t>
            </a:r>
            <a:endParaRPr lang="en-GB"/>
          </a:p>
        </p:txBody>
      </p:sp>
      <p:sp>
        <p:nvSpPr>
          <p:cNvPr id="4" name="Slide Number Placeholder 3"/>
          <p:cNvSpPr>
            <a:spLocks noGrp="1"/>
          </p:cNvSpPr>
          <p:nvPr>
            <p:ph type="sldNum" sz="quarter" idx="12"/>
          </p:nvPr>
        </p:nvSpPr>
        <p:spPr/>
        <p:txBody>
          <a:bodyPr/>
          <a:lstStyle/>
          <a:p>
            <a:fld id="{5B012F45-9B02-47F8-9E0B-49D2C7006700}" type="slidenum">
              <a:rPr lang="en-GB" smtClean="0"/>
              <a:t>8</a:t>
            </a:fld>
            <a:endParaRPr lang="en-GB"/>
          </a:p>
        </p:txBody>
      </p:sp>
      <p:sp>
        <p:nvSpPr>
          <p:cNvPr id="5" name="Rectangle 4"/>
          <p:cNvSpPr/>
          <p:nvPr/>
        </p:nvSpPr>
        <p:spPr>
          <a:xfrm>
            <a:off x="467544" y="1196752"/>
            <a:ext cx="8136904"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What is a core component of human strategies for level control?</a:t>
            </a:r>
            <a:endParaRPr lang="en-GB" sz="2800" dirty="0"/>
          </a:p>
        </p:txBody>
      </p:sp>
      <p:sp>
        <p:nvSpPr>
          <p:cNvPr id="6" name="Rectangle 5"/>
          <p:cNvSpPr/>
          <p:nvPr/>
        </p:nvSpPr>
        <p:spPr>
          <a:xfrm>
            <a:off x="467544" y="2564904"/>
            <a:ext cx="8136904" cy="3744416"/>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14350" indent="-514350">
              <a:buFont typeface="+mj-lt"/>
              <a:buAutoNum type="arabicPeriod"/>
            </a:pPr>
            <a:r>
              <a:rPr lang="en-GB" sz="2800" dirty="0" smtClean="0"/>
              <a:t>We observe the change in depth and anticipate the future changes.</a:t>
            </a:r>
          </a:p>
          <a:p>
            <a:pPr marL="514350" indent="-514350">
              <a:buFont typeface="+mj-lt"/>
              <a:buAutoNum type="arabicPeriod"/>
            </a:pPr>
            <a:r>
              <a:rPr lang="en-GB" sz="2800" dirty="0" smtClean="0"/>
              <a:t>We modify the input flow to ensure the </a:t>
            </a:r>
            <a:r>
              <a:rPr lang="en-GB" sz="2800" b="1" u="sng" dirty="0" smtClean="0"/>
              <a:t>future</a:t>
            </a:r>
            <a:r>
              <a:rPr lang="en-GB" sz="2800" dirty="0" smtClean="0"/>
              <a:t> depth does not exceed the target.</a:t>
            </a:r>
          </a:p>
          <a:p>
            <a:r>
              <a:rPr lang="en-GB" sz="3200" b="1" dirty="0" smtClean="0">
                <a:solidFill>
                  <a:srgbClr val="FFFF00"/>
                </a:solidFill>
              </a:rPr>
              <a:t>We use anticipation, that is prediction, to help determine effective control strategies.</a:t>
            </a:r>
          </a:p>
        </p:txBody>
      </p:sp>
    </p:spTree>
    <p:extLst>
      <p:ext uri="{BB962C8B-B14F-4D97-AF65-F5344CB8AC3E}">
        <p14:creationId xmlns:p14="http://schemas.microsoft.com/office/powerpoint/2010/main" val="1916608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Tank fill example</a:t>
            </a:r>
            <a:endParaRPr lang="en-GB" dirty="0"/>
          </a:p>
        </p:txBody>
      </p:sp>
      <p:sp>
        <p:nvSpPr>
          <p:cNvPr id="3" name="Content Placeholder 2"/>
          <p:cNvSpPr>
            <a:spLocks noGrp="1"/>
          </p:cNvSpPr>
          <p:nvPr>
            <p:ph idx="1"/>
          </p:nvPr>
        </p:nvSpPr>
        <p:spPr>
          <a:xfrm>
            <a:off x="214282" y="928670"/>
            <a:ext cx="8715436" cy="1060170"/>
          </a:xfrm>
        </p:spPr>
        <p:txBody>
          <a:bodyPr>
            <a:normAutofit lnSpcReduction="10000"/>
          </a:bodyPr>
          <a:lstStyle/>
          <a:p>
            <a:pPr marL="0" indent="0">
              <a:buNone/>
            </a:pPr>
            <a:r>
              <a:rPr lang="en-GB" dirty="0" smtClean="0"/>
              <a:t>Let us consider in more detail what the human is doing in the tank example.</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9</a:t>
            </a:fld>
            <a:endParaRPr lang="en-GB"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916831"/>
            <a:ext cx="5184576" cy="46710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ounded Rectangular Callout 5"/>
          <p:cNvSpPr/>
          <p:nvPr/>
        </p:nvSpPr>
        <p:spPr>
          <a:xfrm>
            <a:off x="6084168" y="1628800"/>
            <a:ext cx="2880320" cy="1224136"/>
          </a:xfrm>
          <a:prstGeom prst="wedgeRoundRectCallout">
            <a:avLst>
              <a:gd name="adj1" fmla="val -107372"/>
              <a:gd name="adj2" fmla="val 4931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Predicted evolution of depth at t=3 for constant flow.</a:t>
            </a:r>
            <a:endParaRPr lang="en-GB" sz="2400" dirty="0"/>
          </a:p>
        </p:txBody>
      </p:sp>
      <p:cxnSp>
        <p:nvCxnSpPr>
          <p:cNvPr id="8" name="Straight Arrow Connector 7"/>
          <p:cNvCxnSpPr/>
          <p:nvPr/>
        </p:nvCxnSpPr>
        <p:spPr>
          <a:xfrm flipH="1">
            <a:off x="4283968" y="2852936"/>
            <a:ext cx="2232248" cy="1656184"/>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5436096" y="4005064"/>
            <a:ext cx="3528392" cy="1584176"/>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What action will prevent over filling the tank?</a:t>
            </a:r>
          </a:p>
          <a:p>
            <a:pPr algn="ctr"/>
            <a:endParaRPr lang="en-GB" sz="2400" dirty="0" smtClean="0"/>
          </a:p>
          <a:p>
            <a:pPr algn="ctr"/>
            <a:r>
              <a:rPr lang="en-GB" sz="2400" dirty="0" smtClean="0"/>
              <a:t>Update your predictions.</a:t>
            </a:r>
            <a:endParaRPr lang="en-GB" sz="2400" dirty="0"/>
          </a:p>
        </p:txBody>
      </p:sp>
    </p:spTree>
    <p:extLst>
      <p:ext uri="{BB962C8B-B14F-4D97-AF65-F5344CB8AC3E}">
        <p14:creationId xmlns:p14="http://schemas.microsoft.com/office/powerpoint/2010/main" val="3199962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500" fill="hold"/>
                                        <p:tgtEl>
                                          <p:spTgt spid="8"/>
                                        </p:tgtEl>
                                        <p:attrNameLst>
                                          <p:attrName>ppt_x</p:attrName>
                                        </p:attrNameLst>
                                      </p:cBhvr>
                                      <p:tavLst>
                                        <p:tav tm="0">
                                          <p:val>
                                            <p:strVal val="#ppt_x"/>
                                          </p:val>
                                        </p:tav>
                                        <p:tav tm="100000">
                                          <p:val>
                                            <p:strVal val="#ppt_x"/>
                                          </p:val>
                                        </p:tav>
                                      </p:tavLst>
                                    </p:anim>
                                    <p:anim calcmode="lin" valueType="num">
                                      <p:cBhvr additive="base">
                                        <p:cTn id="1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5"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2000"/>
                                        <p:tgtEl>
                                          <p:spTgt spid="9"/>
                                        </p:tgtEl>
                                      </p:cBhvr>
                                    </p:animEffect>
                                    <p:anim calcmode="lin" valueType="num">
                                      <p:cBhvr>
                                        <p:cTn id="21" dur="2000" fill="hold"/>
                                        <p:tgtEl>
                                          <p:spTgt spid="9"/>
                                        </p:tgtEl>
                                        <p:attrNameLst>
                                          <p:attrName>ppt_w</p:attrName>
                                        </p:attrNameLst>
                                      </p:cBhvr>
                                      <p:tavLst>
                                        <p:tav tm="0" fmla="#ppt_w*sin(2.5*pi*$)">
                                          <p:val>
                                            <p:fltVal val="0"/>
                                          </p:val>
                                        </p:tav>
                                        <p:tav tm="100000">
                                          <p:val>
                                            <p:fltVal val="1"/>
                                          </p:val>
                                        </p:tav>
                                      </p:tavLst>
                                    </p:anim>
                                    <p:anim calcmode="lin" valueType="num">
                                      <p:cBhvr>
                                        <p:cTn id="22" dur="2000" fill="hold"/>
                                        <p:tgtEl>
                                          <p:spTgt spid="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422</TotalTime>
  <Words>908</Words>
  <Application>Microsoft Office PowerPoint</Application>
  <PresentationFormat>On-screen Show (4:3)</PresentationFormat>
  <Paragraphs>106</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Predictive control 1 Introduction</vt:lpstr>
      <vt:lpstr>What is predictive control?</vt:lpstr>
      <vt:lpstr>Implications</vt:lpstr>
      <vt:lpstr>This lecture series</vt:lpstr>
      <vt:lpstr>Why is predictive control logical?</vt:lpstr>
      <vt:lpstr>Driving a car</vt:lpstr>
      <vt:lpstr>Racquet sports</vt:lpstr>
      <vt:lpstr>Filling a tank to a desired level</vt:lpstr>
      <vt:lpstr>Tank fill example</vt:lpstr>
      <vt:lpstr>Interim summary</vt:lpstr>
      <vt:lpstr>Why predictive control?</vt:lpstr>
      <vt:lpstr>Why popular in industry?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Your User Name</dc:creator>
  <cp:lastModifiedBy>uos</cp:lastModifiedBy>
  <cp:revision>27</cp:revision>
  <dcterms:created xsi:type="dcterms:W3CDTF">2012-03-07T15:25:29Z</dcterms:created>
  <dcterms:modified xsi:type="dcterms:W3CDTF">2014-01-16T13:06:56Z</dcterms:modified>
</cp:coreProperties>
</file>