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4" r:id="rId3"/>
    <p:sldId id="311" r:id="rId4"/>
    <p:sldId id="310" r:id="rId5"/>
    <p:sldId id="312" r:id="rId6"/>
    <p:sldId id="315" r:id="rId7"/>
    <p:sldId id="309" r:id="rId8"/>
    <p:sldId id="313" r:id="rId9"/>
    <p:sldId id="314" r:id="rId10"/>
    <p:sldId id="316" r:id="rId11"/>
    <p:sldId id="318" r:id="rId12"/>
    <p:sldId id="317" r:id="rId13"/>
    <p:sldId id="308"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89" d="100"/>
          <a:sy n="89" d="100"/>
        </p:scale>
        <p:origin x="-66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1/20/2014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jpeg"/><Relationship Id="rId5" Type="http://schemas.openxmlformats.org/officeDocument/2006/relationships/hyperlink" Target="http://engsc.ac.uk/" TargetMode="External"/><Relationship Id="rId10" Type="http://schemas.openxmlformats.org/officeDocument/2006/relationships/image" Target="../media/image20.jpeg"/><Relationship Id="rId4" Type="http://schemas.openxmlformats.org/officeDocument/2006/relationships/image" Target="../media/image17.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Predictive control 10</a:t>
            </a:r>
            <a:br>
              <a:rPr lang="en-GB" dirty="0" smtClean="0"/>
            </a:br>
            <a:r>
              <a:rPr lang="en-GB" dirty="0" smtClean="0"/>
              <a:t>ensuring unbiased prediction</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a:t>
            </a:r>
            <a:r>
              <a:rPr lang="en-GB" dirty="0" smtClean="0"/>
              <a:t>emark</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Often for convenience the model output is considered to have no inherent disturbance and hence:</a:t>
            </a:r>
          </a:p>
          <a:p>
            <a:pPr marL="0" indent="0">
              <a:buNone/>
            </a:pPr>
            <a:endParaRPr lang="en-GB" sz="2800" dirty="0" smtClean="0"/>
          </a:p>
          <a:p>
            <a:pPr marL="0" indent="0">
              <a:buNone/>
            </a:pPr>
            <a:endParaRPr lang="en-GB" sz="2800" dirty="0"/>
          </a:p>
          <a:p>
            <a:pPr marL="0" indent="0">
              <a:buNone/>
            </a:pPr>
            <a:r>
              <a:rPr lang="en-GB" sz="2800" dirty="0" smtClean="0"/>
              <a:t>In this case, the ‘disturbance’ signal to correct the output predictions for unknown disturbances and parameter errors can be determined using:</a:t>
            </a:r>
          </a:p>
          <a:p>
            <a:pPr marL="0" indent="0">
              <a:buNone/>
            </a:pPr>
            <a:endParaRPr lang="en-GB" sz="2800" dirty="0" smtClean="0"/>
          </a:p>
          <a:p>
            <a:pPr marL="0" indent="0">
              <a:buNone/>
            </a:pPr>
            <a:endParaRPr lang="en-GB" sz="2800" dirty="0" smtClean="0"/>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680460140"/>
              </p:ext>
            </p:extLst>
          </p:nvPr>
        </p:nvGraphicFramePr>
        <p:xfrm>
          <a:off x="1403648" y="1916832"/>
          <a:ext cx="5878513" cy="841375"/>
        </p:xfrm>
        <a:graphic>
          <a:graphicData uri="http://schemas.openxmlformats.org/presentationml/2006/ole">
            <mc:AlternateContent xmlns:mc="http://schemas.openxmlformats.org/markup-compatibility/2006">
              <mc:Choice xmlns:v="urn:schemas-microsoft-com:vml" Requires="v">
                <p:oleObj spid="_x0000_s27670" name="Equation" r:id="rId3" imgW="1600200" imgH="228600" progId="Equation.3">
                  <p:embed/>
                </p:oleObj>
              </mc:Choice>
              <mc:Fallback>
                <p:oleObj name="Equation" r:id="rId3" imgW="1600200" imgH="228600" progId="Equation.3">
                  <p:embed/>
                  <p:pic>
                    <p:nvPicPr>
                      <p:cNvPr id="0" name=""/>
                      <p:cNvPicPr>
                        <a:picLocks noChangeAspect="1" noChangeArrowheads="1"/>
                      </p:cNvPicPr>
                      <p:nvPr/>
                    </p:nvPicPr>
                    <p:blipFill>
                      <a:blip r:embed="rId4"/>
                      <a:srcRect/>
                      <a:stretch>
                        <a:fillRect/>
                      </a:stretch>
                    </p:blipFill>
                    <p:spPr bwMode="auto">
                      <a:xfrm>
                        <a:off x="1403648" y="1916832"/>
                        <a:ext cx="5878513" cy="84137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98444059"/>
              </p:ext>
            </p:extLst>
          </p:nvPr>
        </p:nvGraphicFramePr>
        <p:xfrm>
          <a:off x="2051720" y="4293096"/>
          <a:ext cx="4384675" cy="885825"/>
        </p:xfrm>
        <a:graphic>
          <a:graphicData uri="http://schemas.openxmlformats.org/presentationml/2006/ole">
            <mc:AlternateContent xmlns:mc="http://schemas.openxmlformats.org/markup-compatibility/2006">
              <mc:Choice xmlns:v="urn:schemas-microsoft-com:vml" Requires="v">
                <p:oleObj spid="_x0000_s27671" name="Equation" r:id="rId5" imgW="1193760" imgH="241200" progId="Equation.3">
                  <p:embed/>
                </p:oleObj>
              </mc:Choice>
              <mc:Fallback>
                <p:oleObj name="Equation" r:id="rId5" imgW="1193760" imgH="241200" progId="Equation.3">
                  <p:embed/>
                  <p:pic>
                    <p:nvPicPr>
                      <p:cNvPr id="0" name=""/>
                      <p:cNvPicPr>
                        <a:picLocks noChangeAspect="1" noChangeArrowheads="1"/>
                      </p:cNvPicPr>
                      <p:nvPr/>
                    </p:nvPicPr>
                    <p:blipFill>
                      <a:blip r:embed="rId6"/>
                      <a:srcRect/>
                      <a:stretch>
                        <a:fillRect/>
                      </a:stretch>
                    </p:blipFill>
                    <p:spPr bwMode="auto">
                      <a:xfrm>
                        <a:off x="2051720" y="4293096"/>
                        <a:ext cx="43846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ular Callout 7"/>
          <p:cNvSpPr/>
          <p:nvPr/>
        </p:nvSpPr>
        <p:spPr>
          <a:xfrm>
            <a:off x="467544" y="5589240"/>
            <a:ext cx="2808312" cy="864096"/>
          </a:xfrm>
          <a:prstGeom prst="wedgeRectCallout">
            <a:avLst>
              <a:gd name="adj1" fmla="val 17498"/>
              <a:gd name="adj2" fmla="val -107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Measured process output</a:t>
            </a:r>
            <a:endParaRPr lang="en-GB" sz="2400" dirty="0"/>
          </a:p>
        </p:txBody>
      </p:sp>
      <p:sp>
        <p:nvSpPr>
          <p:cNvPr id="9" name="Rectangular Callout 8"/>
          <p:cNvSpPr/>
          <p:nvPr/>
        </p:nvSpPr>
        <p:spPr>
          <a:xfrm>
            <a:off x="3428256" y="5589240"/>
            <a:ext cx="2808312" cy="864096"/>
          </a:xfrm>
          <a:prstGeom prst="wedgeRectCallout">
            <a:avLst>
              <a:gd name="adj1" fmla="val -11765"/>
              <a:gd name="adj2" fmla="val -114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Model output</a:t>
            </a:r>
            <a:endParaRPr lang="en-GB" sz="2400" dirty="0"/>
          </a:p>
        </p:txBody>
      </p:sp>
    </p:spTree>
    <p:extLst>
      <p:ext uri="{BB962C8B-B14F-4D97-AF65-F5344CB8AC3E}">
        <p14:creationId xmlns:p14="http://schemas.microsoft.com/office/powerpoint/2010/main" val="261987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happens if not in steady-state?</a:t>
            </a:r>
            <a:endParaRPr lang="en-GB" dirty="0"/>
          </a:p>
        </p:txBody>
      </p:sp>
      <p:sp>
        <p:nvSpPr>
          <p:cNvPr id="3" name="Content Placeholder 2"/>
          <p:cNvSpPr>
            <a:spLocks noGrp="1"/>
          </p:cNvSpPr>
          <p:nvPr>
            <p:ph idx="1"/>
          </p:nvPr>
        </p:nvSpPr>
        <p:spPr>
          <a:xfrm>
            <a:off x="214282" y="928670"/>
            <a:ext cx="8715436" cy="4084506"/>
          </a:xfrm>
        </p:spPr>
        <p:txBody>
          <a:bodyPr>
            <a:normAutofit fontScale="92500" lnSpcReduction="10000"/>
          </a:bodyPr>
          <a:lstStyle/>
          <a:p>
            <a:pPr marL="0" indent="0">
              <a:buNone/>
            </a:pPr>
            <a:r>
              <a:rPr lang="en-GB" dirty="0" smtClean="0"/>
              <a:t>In practice the system is rarely in steady-state so one needs to formulate an estimate of the disturbance for such cases to ensure the predictions are still unbiased.</a:t>
            </a:r>
          </a:p>
          <a:p>
            <a:pPr marL="0" indent="0">
              <a:buNone/>
            </a:pPr>
            <a:r>
              <a:rPr lang="en-GB" dirty="0" smtClean="0"/>
              <a:t>It transpires that the simple formulae derived last is the most convenient and appropriate – also we know  this works exactly in the steady-state!</a:t>
            </a:r>
          </a:p>
          <a:p>
            <a:pPr marL="0" indent="0">
              <a:buNone/>
            </a:pPr>
            <a:r>
              <a:rPr lang="en-GB" dirty="0" smtClean="0"/>
              <a:t>Strictly the ‘disturbance’ </a:t>
            </a:r>
            <a:r>
              <a:rPr lang="en-GB" b="1" u="sng" dirty="0" smtClean="0">
                <a:solidFill>
                  <a:srgbClr val="FF0000"/>
                </a:solidFill>
              </a:rPr>
              <a:t>estimate</a:t>
            </a:r>
            <a:r>
              <a:rPr lang="en-GB" dirty="0" smtClean="0">
                <a:solidFill>
                  <a:srgbClr val="FF0000"/>
                </a:solidFill>
              </a:rPr>
              <a:t> </a:t>
            </a:r>
            <a:r>
              <a:rPr lang="en-GB" dirty="0" smtClean="0"/>
              <a:t>is capturing the effect of parameter uncertainty as well as real disturbances.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79408656"/>
              </p:ext>
            </p:extLst>
          </p:nvPr>
        </p:nvGraphicFramePr>
        <p:xfrm>
          <a:off x="1763688" y="5301208"/>
          <a:ext cx="4384675" cy="885825"/>
        </p:xfrm>
        <a:graphic>
          <a:graphicData uri="http://schemas.openxmlformats.org/presentationml/2006/ole">
            <mc:AlternateContent xmlns:mc="http://schemas.openxmlformats.org/markup-compatibility/2006">
              <mc:Choice xmlns:v="urn:schemas-microsoft-com:vml" Requires="v">
                <p:oleObj spid="_x0000_s29703" name="Equation" r:id="rId3" imgW="1193760" imgH="241200" progId="Equation.3">
                  <p:embed/>
                </p:oleObj>
              </mc:Choice>
              <mc:Fallback>
                <p:oleObj name="Equation" r:id="rId3" imgW="119376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5301208"/>
                        <a:ext cx="43846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88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 formulation</a:t>
            </a:r>
            <a:endParaRPr lang="en-GB" dirty="0"/>
          </a:p>
        </p:txBody>
      </p:sp>
      <p:sp>
        <p:nvSpPr>
          <p:cNvPr id="3" name="Content Placeholder 2"/>
          <p:cNvSpPr>
            <a:spLocks noGrp="1"/>
          </p:cNvSpPr>
          <p:nvPr>
            <p:ph idx="1"/>
          </p:nvPr>
        </p:nvSpPr>
        <p:spPr>
          <a:xfrm>
            <a:off x="214282" y="928670"/>
            <a:ext cx="8715436" cy="1204186"/>
          </a:xfrm>
        </p:spPr>
        <p:txBody>
          <a:bodyPr/>
          <a:lstStyle/>
          <a:p>
            <a:pPr marL="0" indent="0">
              <a:buNone/>
            </a:pPr>
            <a:r>
              <a:rPr lang="en-GB" dirty="0" smtClean="0"/>
              <a:t>A common way of forming predictions is to run a simple model in parallel with the actual process.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6" name="Rectangle 5"/>
          <p:cNvSpPr/>
          <p:nvPr/>
        </p:nvSpPr>
        <p:spPr>
          <a:xfrm>
            <a:off x="1475656" y="2564904"/>
            <a:ext cx="187220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err="1" smtClean="0"/>
              <a:t>G</a:t>
            </a:r>
            <a:r>
              <a:rPr lang="en-GB" sz="4000" baseline="-25000" dirty="0" err="1" smtClean="0"/>
              <a:t>p</a:t>
            </a:r>
            <a:endParaRPr lang="en-GB" sz="4000" baseline="-25000" dirty="0"/>
          </a:p>
        </p:txBody>
      </p:sp>
      <p:cxnSp>
        <p:nvCxnSpPr>
          <p:cNvPr id="8" name="Straight Arrow Connector 7"/>
          <p:cNvCxnSpPr>
            <a:stCxn id="6" idx="3"/>
          </p:cNvCxnSpPr>
          <p:nvPr/>
        </p:nvCxnSpPr>
        <p:spPr>
          <a:xfrm>
            <a:off x="3347864" y="2996952"/>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403500" y="2744924"/>
            <a:ext cx="64807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a:off x="395536" y="2996952"/>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51572" y="2996952"/>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72047" y="2073486"/>
            <a:ext cx="596638" cy="707886"/>
          </a:xfrm>
          <a:prstGeom prst="rect">
            <a:avLst/>
          </a:prstGeom>
          <a:noFill/>
        </p:spPr>
        <p:txBody>
          <a:bodyPr wrap="none" rtlCol="0">
            <a:spAutoFit/>
          </a:bodyPr>
          <a:lstStyle/>
          <a:p>
            <a:r>
              <a:rPr lang="en-GB" sz="4000" dirty="0" err="1" smtClean="0"/>
              <a:t>y</a:t>
            </a:r>
            <a:r>
              <a:rPr lang="en-GB" sz="4000" baseline="-25000" dirty="0" err="1" smtClean="0"/>
              <a:t>p</a:t>
            </a:r>
            <a:endParaRPr lang="en-GB" sz="4000" baseline="-25000" dirty="0"/>
          </a:p>
        </p:txBody>
      </p:sp>
      <p:sp>
        <p:nvSpPr>
          <p:cNvPr id="13" name="Rectangle 12"/>
          <p:cNvSpPr/>
          <p:nvPr/>
        </p:nvSpPr>
        <p:spPr>
          <a:xfrm>
            <a:off x="1506816" y="3789040"/>
            <a:ext cx="187220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t>G</a:t>
            </a:r>
            <a:r>
              <a:rPr lang="en-GB" sz="4000" baseline="-25000" dirty="0" smtClean="0"/>
              <a:t>m</a:t>
            </a:r>
            <a:endParaRPr lang="en-GB" sz="4000" baseline="-25000" dirty="0"/>
          </a:p>
        </p:txBody>
      </p:sp>
      <p:cxnSp>
        <p:nvCxnSpPr>
          <p:cNvPr id="14" name="Straight Arrow Connector 13"/>
          <p:cNvCxnSpPr/>
          <p:nvPr/>
        </p:nvCxnSpPr>
        <p:spPr>
          <a:xfrm>
            <a:off x="426696" y="4221088"/>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379024" y="4221088"/>
            <a:ext cx="3209200" cy="103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54261" y="3429000"/>
            <a:ext cx="689612" cy="707886"/>
          </a:xfrm>
          <a:prstGeom prst="rect">
            <a:avLst/>
          </a:prstGeom>
          <a:noFill/>
        </p:spPr>
        <p:txBody>
          <a:bodyPr wrap="none" rtlCol="0">
            <a:spAutoFit/>
          </a:bodyPr>
          <a:lstStyle/>
          <a:p>
            <a:r>
              <a:rPr lang="en-GB" sz="4000" dirty="0" err="1" smtClean="0"/>
              <a:t>y</a:t>
            </a:r>
            <a:r>
              <a:rPr lang="en-GB" sz="4000" baseline="-25000" dirty="0" err="1" smtClean="0"/>
              <a:t>m</a:t>
            </a:r>
            <a:endParaRPr lang="en-GB" sz="4000" baseline="-25000" dirty="0"/>
          </a:p>
        </p:txBody>
      </p:sp>
      <p:sp>
        <p:nvSpPr>
          <p:cNvPr id="18" name="TextBox 17"/>
          <p:cNvSpPr txBox="1"/>
          <p:nvPr/>
        </p:nvSpPr>
        <p:spPr>
          <a:xfrm>
            <a:off x="451847" y="3248980"/>
            <a:ext cx="453970" cy="707886"/>
          </a:xfrm>
          <a:prstGeom prst="rect">
            <a:avLst/>
          </a:prstGeom>
          <a:noFill/>
        </p:spPr>
        <p:txBody>
          <a:bodyPr wrap="none" rtlCol="0">
            <a:spAutoFit/>
          </a:bodyPr>
          <a:lstStyle/>
          <a:p>
            <a:r>
              <a:rPr lang="en-GB" sz="4000" dirty="0" smtClean="0"/>
              <a:t>u</a:t>
            </a:r>
            <a:endParaRPr lang="en-GB" sz="4000" baseline="-25000" dirty="0"/>
          </a:p>
        </p:txBody>
      </p:sp>
      <p:sp>
        <p:nvSpPr>
          <p:cNvPr id="19" name="TextBox 18"/>
          <p:cNvSpPr txBox="1"/>
          <p:nvPr/>
        </p:nvSpPr>
        <p:spPr>
          <a:xfrm>
            <a:off x="4114909" y="2052944"/>
            <a:ext cx="453970" cy="707886"/>
          </a:xfrm>
          <a:prstGeom prst="rect">
            <a:avLst/>
          </a:prstGeom>
          <a:noFill/>
        </p:spPr>
        <p:txBody>
          <a:bodyPr wrap="none" rtlCol="0">
            <a:spAutoFit/>
          </a:bodyPr>
          <a:lstStyle/>
          <a:p>
            <a:r>
              <a:rPr lang="en-GB" sz="4000" dirty="0" smtClean="0"/>
              <a:t>d</a:t>
            </a:r>
            <a:endParaRPr lang="en-GB" sz="4000" baseline="-25000" dirty="0"/>
          </a:p>
        </p:txBody>
      </p:sp>
      <p:cxnSp>
        <p:nvCxnSpPr>
          <p:cNvPr id="20" name="Straight Arrow Connector 19"/>
          <p:cNvCxnSpPr/>
          <p:nvPr/>
        </p:nvCxnSpPr>
        <p:spPr>
          <a:xfrm>
            <a:off x="4719152" y="2073486"/>
            <a:ext cx="8384" cy="687344"/>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aphicFrame>
        <p:nvGraphicFramePr>
          <p:cNvPr id="23" name="Object 22"/>
          <p:cNvGraphicFramePr>
            <a:graphicFrameLocks noChangeAspect="1"/>
          </p:cNvGraphicFramePr>
          <p:nvPr>
            <p:extLst>
              <p:ext uri="{D42A27DB-BD31-4B8C-83A1-F6EECF244321}">
                <p14:modId xmlns:p14="http://schemas.microsoft.com/office/powerpoint/2010/main" val="262436523"/>
              </p:ext>
            </p:extLst>
          </p:nvPr>
        </p:nvGraphicFramePr>
        <p:xfrm>
          <a:off x="3779912" y="4653136"/>
          <a:ext cx="4384675" cy="885825"/>
        </p:xfrm>
        <a:graphic>
          <a:graphicData uri="http://schemas.openxmlformats.org/presentationml/2006/ole">
            <mc:AlternateContent xmlns:mc="http://schemas.openxmlformats.org/markup-compatibility/2006">
              <mc:Choice xmlns:v="urn:schemas-microsoft-com:vml" Requires="v">
                <p:oleObj spid="_x0000_s28683" name="Equation" r:id="rId3" imgW="1193760" imgH="241200" progId="Equation.3">
                  <p:embed/>
                </p:oleObj>
              </mc:Choice>
              <mc:Fallback>
                <p:oleObj name="Equation" r:id="rId3" imgW="119376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653136"/>
                        <a:ext cx="4384675" cy="885825"/>
                      </a:xfrm>
                      <a:prstGeom prst="rect">
                        <a:avLst/>
                      </a:prstGeom>
                      <a:solidFill>
                        <a:srgbClr val="FFFF00"/>
                      </a:solidFill>
                      <a:ln>
                        <a:noFill/>
                      </a:ln>
                    </p:spPr>
                  </p:pic>
                </p:oleObj>
              </mc:Fallback>
            </mc:AlternateContent>
          </a:graphicData>
        </a:graphic>
      </p:graphicFrame>
      <p:sp>
        <p:nvSpPr>
          <p:cNvPr id="26" name="Oval 25"/>
          <p:cNvSpPr/>
          <p:nvPr/>
        </p:nvSpPr>
        <p:spPr>
          <a:xfrm>
            <a:off x="6152530" y="2725215"/>
            <a:ext cx="648072"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p:cNvCxnSpPr/>
          <p:nvPr/>
        </p:nvCxnSpPr>
        <p:spPr>
          <a:xfrm flipV="1">
            <a:off x="6493672" y="3185866"/>
            <a:ext cx="14909" cy="103522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800602" y="3011494"/>
            <a:ext cx="10801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64288" y="2111757"/>
            <a:ext cx="726481" cy="707886"/>
          </a:xfrm>
          <a:prstGeom prst="rect">
            <a:avLst/>
          </a:prstGeom>
          <a:noFill/>
        </p:spPr>
        <p:txBody>
          <a:bodyPr wrap="none" rtlCol="0">
            <a:spAutoFit/>
          </a:bodyPr>
          <a:lstStyle/>
          <a:p>
            <a:r>
              <a:rPr lang="en-GB" sz="4000" dirty="0" err="1" smtClean="0"/>
              <a:t>d</a:t>
            </a:r>
            <a:r>
              <a:rPr lang="en-GB" sz="4000" baseline="-25000" dirty="0" err="1" smtClean="0"/>
              <a:t>m</a:t>
            </a:r>
            <a:endParaRPr lang="en-GB" sz="4000" baseline="-25000" dirty="0"/>
          </a:p>
        </p:txBody>
      </p:sp>
      <p:sp>
        <p:nvSpPr>
          <p:cNvPr id="33" name="Oval 32"/>
          <p:cNvSpPr/>
          <p:nvPr/>
        </p:nvSpPr>
        <p:spPr>
          <a:xfrm>
            <a:off x="323528" y="1988840"/>
            <a:ext cx="4975539" cy="1714637"/>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1691680" y="1857018"/>
            <a:ext cx="1768176" cy="707886"/>
          </a:xfrm>
          <a:prstGeom prst="rect">
            <a:avLst/>
          </a:prstGeom>
          <a:noFill/>
        </p:spPr>
        <p:txBody>
          <a:bodyPr wrap="none" rtlCol="0">
            <a:spAutoFit/>
          </a:bodyPr>
          <a:lstStyle/>
          <a:p>
            <a:r>
              <a:rPr lang="en-GB" sz="4000" dirty="0" smtClean="0">
                <a:solidFill>
                  <a:srgbClr val="FF0000"/>
                </a:solidFill>
              </a:rPr>
              <a:t>process</a:t>
            </a:r>
            <a:endParaRPr lang="en-GB" sz="4000" baseline="-25000" dirty="0">
              <a:solidFill>
                <a:srgbClr val="FF0000"/>
              </a:solidFill>
            </a:endParaRPr>
          </a:p>
        </p:txBody>
      </p:sp>
      <p:sp>
        <p:nvSpPr>
          <p:cNvPr id="35" name="Rounded Rectangle 34"/>
          <p:cNvSpPr/>
          <p:nvPr/>
        </p:nvSpPr>
        <p:spPr>
          <a:xfrm>
            <a:off x="451847" y="5877272"/>
            <a:ext cx="7648545" cy="86409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Model G</a:t>
            </a:r>
            <a:r>
              <a:rPr lang="en-GB" sz="2800" baseline="-25000" dirty="0" smtClean="0"/>
              <a:t>m</a:t>
            </a:r>
            <a:r>
              <a:rPr lang="en-GB" sz="2800" dirty="0" smtClean="0"/>
              <a:t> is used both to form nominal predictions and the bias term d</a:t>
            </a:r>
            <a:r>
              <a:rPr lang="en-GB" sz="2800" baseline="-25000" dirty="0" smtClean="0"/>
              <a:t>m</a:t>
            </a:r>
            <a:r>
              <a:rPr lang="en-GB" sz="2800" dirty="0"/>
              <a:t>.</a:t>
            </a:r>
          </a:p>
        </p:txBody>
      </p:sp>
    </p:spTree>
    <p:extLst>
      <p:ext uri="{BB962C8B-B14F-4D97-AF65-F5344CB8AC3E}">
        <p14:creationId xmlns:p14="http://schemas.microsoft.com/office/powerpoint/2010/main" val="6131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unbiased predictions</a:t>
            </a:r>
            <a:endParaRPr lang="en-GB" dirty="0"/>
          </a:p>
        </p:txBody>
      </p:sp>
      <p:sp>
        <p:nvSpPr>
          <p:cNvPr id="3" name="Content Placeholder 2"/>
          <p:cNvSpPr>
            <a:spLocks noGrp="1"/>
          </p:cNvSpPr>
          <p:nvPr>
            <p:ph idx="1"/>
          </p:nvPr>
        </p:nvSpPr>
        <p:spPr>
          <a:xfrm>
            <a:off x="214282" y="928670"/>
            <a:ext cx="8715436" cy="2140290"/>
          </a:xfrm>
        </p:spPr>
        <p:txBody>
          <a:bodyPr>
            <a:normAutofit fontScale="92500"/>
          </a:bodyPr>
          <a:lstStyle/>
          <a:p>
            <a:pPr marL="0" indent="0">
              <a:buNone/>
            </a:pPr>
            <a:r>
              <a:rPr lang="en-GB" dirty="0" smtClean="0"/>
              <a:t>A common tool to ensure unbiased predictions is the use of a disturbance estimate.</a:t>
            </a:r>
          </a:p>
          <a:p>
            <a:pPr marL="0" indent="0">
              <a:buNone/>
            </a:pPr>
            <a:r>
              <a:rPr lang="en-GB" dirty="0" smtClean="0"/>
              <a:t>This term captures both the actual system disturbance and caters for any errors in the parameters.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166683146"/>
              </p:ext>
            </p:extLst>
          </p:nvPr>
        </p:nvGraphicFramePr>
        <p:xfrm>
          <a:off x="539552" y="3140968"/>
          <a:ext cx="7495131" cy="864468"/>
        </p:xfrm>
        <a:graphic>
          <a:graphicData uri="http://schemas.openxmlformats.org/presentationml/2006/ole">
            <mc:AlternateContent xmlns:mc="http://schemas.openxmlformats.org/markup-compatibility/2006">
              <mc:Choice xmlns:v="urn:schemas-microsoft-com:vml" Requires="v">
                <p:oleObj spid="_x0000_s21554" name="Equation" r:id="rId3" imgW="2311200" imgH="266400" progId="Equation.3">
                  <p:embed/>
                </p:oleObj>
              </mc:Choice>
              <mc:Fallback>
                <p:oleObj name="Equation" r:id="rId3" imgW="2311200" imgH="266400" progId="Equation.3">
                  <p:embed/>
                  <p:pic>
                    <p:nvPicPr>
                      <p:cNvPr id="0" name="Object 5"/>
                      <p:cNvPicPr>
                        <a:picLocks noChangeAspect="1" noChangeArrowheads="1"/>
                      </p:cNvPicPr>
                      <p:nvPr/>
                    </p:nvPicPr>
                    <p:blipFill>
                      <a:blip r:embed="rId4"/>
                      <a:srcRect/>
                      <a:stretch>
                        <a:fillRect/>
                      </a:stretch>
                    </p:blipFill>
                    <p:spPr bwMode="auto">
                      <a:xfrm>
                        <a:off x="539552" y="3140968"/>
                        <a:ext cx="7495131" cy="864468"/>
                      </a:xfrm>
                      <a:prstGeom prst="rect">
                        <a:avLst/>
                      </a:prstGeom>
                      <a:noFill/>
                      <a:ln>
                        <a:noFill/>
                      </a:ln>
                      <a:extLst/>
                    </p:spPr>
                  </p:pic>
                </p:oleObj>
              </mc:Fallback>
            </mc:AlternateContent>
          </a:graphicData>
        </a:graphic>
      </p:graphicFrame>
      <p:sp>
        <p:nvSpPr>
          <p:cNvPr id="10" name="Rounded Rectangle 9"/>
          <p:cNvSpPr/>
          <p:nvPr/>
        </p:nvSpPr>
        <p:spPr>
          <a:xfrm>
            <a:off x="467544" y="4653136"/>
            <a:ext cx="7992888" cy="187220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use of this prediction model will ensure exactly correct prediction at steady-state and thus the model will not cause any steady-state bias in the control action.</a:t>
            </a:r>
            <a:endParaRPr lang="en-GB" sz="2800" dirty="0"/>
          </a:p>
        </p:txBody>
      </p:sp>
    </p:spTree>
    <p:extLst>
      <p:ext uri="{BB962C8B-B14F-4D97-AF65-F5344CB8AC3E}">
        <p14:creationId xmlns:p14="http://schemas.microsoft.com/office/powerpoint/2010/main" val="39820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previous videos have shown how one can form compact forms for predictions using state space, CARIMA and step response models.</a:t>
            </a:r>
          </a:p>
          <a:p>
            <a:r>
              <a:rPr lang="en-GB" dirty="0" smtClean="0"/>
              <a:t>However, little attention was given to the accuracy of these predictions in the presence of disturbances and parameter uncertainty.</a:t>
            </a:r>
          </a:p>
          <a:p>
            <a:r>
              <a:rPr lang="en-GB" dirty="0" smtClean="0"/>
              <a:t>It transpires that the most important time to be accurate is in the steady-state. If I am in the right place I do not want the prediction model suggesting that I will move from that place when that is untrue!</a:t>
            </a:r>
          </a:p>
          <a:p>
            <a:pPr marL="0" indent="0" algn="ctr">
              <a:buNone/>
            </a:pPr>
            <a:r>
              <a:rPr lang="en-GB" b="1" dirty="0" smtClean="0">
                <a:solidFill>
                  <a:srgbClr val="FF0000"/>
                </a:solidFill>
              </a:rPr>
              <a:t>This video considers how one can ensure that the predictions are unbiased in the steady-state.</a:t>
            </a:r>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on uncertainty</a:t>
            </a:r>
            <a:endParaRPr lang="en-GB" dirty="0"/>
          </a:p>
        </p:txBody>
      </p:sp>
      <p:sp>
        <p:nvSpPr>
          <p:cNvPr id="3" name="Content Placeholder 2"/>
          <p:cNvSpPr>
            <a:spLocks noGrp="1"/>
          </p:cNvSpPr>
          <p:nvPr>
            <p:ph idx="1"/>
          </p:nvPr>
        </p:nvSpPr>
        <p:spPr>
          <a:xfrm>
            <a:off x="214282" y="928670"/>
            <a:ext cx="8715436" cy="5020610"/>
          </a:xfrm>
        </p:spPr>
        <p:txBody>
          <a:bodyPr/>
          <a:lstStyle/>
          <a:p>
            <a:pPr marL="0" indent="0">
              <a:buNone/>
            </a:pPr>
            <a:r>
              <a:rPr lang="en-GB" dirty="0" smtClean="0"/>
              <a:t>A simple disturbance model will be used in this section, hence assume the system can be represented as: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Also, in practice only estimates of the parameters of G are known.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2204864"/>
            <a:ext cx="4896544" cy="201384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232303354"/>
              </p:ext>
            </p:extLst>
          </p:nvPr>
        </p:nvGraphicFramePr>
        <p:xfrm>
          <a:off x="5508104" y="2852936"/>
          <a:ext cx="3429164" cy="997575"/>
        </p:xfrm>
        <a:graphic>
          <a:graphicData uri="http://schemas.openxmlformats.org/presentationml/2006/ole">
            <mc:AlternateContent xmlns:mc="http://schemas.openxmlformats.org/markup-compatibility/2006">
              <mc:Choice xmlns:v="urn:schemas-microsoft-com:vml" Requires="v">
                <p:oleObj spid="_x0000_s23573" name="Equation" r:id="rId4" imgW="698400" imgH="203040" progId="Equation.3">
                  <p:embed/>
                </p:oleObj>
              </mc:Choice>
              <mc:Fallback>
                <p:oleObj name="Equation" r:id="rId4" imgW="698400" imgH="203040" progId="Equation.3">
                  <p:embed/>
                  <p:pic>
                    <p:nvPicPr>
                      <p:cNvPr id="0" name=""/>
                      <p:cNvPicPr/>
                      <p:nvPr/>
                    </p:nvPicPr>
                    <p:blipFill>
                      <a:blip r:embed="rId5"/>
                      <a:stretch>
                        <a:fillRect/>
                      </a:stretch>
                    </p:blipFill>
                    <p:spPr>
                      <a:xfrm>
                        <a:off x="5508104" y="2852936"/>
                        <a:ext cx="3429164" cy="997575"/>
                      </a:xfrm>
                      <a:prstGeom prst="rect">
                        <a:avLst/>
                      </a:prstGeom>
                      <a:noFill/>
                      <a:ln w="28575">
                        <a:solidFill>
                          <a:schemeClr val="accent1"/>
                        </a:solidFill>
                      </a:ln>
                    </p:spPr>
                  </p:pic>
                </p:oleObj>
              </mc:Fallback>
            </mc:AlternateContent>
          </a:graphicData>
        </a:graphic>
      </p:graphicFrame>
    </p:spTree>
    <p:extLst>
      <p:ext uri="{BB962C8B-B14F-4D97-AF65-F5344CB8AC3E}">
        <p14:creationId xmlns:p14="http://schemas.microsoft.com/office/powerpoint/2010/main" val="36543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a:t>
            </a:r>
            <a:endParaRPr lang="en-GB" dirty="0"/>
          </a:p>
        </p:txBody>
      </p:sp>
      <p:sp>
        <p:nvSpPr>
          <p:cNvPr id="3" name="Content Placeholder 2"/>
          <p:cNvSpPr>
            <a:spLocks noGrp="1"/>
          </p:cNvSpPr>
          <p:nvPr>
            <p:ph idx="1"/>
          </p:nvPr>
        </p:nvSpPr>
        <p:spPr>
          <a:xfrm>
            <a:off x="214282" y="928670"/>
            <a:ext cx="8715436" cy="1348202"/>
          </a:xfrm>
        </p:spPr>
        <p:txBody>
          <a:bodyPr>
            <a:normAutofit fontScale="92500" lnSpcReduction="20000"/>
          </a:bodyPr>
          <a:lstStyle/>
          <a:p>
            <a:pPr marL="0" indent="0">
              <a:buNone/>
            </a:pPr>
            <a:r>
              <a:rPr lang="en-GB" dirty="0" smtClean="0"/>
              <a:t>Consider the steady-state scenario given here.</a:t>
            </a:r>
          </a:p>
          <a:p>
            <a:pPr marL="0" indent="0">
              <a:buNone/>
            </a:pPr>
            <a:r>
              <a:rPr lang="en-GB" dirty="0" smtClean="0"/>
              <a:t>Which predictions do you expect, assuming the disturbance and </a:t>
            </a:r>
            <a:r>
              <a:rPr lang="en-GB" smtClean="0"/>
              <a:t>input do </a:t>
            </a:r>
            <a:r>
              <a:rPr lang="en-GB" dirty="0" smtClean="0"/>
              <a:t>not change?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04864"/>
            <a:ext cx="576064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3995936" y="2348880"/>
            <a:ext cx="0" cy="360040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7704" y="2910500"/>
            <a:ext cx="864096" cy="461665"/>
          </a:xfrm>
          <a:prstGeom prst="rect">
            <a:avLst/>
          </a:prstGeom>
          <a:solidFill>
            <a:srgbClr val="FFFF00"/>
          </a:solidFill>
        </p:spPr>
        <p:txBody>
          <a:bodyPr wrap="square" rtlCol="0">
            <a:spAutoFit/>
          </a:bodyPr>
          <a:lstStyle/>
          <a:p>
            <a:r>
              <a:rPr lang="en-GB" sz="2400" dirty="0" smtClean="0"/>
              <a:t>past</a:t>
            </a:r>
            <a:endParaRPr lang="en-GB" sz="2400" dirty="0"/>
          </a:p>
        </p:txBody>
      </p:sp>
      <p:sp>
        <p:nvSpPr>
          <p:cNvPr id="10" name="TextBox 9"/>
          <p:cNvSpPr txBox="1"/>
          <p:nvPr/>
        </p:nvSpPr>
        <p:spPr>
          <a:xfrm>
            <a:off x="4211960" y="2903711"/>
            <a:ext cx="1008112" cy="461665"/>
          </a:xfrm>
          <a:prstGeom prst="rect">
            <a:avLst/>
          </a:prstGeom>
          <a:solidFill>
            <a:srgbClr val="FFFF00"/>
          </a:solidFill>
        </p:spPr>
        <p:txBody>
          <a:bodyPr wrap="square" rtlCol="0">
            <a:spAutoFit/>
          </a:bodyPr>
          <a:lstStyle/>
          <a:p>
            <a:r>
              <a:rPr lang="en-GB" sz="2400" dirty="0" smtClean="0"/>
              <a:t>future</a:t>
            </a:r>
            <a:endParaRPr lang="en-GB" sz="2400" dirty="0"/>
          </a:p>
        </p:txBody>
      </p:sp>
      <p:sp>
        <p:nvSpPr>
          <p:cNvPr id="6" name="Rectangle 5"/>
          <p:cNvSpPr/>
          <p:nvPr/>
        </p:nvSpPr>
        <p:spPr>
          <a:xfrm>
            <a:off x="5220072" y="4725144"/>
            <a:ext cx="36004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If the future output predictions do not match the steady-state, they predictions are said to be biased.</a:t>
            </a:r>
            <a:endParaRPr lang="en-GB" sz="2400" dirty="0"/>
          </a:p>
        </p:txBody>
      </p:sp>
    </p:spTree>
    <p:extLst>
      <p:ext uri="{BB962C8B-B14F-4D97-AF65-F5344CB8AC3E}">
        <p14:creationId xmlns:p14="http://schemas.microsoft.com/office/powerpoint/2010/main" val="264369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Requirements</a:t>
            </a:r>
            <a:endParaRPr lang="en-GB" dirty="0"/>
          </a:p>
        </p:txBody>
      </p:sp>
      <p:sp>
        <p:nvSpPr>
          <p:cNvPr id="3" name="Content Placeholder 2"/>
          <p:cNvSpPr>
            <a:spLocks noGrp="1"/>
          </p:cNvSpPr>
          <p:nvPr>
            <p:ph idx="1"/>
          </p:nvPr>
        </p:nvSpPr>
        <p:spPr/>
        <p:txBody>
          <a:bodyPr/>
          <a:lstStyle/>
          <a:p>
            <a:r>
              <a:rPr lang="en-GB" dirty="0" smtClean="0"/>
              <a:t>There is a need to check the prediction equations from the earlier videos and establish whether these are biased or not.</a:t>
            </a:r>
          </a:p>
          <a:p>
            <a:r>
              <a:rPr lang="en-GB" dirty="0" smtClean="0"/>
              <a:t>These tests must allow for parameter uncertainty and disturbances.</a:t>
            </a:r>
          </a:p>
          <a:p>
            <a:r>
              <a:rPr lang="en-GB" dirty="0" smtClean="0"/>
              <a:t>The assumption will be that the past data is constant as one is already at steady-state.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318555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 space predictions</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The output prediction equations (one step ahead) must be same as the current steady-state. We need the predictions to be time invariant and this will happened automatically if the signals have all converged to a suitable steady-state.</a:t>
            </a:r>
          </a:p>
          <a:p>
            <a:pPr marL="0" indent="0">
              <a:buNone/>
            </a:pPr>
            <a:endParaRPr lang="en-GB" sz="2800" dirty="0"/>
          </a:p>
          <a:p>
            <a:pPr marL="0" indent="0">
              <a:buNone/>
            </a:pPr>
            <a:endParaRPr lang="en-GB" sz="2800" dirty="0" smtClean="0"/>
          </a:p>
          <a:p>
            <a:pPr marL="0" indent="0">
              <a:buNone/>
            </a:pPr>
            <a:endParaRPr lang="en-GB" sz="2800" dirty="0" smtClean="0"/>
          </a:p>
          <a:p>
            <a:pPr marL="0" indent="0">
              <a:buNone/>
            </a:pPr>
            <a:r>
              <a:rPr lang="en-GB" sz="2800" dirty="0" smtClean="0"/>
              <a:t>One can easily ensure a match with the actual process output by defining the disturbance estimate as follows:</a:t>
            </a:r>
            <a:endParaRPr lang="en-GB" sz="2800" dirty="0"/>
          </a:p>
          <a:p>
            <a:pPr marL="0" indent="0">
              <a:buNone/>
            </a:pPr>
            <a:endParaRPr lang="en-GB" sz="2800" dirty="0" smtClean="0"/>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73031829"/>
              </p:ext>
            </p:extLst>
          </p:nvPr>
        </p:nvGraphicFramePr>
        <p:xfrm>
          <a:off x="251520" y="5373216"/>
          <a:ext cx="3770313" cy="1095375"/>
        </p:xfrm>
        <a:graphic>
          <a:graphicData uri="http://schemas.openxmlformats.org/presentationml/2006/ole">
            <mc:AlternateContent xmlns:mc="http://schemas.openxmlformats.org/markup-compatibility/2006">
              <mc:Choice xmlns:v="urn:schemas-microsoft-com:vml" Requires="v">
                <p:oleObj spid="_x0000_s25635" name="Equation" r:id="rId3" imgW="1663560" imgH="482400" progId="Equation.3">
                  <p:embed/>
                </p:oleObj>
              </mc:Choice>
              <mc:Fallback>
                <p:oleObj name="Equation" r:id="rId3" imgW="1663560" imgH="482400" progId="Equation.3">
                  <p:embed/>
                  <p:pic>
                    <p:nvPicPr>
                      <p:cNvPr id="0" name=""/>
                      <p:cNvPicPr>
                        <a:picLocks noChangeAspect="1" noChangeArrowheads="1"/>
                      </p:cNvPicPr>
                      <p:nvPr/>
                    </p:nvPicPr>
                    <p:blipFill>
                      <a:blip r:embed="rId4"/>
                      <a:srcRect/>
                      <a:stretch>
                        <a:fillRect/>
                      </a:stretch>
                    </p:blipFill>
                    <p:spPr bwMode="auto">
                      <a:xfrm>
                        <a:off x="251520" y="5373216"/>
                        <a:ext cx="3770313" cy="1095375"/>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88793816"/>
              </p:ext>
            </p:extLst>
          </p:nvPr>
        </p:nvGraphicFramePr>
        <p:xfrm>
          <a:off x="971600" y="2708920"/>
          <a:ext cx="6705600" cy="1557337"/>
        </p:xfrm>
        <a:graphic>
          <a:graphicData uri="http://schemas.openxmlformats.org/presentationml/2006/ole">
            <mc:AlternateContent xmlns:mc="http://schemas.openxmlformats.org/markup-compatibility/2006">
              <mc:Choice xmlns:v="urn:schemas-microsoft-com:vml" Requires="v">
                <p:oleObj spid="_x0000_s25636" name="Equation" r:id="rId5" imgW="2958840" imgH="685800" progId="Equation.3">
                  <p:embed/>
                </p:oleObj>
              </mc:Choice>
              <mc:Fallback>
                <p:oleObj name="Equation" r:id="rId5" imgW="2958840" imgH="685800" progId="Equation.3">
                  <p:embed/>
                  <p:pic>
                    <p:nvPicPr>
                      <p:cNvPr id="0" name=""/>
                      <p:cNvPicPr>
                        <a:picLocks noChangeAspect="1" noChangeArrowheads="1"/>
                      </p:cNvPicPr>
                      <p:nvPr/>
                    </p:nvPicPr>
                    <p:blipFill>
                      <a:blip r:embed="rId6"/>
                      <a:srcRect/>
                      <a:stretch>
                        <a:fillRect/>
                      </a:stretch>
                    </p:blipFill>
                    <p:spPr bwMode="auto">
                      <a:xfrm>
                        <a:off x="971600" y="2708920"/>
                        <a:ext cx="670560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4211960" y="5373216"/>
            <a:ext cx="4608512" cy="13681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HENCE the correct disturbance estimate is critical to ensure unbiased predictions.</a:t>
            </a:r>
            <a:endParaRPr lang="en-GB" sz="2400" dirty="0"/>
          </a:p>
        </p:txBody>
      </p:sp>
      <p:sp>
        <p:nvSpPr>
          <p:cNvPr id="6" name="Rectangle 5"/>
          <p:cNvSpPr/>
          <p:nvPr/>
        </p:nvSpPr>
        <p:spPr>
          <a:xfrm>
            <a:off x="107504" y="5949280"/>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83568" y="3789040"/>
            <a:ext cx="68407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3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4" fill="hold" grpId="0" nodeType="clickEffect">
                                  <p:stCondLst>
                                    <p:cond delay="0"/>
                                  </p:stCondLst>
                                  <p:childTnLst>
                                    <p:anim calcmode="lin" valueType="num">
                                      <p:cBhvr additive="base">
                                        <p:cTn id="29" dur="500"/>
                                        <p:tgtEl>
                                          <p:spTgt spid="6"/>
                                        </p:tgtEl>
                                        <p:attrNameLst>
                                          <p:attrName>ppt_x</p:attrName>
                                        </p:attrNameLst>
                                      </p:cBhvr>
                                      <p:tavLst>
                                        <p:tav tm="0">
                                          <p:val>
                                            <p:strVal val="ppt_x"/>
                                          </p:val>
                                        </p:tav>
                                        <p:tav tm="100000">
                                          <p:val>
                                            <p:strVal val="ppt_x"/>
                                          </p:val>
                                        </p:tav>
                                      </p:tavLst>
                                    </p:anim>
                                    <p:anim calcmode="lin" valueType="num">
                                      <p:cBhvr additive="base">
                                        <p:cTn id="30" dur="500"/>
                                        <p:tgtEl>
                                          <p:spTgt spid="6"/>
                                        </p:tgtEl>
                                        <p:attrNameLst>
                                          <p:attrName>ppt_y</p:attrName>
                                        </p:attrNameLst>
                                      </p:cBhvr>
                                      <p:tavLst>
                                        <p:tav tm="0">
                                          <p:val>
                                            <p:strVal val="ppt_y"/>
                                          </p:val>
                                        </p:tav>
                                        <p:tav tm="100000">
                                          <p:val>
                                            <p:strVal val="1+ppt_h/2"/>
                                          </p:val>
                                        </p:tav>
                                      </p:tavLst>
                                    </p:anim>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anim calcmode="lin" valueType="num">
                                      <p:cBhvr>
                                        <p:cTn id="37" dur="2000" fill="hold"/>
                                        <p:tgtEl>
                                          <p:spTgt spid="8"/>
                                        </p:tgtEl>
                                        <p:attrNameLst>
                                          <p:attrName>ppt_w</p:attrName>
                                        </p:attrNameLst>
                                      </p:cBhvr>
                                      <p:tavLst>
                                        <p:tav tm="0" fmla="#ppt_w*sin(2.5*pi*$)">
                                          <p:val>
                                            <p:fltVal val="0"/>
                                          </p:val>
                                        </p:tav>
                                        <p:tav tm="100000">
                                          <p:val>
                                            <p:fltVal val="1"/>
                                          </p:val>
                                        </p:tav>
                                      </p:tavLst>
                                    </p:anim>
                                    <p:anim calcmode="lin" valueType="num">
                                      <p:cBhvr>
                                        <p:cTn id="3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a:t>
            </a:r>
            <a:endParaRPr lang="en-GB" dirty="0"/>
          </a:p>
        </p:txBody>
      </p:sp>
      <p:sp>
        <p:nvSpPr>
          <p:cNvPr id="3" name="Content Placeholder 2"/>
          <p:cNvSpPr>
            <a:spLocks noGrp="1"/>
          </p:cNvSpPr>
          <p:nvPr>
            <p:ph idx="1"/>
          </p:nvPr>
        </p:nvSpPr>
        <p:spPr>
          <a:xfrm>
            <a:off x="214282" y="928670"/>
            <a:ext cx="8715436" cy="1564226"/>
          </a:xfrm>
        </p:spPr>
        <p:txBody>
          <a:bodyPr>
            <a:normAutofit/>
          </a:bodyPr>
          <a:lstStyle/>
          <a:p>
            <a:pPr marL="0" indent="0">
              <a:buNone/>
            </a:pPr>
            <a:r>
              <a:rPr lang="en-GB" dirty="0" smtClean="0"/>
              <a:t>Viewers might like to prove to themselves that given the conditions provided, the following output predictions are indeed constant and correct (=</a:t>
            </a:r>
            <a:r>
              <a:rPr lang="en-GB" dirty="0" err="1" smtClean="0"/>
              <a:t>y</a:t>
            </a:r>
            <a:r>
              <a:rPr lang="en-GB" baseline="-25000" dirty="0" err="1" smtClean="0"/>
              <a:t>p</a:t>
            </a:r>
            <a:r>
              <a:rPr lang="en-GB" dirty="0" smtClean="0"/>
              <a: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540224358"/>
              </p:ext>
            </p:extLst>
          </p:nvPr>
        </p:nvGraphicFramePr>
        <p:xfrm>
          <a:off x="871538" y="2565400"/>
          <a:ext cx="7394575" cy="2525713"/>
        </p:xfrm>
        <a:graphic>
          <a:graphicData uri="http://schemas.openxmlformats.org/presentationml/2006/ole">
            <mc:AlternateContent xmlns:mc="http://schemas.openxmlformats.org/markup-compatibility/2006">
              <mc:Choice xmlns:v="urn:schemas-microsoft-com:vml" Requires="v">
                <p:oleObj spid="_x0000_s22588" name="Equation" r:id="rId3" imgW="3530520" imgH="1206360" progId="Equation.3">
                  <p:embed/>
                </p:oleObj>
              </mc:Choice>
              <mc:Fallback>
                <p:oleObj name="Equation" r:id="rId3" imgW="3530520" imgH="1206360" progId="Equation.3">
                  <p:embed/>
                  <p:pic>
                    <p:nvPicPr>
                      <p:cNvPr id="0" name=""/>
                      <p:cNvPicPr>
                        <a:picLocks noChangeAspect="1" noChangeArrowheads="1"/>
                      </p:cNvPicPr>
                      <p:nvPr/>
                    </p:nvPicPr>
                    <p:blipFill>
                      <a:blip r:embed="rId4"/>
                      <a:srcRect/>
                      <a:stretch>
                        <a:fillRect/>
                      </a:stretch>
                    </p:blipFill>
                    <p:spPr bwMode="auto">
                      <a:xfrm>
                        <a:off x="871538" y="2565400"/>
                        <a:ext cx="7394575" cy="2525713"/>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55045534"/>
              </p:ext>
            </p:extLst>
          </p:nvPr>
        </p:nvGraphicFramePr>
        <p:xfrm>
          <a:off x="251520" y="5229200"/>
          <a:ext cx="1955800" cy="1038225"/>
        </p:xfrm>
        <a:graphic>
          <a:graphicData uri="http://schemas.openxmlformats.org/presentationml/2006/ole">
            <mc:AlternateContent xmlns:mc="http://schemas.openxmlformats.org/markup-compatibility/2006">
              <mc:Choice xmlns:v="urn:schemas-microsoft-com:vml" Requires="v">
                <p:oleObj spid="_x0000_s22589" name="Equation" r:id="rId5" imgW="863280" imgH="457200" progId="Equation.3">
                  <p:embed/>
                </p:oleObj>
              </mc:Choice>
              <mc:Fallback>
                <p:oleObj name="Equation" r:id="rId5" imgW="863280" imgH="457200" progId="Equation.3">
                  <p:embed/>
                  <p:pic>
                    <p:nvPicPr>
                      <p:cNvPr id="0" name="Object 9"/>
                      <p:cNvPicPr>
                        <a:picLocks noChangeAspect="1" noChangeArrowheads="1"/>
                      </p:cNvPicPr>
                      <p:nvPr/>
                    </p:nvPicPr>
                    <p:blipFill>
                      <a:blip r:embed="rId6"/>
                      <a:srcRect/>
                      <a:stretch>
                        <a:fillRect/>
                      </a:stretch>
                    </p:blipFill>
                    <p:spPr bwMode="auto">
                      <a:xfrm>
                        <a:off x="251520" y="5229200"/>
                        <a:ext cx="1955800" cy="1038225"/>
                      </a:xfrm>
                      <a:prstGeom prst="rect">
                        <a:avLst/>
                      </a:prstGeom>
                      <a:noFill/>
                      <a:ln>
                        <a:solidFill>
                          <a:schemeClr val="accent1"/>
                        </a:solidFill>
                      </a:ln>
                    </p:spPr>
                  </p:pic>
                </p:oleObj>
              </mc:Fallback>
            </mc:AlternateContent>
          </a:graphicData>
        </a:graphic>
      </p:graphicFrame>
      <p:sp>
        <p:nvSpPr>
          <p:cNvPr id="9" name="Right Arrow 8"/>
          <p:cNvSpPr/>
          <p:nvPr/>
        </p:nvSpPr>
        <p:spPr>
          <a:xfrm>
            <a:off x="2555776" y="5517232"/>
            <a:ext cx="122413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602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Generic use of a disturbance estimate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sz="2800" dirty="0" smtClean="0"/>
              <a:t>One can predict the future using just the model steady-state gain, if the system is in steady-state and hence: </a:t>
            </a: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r>
              <a:rPr lang="en-GB" sz="2800" dirty="0" smtClean="0"/>
              <a:t>Hence the output predictions will be unbiased if we can ensure that:</a:t>
            </a:r>
          </a:p>
          <a:p>
            <a:pPr marL="0" indent="0">
              <a:buNone/>
            </a:pPr>
            <a:endParaRPr lang="en-GB" sz="2800" dirty="0"/>
          </a:p>
          <a:p>
            <a:pPr marL="0" indent="0">
              <a:buNone/>
            </a:pPr>
            <a:endParaRPr lang="en-GB" sz="2800" dirty="0" smtClean="0"/>
          </a:p>
          <a:p>
            <a:pPr marL="0" indent="0">
              <a:buNone/>
            </a:pPr>
            <a:r>
              <a:rPr lang="en-GB" sz="2800" dirty="0" smtClean="0"/>
              <a:t>In other words, can we find a good value for the disturbance estimate?</a:t>
            </a:r>
          </a:p>
          <a:p>
            <a:pPr marL="0" indent="0">
              <a:buNone/>
            </a:pPr>
            <a:endParaRPr lang="en-GB" sz="2800" dirty="0" smtClean="0"/>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1721951302"/>
              </p:ext>
            </p:extLst>
          </p:nvPr>
        </p:nvGraphicFramePr>
        <p:xfrm>
          <a:off x="2051720" y="1844824"/>
          <a:ext cx="4104456" cy="1680383"/>
        </p:xfrm>
        <a:graphic>
          <a:graphicData uri="http://schemas.openxmlformats.org/presentationml/2006/ole">
            <mc:AlternateContent xmlns:mc="http://schemas.openxmlformats.org/markup-compatibility/2006">
              <mc:Choice xmlns:v="urn:schemas-microsoft-com:vml" Requires="v">
                <p:oleObj spid="_x0000_s24606" name="Equation" r:id="rId3" imgW="1117440" imgH="457200" progId="Equation.3">
                  <p:embed/>
                </p:oleObj>
              </mc:Choice>
              <mc:Fallback>
                <p:oleObj name="Equation" r:id="rId3" imgW="1117440" imgH="457200" progId="Equation.3">
                  <p:embed/>
                  <p:pic>
                    <p:nvPicPr>
                      <p:cNvPr id="0" name=""/>
                      <p:cNvPicPr>
                        <a:picLocks noChangeAspect="1" noChangeArrowheads="1"/>
                      </p:cNvPicPr>
                      <p:nvPr/>
                    </p:nvPicPr>
                    <p:blipFill>
                      <a:blip r:embed="rId4"/>
                      <a:srcRect/>
                      <a:stretch>
                        <a:fillRect/>
                      </a:stretch>
                    </p:blipFill>
                    <p:spPr bwMode="auto">
                      <a:xfrm>
                        <a:off x="2051720" y="1844824"/>
                        <a:ext cx="4104456" cy="1680383"/>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8875824"/>
              </p:ext>
            </p:extLst>
          </p:nvPr>
        </p:nvGraphicFramePr>
        <p:xfrm>
          <a:off x="1763688" y="4509120"/>
          <a:ext cx="6203950" cy="885825"/>
        </p:xfrm>
        <a:graphic>
          <a:graphicData uri="http://schemas.openxmlformats.org/presentationml/2006/ole">
            <mc:AlternateContent xmlns:mc="http://schemas.openxmlformats.org/markup-compatibility/2006">
              <mc:Choice xmlns:v="urn:schemas-microsoft-com:vml" Requires="v">
                <p:oleObj spid="_x0000_s24607" name="Equation" r:id="rId5" imgW="1688760" imgH="241200" progId="Equation.3">
                  <p:embed/>
                </p:oleObj>
              </mc:Choice>
              <mc:Fallback>
                <p:oleObj name="Equation" r:id="rId5" imgW="1688760" imgH="241200" progId="Equation.3">
                  <p:embed/>
                  <p:pic>
                    <p:nvPicPr>
                      <p:cNvPr id="0" name="Object 6"/>
                      <p:cNvPicPr>
                        <a:picLocks noChangeAspect="1" noChangeArrowheads="1"/>
                      </p:cNvPicPr>
                      <p:nvPr/>
                    </p:nvPicPr>
                    <p:blipFill>
                      <a:blip r:embed="rId6"/>
                      <a:srcRect/>
                      <a:stretch>
                        <a:fillRect/>
                      </a:stretch>
                    </p:blipFill>
                    <p:spPr bwMode="auto">
                      <a:xfrm>
                        <a:off x="1763688" y="4509120"/>
                        <a:ext cx="6203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27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anim calcmode="lin" valueType="num">
                                      <p:cBhvr>
                                        <p:cTn id="1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Generic use of a disturbance estimate</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A suitable disturbance estimate is easy to find. By definition one can write that the current output is measured and therefore:</a:t>
            </a:r>
          </a:p>
          <a:p>
            <a:pPr marL="0" indent="0">
              <a:buNone/>
            </a:pPr>
            <a:endParaRPr lang="en-GB" sz="2800" dirty="0"/>
          </a:p>
          <a:p>
            <a:pPr marL="0" indent="0">
              <a:buNone/>
            </a:pPr>
            <a:endParaRPr lang="en-GB" sz="2800" dirty="0" smtClean="0"/>
          </a:p>
          <a:p>
            <a:pPr marL="0" indent="0">
              <a:buNone/>
            </a:pPr>
            <a:r>
              <a:rPr lang="en-GB" sz="2800" dirty="0" smtClean="0"/>
              <a:t>Substitute this into the relevant equation and thus:</a:t>
            </a:r>
          </a:p>
          <a:p>
            <a:pPr marL="0" indent="0">
              <a:buNone/>
            </a:pPr>
            <a:endParaRPr lang="en-GB" sz="2800" dirty="0"/>
          </a:p>
          <a:p>
            <a:pPr marL="0" indent="0">
              <a:buNone/>
            </a:pPr>
            <a:endParaRPr lang="en-GB" sz="2800" dirty="0" smtClean="0"/>
          </a:p>
          <a:p>
            <a:pPr marL="0" indent="0">
              <a:buNone/>
            </a:pPr>
            <a:endParaRPr lang="en-GB" sz="2800" dirty="0" smtClean="0"/>
          </a:p>
          <a:p>
            <a:pPr marL="0" indent="0">
              <a:buNone/>
            </a:pPr>
            <a:endParaRPr lang="en-GB" sz="2800" dirty="0" smtClean="0"/>
          </a:p>
          <a:p>
            <a:pPr marL="0" indent="0">
              <a:buNone/>
            </a:pPr>
            <a:r>
              <a:rPr lang="en-GB" sz="2800" dirty="0" smtClean="0"/>
              <a:t>Obviously both G</a:t>
            </a:r>
            <a:r>
              <a:rPr lang="en-GB" sz="2800" baseline="-25000" dirty="0" smtClean="0"/>
              <a:t>m</a:t>
            </a:r>
            <a:r>
              <a:rPr lang="en-GB" sz="2800" dirty="0" smtClean="0"/>
              <a:t>(0) and u are known! </a:t>
            </a:r>
          </a:p>
          <a:p>
            <a:pPr marL="0" indent="0">
              <a:buNone/>
            </a:pPr>
            <a:endParaRPr lang="en-GB" sz="2800"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411442437"/>
              </p:ext>
            </p:extLst>
          </p:nvPr>
        </p:nvGraphicFramePr>
        <p:xfrm>
          <a:off x="2801342" y="2349500"/>
          <a:ext cx="3498850" cy="885825"/>
        </p:xfrm>
        <a:graphic>
          <a:graphicData uri="http://schemas.openxmlformats.org/presentationml/2006/ole">
            <mc:AlternateContent xmlns:mc="http://schemas.openxmlformats.org/markup-compatibility/2006">
              <mc:Choice xmlns:v="urn:schemas-microsoft-com:vml" Requires="v">
                <p:oleObj spid="_x0000_s26654" name="Equation" r:id="rId3" imgW="952200" imgH="241200" progId="Equation.3">
                  <p:embed/>
                </p:oleObj>
              </mc:Choice>
              <mc:Fallback>
                <p:oleObj name="Equation" r:id="rId3" imgW="952200" imgH="241200" progId="Equation.3">
                  <p:embed/>
                  <p:pic>
                    <p:nvPicPr>
                      <p:cNvPr id="0" name=""/>
                      <p:cNvPicPr>
                        <a:picLocks noChangeAspect="1" noChangeArrowheads="1"/>
                      </p:cNvPicPr>
                      <p:nvPr/>
                    </p:nvPicPr>
                    <p:blipFill>
                      <a:blip r:embed="rId4"/>
                      <a:srcRect/>
                      <a:stretch>
                        <a:fillRect/>
                      </a:stretch>
                    </p:blipFill>
                    <p:spPr bwMode="auto">
                      <a:xfrm>
                        <a:off x="2801342" y="2349500"/>
                        <a:ext cx="3498850" cy="88582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53181548"/>
              </p:ext>
            </p:extLst>
          </p:nvPr>
        </p:nvGraphicFramePr>
        <p:xfrm>
          <a:off x="1331640" y="4005064"/>
          <a:ext cx="5830888" cy="1771650"/>
        </p:xfrm>
        <a:graphic>
          <a:graphicData uri="http://schemas.openxmlformats.org/presentationml/2006/ole">
            <mc:AlternateContent xmlns:mc="http://schemas.openxmlformats.org/markup-compatibility/2006">
              <mc:Choice xmlns:v="urn:schemas-microsoft-com:vml" Requires="v">
                <p:oleObj spid="_x0000_s26655" name="Equation" r:id="rId5" imgW="1587240" imgH="482400" progId="Equation.3">
                  <p:embed/>
                </p:oleObj>
              </mc:Choice>
              <mc:Fallback>
                <p:oleObj name="Equation" r:id="rId5" imgW="1587240" imgH="482400" progId="Equation.3">
                  <p:embed/>
                  <p:pic>
                    <p:nvPicPr>
                      <p:cNvPr id="0" name=""/>
                      <p:cNvPicPr>
                        <a:picLocks noChangeAspect="1" noChangeArrowheads="1"/>
                      </p:cNvPicPr>
                      <p:nvPr/>
                    </p:nvPicPr>
                    <p:blipFill>
                      <a:blip r:embed="rId6"/>
                      <a:srcRect/>
                      <a:stretch>
                        <a:fillRect/>
                      </a:stretch>
                    </p:blipFill>
                    <p:spPr bwMode="auto">
                      <a:xfrm>
                        <a:off x="1331640" y="4005064"/>
                        <a:ext cx="58308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146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2353</TotalTime>
  <Words>816</Words>
  <Application>Microsoft Office PowerPoint</Application>
  <PresentationFormat>On-screen Show (4:3)</PresentationFormat>
  <Paragraphs>124</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Equation</vt:lpstr>
      <vt:lpstr>Microsoft Equation 3.0</vt:lpstr>
      <vt:lpstr>Predictive control 10 ensuring unbiased prediction</vt:lpstr>
      <vt:lpstr>Introduction</vt:lpstr>
      <vt:lpstr>Background on uncertainty</vt:lpstr>
      <vt:lpstr>Background</vt:lpstr>
      <vt:lpstr>Requirements</vt:lpstr>
      <vt:lpstr>State space predictions</vt:lpstr>
      <vt:lpstr>Example</vt:lpstr>
      <vt:lpstr>Generic use of a disturbance estimate</vt:lpstr>
      <vt:lpstr>Generic use of a disturbance estimate</vt:lpstr>
      <vt:lpstr>Remark</vt:lpstr>
      <vt:lpstr>What happens if not in steady-state?</vt:lpstr>
      <vt:lpstr>Independent model formulation</vt:lpstr>
      <vt:lpstr>Summary of unbiased predictions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121</cp:revision>
  <dcterms:created xsi:type="dcterms:W3CDTF">2012-03-07T15:25:29Z</dcterms:created>
  <dcterms:modified xsi:type="dcterms:W3CDTF">2014-01-20T08:58:24Z</dcterms:modified>
</cp:coreProperties>
</file>