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94" r:id="rId3"/>
    <p:sldId id="318" r:id="rId4"/>
    <p:sldId id="303" r:id="rId5"/>
    <p:sldId id="317" r:id="rId6"/>
    <p:sldId id="319" r:id="rId7"/>
    <p:sldId id="320"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18" autoAdjust="0"/>
  </p:normalViewPr>
  <p:slideViewPr>
    <p:cSldViewPr>
      <p:cViewPr varScale="1">
        <p:scale>
          <a:sx n="64" d="100"/>
          <a:sy n="64" d="100"/>
        </p:scale>
        <p:origin x="-57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1/20/2014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8</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3.jpeg"/><Relationship Id="rId5" Type="http://schemas.openxmlformats.org/officeDocument/2006/relationships/hyperlink" Target="http://engsc.ac.uk/" TargetMode="External"/><Relationship Id="rId10" Type="http://schemas.openxmlformats.org/officeDocument/2006/relationships/image" Target="../media/image12.jpeg"/><Relationship Id="rId4" Type="http://schemas.openxmlformats.org/officeDocument/2006/relationships/image" Target="../media/image9.wmf"/><Relationship Id="rId9" Type="http://schemas.openxmlformats.org/officeDocument/2006/relationships/hyperlink" Target="http://engsc.ac.uk/an/oer-project/oer-project.as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Predictive control 11</a:t>
            </a:r>
            <a:r>
              <a:rPr lang="en-GB" smtClean="0"/>
              <a:t/>
            </a:r>
            <a:br>
              <a:rPr lang="en-GB" smtClean="0"/>
            </a:br>
            <a:r>
              <a:rPr lang="en-GB" smtClean="0"/>
              <a:t>Unbiased prediction </a:t>
            </a:r>
            <a:r>
              <a:rPr lang="en-GB" dirty="0" smtClean="0"/>
              <a:t>with CARIMA models</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Introduction</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The previous video showed how one could form an unbiased prediction based on an independent or state space model.</a:t>
            </a:r>
          </a:p>
          <a:p>
            <a:pPr marL="0" indent="0">
              <a:buNone/>
            </a:pPr>
            <a:r>
              <a:rPr lang="en-GB" dirty="0" smtClean="0"/>
              <a:t>This video looks at predictions from CARIMA models and what is required for these to be unbiased in the steady-state.</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extLst>
      <p:ext uri="{BB962C8B-B14F-4D97-AF65-F5344CB8AC3E}">
        <p14:creationId xmlns:p14="http://schemas.microsoft.com/office/powerpoint/2010/main" val="4274053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Unbiased prediction</a:t>
            </a:r>
            <a:endParaRPr lang="en-GB" dirty="0"/>
          </a:p>
        </p:txBody>
      </p:sp>
      <p:sp>
        <p:nvSpPr>
          <p:cNvPr id="3" name="Content Placeholder 2"/>
          <p:cNvSpPr>
            <a:spLocks noGrp="1"/>
          </p:cNvSpPr>
          <p:nvPr>
            <p:ph idx="1"/>
          </p:nvPr>
        </p:nvSpPr>
        <p:spPr>
          <a:xfrm>
            <a:off x="214282" y="928670"/>
            <a:ext cx="8715436" cy="2932378"/>
          </a:xfrm>
        </p:spPr>
        <p:txBody>
          <a:bodyPr/>
          <a:lstStyle/>
          <a:p>
            <a:pPr marL="0" indent="0">
              <a:buNone/>
            </a:pPr>
            <a:r>
              <a:rPr lang="en-GB" dirty="0" smtClean="0"/>
              <a:t>As demonstrated in the previous video, by unbiased we mean that the predictions are exact in the steady-state.</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348880"/>
            <a:ext cx="5760640"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Connector 6"/>
          <p:cNvCxnSpPr/>
          <p:nvPr/>
        </p:nvCxnSpPr>
        <p:spPr>
          <a:xfrm>
            <a:off x="3851920" y="2563792"/>
            <a:ext cx="0" cy="3600400"/>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907704" y="3192885"/>
            <a:ext cx="864096" cy="461665"/>
          </a:xfrm>
          <a:prstGeom prst="rect">
            <a:avLst/>
          </a:prstGeom>
          <a:solidFill>
            <a:srgbClr val="FFFF00"/>
          </a:solidFill>
        </p:spPr>
        <p:txBody>
          <a:bodyPr wrap="square" rtlCol="0">
            <a:spAutoFit/>
          </a:bodyPr>
          <a:lstStyle/>
          <a:p>
            <a:r>
              <a:rPr lang="en-GB" sz="2400" dirty="0" smtClean="0"/>
              <a:t>past</a:t>
            </a:r>
            <a:endParaRPr lang="en-GB" sz="2400" dirty="0"/>
          </a:p>
        </p:txBody>
      </p:sp>
      <p:sp>
        <p:nvSpPr>
          <p:cNvPr id="9" name="Rectangle 8"/>
          <p:cNvSpPr/>
          <p:nvPr/>
        </p:nvSpPr>
        <p:spPr>
          <a:xfrm>
            <a:off x="5220072" y="4725144"/>
            <a:ext cx="3600400"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If the future output predictions do not match the steady-state, they predictions are said to be biased.</a:t>
            </a:r>
            <a:endParaRPr lang="en-GB" sz="2400" dirty="0"/>
          </a:p>
        </p:txBody>
      </p:sp>
    </p:spTree>
    <p:extLst>
      <p:ext uri="{BB962C8B-B14F-4D97-AF65-F5344CB8AC3E}">
        <p14:creationId xmlns:p14="http://schemas.microsoft.com/office/powerpoint/2010/main" val="3469023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anim calcmode="lin" valueType="num">
                                      <p:cBhvr>
                                        <p:cTn id="8" dur="2000" fill="hold"/>
                                        <p:tgtEl>
                                          <p:spTgt spid="9"/>
                                        </p:tgtEl>
                                        <p:attrNameLst>
                                          <p:attrName>ppt_w</p:attrName>
                                        </p:attrNameLst>
                                      </p:cBhvr>
                                      <p:tavLst>
                                        <p:tav tm="0" fmla="#ppt_w*sin(2.5*pi*$)">
                                          <p:val>
                                            <p:fltVal val="0"/>
                                          </p:val>
                                        </p:tav>
                                        <p:tav tm="100000">
                                          <p:val>
                                            <p:fltVal val="1"/>
                                          </p:val>
                                        </p:tav>
                                      </p:tavLst>
                                    </p:anim>
                                    <p:anim calcmode="lin" valueType="num">
                                      <p:cBhvr>
                                        <p:cTn id="9" dur="20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CARIMA model</a:t>
            </a:r>
            <a:endParaRPr lang="en-GB" dirty="0"/>
          </a:p>
        </p:txBody>
      </p:sp>
      <p:sp>
        <p:nvSpPr>
          <p:cNvPr id="3" name="Content Placeholder 2"/>
          <p:cNvSpPr>
            <a:spLocks noGrp="1"/>
          </p:cNvSpPr>
          <p:nvPr>
            <p:ph idx="1"/>
          </p:nvPr>
        </p:nvSpPr>
        <p:spPr>
          <a:xfrm>
            <a:off x="214282" y="928670"/>
            <a:ext cx="8715436" cy="3940490"/>
          </a:xfrm>
        </p:spPr>
        <p:txBody>
          <a:bodyPr>
            <a:normAutofit/>
          </a:bodyPr>
          <a:lstStyle/>
          <a:p>
            <a:pPr marL="0" indent="0">
              <a:buNone/>
            </a:pPr>
            <a:r>
              <a:rPr lang="en-GB" dirty="0" smtClean="0"/>
              <a:t>The most common transfer function model with MPC is the so called CARIMA model.</a:t>
            </a:r>
          </a:p>
          <a:p>
            <a:pPr marL="0" indent="0">
              <a:buNone/>
            </a:pPr>
            <a:r>
              <a:rPr lang="en-GB" dirty="0" smtClean="0"/>
              <a:t>It is used because the uncertainty is included in a way that is a good representation of slowly varying disturbances that could have a non-zero steady-state.</a:t>
            </a:r>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586013541"/>
              </p:ext>
            </p:extLst>
          </p:nvPr>
        </p:nvGraphicFramePr>
        <p:xfrm>
          <a:off x="1593949" y="3645024"/>
          <a:ext cx="5380037" cy="1312862"/>
        </p:xfrm>
        <a:graphic>
          <a:graphicData uri="http://schemas.openxmlformats.org/presentationml/2006/ole">
            <mc:AlternateContent xmlns:mc="http://schemas.openxmlformats.org/markup-compatibility/2006">
              <mc:Choice xmlns:v="urn:schemas-microsoft-com:vml" Requires="v">
                <p:oleObj spid="_x0000_s16415" name="Equation" r:id="rId3" imgW="1612800" imgH="393480" progId="Equation.3">
                  <p:embed/>
                </p:oleObj>
              </mc:Choice>
              <mc:Fallback>
                <p:oleObj name="Equation" r:id="rId3" imgW="1612800" imgH="393480" progId="Equation.3">
                  <p:embed/>
                  <p:pic>
                    <p:nvPicPr>
                      <p:cNvPr id="0" name=""/>
                      <p:cNvPicPr>
                        <a:picLocks noChangeAspect="1" noChangeArrowheads="1"/>
                      </p:cNvPicPr>
                      <p:nvPr/>
                    </p:nvPicPr>
                    <p:blipFill>
                      <a:blip r:embed="rId4"/>
                      <a:srcRect/>
                      <a:stretch>
                        <a:fillRect/>
                      </a:stretch>
                    </p:blipFill>
                    <p:spPr bwMode="auto">
                      <a:xfrm>
                        <a:off x="1593949" y="3645024"/>
                        <a:ext cx="5380037" cy="131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1385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1341932"/>
          </a:xfrm>
        </p:spPr>
        <p:txBody>
          <a:bodyPr>
            <a:normAutofit fontScale="90000"/>
          </a:bodyPr>
          <a:lstStyle/>
          <a:p>
            <a:r>
              <a:rPr lang="en-GB" dirty="0" smtClean="0"/>
              <a:t>Basic concepts of prediction with a CARIMA model</a:t>
            </a:r>
            <a:endParaRPr lang="en-GB" dirty="0"/>
          </a:p>
        </p:txBody>
      </p:sp>
      <p:sp>
        <p:nvSpPr>
          <p:cNvPr id="3" name="Content Placeholder 2"/>
          <p:cNvSpPr>
            <a:spLocks noGrp="1"/>
          </p:cNvSpPr>
          <p:nvPr>
            <p:ph idx="1"/>
          </p:nvPr>
        </p:nvSpPr>
        <p:spPr>
          <a:xfrm>
            <a:off x="179512" y="1700808"/>
            <a:ext cx="8715436" cy="5067538"/>
          </a:xfrm>
        </p:spPr>
        <p:txBody>
          <a:bodyPr/>
          <a:lstStyle/>
          <a:p>
            <a:pPr marL="0" indent="0">
              <a:buNone/>
            </a:pPr>
            <a:r>
              <a:rPr lang="en-GB" dirty="0" smtClean="0"/>
              <a:t>Discrete models are one-step ahead prediction models, that is, given data at sample ‘k’, one can determine data at sample ‘k+1’.</a:t>
            </a:r>
          </a:p>
          <a:p>
            <a:pPr marL="0" indent="0">
              <a:buNone/>
            </a:pPr>
            <a:endParaRPr lang="en-GB" dirty="0"/>
          </a:p>
          <a:p>
            <a:pPr marL="0" indent="0">
              <a:buNone/>
            </a:pPr>
            <a:endParaRPr lang="en-GB" dirty="0" smtClean="0"/>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3846544686"/>
              </p:ext>
            </p:extLst>
          </p:nvPr>
        </p:nvGraphicFramePr>
        <p:xfrm>
          <a:off x="179512" y="5445224"/>
          <a:ext cx="8586788" cy="541337"/>
        </p:xfrm>
        <a:graphic>
          <a:graphicData uri="http://schemas.openxmlformats.org/presentationml/2006/ole">
            <mc:AlternateContent xmlns:mc="http://schemas.openxmlformats.org/markup-compatibility/2006">
              <mc:Choice xmlns:v="urn:schemas-microsoft-com:vml" Requires="v">
                <p:oleObj spid="_x0000_s28687" name="Equation" r:id="rId3" imgW="3632040" imgH="228600" progId="Equation.3">
                  <p:embed/>
                </p:oleObj>
              </mc:Choice>
              <mc:Fallback>
                <p:oleObj name="Equation" r:id="rId3" imgW="3632040" imgH="228600" progId="Equation.3">
                  <p:embed/>
                  <p:pic>
                    <p:nvPicPr>
                      <p:cNvPr id="0" name=""/>
                      <p:cNvPicPr>
                        <a:picLocks noChangeAspect="1" noChangeArrowheads="1"/>
                      </p:cNvPicPr>
                      <p:nvPr/>
                    </p:nvPicPr>
                    <p:blipFill>
                      <a:blip r:embed="rId4"/>
                      <a:srcRect/>
                      <a:stretch>
                        <a:fillRect/>
                      </a:stretch>
                    </p:blipFill>
                    <p:spPr bwMode="auto">
                      <a:xfrm>
                        <a:off x="179512" y="5445224"/>
                        <a:ext cx="8586788" cy="541337"/>
                      </a:xfrm>
                      <a:prstGeom prst="rect">
                        <a:avLst/>
                      </a:prstGeom>
                      <a:solidFill>
                        <a:srgbClr val="FFFFCC"/>
                      </a:solidFill>
                      <a:ln>
                        <a:solidFill>
                          <a:schemeClr val="accent1"/>
                        </a:solidFill>
                      </a:ln>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801457022"/>
              </p:ext>
            </p:extLst>
          </p:nvPr>
        </p:nvGraphicFramePr>
        <p:xfrm>
          <a:off x="1403648" y="3354656"/>
          <a:ext cx="6065838" cy="1911350"/>
        </p:xfrm>
        <a:graphic>
          <a:graphicData uri="http://schemas.openxmlformats.org/presentationml/2006/ole">
            <mc:AlternateContent xmlns:mc="http://schemas.openxmlformats.org/markup-compatibility/2006">
              <mc:Choice xmlns:v="urn:schemas-microsoft-com:vml" Requires="v">
                <p:oleObj spid="_x0000_s28688" name="Equation" r:id="rId5" imgW="2260440" imgH="711000" progId="Equation.3">
                  <p:embed/>
                </p:oleObj>
              </mc:Choice>
              <mc:Fallback>
                <p:oleObj name="Equation" r:id="rId5" imgW="2260440" imgH="711000" progId="Equation.3">
                  <p:embed/>
                  <p:pic>
                    <p:nvPicPr>
                      <p:cNvPr id="0" name=""/>
                      <p:cNvPicPr>
                        <a:picLocks noChangeAspect="1" noChangeArrowheads="1"/>
                      </p:cNvPicPr>
                      <p:nvPr/>
                    </p:nvPicPr>
                    <p:blipFill>
                      <a:blip r:embed="rId6"/>
                      <a:srcRect/>
                      <a:stretch>
                        <a:fillRect/>
                      </a:stretch>
                    </p:blipFill>
                    <p:spPr bwMode="auto">
                      <a:xfrm>
                        <a:off x="1403648" y="3354656"/>
                        <a:ext cx="6065838" cy="191135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963664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Predicting from the steady-state</a:t>
            </a:r>
            <a:endParaRPr lang="en-GB" dirty="0"/>
          </a:p>
        </p:txBody>
      </p:sp>
      <p:sp>
        <p:nvSpPr>
          <p:cNvPr id="3" name="Content Placeholder 2"/>
          <p:cNvSpPr>
            <a:spLocks noGrp="1"/>
          </p:cNvSpPr>
          <p:nvPr>
            <p:ph idx="1"/>
          </p:nvPr>
        </p:nvSpPr>
        <p:spPr/>
        <p:txBody>
          <a:bodyPr/>
          <a:lstStyle/>
          <a:p>
            <a:pPr marL="0" indent="0">
              <a:buNone/>
            </a:pPr>
            <a:r>
              <a:rPr lang="en-GB" dirty="0" smtClean="0"/>
              <a:t>In the steady-state one has the following.</a:t>
            </a:r>
          </a:p>
          <a:p>
            <a:pPr marL="0" indent="0">
              <a:buNone/>
            </a:pPr>
            <a:endParaRPr lang="en-GB" dirty="0"/>
          </a:p>
          <a:p>
            <a:pPr marL="0" indent="0">
              <a:buNone/>
            </a:pPr>
            <a:endParaRPr lang="en-GB" dirty="0" smtClean="0"/>
          </a:p>
          <a:p>
            <a:pPr marL="0" indent="0">
              <a:buNone/>
            </a:pPr>
            <a:r>
              <a:rPr lang="en-GB" dirty="0" smtClean="0"/>
              <a:t>Also, by definition:</a:t>
            </a:r>
          </a:p>
          <a:p>
            <a:pPr marL="0" indent="0">
              <a:buNone/>
            </a:pPr>
            <a:endParaRPr lang="en-GB" dirty="0"/>
          </a:p>
          <a:p>
            <a:pPr marL="0" indent="0">
              <a:buNone/>
            </a:pPr>
            <a:r>
              <a:rPr lang="en-GB" dirty="0" smtClean="0"/>
              <a:t>And hence:</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55432194"/>
              </p:ext>
            </p:extLst>
          </p:nvPr>
        </p:nvGraphicFramePr>
        <p:xfrm>
          <a:off x="1835696" y="1484784"/>
          <a:ext cx="4652962" cy="1082675"/>
        </p:xfrm>
        <a:graphic>
          <a:graphicData uri="http://schemas.openxmlformats.org/presentationml/2006/ole">
            <mc:AlternateContent xmlns:mc="http://schemas.openxmlformats.org/markup-compatibility/2006">
              <mc:Choice xmlns:v="urn:schemas-microsoft-com:vml" Requires="v">
                <p:oleObj spid="_x0000_s29719" name="Equation" r:id="rId3" imgW="1968480" imgH="457200" progId="Equation.3">
                  <p:embed/>
                </p:oleObj>
              </mc:Choice>
              <mc:Fallback>
                <p:oleObj name="Equation" r:id="rId3" imgW="1968480" imgH="457200" progId="Equation.3">
                  <p:embed/>
                  <p:pic>
                    <p:nvPicPr>
                      <p:cNvPr id="0" name="Object 6"/>
                      <p:cNvPicPr>
                        <a:picLocks noChangeAspect="1" noChangeArrowheads="1"/>
                      </p:cNvPicPr>
                      <p:nvPr/>
                    </p:nvPicPr>
                    <p:blipFill>
                      <a:blip r:embed="rId4"/>
                      <a:srcRect/>
                      <a:stretch>
                        <a:fillRect/>
                      </a:stretch>
                    </p:blipFill>
                    <p:spPr bwMode="auto">
                      <a:xfrm>
                        <a:off x="1835696" y="1484784"/>
                        <a:ext cx="4652962" cy="1082675"/>
                      </a:xfrm>
                      <a:prstGeom prst="rect">
                        <a:avLst/>
                      </a:prstGeom>
                      <a:solidFill>
                        <a:srgbClr val="FFFFCC"/>
                      </a:solidFill>
                      <a:ln w="9525">
                        <a:solidFill>
                          <a:schemeClr val="accent1"/>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288975599"/>
              </p:ext>
            </p:extLst>
          </p:nvPr>
        </p:nvGraphicFramePr>
        <p:xfrm>
          <a:off x="899592" y="3284984"/>
          <a:ext cx="6407150" cy="614362"/>
        </p:xfrm>
        <a:graphic>
          <a:graphicData uri="http://schemas.openxmlformats.org/presentationml/2006/ole">
            <mc:AlternateContent xmlns:mc="http://schemas.openxmlformats.org/markup-compatibility/2006">
              <mc:Choice xmlns:v="urn:schemas-microsoft-com:vml" Requires="v">
                <p:oleObj spid="_x0000_s29720" name="Equation" r:id="rId5" imgW="2387520" imgH="228600" progId="Equation.3">
                  <p:embed/>
                </p:oleObj>
              </mc:Choice>
              <mc:Fallback>
                <p:oleObj name="Equation" r:id="rId5" imgW="2387520" imgH="228600" progId="Equation.3">
                  <p:embed/>
                  <p:pic>
                    <p:nvPicPr>
                      <p:cNvPr id="0" name="Object 7"/>
                      <p:cNvPicPr>
                        <a:picLocks noChangeAspect="1" noChangeArrowheads="1"/>
                      </p:cNvPicPr>
                      <p:nvPr/>
                    </p:nvPicPr>
                    <p:blipFill>
                      <a:blip r:embed="rId6"/>
                      <a:srcRect/>
                      <a:stretch>
                        <a:fillRect/>
                      </a:stretch>
                    </p:blipFill>
                    <p:spPr bwMode="auto">
                      <a:xfrm>
                        <a:off x="899592" y="3284984"/>
                        <a:ext cx="640715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557715457"/>
              </p:ext>
            </p:extLst>
          </p:nvPr>
        </p:nvGraphicFramePr>
        <p:xfrm>
          <a:off x="251520" y="4509120"/>
          <a:ext cx="8615363" cy="1954213"/>
        </p:xfrm>
        <a:graphic>
          <a:graphicData uri="http://schemas.openxmlformats.org/presentationml/2006/ole">
            <mc:AlternateContent xmlns:mc="http://schemas.openxmlformats.org/markup-compatibility/2006">
              <mc:Choice xmlns:v="urn:schemas-microsoft-com:vml" Requires="v">
                <p:oleObj spid="_x0000_s29721" name="Equation" r:id="rId7" imgW="3644640" imgH="825480" progId="Equation.3">
                  <p:embed/>
                </p:oleObj>
              </mc:Choice>
              <mc:Fallback>
                <p:oleObj name="Equation" r:id="rId7" imgW="3644640" imgH="825480" progId="Equation.3">
                  <p:embed/>
                  <p:pic>
                    <p:nvPicPr>
                      <p:cNvPr id="0" name="Object 6"/>
                      <p:cNvPicPr>
                        <a:picLocks noChangeAspect="1" noChangeArrowheads="1"/>
                      </p:cNvPicPr>
                      <p:nvPr/>
                    </p:nvPicPr>
                    <p:blipFill>
                      <a:blip r:embed="rId8"/>
                      <a:srcRect/>
                      <a:stretch>
                        <a:fillRect/>
                      </a:stretch>
                    </p:blipFill>
                    <p:spPr bwMode="auto">
                      <a:xfrm>
                        <a:off x="251520" y="4509120"/>
                        <a:ext cx="8615363" cy="1954213"/>
                      </a:xfrm>
                      <a:prstGeom prst="rect">
                        <a:avLst/>
                      </a:prstGeom>
                      <a:solidFill>
                        <a:srgbClr val="FFFFCC"/>
                      </a:solidFill>
                      <a:ln w="9525">
                        <a:solidFill>
                          <a:schemeClr val="accent1"/>
                        </a:solidFill>
                        <a:miter lim="800000"/>
                        <a:headEnd/>
                        <a:tailEnd/>
                      </a:ln>
                    </p:spPr>
                  </p:pic>
                </p:oleObj>
              </mc:Fallback>
            </mc:AlternateContent>
          </a:graphicData>
        </a:graphic>
      </p:graphicFrame>
      <p:sp>
        <p:nvSpPr>
          <p:cNvPr id="9" name="Rectangle 8"/>
          <p:cNvSpPr/>
          <p:nvPr/>
        </p:nvSpPr>
        <p:spPr>
          <a:xfrm>
            <a:off x="0" y="5949280"/>
            <a:ext cx="838842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0245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xit" presetSubtype="21" fill="hold" grpId="0" nodeType="clickEffect">
                                  <p:stCondLst>
                                    <p:cond delay="0"/>
                                  </p:stCondLst>
                                  <p:childTnLst>
                                    <p:animEffect transition="out" filter="barn(inVertical)">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p:txBody>
          <a:bodyPr/>
          <a:lstStyle/>
          <a:p>
            <a:pPr marL="0" indent="0">
              <a:buNone/>
            </a:pPr>
            <a:r>
              <a:rPr lang="en-GB" dirty="0" smtClean="0"/>
              <a:t>By definition using the CARIMA model gives predictions which are unbiased in the steady-state.</a:t>
            </a:r>
          </a:p>
          <a:p>
            <a:pPr marL="0" indent="0">
              <a:buNone/>
            </a:pPr>
            <a:r>
              <a:rPr lang="en-GB" dirty="0" smtClean="0"/>
              <a:t>This is unsurprising given it is based on increments and thus is effectively a model based around any steady-state.</a:t>
            </a:r>
          </a:p>
          <a:p>
            <a:pPr marL="0" indent="0">
              <a:buNone/>
            </a:pPr>
            <a:r>
              <a:rPr lang="en-GB" dirty="0" smtClean="0"/>
              <a:t>Interestingly, the CARIMA model does not estimate the effective disturbance explicitly and thus differs from the approach in the previous video.</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spTree>
    <p:extLst>
      <p:ext uri="{BB962C8B-B14F-4D97-AF65-F5344CB8AC3E}">
        <p14:creationId xmlns:p14="http://schemas.microsoft.com/office/powerpoint/2010/main" val="3505849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2118</TotalTime>
  <Words>355</Words>
  <Application>Microsoft Office PowerPoint</Application>
  <PresentationFormat>On-screen Show (4:3)</PresentationFormat>
  <Paragraphs>60</Paragraphs>
  <Slides>8</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0" baseType="lpstr">
      <vt:lpstr>Office Theme</vt:lpstr>
      <vt:lpstr>Equation</vt:lpstr>
      <vt:lpstr>Predictive control 11 Unbiased prediction with CARIMA models</vt:lpstr>
      <vt:lpstr>Introduction</vt:lpstr>
      <vt:lpstr>Unbiased prediction</vt:lpstr>
      <vt:lpstr>CARIMA model</vt:lpstr>
      <vt:lpstr>Basic concepts of prediction with a CARIMA model</vt:lpstr>
      <vt:lpstr>Predicting from the steady-state</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115</cp:revision>
  <dcterms:created xsi:type="dcterms:W3CDTF">2012-03-07T15:25:29Z</dcterms:created>
  <dcterms:modified xsi:type="dcterms:W3CDTF">2014-01-20T13:30:41Z</dcterms:modified>
</cp:coreProperties>
</file>