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94" r:id="rId3"/>
    <p:sldId id="310" r:id="rId4"/>
    <p:sldId id="311" r:id="rId5"/>
    <p:sldId id="312" r:id="rId6"/>
    <p:sldId id="303" r:id="rId7"/>
    <p:sldId id="307" r:id="rId8"/>
    <p:sldId id="269" r:id="rId9"/>
    <p:sldId id="313"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9" d="100"/>
          <a:sy n="89" d="100"/>
        </p:scale>
        <p:origin x="-66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1/20/2014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10</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9.jpeg"/><Relationship Id="rId5" Type="http://schemas.openxmlformats.org/officeDocument/2006/relationships/hyperlink" Target="http://engsc.ac.uk/" TargetMode="External"/><Relationship Id="rId10" Type="http://schemas.openxmlformats.org/officeDocument/2006/relationships/image" Target="../media/image18.jpeg"/><Relationship Id="rId4" Type="http://schemas.openxmlformats.org/officeDocument/2006/relationships/image" Target="../media/image15.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Predictive control 12</a:t>
            </a:r>
            <a:br>
              <a:rPr lang="en-GB" dirty="0" smtClean="0"/>
            </a:br>
            <a:r>
              <a:rPr lang="en-GB" dirty="0" smtClean="0"/>
              <a:t>unbiased prediction using steady state estimates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The previous two videos showed how one could form unbiased predictions using either a CARIMA model or a ‘disturbance estimate’.</a:t>
            </a:r>
          </a:p>
          <a:p>
            <a:r>
              <a:rPr lang="en-GB" dirty="0" smtClean="0"/>
              <a:t>This video looks at a 3</a:t>
            </a:r>
            <a:r>
              <a:rPr lang="en-GB" baseline="30000" dirty="0" smtClean="0"/>
              <a:t>rd</a:t>
            </a:r>
            <a:r>
              <a:rPr lang="en-GB" dirty="0" smtClean="0"/>
              <a:t> alternative which is useful with state space models.</a:t>
            </a:r>
          </a:p>
          <a:p>
            <a:r>
              <a:rPr lang="en-GB" dirty="0" smtClean="0"/>
              <a:t>The aim is to estimate the expected steady-state values for the state and input to meet a given steady-state output and then, in effect, use deviation variables about this point.</a:t>
            </a:r>
          </a:p>
          <a:p>
            <a:r>
              <a:rPr lang="en-GB" dirty="0" smtClean="0"/>
              <a:t>One can ensure consistency between predictions and the actual process if one ensures the estimated steady-state is simultaneously consistent with the process and model.</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4274053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321578" cy="714380"/>
          </a:xfrm>
        </p:spPr>
        <p:txBody>
          <a:bodyPr>
            <a:normAutofit fontScale="90000"/>
          </a:bodyPr>
          <a:lstStyle/>
          <a:p>
            <a:r>
              <a:rPr lang="en-GB" dirty="0" smtClean="0"/>
              <a:t>Background on state space predictions</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The output prediction equations (one step ahead) are given by the model. </a:t>
            </a:r>
            <a:endParaRPr lang="en-GB" sz="2800" dirty="0"/>
          </a:p>
          <a:p>
            <a:pPr marL="0" indent="0">
              <a:buNone/>
            </a:pPr>
            <a:endParaRPr lang="en-GB" sz="2800" dirty="0" smtClean="0"/>
          </a:p>
          <a:p>
            <a:pPr marL="0" indent="0">
              <a:buNone/>
            </a:pPr>
            <a:r>
              <a:rPr lang="en-GB" sz="2800" dirty="0" smtClean="0"/>
              <a:t>The expected steady-state, perhaps sometime in the future obeys the following</a:t>
            </a:r>
          </a:p>
          <a:p>
            <a:pPr marL="0" indent="0">
              <a:buNone/>
            </a:pPr>
            <a:endParaRPr lang="en-GB" sz="2800"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2446060986"/>
              </p:ext>
            </p:extLst>
          </p:nvPr>
        </p:nvGraphicFramePr>
        <p:xfrm>
          <a:off x="1475656" y="1916832"/>
          <a:ext cx="4921250" cy="519113"/>
        </p:xfrm>
        <a:graphic>
          <a:graphicData uri="http://schemas.openxmlformats.org/presentationml/2006/ole">
            <mc:AlternateContent xmlns:mc="http://schemas.openxmlformats.org/markup-compatibility/2006">
              <mc:Choice xmlns:v="urn:schemas-microsoft-com:vml" Requires="v">
                <p:oleObj spid="_x0000_s23596" name="Equation" r:id="rId3" imgW="2171520" imgH="228600" progId="Equation.3">
                  <p:embed/>
                </p:oleObj>
              </mc:Choice>
              <mc:Fallback>
                <p:oleObj name="Equation" r:id="rId3" imgW="2171520" imgH="228600" progId="Equation.3">
                  <p:embed/>
                  <p:pic>
                    <p:nvPicPr>
                      <p:cNvPr id="0" name=""/>
                      <p:cNvPicPr>
                        <a:picLocks noChangeAspect="1" noChangeArrowheads="1"/>
                      </p:cNvPicPr>
                      <p:nvPr/>
                    </p:nvPicPr>
                    <p:blipFill>
                      <a:blip r:embed="rId4"/>
                      <a:srcRect/>
                      <a:stretch>
                        <a:fillRect/>
                      </a:stretch>
                    </p:blipFill>
                    <p:spPr bwMode="auto">
                      <a:xfrm>
                        <a:off x="1475656" y="1916832"/>
                        <a:ext cx="4921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5076056" y="3140968"/>
            <a:ext cx="3816424" cy="1800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 disturbance estimate is required to estimate the steady-state states and inputs for a given steady output.</a:t>
            </a:r>
            <a:endParaRPr lang="en-GB" sz="2400" dirty="0"/>
          </a:p>
        </p:txBody>
      </p:sp>
      <p:graphicFrame>
        <p:nvGraphicFramePr>
          <p:cNvPr id="9" name="Object 8"/>
          <p:cNvGraphicFramePr>
            <a:graphicFrameLocks noChangeAspect="1"/>
          </p:cNvGraphicFramePr>
          <p:nvPr>
            <p:extLst>
              <p:ext uri="{D42A27DB-BD31-4B8C-83A1-F6EECF244321}">
                <p14:modId xmlns:p14="http://schemas.microsoft.com/office/powerpoint/2010/main" val="726019917"/>
              </p:ext>
            </p:extLst>
          </p:nvPr>
        </p:nvGraphicFramePr>
        <p:xfrm>
          <a:off x="395536" y="3332023"/>
          <a:ext cx="5006975" cy="1614488"/>
        </p:xfrm>
        <a:graphic>
          <a:graphicData uri="http://schemas.openxmlformats.org/presentationml/2006/ole">
            <mc:AlternateContent xmlns:mc="http://schemas.openxmlformats.org/markup-compatibility/2006">
              <mc:Choice xmlns:v="urn:schemas-microsoft-com:vml" Requires="v">
                <p:oleObj spid="_x0000_s23597" name="Equation" r:id="rId5" imgW="2209680" imgH="711000" progId="Equation.3">
                  <p:embed/>
                </p:oleObj>
              </mc:Choice>
              <mc:Fallback>
                <p:oleObj name="Equation" r:id="rId5" imgW="2209680" imgH="711000" progId="Equation.3">
                  <p:embed/>
                  <p:pic>
                    <p:nvPicPr>
                      <p:cNvPr id="0" name="Object 9"/>
                      <p:cNvPicPr>
                        <a:picLocks noChangeAspect="1" noChangeArrowheads="1"/>
                      </p:cNvPicPr>
                      <p:nvPr/>
                    </p:nvPicPr>
                    <p:blipFill>
                      <a:blip r:embed="rId6"/>
                      <a:srcRect/>
                      <a:stretch>
                        <a:fillRect/>
                      </a:stretch>
                    </p:blipFill>
                    <p:spPr bwMode="auto">
                      <a:xfrm>
                        <a:off x="395536" y="3332023"/>
                        <a:ext cx="5006975"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117596207"/>
              </p:ext>
            </p:extLst>
          </p:nvPr>
        </p:nvGraphicFramePr>
        <p:xfrm>
          <a:off x="539552" y="5157192"/>
          <a:ext cx="4143375" cy="1152525"/>
        </p:xfrm>
        <a:graphic>
          <a:graphicData uri="http://schemas.openxmlformats.org/presentationml/2006/ole">
            <mc:AlternateContent xmlns:mc="http://schemas.openxmlformats.org/markup-compatibility/2006">
              <mc:Choice xmlns:v="urn:schemas-microsoft-com:vml" Requires="v">
                <p:oleObj spid="_x0000_s23598" name="Equation" r:id="rId7" imgW="1828800" imgH="507960" progId="Equation.3">
                  <p:embed/>
                </p:oleObj>
              </mc:Choice>
              <mc:Fallback>
                <p:oleObj name="Equation" r:id="rId7" imgW="1828800" imgH="507960" progId="Equation.3">
                  <p:embed/>
                  <p:pic>
                    <p:nvPicPr>
                      <p:cNvPr id="0" name="Object 8"/>
                      <p:cNvPicPr>
                        <a:picLocks noChangeAspect="1" noChangeArrowheads="1"/>
                      </p:cNvPicPr>
                      <p:nvPr/>
                    </p:nvPicPr>
                    <p:blipFill>
                      <a:blip r:embed="rId8"/>
                      <a:srcRect/>
                      <a:stretch>
                        <a:fillRect/>
                      </a:stretch>
                    </p:blipFill>
                    <p:spPr bwMode="auto">
                      <a:xfrm>
                        <a:off x="539552" y="5157192"/>
                        <a:ext cx="41433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0"/>
          <p:cNvSpPr/>
          <p:nvPr/>
        </p:nvSpPr>
        <p:spPr>
          <a:xfrm>
            <a:off x="5076056" y="5040809"/>
            <a:ext cx="3816424" cy="148453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Typically, desired steady-state output can be selected by the user as the target.</a:t>
            </a:r>
            <a:endParaRPr lang="en-GB" sz="2400" dirty="0"/>
          </a:p>
        </p:txBody>
      </p:sp>
    </p:spTree>
    <p:extLst>
      <p:ext uri="{BB962C8B-B14F-4D97-AF65-F5344CB8AC3E}">
        <p14:creationId xmlns:p14="http://schemas.microsoft.com/office/powerpoint/2010/main" val="75155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000"/>
                                        <p:tgtEl>
                                          <p:spTgt spid="8"/>
                                        </p:tgtEl>
                                      </p:cBhvr>
                                    </p:animEffect>
                                    <p:anim calcmode="lin" valueType="num">
                                      <p:cBhvr>
                                        <p:cTn id="27" dur="2000" fill="hold"/>
                                        <p:tgtEl>
                                          <p:spTgt spid="8"/>
                                        </p:tgtEl>
                                        <p:attrNameLst>
                                          <p:attrName>ppt_w</p:attrName>
                                        </p:attrNameLst>
                                      </p:cBhvr>
                                      <p:tavLst>
                                        <p:tav tm="0" fmla="#ppt_w*sin(2.5*pi*$)">
                                          <p:val>
                                            <p:fltVal val="0"/>
                                          </p:val>
                                        </p:tav>
                                        <p:tav tm="100000">
                                          <p:val>
                                            <p:fltVal val="1"/>
                                          </p:val>
                                        </p:tav>
                                      </p:tavLst>
                                    </p:anim>
                                    <p:anim calcmode="lin" valueType="num">
                                      <p:cBhvr>
                                        <p:cTn id="28"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5"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2000"/>
                                        <p:tgtEl>
                                          <p:spTgt spid="11"/>
                                        </p:tgtEl>
                                      </p:cBhvr>
                                    </p:animEffect>
                                    <p:anim calcmode="lin" valueType="num">
                                      <p:cBhvr>
                                        <p:cTn id="40" dur="2000" fill="hold"/>
                                        <p:tgtEl>
                                          <p:spTgt spid="11"/>
                                        </p:tgtEl>
                                        <p:attrNameLst>
                                          <p:attrName>ppt_w</p:attrName>
                                        </p:attrNameLst>
                                      </p:cBhvr>
                                      <p:tavLst>
                                        <p:tav tm="0" fmla="#ppt_w*sin(2.5*pi*$)">
                                          <p:val>
                                            <p:fltVal val="0"/>
                                          </p:val>
                                        </p:tav>
                                        <p:tav tm="100000">
                                          <p:val>
                                            <p:fltVal val="1"/>
                                          </p:val>
                                        </p:tav>
                                      </p:tavLst>
                                    </p:anim>
                                    <p:anim calcmode="lin" valueType="num">
                                      <p:cBhvr>
                                        <p:cTn id="41"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Predict relative to the steady-state</a:t>
            </a:r>
            <a:endParaRPr lang="en-GB" dirty="0"/>
          </a:p>
        </p:txBody>
      </p:sp>
      <p:sp>
        <p:nvSpPr>
          <p:cNvPr id="3" name="Content Placeholder 2"/>
          <p:cNvSpPr>
            <a:spLocks noGrp="1"/>
          </p:cNvSpPr>
          <p:nvPr>
            <p:ph idx="1"/>
          </p:nvPr>
        </p:nvSpPr>
        <p:spPr>
          <a:xfrm>
            <a:off x="214282" y="928670"/>
            <a:ext cx="8715436" cy="5308642"/>
          </a:xfrm>
        </p:spPr>
        <p:txBody>
          <a:bodyPr>
            <a:normAutofit fontScale="92500"/>
          </a:bodyPr>
          <a:lstStyle/>
          <a:p>
            <a:pPr marL="0" indent="0">
              <a:buNone/>
            </a:pPr>
            <a:r>
              <a:rPr lang="en-GB" dirty="0" smtClean="0"/>
              <a:t>A state space model is linear and thus superposition holds. Hence one can write:</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Critically, the model in terms of the deviation variable no longer needs the disturbance term as this has been absorbed in the estimation of the correct steady-state.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683012794"/>
              </p:ext>
            </p:extLst>
          </p:nvPr>
        </p:nvGraphicFramePr>
        <p:xfrm>
          <a:off x="683568" y="2060848"/>
          <a:ext cx="7335402" cy="2520280"/>
        </p:xfrm>
        <a:graphic>
          <a:graphicData uri="http://schemas.openxmlformats.org/presentationml/2006/ole">
            <mc:AlternateContent xmlns:mc="http://schemas.openxmlformats.org/markup-compatibility/2006">
              <mc:Choice xmlns:v="urn:schemas-microsoft-com:vml" Requires="v">
                <p:oleObj spid="_x0000_s24591" name="Equation" r:id="rId3" imgW="2666880" imgH="914400" progId="Equation.3">
                  <p:embed/>
                </p:oleObj>
              </mc:Choice>
              <mc:Fallback>
                <p:oleObj name="Equation" r:id="rId3" imgW="2666880" imgH="914400" progId="Equation.3">
                  <p:embed/>
                  <p:pic>
                    <p:nvPicPr>
                      <p:cNvPr id="0" name="Object 9"/>
                      <p:cNvPicPr>
                        <a:picLocks noChangeAspect="1" noChangeArrowheads="1"/>
                      </p:cNvPicPr>
                      <p:nvPr/>
                    </p:nvPicPr>
                    <p:blipFill>
                      <a:blip r:embed="rId4"/>
                      <a:srcRect/>
                      <a:stretch>
                        <a:fillRect/>
                      </a:stretch>
                    </p:blipFill>
                    <p:spPr bwMode="auto">
                      <a:xfrm>
                        <a:off x="683568" y="2060848"/>
                        <a:ext cx="7335402" cy="2520280"/>
                      </a:xfrm>
                      <a:prstGeom prst="rect">
                        <a:avLst/>
                      </a:prstGeom>
                      <a:noFill/>
                      <a:ln w="19050">
                        <a:solidFill>
                          <a:schemeClr val="accent1"/>
                        </a:solidFill>
                      </a:ln>
                    </p:spPr>
                  </p:pic>
                </p:oleObj>
              </mc:Fallback>
            </mc:AlternateContent>
          </a:graphicData>
        </a:graphic>
      </p:graphicFrame>
    </p:spTree>
    <p:extLst>
      <p:ext uri="{BB962C8B-B14F-4D97-AF65-F5344CB8AC3E}">
        <p14:creationId xmlns:p14="http://schemas.microsoft.com/office/powerpoint/2010/main" val="203629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Prediction with deviation variables</a:t>
            </a:r>
            <a:endParaRPr lang="en-GB" dirty="0"/>
          </a:p>
        </p:txBody>
      </p:sp>
      <p:sp>
        <p:nvSpPr>
          <p:cNvPr id="3" name="Content Placeholder 2"/>
          <p:cNvSpPr>
            <a:spLocks noGrp="1"/>
          </p:cNvSpPr>
          <p:nvPr>
            <p:ph idx="1"/>
          </p:nvPr>
        </p:nvSpPr>
        <p:spPr/>
        <p:txBody>
          <a:bodyPr/>
          <a:lstStyle/>
          <a:p>
            <a:pPr marL="0" indent="0">
              <a:buNone/>
            </a:pPr>
            <a:r>
              <a:rPr lang="en-GB" dirty="0" smtClean="0"/>
              <a:t>The predictions must be unbiased in the steady-state because by definition the estimates of </a:t>
            </a:r>
            <a:r>
              <a:rPr lang="en-GB" i="1" dirty="0" err="1" smtClean="0"/>
              <a:t>x</a:t>
            </a:r>
            <a:r>
              <a:rPr lang="en-GB" i="1" baseline="-25000" dirty="0" err="1" smtClean="0"/>
              <a:t>ss</a:t>
            </a:r>
            <a:r>
              <a:rPr lang="en-GB" i="1" dirty="0" err="1" smtClean="0"/>
              <a:t>,u</a:t>
            </a:r>
            <a:r>
              <a:rPr lang="en-GB" i="1" baseline="-25000" dirty="0" err="1" smtClean="0"/>
              <a:t>ss</a:t>
            </a:r>
            <a:r>
              <a:rPr lang="en-GB" i="1" dirty="0" err="1" smtClean="0"/>
              <a:t>,d</a:t>
            </a:r>
            <a:r>
              <a:rPr lang="en-GB" dirty="0" smtClean="0"/>
              <a:t> and such that:</a:t>
            </a:r>
          </a:p>
          <a:p>
            <a:pPr marL="0" indent="0">
              <a:buNone/>
            </a:pPr>
            <a:endParaRPr lang="en-GB" dirty="0"/>
          </a:p>
          <a:p>
            <a:pPr marL="0" indent="0">
              <a:buNone/>
            </a:pPr>
            <a:r>
              <a:rPr lang="en-GB" dirty="0" smtClean="0"/>
              <a:t>This also implies that, assuming one was at the specified steady-state and with future deviations in the input are zero, we must have: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992301405"/>
              </p:ext>
            </p:extLst>
          </p:nvPr>
        </p:nvGraphicFramePr>
        <p:xfrm>
          <a:off x="1331640" y="2492896"/>
          <a:ext cx="5832475" cy="630237"/>
        </p:xfrm>
        <a:graphic>
          <a:graphicData uri="http://schemas.openxmlformats.org/presentationml/2006/ole">
            <mc:AlternateContent xmlns:mc="http://schemas.openxmlformats.org/markup-compatibility/2006">
              <mc:Choice xmlns:v="urn:schemas-microsoft-com:vml" Requires="v">
                <p:oleObj spid="_x0000_s26640" name="Equation" r:id="rId3" imgW="2120760" imgH="228600" progId="Equation.3">
                  <p:embed/>
                </p:oleObj>
              </mc:Choice>
              <mc:Fallback>
                <p:oleObj name="Equation" r:id="rId3" imgW="2120760" imgH="228600" progId="Equation.3">
                  <p:embed/>
                  <p:pic>
                    <p:nvPicPr>
                      <p:cNvPr id="0" name="Object 5"/>
                      <p:cNvPicPr>
                        <a:picLocks noChangeAspect="1" noChangeArrowheads="1"/>
                      </p:cNvPicPr>
                      <p:nvPr/>
                    </p:nvPicPr>
                    <p:blipFill>
                      <a:blip r:embed="rId4"/>
                      <a:srcRect/>
                      <a:stretch>
                        <a:fillRect/>
                      </a:stretch>
                    </p:blipFill>
                    <p:spPr bwMode="auto">
                      <a:xfrm>
                        <a:off x="1331640" y="2492896"/>
                        <a:ext cx="5832475" cy="630237"/>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75184933"/>
              </p:ext>
            </p:extLst>
          </p:nvPr>
        </p:nvGraphicFramePr>
        <p:xfrm>
          <a:off x="1547664" y="4725144"/>
          <a:ext cx="6007100" cy="1960562"/>
        </p:xfrm>
        <a:graphic>
          <a:graphicData uri="http://schemas.openxmlformats.org/presentationml/2006/ole">
            <mc:AlternateContent xmlns:mc="http://schemas.openxmlformats.org/markup-compatibility/2006">
              <mc:Choice xmlns:v="urn:schemas-microsoft-com:vml" Requires="v">
                <p:oleObj spid="_x0000_s26641" name="Equation" r:id="rId5" imgW="2184120" imgH="711000" progId="Equation.3">
                  <p:embed/>
                </p:oleObj>
              </mc:Choice>
              <mc:Fallback>
                <p:oleObj name="Equation" r:id="rId5" imgW="2184120" imgH="711000" progId="Equation.3">
                  <p:embed/>
                  <p:pic>
                    <p:nvPicPr>
                      <p:cNvPr id="0" name="Object 5"/>
                      <p:cNvPicPr>
                        <a:picLocks noChangeAspect="1" noChangeArrowheads="1"/>
                      </p:cNvPicPr>
                      <p:nvPr/>
                    </p:nvPicPr>
                    <p:blipFill>
                      <a:blip r:embed="rId6"/>
                      <a:srcRect/>
                      <a:stretch>
                        <a:fillRect/>
                      </a:stretch>
                    </p:blipFill>
                    <p:spPr bwMode="auto">
                      <a:xfrm>
                        <a:off x="1547664" y="4725144"/>
                        <a:ext cx="6007100" cy="1960562"/>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420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341932"/>
          </a:xfrm>
        </p:spPr>
        <p:txBody>
          <a:bodyPr>
            <a:normAutofit fontScale="90000"/>
          </a:bodyPr>
          <a:lstStyle/>
          <a:p>
            <a:r>
              <a:rPr lang="en-GB" dirty="0" smtClean="0"/>
              <a:t>Prediction in terms of deviation variables</a:t>
            </a:r>
            <a:endParaRPr lang="en-GB" dirty="0"/>
          </a:p>
        </p:txBody>
      </p:sp>
      <p:sp>
        <p:nvSpPr>
          <p:cNvPr id="3" name="Content Placeholder 2"/>
          <p:cNvSpPr>
            <a:spLocks noGrp="1"/>
          </p:cNvSpPr>
          <p:nvPr>
            <p:ph idx="1"/>
          </p:nvPr>
        </p:nvSpPr>
        <p:spPr>
          <a:xfrm>
            <a:off x="214282" y="1484784"/>
            <a:ext cx="8715436" cy="5087488"/>
          </a:xfrm>
        </p:spPr>
        <p:txBody>
          <a:bodyPr/>
          <a:lstStyle/>
          <a:p>
            <a:pPr marL="0" indent="0">
              <a:buNone/>
            </a:pPr>
            <a:r>
              <a:rPr lang="en-GB" dirty="0" smtClean="0"/>
              <a:t>This is the same as covered in the earlier video:  </a:t>
            </a:r>
            <a:endParaRPr lang="en-GB" dirty="0"/>
          </a:p>
          <a:p>
            <a:pPr marL="0" indent="0">
              <a:buNone/>
            </a:pPr>
            <a:endParaRPr lang="en-GB" dirty="0" smtClean="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4106064219"/>
              </p:ext>
            </p:extLst>
          </p:nvPr>
        </p:nvGraphicFramePr>
        <p:xfrm>
          <a:off x="669925" y="2636838"/>
          <a:ext cx="7942263" cy="576262"/>
        </p:xfrm>
        <a:graphic>
          <a:graphicData uri="http://schemas.openxmlformats.org/presentationml/2006/ole">
            <mc:AlternateContent xmlns:mc="http://schemas.openxmlformats.org/markup-compatibility/2006">
              <mc:Choice xmlns:v="urn:schemas-microsoft-com:vml" Requires="v">
                <p:oleObj spid="_x0000_s16436" name="Equation" r:id="rId3" imgW="3504960" imgH="253800" progId="Equation.3">
                  <p:embed/>
                </p:oleObj>
              </mc:Choice>
              <mc:Fallback>
                <p:oleObj name="Equation" r:id="rId3" imgW="3504960" imgH="253800" progId="Equation.3">
                  <p:embed/>
                  <p:pic>
                    <p:nvPicPr>
                      <p:cNvPr id="0" name=""/>
                      <p:cNvPicPr>
                        <a:picLocks noChangeAspect="1" noChangeArrowheads="1"/>
                      </p:cNvPicPr>
                      <p:nvPr/>
                    </p:nvPicPr>
                    <p:blipFill>
                      <a:blip r:embed="rId4"/>
                      <a:srcRect/>
                      <a:stretch>
                        <a:fillRect/>
                      </a:stretch>
                    </p:blipFill>
                    <p:spPr bwMode="auto">
                      <a:xfrm>
                        <a:off x="669925" y="2636838"/>
                        <a:ext cx="7942263" cy="576262"/>
                      </a:xfrm>
                      <a:prstGeom prst="rect">
                        <a:avLst/>
                      </a:prstGeom>
                      <a:noFill/>
                      <a:ln>
                        <a:noFill/>
                      </a:ln>
                    </p:spPr>
                  </p:pic>
                </p:oleObj>
              </mc:Fallback>
            </mc:AlternateContent>
          </a:graphicData>
        </a:graphic>
      </p:graphicFrame>
      <p:sp>
        <p:nvSpPr>
          <p:cNvPr id="6" name="Oval 5"/>
          <p:cNvSpPr/>
          <p:nvPr/>
        </p:nvSpPr>
        <p:spPr>
          <a:xfrm>
            <a:off x="1331640" y="2492896"/>
            <a:ext cx="1728192"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ular Callout 7"/>
          <p:cNvSpPr/>
          <p:nvPr/>
        </p:nvSpPr>
        <p:spPr>
          <a:xfrm>
            <a:off x="234936" y="3933056"/>
            <a:ext cx="2824896" cy="1368152"/>
          </a:xfrm>
          <a:prstGeom prst="wedgeRoundRectCallout">
            <a:avLst>
              <a:gd name="adj1" fmla="val 18912"/>
              <a:gd name="adj2" fmla="val -1004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Known based on current and past measurement</a:t>
            </a:r>
            <a:endParaRPr lang="en-GB" sz="2800" dirty="0"/>
          </a:p>
        </p:txBody>
      </p:sp>
      <p:sp>
        <p:nvSpPr>
          <p:cNvPr id="13" name="Oval 12"/>
          <p:cNvSpPr/>
          <p:nvPr/>
        </p:nvSpPr>
        <p:spPr>
          <a:xfrm>
            <a:off x="3212232" y="2492896"/>
            <a:ext cx="5824264"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unded Rectangular Callout 13"/>
          <p:cNvSpPr/>
          <p:nvPr/>
        </p:nvSpPr>
        <p:spPr>
          <a:xfrm>
            <a:off x="4362652" y="3944223"/>
            <a:ext cx="4313804" cy="1368152"/>
          </a:xfrm>
          <a:prstGeom prst="wedgeRoundRectCallout">
            <a:avLst>
              <a:gd name="adj1" fmla="val -2017"/>
              <a:gd name="adj2" fmla="val -979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U</a:t>
            </a:r>
            <a:r>
              <a:rPr lang="en-GB" sz="2800" dirty="0" smtClean="0"/>
              <a:t>nknown as based on future input choices which remain to be decided</a:t>
            </a:r>
            <a:endParaRPr lang="en-GB" sz="2800" dirty="0"/>
          </a:p>
        </p:txBody>
      </p:sp>
      <p:graphicFrame>
        <p:nvGraphicFramePr>
          <p:cNvPr id="10" name="Object 9"/>
          <p:cNvGraphicFramePr>
            <a:graphicFrameLocks noChangeAspect="1"/>
          </p:cNvGraphicFramePr>
          <p:nvPr>
            <p:extLst>
              <p:ext uri="{D42A27DB-BD31-4B8C-83A1-F6EECF244321}">
                <p14:modId xmlns:p14="http://schemas.microsoft.com/office/powerpoint/2010/main" val="1768331944"/>
              </p:ext>
            </p:extLst>
          </p:nvPr>
        </p:nvGraphicFramePr>
        <p:xfrm>
          <a:off x="695527" y="5589240"/>
          <a:ext cx="7334250" cy="630238"/>
        </p:xfrm>
        <a:graphic>
          <a:graphicData uri="http://schemas.openxmlformats.org/presentationml/2006/ole">
            <mc:AlternateContent xmlns:mc="http://schemas.openxmlformats.org/markup-compatibility/2006">
              <mc:Choice xmlns:v="urn:schemas-microsoft-com:vml" Requires="v">
                <p:oleObj spid="_x0000_s16437" name="Equation" r:id="rId5" imgW="2666880" imgH="228600" progId="Equation.3">
                  <p:embed/>
                </p:oleObj>
              </mc:Choice>
              <mc:Fallback>
                <p:oleObj name="Equation" r:id="rId5" imgW="2666880" imgH="228600" progId="Equation.3">
                  <p:embed/>
                  <p:pic>
                    <p:nvPicPr>
                      <p:cNvPr id="0" name="Object 5"/>
                      <p:cNvPicPr>
                        <a:picLocks noChangeAspect="1" noChangeArrowheads="1"/>
                      </p:cNvPicPr>
                      <p:nvPr/>
                    </p:nvPicPr>
                    <p:blipFill>
                      <a:blip r:embed="rId6"/>
                      <a:srcRect/>
                      <a:stretch>
                        <a:fillRect/>
                      </a:stretch>
                    </p:blipFill>
                    <p:spPr bwMode="auto">
                      <a:xfrm>
                        <a:off x="695527" y="5589240"/>
                        <a:ext cx="7334250" cy="630238"/>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1765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Compact prediction notation</a:t>
            </a:r>
            <a:endParaRPr lang="en-GB" dirty="0"/>
          </a:p>
        </p:txBody>
      </p:sp>
      <p:sp>
        <p:nvSpPr>
          <p:cNvPr id="3" name="Content Placeholder 2"/>
          <p:cNvSpPr>
            <a:spLocks noGrp="1"/>
          </p:cNvSpPr>
          <p:nvPr>
            <p:ph idx="1"/>
          </p:nvPr>
        </p:nvSpPr>
        <p:spPr>
          <a:xfrm>
            <a:off x="214282" y="928670"/>
            <a:ext cx="8715436" cy="3508442"/>
          </a:xfrm>
        </p:spPr>
        <p:txBody>
          <a:bodyPr>
            <a:normAutofit/>
          </a:bodyPr>
          <a:lstStyle/>
          <a:p>
            <a:pPr marL="0" indent="0">
              <a:buNone/>
            </a:pPr>
            <a:r>
              <a:rPr lang="en-GB" dirty="0" smtClean="0"/>
              <a:t>Giving compact names for all the  terms included here, the output predictions reduce as follows: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419380229"/>
              </p:ext>
            </p:extLst>
          </p:nvPr>
        </p:nvGraphicFramePr>
        <p:xfrm>
          <a:off x="179512" y="2132856"/>
          <a:ext cx="8113712" cy="2551112"/>
        </p:xfrm>
        <a:graphic>
          <a:graphicData uri="http://schemas.openxmlformats.org/presentationml/2006/ole">
            <mc:AlternateContent xmlns:mc="http://schemas.openxmlformats.org/markup-compatibility/2006">
              <mc:Choice xmlns:v="urn:schemas-microsoft-com:vml" Requires="v">
                <p:oleObj spid="_x0000_s20526" name="Equation" r:id="rId3" imgW="3873240" imgH="1218960" progId="Equation.3">
                  <p:embed/>
                </p:oleObj>
              </mc:Choice>
              <mc:Fallback>
                <p:oleObj name="Equation" r:id="rId3" imgW="3873240" imgH="1218960" progId="Equation.3">
                  <p:embed/>
                  <p:pic>
                    <p:nvPicPr>
                      <p:cNvPr id="0" name=""/>
                      <p:cNvPicPr>
                        <a:picLocks noChangeAspect="1" noChangeArrowheads="1"/>
                      </p:cNvPicPr>
                      <p:nvPr/>
                    </p:nvPicPr>
                    <p:blipFill>
                      <a:blip r:embed="rId4"/>
                      <a:srcRect/>
                      <a:stretch>
                        <a:fillRect/>
                      </a:stretch>
                    </p:blipFill>
                    <p:spPr bwMode="auto">
                      <a:xfrm>
                        <a:off x="179512" y="2132856"/>
                        <a:ext cx="8113712" cy="2551112"/>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31427289"/>
              </p:ext>
            </p:extLst>
          </p:nvPr>
        </p:nvGraphicFramePr>
        <p:xfrm>
          <a:off x="323528" y="5099480"/>
          <a:ext cx="5616624" cy="958717"/>
        </p:xfrm>
        <a:graphic>
          <a:graphicData uri="http://schemas.openxmlformats.org/presentationml/2006/ole">
            <mc:AlternateContent xmlns:mc="http://schemas.openxmlformats.org/markup-compatibility/2006">
              <mc:Choice xmlns:v="urn:schemas-microsoft-com:vml" Requires="v">
                <p:oleObj spid="_x0000_s20527" name="Equation" r:id="rId5" imgW="1562040" imgH="266400" progId="Equation.3">
                  <p:embed/>
                </p:oleObj>
              </mc:Choice>
              <mc:Fallback>
                <p:oleObj name="Equation" r:id="rId5" imgW="1562040" imgH="266400" progId="Equation.3">
                  <p:embed/>
                  <p:pic>
                    <p:nvPicPr>
                      <p:cNvPr id="0" name="Object 6"/>
                      <p:cNvPicPr>
                        <a:picLocks noChangeAspect="1" noChangeArrowheads="1"/>
                      </p:cNvPicPr>
                      <p:nvPr/>
                    </p:nvPicPr>
                    <p:blipFill>
                      <a:blip r:embed="rId6"/>
                      <a:srcRect/>
                      <a:stretch>
                        <a:fillRect/>
                      </a:stretch>
                    </p:blipFill>
                    <p:spPr bwMode="auto">
                      <a:xfrm>
                        <a:off x="323528" y="5099480"/>
                        <a:ext cx="5616624" cy="958717"/>
                      </a:xfrm>
                      <a:prstGeom prst="rect">
                        <a:avLst/>
                      </a:prstGeom>
                      <a:noFill/>
                      <a:ln>
                        <a:noFill/>
                      </a:ln>
                    </p:spPr>
                  </p:pic>
                </p:oleObj>
              </mc:Fallback>
            </mc:AlternateContent>
          </a:graphicData>
        </a:graphic>
      </p:graphicFrame>
      <p:sp>
        <p:nvSpPr>
          <p:cNvPr id="12" name="Rounded Rectangular Callout 11"/>
          <p:cNvSpPr/>
          <p:nvPr/>
        </p:nvSpPr>
        <p:spPr>
          <a:xfrm>
            <a:off x="6444208" y="4581128"/>
            <a:ext cx="2232248" cy="1872207"/>
          </a:xfrm>
          <a:prstGeom prst="wedgeRoundRectCallout">
            <a:avLst>
              <a:gd name="adj1" fmla="val 15613"/>
              <a:gd name="adj2" fmla="val -781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Added to get back </a:t>
            </a:r>
            <a:r>
              <a:rPr lang="en-GB" sz="2800" smtClean="0"/>
              <a:t>to original </a:t>
            </a:r>
            <a:r>
              <a:rPr lang="en-GB" sz="2800" dirty="0" smtClean="0"/>
              <a:t>output.</a:t>
            </a:r>
            <a:endParaRPr lang="en-GB" sz="2800" dirty="0"/>
          </a:p>
        </p:txBody>
      </p:sp>
    </p:spTree>
    <p:extLst>
      <p:ext uri="{BB962C8B-B14F-4D97-AF65-F5344CB8AC3E}">
        <p14:creationId xmlns:p14="http://schemas.microsoft.com/office/powerpoint/2010/main" val="418260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It is common to use discrete models for prediction.</a:t>
            </a:r>
          </a:p>
          <a:p>
            <a:r>
              <a:rPr lang="en-GB" sz="2800" dirty="0" smtClean="0"/>
              <a:t>This video has shown how one can form unbiased predictions using an equivalent to deviation variables.</a:t>
            </a:r>
          </a:p>
          <a:p>
            <a:r>
              <a:rPr lang="en-GB" sz="2800" dirty="0" smtClean="0"/>
              <a:t>First, estimate the steady-state values of disturbance/states/inputs to ensure consistency between the model and process and thus define  the deviation variables.</a:t>
            </a:r>
          </a:p>
          <a:p>
            <a:endParaRPr lang="en-GB" sz="2800" dirty="0" smtClean="0"/>
          </a:p>
          <a:p>
            <a:r>
              <a:rPr lang="en-GB" sz="2800" dirty="0" smtClean="0"/>
              <a:t>Do predictions about the estimated steady-state using nominal process parameters.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469125269"/>
              </p:ext>
            </p:extLst>
          </p:nvPr>
        </p:nvGraphicFramePr>
        <p:xfrm>
          <a:off x="683568" y="4149080"/>
          <a:ext cx="7334250" cy="630237"/>
        </p:xfrm>
        <a:graphic>
          <a:graphicData uri="http://schemas.openxmlformats.org/presentationml/2006/ole">
            <mc:AlternateContent xmlns:mc="http://schemas.openxmlformats.org/markup-compatibility/2006">
              <mc:Choice xmlns:v="urn:schemas-microsoft-com:vml" Requires="v">
                <p:oleObj spid="_x0000_s25620" name="Equation" r:id="rId3" imgW="2666880" imgH="228600" progId="Equation.3">
                  <p:embed/>
                </p:oleObj>
              </mc:Choice>
              <mc:Fallback>
                <p:oleObj name="Equation" r:id="rId3" imgW="266688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4149080"/>
                        <a:ext cx="7334250" cy="630237"/>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41557028"/>
              </p:ext>
            </p:extLst>
          </p:nvPr>
        </p:nvGraphicFramePr>
        <p:xfrm>
          <a:off x="1691680" y="5661248"/>
          <a:ext cx="5184576" cy="884969"/>
        </p:xfrm>
        <a:graphic>
          <a:graphicData uri="http://schemas.openxmlformats.org/presentationml/2006/ole">
            <mc:AlternateContent xmlns:mc="http://schemas.openxmlformats.org/markup-compatibility/2006">
              <mc:Choice xmlns:v="urn:schemas-microsoft-com:vml" Requires="v">
                <p:oleObj spid="_x0000_s25621" name="Equation" r:id="rId5" imgW="1562040" imgH="266400" progId="Equation.3">
                  <p:embed/>
                </p:oleObj>
              </mc:Choice>
              <mc:Fallback>
                <p:oleObj name="Equation" r:id="rId5" imgW="1562040" imgH="266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5661248"/>
                        <a:ext cx="5184576" cy="884969"/>
                      </a:xfrm>
                      <a:prstGeom prst="rect">
                        <a:avLst/>
                      </a:prstGeom>
                      <a:noFill/>
                      <a:ln>
                        <a:noFill/>
                      </a:ln>
                    </p:spPr>
                  </p:pic>
                </p:oleObj>
              </mc:Fallback>
            </mc:AlternateContent>
          </a:graphicData>
        </a:graphic>
      </p:graphicFrame>
      <p:sp>
        <p:nvSpPr>
          <p:cNvPr id="8" name="Rectangle 7"/>
          <p:cNvSpPr/>
          <p:nvPr/>
        </p:nvSpPr>
        <p:spPr>
          <a:xfrm>
            <a:off x="3779912" y="1988840"/>
            <a:ext cx="4896544" cy="2088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Assumes that one has an observer which can be used to estimate both the states and disturbance.</a:t>
            </a:r>
            <a:endParaRPr lang="en-GB" sz="2800" dirty="0"/>
          </a:p>
        </p:txBody>
      </p:sp>
    </p:spTree>
    <p:extLst>
      <p:ext uri="{BB962C8B-B14F-4D97-AF65-F5344CB8AC3E}">
        <p14:creationId xmlns:p14="http://schemas.microsoft.com/office/powerpoint/2010/main" val="21994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Addendum</a:t>
            </a:r>
            <a:endParaRPr lang="en-GB" dirty="0"/>
          </a:p>
        </p:txBody>
      </p:sp>
      <p:sp>
        <p:nvSpPr>
          <p:cNvPr id="3" name="Content Placeholder 2"/>
          <p:cNvSpPr>
            <a:spLocks noGrp="1"/>
          </p:cNvSpPr>
          <p:nvPr>
            <p:ph idx="1"/>
          </p:nvPr>
        </p:nvSpPr>
        <p:spPr>
          <a:xfrm>
            <a:off x="214282" y="928670"/>
            <a:ext cx="8715436" cy="1420210"/>
          </a:xfrm>
        </p:spPr>
        <p:txBody>
          <a:bodyPr>
            <a:normAutofit fontScale="92500" lnSpcReduction="10000"/>
          </a:bodyPr>
          <a:lstStyle/>
          <a:p>
            <a:pPr marL="0" indent="0">
              <a:buNone/>
            </a:pPr>
            <a:r>
              <a:rPr lang="en-GB" dirty="0" smtClean="0"/>
              <a:t>Similar derivations can be done for input disturbances and state disturbances.</a:t>
            </a:r>
          </a:p>
          <a:p>
            <a:pPr marL="0" indent="0">
              <a:buNone/>
            </a:pPr>
            <a:r>
              <a:rPr lang="en-GB" dirty="0" smtClean="0"/>
              <a:t>An example is given here.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062503348"/>
              </p:ext>
            </p:extLst>
          </p:nvPr>
        </p:nvGraphicFramePr>
        <p:xfrm>
          <a:off x="1043608" y="2564904"/>
          <a:ext cx="5265737" cy="1614487"/>
        </p:xfrm>
        <a:graphic>
          <a:graphicData uri="http://schemas.openxmlformats.org/presentationml/2006/ole">
            <mc:AlternateContent xmlns:mc="http://schemas.openxmlformats.org/markup-compatibility/2006">
              <mc:Choice xmlns:v="urn:schemas-microsoft-com:vml" Requires="v">
                <p:oleObj spid="_x0000_s27654" name="Equation" r:id="rId3" imgW="2323800" imgH="711000" progId="Equation.3">
                  <p:embed/>
                </p:oleObj>
              </mc:Choice>
              <mc:Fallback>
                <p:oleObj name="Equation" r:id="rId3" imgW="2323800" imgH="711000" progId="Equation.3">
                  <p:embed/>
                  <p:pic>
                    <p:nvPicPr>
                      <p:cNvPr id="0" name="Object 8"/>
                      <p:cNvPicPr>
                        <a:picLocks noChangeAspect="1" noChangeArrowheads="1"/>
                      </p:cNvPicPr>
                      <p:nvPr/>
                    </p:nvPicPr>
                    <p:blipFill>
                      <a:blip r:embed="rId4"/>
                      <a:srcRect/>
                      <a:stretch>
                        <a:fillRect/>
                      </a:stretch>
                    </p:blipFill>
                    <p:spPr bwMode="auto">
                      <a:xfrm>
                        <a:off x="1043608" y="2564904"/>
                        <a:ext cx="5265737"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3383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2274</TotalTime>
  <Words>546</Words>
  <Application>Microsoft Office PowerPoint</Application>
  <PresentationFormat>On-screen Show (4:3)</PresentationFormat>
  <Paragraphs>78</Paragraphs>
  <Slides>10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Equation</vt:lpstr>
      <vt:lpstr>Predictive control 12 unbiased prediction using steady state estimates</vt:lpstr>
      <vt:lpstr>Introduction</vt:lpstr>
      <vt:lpstr>Background on state space predictions</vt:lpstr>
      <vt:lpstr>Predict relative to the steady-state</vt:lpstr>
      <vt:lpstr>Prediction with deviation variables</vt:lpstr>
      <vt:lpstr>Prediction in terms of deviation variables</vt:lpstr>
      <vt:lpstr>Compact prediction notation</vt:lpstr>
      <vt:lpstr>Summary</vt:lpstr>
      <vt:lpstr>Addendum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111</cp:revision>
  <dcterms:created xsi:type="dcterms:W3CDTF">2012-03-07T15:25:29Z</dcterms:created>
  <dcterms:modified xsi:type="dcterms:W3CDTF">2014-01-20T08:32:05Z</dcterms:modified>
</cp:coreProperties>
</file>