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94" r:id="rId4"/>
    <p:sldId id="295" r:id="rId5"/>
    <p:sldId id="296" r:id="rId6"/>
    <p:sldId id="298" r:id="rId7"/>
    <p:sldId id="297" r:id="rId8"/>
    <p:sldId id="299" r:id="rId9"/>
    <p:sldId id="300" r:id="rId10"/>
    <p:sldId id="301" r:id="rId11"/>
    <p:sldId id="302"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1/20/2014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12</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1.emf"/><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6.jpeg"/><Relationship Id="rId5" Type="http://schemas.openxmlformats.org/officeDocument/2006/relationships/hyperlink" Target="http://engsc.ac.uk/" TargetMode="External"/><Relationship Id="rId10" Type="http://schemas.openxmlformats.org/officeDocument/2006/relationships/image" Target="../media/image15.jpeg"/><Relationship Id="rId4" Type="http://schemas.openxmlformats.org/officeDocument/2006/relationships/image" Target="../media/image12.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Predictive control 13</a:t>
            </a:r>
            <a:br>
              <a:rPr lang="en-GB" dirty="0" smtClean="0"/>
            </a:br>
            <a:r>
              <a:rPr lang="en-GB" dirty="0" smtClean="0"/>
              <a:t>Measuring performance</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Simple measures of performance</a:t>
            </a:r>
            <a:endParaRPr lang="en-GB" dirty="0"/>
          </a:p>
        </p:txBody>
      </p:sp>
      <p:sp>
        <p:nvSpPr>
          <p:cNvPr id="3" name="Content Placeholder 2"/>
          <p:cNvSpPr>
            <a:spLocks noGrp="1"/>
          </p:cNvSpPr>
          <p:nvPr>
            <p:ph idx="1"/>
          </p:nvPr>
        </p:nvSpPr>
        <p:spPr>
          <a:xfrm>
            <a:off x="214282" y="928670"/>
            <a:ext cx="8715436" cy="5740690"/>
          </a:xfrm>
        </p:spPr>
        <p:txBody>
          <a:bodyPr>
            <a:normAutofit fontScale="92500" lnSpcReduction="20000"/>
          </a:bodyPr>
          <a:lstStyle/>
          <a:p>
            <a:pPr marL="0" indent="0">
              <a:buNone/>
            </a:pPr>
            <a:r>
              <a:rPr lang="en-GB" dirty="0" smtClean="0"/>
              <a:t>Performance based on quadratics lead to sensible engineering and simple optimisations.</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514350" indent="-514350">
              <a:buFont typeface="+mj-lt"/>
              <a:buAutoNum type="arabicPeriod"/>
            </a:pPr>
            <a:r>
              <a:rPr lang="en-GB" dirty="0" smtClean="0"/>
              <a:t>In engineering, energy terms often link to the square of a state, thus assessing </a:t>
            </a:r>
            <a:r>
              <a:rPr lang="en-GB" i="1" dirty="0" smtClean="0"/>
              <a:t>x</a:t>
            </a:r>
            <a:r>
              <a:rPr lang="en-GB" i="1" baseline="30000" dirty="0" smtClean="0"/>
              <a:t>2</a:t>
            </a:r>
            <a:r>
              <a:rPr lang="en-GB" dirty="0" smtClean="0"/>
              <a:t> is logical.</a:t>
            </a:r>
          </a:p>
          <a:p>
            <a:pPr marL="514350" indent="-514350">
              <a:buFont typeface="+mj-lt"/>
              <a:buAutoNum type="arabicPeriod"/>
            </a:pPr>
            <a:r>
              <a:rPr lang="en-GB" i="1" dirty="0" smtClean="0"/>
              <a:t>x</a:t>
            </a:r>
            <a:r>
              <a:rPr lang="en-GB" i="1" baseline="30000" dirty="0" smtClean="0"/>
              <a:t>2 </a:t>
            </a:r>
            <a:r>
              <a:rPr lang="en-GB" dirty="0" smtClean="0"/>
              <a:t>terms are always positive for any ‘x’.</a:t>
            </a:r>
          </a:p>
          <a:p>
            <a:pPr marL="514350" indent="-514350">
              <a:buFont typeface="+mj-lt"/>
              <a:buAutoNum type="arabicPeriod"/>
            </a:pPr>
            <a:r>
              <a:rPr lang="en-GB" dirty="0" smtClean="0"/>
              <a:t>A quadratic penalises larger deviations heavily, but not small ones, which often makes good sense.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088907381"/>
              </p:ext>
            </p:extLst>
          </p:nvPr>
        </p:nvGraphicFramePr>
        <p:xfrm>
          <a:off x="971600" y="2420888"/>
          <a:ext cx="2770188" cy="584200"/>
        </p:xfrm>
        <a:graphic>
          <a:graphicData uri="http://schemas.openxmlformats.org/presentationml/2006/ole">
            <mc:AlternateContent xmlns:mc="http://schemas.openxmlformats.org/markup-compatibility/2006">
              <mc:Choice xmlns:v="urn:schemas-microsoft-com:vml" Requires="v">
                <p:oleObj spid="_x0000_s5134" name="Equation" r:id="rId3" imgW="1143000" imgH="241200" progId="Equation.3">
                  <p:embed/>
                </p:oleObj>
              </mc:Choice>
              <mc:Fallback>
                <p:oleObj name="Equation" r:id="rId3" imgW="1143000" imgH="241200" progId="Equation.3">
                  <p:embed/>
                  <p:pic>
                    <p:nvPicPr>
                      <p:cNvPr id="0" name="Object 5"/>
                      <p:cNvPicPr>
                        <a:picLocks noChangeAspect="1" noChangeArrowheads="1"/>
                      </p:cNvPicPr>
                      <p:nvPr/>
                    </p:nvPicPr>
                    <p:blipFill>
                      <a:blip r:embed="rId4"/>
                      <a:srcRect/>
                      <a:stretch>
                        <a:fillRect/>
                      </a:stretch>
                    </p:blipFill>
                    <p:spPr bwMode="auto">
                      <a:xfrm>
                        <a:off x="971600" y="2420888"/>
                        <a:ext cx="2770188" cy="58420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4325" y="1772816"/>
            <a:ext cx="501967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Object 6"/>
          <p:cNvGraphicFramePr>
            <a:graphicFrameLocks noChangeAspect="1"/>
          </p:cNvGraphicFramePr>
          <p:nvPr>
            <p:extLst>
              <p:ext uri="{D42A27DB-BD31-4B8C-83A1-F6EECF244321}">
                <p14:modId xmlns:p14="http://schemas.microsoft.com/office/powerpoint/2010/main" val="1681121310"/>
              </p:ext>
            </p:extLst>
          </p:nvPr>
        </p:nvGraphicFramePr>
        <p:xfrm>
          <a:off x="179512" y="3356992"/>
          <a:ext cx="4064001" cy="554038"/>
        </p:xfrm>
        <a:graphic>
          <a:graphicData uri="http://schemas.openxmlformats.org/presentationml/2006/ole">
            <mc:AlternateContent xmlns:mc="http://schemas.openxmlformats.org/markup-compatibility/2006">
              <mc:Choice xmlns:v="urn:schemas-microsoft-com:vml" Requires="v">
                <p:oleObj spid="_x0000_s5135" name="Equation" r:id="rId6" imgW="1676160" imgH="228600" progId="Equation.3">
                  <p:embed/>
                </p:oleObj>
              </mc:Choice>
              <mc:Fallback>
                <p:oleObj name="Equation" r:id="rId6" imgW="1676160" imgH="228600" progId="Equation.3">
                  <p:embed/>
                  <p:pic>
                    <p:nvPicPr>
                      <p:cNvPr id="0" name="Object 5"/>
                      <p:cNvPicPr>
                        <a:picLocks noChangeAspect="1" noChangeArrowheads="1"/>
                      </p:cNvPicPr>
                      <p:nvPr/>
                    </p:nvPicPr>
                    <p:blipFill>
                      <a:blip r:embed="rId7"/>
                      <a:srcRect/>
                      <a:stretch>
                        <a:fillRect/>
                      </a:stretch>
                    </p:blipFill>
                    <p:spPr bwMode="auto">
                      <a:xfrm>
                        <a:off x="179512" y="3356992"/>
                        <a:ext cx="4064001" cy="55403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ounded Rectangle 8"/>
          <p:cNvSpPr/>
          <p:nvPr/>
        </p:nvSpPr>
        <p:spPr>
          <a:xfrm>
            <a:off x="4283968" y="812179"/>
            <a:ext cx="3744416" cy="234176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Critically, the optimum changes smoothly and slowly with small changes in parameters and thus behaviour is not erratic.</a:t>
            </a:r>
            <a:endParaRPr lang="en-GB" sz="2400" dirty="0"/>
          </a:p>
        </p:txBody>
      </p:sp>
    </p:spTree>
    <p:extLst>
      <p:ext uri="{BB962C8B-B14F-4D97-AF65-F5344CB8AC3E}">
        <p14:creationId xmlns:p14="http://schemas.microsoft.com/office/powerpoint/2010/main" val="305728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down)">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wipe(down)">
                                      <p:cBhvr>
                                        <p:cTn id="29" dur="500"/>
                                        <p:tgtEl>
                                          <p:spTgt spid="3">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heel(1)">
                                      <p:cBhvr>
                                        <p:cTn id="3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lnSpcReduction="10000"/>
          </a:bodyPr>
          <a:lstStyle/>
          <a:p>
            <a:r>
              <a:rPr lang="en-GB" dirty="0" smtClean="0"/>
              <a:t>The use of quadratic performance indices is the most common choice within the literature and tends to result in smooth and robust control designs.</a:t>
            </a:r>
          </a:p>
          <a:p>
            <a:r>
              <a:rPr lang="en-GB" dirty="0" smtClean="0"/>
              <a:t>Some early work looked at 1-norms and </a:t>
            </a:r>
            <a:r>
              <a:rPr lang="en-GB" dirty="0"/>
              <a:t>∞</a:t>
            </a:r>
            <a:r>
              <a:rPr lang="en-GB" dirty="0" smtClean="0"/>
              <a:t>–norms, for example in the parametric case and the robust case (handling uncertainty) so the </a:t>
            </a:r>
            <a:r>
              <a:rPr lang="en-GB" smtClean="0"/>
              <a:t>optimisation is complex </a:t>
            </a:r>
            <a:r>
              <a:rPr lang="en-GB" dirty="0" smtClean="0"/>
              <a:t>anyway. However the lack of much focus in this area is unsurprising.</a:t>
            </a:r>
          </a:p>
          <a:p>
            <a:r>
              <a:rPr lang="en-GB" dirty="0" smtClean="0"/>
              <a:t>Ironically perhaps, this means that MPC typically adopts performance indices similar or identical to LQR strategies.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Tree>
    <p:extLst>
      <p:ext uri="{BB962C8B-B14F-4D97-AF65-F5344CB8AC3E}">
        <p14:creationId xmlns:p14="http://schemas.microsoft.com/office/powerpoint/2010/main" val="2263490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 </a:t>
            </a:r>
            <a:endParaRPr lang="en-GB" dirty="0"/>
          </a:p>
        </p:txBody>
      </p:sp>
      <p:sp>
        <p:nvSpPr>
          <p:cNvPr id="3" name="Content Placeholder 2"/>
          <p:cNvSpPr>
            <a:spLocks noGrp="1"/>
          </p:cNvSpPr>
          <p:nvPr>
            <p:ph idx="1"/>
          </p:nvPr>
        </p:nvSpPr>
        <p:spPr/>
        <p:txBody>
          <a:bodyPr>
            <a:normAutofit/>
          </a:bodyPr>
          <a:lstStyle/>
          <a:p>
            <a:pPr>
              <a:lnSpc>
                <a:spcPct val="90000"/>
              </a:lnSpc>
              <a:buNone/>
            </a:pPr>
            <a:r>
              <a:rPr lang="en-GB" altLang="en-US" dirty="0" smtClean="0"/>
              <a:t>We have established that using prediction and/or anticipation within control is logical and shown how predictions can be formulated from a number of common discrete models.</a:t>
            </a:r>
          </a:p>
          <a:p>
            <a:pPr>
              <a:lnSpc>
                <a:spcPct val="90000"/>
              </a:lnSpc>
              <a:buNone/>
            </a:pPr>
            <a:r>
              <a:rPr lang="en-GB" altLang="en-US" dirty="0" smtClean="0"/>
              <a:t>The main components of an MPC law were summarised as: </a:t>
            </a:r>
            <a:r>
              <a:rPr lang="en-GB" altLang="en-US" dirty="0" smtClean="0">
                <a:solidFill>
                  <a:srgbClr val="FF0000"/>
                </a:solidFill>
              </a:rPr>
              <a:t>Prediction, Receding horizon, Modelling, Performance index, Degrees </a:t>
            </a:r>
            <a:r>
              <a:rPr lang="en-GB" altLang="en-US" dirty="0">
                <a:solidFill>
                  <a:srgbClr val="FF0000"/>
                </a:solidFill>
              </a:rPr>
              <a:t>of </a:t>
            </a:r>
            <a:r>
              <a:rPr lang="en-GB" altLang="en-US" dirty="0" smtClean="0">
                <a:solidFill>
                  <a:srgbClr val="FF0000"/>
                </a:solidFill>
              </a:rPr>
              <a:t>freedom, Constraint handling, Multivariable</a:t>
            </a:r>
            <a:r>
              <a:rPr lang="en-GB" altLang="en-US" dirty="0" smtClean="0"/>
              <a:t>.</a:t>
            </a:r>
          </a:p>
          <a:p>
            <a:pPr>
              <a:lnSpc>
                <a:spcPct val="90000"/>
              </a:lnSpc>
              <a:buNone/>
            </a:pPr>
            <a:r>
              <a:rPr lang="en-GB" altLang="en-US" dirty="0" smtClean="0"/>
              <a:t>This video looks at the performance index.</a:t>
            </a:r>
            <a:endParaRPr lang="en-GB" altLang="en-US"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882" y="142852"/>
            <a:ext cx="5890083" cy="714380"/>
          </a:xfrm>
        </p:spPr>
        <p:txBody>
          <a:bodyPr>
            <a:normAutofit fontScale="90000"/>
          </a:bodyPr>
          <a:lstStyle/>
          <a:p>
            <a:r>
              <a:rPr lang="en-GB" dirty="0" smtClean="0"/>
              <a:t>Performance index</a:t>
            </a:r>
            <a:endParaRPr lang="en-GB" dirty="0"/>
          </a:p>
        </p:txBody>
      </p:sp>
      <p:sp>
        <p:nvSpPr>
          <p:cNvPr id="3" name="Content Placeholder 2"/>
          <p:cNvSpPr>
            <a:spLocks noGrp="1"/>
          </p:cNvSpPr>
          <p:nvPr>
            <p:ph idx="1"/>
          </p:nvPr>
        </p:nvSpPr>
        <p:spPr>
          <a:xfrm>
            <a:off x="214282" y="548680"/>
            <a:ext cx="2989566" cy="5832648"/>
          </a:xfrm>
        </p:spPr>
        <p:txBody>
          <a:bodyPr>
            <a:normAutofit fontScale="85000" lnSpcReduction="20000"/>
          </a:bodyPr>
          <a:lstStyle/>
          <a:p>
            <a:pPr marL="0" indent="0">
              <a:buNone/>
            </a:pPr>
            <a:r>
              <a:rPr lang="en-GB" dirty="0" smtClean="0"/>
              <a:t>When undertaking control design, the designer must have in their mind some requirements which can be used to compare alternatives.</a:t>
            </a:r>
          </a:p>
          <a:p>
            <a:pPr marL="0" indent="0">
              <a:buNone/>
            </a:pPr>
            <a:r>
              <a:rPr lang="en-GB" dirty="0" smtClean="0"/>
              <a:t>How do we know if control law 1 is better than control law 2? The answer is usually because it meets  the requirements better in some sense.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3883" y="764704"/>
            <a:ext cx="6390117" cy="479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3779912" y="5373216"/>
            <a:ext cx="5040560" cy="122413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Which response is best and why?</a:t>
            </a:r>
            <a:endParaRPr lang="en-GB" sz="3200" dirty="0"/>
          </a:p>
        </p:txBody>
      </p:sp>
    </p:spTree>
    <p:extLst>
      <p:ext uri="{BB962C8B-B14F-4D97-AF65-F5344CB8AC3E}">
        <p14:creationId xmlns:p14="http://schemas.microsoft.com/office/powerpoint/2010/main" val="347541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Performance index</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Often humans use rather vague performance indices when making choices and we trade of between different aspects such as rise-time, overshoot and settling time in somewhat arbitrary ways.</a:t>
            </a:r>
          </a:p>
          <a:p>
            <a:pPr marL="0" indent="0">
              <a:buNone/>
            </a:pPr>
            <a:r>
              <a:rPr lang="en-GB" dirty="0" smtClean="0">
                <a:solidFill>
                  <a:srgbClr val="0070C0"/>
                </a:solidFill>
              </a:rPr>
              <a:t>MPC is typically based on a precise numerical optimum, consequently a much more precise definition of ‘optimum’ performance is required.</a:t>
            </a:r>
          </a:p>
          <a:p>
            <a:pPr marL="0" indent="0">
              <a:buNone/>
            </a:pPr>
            <a:r>
              <a:rPr lang="en-GB" dirty="0" smtClean="0">
                <a:solidFill>
                  <a:srgbClr val="0070C0"/>
                </a:solidFill>
              </a:rPr>
              <a:t>However, this definition can be viewed as being equally arbitrary and is simply a tool to enable a unique solution.</a:t>
            </a:r>
            <a:endParaRPr lang="en-GB" dirty="0">
              <a:solidFill>
                <a:srgbClr val="0070C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Tree>
    <p:extLst>
      <p:ext uri="{BB962C8B-B14F-4D97-AF65-F5344CB8AC3E}">
        <p14:creationId xmlns:p14="http://schemas.microsoft.com/office/powerpoint/2010/main" val="68327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053900"/>
          </a:xfrm>
        </p:spPr>
        <p:txBody>
          <a:bodyPr>
            <a:normAutofit fontScale="90000"/>
          </a:bodyPr>
          <a:lstStyle/>
          <a:p>
            <a:r>
              <a:rPr lang="en-GB" dirty="0" smtClean="0"/>
              <a:t>Examples of different performance indices</a:t>
            </a:r>
            <a:endParaRPr lang="en-GB" dirty="0"/>
          </a:p>
        </p:txBody>
      </p:sp>
      <p:sp>
        <p:nvSpPr>
          <p:cNvPr id="3" name="Content Placeholder 2"/>
          <p:cNvSpPr>
            <a:spLocks noGrp="1"/>
          </p:cNvSpPr>
          <p:nvPr>
            <p:ph idx="1"/>
          </p:nvPr>
        </p:nvSpPr>
        <p:spPr>
          <a:xfrm>
            <a:off x="214282" y="1556792"/>
            <a:ext cx="8715436" cy="5015480"/>
          </a:xfrm>
        </p:spPr>
        <p:txBody>
          <a:bodyPr/>
          <a:lstStyle/>
          <a:p>
            <a:r>
              <a:rPr lang="en-GB" dirty="0" smtClean="0"/>
              <a:t>Fastest settling time (to within say 5%).</a:t>
            </a:r>
          </a:p>
          <a:p>
            <a:r>
              <a:rPr lang="en-GB" dirty="0" smtClean="0"/>
              <a:t>Smallest actuation energy (to avoid fatigue and minimise fuel costs).</a:t>
            </a:r>
          </a:p>
          <a:p>
            <a:r>
              <a:rPr lang="en-GB" dirty="0" smtClean="0"/>
              <a:t>Smallest error on average.</a:t>
            </a:r>
          </a:p>
          <a:p>
            <a:r>
              <a:rPr lang="en-GB" dirty="0" smtClean="0"/>
              <a:t>Fastest rise time (so operating close to target).</a:t>
            </a:r>
          </a:p>
          <a:p>
            <a:r>
              <a:rPr lang="en-GB" dirty="0" smtClean="0"/>
              <a:t>Minimise the maximum deviation when subject to a disturbance (ensures quality remains within given tolerance).</a:t>
            </a:r>
          </a:p>
          <a:p>
            <a:r>
              <a:rPr lang="en-GB" dirty="0" err="1" smtClean="0"/>
              <a:t>etc</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
        <p:nvSpPr>
          <p:cNvPr id="6" name="Rounded Rectangle 5"/>
          <p:cNvSpPr/>
          <p:nvPr/>
        </p:nvSpPr>
        <p:spPr>
          <a:xfrm>
            <a:off x="2771800" y="1772816"/>
            <a:ext cx="5040560" cy="41764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The problem with many of these criteria is that they are non-linear in parameters we can choose and thus do not lead to tractable optimisations.</a:t>
            </a:r>
            <a:endParaRPr lang="en-GB" sz="3200" dirty="0"/>
          </a:p>
        </p:txBody>
      </p:sp>
    </p:spTree>
    <p:extLst>
      <p:ext uri="{BB962C8B-B14F-4D97-AF65-F5344CB8AC3E}">
        <p14:creationId xmlns:p14="http://schemas.microsoft.com/office/powerpoint/2010/main" val="390549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Reminder</a:t>
            </a:r>
            <a:endParaRPr lang="en-GB" dirty="0"/>
          </a:p>
        </p:txBody>
      </p:sp>
      <p:sp>
        <p:nvSpPr>
          <p:cNvPr id="3" name="Content Placeholder 2"/>
          <p:cNvSpPr>
            <a:spLocks noGrp="1"/>
          </p:cNvSpPr>
          <p:nvPr>
            <p:ph idx="1"/>
          </p:nvPr>
        </p:nvSpPr>
        <p:spPr>
          <a:xfrm>
            <a:off x="214282" y="928670"/>
            <a:ext cx="8715436" cy="1276194"/>
          </a:xfrm>
        </p:spPr>
        <p:txBody>
          <a:bodyPr/>
          <a:lstStyle/>
          <a:p>
            <a:pPr marL="0" indent="0">
              <a:buNone/>
            </a:pPr>
            <a:r>
              <a:rPr lang="en-GB" dirty="0" smtClean="0"/>
              <a:t>A conventional feedback loop gives nonlinear and non-simple dependencies such as: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pic>
        <p:nvPicPr>
          <p:cNvPr id="6" name="Content Placeholder 8" descr="blockdiagramdisturbance1.EPS"/>
          <p:cNvPicPr>
            <a:picLocks noChangeAspect="1"/>
          </p:cNvPicPr>
          <p:nvPr/>
        </p:nvPicPr>
        <p:blipFill>
          <a:blip r:embed="rId3" cstate="print"/>
          <a:stretch>
            <a:fillRect/>
          </a:stretch>
        </p:blipFill>
        <p:spPr>
          <a:xfrm>
            <a:off x="1115616" y="2060848"/>
            <a:ext cx="6301904" cy="2095956"/>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3112318167"/>
              </p:ext>
            </p:extLst>
          </p:nvPr>
        </p:nvGraphicFramePr>
        <p:xfrm>
          <a:off x="1619672" y="4581128"/>
          <a:ext cx="5532438" cy="790575"/>
        </p:xfrm>
        <a:graphic>
          <a:graphicData uri="http://schemas.openxmlformats.org/presentationml/2006/ole">
            <mc:AlternateContent xmlns:mc="http://schemas.openxmlformats.org/markup-compatibility/2006">
              <mc:Choice xmlns:v="urn:schemas-microsoft-com:vml" Requires="v">
                <p:oleObj spid="_x0000_s2065" name="Equation" r:id="rId4" imgW="2755900" imgH="393700" progId="Equation.3">
                  <p:embed/>
                </p:oleObj>
              </mc:Choice>
              <mc:Fallback>
                <p:oleObj name="Equation" r:id="rId4" imgW="2755900" imgH="3937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4581128"/>
                        <a:ext cx="5532438" cy="790575"/>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70534665"/>
              </p:ext>
            </p:extLst>
          </p:nvPr>
        </p:nvGraphicFramePr>
        <p:xfrm>
          <a:off x="1619672" y="5661248"/>
          <a:ext cx="5684837" cy="790575"/>
        </p:xfrm>
        <a:graphic>
          <a:graphicData uri="http://schemas.openxmlformats.org/presentationml/2006/ole">
            <mc:AlternateContent xmlns:mc="http://schemas.openxmlformats.org/markup-compatibility/2006">
              <mc:Choice xmlns:v="urn:schemas-microsoft-com:vml" Requires="v">
                <p:oleObj spid="_x0000_s2066" name="Equation" r:id="rId6" imgW="2832100" imgH="393700" progId="Equation.3">
                  <p:embed/>
                </p:oleObj>
              </mc:Choice>
              <mc:Fallback>
                <p:oleObj name="Equation" r:id="rId6" imgW="2832100" imgH="3937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5661248"/>
                        <a:ext cx="5684837" cy="790575"/>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00046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5009210" cy="1053900"/>
          </a:xfrm>
        </p:spPr>
        <p:txBody>
          <a:bodyPr>
            <a:normAutofit fontScale="90000"/>
          </a:bodyPr>
          <a:lstStyle/>
          <a:p>
            <a:r>
              <a:rPr lang="en-GB" dirty="0" smtClean="0"/>
              <a:t>Examples of different performance indices</a:t>
            </a:r>
            <a:endParaRPr lang="en-GB" dirty="0"/>
          </a:p>
        </p:txBody>
      </p:sp>
      <p:sp>
        <p:nvSpPr>
          <p:cNvPr id="3" name="Content Placeholder 2"/>
          <p:cNvSpPr>
            <a:spLocks noGrp="1"/>
          </p:cNvSpPr>
          <p:nvPr>
            <p:ph idx="1"/>
          </p:nvPr>
        </p:nvSpPr>
        <p:spPr>
          <a:xfrm>
            <a:off x="251520" y="1988840"/>
            <a:ext cx="8715436" cy="4752528"/>
          </a:xfrm>
        </p:spPr>
        <p:txBody>
          <a:bodyPr>
            <a:normAutofit fontScale="92500" lnSpcReduction="20000"/>
          </a:bodyPr>
          <a:lstStyle/>
          <a:p>
            <a:pPr marL="0" indent="0">
              <a:buNone/>
            </a:pPr>
            <a:r>
              <a:rPr lang="en-GB" u="sng" dirty="0" smtClean="0"/>
              <a:t>Fastest settling time.</a:t>
            </a:r>
          </a:p>
          <a:p>
            <a:pPr marL="0" indent="0">
              <a:buNone/>
            </a:pPr>
            <a:r>
              <a:rPr lang="en-GB" dirty="0" smtClean="0"/>
              <a:t>What is the link between settling time and the parameters of a control law – not analytic in general? </a:t>
            </a:r>
            <a:endParaRPr lang="en-GB" dirty="0"/>
          </a:p>
          <a:p>
            <a:endParaRPr lang="en-GB" dirty="0" smtClean="0"/>
          </a:p>
          <a:p>
            <a:pPr marL="0" indent="0">
              <a:buNone/>
            </a:pPr>
            <a:r>
              <a:rPr lang="en-GB" u="sng" dirty="0" smtClean="0"/>
              <a:t>Smallest actuation energy </a:t>
            </a:r>
          </a:p>
          <a:p>
            <a:pPr marL="0" indent="0">
              <a:buNone/>
            </a:pPr>
            <a:r>
              <a:rPr lang="en-GB" dirty="0" smtClean="0"/>
              <a:t>How is actuation energy computed and how does this depend on the parameters of a control law?</a:t>
            </a:r>
          </a:p>
          <a:p>
            <a:pPr marL="0" indent="0">
              <a:buNone/>
            </a:pPr>
            <a:endParaRPr lang="en-GB" dirty="0"/>
          </a:p>
          <a:p>
            <a:pPr marL="0" indent="0">
              <a:buNone/>
            </a:pPr>
            <a:r>
              <a:rPr lang="en-GB" u="sng" dirty="0" smtClean="0"/>
              <a:t>Smallest error</a:t>
            </a:r>
          </a:p>
          <a:p>
            <a:pPr marL="0" indent="0">
              <a:buNone/>
            </a:pPr>
            <a:r>
              <a:rPr lang="en-GB" dirty="0" smtClean="0"/>
              <a:t>This is equivalent to something like: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
        <p:nvSpPr>
          <p:cNvPr id="6" name="Rounded Rectangle 5"/>
          <p:cNvSpPr/>
          <p:nvPr/>
        </p:nvSpPr>
        <p:spPr>
          <a:xfrm>
            <a:off x="5407043" y="7119"/>
            <a:ext cx="3744416" cy="234176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The problem with many of these criteria is that they are non-linear in parameters we can choose and thus do not lead to tractable optimisations.</a:t>
            </a:r>
            <a:endParaRPr lang="en-GB" sz="2400" dirty="0"/>
          </a:p>
        </p:txBody>
      </p:sp>
      <p:graphicFrame>
        <p:nvGraphicFramePr>
          <p:cNvPr id="7" name="Object 6"/>
          <p:cNvGraphicFramePr>
            <a:graphicFrameLocks noChangeAspect="1"/>
          </p:cNvGraphicFramePr>
          <p:nvPr>
            <p:extLst>
              <p:ext uri="{D42A27DB-BD31-4B8C-83A1-F6EECF244321}">
                <p14:modId xmlns:p14="http://schemas.microsoft.com/office/powerpoint/2010/main" val="4194000855"/>
              </p:ext>
            </p:extLst>
          </p:nvPr>
        </p:nvGraphicFramePr>
        <p:xfrm>
          <a:off x="6084167" y="5373216"/>
          <a:ext cx="1513434" cy="1369298"/>
        </p:xfrm>
        <a:graphic>
          <a:graphicData uri="http://schemas.openxmlformats.org/presentationml/2006/ole">
            <mc:AlternateContent xmlns:mc="http://schemas.openxmlformats.org/markup-compatibility/2006">
              <mc:Choice xmlns:v="urn:schemas-microsoft-com:vml" Requires="v">
                <p:oleObj spid="_x0000_s3081" name="Equation" r:id="rId3" imgW="533160" imgH="482400" progId="Equation.3">
                  <p:embed/>
                </p:oleObj>
              </mc:Choice>
              <mc:Fallback>
                <p:oleObj name="Equation" r:id="rId3" imgW="533160" imgH="482400" progId="Equation.3">
                  <p:embed/>
                  <p:pic>
                    <p:nvPicPr>
                      <p:cNvPr id="0" name=""/>
                      <p:cNvPicPr/>
                      <p:nvPr/>
                    </p:nvPicPr>
                    <p:blipFill>
                      <a:blip r:embed="rId4"/>
                      <a:stretch>
                        <a:fillRect/>
                      </a:stretch>
                    </p:blipFill>
                    <p:spPr>
                      <a:xfrm>
                        <a:off x="6084167" y="5373216"/>
                        <a:ext cx="1513434" cy="1369298"/>
                      </a:xfrm>
                      <a:prstGeom prst="rect">
                        <a:avLst/>
                      </a:prstGeom>
                    </p:spPr>
                  </p:pic>
                </p:oleObj>
              </mc:Fallback>
            </mc:AlternateContent>
          </a:graphicData>
        </a:graphic>
      </p:graphicFrame>
    </p:spTree>
    <p:extLst>
      <p:ext uri="{BB962C8B-B14F-4D97-AF65-F5344CB8AC3E}">
        <p14:creationId xmlns:p14="http://schemas.microsoft.com/office/powerpoint/2010/main" val="257171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Tractable performance index</a:t>
            </a:r>
            <a:endParaRPr lang="en-GB" dirty="0"/>
          </a:p>
        </p:txBody>
      </p:sp>
      <p:sp>
        <p:nvSpPr>
          <p:cNvPr id="3" name="Content Placeholder 2"/>
          <p:cNvSpPr>
            <a:spLocks noGrp="1"/>
          </p:cNvSpPr>
          <p:nvPr>
            <p:ph idx="1"/>
          </p:nvPr>
        </p:nvSpPr>
        <p:spPr>
          <a:xfrm>
            <a:off x="214282" y="928670"/>
            <a:ext cx="4645750" cy="5643602"/>
          </a:xfrm>
        </p:spPr>
        <p:txBody>
          <a:bodyPr>
            <a:normAutofit fontScale="92500" lnSpcReduction="10000"/>
          </a:bodyPr>
          <a:lstStyle/>
          <a:p>
            <a:pPr marL="0" indent="0">
              <a:buNone/>
            </a:pPr>
            <a:r>
              <a:rPr lang="en-GB" dirty="0" smtClean="0"/>
              <a:t>In order for a performance index to lead to simple optimisations, the terms it includes should:</a:t>
            </a:r>
          </a:p>
          <a:p>
            <a:pPr marL="0" indent="0">
              <a:buNone/>
            </a:pPr>
            <a:r>
              <a:rPr lang="en-GB" dirty="0" smtClean="0"/>
              <a:t>Have linear (or simple) dependence on any parameters we can choose.</a:t>
            </a:r>
          </a:p>
          <a:p>
            <a:pPr marL="0" indent="0">
              <a:buNone/>
            </a:pPr>
            <a:r>
              <a:rPr lang="en-GB" dirty="0" smtClean="0"/>
              <a:t>Be a continuous function, and with continuous derivatives. [Non-continuity makes any optimisation much more challenging.]</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042" y="3145532"/>
            <a:ext cx="4949957" cy="3712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3829441906"/>
              </p:ext>
            </p:extLst>
          </p:nvPr>
        </p:nvGraphicFramePr>
        <p:xfrm>
          <a:off x="4931302" y="1484784"/>
          <a:ext cx="3475436" cy="1168053"/>
        </p:xfrm>
        <a:graphic>
          <a:graphicData uri="http://schemas.openxmlformats.org/presentationml/2006/ole">
            <mc:AlternateContent xmlns:mc="http://schemas.openxmlformats.org/markup-compatibility/2006">
              <mc:Choice xmlns:v="urn:schemas-microsoft-com:vml" Requires="v">
                <p:oleObj spid="_x0000_s4106" name="Equation" r:id="rId4" imgW="1434960" imgH="482400" progId="Equation.3">
                  <p:embed/>
                </p:oleObj>
              </mc:Choice>
              <mc:Fallback>
                <p:oleObj name="Equation" r:id="rId4" imgW="1434960" imgH="482400" progId="Equation.3">
                  <p:embed/>
                  <p:pic>
                    <p:nvPicPr>
                      <p:cNvPr id="0" name="Object 6"/>
                      <p:cNvPicPr>
                        <a:picLocks noChangeAspect="1" noChangeArrowheads="1"/>
                      </p:cNvPicPr>
                      <p:nvPr/>
                    </p:nvPicPr>
                    <p:blipFill>
                      <a:blip r:embed="rId5"/>
                      <a:srcRect/>
                      <a:stretch>
                        <a:fillRect/>
                      </a:stretch>
                    </p:blipFill>
                    <p:spPr bwMode="auto">
                      <a:xfrm>
                        <a:off x="4931302" y="1484784"/>
                        <a:ext cx="3475436" cy="1168053"/>
                      </a:xfrm>
                      <a:prstGeom prst="rect">
                        <a:avLst/>
                      </a:prstGeom>
                      <a:no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86112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 calcmode="lin" valueType="num">
                                      <p:cBhvr additive="base">
                                        <p:cTn id="19" dur="500" fill="hold"/>
                                        <p:tgtEl>
                                          <p:spTgt spid="4098"/>
                                        </p:tgtEl>
                                        <p:attrNameLst>
                                          <p:attrName>ppt_x</p:attrName>
                                        </p:attrNameLst>
                                      </p:cBhvr>
                                      <p:tavLst>
                                        <p:tav tm="0">
                                          <p:val>
                                            <p:strVal val="#ppt_x"/>
                                          </p:val>
                                        </p:tav>
                                        <p:tav tm="100000">
                                          <p:val>
                                            <p:strVal val="#ppt_x"/>
                                          </p:val>
                                        </p:tav>
                                      </p:tavLst>
                                    </p:anim>
                                    <p:anim calcmode="lin" valueType="num">
                                      <p:cBhvr additive="base">
                                        <p:cTn id="20"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Simple measures of performance</a:t>
            </a:r>
            <a:endParaRPr lang="en-GB" dirty="0"/>
          </a:p>
        </p:txBody>
      </p:sp>
      <p:sp>
        <p:nvSpPr>
          <p:cNvPr id="3" name="Content Placeholder 2"/>
          <p:cNvSpPr>
            <a:spLocks noGrp="1"/>
          </p:cNvSpPr>
          <p:nvPr>
            <p:ph idx="1"/>
          </p:nvPr>
        </p:nvSpPr>
        <p:spPr/>
        <p:txBody>
          <a:bodyPr/>
          <a:lstStyle/>
          <a:p>
            <a:r>
              <a:rPr lang="en-GB" dirty="0" smtClean="0"/>
              <a:t>Functions which have continuous derivatives.</a:t>
            </a:r>
          </a:p>
          <a:p>
            <a:r>
              <a:rPr lang="en-GB" dirty="0" smtClean="0"/>
              <a:t>Functions which have a unique minimum.</a:t>
            </a:r>
          </a:p>
          <a:p>
            <a:r>
              <a:rPr lang="en-GB" dirty="0" smtClean="0"/>
              <a:t>Functions which do not contain non-</a:t>
            </a:r>
            <a:r>
              <a:rPr lang="en-GB" dirty="0" err="1" smtClean="0"/>
              <a:t>linearities</a:t>
            </a:r>
            <a:r>
              <a:rPr lang="en-GB" dirty="0" smtClean="0"/>
              <a:t> (e.g. |a| requires knowledge of when a&lt;0).</a:t>
            </a:r>
          </a:p>
          <a:p>
            <a:r>
              <a:rPr lang="en-GB" dirty="0" smtClean="0"/>
              <a:t>Functions which are always positive – negative cost is meaningless and could be misleading.</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
        <p:nvSpPr>
          <p:cNvPr id="6" name="Rounded Rectangle 5"/>
          <p:cNvSpPr/>
          <p:nvPr/>
        </p:nvSpPr>
        <p:spPr>
          <a:xfrm>
            <a:off x="323528" y="4221088"/>
            <a:ext cx="8208912" cy="252028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GB" sz="2400" dirty="0" smtClean="0"/>
              <a:t>Polynomials and exponential broadly meet the above. Sinusoids do not have a unique minimum and exponentials have no stationary points.</a:t>
            </a:r>
          </a:p>
          <a:p>
            <a:pPr marL="457200" indent="-457200">
              <a:buFont typeface="+mj-lt"/>
              <a:buAutoNum type="arabicPeriod"/>
            </a:pPr>
            <a:r>
              <a:rPr lang="en-GB" sz="2400" dirty="0" smtClean="0"/>
              <a:t>F=</a:t>
            </a:r>
            <a:r>
              <a:rPr lang="en-GB" sz="2400" dirty="0" err="1" smtClean="0"/>
              <a:t>ax+b</a:t>
            </a:r>
            <a:r>
              <a:rPr lang="en-GB" sz="2400" dirty="0" smtClean="0"/>
              <a:t> can go to –∞ and thus is meaningless.</a:t>
            </a:r>
          </a:p>
          <a:p>
            <a:pPr marL="457200" indent="-457200">
              <a:buFont typeface="+mj-lt"/>
              <a:buAutoNum type="arabicPeriod"/>
            </a:pPr>
            <a:r>
              <a:rPr lang="en-GB" sz="2400" dirty="0" err="1" smtClean="0"/>
              <a:t>Cubics</a:t>
            </a:r>
            <a:r>
              <a:rPr lang="en-GB" sz="2400" dirty="0" smtClean="0"/>
              <a:t> and higher order have multiple stationary points.</a:t>
            </a:r>
          </a:p>
          <a:p>
            <a:pPr marL="457200" indent="-457200">
              <a:buFont typeface="+mj-lt"/>
              <a:buAutoNum type="arabicPeriod"/>
            </a:pPr>
            <a:r>
              <a:rPr lang="en-GB" sz="2400" dirty="0" smtClean="0"/>
              <a:t>Quadratics only remain.</a:t>
            </a:r>
            <a:endParaRPr lang="en-GB" sz="2400" dirty="0"/>
          </a:p>
        </p:txBody>
      </p:sp>
    </p:spTree>
    <p:extLst>
      <p:ext uri="{BB962C8B-B14F-4D97-AF65-F5344CB8AC3E}">
        <p14:creationId xmlns:p14="http://schemas.microsoft.com/office/powerpoint/2010/main" val="382068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additive="base">
                                        <p:cTn id="3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 calcmode="lin" valueType="num">
                                      <p:cBhvr additive="base">
                                        <p:cTn id="3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 calcmode="lin" valueType="num">
                                      <p:cBhvr additive="base">
                                        <p:cTn id="4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TotalTime>
  <Words>842</Words>
  <Application>Microsoft Office PowerPoint</Application>
  <PresentationFormat>On-screen Show (4:3)</PresentationFormat>
  <Paragraphs>103</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Equation</vt:lpstr>
      <vt:lpstr>Predictive control 13 Measuring performance</vt:lpstr>
      <vt:lpstr>Introduction </vt:lpstr>
      <vt:lpstr>Performance index</vt:lpstr>
      <vt:lpstr>Performance index</vt:lpstr>
      <vt:lpstr>Examples of different performance indices</vt:lpstr>
      <vt:lpstr>Reminder</vt:lpstr>
      <vt:lpstr>Examples of different performance indices</vt:lpstr>
      <vt:lpstr>Tractable performance index</vt:lpstr>
      <vt:lpstr>Simple measures of performance</vt:lpstr>
      <vt:lpstr>Simple measures of performance</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70</cp:revision>
  <dcterms:created xsi:type="dcterms:W3CDTF">2012-03-07T15:25:29Z</dcterms:created>
  <dcterms:modified xsi:type="dcterms:W3CDTF">2014-01-20T14:38:12Z</dcterms:modified>
</cp:coreProperties>
</file>