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60" r:id="rId3"/>
    <p:sldId id="294" r:id="rId4"/>
    <p:sldId id="295" r:id="rId5"/>
    <p:sldId id="303" r:id="rId6"/>
    <p:sldId id="305" r:id="rId7"/>
    <p:sldId id="306" r:id="rId8"/>
    <p:sldId id="307" r:id="rId9"/>
    <p:sldId id="308" r:id="rId10"/>
    <p:sldId id="302" r:id="rId11"/>
    <p:sldId id="262"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4" autoAdjust="0"/>
    <p:restoredTop sz="94618" autoAdjust="0"/>
  </p:normalViewPr>
  <p:slideViewPr>
    <p:cSldViewPr>
      <p:cViewPr varScale="1">
        <p:scale>
          <a:sx n="64" d="100"/>
          <a:sy n="64" d="100"/>
        </p:scale>
        <p:origin x="-570"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92E3A0A-5A14-432D-8BD5-ABEDC342324B}" type="datetimeFigureOut">
              <a:rPr lang="en-US" smtClean="0"/>
              <a:t>1/20/2014</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FCDDD3A-DA80-470F-A833-164F8EB85CE8}" type="slidenum">
              <a:rPr lang="en-GB" smtClean="0"/>
              <a:t>‹#›</a:t>
            </a:fld>
            <a:endParaRPr lang="en-GB"/>
          </a:p>
        </p:txBody>
      </p:sp>
    </p:spTree>
    <p:extLst>
      <p:ext uri="{BB962C8B-B14F-4D97-AF65-F5344CB8AC3E}">
        <p14:creationId xmlns:p14="http://schemas.microsoft.com/office/powerpoint/2010/main" val="10996234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9149B19C-3E0D-49DE-965A-62A78ACB7DE1}" type="slidenum">
              <a:rPr lang="en-GB" smtClean="0"/>
              <a:pPr/>
              <a:t>11</a:t>
            </a:fld>
            <a:endParaRPr lang="en-GB" smtClean="0"/>
          </a:p>
        </p:txBody>
      </p:sp>
      <p:sp>
        <p:nvSpPr>
          <p:cNvPr id="35843" name="Rectangle 2"/>
          <p:cNvSpPr>
            <a:spLocks noGrp="1" noRot="1" noChangeAspect="1" noChangeArrowheads="1" noTextEdit="1"/>
          </p:cNvSpPr>
          <p:nvPr>
            <p:ph type="sldImg"/>
          </p:nvPr>
        </p:nvSpPr>
        <p:spPr>
          <a:xfrm>
            <a:off x="1144588" y="687388"/>
            <a:ext cx="4570412" cy="3427412"/>
          </a:xfrm>
          <a:ln/>
        </p:spPr>
      </p:sp>
      <p:sp>
        <p:nvSpPr>
          <p:cNvPr id="35844" name="Rectangle 3"/>
          <p:cNvSpPr>
            <a:spLocks noGrp="1" noChangeArrowheads="1"/>
          </p:cNvSpPr>
          <p:nvPr>
            <p:ph type="body" idx="1"/>
          </p:nvPr>
        </p:nvSpPr>
        <p:spPr>
          <a:xfrm>
            <a:off x="685801" y="4341813"/>
            <a:ext cx="5486400" cy="4114800"/>
          </a:xfrm>
          <a:noFill/>
          <a:ln/>
        </p:spPr>
        <p:txBody>
          <a:bodyPr/>
          <a:lstStyle/>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GB"/>
          </a:p>
        </p:txBody>
      </p:sp>
      <p:sp>
        <p:nvSpPr>
          <p:cNvPr id="5" name="Footer Placeholder 4"/>
          <p:cNvSpPr>
            <a:spLocks noGrp="1"/>
          </p:cNvSpPr>
          <p:nvPr>
            <p:ph type="ftr" sz="quarter" idx="11"/>
          </p:nvPr>
        </p:nvSpPr>
        <p:spPr/>
        <p:txBody>
          <a:bodyPr/>
          <a:lstStyle/>
          <a:p>
            <a:r>
              <a:rPr lang="en-GB" smtClean="0"/>
              <a:t>Slides by Anthony Rossiter </a:t>
            </a:r>
            <a:endParaRPr lang="en-GB"/>
          </a:p>
        </p:txBody>
      </p:sp>
      <p:sp>
        <p:nvSpPr>
          <p:cNvPr id="6" name="Slide Number Placeholder 5"/>
          <p:cNvSpPr>
            <a:spLocks noGrp="1"/>
          </p:cNvSpPr>
          <p:nvPr>
            <p:ph type="sldNum" sz="quarter" idx="12"/>
          </p:nvPr>
        </p:nvSpPr>
        <p:spPr>
          <a:xfrm>
            <a:off x="8143900" y="0"/>
            <a:ext cx="1000100" cy="365125"/>
          </a:xfrm>
        </p:spPr>
        <p:txBody>
          <a:bodyPr/>
          <a:lstStyle/>
          <a:p>
            <a:fld id="{5B012F45-9B02-47F8-9E0B-49D2C7006700}" type="slidenum">
              <a:rPr lang="en-GB" smtClean="0"/>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GB"/>
          </a:p>
        </p:txBody>
      </p:sp>
      <p:sp>
        <p:nvSpPr>
          <p:cNvPr id="5" name="Footer Placeholder 4"/>
          <p:cNvSpPr>
            <a:spLocks noGrp="1"/>
          </p:cNvSpPr>
          <p:nvPr>
            <p:ph type="ftr" sz="quarter" idx="11"/>
          </p:nvPr>
        </p:nvSpPr>
        <p:spPr/>
        <p:txBody>
          <a:bodyPr/>
          <a:lstStyle/>
          <a:p>
            <a:r>
              <a:rPr lang="en-GB" smtClean="0"/>
              <a:t>Slides by Anthony Rossiter </a:t>
            </a:r>
            <a:endParaRPr lang="en-GB"/>
          </a:p>
        </p:txBody>
      </p:sp>
      <p:sp>
        <p:nvSpPr>
          <p:cNvPr id="6" name="Slide Number Placeholder 5"/>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GB"/>
          </a:p>
        </p:txBody>
      </p:sp>
      <p:sp>
        <p:nvSpPr>
          <p:cNvPr id="5" name="Footer Placeholder 4"/>
          <p:cNvSpPr>
            <a:spLocks noGrp="1"/>
          </p:cNvSpPr>
          <p:nvPr>
            <p:ph type="ftr" sz="quarter" idx="11"/>
          </p:nvPr>
        </p:nvSpPr>
        <p:spPr/>
        <p:txBody>
          <a:bodyPr/>
          <a:lstStyle/>
          <a:p>
            <a:r>
              <a:rPr lang="en-GB" smtClean="0"/>
              <a:t>Slides by Anthony Rossiter </a:t>
            </a:r>
            <a:endParaRPr lang="en-GB"/>
          </a:p>
        </p:txBody>
      </p:sp>
      <p:sp>
        <p:nvSpPr>
          <p:cNvPr id="6" name="Slide Number Placeholder 5"/>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Footer Placeholder 2"/>
          <p:cNvSpPr>
            <a:spLocks noGrp="1"/>
          </p:cNvSpPr>
          <p:nvPr>
            <p:ph type="ftr" sz="quarter" idx="10"/>
          </p:nvPr>
        </p:nvSpPr>
        <p:spPr/>
        <p:txBody>
          <a:bodyPr/>
          <a:lstStyle/>
          <a:p>
            <a:r>
              <a:rPr lang="en-GB" smtClean="0"/>
              <a:t>Slides by Anthony Rossiter </a:t>
            </a:r>
            <a:endParaRPr lang="en-GB" dirty="0"/>
          </a:p>
        </p:txBody>
      </p:sp>
      <p:sp>
        <p:nvSpPr>
          <p:cNvPr id="4" name="Slide Number Placeholder 3"/>
          <p:cNvSpPr>
            <a:spLocks noGrp="1"/>
          </p:cNvSpPr>
          <p:nvPr>
            <p:ph type="sldNum" sz="quarter" idx="11"/>
          </p:nvPr>
        </p:nvSpPr>
        <p:spPr/>
        <p:txBody>
          <a:bodyPr/>
          <a:lstStyle/>
          <a:p>
            <a:fld id="{1CF30DBA-6D20-466D-B27F-CBC9F021682F}" type="slidenum">
              <a:rPr lang="en-GB" smtClean="0"/>
              <a:pPr/>
              <a:t>‹#›</a:t>
            </a:fld>
            <a:r>
              <a:rPr lang="en-GB" smtClean="0"/>
              <a:t>page </a:t>
            </a:r>
            <a:fld id="{9968B63B-D82E-4456-B75B-2AAEDD963255}" type="slidenum">
              <a:rPr lang="en-GB" smtClean="0"/>
              <a:pPr/>
              <a:t>‹#›</a:t>
            </a:fld>
            <a:endParaRPr lang="en-GB"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Footer Placeholder 4"/>
          <p:cNvSpPr>
            <a:spLocks noGrp="1"/>
          </p:cNvSpPr>
          <p:nvPr>
            <p:ph type="ftr" sz="quarter" idx="11"/>
          </p:nvPr>
        </p:nvSpPr>
        <p:spPr/>
        <p:txBody>
          <a:bodyPr/>
          <a:lstStyle/>
          <a:p>
            <a:r>
              <a:rPr lang="en-GB" dirty="0" smtClean="0"/>
              <a:t>Slides by Anthony </a:t>
            </a:r>
            <a:r>
              <a:rPr lang="en-GB" dirty="0" err="1" smtClean="0"/>
              <a:t>Rossiter</a:t>
            </a:r>
            <a:r>
              <a:rPr lang="en-GB" dirty="0" smtClean="0"/>
              <a:t> </a:t>
            </a:r>
          </a:p>
        </p:txBody>
      </p:sp>
      <p:sp>
        <p:nvSpPr>
          <p:cNvPr id="6" name="Slide Number Placeholder 5"/>
          <p:cNvSpPr>
            <a:spLocks noGrp="1"/>
          </p:cNvSpPr>
          <p:nvPr>
            <p:ph type="sldNum" sz="quarter" idx="12"/>
          </p:nvPr>
        </p:nvSpPr>
        <p:spPr/>
        <p:txBody>
          <a:bodyPr/>
          <a:lstStyle/>
          <a:p>
            <a:fld id="{CE48A2D0-CD6A-459C-BFF9-664885D56077}" type="slidenum">
              <a:rPr lang="en-GB" smtClean="0"/>
              <a:t>‹#›</a:t>
            </a:fld>
            <a:endParaRPr lang="en-GB"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GB"/>
          </a:p>
        </p:txBody>
      </p:sp>
      <p:sp>
        <p:nvSpPr>
          <p:cNvPr id="5" name="Footer Placeholder 4"/>
          <p:cNvSpPr>
            <a:spLocks noGrp="1"/>
          </p:cNvSpPr>
          <p:nvPr>
            <p:ph type="ftr" sz="quarter" idx="11"/>
          </p:nvPr>
        </p:nvSpPr>
        <p:spPr/>
        <p:txBody>
          <a:bodyPr/>
          <a:lstStyle/>
          <a:p>
            <a:r>
              <a:rPr lang="en-GB" smtClean="0"/>
              <a:t>Slides by Anthony Rossiter </a:t>
            </a:r>
            <a:endParaRPr lang="en-GB"/>
          </a:p>
        </p:txBody>
      </p:sp>
      <p:sp>
        <p:nvSpPr>
          <p:cNvPr id="6" name="Slide Number Placeholder 5"/>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GB"/>
          </a:p>
        </p:txBody>
      </p:sp>
      <p:sp>
        <p:nvSpPr>
          <p:cNvPr id="6" name="Footer Placeholder 5"/>
          <p:cNvSpPr>
            <a:spLocks noGrp="1"/>
          </p:cNvSpPr>
          <p:nvPr>
            <p:ph type="ftr" sz="quarter" idx="11"/>
          </p:nvPr>
        </p:nvSpPr>
        <p:spPr/>
        <p:txBody>
          <a:bodyPr/>
          <a:lstStyle/>
          <a:p>
            <a:r>
              <a:rPr lang="en-GB" smtClean="0"/>
              <a:t>Slides by Anthony Rossiter </a:t>
            </a:r>
            <a:endParaRPr lang="en-GB"/>
          </a:p>
        </p:txBody>
      </p:sp>
      <p:sp>
        <p:nvSpPr>
          <p:cNvPr id="7" name="Slide Number Placeholder 6"/>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a:xfrm>
            <a:off x="457200" y="6356350"/>
            <a:ext cx="2133600" cy="365125"/>
          </a:xfrm>
          <a:prstGeom prst="rect">
            <a:avLst/>
          </a:prstGeom>
        </p:spPr>
        <p:txBody>
          <a:bodyPr/>
          <a:lstStyle/>
          <a:p>
            <a:endParaRPr lang="en-GB"/>
          </a:p>
        </p:txBody>
      </p:sp>
      <p:sp>
        <p:nvSpPr>
          <p:cNvPr id="8" name="Footer Placeholder 7"/>
          <p:cNvSpPr>
            <a:spLocks noGrp="1"/>
          </p:cNvSpPr>
          <p:nvPr>
            <p:ph type="ftr" sz="quarter" idx="11"/>
          </p:nvPr>
        </p:nvSpPr>
        <p:spPr/>
        <p:txBody>
          <a:bodyPr/>
          <a:lstStyle/>
          <a:p>
            <a:r>
              <a:rPr lang="en-GB" smtClean="0"/>
              <a:t>Slides by Anthony Rossiter </a:t>
            </a:r>
            <a:endParaRPr lang="en-GB"/>
          </a:p>
        </p:txBody>
      </p:sp>
      <p:sp>
        <p:nvSpPr>
          <p:cNvPr id="9" name="Slide Number Placeholder 8"/>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a:xfrm>
            <a:off x="457200" y="6356350"/>
            <a:ext cx="2133600" cy="365125"/>
          </a:xfrm>
          <a:prstGeom prst="rect">
            <a:avLst/>
          </a:prstGeom>
        </p:spPr>
        <p:txBody>
          <a:bodyPr/>
          <a:lstStyle/>
          <a:p>
            <a:endParaRPr lang="en-GB"/>
          </a:p>
        </p:txBody>
      </p:sp>
      <p:sp>
        <p:nvSpPr>
          <p:cNvPr id="4" name="Footer Placeholder 3"/>
          <p:cNvSpPr>
            <a:spLocks noGrp="1"/>
          </p:cNvSpPr>
          <p:nvPr>
            <p:ph type="ftr" sz="quarter" idx="11"/>
          </p:nvPr>
        </p:nvSpPr>
        <p:spPr/>
        <p:txBody>
          <a:bodyPr/>
          <a:lstStyle/>
          <a:p>
            <a:r>
              <a:rPr lang="en-GB" smtClean="0"/>
              <a:t>Slides by Anthony Rossiter </a:t>
            </a:r>
            <a:endParaRPr lang="en-GB"/>
          </a:p>
        </p:txBody>
      </p:sp>
      <p:sp>
        <p:nvSpPr>
          <p:cNvPr id="5" name="Slide Number Placeholder 4"/>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endParaRPr lang="en-GB"/>
          </a:p>
        </p:txBody>
      </p:sp>
      <p:sp>
        <p:nvSpPr>
          <p:cNvPr id="3" name="Footer Placeholder 2"/>
          <p:cNvSpPr>
            <a:spLocks noGrp="1"/>
          </p:cNvSpPr>
          <p:nvPr>
            <p:ph type="ftr" sz="quarter" idx="11"/>
          </p:nvPr>
        </p:nvSpPr>
        <p:spPr/>
        <p:txBody>
          <a:bodyPr/>
          <a:lstStyle/>
          <a:p>
            <a:r>
              <a:rPr lang="en-GB" smtClean="0"/>
              <a:t>Slides by Anthony Rossiter </a:t>
            </a:r>
            <a:endParaRPr lang="en-GB"/>
          </a:p>
        </p:txBody>
      </p:sp>
      <p:sp>
        <p:nvSpPr>
          <p:cNvPr id="4" name="Slide Number Placeholder 3"/>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GB"/>
          </a:p>
        </p:txBody>
      </p:sp>
      <p:sp>
        <p:nvSpPr>
          <p:cNvPr id="6" name="Footer Placeholder 5"/>
          <p:cNvSpPr>
            <a:spLocks noGrp="1"/>
          </p:cNvSpPr>
          <p:nvPr>
            <p:ph type="ftr" sz="quarter" idx="11"/>
          </p:nvPr>
        </p:nvSpPr>
        <p:spPr/>
        <p:txBody>
          <a:bodyPr/>
          <a:lstStyle/>
          <a:p>
            <a:r>
              <a:rPr lang="en-GB" smtClean="0"/>
              <a:t>Slides by Anthony Rossiter </a:t>
            </a:r>
            <a:endParaRPr lang="en-GB"/>
          </a:p>
        </p:txBody>
      </p:sp>
      <p:sp>
        <p:nvSpPr>
          <p:cNvPr id="7" name="Slide Number Placeholder 6"/>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GB"/>
          </a:p>
        </p:txBody>
      </p:sp>
      <p:sp>
        <p:nvSpPr>
          <p:cNvPr id="6" name="Footer Placeholder 5"/>
          <p:cNvSpPr>
            <a:spLocks noGrp="1"/>
          </p:cNvSpPr>
          <p:nvPr>
            <p:ph type="ftr" sz="quarter" idx="11"/>
          </p:nvPr>
        </p:nvSpPr>
        <p:spPr/>
        <p:txBody>
          <a:bodyPr/>
          <a:lstStyle/>
          <a:p>
            <a:r>
              <a:rPr lang="en-GB" smtClean="0"/>
              <a:t>Slides by Anthony Rossiter </a:t>
            </a:r>
            <a:endParaRPr lang="en-GB"/>
          </a:p>
        </p:txBody>
      </p:sp>
      <p:sp>
        <p:nvSpPr>
          <p:cNvPr id="7" name="Slide Number Placeholder 6"/>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gi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42910" y="142852"/>
            <a:ext cx="8001056" cy="714380"/>
          </a:xfrm>
          <a:prstGeom prst="rect">
            <a:avLst/>
          </a:prstGeom>
        </p:spPr>
        <p:txBody>
          <a:bodyPr vert="horz" lIns="91440" tIns="45720" rIns="91440" bIns="45720" rtlCol="0" anchor="ctr">
            <a:normAutofit/>
          </a:bodyPr>
          <a:lstStyle/>
          <a:p>
            <a:r>
              <a:rPr lang="en-US" dirty="0" smtClean="0"/>
              <a:t>Click to edit Master title style</a:t>
            </a:r>
            <a:endParaRPr lang="en-GB" dirty="0"/>
          </a:p>
        </p:txBody>
      </p:sp>
      <p:sp>
        <p:nvSpPr>
          <p:cNvPr id="3" name="Text Placeholder 2"/>
          <p:cNvSpPr>
            <a:spLocks noGrp="1"/>
          </p:cNvSpPr>
          <p:nvPr>
            <p:ph type="body" idx="1"/>
          </p:nvPr>
        </p:nvSpPr>
        <p:spPr>
          <a:xfrm>
            <a:off x="214282" y="928670"/>
            <a:ext cx="8715436" cy="5643602"/>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Footer Placeholder 4"/>
          <p:cNvSpPr>
            <a:spLocks noGrp="1"/>
          </p:cNvSpPr>
          <p:nvPr>
            <p:ph type="ftr" sz="quarter" idx="3"/>
          </p:nvPr>
        </p:nvSpPr>
        <p:spPr>
          <a:xfrm>
            <a:off x="0" y="6492875"/>
            <a:ext cx="1928794" cy="365125"/>
          </a:xfrm>
          <a:prstGeom prst="rect">
            <a:avLst/>
          </a:prstGeom>
        </p:spPr>
        <p:txBody>
          <a:bodyPr vert="horz" lIns="91440" tIns="45720" rIns="91440" bIns="45720" rtlCol="0" anchor="ctr"/>
          <a:lstStyle>
            <a:lvl1pPr algn="ctr">
              <a:defRPr sz="1200" baseline="0">
                <a:solidFill>
                  <a:schemeClr val="tx1"/>
                </a:solidFill>
              </a:defRPr>
            </a:lvl1pPr>
          </a:lstStyle>
          <a:p>
            <a:r>
              <a:rPr lang="en-GB" dirty="0" smtClean="0"/>
              <a:t>Slides by Anthony </a:t>
            </a:r>
            <a:r>
              <a:rPr lang="en-GB" dirty="0" err="1" smtClean="0"/>
              <a:t>Rossiter</a:t>
            </a:r>
            <a:r>
              <a:rPr lang="en-GB" dirty="0" smtClean="0"/>
              <a:t> </a:t>
            </a:r>
            <a:endParaRPr lang="en-GB" dirty="0"/>
          </a:p>
        </p:txBody>
      </p:sp>
      <p:sp>
        <p:nvSpPr>
          <p:cNvPr id="6" name="Slide Number Placeholder 5"/>
          <p:cNvSpPr>
            <a:spLocks noGrp="1"/>
          </p:cNvSpPr>
          <p:nvPr>
            <p:ph type="sldNum" sz="quarter" idx="4"/>
          </p:nvPr>
        </p:nvSpPr>
        <p:spPr>
          <a:xfrm>
            <a:off x="8143900" y="0"/>
            <a:ext cx="10001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GB" dirty="0" smtClean="0"/>
              <a:t> </a:t>
            </a:r>
            <a:fld id="{9968B63B-D82E-4456-B75B-2AAEDD963255}" type="slidenum">
              <a:rPr lang="en-GB" smtClean="0"/>
              <a:pPr/>
              <a:t>‹#›</a:t>
            </a:fld>
            <a:endParaRPr lang="en-GB" dirty="0"/>
          </a:p>
        </p:txBody>
      </p:sp>
      <p:pic>
        <p:nvPicPr>
          <p:cNvPr id="7" name="Picture 6" descr="crest-l.gif"/>
          <p:cNvPicPr>
            <a:picLocks noChangeAspect="1"/>
          </p:cNvPicPr>
          <p:nvPr userDrawn="1"/>
        </p:nvPicPr>
        <p:blipFill>
          <a:blip r:embed="rId14"/>
          <a:stretch>
            <a:fillRect/>
          </a:stretch>
        </p:blipFill>
        <p:spPr>
          <a:xfrm>
            <a:off x="0" y="0"/>
            <a:ext cx="1023938" cy="404813"/>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hyperlink" Target="http://creativecommons.org/licenses/by/2.0/uk/" TargetMode="External"/><Relationship Id="rId7" Type="http://schemas.openxmlformats.org/officeDocument/2006/relationships/hyperlink" Target="http://www.jisc.ac.uk/"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6.png"/><Relationship Id="rId11" Type="http://schemas.openxmlformats.org/officeDocument/2006/relationships/image" Target="../media/image19.jpeg"/><Relationship Id="rId5" Type="http://schemas.openxmlformats.org/officeDocument/2006/relationships/hyperlink" Target="http://engsc.ac.uk/" TargetMode="External"/><Relationship Id="rId10" Type="http://schemas.openxmlformats.org/officeDocument/2006/relationships/image" Target="../media/image18.jpeg"/><Relationship Id="rId4" Type="http://schemas.openxmlformats.org/officeDocument/2006/relationships/image" Target="../media/image15.wmf"/><Relationship Id="rId9" Type="http://schemas.openxmlformats.org/officeDocument/2006/relationships/hyperlink" Target="http://engsc.ac.uk/an/oer-project/oer-project.asp"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wmf"/></Relationships>
</file>

<file path=ppt/slides/_rels/slide5.xml.rels><?xml version="1.0" encoding="UTF-8" standalone="yes"?>
<Relationships xmlns="http://schemas.openxmlformats.org/package/2006/relationships"><Relationship Id="rId8" Type="http://schemas.openxmlformats.org/officeDocument/2006/relationships/image" Target="../media/image6.wmf"/><Relationship Id="rId3" Type="http://schemas.openxmlformats.org/officeDocument/2006/relationships/oleObject" Target="../embeddings/oleObject2.bin"/><Relationship Id="rId7"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5.wmf"/><Relationship Id="rId5" Type="http://schemas.openxmlformats.org/officeDocument/2006/relationships/oleObject" Target="../embeddings/oleObject3.bin"/><Relationship Id="rId4" Type="http://schemas.openxmlformats.org/officeDocument/2006/relationships/image" Target="../media/image4.w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5.bin"/><Relationship Id="rId7" Type="http://schemas.openxmlformats.org/officeDocument/2006/relationships/image" Target="../media/image8.e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7.wmf"/><Relationship Id="rId5" Type="http://schemas.openxmlformats.org/officeDocument/2006/relationships/oleObject" Target="../embeddings/oleObject6.bin"/><Relationship Id="rId4" Type="http://schemas.openxmlformats.org/officeDocument/2006/relationships/image" Target="../media/image4.wmf"/></Relationships>
</file>

<file path=ppt/slides/_rels/slide7.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0.emf"/><Relationship Id="rId5" Type="http://schemas.openxmlformats.org/officeDocument/2006/relationships/image" Target="../media/image4.wmf"/><Relationship Id="rId4" Type="http://schemas.openxmlformats.org/officeDocument/2006/relationships/oleObject" Target="../embeddings/oleObject7.bin"/></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1.wmf"/></Relationships>
</file>

<file path=ppt/slides/_rels/slide9.xml.rels><?xml version="1.0" encoding="UTF-8" standalone="yes"?>
<Relationships xmlns="http://schemas.openxmlformats.org/package/2006/relationships"><Relationship Id="rId8" Type="http://schemas.openxmlformats.org/officeDocument/2006/relationships/image" Target="../media/image14.wmf"/><Relationship Id="rId3" Type="http://schemas.openxmlformats.org/officeDocument/2006/relationships/oleObject" Target="../embeddings/oleObject9.bin"/><Relationship Id="rId7"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13.wmf"/><Relationship Id="rId5" Type="http://schemas.openxmlformats.org/officeDocument/2006/relationships/oleObject" Target="../embeddings/oleObject10.bin"/><Relationship Id="rId4" Type="http://schemas.openxmlformats.org/officeDocument/2006/relationships/image" Target="../media/image12.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GB" dirty="0" smtClean="0"/>
              <a:t>Predictive control 14</a:t>
            </a:r>
            <a:br>
              <a:rPr lang="en-GB" dirty="0" smtClean="0"/>
            </a:br>
            <a:r>
              <a:rPr lang="en-GB" dirty="0" smtClean="0"/>
              <a:t>Typical MPC performance index</a:t>
            </a:r>
            <a:endParaRPr lang="en-GB" dirty="0"/>
          </a:p>
        </p:txBody>
      </p:sp>
      <p:sp>
        <p:nvSpPr>
          <p:cNvPr id="3" name="Subtitle 2"/>
          <p:cNvSpPr>
            <a:spLocks noGrp="1"/>
          </p:cNvSpPr>
          <p:nvPr>
            <p:ph type="subTitle" idx="1"/>
          </p:nvPr>
        </p:nvSpPr>
        <p:spPr/>
        <p:txBody>
          <a:bodyPr/>
          <a:lstStyle/>
          <a:p>
            <a:r>
              <a:rPr lang="en-GB" dirty="0" smtClean="0"/>
              <a:t>Anthony </a:t>
            </a:r>
            <a:r>
              <a:rPr lang="en-GB" dirty="0" err="1" smtClean="0"/>
              <a:t>Rossiter</a:t>
            </a:r>
            <a:endParaRPr lang="en-GB" dirty="0"/>
          </a:p>
        </p:txBody>
      </p:sp>
      <p:sp>
        <p:nvSpPr>
          <p:cNvPr id="4" name="Slide Number Placeholder 3"/>
          <p:cNvSpPr>
            <a:spLocks noGrp="1"/>
          </p:cNvSpPr>
          <p:nvPr>
            <p:ph type="sldNum" sz="quarter" idx="12"/>
          </p:nvPr>
        </p:nvSpPr>
        <p:spPr/>
        <p:txBody>
          <a:bodyPr/>
          <a:lstStyle/>
          <a:p>
            <a:fld id="{5B012F45-9B02-47F8-9E0B-49D2C7006700}" type="slidenum">
              <a:rPr lang="en-GB" smtClean="0"/>
              <a:t>1</a:t>
            </a:fld>
            <a:endParaRPr lang="en-GB"/>
          </a:p>
        </p:txBody>
      </p:sp>
      <p:sp>
        <p:nvSpPr>
          <p:cNvPr id="5" name="Footer Placeholder 4"/>
          <p:cNvSpPr>
            <a:spLocks noGrp="1"/>
          </p:cNvSpPr>
          <p:nvPr>
            <p:ph type="ftr" sz="quarter" idx="11"/>
          </p:nvPr>
        </p:nvSpPr>
        <p:spPr/>
        <p:txBody>
          <a:bodyPr/>
          <a:lstStyle/>
          <a:p>
            <a:r>
              <a:rPr lang="en-GB" smtClean="0"/>
              <a:t>Slides by Anthony Rossiter </a:t>
            </a:r>
            <a:endParaRPr lang="en-GB"/>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Summary</a:t>
            </a:r>
            <a:endParaRPr lang="en-GB" dirty="0"/>
          </a:p>
        </p:txBody>
      </p:sp>
      <p:sp>
        <p:nvSpPr>
          <p:cNvPr id="3" name="Content Placeholder 2"/>
          <p:cNvSpPr>
            <a:spLocks noGrp="1"/>
          </p:cNvSpPr>
          <p:nvPr>
            <p:ph idx="1"/>
          </p:nvPr>
        </p:nvSpPr>
        <p:spPr/>
        <p:txBody>
          <a:bodyPr>
            <a:normAutofit fontScale="92500" lnSpcReduction="10000"/>
          </a:bodyPr>
          <a:lstStyle/>
          <a:p>
            <a:r>
              <a:rPr lang="en-GB" dirty="0" smtClean="0"/>
              <a:t>The use of quadratic performance indices is the most common choice within the literature and tends to result in smooth and robust control designs.</a:t>
            </a:r>
          </a:p>
          <a:p>
            <a:r>
              <a:rPr lang="en-GB" dirty="0" smtClean="0"/>
              <a:t>However, one cannot naively choose some function of the square of tracking errors alone as this will not result in the desired control actions.</a:t>
            </a:r>
          </a:p>
          <a:p>
            <a:r>
              <a:rPr lang="en-GB" dirty="0" smtClean="0"/>
              <a:t>Similarly, one cannot just add in the square of input actions to reduce control activity, as this will result in steady-state offset, that is the performance index is ill-posed.</a:t>
            </a:r>
          </a:p>
          <a:p>
            <a:r>
              <a:rPr lang="en-GB" smtClean="0"/>
              <a:t>The next </a:t>
            </a:r>
            <a:r>
              <a:rPr lang="en-GB" dirty="0" smtClean="0"/>
              <a:t>video introduces performance indices that work.</a:t>
            </a: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10</a:t>
            </a:fld>
            <a:endParaRPr lang="en-GB" dirty="0"/>
          </a:p>
        </p:txBody>
      </p:sp>
    </p:spTree>
    <p:extLst>
      <p:ext uri="{BB962C8B-B14F-4D97-AF65-F5344CB8AC3E}">
        <p14:creationId xmlns:p14="http://schemas.microsoft.com/office/powerpoint/2010/main" val="2263490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body" idx="1"/>
          </p:nvPr>
        </p:nvSpPr>
        <p:spPr>
          <a:xfrm>
            <a:off x="468313" y="3933825"/>
            <a:ext cx="8002587" cy="2447925"/>
          </a:xfrm>
          <a:noFill/>
        </p:spPr>
        <p:txBody>
          <a:bodyPr/>
          <a:lstStyle/>
          <a:p>
            <a:pPr marL="0" indent="0">
              <a:lnSpc>
                <a:spcPct val="80000"/>
              </a:lnSpc>
              <a:buFontTx/>
              <a:buNone/>
            </a:pPr>
            <a:r>
              <a:rPr lang="en-GB" sz="900" dirty="0" smtClean="0">
                <a:cs typeface="Arial" charset="0"/>
              </a:rPr>
              <a:t>© 2014 University of  Sheffield</a:t>
            </a:r>
          </a:p>
          <a:p>
            <a:pPr marL="0" indent="0">
              <a:lnSpc>
                <a:spcPct val="80000"/>
              </a:lnSpc>
              <a:buFontTx/>
              <a:buNone/>
            </a:pPr>
            <a:endParaRPr lang="en-GB" sz="900" dirty="0" smtClean="0"/>
          </a:p>
          <a:p>
            <a:pPr marL="0" indent="0">
              <a:lnSpc>
                <a:spcPct val="80000"/>
              </a:lnSpc>
              <a:buFontTx/>
              <a:buNone/>
            </a:pPr>
            <a:r>
              <a:rPr lang="en-GB" sz="900" dirty="0" smtClean="0"/>
              <a:t>This work is licensed under the Creative Commons Attribution 2.0 UK: England &amp; Wales Licence. To view a copy of this licence, visit http://creativecommons.org/licenses/by/2.0/uk/ or send a letter to: Creative Commons, 171 Second Street, Suite 300, San Francisco, California 94105, USA.</a:t>
            </a:r>
          </a:p>
          <a:p>
            <a:pPr marL="0" indent="0">
              <a:lnSpc>
                <a:spcPct val="80000"/>
              </a:lnSpc>
              <a:buFontTx/>
              <a:buNone/>
            </a:pPr>
            <a:r>
              <a:rPr lang="en-GB" sz="900" dirty="0" smtClean="0"/>
              <a:t>	</a:t>
            </a:r>
          </a:p>
          <a:p>
            <a:pPr marL="0" indent="0">
              <a:lnSpc>
                <a:spcPct val="80000"/>
              </a:lnSpc>
              <a:buFontTx/>
              <a:buNone/>
            </a:pPr>
            <a:r>
              <a:rPr lang="en-GB" sz="900" dirty="0" smtClean="0"/>
              <a:t>	</a:t>
            </a:r>
          </a:p>
          <a:p>
            <a:pPr marL="0" indent="0">
              <a:lnSpc>
                <a:spcPct val="80000"/>
              </a:lnSpc>
              <a:buFontTx/>
              <a:buNone/>
            </a:pPr>
            <a:r>
              <a:rPr lang="en-GB" sz="900" dirty="0" smtClean="0"/>
              <a:t>	   	</a:t>
            </a:r>
          </a:p>
          <a:p>
            <a:pPr marL="0" indent="0">
              <a:lnSpc>
                <a:spcPct val="80000"/>
              </a:lnSpc>
              <a:buFontTx/>
              <a:buNone/>
            </a:pPr>
            <a:r>
              <a:rPr lang="en-GB" sz="900" dirty="0" smtClean="0"/>
              <a:t>It should be noted that some of the materials contained within this resource are subject to third party rights and any copyright notices must remain with these materials in the event of reuse or repurposing.</a:t>
            </a:r>
          </a:p>
          <a:p>
            <a:pPr marL="0" indent="0">
              <a:lnSpc>
                <a:spcPct val="80000"/>
              </a:lnSpc>
              <a:buFontTx/>
              <a:buNone/>
            </a:pPr>
            <a:endParaRPr lang="en-GB" sz="900" dirty="0" smtClean="0"/>
          </a:p>
          <a:p>
            <a:pPr marL="0" indent="0">
              <a:lnSpc>
                <a:spcPct val="80000"/>
              </a:lnSpc>
              <a:buFontTx/>
              <a:buNone/>
            </a:pPr>
            <a:r>
              <a:rPr lang="en-GB" sz="900" dirty="0" smtClean="0"/>
              <a:t>If there are third party images within the resource please do not remove or alter any of the copyright notices or website details shown below the image.</a:t>
            </a:r>
          </a:p>
          <a:p>
            <a:pPr marL="0" indent="0">
              <a:lnSpc>
                <a:spcPct val="80000"/>
              </a:lnSpc>
              <a:buFontTx/>
              <a:buNone/>
            </a:pPr>
            <a:endParaRPr lang="en-GB" sz="900" dirty="0" smtClean="0"/>
          </a:p>
          <a:p>
            <a:pPr marL="0" indent="0">
              <a:lnSpc>
                <a:spcPct val="80000"/>
              </a:lnSpc>
              <a:buFontTx/>
              <a:buNone/>
            </a:pPr>
            <a:r>
              <a:rPr lang="en-GB" sz="900" dirty="0" smtClean="0"/>
              <a:t>(</a:t>
            </a:r>
            <a:r>
              <a:rPr lang="en-GB" sz="900" i="1" dirty="0" smtClean="0"/>
              <a:t>Please list details of the third party rights contained within this work.</a:t>
            </a:r>
          </a:p>
          <a:p>
            <a:pPr marL="0" indent="0">
              <a:lnSpc>
                <a:spcPct val="80000"/>
              </a:lnSpc>
              <a:buFontTx/>
              <a:buNone/>
            </a:pPr>
            <a:endParaRPr lang="en-GB" sz="900" i="1" dirty="0" smtClean="0"/>
          </a:p>
          <a:p>
            <a:pPr marL="0" indent="0">
              <a:lnSpc>
                <a:spcPct val="80000"/>
              </a:lnSpc>
              <a:buFontTx/>
              <a:buNone/>
            </a:pPr>
            <a:r>
              <a:rPr lang="en-GB" sz="900" i="1" dirty="0" smtClean="0"/>
              <a:t>If you include your institutions logo on the cover please include reference to the fact that it is a trade mark and all copyright in that image is reserved.)</a:t>
            </a:r>
            <a:endParaRPr lang="en-GB" sz="900" dirty="0" smtClean="0"/>
          </a:p>
          <a:p>
            <a:pPr marL="0" indent="0">
              <a:lnSpc>
                <a:spcPct val="80000"/>
              </a:lnSpc>
              <a:buFontTx/>
              <a:buNone/>
            </a:pPr>
            <a:endParaRPr lang="en-GB" sz="900" dirty="0" smtClean="0"/>
          </a:p>
        </p:txBody>
      </p:sp>
      <p:pic>
        <p:nvPicPr>
          <p:cNvPr id="33795" name="Picture 7" descr="by1">
            <a:hlinkClick r:id="rId3"/>
          </p:cNvPr>
          <p:cNvPicPr>
            <a:picLocks noChangeAspect="1" noChangeArrowheads="1"/>
          </p:cNvPicPr>
          <p:nvPr/>
        </p:nvPicPr>
        <p:blipFill>
          <a:blip r:embed="rId4"/>
          <a:srcRect/>
          <a:stretch>
            <a:fillRect/>
          </a:stretch>
        </p:blipFill>
        <p:spPr bwMode="auto">
          <a:xfrm>
            <a:off x="539750" y="4581525"/>
            <a:ext cx="942975" cy="330200"/>
          </a:xfrm>
          <a:prstGeom prst="rect">
            <a:avLst/>
          </a:prstGeom>
          <a:noFill/>
          <a:ln w="9525">
            <a:noFill/>
            <a:miter lim="800000"/>
            <a:headEnd/>
            <a:tailEnd/>
          </a:ln>
        </p:spPr>
      </p:pic>
      <p:pic>
        <p:nvPicPr>
          <p:cNvPr id="33796" name="Picture 10" descr="esc">
            <a:hlinkClick r:id="rId5"/>
          </p:cNvPr>
          <p:cNvPicPr>
            <a:picLocks noChangeAspect="1" noChangeArrowheads="1"/>
          </p:cNvPicPr>
          <p:nvPr/>
        </p:nvPicPr>
        <p:blipFill>
          <a:blip r:embed="rId6"/>
          <a:srcRect/>
          <a:stretch>
            <a:fillRect/>
          </a:stretch>
        </p:blipFill>
        <p:spPr bwMode="auto">
          <a:xfrm>
            <a:off x="346075" y="476250"/>
            <a:ext cx="1438275" cy="695325"/>
          </a:xfrm>
          <a:prstGeom prst="rect">
            <a:avLst/>
          </a:prstGeom>
          <a:noFill/>
          <a:ln w="9525">
            <a:noFill/>
            <a:miter lim="800000"/>
            <a:headEnd/>
            <a:tailEnd/>
          </a:ln>
        </p:spPr>
      </p:pic>
      <p:pic>
        <p:nvPicPr>
          <p:cNvPr id="33797" name="Picture 11" descr="jisc">
            <a:hlinkClick r:id="rId7"/>
          </p:cNvPr>
          <p:cNvPicPr>
            <a:picLocks noChangeAspect="1" noChangeArrowheads="1"/>
          </p:cNvPicPr>
          <p:nvPr/>
        </p:nvPicPr>
        <p:blipFill>
          <a:blip r:embed="rId8"/>
          <a:srcRect/>
          <a:stretch>
            <a:fillRect/>
          </a:stretch>
        </p:blipFill>
        <p:spPr bwMode="auto">
          <a:xfrm>
            <a:off x="1979613" y="395288"/>
            <a:ext cx="1201737" cy="801687"/>
          </a:xfrm>
          <a:prstGeom prst="rect">
            <a:avLst/>
          </a:prstGeom>
          <a:noFill/>
          <a:ln w="9525">
            <a:noFill/>
            <a:miter lim="800000"/>
            <a:headEnd/>
            <a:tailEnd/>
          </a:ln>
        </p:spPr>
      </p:pic>
      <p:pic>
        <p:nvPicPr>
          <p:cNvPr id="33798" name="Picture 12" descr="oerlogo-320-300">
            <a:hlinkClick r:id="rId9"/>
          </p:cNvPr>
          <p:cNvPicPr>
            <a:picLocks noChangeAspect="1" noChangeArrowheads="1"/>
          </p:cNvPicPr>
          <p:nvPr/>
        </p:nvPicPr>
        <p:blipFill>
          <a:blip r:embed="rId10"/>
          <a:srcRect/>
          <a:stretch>
            <a:fillRect/>
          </a:stretch>
        </p:blipFill>
        <p:spPr bwMode="auto">
          <a:xfrm>
            <a:off x="5602288" y="476250"/>
            <a:ext cx="2857500" cy="857250"/>
          </a:xfrm>
          <a:prstGeom prst="rect">
            <a:avLst/>
          </a:prstGeom>
          <a:noFill/>
          <a:ln w="9525">
            <a:noFill/>
            <a:miter lim="800000"/>
            <a:headEnd/>
            <a:tailEnd/>
          </a:ln>
        </p:spPr>
      </p:pic>
      <p:pic>
        <p:nvPicPr>
          <p:cNvPr id="7" name="Picture 6" descr="Rossiter.A.JPG"/>
          <p:cNvPicPr>
            <a:picLocks noChangeAspect="1"/>
          </p:cNvPicPr>
          <p:nvPr/>
        </p:nvPicPr>
        <p:blipFill>
          <a:blip r:embed="rId11" cstate="print"/>
          <a:stretch>
            <a:fillRect/>
          </a:stretch>
        </p:blipFill>
        <p:spPr>
          <a:xfrm>
            <a:off x="1000100" y="1428736"/>
            <a:ext cx="1571620" cy="2357430"/>
          </a:xfrm>
          <a:prstGeom prst="rect">
            <a:avLst/>
          </a:prstGeom>
        </p:spPr>
      </p:pic>
      <p:sp>
        <p:nvSpPr>
          <p:cNvPr id="8" name="Rounded Rectangle 7"/>
          <p:cNvSpPr/>
          <p:nvPr/>
        </p:nvSpPr>
        <p:spPr>
          <a:xfrm>
            <a:off x="3571868" y="1643050"/>
            <a:ext cx="4572032" cy="18573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Anthony </a:t>
            </a:r>
            <a:r>
              <a:rPr lang="en-GB" dirty="0" err="1" smtClean="0"/>
              <a:t>Rossiter</a:t>
            </a:r>
            <a:endParaRPr lang="en-GB" dirty="0" smtClean="0"/>
          </a:p>
          <a:p>
            <a:pPr algn="ctr"/>
            <a:r>
              <a:rPr lang="en-GB" dirty="0" smtClean="0"/>
              <a:t>Department of Automatic Control and Systems Engineering</a:t>
            </a:r>
          </a:p>
          <a:p>
            <a:pPr algn="ctr"/>
            <a:r>
              <a:rPr lang="en-GB" dirty="0" smtClean="0"/>
              <a:t>University of Sheffield</a:t>
            </a:r>
          </a:p>
          <a:p>
            <a:pPr algn="ctr"/>
            <a:r>
              <a:rPr lang="en-GB" dirty="0" smtClean="0"/>
              <a:t>www.shef.ac.uk/acse</a:t>
            </a:r>
            <a:endParaRPr lang="en-GB"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Introduction </a:t>
            </a:r>
            <a:endParaRPr lang="en-GB" dirty="0"/>
          </a:p>
        </p:txBody>
      </p:sp>
      <p:sp>
        <p:nvSpPr>
          <p:cNvPr id="3" name="Content Placeholder 2"/>
          <p:cNvSpPr>
            <a:spLocks noGrp="1"/>
          </p:cNvSpPr>
          <p:nvPr>
            <p:ph idx="1"/>
          </p:nvPr>
        </p:nvSpPr>
        <p:spPr/>
        <p:txBody>
          <a:bodyPr>
            <a:normAutofit/>
          </a:bodyPr>
          <a:lstStyle/>
          <a:p>
            <a:pPr>
              <a:lnSpc>
                <a:spcPct val="90000"/>
              </a:lnSpc>
              <a:buNone/>
            </a:pPr>
            <a:r>
              <a:rPr lang="en-GB" altLang="en-US" dirty="0" smtClean="0"/>
              <a:t>We have established that a performance index comprising quadratic terms is likely to lead to easier optimisations and smoother outcomes.</a:t>
            </a:r>
          </a:p>
          <a:p>
            <a:pPr>
              <a:lnSpc>
                <a:spcPct val="90000"/>
              </a:lnSpc>
              <a:buNone/>
            </a:pPr>
            <a:r>
              <a:rPr lang="en-GB" altLang="en-US" dirty="0" smtClean="0"/>
              <a:t>This video introduces typical performance indices based on quadratic terms and shows how these relate to common sense.</a:t>
            </a:r>
            <a:endParaRPr lang="en-GB" altLang="en-US" dirty="0"/>
          </a:p>
          <a:p>
            <a:pPr marL="0" indent="0">
              <a:buNone/>
            </a:pP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2</a:t>
            </a:fld>
            <a:endParaRPr lang="en-GB"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53882" y="142852"/>
            <a:ext cx="5890083" cy="981892"/>
          </a:xfrm>
        </p:spPr>
        <p:txBody>
          <a:bodyPr>
            <a:normAutofit fontScale="90000"/>
          </a:bodyPr>
          <a:lstStyle/>
          <a:p>
            <a:r>
              <a:rPr lang="en-GB" dirty="0" smtClean="0"/>
              <a:t>Output predictions and errors</a:t>
            </a:r>
            <a:endParaRPr lang="en-GB" dirty="0"/>
          </a:p>
        </p:txBody>
      </p:sp>
      <p:sp>
        <p:nvSpPr>
          <p:cNvPr id="3" name="Content Placeholder 2"/>
          <p:cNvSpPr>
            <a:spLocks noGrp="1"/>
          </p:cNvSpPr>
          <p:nvPr>
            <p:ph idx="1"/>
          </p:nvPr>
        </p:nvSpPr>
        <p:spPr>
          <a:xfrm>
            <a:off x="251520" y="836712"/>
            <a:ext cx="2880320" cy="4824536"/>
          </a:xfrm>
        </p:spPr>
        <p:txBody>
          <a:bodyPr>
            <a:normAutofit/>
          </a:bodyPr>
          <a:lstStyle/>
          <a:p>
            <a:pPr marL="0" indent="0">
              <a:buNone/>
            </a:pPr>
            <a:r>
              <a:rPr lang="en-GB" dirty="0" smtClean="0"/>
              <a:t>Indicate the errors between the predicted output and the target at a number of specified sampling instants.</a:t>
            </a:r>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3</a:t>
            </a:fld>
            <a:endParaRPr lang="en-GB" dirty="0"/>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1760" y="836712"/>
            <a:ext cx="6760399" cy="55930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ounded Rectangle 6"/>
          <p:cNvSpPr/>
          <p:nvPr/>
        </p:nvSpPr>
        <p:spPr>
          <a:xfrm>
            <a:off x="5220072" y="5013176"/>
            <a:ext cx="3528392" cy="5040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t>Predicted future</a:t>
            </a:r>
            <a:endParaRPr lang="en-GB" sz="2800" dirty="0"/>
          </a:p>
        </p:txBody>
      </p:sp>
      <p:sp>
        <p:nvSpPr>
          <p:cNvPr id="11" name="Rounded Rectangle 10"/>
          <p:cNvSpPr/>
          <p:nvPr/>
        </p:nvSpPr>
        <p:spPr>
          <a:xfrm>
            <a:off x="2051720" y="5013176"/>
            <a:ext cx="1565424" cy="5040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t>Past</a:t>
            </a:r>
            <a:endParaRPr lang="en-GB" sz="2800" dirty="0"/>
          </a:p>
        </p:txBody>
      </p:sp>
    </p:spTree>
    <p:extLst>
      <p:ext uri="{BB962C8B-B14F-4D97-AF65-F5344CB8AC3E}">
        <p14:creationId xmlns:p14="http://schemas.microsoft.com/office/powerpoint/2010/main" val="34754100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Performance index</a:t>
            </a:r>
            <a:endParaRPr lang="en-GB" dirty="0"/>
          </a:p>
        </p:txBody>
      </p:sp>
      <p:sp>
        <p:nvSpPr>
          <p:cNvPr id="3" name="Content Placeholder 2"/>
          <p:cNvSpPr>
            <a:spLocks noGrp="1"/>
          </p:cNvSpPr>
          <p:nvPr>
            <p:ph idx="1"/>
          </p:nvPr>
        </p:nvSpPr>
        <p:spPr/>
        <p:txBody>
          <a:bodyPr>
            <a:normAutofit/>
          </a:bodyPr>
          <a:lstStyle/>
          <a:p>
            <a:pPr marL="0" indent="0">
              <a:buNone/>
            </a:pPr>
            <a:r>
              <a:rPr lang="en-GB" dirty="0" smtClean="0"/>
              <a:t>It is reasonable to say that performance is linked to the predicted (or expected) output errors.</a:t>
            </a:r>
          </a:p>
          <a:p>
            <a:pPr marL="0" indent="0">
              <a:buNone/>
            </a:pPr>
            <a:endParaRPr lang="en-GB" dirty="0"/>
          </a:p>
          <a:p>
            <a:pPr marL="0" indent="0">
              <a:buNone/>
            </a:pPr>
            <a:endParaRPr lang="en-GB" dirty="0" smtClean="0"/>
          </a:p>
          <a:p>
            <a:pPr marL="0" indent="0">
              <a:buNone/>
            </a:pPr>
            <a:endParaRPr lang="en-GB" dirty="0"/>
          </a:p>
          <a:p>
            <a:pPr marL="0" indent="0">
              <a:buNone/>
            </a:pPr>
            <a:endParaRPr lang="en-GB" dirty="0" smtClean="0"/>
          </a:p>
          <a:p>
            <a:pPr marL="0" indent="0">
              <a:buNone/>
            </a:pPr>
            <a:r>
              <a:rPr lang="en-GB" dirty="0" smtClean="0"/>
              <a:t>The smaller J, the better the expected tracking performance.</a:t>
            </a:r>
          </a:p>
          <a:p>
            <a:pPr marL="0" indent="0">
              <a:buNone/>
            </a:pPr>
            <a:r>
              <a:rPr lang="en-GB" b="1" dirty="0" smtClean="0">
                <a:solidFill>
                  <a:srgbClr val="7030A0"/>
                </a:solidFill>
              </a:rPr>
              <a:t>NOTE: One needs to determine an appropriate ‘n’; this is discussed later.</a:t>
            </a:r>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4</a:t>
            </a:fld>
            <a:endParaRPr lang="en-GB" dirty="0"/>
          </a:p>
        </p:txBody>
      </p:sp>
      <p:graphicFrame>
        <p:nvGraphicFramePr>
          <p:cNvPr id="6" name="Object 5"/>
          <p:cNvGraphicFramePr>
            <a:graphicFrameLocks noChangeAspect="1"/>
          </p:cNvGraphicFramePr>
          <p:nvPr>
            <p:extLst>
              <p:ext uri="{D42A27DB-BD31-4B8C-83A1-F6EECF244321}">
                <p14:modId xmlns:p14="http://schemas.microsoft.com/office/powerpoint/2010/main" val="333507828"/>
              </p:ext>
            </p:extLst>
          </p:nvPr>
        </p:nvGraphicFramePr>
        <p:xfrm>
          <a:off x="2915816" y="2492896"/>
          <a:ext cx="2166664" cy="1536362"/>
        </p:xfrm>
        <a:graphic>
          <a:graphicData uri="http://schemas.openxmlformats.org/presentationml/2006/ole">
            <mc:AlternateContent xmlns:mc="http://schemas.openxmlformats.org/markup-compatibility/2006">
              <mc:Choice xmlns:v="urn:schemas-microsoft-com:vml" Requires="v">
                <p:oleObj spid="_x0000_s6158" name="Equation" r:id="rId3" imgW="609480" imgH="431640" progId="Equation.3">
                  <p:embed/>
                </p:oleObj>
              </mc:Choice>
              <mc:Fallback>
                <p:oleObj name="Equation" r:id="rId3" imgW="609480" imgH="431640" progId="Equation.3">
                  <p:embed/>
                  <p:pic>
                    <p:nvPicPr>
                      <p:cNvPr id="0" name="Object 6"/>
                      <p:cNvPicPr>
                        <a:picLocks noChangeAspect="1" noChangeArrowheads="1"/>
                      </p:cNvPicPr>
                      <p:nvPr/>
                    </p:nvPicPr>
                    <p:blipFill>
                      <a:blip r:embed="rId4"/>
                      <a:srcRect/>
                      <a:stretch>
                        <a:fillRect/>
                      </a:stretch>
                    </p:blipFill>
                    <p:spPr bwMode="auto">
                      <a:xfrm>
                        <a:off x="2915816" y="2492896"/>
                        <a:ext cx="2166664" cy="1536362"/>
                      </a:xfrm>
                      <a:prstGeom prst="rect">
                        <a:avLst/>
                      </a:prstGeom>
                      <a:noFill/>
                      <a:ln w="38100">
                        <a:solidFill>
                          <a:schemeClr val="folHlink"/>
                        </a:solidFill>
                        <a:miter lim="800000"/>
                        <a:headEnd/>
                        <a:tailEnd/>
                      </a:ln>
                    </p:spPr>
                  </p:pic>
                </p:oleObj>
              </mc:Fallback>
            </mc:AlternateContent>
          </a:graphicData>
        </a:graphic>
      </p:graphicFrame>
    </p:spTree>
    <p:extLst>
      <p:ext uri="{BB962C8B-B14F-4D97-AF65-F5344CB8AC3E}">
        <p14:creationId xmlns:p14="http://schemas.microsoft.com/office/powerpoint/2010/main" val="683275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circle(in)">
                                      <p:cBhvr>
                                        <p:cTn id="7" dur="2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Simple J inappropriate</a:t>
            </a:r>
            <a:endParaRPr lang="en-GB" dirty="0"/>
          </a:p>
        </p:txBody>
      </p:sp>
      <p:sp>
        <p:nvSpPr>
          <p:cNvPr id="3" name="Content Placeholder 2"/>
          <p:cNvSpPr>
            <a:spLocks noGrp="1"/>
          </p:cNvSpPr>
          <p:nvPr>
            <p:ph idx="1"/>
          </p:nvPr>
        </p:nvSpPr>
        <p:spPr>
          <a:xfrm>
            <a:off x="214282" y="928670"/>
            <a:ext cx="6373942" cy="5643602"/>
          </a:xfrm>
        </p:spPr>
        <p:txBody>
          <a:bodyPr>
            <a:normAutofit fontScale="92500"/>
          </a:bodyPr>
          <a:lstStyle/>
          <a:p>
            <a:r>
              <a:rPr lang="en-GB" dirty="0" smtClean="0"/>
              <a:t>However a simple J such as this will not lead to sensible control decisions in general.</a:t>
            </a:r>
          </a:p>
          <a:p>
            <a:r>
              <a:rPr lang="en-GB" dirty="0" smtClean="0"/>
              <a:t>Consider the system G:</a:t>
            </a:r>
          </a:p>
          <a:p>
            <a:endParaRPr lang="en-GB" dirty="0" smtClean="0"/>
          </a:p>
          <a:p>
            <a:endParaRPr lang="en-GB" dirty="0"/>
          </a:p>
          <a:p>
            <a:r>
              <a:rPr lang="en-GB" dirty="0" smtClean="0"/>
              <a:t>Choose a future input sequence to minimise J!</a:t>
            </a:r>
          </a:p>
          <a:p>
            <a:r>
              <a:rPr lang="en-GB" dirty="0" smtClean="0"/>
              <a:t>The danger is that one can find an input sequence which makes all the errors =0 by inverting the plant!</a:t>
            </a: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5</a:t>
            </a:fld>
            <a:endParaRPr lang="en-GB" dirty="0"/>
          </a:p>
        </p:txBody>
      </p:sp>
      <p:graphicFrame>
        <p:nvGraphicFramePr>
          <p:cNvPr id="6" name="Object 5"/>
          <p:cNvGraphicFramePr>
            <a:graphicFrameLocks noChangeAspect="1"/>
          </p:cNvGraphicFramePr>
          <p:nvPr>
            <p:extLst>
              <p:ext uri="{D42A27DB-BD31-4B8C-83A1-F6EECF244321}">
                <p14:modId xmlns:p14="http://schemas.microsoft.com/office/powerpoint/2010/main" val="1754064420"/>
              </p:ext>
            </p:extLst>
          </p:nvPr>
        </p:nvGraphicFramePr>
        <p:xfrm>
          <a:off x="6732240" y="836712"/>
          <a:ext cx="2166937" cy="1536700"/>
        </p:xfrm>
        <a:graphic>
          <a:graphicData uri="http://schemas.openxmlformats.org/presentationml/2006/ole">
            <mc:AlternateContent xmlns:mc="http://schemas.openxmlformats.org/markup-compatibility/2006">
              <mc:Choice xmlns:v="urn:schemas-microsoft-com:vml" Requires="v">
                <p:oleObj spid="_x0000_s7203" name="Equation" r:id="rId3" imgW="609480" imgH="431640" progId="Equation.3">
                  <p:embed/>
                </p:oleObj>
              </mc:Choice>
              <mc:Fallback>
                <p:oleObj name="Equation" r:id="rId3" imgW="609480" imgH="43164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32240" y="836712"/>
                        <a:ext cx="2166937" cy="1536700"/>
                      </a:xfrm>
                      <a:prstGeom prst="rect">
                        <a:avLst/>
                      </a:prstGeom>
                      <a:noFill/>
                      <a:ln w="38100">
                        <a:solidFill>
                          <a:schemeClr val="folHlink"/>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306746847"/>
              </p:ext>
            </p:extLst>
          </p:nvPr>
        </p:nvGraphicFramePr>
        <p:xfrm>
          <a:off x="4499992" y="2636912"/>
          <a:ext cx="4443040" cy="1253805"/>
        </p:xfrm>
        <a:graphic>
          <a:graphicData uri="http://schemas.openxmlformats.org/presentationml/2006/ole">
            <mc:AlternateContent xmlns:mc="http://schemas.openxmlformats.org/markup-compatibility/2006">
              <mc:Choice xmlns:v="urn:schemas-microsoft-com:vml" Requires="v">
                <p:oleObj spid="_x0000_s7204" name="Equation" r:id="rId5" imgW="1485720" imgH="419040" progId="Equation.3">
                  <p:embed/>
                </p:oleObj>
              </mc:Choice>
              <mc:Fallback>
                <p:oleObj name="Equation" r:id="rId5" imgW="1485720" imgH="419040" progId="Equation.3">
                  <p:embed/>
                  <p:pic>
                    <p:nvPicPr>
                      <p:cNvPr id="0" name="Object 5"/>
                      <p:cNvPicPr>
                        <a:picLocks noChangeAspect="1" noChangeArrowheads="1"/>
                      </p:cNvPicPr>
                      <p:nvPr/>
                    </p:nvPicPr>
                    <p:blipFill>
                      <a:blip r:embed="rId6"/>
                      <a:srcRect/>
                      <a:stretch>
                        <a:fillRect/>
                      </a:stretch>
                    </p:blipFill>
                    <p:spPr bwMode="auto">
                      <a:xfrm>
                        <a:off x="4499992" y="2636912"/>
                        <a:ext cx="4443040" cy="1253805"/>
                      </a:xfrm>
                      <a:prstGeom prst="rect">
                        <a:avLst/>
                      </a:prstGeom>
                      <a:noFill/>
                      <a:ln w="38100">
                        <a:solidFill>
                          <a:schemeClr val="folHlink"/>
                        </a:solidFill>
                        <a:miter lim="800000"/>
                        <a:headEnd/>
                        <a:tailEnd/>
                      </a:ln>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2275081906"/>
              </p:ext>
            </p:extLst>
          </p:nvPr>
        </p:nvGraphicFramePr>
        <p:xfrm>
          <a:off x="6804248" y="4077072"/>
          <a:ext cx="1519238" cy="2584450"/>
        </p:xfrm>
        <a:graphic>
          <a:graphicData uri="http://schemas.openxmlformats.org/presentationml/2006/ole">
            <mc:AlternateContent xmlns:mc="http://schemas.openxmlformats.org/markup-compatibility/2006">
              <mc:Choice xmlns:v="urn:schemas-microsoft-com:vml" Requires="v">
                <p:oleObj spid="_x0000_s7205" name="Equation" r:id="rId7" imgW="507960" imgH="863280" progId="Equation.3">
                  <p:embed/>
                </p:oleObj>
              </mc:Choice>
              <mc:Fallback>
                <p:oleObj name="Equation" r:id="rId7" imgW="507960" imgH="863280" progId="Equation.3">
                  <p:embed/>
                  <p:pic>
                    <p:nvPicPr>
                      <p:cNvPr id="0" name="Object 6"/>
                      <p:cNvPicPr>
                        <a:picLocks noChangeAspect="1" noChangeArrowheads="1"/>
                      </p:cNvPicPr>
                      <p:nvPr/>
                    </p:nvPicPr>
                    <p:blipFill>
                      <a:blip r:embed="rId8"/>
                      <a:srcRect/>
                      <a:stretch>
                        <a:fillRect/>
                      </a:stretch>
                    </p:blipFill>
                    <p:spPr bwMode="auto">
                      <a:xfrm>
                        <a:off x="6804248" y="4077072"/>
                        <a:ext cx="1519238" cy="2584450"/>
                      </a:xfrm>
                      <a:prstGeom prst="rect">
                        <a:avLst/>
                      </a:prstGeom>
                      <a:noFill/>
                      <a:ln w="38100">
                        <a:solidFill>
                          <a:schemeClr val="folHlink"/>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820356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Simple J inappropriate</a:t>
            </a:r>
            <a:endParaRPr lang="en-GB" dirty="0"/>
          </a:p>
        </p:txBody>
      </p:sp>
      <p:sp>
        <p:nvSpPr>
          <p:cNvPr id="3" name="Content Placeholder 2"/>
          <p:cNvSpPr>
            <a:spLocks noGrp="1"/>
          </p:cNvSpPr>
          <p:nvPr>
            <p:ph idx="1"/>
          </p:nvPr>
        </p:nvSpPr>
        <p:spPr>
          <a:xfrm>
            <a:off x="214282" y="928670"/>
            <a:ext cx="6373942" cy="5643602"/>
          </a:xfrm>
        </p:spPr>
        <p:txBody>
          <a:bodyPr/>
          <a:lstStyle/>
          <a:p>
            <a:pPr marL="0" indent="0">
              <a:buNone/>
            </a:pPr>
            <a:r>
              <a:rPr lang="en-GB" dirty="0" smtClean="0"/>
              <a:t>A simple J such as this will not lead to sensible control decisions in general. Zero errors give:</a:t>
            </a:r>
          </a:p>
          <a:p>
            <a:pPr marL="0" indent="0">
              <a:buNone/>
            </a:pPr>
            <a:endParaRPr lang="en-GB" dirty="0" smtClean="0"/>
          </a:p>
          <a:p>
            <a:endParaRPr lang="en-GB" dirty="0"/>
          </a:p>
          <a:p>
            <a:endParaRPr lang="en-GB" dirty="0" smtClean="0"/>
          </a:p>
          <a:p>
            <a:pPr marL="0" indent="0">
              <a:buNone/>
            </a:pPr>
            <a:r>
              <a:rPr lang="en-GB" dirty="0" smtClean="0"/>
              <a:t>Clearly a divergent signal. </a:t>
            </a: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6</a:t>
            </a:fld>
            <a:endParaRPr lang="en-GB" dirty="0"/>
          </a:p>
        </p:txBody>
      </p:sp>
      <p:graphicFrame>
        <p:nvGraphicFramePr>
          <p:cNvPr id="6" name="Object 5"/>
          <p:cNvGraphicFramePr>
            <a:graphicFrameLocks noChangeAspect="1"/>
          </p:cNvGraphicFramePr>
          <p:nvPr>
            <p:extLst>
              <p:ext uri="{D42A27DB-BD31-4B8C-83A1-F6EECF244321}">
                <p14:modId xmlns:p14="http://schemas.microsoft.com/office/powerpoint/2010/main" val="2539450651"/>
              </p:ext>
            </p:extLst>
          </p:nvPr>
        </p:nvGraphicFramePr>
        <p:xfrm>
          <a:off x="6804248" y="836712"/>
          <a:ext cx="2166937" cy="1536700"/>
        </p:xfrm>
        <a:graphic>
          <a:graphicData uri="http://schemas.openxmlformats.org/presentationml/2006/ole">
            <mc:AlternateContent xmlns:mc="http://schemas.openxmlformats.org/markup-compatibility/2006">
              <mc:Choice xmlns:v="urn:schemas-microsoft-com:vml" Requires="v">
                <p:oleObj spid="_x0000_s9236" name="Equation" r:id="rId3" imgW="609480" imgH="431640" progId="Equation.3">
                  <p:embed/>
                </p:oleObj>
              </mc:Choice>
              <mc:Fallback>
                <p:oleObj name="Equation" r:id="rId3" imgW="609480" imgH="4316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04248" y="836712"/>
                        <a:ext cx="2166937" cy="1536700"/>
                      </a:xfrm>
                      <a:prstGeom prst="rect">
                        <a:avLst/>
                      </a:prstGeom>
                      <a:noFill/>
                      <a:ln w="38100">
                        <a:solidFill>
                          <a:schemeClr val="folHlink"/>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2843028905"/>
              </p:ext>
            </p:extLst>
          </p:nvPr>
        </p:nvGraphicFramePr>
        <p:xfrm>
          <a:off x="611560" y="2492896"/>
          <a:ext cx="6681788" cy="1254125"/>
        </p:xfrm>
        <a:graphic>
          <a:graphicData uri="http://schemas.openxmlformats.org/presentationml/2006/ole">
            <mc:AlternateContent xmlns:mc="http://schemas.openxmlformats.org/markup-compatibility/2006">
              <mc:Choice xmlns:v="urn:schemas-microsoft-com:vml" Requires="v">
                <p:oleObj spid="_x0000_s9237" name="Equation" r:id="rId5" imgW="2234880" imgH="419040" progId="Equation.3">
                  <p:embed/>
                </p:oleObj>
              </mc:Choice>
              <mc:Fallback>
                <p:oleObj name="Equation" r:id="rId5" imgW="2234880" imgH="419040" progId="Equation.3">
                  <p:embed/>
                  <p:pic>
                    <p:nvPicPr>
                      <p:cNvPr id="0" name=""/>
                      <p:cNvPicPr>
                        <a:picLocks noChangeAspect="1" noChangeArrowheads="1"/>
                      </p:cNvPicPr>
                      <p:nvPr/>
                    </p:nvPicPr>
                    <p:blipFill>
                      <a:blip r:embed="rId6"/>
                      <a:srcRect/>
                      <a:stretch>
                        <a:fillRect/>
                      </a:stretch>
                    </p:blipFill>
                    <p:spPr bwMode="auto">
                      <a:xfrm>
                        <a:off x="611560" y="2492896"/>
                        <a:ext cx="6681788" cy="1254125"/>
                      </a:xfrm>
                      <a:prstGeom prst="rect">
                        <a:avLst/>
                      </a:prstGeom>
                      <a:noFill/>
                      <a:ln w="38100">
                        <a:solidFill>
                          <a:schemeClr val="folHlink"/>
                        </a:solidFill>
                        <a:miter lim="800000"/>
                        <a:headEnd/>
                        <a:tailEnd/>
                      </a:ln>
                    </p:spPr>
                  </p:pic>
                </p:oleObj>
              </mc:Fallback>
            </mc:AlternateContent>
          </a:graphicData>
        </a:graphic>
      </p:graphicFrame>
      <p:pic>
        <p:nvPicPr>
          <p:cNvPr id="9218"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27203" y="3483006"/>
            <a:ext cx="4499992" cy="33749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ectangle 8"/>
          <p:cNvSpPr/>
          <p:nvPr/>
        </p:nvSpPr>
        <p:spPr>
          <a:xfrm>
            <a:off x="0" y="5013176"/>
            <a:ext cx="4627203" cy="1844824"/>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t>Cannot use a cost based just on tracking errors in general.</a:t>
            </a:r>
            <a:endParaRPr lang="en-GB" sz="2800" dirty="0"/>
          </a:p>
        </p:txBody>
      </p:sp>
    </p:spTree>
    <p:extLst>
      <p:ext uri="{BB962C8B-B14F-4D97-AF65-F5344CB8AC3E}">
        <p14:creationId xmlns:p14="http://schemas.microsoft.com/office/powerpoint/2010/main" val="3248489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heel(1)">
                                      <p:cBhvr>
                                        <p:cTn id="7"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0" y="2348880"/>
            <a:ext cx="5334000" cy="400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normAutofit fontScale="90000"/>
          </a:bodyPr>
          <a:lstStyle/>
          <a:p>
            <a:r>
              <a:rPr lang="en-GB" dirty="0" smtClean="0"/>
              <a:t>Simple J inappropriate</a:t>
            </a:r>
            <a:endParaRPr lang="en-GB" dirty="0"/>
          </a:p>
        </p:txBody>
      </p:sp>
      <p:sp>
        <p:nvSpPr>
          <p:cNvPr id="3" name="Content Placeholder 2"/>
          <p:cNvSpPr>
            <a:spLocks noGrp="1"/>
          </p:cNvSpPr>
          <p:nvPr>
            <p:ph idx="1"/>
          </p:nvPr>
        </p:nvSpPr>
        <p:spPr>
          <a:xfrm>
            <a:off x="214282" y="928670"/>
            <a:ext cx="6448654" cy="2140290"/>
          </a:xfrm>
        </p:spPr>
        <p:txBody>
          <a:bodyPr/>
          <a:lstStyle/>
          <a:p>
            <a:pPr marL="0" indent="0">
              <a:buNone/>
            </a:pPr>
            <a:r>
              <a:rPr lang="en-GB" dirty="0" smtClean="0"/>
              <a:t>A simple J such as this will not lead to sensible control decisions in general. A more typical realisation (based on GPC) gives plots like this.</a:t>
            </a:r>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7</a:t>
            </a:fld>
            <a:endParaRPr lang="en-GB" dirty="0"/>
          </a:p>
        </p:txBody>
      </p:sp>
      <p:graphicFrame>
        <p:nvGraphicFramePr>
          <p:cNvPr id="6" name="Object 5"/>
          <p:cNvGraphicFramePr>
            <a:graphicFrameLocks noChangeAspect="1"/>
          </p:cNvGraphicFramePr>
          <p:nvPr>
            <p:extLst>
              <p:ext uri="{D42A27DB-BD31-4B8C-83A1-F6EECF244321}">
                <p14:modId xmlns:p14="http://schemas.microsoft.com/office/powerpoint/2010/main" val="4047239689"/>
              </p:ext>
            </p:extLst>
          </p:nvPr>
        </p:nvGraphicFramePr>
        <p:xfrm>
          <a:off x="6804248" y="836712"/>
          <a:ext cx="2166937" cy="1536700"/>
        </p:xfrm>
        <a:graphic>
          <a:graphicData uri="http://schemas.openxmlformats.org/presentationml/2006/ole">
            <mc:AlternateContent xmlns:mc="http://schemas.openxmlformats.org/markup-compatibility/2006">
              <mc:Choice xmlns:v="urn:schemas-microsoft-com:vml" Requires="v">
                <p:oleObj spid="_x0000_s10250" name="Equation" r:id="rId4" imgW="609480" imgH="431640" progId="Equation.3">
                  <p:embed/>
                </p:oleObj>
              </mc:Choice>
              <mc:Fallback>
                <p:oleObj name="Equation" r:id="rId4" imgW="609480" imgH="43164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04248" y="836712"/>
                        <a:ext cx="2166937" cy="1536700"/>
                      </a:xfrm>
                      <a:prstGeom prst="rect">
                        <a:avLst/>
                      </a:prstGeom>
                      <a:noFill/>
                      <a:ln w="38100">
                        <a:solidFill>
                          <a:schemeClr val="folHlink"/>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Rectangle 8"/>
          <p:cNvSpPr/>
          <p:nvPr/>
        </p:nvSpPr>
        <p:spPr>
          <a:xfrm>
            <a:off x="6223958" y="2492896"/>
            <a:ext cx="2875455" cy="1355239"/>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t>Input signal is very large.</a:t>
            </a:r>
            <a:endParaRPr lang="en-GB" sz="2800" dirty="0"/>
          </a:p>
        </p:txBody>
      </p:sp>
      <p:pic>
        <p:nvPicPr>
          <p:cNvPr id="10244"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7504" y="3132980"/>
            <a:ext cx="3851076" cy="2888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ounded Rectangular Callout 7"/>
          <p:cNvSpPr/>
          <p:nvPr/>
        </p:nvSpPr>
        <p:spPr>
          <a:xfrm>
            <a:off x="2033042" y="4941168"/>
            <a:ext cx="2971006" cy="1800200"/>
          </a:xfrm>
          <a:prstGeom prst="wedgeRoundRectCallout">
            <a:avLst>
              <a:gd name="adj1" fmla="val -61598"/>
              <a:gd name="adj2" fmla="val -10651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t>Output converges very quickly as expected  - errors are small!</a:t>
            </a:r>
            <a:endParaRPr lang="en-GB" sz="2800" dirty="0"/>
          </a:p>
        </p:txBody>
      </p:sp>
      <p:cxnSp>
        <p:nvCxnSpPr>
          <p:cNvPr id="11" name="Straight Arrow Connector 10"/>
          <p:cNvCxnSpPr/>
          <p:nvPr/>
        </p:nvCxnSpPr>
        <p:spPr>
          <a:xfrm flipH="1">
            <a:off x="5436096" y="3356992"/>
            <a:ext cx="787862" cy="0"/>
          </a:xfrm>
          <a:prstGeom prst="straightConnector1">
            <a:avLst/>
          </a:prstGeom>
          <a:ln w="57150">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1897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43"/>
                                        </p:tgtEl>
                                        <p:attrNameLst>
                                          <p:attrName>style.visibility</p:attrName>
                                        </p:attrNameLst>
                                      </p:cBhvr>
                                      <p:to>
                                        <p:strVal val="visible"/>
                                      </p:to>
                                    </p:set>
                                    <p:anim calcmode="lin" valueType="num">
                                      <p:cBhvr additive="base">
                                        <p:cTn id="7" dur="500" fill="hold"/>
                                        <p:tgtEl>
                                          <p:spTgt spid="10243"/>
                                        </p:tgtEl>
                                        <p:attrNameLst>
                                          <p:attrName>ppt_x</p:attrName>
                                        </p:attrNameLst>
                                      </p:cBhvr>
                                      <p:tavLst>
                                        <p:tav tm="0">
                                          <p:val>
                                            <p:strVal val="#ppt_x"/>
                                          </p:val>
                                        </p:tav>
                                        <p:tav tm="100000">
                                          <p:val>
                                            <p:strVal val="#ppt_x"/>
                                          </p:val>
                                        </p:tav>
                                      </p:tavLst>
                                    </p:anim>
                                    <p:anim calcmode="lin" valueType="num">
                                      <p:cBhvr additive="base">
                                        <p:cTn id="8" dur="500" fill="hold"/>
                                        <p:tgtEl>
                                          <p:spTgt spid="1024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0244"/>
                                        </p:tgtEl>
                                        <p:attrNameLst>
                                          <p:attrName>style.visibility</p:attrName>
                                        </p:attrNameLst>
                                      </p:cBhvr>
                                      <p:to>
                                        <p:strVal val="visible"/>
                                      </p:to>
                                    </p:set>
                                    <p:anim calcmode="lin" valueType="num">
                                      <p:cBhvr additive="base">
                                        <p:cTn id="25" dur="500" fill="hold"/>
                                        <p:tgtEl>
                                          <p:spTgt spid="10244"/>
                                        </p:tgtEl>
                                        <p:attrNameLst>
                                          <p:attrName>ppt_x</p:attrName>
                                        </p:attrNameLst>
                                      </p:cBhvr>
                                      <p:tavLst>
                                        <p:tav tm="0">
                                          <p:val>
                                            <p:strVal val="#ppt_x"/>
                                          </p:val>
                                        </p:tav>
                                        <p:tav tm="100000">
                                          <p:val>
                                            <p:strVal val="#ppt_x"/>
                                          </p:val>
                                        </p:tav>
                                      </p:tavLst>
                                    </p:anim>
                                    <p:anim calcmode="lin" valueType="num">
                                      <p:cBhvr additive="base">
                                        <p:cTn id="26" dur="500" fill="hold"/>
                                        <p:tgtEl>
                                          <p:spTgt spid="1024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Performance index</a:t>
            </a:r>
            <a:endParaRPr lang="en-GB" dirty="0"/>
          </a:p>
        </p:txBody>
      </p:sp>
      <p:sp>
        <p:nvSpPr>
          <p:cNvPr id="3" name="Content Placeholder 2"/>
          <p:cNvSpPr>
            <a:spLocks noGrp="1"/>
          </p:cNvSpPr>
          <p:nvPr>
            <p:ph idx="1"/>
          </p:nvPr>
        </p:nvSpPr>
        <p:spPr>
          <a:xfrm>
            <a:off x="214282" y="928670"/>
            <a:ext cx="8715436" cy="3868482"/>
          </a:xfrm>
        </p:spPr>
        <p:txBody>
          <a:bodyPr>
            <a:normAutofit fontScale="92500" lnSpcReduction="20000"/>
          </a:bodyPr>
          <a:lstStyle/>
          <a:p>
            <a:pPr marL="0" indent="0">
              <a:buNone/>
            </a:pPr>
            <a:r>
              <a:rPr lang="en-GB" dirty="0" smtClean="0"/>
              <a:t>While performance is linked to the predicted (or expected) output errors, it is also clear that for practical systems, users are also concerned about actuation.</a:t>
            </a:r>
          </a:p>
          <a:p>
            <a:pPr marL="0" indent="0">
              <a:buNone/>
            </a:pPr>
            <a:r>
              <a:rPr lang="en-GB" dirty="0" smtClean="0"/>
              <a:t>Too much actuation causes fatigue, or is simply expensive in fuel, or requires over specification of valves, etc.</a:t>
            </a:r>
          </a:p>
          <a:p>
            <a:pPr marL="0" indent="0">
              <a:buNone/>
            </a:pPr>
            <a:r>
              <a:rPr lang="en-GB" dirty="0" smtClean="0"/>
              <a:t>Consequently, it is logical also to penalise the input signal.</a:t>
            </a:r>
          </a:p>
          <a:p>
            <a:pPr marL="0" indent="0">
              <a:buNone/>
            </a:pPr>
            <a:endParaRPr lang="en-GB" dirty="0"/>
          </a:p>
          <a:p>
            <a:pPr marL="0" indent="0">
              <a:buNone/>
            </a:pPr>
            <a:endParaRPr lang="en-GB" dirty="0" smtClean="0"/>
          </a:p>
          <a:p>
            <a:pPr marL="0" indent="0">
              <a:buNone/>
            </a:pPr>
            <a:endParaRPr lang="en-GB" dirty="0"/>
          </a:p>
          <a:p>
            <a:pPr marL="0" indent="0">
              <a:buNone/>
            </a:pPr>
            <a:endParaRPr lang="en-GB" dirty="0" smtClean="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8</a:t>
            </a:fld>
            <a:endParaRPr lang="en-GB" dirty="0"/>
          </a:p>
        </p:txBody>
      </p:sp>
      <p:graphicFrame>
        <p:nvGraphicFramePr>
          <p:cNvPr id="6" name="Object 5"/>
          <p:cNvGraphicFramePr>
            <a:graphicFrameLocks noChangeAspect="1"/>
          </p:cNvGraphicFramePr>
          <p:nvPr>
            <p:extLst>
              <p:ext uri="{D42A27DB-BD31-4B8C-83A1-F6EECF244321}">
                <p14:modId xmlns:p14="http://schemas.microsoft.com/office/powerpoint/2010/main" val="844781958"/>
              </p:ext>
            </p:extLst>
          </p:nvPr>
        </p:nvGraphicFramePr>
        <p:xfrm>
          <a:off x="2627784" y="4581128"/>
          <a:ext cx="3883025" cy="1536700"/>
        </p:xfrm>
        <a:graphic>
          <a:graphicData uri="http://schemas.openxmlformats.org/presentationml/2006/ole">
            <mc:AlternateContent xmlns:mc="http://schemas.openxmlformats.org/markup-compatibility/2006">
              <mc:Choice xmlns:v="urn:schemas-microsoft-com:vml" Requires="v">
                <p:oleObj spid="_x0000_s11271" name="Equation" r:id="rId3" imgW="1091880" imgH="431640" progId="Equation.3">
                  <p:embed/>
                </p:oleObj>
              </mc:Choice>
              <mc:Fallback>
                <p:oleObj name="Equation" r:id="rId3" imgW="1091880" imgH="431640" progId="Equation.3">
                  <p:embed/>
                  <p:pic>
                    <p:nvPicPr>
                      <p:cNvPr id="0" name=""/>
                      <p:cNvPicPr>
                        <a:picLocks noChangeAspect="1" noChangeArrowheads="1"/>
                      </p:cNvPicPr>
                      <p:nvPr/>
                    </p:nvPicPr>
                    <p:blipFill>
                      <a:blip r:embed="rId4"/>
                      <a:srcRect/>
                      <a:stretch>
                        <a:fillRect/>
                      </a:stretch>
                    </p:blipFill>
                    <p:spPr bwMode="auto">
                      <a:xfrm>
                        <a:off x="2627784" y="4581128"/>
                        <a:ext cx="3883025" cy="1536700"/>
                      </a:xfrm>
                      <a:prstGeom prst="rect">
                        <a:avLst/>
                      </a:prstGeom>
                      <a:noFill/>
                      <a:ln w="38100">
                        <a:solidFill>
                          <a:schemeClr val="folHlink"/>
                        </a:solidFill>
                        <a:miter lim="800000"/>
                        <a:headEnd/>
                        <a:tailEnd/>
                      </a:ln>
                    </p:spPr>
                  </p:pic>
                </p:oleObj>
              </mc:Fallback>
            </mc:AlternateContent>
          </a:graphicData>
        </a:graphic>
      </p:graphicFrame>
    </p:spTree>
    <p:extLst>
      <p:ext uri="{BB962C8B-B14F-4D97-AF65-F5344CB8AC3E}">
        <p14:creationId xmlns:p14="http://schemas.microsoft.com/office/powerpoint/2010/main" val="2456279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arn(inVertical)">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Performance index still wrong</a:t>
            </a:r>
            <a:endParaRPr lang="en-GB" dirty="0"/>
          </a:p>
        </p:txBody>
      </p:sp>
      <p:sp>
        <p:nvSpPr>
          <p:cNvPr id="3" name="Content Placeholder 2"/>
          <p:cNvSpPr>
            <a:spLocks noGrp="1"/>
          </p:cNvSpPr>
          <p:nvPr>
            <p:ph idx="1"/>
          </p:nvPr>
        </p:nvSpPr>
        <p:spPr>
          <a:xfrm>
            <a:off x="214282" y="928670"/>
            <a:ext cx="8715436" cy="1780250"/>
          </a:xfrm>
        </p:spPr>
        <p:txBody>
          <a:bodyPr>
            <a:normAutofit fontScale="92500"/>
          </a:bodyPr>
          <a:lstStyle/>
          <a:p>
            <a:pPr marL="0" indent="0">
              <a:buNone/>
            </a:pPr>
            <a:r>
              <a:rPr lang="en-GB" dirty="0" smtClean="0"/>
              <a:t>While this performance index seems to include what you want, tracking errors and input activity, it is in fact ill-posed as a steady-state analysis will show.</a:t>
            </a:r>
            <a:endParaRPr lang="en-GB" dirty="0"/>
          </a:p>
          <a:p>
            <a:pPr marL="0" indent="0">
              <a:buNone/>
            </a:pPr>
            <a:endParaRPr lang="en-GB" dirty="0" smtClean="0"/>
          </a:p>
          <a:p>
            <a:pPr marL="0" indent="0">
              <a:buNone/>
            </a:pPr>
            <a:endParaRPr lang="en-GB" dirty="0"/>
          </a:p>
          <a:p>
            <a:pPr marL="0" indent="0">
              <a:buNone/>
            </a:pPr>
            <a:endParaRPr lang="en-GB" dirty="0" smtClean="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9</a:t>
            </a:fld>
            <a:endParaRPr lang="en-GB" dirty="0"/>
          </a:p>
        </p:txBody>
      </p:sp>
      <p:graphicFrame>
        <p:nvGraphicFramePr>
          <p:cNvPr id="6" name="Object 5"/>
          <p:cNvGraphicFramePr>
            <a:graphicFrameLocks noChangeAspect="1"/>
          </p:cNvGraphicFramePr>
          <p:nvPr>
            <p:extLst>
              <p:ext uri="{D42A27DB-BD31-4B8C-83A1-F6EECF244321}">
                <p14:modId xmlns:p14="http://schemas.microsoft.com/office/powerpoint/2010/main" val="949279089"/>
              </p:ext>
            </p:extLst>
          </p:nvPr>
        </p:nvGraphicFramePr>
        <p:xfrm>
          <a:off x="611560" y="2492896"/>
          <a:ext cx="3240360" cy="1282367"/>
        </p:xfrm>
        <a:graphic>
          <a:graphicData uri="http://schemas.openxmlformats.org/presentationml/2006/ole">
            <mc:AlternateContent xmlns:mc="http://schemas.openxmlformats.org/markup-compatibility/2006">
              <mc:Choice xmlns:v="urn:schemas-microsoft-com:vml" Requires="v">
                <p:oleObj spid="_x0000_s12306" name="Equation" r:id="rId3" imgW="1091880" imgH="431640" progId="Equation.3">
                  <p:embed/>
                </p:oleObj>
              </mc:Choice>
              <mc:Fallback>
                <p:oleObj name="Equation" r:id="rId3" imgW="1091880" imgH="431640" progId="Equation.3">
                  <p:embed/>
                  <p:pic>
                    <p:nvPicPr>
                      <p:cNvPr id="0" name=""/>
                      <p:cNvPicPr>
                        <a:picLocks noChangeAspect="1" noChangeArrowheads="1"/>
                      </p:cNvPicPr>
                      <p:nvPr/>
                    </p:nvPicPr>
                    <p:blipFill>
                      <a:blip r:embed="rId4"/>
                      <a:srcRect/>
                      <a:stretch>
                        <a:fillRect/>
                      </a:stretch>
                    </p:blipFill>
                    <p:spPr bwMode="auto">
                      <a:xfrm>
                        <a:off x="611560" y="2492896"/>
                        <a:ext cx="3240360" cy="1282367"/>
                      </a:xfrm>
                      <a:prstGeom prst="rect">
                        <a:avLst/>
                      </a:prstGeom>
                      <a:noFill/>
                      <a:ln w="38100">
                        <a:solidFill>
                          <a:schemeClr val="folHlink"/>
                        </a:solidFill>
                        <a:miter lim="800000"/>
                        <a:headEnd/>
                        <a:tailEnd/>
                      </a:ln>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525263316"/>
              </p:ext>
            </p:extLst>
          </p:nvPr>
        </p:nvGraphicFramePr>
        <p:xfrm>
          <a:off x="4283968" y="2708920"/>
          <a:ext cx="2259013" cy="814387"/>
        </p:xfrm>
        <a:graphic>
          <a:graphicData uri="http://schemas.openxmlformats.org/presentationml/2006/ole">
            <mc:AlternateContent xmlns:mc="http://schemas.openxmlformats.org/markup-compatibility/2006">
              <mc:Choice xmlns:v="urn:schemas-microsoft-com:vml" Requires="v">
                <p:oleObj spid="_x0000_s12307" name="Equation" r:id="rId5" imgW="634680" imgH="228600" progId="Equation.3">
                  <p:embed/>
                </p:oleObj>
              </mc:Choice>
              <mc:Fallback>
                <p:oleObj name="Equation" r:id="rId5" imgW="634680" imgH="228600" progId="Equation.3">
                  <p:embed/>
                  <p:pic>
                    <p:nvPicPr>
                      <p:cNvPr id="0" name="Object 5"/>
                      <p:cNvPicPr>
                        <a:picLocks noChangeAspect="1" noChangeArrowheads="1"/>
                      </p:cNvPicPr>
                      <p:nvPr/>
                    </p:nvPicPr>
                    <p:blipFill>
                      <a:blip r:embed="rId6"/>
                      <a:srcRect/>
                      <a:stretch>
                        <a:fillRect/>
                      </a:stretch>
                    </p:blipFill>
                    <p:spPr bwMode="auto">
                      <a:xfrm>
                        <a:off x="4283968" y="2708920"/>
                        <a:ext cx="2259013" cy="814387"/>
                      </a:xfrm>
                      <a:prstGeom prst="rect">
                        <a:avLst/>
                      </a:prstGeom>
                      <a:noFill/>
                      <a:ln w="38100">
                        <a:solidFill>
                          <a:schemeClr val="folHlink"/>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1523572694"/>
              </p:ext>
            </p:extLst>
          </p:nvPr>
        </p:nvGraphicFramePr>
        <p:xfrm>
          <a:off x="179512" y="4005064"/>
          <a:ext cx="7272338" cy="2489200"/>
        </p:xfrm>
        <a:graphic>
          <a:graphicData uri="http://schemas.openxmlformats.org/presentationml/2006/ole">
            <mc:AlternateContent xmlns:mc="http://schemas.openxmlformats.org/markup-compatibility/2006">
              <mc:Choice xmlns:v="urn:schemas-microsoft-com:vml" Requires="v">
                <p:oleObj spid="_x0000_s12308" name="Equation" r:id="rId7" imgW="2450880" imgH="838080" progId="Equation.3">
                  <p:embed/>
                </p:oleObj>
              </mc:Choice>
              <mc:Fallback>
                <p:oleObj name="Equation" r:id="rId7" imgW="2450880" imgH="838080" progId="Equation.3">
                  <p:embed/>
                  <p:pic>
                    <p:nvPicPr>
                      <p:cNvPr id="0" name="Object 5"/>
                      <p:cNvPicPr>
                        <a:picLocks noChangeAspect="1" noChangeArrowheads="1"/>
                      </p:cNvPicPr>
                      <p:nvPr/>
                    </p:nvPicPr>
                    <p:blipFill>
                      <a:blip r:embed="rId8"/>
                      <a:srcRect/>
                      <a:stretch>
                        <a:fillRect/>
                      </a:stretch>
                    </p:blipFill>
                    <p:spPr bwMode="auto">
                      <a:xfrm>
                        <a:off x="179512" y="4005064"/>
                        <a:ext cx="7272338" cy="2489200"/>
                      </a:xfrm>
                      <a:prstGeom prst="rect">
                        <a:avLst/>
                      </a:prstGeom>
                      <a:noFill/>
                      <a:ln w="38100">
                        <a:solidFill>
                          <a:schemeClr val="folHlink"/>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Rounded Rectangular Callout 8"/>
          <p:cNvSpPr/>
          <p:nvPr/>
        </p:nvSpPr>
        <p:spPr>
          <a:xfrm>
            <a:off x="5940152" y="5157191"/>
            <a:ext cx="2971006" cy="1559805"/>
          </a:xfrm>
          <a:prstGeom prst="wedgeRoundRectCallout">
            <a:avLst>
              <a:gd name="adj1" fmla="val -67442"/>
              <a:gd name="adj2" fmla="val 793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t>In general, cannot converge to correct target.</a:t>
            </a:r>
            <a:endParaRPr lang="en-GB" sz="2800" dirty="0"/>
          </a:p>
        </p:txBody>
      </p:sp>
      <p:sp>
        <p:nvSpPr>
          <p:cNvPr id="10" name="Rectangle 9"/>
          <p:cNvSpPr/>
          <p:nvPr/>
        </p:nvSpPr>
        <p:spPr>
          <a:xfrm>
            <a:off x="4139952" y="2348880"/>
            <a:ext cx="4627203" cy="1844824"/>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t>Cannot drive both the error and the input to zero simultaneously!</a:t>
            </a:r>
            <a:endParaRPr lang="en-GB" sz="2800" dirty="0"/>
          </a:p>
        </p:txBody>
      </p:sp>
    </p:spTree>
    <p:extLst>
      <p:ext uri="{BB962C8B-B14F-4D97-AF65-F5344CB8AC3E}">
        <p14:creationId xmlns:p14="http://schemas.microsoft.com/office/powerpoint/2010/main" val="2452834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Vertic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arn(inVertic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 calcmode="lin" valueType="num">
                                      <p:cBhvr additive="base">
                                        <p:cTn id="22" dur="500" fill="hold"/>
                                        <p:tgtEl>
                                          <p:spTgt spid="9"/>
                                        </p:tgtEl>
                                        <p:attrNameLst>
                                          <p:attrName>ppt_x</p:attrName>
                                        </p:attrNameLst>
                                      </p:cBhvr>
                                      <p:tavLst>
                                        <p:tav tm="0">
                                          <p:val>
                                            <p:strVal val="#ppt_x"/>
                                          </p:val>
                                        </p:tav>
                                        <p:tav tm="100000">
                                          <p:val>
                                            <p:strVal val="#ppt_x"/>
                                          </p:val>
                                        </p:tav>
                                      </p:tavLst>
                                    </p:anim>
                                    <p:anim calcmode="lin" valueType="num">
                                      <p:cBhvr additive="base">
                                        <p:cTn id="23"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1" presetClass="entr" presetSubtype="1"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wheel(1)">
                                      <p:cBhvr>
                                        <p:cTn id="28"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1089</TotalTime>
  <Words>602</Words>
  <Application>Microsoft Office PowerPoint</Application>
  <PresentationFormat>On-screen Show (4:3)</PresentationFormat>
  <Paragraphs>89</Paragraphs>
  <Slides>11</Slides>
  <Notes>1</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11</vt:i4>
      </vt:variant>
    </vt:vector>
  </HeadingPairs>
  <TitlesOfParts>
    <vt:vector size="14" baseType="lpstr">
      <vt:lpstr>Office Theme</vt:lpstr>
      <vt:lpstr>Equation</vt:lpstr>
      <vt:lpstr>Microsoft Equation 3.0</vt:lpstr>
      <vt:lpstr>Predictive control 14 Typical MPC performance index</vt:lpstr>
      <vt:lpstr>Introduction </vt:lpstr>
      <vt:lpstr>Output predictions and errors</vt:lpstr>
      <vt:lpstr>Performance index</vt:lpstr>
      <vt:lpstr>Simple J inappropriate</vt:lpstr>
      <vt:lpstr>Simple J inappropriate</vt:lpstr>
      <vt:lpstr>Simple J inappropriate</vt:lpstr>
      <vt:lpstr>Performance index</vt:lpstr>
      <vt:lpstr>Performance index still wrong</vt:lpstr>
      <vt:lpstr>Summary</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Your User Name</dc:creator>
  <cp:lastModifiedBy>uos</cp:lastModifiedBy>
  <cp:revision>83</cp:revision>
  <dcterms:created xsi:type="dcterms:W3CDTF">2012-03-07T15:25:29Z</dcterms:created>
  <dcterms:modified xsi:type="dcterms:W3CDTF">2014-01-20T15:31:52Z</dcterms:modified>
</cp:coreProperties>
</file>