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0" r:id="rId3"/>
    <p:sldId id="309" r:id="rId4"/>
    <p:sldId id="310" r:id="rId5"/>
    <p:sldId id="311" r:id="rId6"/>
    <p:sldId id="312" r:id="rId7"/>
    <p:sldId id="308" r:id="rId8"/>
    <p:sldId id="313" r:id="rId9"/>
    <p:sldId id="314" r:id="rId10"/>
    <p:sldId id="302"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82" d="100"/>
          <a:sy n="82" d="100"/>
        </p:scale>
        <p:origin x="-36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1/16/2014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11</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1.jpeg"/><Relationship Id="rId5" Type="http://schemas.openxmlformats.org/officeDocument/2006/relationships/hyperlink" Target="http://engsc.ac.uk/" TargetMode="External"/><Relationship Id="rId10" Type="http://schemas.openxmlformats.org/officeDocument/2006/relationships/image" Target="../media/image20.jpeg"/><Relationship Id="rId4" Type="http://schemas.openxmlformats.org/officeDocument/2006/relationships/image" Target="../media/image17.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10.bin"/><Relationship Id="rId4" Type="http://schemas.openxmlformats.org/officeDocument/2006/relationships/image" Target="../media/image10.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12.bin"/><Relationship Id="rId4" Type="http://schemas.openxmlformats.org/officeDocument/2006/relationships/image" Target="../media/image12.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5.wmf"/><Relationship Id="rId5" Type="http://schemas.openxmlformats.org/officeDocument/2006/relationships/oleObject" Target="../embeddings/oleObject14.bin"/><Relationship Id="rId4" Type="http://schemas.openxmlformats.org/officeDocument/2006/relationships/image" Target="../media/image14.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smtClean="0"/>
              <a:t>Predictive control </a:t>
            </a:r>
            <a:r>
              <a:rPr lang="en-GB" dirty="0" smtClean="0"/>
              <a:t>15</a:t>
            </a:r>
            <a:r>
              <a:rPr lang="en-GB" dirty="0" smtClean="0"/>
              <a:t/>
            </a:r>
            <a:br>
              <a:rPr lang="en-GB" dirty="0" smtClean="0"/>
            </a:br>
            <a:r>
              <a:rPr lang="en-GB" dirty="0" smtClean="0"/>
              <a:t>Unbiased performance </a:t>
            </a:r>
            <a:r>
              <a:rPr lang="en-GB" dirty="0" smtClean="0"/>
              <a:t>index</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a:t>
            </a:r>
            <a:endParaRPr lang="en-GB" dirty="0"/>
          </a:p>
        </p:txBody>
      </p:sp>
      <p:sp>
        <p:nvSpPr>
          <p:cNvPr id="3" name="Content Placeholder 2"/>
          <p:cNvSpPr>
            <a:spLocks noGrp="1"/>
          </p:cNvSpPr>
          <p:nvPr>
            <p:ph idx="1"/>
          </p:nvPr>
        </p:nvSpPr>
        <p:spPr/>
        <p:txBody>
          <a:bodyPr>
            <a:normAutofit fontScale="92500"/>
          </a:bodyPr>
          <a:lstStyle/>
          <a:p>
            <a:r>
              <a:rPr lang="en-GB" dirty="0" smtClean="0"/>
              <a:t>The use of quadratic performance indices is the most common choice within the literature and tends to result in smooth and robust control designs.</a:t>
            </a:r>
          </a:p>
          <a:p>
            <a:r>
              <a:rPr lang="en-GB" dirty="0" smtClean="0"/>
              <a:t>However, one cannot naively choose some function of the square of tracking errors </a:t>
            </a:r>
            <a:r>
              <a:rPr lang="en-GB" dirty="0" smtClean="0"/>
              <a:t>alone as</a:t>
            </a:r>
            <a:r>
              <a:rPr lang="en-GB" dirty="0" smtClean="0"/>
              <a:t> this will not result in the desired control actions.</a:t>
            </a:r>
          </a:p>
          <a:p>
            <a:r>
              <a:rPr lang="en-GB" dirty="0" smtClean="0"/>
              <a:t>This video has summarised a typical performance index which ensures the system will converge to the correct steady-state (assuming it converges at all).</a:t>
            </a:r>
          </a:p>
          <a:p>
            <a:r>
              <a:rPr lang="en-GB" dirty="0" smtClean="0"/>
              <a:t>Discussion of </a:t>
            </a:r>
            <a:r>
              <a:rPr lang="en-GB" smtClean="0"/>
              <a:t>the choices </a:t>
            </a:r>
            <a:r>
              <a:rPr lang="en-GB" dirty="0" smtClean="0"/>
              <a:t>within this performance index will be covered in the later videos. </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10</a:t>
            </a:fld>
            <a:endParaRPr lang="en-GB" dirty="0"/>
          </a:p>
        </p:txBody>
      </p:sp>
    </p:spTree>
    <p:extLst>
      <p:ext uri="{BB962C8B-B14F-4D97-AF65-F5344CB8AC3E}">
        <p14:creationId xmlns:p14="http://schemas.microsoft.com/office/powerpoint/2010/main" val="2263490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Introduction </a:t>
            </a:r>
            <a:endParaRPr lang="en-GB" dirty="0"/>
          </a:p>
        </p:txBody>
      </p:sp>
      <p:sp>
        <p:nvSpPr>
          <p:cNvPr id="3" name="Content Placeholder 2"/>
          <p:cNvSpPr>
            <a:spLocks noGrp="1"/>
          </p:cNvSpPr>
          <p:nvPr>
            <p:ph idx="1"/>
          </p:nvPr>
        </p:nvSpPr>
        <p:spPr/>
        <p:txBody>
          <a:bodyPr>
            <a:normAutofit/>
          </a:bodyPr>
          <a:lstStyle/>
          <a:p>
            <a:pPr>
              <a:lnSpc>
                <a:spcPct val="90000"/>
              </a:lnSpc>
              <a:buNone/>
            </a:pPr>
            <a:r>
              <a:rPr lang="en-GB" altLang="en-US" dirty="0" smtClean="0"/>
              <a:t>We have established that a performance index comprising quadratic terms is likely to lead to easier optimisations and smoother outcomes.</a:t>
            </a:r>
          </a:p>
          <a:p>
            <a:pPr>
              <a:lnSpc>
                <a:spcPct val="90000"/>
              </a:lnSpc>
              <a:buNone/>
            </a:pPr>
            <a:r>
              <a:rPr lang="en-GB" altLang="en-US" dirty="0" smtClean="0"/>
              <a:t>However, we have also seen that a naïve use of quadratic terms need not imply sensible outcomes.</a:t>
            </a:r>
          </a:p>
          <a:p>
            <a:pPr>
              <a:lnSpc>
                <a:spcPct val="90000"/>
              </a:lnSpc>
              <a:buNone/>
            </a:pPr>
            <a:r>
              <a:rPr lang="en-GB" altLang="en-US" dirty="0" smtClean="0"/>
              <a:t>This </a:t>
            </a:r>
            <a:r>
              <a:rPr lang="en-GB" altLang="en-US" dirty="0" smtClean="0"/>
              <a:t>video </a:t>
            </a:r>
            <a:r>
              <a:rPr lang="en-GB" altLang="en-US" dirty="0" smtClean="0"/>
              <a:t>introduces the concept of an unbiased performance index needed to ensure that the optimisations are well posed and expected to give sensible answers.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Performance </a:t>
            </a:r>
            <a:r>
              <a:rPr lang="en-GB" dirty="0" smtClean="0"/>
              <a:t>index background</a:t>
            </a:r>
            <a:endParaRPr lang="en-GB" dirty="0"/>
          </a:p>
        </p:txBody>
      </p:sp>
      <p:sp>
        <p:nvSpPr>
          <p:cNvPr id="3" name="Content Placeholder 2"/>
          <p:cNvSpPr>
            <a:spLocks noGrp="1"/>
          </p:cNvSpPr>
          <p:nvPr>
            <p:ph idx="1"/>
          </p:nvPr>
        </p:nvSpPr>
        <p:spPr>
          <a:xfrm>
            <a:off x="214282" y="928670"/>
            <a:ext cx="8715436" cy="1780250"/>
          </a:xfrm>
        </p:spPr>
        <p:txBody>
          <a:bodyPr>
            <a:normAutofit/>
          </a:bodyPr>
          <a:lstStyle/>
          <a:p>
            <a:pPr marL="0" indent="0">
              <a:buNone/>
            </a:pPr>
            <a:r>
              <a:rPr lang="en-GB" dirty="0" smtClean="0"/>
              <a:t>It has been established that the </a:t>
            </a:r>
            <a:r>
              <a:rPr lang="en-GB" dirty="0" smtClean="0"/>
              <a:t>performance index should penalise tracking errors and input activity.</a:t>
            </a:r>
          </a:p>
          <a:p>
            <a:pPr marL="0" indent="0">
              <a:buNone/>
            </a:pPr>
            <a:r>
              <a:rPr lang="en-GB" dirty="0" smtClean="0"/>
              <a:t>However, a simplistic realisation does not work.</a:t>
            </a:r>
            <a:endParaRPr lang="en-GB" dirty="0" smtClean="0"/>
          </a:p>
          <a:p>
            <a:pPr marL="0" indent="0">
              <a:buNone/>
            </a:pPr>
            <a:endParaRPr lang="en-GB" dirty="0"/>
          </a:p>
          <a:p>
            <a:pPr marL="0" indent="0">
              <a:buNone/>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4009921722"/>
              </p:ext>
            </p:extLst>
          </p:nvPr>
        </p:nvGraphicFramePr>
        <p:xfrm>
          <a:off x="611560" y="2630108"/>
          <a:ext cx="3240360" cy="1282367"/>
        </p:xfrm>
        <a:graphic>
          <a:graphicData uri="http://schemas.openxmlformats.org/presentationml/2006/ole">
            <mc:AlternateContent xmlns:mc="http://schemas.openxmlformats.org/markup-compatibility/2006">
              <mc:Choice xmlns:v="urn:schemas-microsoft-com:vml" Requires="v">
                <p:oleObj spid="_x0000_s13328" name="Equation" r:id="rId3" imgW="1091880" imgH="431640" progId="Equation.3">
                  <p:embed/>
                </p:oleObj>
              </mc:Choice>
              <mc:Fallback>
                <p:oleObj name="Equation" r:id="rId3" imgW="1091880" imgH="431640" progId="Equation.3">
                  <p:embed/>
                  <p:pic>
                    <p:nvPicPr>
                      <p:cNvPr id="0" name=""/>
                      <p:cNvPicPr>
                        <a:picLocks noChangeAspect="1" noChangeArrowheads="1"/>
                      </p:cNvPicPr>
                      <p:nvPr/>
                    </p:nvPicPr>
                    <p:blipFill>
                      <a:blip r:embed="rId4"/>
                      <a:srcRect/>
                      <a:stretch>
                        <a:fillRect/>
                      </a:stretch>
                    </p:blipFill>
                    <p:spPr bwMode="auto">
                      <a:xfrm>
                        <a:off x="611560" y="2630108"/>
                        <a:ext cx="3240360" cy="1282367"/>
                      </a:xfrm>
                      <a:prstGeom prst="rect">
                        <a:avLst/>
                      </a:prstGeom>
                      <a:no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607913930"/>
              </p:ext>
            </p:extLst>
          </p:nvPr>
        </p:nvGraphicFramePr>
        <p:xfrm>
          <a:off x="4283968" y="2708920"/>
          <a:ext cx="2259013" cy="814387"/>
        </p:xfrm>
        <a:graphic>
          <a:graphicData uri="http://schemas.openxmlformats.org/presentationml/2006/ole">
            <mc:AlternateContent xmlns:mc="http://schemas.openxmlformats.org/markup-compatibility/2006">
              <mc:Choice xmlns:v="urn:schemas-microsoft-com:vml" Requires="v">
                <p:oleObj spid="_x0000_s13329" name="Equation" r:id="rId5" imgW="634680" imgH="228600" progId="Equation.3">
                  <p:embed/>
                </p:oleObj>
              </mc:Choice>
              <mc:Fallback>
                <p:oleObj name="Equation" r:id="rId5" imgW="634680" imgH="228600" progId="Equation.3">
                  <p:embed/>
                  <p:pic>
                    <p:nvPicPr>
                      <p:cNvPr id="0" name=""/>
                      <p:cNvPicPr>
                        <a:picLocks noChangeAspect="1" noChangeArrowheads="1"/>
                      </p:cNvPicPr>
                      <p:nvPr/>
                    </p:nvPicPr>
                    <p:blipFill>
                      <a:blip r:embed="rId6"/>
                      <a:srcRect/>
                      <a:stretch>
                        <a:fillRect/>
                      </a:stretch>
                    </p:blipFill>
                    <p:spPr bwMode="auto">
                      <a:xfrm>
                        <a:off x="4283968" y="2708920"/>
                        <a:ext cx="2259013" cy="814387"/>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630284949"/>
              </p:ext>
            </p:extLst>
          </p:nvPr>
        </p:nvGraphicFramePr>
        <p:xfrm>
          <a:off x="179512" y="4005064"/>
          <a:ext cx="7272338" cy="2489200"/>
        </p:xfrm>
        <a:graphic>
          <a:graphicData uri="http://schemas.openxmlformats.org/presentationml/2006/ole">
            <mc:AlternateContent xmlns:mc="http://schemas.openxmlformats.org/markup-compatibility/2006">
              <mc:Choice xmlns:v="urn:schemas-microsoft-com:vml" Requires="v">
                <p:oleObj spid="_x0000_s13330" name="Equation" r:id="rId7" imgW="2450880" imgH="838080" progId="Equation.3">
                  <p:embed/>
                </p:oleObj>
              </mc:Choice>
              <mc:Fallback>
                <p:oleObj name="Equation" r:id="rId7" imgW="2450880" imgH="838080" progId="Equation.3">
                  <p:embed/>
                  <p:pic>
                    <p:nvPicPr>
                      <p:cNvPr id="0" name=""/>
                      <p:cNvPicPr>
                        <a:picLocks noChangeAspect="1" noChangeArrowheads="1"/>
                      </p:cNvPicPr>
                      <p:nvPr/>
                    </p:nvPicPr>
                    <p:blipFill>
                      <a:blip r:embed="rId8"/>
                      <a:srcRect/>
                      <a:stretch>
                        <a:fillRect/>
                      </a:stretch>
                    </p:blipFill>
                    <p:spPr bwMode="auto">
                      <a:xfrm>
                        <a:off x="179512" y="4005064"/>
                        <a:ext cx="7272338" cy="2489200"/>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ounded Rectangular Callout 8"/>
          <p:cNvSpPr/>
          <p:nvPr/>
        </p:nvSpPr>
        <p:spPr>
          <a:xfrm>
            <a:off x="5940152" y="5157191"/>
            <a:ext cx="2971006" cy="1559805"/>
          </a:xfrm>
          <a:prstGeom prst="wedgeRoundRectCallout">
            <a:avLst>
              <a:gd name="adj1" fmla="val -67442"/>
              <a:gd name="adj2" fmla="val 79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In general, cannot converge to correct target.</a:t>
            </a:r>
            <a:endParaRPr lang="en-GB" sz="2800" dirty="0"/>
          </a:p>
        </p:txBody>
      </p:sp>
      <p:sp>
        <p:nvSpPr>
          <p:cNvPr id="10" name="Rectangle 9"/>
          <p:cNvSpPr/>
          <p:nvPr/>
        </p:nvSpPr>
        <p:spPr>
          <a:xfrm>
            <a:off x="4139952" y="2348880"/>
            <a:ext cx="4627203" cy="184482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Cannot drive both the error and the input to zero simultaneously!</a:t>
            </a:r>
            <a:endParaRPr lang="en-GB" sz="2800" dirty="0"/>
          </a:p>
        </p:txBody>
      </p:sp>
    </p:spTree>
    <p:extLst>
      <p:ext uri="{BB962C8B-B14F-4D97-AF65-F5344CB8AC3E}">
        <p14:creationId xmlns:p14="http://schemas.microsoft.com/office/powerpoint/2010/main" val="3642952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heel(1)">
                                      <p:cBhvr>
                                        <p:cTn id="28"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321578" cy="714380"/>
          </a:xfrm>
        </p:spPr>
        <p:txBody>
          <a:bodyPr>
            <a:normAutofit fontScale="90000"/>
          </a:bodyPr>
          <a:lstStyle/>
          <a:p>
            <a:r>
              <a:rPr lang="en-GB" dirty="0" smtClean="0"/>
              <a:t>Why is this performance index wrong?</a:t>
            </a:r>
            <a:endParaRPr lang="en-GB" dirty="0"/>
          </a:p>
        </p:txBody>
      </p:sp>
      <p:sp>
        <p:nvSpPr>
          <p:cNvPr id="3" name="Content Placeholder 2"/>
          <p:cNvSpPr>
            <a:spLocks noGrp="1"/>
          </p:cNvSpPr>
          <p:nvPr>
            <p:ph idx="1"/>
          </p:nvPr>
        </p:nvSpPr>
        <p:spPr>
          <a:xfrm>
            <a:off x="214282" y="928670"/>
            <a:ext cx="8715436" cy="4804586"/>
          </a:xfrm>
        </p:spPr>
        <p:txBody>
          <a:bodyPr>
            <a:normAutofit fontScale="92500" lnSpcReduction="10000"/>
          </a:bodyPr>
          <a:lstStyle/>
          <a:p>
            <a:pPr marL="0" indent="0">
              <a:buNone/>
            </a:pPr>
            <a:r>
              <a:rPr lang="en-GB" dirty="0" smtClean="0"/>
              <a:t>It is not possible to simultaneously drive both the tracking error and the input to zero!</a:t>
            </a:r>
          </a:p>
          <a:p>
            <a:pPr marL="0" indent="0">
              <a:buNone/>
            </a:pPr>
            <a:r>
              <a:rPr lang="en-GB" dirty="0" smtClean="0"/>
              <a:t>Logically one should begin from the ideal finish point which is as follows:</a:t>
            </a:r>
          </a:p>
          <a:p>
            <a:pPr marL="0" indent="0">
              <a:buNone/>
            </a:pPr>
            <a:endParaRPr lang="en-GB" dirty="0"/>
          </a:p>
          <a:p>
            <a:pPr marL="0" indent="0">
              <a:buNone/>
            </a:pPr>
            <a:endParaRPr lang="en-GB" dirty="0" smtClean="0"/>
          </a:p>
          <a:p>
            <a:pPr marL="0" indent="0">
              <a:buNone/>
            </a:pPr>
            <a:r>
              <a:rPr lang="en-GB" dirty="0" smtClean="0"/>
              <a:t>A simple idea would be to penalise the deviations from the desired steady-state as, by definition, driving these deviations to zero will drive the output to the desired value.</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689132403"/>
              </p:ext>
            </p:extLst>
          </p:nvPr>
        </p:nvGraphicFramePr>
        <p:xfrm>
          <a:off x="5273675" y="5373688"/>
          <a:ext cx="3278188" cy="1282700"/>
        </p:xfrm>
        <a:graphic>
          <a:graphicData uri="http://schemas.openxmlformats.org/presentationml/2006/ole">
            <mc:AlternateContent xmlns:mc="http://schemas.openxmlformats.org/markup-compatibility/2006">
              <mc:Choice xmlns:v="urn:schemas-microsoft-com:vml" Requires="v">
                <p:oleObj spid="_x0000_s14352" name="Equation" r:id="rId3" imgW="1104840" imgH="431640" progId="Equation.3">
                  <p:embed/>
                </p:oleObj>
              </mc:Choice>
              <mc:Fallback>
                <p:oleObj name="Equation" r:id="rId3" imgW="1104840" imgH="431640" progId="Equation.3">
                  <p:embed/>
                  <p:pic>
                    <p:nvPicPr>
                      <p:cNvPr id="0" name="Object 5"/>
                      <p:cNvPicPr>
                        <a:picLocks noChangeAspect="1" noChangeArrowheads="1"/>
                      </p:cNvPicPr>
                      <p:nvPr/>
                    </p:nvPicPr>
                    <p:blipFill>
                      <a:blip r:embed="rId4"/>
                      <a:srcRect/>
                      <a:stretch>
                        <a:fillRect/>
                      </a:stretch>
                    </p:blipFill>
                    <p:spPr bwMode="auto">
                      <a:xfrm>
                        <a:off x="5273675" y="5373688"/>
                        <a:ext cx="3278188" cy="1282700"/>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421111124"/>
              </p:ext>
            </p:extLst>
          </p:nvPr>
        </p:nvGraphicFramePr>
        <p:xfrm>
          <a:off x="2627784" y="2780928"/>
          <a:ext cx="3071812" cy="814387"/>
        </p:xfrm>
        <a:graphic>
          <a:graphicData uri="http://schemas.openxmlformats.org/presentationml/2006/ole">
            <mc:AlternateContent xmlns:mc="http://schemas.openxmlformats.org/markup-compatibility/2006">
              <mc:Choice xmlns:v="urn:schemas-microsoft-com:vml" Requires="v">
                <p:oleObj spid="_x0000_s14353" name="Equation" r:id="rId5" imgW="863280" imgH="228600" progId="Equation.3">
                  <p:embed/>
                </p:oleObj>
              </mc:Choice>
              <mc:Fallback>
                <p:oleObj name="Equation" r:id="rId5" imgW="863280" imgH="228600" progId="Equation.3">
                  <p:embed/>
                  <p:pic>
                    <p:nvPicPr>
                      <p:cNvPr id="0" name="Object 6"/>
                      <p:cNvPicPr>
                        <a:picLocks noChangeAspect="1" noChangeArrowheads="1"/>
                      </p:cNvPicPr>
                      <p:nvPr/>
                    </p:nvPicPr>
                    <p:blipFill>
                      <a:blip r:embed="rId6"/>
                      <a:srcRect/>
                      <a:stretch>
                        <a:fillRect/>
                      </a:stretch>
                    </p:blipFill>
                    <p:spPr bwMode="auto">
                      <a:xfrm>
                        <a:off x="2627784" y="2780928"/>
                        <a:ext cx="3071812" cy="814387"/>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5684609"/>
              </p:ext>
            </p:extLst>
          </p:nvPr>
        </p:nvGraphicFramePr>
        <p:xfrm>
          <a:off x="251520" y="5589240"/>
          <a:ext cx="4787900" cy="814387"/>
        </p:xfrm>
        <a:graphic>
          <a:graphicData uri="http://schemas.openxmlformats.org/presentationml/2006/ole">
            <mc:AlternateContent xmlns:mc="http://schemas.openxmlformats.org/markup-compatibility/2006">
              <mc:Choice xmlns:v="urn:schemas-microsoft-com:vml" Requires="v">
                <p:oleObj spid="_x0000_s14354" name="Equation" r:id="rId7" imgW="1346040" imgH="228600" progId="Equation.3">
                  <p:embed/>
                </p:oleObj>
              </mc:Choice>
              <mc:Fallback>
                <p:oleObj name="Equation" r:id="rId7" imgW="1346040" imgH="228600" progId="Equation.3">
                  <p:embed/>
                  <p:pic>
                    <p:nvPicPr>
                      <p:cNvPr id="0" name="Object 6"/>
                      <p:cNvPicPr>
                        <a:picLocks noChangeAspect="1" noChangeArrowheads="1"/>
                      </p:cNvPicPr>
                      <p:nvPr/>
                    </p:nvPicPr>
                    <p:blipFill>
                      <a:blip r:embed="rId8"/>
                      <a:srcRect/>
                      <a:stretch>
                        <a:fillRect/>
                      </a:stretch>
                    </p:blipFill>
                    <p:spPr bwMode="auto">
                      <a:xfrm>
                        <a:off x="251520" y="5589240"/>
                        <a:ext cx="4787900" cy="814387"/>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57349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arn(inVertic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Reminder</a:t>
            </a:r>
            <a:endParaRPr lang="en-GB" dirty="0"/>
          </a:p>
        </p:txBody>
      </p:sp>
      <p:sp>
        <p:nvSpPr>
          <p:cNvPr id="3" name="Content Placeholder 2"/>
          <p:cNvSpPr>
            <a:spLocks noGrp="1"/>
          </p:cNvSpPr>
          <p:nvPr>
            <p:ph idx="1"/>
          </p:nvPr>
        </p:nvSpPr>
        <p:spPr/>
        <p:txBody>
          <a:bodyPr>
            <a:normAutofit/>
          </a:bodyPr>
          <a:lstStyle/>
          <a:p>
            <a:pPr marL="0" indent="0">
              <a:buNone/>
            </a:pPr>
            <a:r>
              <a:rPr lang="en-GB" sz="2800" dirty="0" smtClean="0"/>
              <a:t>An earlier video looked at unbiased predictions and proposed the following for state space models: </a:t>
            </a:r>
          </a:p>
          <a:p>
            <a:pPr marL="0" indent="0">
              <a:buNone/>
            </a:pPr>
            <a:r>
              <a:rPr lang="en-GB" sz="2800" dirty="0" smtClean="0"/>
              <a:t>First</a:t>
            </a:r>
            <a:r>
              <a:rPr lang="en-GB" sz="2800" dirty="0" smtClean="0"/>
              <a:t>, estimate the steady-state values of disturbance/states/inputs to ensure consistency between the model and process and thus define  the deviation variables.</a:t>
            </a:r>
          </a:p>
          <a:p>
            <a:pPr marL="0" indent="0">
              <a:buNone/>
            </a:pPr>
            <a:endParaRPr lang="en-GB" sz="2800" dirty="0" smtClean="0"/>
          </a:p>
          <a:p>
            <a:pPr marL="0" indent="0">
              <a:buNone/>
            </a:pPr>
            <a:endParaRPr lang="en-GB" sz="2800" dirty="0" smtClean="0"/>
          </a:p>
          <a:p>
            <a:pPr marL="0" indent="0">
              <a:buNone/>
            </a:pPr>
            <a:r>
              <a:rPr lang="en-GB" sz="2800" dirty="0" smtClean="0"/>
              <a:t>Do </a:t>
            </a:r>
            <a:r>
              <a:rPr lang="en-GB" sz="2800" dirty="0" smtClean="0"/>
              <a:t>predictions about the estimated steady-state using nominal process parameters.</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661946303"/>
              </p:ext>
            </p:extLst>
          </p:nvPr>
        </p:nvGraphicFramePr>
        <p:xfrm>
          <a:off x="755576" y="3645024"/>
          <a:ext cx="7334250" cy="630237"/>
        </p:xfrm>
        <a:graphic>
          <a:graphicData uri="http://schemas.openxmlformats.org/presentationml/2006/ole">
            <mc:AlternateContent xmlns:mc="http://schemas.openxmlformats.org/markup-compatibility/2006">
              <mc:Choice xmlns:v="urn:schemas-microsoft-com:vml" Requires="v">
                <p:oleObj spid="_x0000_s15371" name="Equation" r:id="rId3" imgW="2666880" imgH="228600" progId="Equation.3">
                  <p:embed/>
                </p:oleObj>
              </mc:Choice>
              <mc:Fallback>
                <p:oleObj name="Equation" r:id="rId3" imgW="266688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3645024"/>
                        <a:ext cx="7334250" cy="630237"/>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088391895"/>
              </p:ext>
            </p:extLst>
          </p:nvPr>
        </p:nvGraphicFramePr>
        <p:xfrm>
          <a:off x="2251075" y="5661025"/>
          <a:ext cx="3921125" cy="885825"/>
        </p:xfrm>
        <a:graphic>
          <a:graphicData uri="http://schemas.openxmlformats.org/presentationml/2006/ole">
            <mc:AlternateContent xmlns:mc="http://schemas.openxmlformats.org/markup-compatibility/2006">
              <mc:Choice xmlns:v="urn:schemas-microsoft-com:vml" Requires="v">
                <p:oleObj spid="_x0000_s15372" name="Equation" r:id="rId5" imgW="1180800" imgH="266400" progId="Equation.3">
                  <p:embed/>
                </p:oleObj>
              </mc:Choice>
              <mc:Fallback>
                <p:oleObj name="Equation" r:id="rId5" imgW="1180800" imgH="266400" progId="Equation.3">
                  <p:embed/>
                  <p:pic>
                    <p:nvPicPr>
                      <p:cNvPr id="0" name=""/>
                      <p:cNvPicPr>
                        <a:picLocks noChangeAspect="1" noChangeArrowheads="1"/>
                      </p:cNvPicPr>
                      <p:nvPr/>
                    </p:nvPicPr>
                    <p:blipFill>
                      <a:blip r:embed="rId6"/>
                      <a:srcRect/>
                      <a:stretch>
                        <a:fillRect/>
                      </a:stretch>
                    </p:blipFill>
                    <p:spPr bwMode="auto">
                      <a:xfrm>
                        <a:off x="2251075" y="5661025"/>
                        <a:ext cx="3921125" cy="88582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550902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a:t>
            </a:r>
            <a:endParaRPr lang="en-GB" dirty="0"/>
          </a:p>
        </p:txBody>
      </p:sp>
      <p:sp>
        <p:nvSpPr>
          <p:cNvPr id="3" name="Content Placeholder 2"/>
          <p:cNvSpPr>
            <a:spLocks noGrp="1"/>
          </p:cNvSpPr>
          <p:nvPr>
            <p:ph idx="1"/>
          </p:nvPr>
        </p:nvSpPr>
        <p:spPr/>
        <p:txBody>
          <a:bodyPr/>
          <a:lstStyle/>
          <a:p>
            <a:pPr marL="0" indent="0">
              <a:buNone/>
            </a:pPr>
            <a:r>
              <a:rPr lang="en-GB" dirty="0" smtClean="0"/>
              <a:t>The use of unbiased predictions in combination with an unbiased performance index based on quadratic terms is expected to give a sensible outcome.</a:t>
            </a:r>
          </a:p>
          <a:p>
            <a:pPr marL="0" indent="0">
              <a:buNone/>
            </a:pPr>
            <a:r>
              <a:rPr lang="en-GB" dirty="0" smtClean="0"/>
              <a:t>Specifically, a steady-state analysis will show that, </a:t>
            </a:r>
            <a:r>
              <a:rPr lang="en-GB" b="1" i="1" dirty="0" smtClean="0">
                <a:solidFill>
                  <a:srgbClr val="C00000"/>
                </a:solidFill>
              </a:rPr>
              <a:t>if the closed-loop system converges,</a:t>
            </a:r>
            <a:r>
              <a:rPr lang="en-GB" dirty="0" smtClean="0"/>
              <a:t> it must converge to the correct steady-state.</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783255914"/>
              </p:ext>
            </p:extLst>
          </p:nvPr>
        </p:nvGraphicFramePr>
        <p:xfrm>
          <a:off x="323528" y="4509120"/>
          <a:ext cx="3278188" cy="1282700"/>
        </p:xfrm>
        <a:graphic>
          <a:graphicData uri="http://schemas.openxmlformats.org/presentationml/2006/ole">
            <mc:AlternateContent xmlns:mc="http://schemas.openxmlformats.org/markup-compatibility/2006">
              <mc:Choice xmlns:v="urn:schemas-microsoft-com:vml" Requires="v">
                <p:oleObj spid="_x0000_s16395" name="Equation" r:id="rId3" imgW="1104840" imgH="431640" progId="Equation.3">
                  <p:embed/>
                </p:oleObj>
              </mc:Choice>
              <mc:Fallback>
                <p:oleObj name="Equation" r:id="rId3" imgW="1104840" imgH="4316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4509120"/>
                        <a:ext cx="3278188" cy="1282700"/>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283534131"/>
              </p:ext>
            </p:extLst>
          </p:nvPr>
        </p:nvGraphicFramePr>
        <p:xfrm>
          <a:off x="4067944" y="4581128"/>
          <a:ext cx="3921125" cy="885825"/>
        </p:xfrm>
        <a:graphic>
          <a:graphicData uri="http://schemas.openxmlformats.org/presentationml/2006/ole">
            <mc:AlternateContent xmlns:mc="http://schemas.openxmlformats.org/markup-compatibility/2006">
              <mc:Choice xmlns:v="urn:schemas-microsoft-com:vml" Requires="v">
                <p:oleObj spid="_x0000_s16396" name="Equation" r:id="rId5" imgW="1180800" imgH="266400" progId="Equation.3">
                  <p:embed/>
                </p:oleObj>
              </mc:Choice>
              <mc:Fallback>
                <p:oleObj name="Equation" r:id="rId5" imgW="1180800" imgH="2664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7944" y="4581128"/>
                        <a:ext cx="3921125" cy="885825"/>
                      </a:xfrm>
                      <a:prstGeom prst="rect">
                        <a:avLst/>
                      </a:prstGeom>
                      <a:noFill/>
                      <a:ln w="19050">
                        <a:solidFill>
                          <a:schemeClr val="accent1"/>
                        </a:solidFill>
                      </a:ln>
                    </p:spPr>
                  </p:pic>
                </p:oleObj>
              </mc:Fallback>
            </mc:AlternateContent>
          </a:graphicData>
        </a:graphic>
      </p:graphicFrame>
      <p:sp>
        <p:nvSpPr>
          <p:cNvPr id="8" name="Rectangle 7"/>
          <p:cNvSpPr/>
          <p:nvPr/>
        </p:nvSpPr>
        <p:spPr>
          <a:xfrm>
            <a:off x="3851920" y="5589240"/>
            <a:ext cx="4627203" cy="108012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Convergence, tuning, </a:t>
            </a:r>
            <a:r>
              <a:rPr lang="en-GB" sz="2800" dirty="0" err="1" smtClean="0"/>
              <a:t>etc</a:t>
            </a:r>
            <a:r>
              <a:rPr lang="en-GB" sz="2800" dirty="0" smtClean="0"/>
              <a:t> are topics for later videos.</a:t>
            </a:r>
            <a:endParaRPr lang="en-GB" sz="2800" dirty="0"/>
          </a:p>
        </p:txBody>
      </p:sp>
    </p:spTree>
    <p:extLst>
      <p:ext uri="{BB962C8B-B14F-4D97-AF65-F5344CB8AC3E}">
        <p14:creationId xmlns:p14="http://schemas.microsoft.com/office/powerpoint/2010/main" val="3406095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heel(1)">
                                      <p:cBhvr>
                                        <p:cTn id="18"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Alternative performance indices</a:t>
            </a:r>
            <a:endParaRPr lang="en-GB" dirty="0"/>
          </a:p>
        </p:txBody>
      </p:sp>
      <p:sp>
        <p:nvSpPr>
          <p:cNvPr id="3" name="Content Placeholder 2"/>
          <p:cNvSpPr>
            <a:spLocks noGrp="1"/>
          </p:cNvSpPr>
          <p:nvPr>
            <p:ph idx="1"/>
          </p:nvPr>
        </p:nvSpPr>
        <p:spPr>
          <a:xfrm>
            <a:off x="214282" y="928670"/>
            <a:ext cx="8715436" cy="3868482"/>
          </a:xfrm>
        </p:spPr>
        <p:txBody>
          <a:bodyPr>
            <a:normAutofit fontScale="85000" lnSpcReduction="20000"/>
          </a:bodyPr>
          <a:lstStyle/>
          <a:p>
            <a:pPr marL="0" indent="0">
              <a:buNone/>
            </a:pPr>
            <a:r>
              <a:rPr lang="en-GB" dirty="0" smtClean="0"/>
              <a:t>The key attribute of the performance </a:t>
            </a:r>
            <a:r>
              <a:rPr lang="en-GB" dirty="0" smtClean="0"/>
              <a:t>index is that it is unbiased, and we can think of several other unbiased performance indices.</a:t>
            </a:r>
          </a:p>
          <a:p>
            <a:pPr marL="0" indent="0">
              <a:buNone/>
            </a:pPr>
            <a:r>
              <a:rPr lang="en-GB" dirty="0" smtClean="0"/>
              <a:t>Unbiased, in simple terms, means that if we deploy the performance index at the correct steady-state, then it will propose that the input remains unchanged.</a:t>
            </a:r>
          </a:p>
          <a:p>
            <a:pPr marL="0" indent="0">
              <a:buNone/>
            </a:pPr>
            <a:r>
              <a:rPr lang="en-GB" dirty="0" smtClean="0"/>
              <a:t>Most obvious terms are those which are zero at the correct steady-state.</a:t>
            </a:r>
          </a:p>
          <a:p>
            <a:pPr marL="0" indent="0">
              <a:buNone/>
            </a:pPr>
            <a:r>
              <a:rPr lang="en-GB" dirty="0" smtClean="0"/>
              <a:t>Some common c</a:t>
            </a:r>
            <a:r>
              <a:rPr lang="en-GB" dirty="0" smtClean="0"/>
              <a:t>omponents, and hence a generic choice of J, that satisfy this requirement are listed here.</a:t>
            </a:r>
            <a:endParaRPr lang="en-GB" dirty="0"/>
          </a:p>
          <a:p>
            <a:pPr marL="0" indent="0">
              <a:buNone/>
            </a:pPr>
            <a:endParaRPr lang="en-GB" dirty="0" smtClean="0"/>
          </a:p>
          <a:p>
            <a:pPr marL="0" indent="0">
              <a:buNone/>
            </a:pPr>
            <a:endParaRPr lang="en-GB" dirty="0"/>
          </a:p>
          <a:p>
            <a:pPr marL="0" indent="0">
              <a:buNone/>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1530405586"/>
              </p:ext>
            </p:extLst>
          </p:nvPr>
        </p:nvGraphicFramePr>
        <p:xfrm>
          <a:off x="395536" y="4869160"/>
          <a:ext cx="4822826" cy="1358900"/>
        </p:xfrm>
        <a:graphic>
          <a:graphicData uri="http://schemas.openxmlformats.org/presentationml/2006/ole">
            <mc:AlternateContent xmlns:mc="http://schemas.openxmlformats.org/markup-compatibility/2006">
              <mc:Choice xmlns:v="urn:schemas-microsoft-com:vml" Requires="v">
                <p:oleObj spid="_x0000_s12320" name="Equation" r:id="rId3" imgW="1625400" imgH="457200" progId="Equation.3">
                  <p:embed/>
                </p:oleObj>
              </mc:Choice>
              <mc:Fallback>
                <p:oleObj name="Equation" r:id="rId3" imgW="1625400" imgH="457200" progId="Equation.3">
                  <p:embed/>
                  <p:pic>
                    <p:nvPicPr>
                      <p:cNvPr id="0" name=""/>
                      <p:cNvPicPr>
                        <a:picLocks noChangeAspect="1" noChangeArrowheads="1"/>
                      </p:cNvPicPr>
                      <p:nvPr/>
                    </p:nvPicPr>
                    <p:blipFill>
                      <a:blip r:embed="rId4"/>
                      <a:srcRect/>
                      <a:stretch>
                        <a:fillRect/>
                      </a:stretch>
                    </p:blipFill>
                    <p:spPr bwMode="auto">
                      <a:xfrm>
                        <a:off x="395536" y="4869160"/>
                        <a:ext cx="4822826" cy="1358900"/>
                      </a:xfrm>
                      <a:prstGeom prst="rect">
                        <a:avLst/>
                      </a:prstGeom>
                      <a:no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723161904"/>
              </p:ext>
            </p:extLst>
          </p:nvPr>
        </p:nvGraphicFramePr>
        <p:xfrm>
          <a:off x="5364088" y="5085184"/>
          <a:ext cx="1897062" cy="814387"/>
        </p:xfrm>
        <a:graphic>
          <a:graphicData uri="http://schemas.openxmlformats.org/presentationml/2006/ole">
            <mc:AlternateContent xmlns:mc="http://schemas.openxmlformats.org/markup-compatibility/2006">
              <mc:Choice xmlns:v="urn:schemas-microsoft-com:vml" Requires="v">
                <p:oleObj spid="_x0000_s12321" name="Equation" r:id="rId5" imgW="533160" imgH="228600" progId="Equation.3">
                  <p:embed/>
                </p:oleObj>
              </mc:Choice>
              <mc:Fallback>
                <p:oleObj name="Equation" r:id="rId5" imgW="533160" imgH="228600" progId="Equation.3">
                  <p:embed/>
                  <p:pic>
                    <p:nvPicPr>
                      <p:cNvPr id="0" name="Object 5"/>
                      <p:cNvPicPr>
                        <a:picLocks noChangeAspect="1" noChangeArrowheads="1"/>
                      </p:cNvPicPr>
                      <p:nvPr/>
                    </p:nvPicPr>
                    <p:blipFill>
                      <a:blip r:embed="rId6"/>
                      <a:srcRect/>
                      <a:stretch>
                        <a:fillRect/>
                      </a:stretch>
                    </p:blipFill>
                    <p:spPr bwMode="auto">
                      <a:xfrm>
                        <a:off x="5364088" y="5085184"/>
                        <a:ext cx="1897062" cy="814387"/>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1"/>
          <p:cNvSpPr/>
          <p:nvPr/>
        </p:nvSpPr>
        <p:spPr>
          <a:xfrm>
            <a:off x="7649763" y="4725144"/>
            <a:ext cx="1296144"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Assumes constant r</a:t>
            </a:r>
            <a:endParaRPr lang="en-GB" sz="2400" dirty="0"/>
          </a:p>
        </p:txBody>
      </p:sp>
    </p:spTree>
    <p:extLst>
      <p:ext uri="{BB962C8B-B14F-4D97-AF65-F5344CB8AC3E}">
        <p14:creationId xmlns:p14="http://schemas.microsoft.com/office/powerpoint/2010/main" val="2452834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arn(inVertical)">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arn(inVertical)">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ppt_x"/>
                                          </p:val>
                                        </p:tav>
                                        <p:tav tm="100000">
                                          <p:val>
                                            <p:strVal val="#ppt_x"/>
                                          </p:val>
                                        </p:tav>
                                      </p:tavLst>
                                    </p:anim>
                                    <p:anim calcmode="lin" valueType="num">
                                      <p:cBhvr additive="base">
                                        <p:cTn id="3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Alternative performance indices</a:t>
            </a:r>
            <a:endParaRPr lang="en-GB" dirty="0"/>
          </a:p>
        </p:txBody>
      </p:sp>
      <p:sp>
        <p:nvSpPr>
          <p:cNvPr id="3" name="Content Placeholder 2"/>
          <p:cNvSpPr>
            <a:spLocks noGrp="1"/>
          </p:cNvSpPr>
          <p:nvPr>
            <p:ph idx="1"/>
          </p:nvPr>
        </p:nvSpPr>
        <p:spPr>
          <a:xfrm>
            <a:off x="214282" y="928670"/>
            <a:ext cx="8822214" cy="3868482"/>
          </a:xfrm>
        </p:spPr>
        <p:txBody>
          <a:bodyPr>
            <a:normAutofit lnSpcReduction="10000"/>
          </a:bodyPr>
          <a:lstStyle/>
          <a:p>
            <a:pPr marL="0" indent="0">
              <a:buNone/>
            </a:pPr>
            <a:r>
              <a:rPr lang="en-GB" dirty="0" smtClean="0"/>
              <a:t>A generic choice of J, that satisfies the unbiased requirement, can be given as.</a:t>
            </a:r>
          </a:p>
          <a:p>
            <a:pPr marL="0" indent="0">
              <a:buNone/>
            </a:pPr>
            <a:endParaRPr lang="en-GB" dirty="0"/>
          </a:p>
          <a:p>
            <a:pPr marL="0" indent="0">
              <a:buNone/>
            </a:pPr>
            <a:endParaRPr lang="en-GB" dirty="0" smtClean="0"/>
          </a:p>
          <a:p>
            <a:pPr marL="0" indent="0">
              <a:buNone/>
            </a:pPr>
            <a:endParaRPr lang="en-GB" dirty="0"/>
          </a:p>
          <a:p>
            <a:pPr marL="0" indent="0">
              <a:buNone/>
            </a:pPr>
            <a:r>
              <a:rPr lang="en-GB" dirty="0" smtClean="0"/>
              <a:t>It is more typical in the literature to see the following two alternatives.</a:t>
            </a:r>
            <a:endParaRPr lang="en-GB" dirty="0"/>
          </a:p>
          <a:p>
            <a:pPr marL="0" indent="0">
              <a:buNone/>
            </a:pPr>
            <a:endParaRPr lang="en-GB" dirty="0" smtClean="0"/>
          </a:p>
          <a:p>
            <a:pPr marL="0" indent="0">
              <a:buNone/>
            </a:pPr>
            <a:endParaRPr lang="en-GB" dirty="0"/>
          </a:p>
          <a:p>
            <a:pPr marL="0" indent="0">
              <a:buNone/>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graphicFrame>
        <p:nvGraphicFramePr>
          <p:cNvPr id="11" name="Object 10"/>
          <p:cNvGraphicFramePr>
            <a:graphicFrameLocks noChangeAspect="1"/>
          </p:cNvGraphicFramePr>
          <p:nvPr>
            <p:extLst>
              <p:ext uri="{D42A27DB-BD31-4B8C-83A1-F6EECF244321}">
                <p14:modId xmlns:p14="http://schemas.microsoft.com/office/powerpoint/2010/main" val="4111003655"/>
              </p:ext>
            </p:extLst>
          </p:nvPr>
        </p:nvGraphicFramePr>
        <p:xfrm>
          <a:off x="467544" y="1995562"/>
          <a:ext cx="6783388" cy="1282700"/>
        </p:xfrm>
        <a:graphic>
          <a:graphicData uri="http://schemas.openxmlformats.org/presentationml/2006/ole">
            <mc:AlternateContent xmlns:mc="http://schemas.openxmlformats.org/markup-compatibility/2006">
              <mc:Choice xmlns:v="urn:schemas-microsoft-com:vml" Requires="v">
                <p:oleObj spid="_x0000_s17417" name="Equation" r:id="rId3" imgW="2286000" imgH="431640" progId="Equation.3">
                  <p:embed/>
                </p:oleObj>
              </mc:Choice>
              <mc:Fallback>
                <p:oleObj name="Equation" r:id="rId3" imgW="2286000" imgH="431640" progId="Equation.3">
                  <p:embed/>
                  <p:pic>
                    <p:nvPicPr>
                      <p:cNvPr id="0" name=""/>
                      <p:cNvPicPr>
                        <a:picLocks noChangeAspect="1" noChangeArrowheads="1"/>
                      </p:cNvPicPr>
                      <p:nvPr/>
                    </p:nvPicPr>
                    <p:blipFill>
                      <a:blip r:embed="rId4"/>
                      <a:srcRect/>
                      <a:stretch>
                        <a:fillRect/>
                      </a:stretch>
                    </p:blipFill>
                    <p:spPr bwMode="auto">
                      <a:xfrm>
                        <a:off x="467544" y="1995562"/>
                        <a:ext cx="6783388" cy="1282700"/>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12" name="Rectangle 11"/>
          <p:cNvSpPr/>
          <p:nvPr/>
        </p:nvSpPr>
        <p:spPr>
          <a:xfrm>
            <a:off x="7596336" y="1828684"/>
            <a:ext cx="1296144"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Assumes constant r</a:t>
            </a:r>
            <a:endParaRPr lang="en-GB" sz="2400" dirty="0"/>
          </a:p>
        </p:txBody>
      </p:sp>
      <p:graphicFrame>
        <p:nvGraphicFramePr>
          <p:cNvPr id="8" name="Object 7"/>
          <p:cNvGraphicFramePr>
            <a:graphicFrameLocks noChangeAspect="1"/>
          </p:cNvGraphicFramePr>
          <p:nvPr>
            <p:extLst>
              <p:ext uri="{D42A27DB-BD31-4B8C-83A1-F6EECF244321}">
                <p14:modId xmlns:p14="http://schemas.microsoft.com/office/powerpoint/2010/main" val="1897005938"/>
              </p:ext>
            </p:extLst>
          </p:nvPr>
        </p:nvGraphicFramePr>
        <p:xfrm>
          <a:off x="4860032" y="4149080"/>
          <a:ext cx="4164889" cy="2262610"/>
        </p:xfrm>
        <a:graphic>
          <a:graphicData uri="http://schemas.openxmlformats.org/presentationml/2006/ole">
            <mc:AlternateContent xmlns:mc="http://schemas.openxmlformats.org/markup-compatibility/2006">
              <mc:Choice xmlns:v="urn:schemas-microsoft-com:vml" Requires="v">
                <p:oleObj spid="_x0000_s17418" name="Equation" r:id="rId5" imgW="1638000" imgH="888840" progId="Equation.3">
                  <p:embed/>
                </p:oleObj>
              </mc:Choice>
              <mc:Fallback>
                <p:oleObj name="Equation" r:id="rId5" imgW="1638000" imgH="888840" progId="Equation.3">
                  <p:embed/>
                  <p:pic>
                    <p:nvPicPr>
                      <p:cNvPr id="0" name="Object 10"/>
                      <p:cNvPicPr>
                        <a:picLocks noChangeAspect="1" noChangeArrowheads="1"/>
                      </p:cNvPicPr>
                      <p:nvPr/>
                    </p:nvPicPr>
                    <p:blipFill>
                      <a:blip r:embed="rId6"/>
                      <a:srcRect/>
                      <a:stretch>
                        <a:fillRect/>
                      </a:stretch>
                    </p:blipFill>
                    <p:spPr bwMode="auto">
                      <a:xfrm>
                        <a:off x="4860032" y="4149080"/>
                        <a:ext cx="4164889" cy="2262610"/>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9" name="Rounded Rectangular Callout 8"/>
          <p:cNvSpPr/>
          <p:nvPr/>
        </p:nvSpPr>
        <p:spPr>
          <a:xfrm>
            <a:off x="323528" y="4509120"/>
            <a:ext cx="4104456" cy="936104"/>
          </a:xfrm>
          <a:prstGeom prst="wedgeRoundRectCallout">
            <a:avLst>
              <a:gd name="adj1" fmla="val 61512"/>
              <a:gd name="adj2" fmla="val -285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Penalises distance of input from the steady-state.</a:t>
            </a:r>
            <a:endParaRPr lang="en-GB" sz="2400" dirty="0"/>
          </a:p>
        </p:txBody>
      </p:sp>
      <p:sp>
        <p:nvSpPr>
          <p:cNvPr id="13" name="Rounded Rectangular Callout 12"/>
          <p:cNvSpPr/>
          <p:nvPr/>
        </p:nvSpPr>
        <p:spPr>
          <a:xfrm>
            <a:off x="72394" y="5597624"/>
            <a:ext cx="4104456" cy="1260376"/>
          </a:xfrm>
          <a:prstGeom prst="wedgeRoundRectCallout">
            <a:avLst>
              <a:gd name="adj1" fmla="val 64332"/>
              <a:gd name="adj2" fmla="val -275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Penalises the rate of change of the input. This probably has a closer link to fatigue.</a:t>
            </a:r>
            <a:endParaRPr lang="en-GB" sz="2400" dirty="0"/>
          </a:p>
        </p:txBody>
      </p:sp>
    </p:spTree>
    <p:extLst>
      <p:ext uri="{BB962C8B-B14F-4D97-AF65-F5344CB8AC3E}">
        <p14:creationId xmlns:p14="http://schemas.microsoft.com/office/powerpoint/2010/main" val="393916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1000"/>
                                        <p:tgtEl>
                                          <p:spTgt spid="3">
                                            <p:txEl>
                                              <p:pRg st="4" end="4"/>
                                            </p:txEl>
                                          </p:spTgt>
                                        </p:tgtEl>
                                      </p:cBhvr>
                                    </p:animEffect>
                                    <p:anim calcmode="lin" valueType="num">
                                      <p:cBhvr>
                                        <p:cTn id="1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arn(inVertical)">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circle(in)">
                                      <p:cBhvr>
                                        <p:cTn id="30" dur="20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circle(in)">
                                      <p:cBhvr>
                                        <p:cTn id="35"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9"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Horizons and weights in J</a:t>
            </a:r>
            <a:endParaRPr lang="en-GB" dirty="0"/>
          </a:p>
        </p:txBody>
      </p:sp>
      <p:sp>
        <p:nvSpPr>
          <p:cNvPr id="3" name="Content Placeholder 2"/>
          <p:cNvSpPr>
            <a:spLocks noGrp="1"/>
          </p:cNvSpPr>
          <p:nvPr>
            <p:ph idx="1"/>
          </p:nvPr>
        </p:nvSpPr>
        <p:spPr>
          <a:xfrm>
            <a:off x="214282" y="928670"/>
            <a:ext cx="8715436" cy="5668682"/>
          </a:xfrm>
        </p:spPr>
        <p:txBody>
          <a:bodyPr>
            <a:normAutofit lnSpcReduction="10000"/>
          </a:bodyPr>
          <a:lstStyle/>
          <a:p>
            <a:pPr marL="0" indent="0">
              <a:buNone/>
            </a:pPr>
            <a:r>
              <a:rPr lang="en-GB" dirty="0" smtClean="0"/>
              <a:t>So far these videos have given the performance index in a very simplified form, using the same horizons for the inputs and outputs and scalar weights. A more generic form is as follows.</a:t>
            </a:r>
          </a:p>
          <a:p>
            <a:pPr marL="0" indent="0">
              <a:buNone/>
            </a:pPr>
            <a:endParaRPr lang="en-GB" dirty="0"/>
          </a:p>
          <a:p>
            <a:pPr marL="0" indent="0">
              <a:buNone/>
            </a:pPr>
            <a:endParaRPr lang="en-GB" dirty="0" smtClean="0"/>
          </a:p>
          <a:p>
            <a:pPr marL="0" indent="0">
              <a:buNone/>
            </a:pPr>
            <a:endParaRPr lang="en-GB" dirty="0"/>
          </a:p>
          <a:p>
            <a:r>
              <a:rPr lang="en-GB" dirty="0" smtClean="0"/>
              <a:t>Matrix weights on each term.</a:t>
            </a:r>
          </a:p>
          <a:p>
            <a:r>
              <a:rPr lang="en-GB" dirty="0" smtClean="0"/>
              <a:t>Different horizons for inputs and outputs. </a:t>
            </a:r>
            <a:r>
              <a:rPr lang="en-GB" i="1" dirty="0" smtClean="0">
                <a:solidFill>
                  <a:srgbClr val="C00000"/>
                </a:solidFill>
              </a:rPr>
              <a:t>(There is some discussion in the community about the role of these which is covered later.)</a:t>
            </a:r>
            <a:endParaRPr lang="en-GB" i="1" dirty="0">
              <a:solidFill>
                <a:srgbClr val="C00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1592449483"/>
              </p:ext>
            </p:extLst>
          </p:nvPr>
        </p:nvGraphicFramePr>
        <p:xfrm>
          <a:off x="323528" y="2852936"/>
          <a:ext cx="8215313" cy="1358900"/>
        </p:xfrm>
        <a:graphic>
          <a:graphicData uri="http://schemas.openxmlformats.org/presentationml/2006/ole">
            <mc:AlternateContent xmlns:mc="http://schemas.openxmlformats.org/markup-compatibility/2006">
              <mc:Choice xmlns:v="urn:schemas-microsoft-com:vml" Requires="v">
                <p:oleObj spid="_x0000_s18436" name="Equation" r:id="rId3" imgW="2768400" imgH="457200" progId="Equation.3">
                  <p:embed/>
                </p:oleObj>
              </mc:Choice>
              <mc:Fallback>
                <p:oleObj name="Equation" r:id="rId3" imgW="2768400" imgH="457200" progId="Equation.3">
                  <p:embed/>
                  <p:pic>
                    <p:nvPicPr>
                      <p:cNvPr id="0" name="Object 10"/>
                      <p:cNvPicPr>
                        <a:picLocks noChangeAspect="1" noChangeArrowheads="1"/>
                      </p:cNvPicPr>
                      <p:nvPr/>
                    </p:nvPicPr>
                    <p:blipFill>
                      <a:blip r:embed="rId4"/>
                      <a:srcRect/>
                      <a:stretch>
                        <a:fillRect/>
                      </a:stretch>
                    </p:blipFill>
                    <p:spPr bwMode="auto">
                      <a:xfrm>
                        <a:off x="323528" y="2852936"/>
                        <a:ext cx="8215313" cy="1358900"/>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109342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additive="base">
                                        <p:cTn id="1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 calcmode="lin" valueType="num">
                                      <p:cBhvr additive="base">
                                        <p:cTn id="1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1142</TotalTime>
  <Words>744</Words>
  <Application>Microsoft Office PowerPoint</Application>
  <PresentationFormat>On-screen Show (4:3)</PresentationFormat>
  <Paragraphs>94</Paragraphs>
  <Slides>11</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11</vt:i4>
      </vt:variant>
    </vt:vector>
  </HeadingPairs>
  <TitlesOfParts>
    <vt:vector size="14" baseType="lpstr">
      <vt:lpstr>Office Theme</vt:lpstr>
      <vt:lpstr>Microsoft Equation 3.0</vt:lpstr>
      <vt:lpstr>Equation</vt:lpstr>
      <vt:lpstr>Predictive control 15 Unbiased performance index</vt:lpstr>
      <vt:lpstr>Introduction </vt:lpstr>
      <vt:lpstr>Performance index background</vt:lpstr>
      <vt:lpstr>Why is this performance index wrong?</vt:lpstr>
      <vt:lpstr>Reminder</vt:lpstr>
      <vt:lpstr>Summary</vt:lpstr>
      <vt:lpstr>Alternative performance indices</vt:lpstr>
      <vt:lpstr>Alternative performance indices</vt:lpstr>
      <vt:lpstr>Horizons and weights in J</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88</cp:revision>
  <dcterms:created xsi:type="dcterms:W3CDTF">2012-03-07T15:25:29Z</dcterms:created>
  <dcterms:modified xsi:type="dcterms:W3CDTF">2014-01-16T09:48:48Z</dcterms:modified>
</cp:coreProperties>
</file>