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4" r:id="rId3"/>
    <p:sldId id="320" r:id="rId4"/>
    <p:sldId id="317" r:id="rId5"/>
    <p:sldId id="318" r:id="rId6"/>
    <p:sldId id="313" r:id="rId7"/>
    <p:sldId id="319" r:id="rId8"/>
    <p:sldId id="269"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79" d="100"/>
          <a:sy n="79" d="100"/>
        </p:scale>
        <p:origin x="-4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9</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hyperlink" Target="http://engsc.ac.uk/" TargetMode="External"/><Relationship Id="rId10" Type="http://schemas.openxmlformats.org/officeDocument/2006/relationships/image" Target="../media/image11.jpeg"/><Relationship Id="rId4" Type="http://schemas.openxmlformats.org/officeDocument/2006/relationships/image" Target="../media/image8.wmf"/><Relationship Id="rId9" Type="http://schemas.openxmlformats.org/officeDocument/2006/relationships/hyperlink" Target="http://engsc.ac.uk/an/oer-project/oer-proj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a:t>
            </a:r>
            <a:r>
              <a:rPr lang="en-GB" dirty="0" smtClean="0"/>
              <a:t>16</a:t>
            </a:r>
            <a:r>
              <a:rPr lang="en-GB" dirty="0" smtClean="0"/>
              <a:t/>
            </a:r>
            <a:br>
              <a:rPr lang="en-GB" dirty="0" smtClean="0"/>
            </a:br>
            <a:r>
              <a:rPr lang="en-GB" dirty="0" smtClean="0"/>
              <a:t>MATLAB code for prediction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r>
              <a:rPr lang="en-GB" dirty="0" smtClean="0"/>
              <a:t>The first chapter in this video series on MPC has focussed largely on open-loop prediction.</a:t>
            </a:r>
          </a:p>
          <a:p>
            <a:r>
              <a:rPr lang="en-GB" dirty="0" smtClean="0"/>
              <a:t>Viewers may find it convenient to have some simple MATLAB code for finding these predictions.</a:t>
            </a:r>
          </a:p>
          <a:p>
            <a:r>
              <a:rPr lang="en-GB" dirty="0" smtClean="0"/>
              <a:t>This video gives an overview of suitable code which is available on the website.</a:t>
            </a:r>
          </a:p>
          <a:p>
            <a:r>
              <a:rPr lang="en-GB" dirty="0" smtClean="0"/>
              <a:t>The code is written to be simple and straightforward so that someone with relative elementary MATLAB skills can easily follow and edit as required. That is, it is not designed to be optimised for computational efficiency or speed.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State space models</a:t>
            </a:r>
            <a:endParaRPr lang="en-GB" dirty="0"/>
          </a:p>
        </p:txBody>
      </p:sp>
      <p:sp>
        <p:nvSpPr>
          <p:cNvPr id="3" name="Content Placeholder 2"/>
          <p:cNvSpPr>
            <a:spLocks noGrp="1"/>
          </p:cNvSpPr>
          <p:nvPr>
            <p:ph idx="1"/>
          </p:nvPr>
        </p:nvSpPr>
        <p:spPr>
          <a:xfrm>
            <a:off x="214282" y="928670"/>
            <a:ext cx="8715436" cy="5668682"/>
          </a:xfrm>
        </p:spPr>
        <p:txBody>
          <a:bodyPr>
            <a:normAutofit/>
          </a:bodyPr>
          <a:lstStyle/>
          <a:p>
            <a:pPr marL="0" indent="0">
              <a:buNone/>
            </a:pPr>
            <a:r>
              <a:rPr lang="en-GB" dirty="0" smtClean="0"/>
              <a:t>A common discrete state space model is given as: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This video series will restrict itself to this form and assume, for convenience, that D=0</a:t>
            </a:r>
            <a:r>
              <a:rPr lang="en-GB" dirty="0" smtClean="0"/>
              <a:t>.</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226428116"/>
              </p:ext>
            </p:extLst>
          </p:nvPr>
        </p:nvGraphicFramePr>
        <p:xfrm>
          <a:off x="2411760" y="2132856"/>
          <a:ext cx="4151312" cy="1525587"/>
        </p:xfrm>
        <a:graphic>
          <a:graphicData uri="http://schemas.openxmlformats.org/presentationml/2006/ole">
            <mc:AlternateContent xmlns:mc="http://schemas.openxmlformats.org/markup-compatibility/2006">
              <mc:Choice xmlns:v="urn:schemas-microsoft-com:vml" Requires="v">
                <p:oleObj spid="_x0000_s29698" name="Equation" r:id="rId3" imgW="1244520" imgH="457200" progId="Equation.3">
                  <p:embed/>
                </p:oleObj>
              </mc:Choice>
              <mc:Fallback>
                <p:oleObj name="Equation" r:id="rId3" imgW="1244520" imgH="457200" progId="Equation.3">
                  <p:embed/>
                  <p:pic>
                    <p:nvPicPr>
                      <p:cNvPr id="0" name=""/>
                      <p:cNvPicPr/>
                      <p:nvPr/>
                    </p:nvPicPr>
                    <p:blipFill>
                      <a:blip r:embed="rId4"/>
                      <a:stretch>
                        <a:fillRect/>
                      </a:stretch>
                    </p:blipFill>
                    <p:spPr>
                      <a:xfrm>
                        <a:off x="2411760" y="2132856"/>
                        <a:ext cx="4151312" cy="1525587"/>
                      </a:xfrm>
                      <a:prstGeom prst="rect">
                        <a:avLst/>
                      </a:prstGeom>
                    </p:spPr>
                  </p:pic>
                </p:oleObj>
              </mc:Fallback>
            </mc:AlternateContent>
          </a:graphicData>
        </a:graphic>
      </p:graphicFrame>
    </p:spTree>
    <p:extLst>
      <p:ext uri="{BB962C8B-B14F-4D97-AF65-F5344CB8AC3E}">
        <p14:creationId xmlns:p14="http://schemas.microsoft.com/office/powerpoint/2010/main" val="3884177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output prediction notation</a:t>
            </a:r>
            <a:endParaRPr lang="en-GB" dirty="0"/>
          </a:p>
        </p:txBody>
      </p:sp>
      <p:sp>
        <p:nvSpPr>
          <p:cNvPr id="3" name="Content Placeholder 2"/>
          <p:cNvSpPr>
            <a:spLocks noGrp="1"/>
          </p:cNvSpPr>
          <p:nvPr>
            <p:ph idx="1"/>
          </p:nvPr>
        </p:nvSpPr>
        <p:spPr>
          <a:xfrm>
            <a:off x="214282" y="928670"/>
            <a:ext cx="8715436" cy="3508442"/>
          </a:xfrm>
        </p:spPr>
        <p:txBody>
          <a:bodyPr>
            <a:normAutofit/>
          </a:bodyPr>
          <a:lstStyle/>
          <a:p>
            <a:pPr marL="0" indent="0">
              <a:buNone/>
            </a:pPr>
            <a:r>
              <a:rPr lang="en-GB" dirty="0" smtClean="0"/>
              <a:t>Output predictions </a:t>
            </a:r>
            <a:r>
              <a:rPr lang="en-GB" dirty="0" smtClean="0"/>
              <a:t>for a state space model are summarised as follows:  </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238656294"/>
              </p:ext>
            </p:extLst>
          </p:nvPr>
        </p:nvGraphicFramePr>
        <p:xfrm>
          <a:off x="539552" y="1988840"/>
          <a:ext cx="8059737" cy="2525712"/>
        </p:xfrm>
        <a:graphic>
          <a:graphicData uri="http://schemas.openxmlformats.org/presentationml/2006/ole">
            <mc:AlternateContent xmlns:mc="http://schemas.openxmlformats.org/markup-compatibility/2006">
              <mc:Choice xmlns:v="urn:schemas-microsoft-com:vml" Requires="v">
                <p:oleObj spid="_x0000_s28688" name="Equation" r:id="rId3" imgW="3848040" imgH="1206360" progId="Equation.3">
                  <p:embed/>
                </p:oleObj>
              </mc:Choice>
              <mc:Fallback>
                <p:oleObj name="Equation" r:id="rId3" imgW="3848040" imgH="1206360" progId="Equation.3">
                  <p:embed/>
                  <p:pic>
                    <p:nvPicPr>
                      <p:cNvPr id="0" name=""/>
                      <p:cNvPicPr>
                        <a:picLocks noChangeAspect="1" noChangeArrowheads="1"/>
                      </p:cNvPicPr>
                      <p:nvPr/>
                    </p:nvPicPr>
                    <p:blipFill>
                      <a:blip r:embed="rId4"/>
                      <a:srcRect/>
                      <a:stretch>
                        <a:fillRect/>
                      </a:stretch>
                    </p:blipFill>
                    <p:spPr bwMode="auto">
                      <a:xfrm>
                        <a:off x="539552" y="1988840"/>
                        <a:ext cx="8059737" cy="2525712"/>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531686"/>
              </p:ext>
            </p:extLst>
          </p:nvPr>
        </p:nvGraphicFramePr>
        <p:xfrm>
          <a:off x="1259632" y="4293096"/>
          <a:ext cx="6513512" cy="2263775"/>
        </p:xfrm>
        <a:graphic>
          <a:graphicData uri="http://schemas.openxmlformats.org/presentationml/2006/ole">
            <mc:AlternateContent xmlns:mc="http://schemas.openxmlformats.org/markup-compatibility/2006">
              <mc:Choice xmlns:v="urn:schemas-microsoft-com:vml" Requires="v">
                <p:oleObj spid="_x0000_s28689" name="Equation" r:id="rId5" imgW="1460160" imgH="507960" progId="Equation.3">
                  <p:embed/>
                </p:oleObj>
              </mc:Choice>
              <mc:Fallback>
                <p:oleObj name="Equation" r:id="rId5" imgW="1460160" imgH="507960" progId="Equation.3">
                  <p:embed/>
                  <p:pic>
                    <p:nvPicPr>
                      <p:cNvPr id="0" name=""/>
                      <p:cNvPicPr>
                        <a:picLocks noChangeAspect="1" noChangeArrowheads="1"/>
                      </p:cNvPicPr>
                      <p:nvPr/>
                    </p:nvPicPr>
                    <p:blipFill>
                      <a:blip r:embed="rId6"/>
                      <a:srcRect/>
                      <a:stretch>
                        <a:fillRect/>
                      </a:stretch>
                    </p:blipFill>
                    <p:spPr bwMode="auto">
                      <a:xfrm>
                        <a:off x="1259632" y="4293096"/>
                        <a:ext cx="6513512" cy="2263775"/>
                      </a:xfrm>
                      <a:prstGeom prst="rect">
                        <a:avLst/>
                      </a:prstGeom>
                      <a:solidFill>
                        <a:srgbClr val="FFFF00"/>
                      </a:solidFill>
                      <a:ln>
                        <a:noFill/>
                      </a:ln>
                    </p:spPr>
                  </p:pic>
                </p:oleObj>
              </mc:Fallback>
            </mc:AlternateContent>
          </a:graphicData>
        </a:graphic>
      </p:graphicFrame>
      <p:sp>
        <p:nvSpPr>
          <p:cNvPr id="8" name="Rectangle 7"/>
          <p:cNvSpPr/>
          <p:nvPr/>
        </p:nvSpPr>
        <p:spPr>
          <a:xfrm>
            <a:off x="755576" y="2132856"/>
            <a:ext cx="7200800" cy="21602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a:t>Note that the definitions of </a:t>
            </a:r>
            <a:r>
              <a:rPr lang="en-GB" sz="3200" i="1" dirty="0"/>
              <a:t>P,H</a:t>
            </a:r>
            <a:r>
              <a:rPr lang="en-GB" sz="3200" dirty="0"/>
              <a:t> are the same for deviation </a:t>
            </a:r>
            <a:r>
              <a:rPr lang="en-GB" sz="3200" dirty="0" smtClean="0"/>
              <a:t>variables, so here the focus is solely on finding </a:t>
            </a:r>
            <a:r>
              <a:rPr lang="en-GB" sz="3200" i="1" dirty="0" smtClean="0"/>
              <a:t>P</a:t>
            </a:r>
            <a:r>
              <a:rPr lang="en-GB" sz="3200" dirty="0" smtClean="0"/>
              <a:t> and </a:t>
            </a:r>
            <a:r>
              <a:rPr lang="en-GB" sz="3200" i="1" dirty="0" smtClean="0"/>
              <a:t>H</a:t>
            </a:r>
            <a:r>
              <a:rPr lang="en-GB" sz="3200" dirty="0" smtClean="0"/>
              <a:t>.</a:t>
            </a:r>
            <a:endParaRPr lang="en-GB" sz="3200" dirty="0"/>
          </a:p>
        </p:txBody>
      </p:sp>
    </p:spTree>
    <p:extLst>
      <p:ext uri="{BB962C8B-B14F-4D97-AF65-F5344CB8AC3E}">
        <p14:creationId xmlns:p14="http://schemas.microsoft.com/office/powerpoint/2010/main" val="415244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214282" y="928670"/>
            <a:ext cx="8606190" cy="1708242"/>
          </a:xfrm>
        </p:spPr>
        <p:txBody>
          <a:bodyPr>
            <a:normAutofit/>
          </a:bodyPr>
          <a:lstStyle/>
          <a:p>
            <a:r>
              <a:rPr lang="en-GB" dirty="0" smtClean="0"/>
              <a:t>Matrices required are </a:t>
            </a:r>
            <a:r>
              <a:rPr lang="en-GB" i="1" dirty="0" smtClean="0"/>
              <a:t>P, H, L, </a:t>
            </a:r>
            <a:r>
              <a:rPr lang="en-GB" i="1" dirty="0" err="1" smtClean="0"/>
              <a:t>P</a:t>
            </a:r>
            <a:r>
              <a:rPr lang="en-GB" i="1" baseline="-25000" dirty="0" err="1" smtClean="0"/>
              <a:t>x</a:t>
            </a:r>
            <a:r>
              <a:rPr lang="en-GB" i="1" dirty="0" smtClean="0"/>
              <a:t>, </a:t>
            </a:r>
            <a:r>
              <a:rPr lang="en-GB" i="1" dirty="0" err="1" smtClean="0"/>
              <a:t>H</a:t>
            </a:r>
            <a:r>
              <a:rPr lang="en-GB" i="1" baseline="-25000" dirty="0" err="1" smtClean="0"/>
              <a:t>x</a:t>
            </a:r>
            <a:r>
              <a:rPr lang="en-GB" dirty="0" smtClean="0"/>
              <a:t>.</a:t>
            </a:r>
          </a:p>
          <a:p>
            <a:r>
              <a:rPr lang="en-GB" dirty="0" smtClean="0"/>
              <a:t>These depend upon the model parameters </a:t>
            </a:r>
            <a:r>
              <a:rPr lang="en-GB" i="1" dirty="0" smtClean="0"/>
              <a:t>A,B,C</a:t>
            </a:r>
            <a:r>
              <a:rPr lang="en-GB" dirty="0" smtClean="0"/>
              <a:t> and the horizon n (assume D=0).</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ectangle 5"/>
          <p:cNvSpPr/>
          <p:nvPr/>
        </p:nvSpPr>
        <p:spPr>
          <a:xfrm>
            <a:off x="323528" y="2564904"/>
            <a:ext cx="8352928" cy="34563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Code is provided in the file (folder independent model MPC)</a:t>
            </a:r>
          </a:p>
          <a:p>
            <a:endParaRPr lang="en-GB" sz="3200" dirty="0" smtClean="0"/>
          </a:p>
          <a:p>
            <a:pPr algn="ctr"/>
            <a:r>
              <a:rPr lang="en-GB" sz="3200" b="1" dirty="0" smtClean="0">
                <a:solidFill>
                  <a:srgbClr val="FFFF00"/>
                </a:solidFill>
              </a:rPr>
              <a:t>video16example1.m</a:t>
            </a:r>
          </a:p>
          <a:p>
            <a:pPr algn="ctr"/>
            <a:r>
              <a:rPr lang="en-GB" sz="3200" b="1" i="1" dirty="0">
                <a:solidFill>
                  <a:srgbClr val="FFFF00"/>
                </a:solidFill>
              </a:rPr>
              <a:t>[H,P,L] = </a:t>
            </a:r>
            <a:r>
              <a:rPr lang="en-GB" sz="3200" b="1" i="1" dirty="0" err="1">
                <a:solidFill>
                  <a:srgbClr val="FFFF00"/>
                </a:solidFill>
              </a:rPr>
              <a:t>imgpc_predmat</a:t>
            </a:r>
            <a:r>
              <a:rPr lang="en-GB" sz="3200" b="1" i="1" dirty="0">
                <a:solidFill>
                  <a:srgbClr val="FFFF00"/>
                </a:solidFill>
              </a:rPr>
              <a:t>(</a:t>
            </a:r>
            <a:r>
              <a:rPr lang="en-GB" sz="3200" b="1" i="1" dirty="0" err="1">
                <a:solidFill>
                  <a:srgbClr val="FFFF00"/>
                </a:solidFill>
              </a:rPr>
              <a:t>A,B,C,D,ny</a:t>
            </a:r>
            <a:r>
              <a:rPr lang="en-GB" sz="3200" b="1" i="1" dirty="0">
                <a:solidFill>
                  <a:srgbClr val="FFFF00"/>
                </a:solidFill>
              </a:rPr>
              <a:t>)</a:t>
            </a:r>
          </a:p>
          <a:p>
            <a:endParaRPr lang="en-GB" sz="3200" dirty="0"/>
          </a:p>
          <a:p>
            <a:r>
              <a:rPr lang="en-GB" sz="3200" dirty="0" smtClean="0"/>
              <a:t>Includes a SISO and MIMO example.</a:t>
            </a:r>
            <a:endParaRPr lang="en-GB" sz="3200" dirty="0"/>
          </a:p>
        </p:txBody>
      </p:sp>
      <p:sp>
        <p:nvSpPr>
          <p:cNvPr id="7" name="Rectangle 6"/>
          <p:cNvSpPr/>
          <p:nvPr/>
        </p:nvSpPr>
        <p:spPr>
          <a:xfrm>
            <a:off x="467544" y="6021288"/>
            <a:ext cx="77768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Move to MATLAB now to illustrate.</a:t>
            </a:r>
            <a:endParaRPr lang="en-GB" sz="3200" dirty="0"/>
          </a:p>
        </p:txBody>
      </p:sp>
    </p:spTree>
    <p:extLst>
      <p:ext uri="{BB962C8B-B14F-4D97-AF65-F5344CB8AC3E}">
        <p14:creationId xmlns:p14="http://schemas.microsoft.com/office/powerpoint/2010/main" val="358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CARIMA model output </a:t>
            </a:r>
            <a:r>
              <a:rPr lang="en-GB" dirty="0" smtClean="0"/>
              <a:t>predictions</a:t>
            </a:r>
            <a:endParaRPr lang="en-GB" dirty="0"/>
          </a:p>
        </p:txBody>
      </p:sp>
      <p:sp>
        <p:nvSpPr>
          <p:cNvPr id="3" name="Content Placeholder 2"/>
          <p:cNvSpPr>
            <a:spLocks noGrp="1"/>
          </p:cNvSpPr>
          <p:nvPr>
            <p:ph idx="1"/>
          </p:nvPr>
        </p:nvSpPr>
        <p:spPr>
          <a:xfrm>
            <a:off x="214282" y="928670"/>
            <a:ext cx="8715436" cy="772138"/>
          </a:xfrm>
        </p:spPr>
        <p:txBody>
          <a:bodyPr>
            <a:normAutofit/>
          </a:bodyPr>
          <a:lstStyle/>
          <a:p>
            <a:pPr marL="0" indent="0">
              <a:buNone/>
            </a:pPr>
            <a:r>
              <a:rPr lang="en-GB" dirty="0" smtClean="0"/>
              <a:t>The </a:t>
            </a:r>
            <a:r>
              <a:rPr lang="en-GB" dirty="0" smtClean="0"/>
              <a:t>earlier videos </a:t>
            </a:r>
            <a:r>
              <a:rPr lang="en-GB" dirty="0" smtClean="0"/>
              <a:t>developed the following results.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019762920"/>
              </p:ext>
            </p:extLst>
          </p:nvPr>
        </p:nvGraphicFramePr>
        <p:xfrm>
          <a:off x="755576" y="3645024"/>
          <a:ext cx="7610475" cy="812800"/>
        </p:xfrm>
        <a:graphic>
          <a:graphicData uri="http://schemas.openxmlformats.org/presentationml/2006/ole">
            <mc:AlternateContent xmlns:mc="http://schemas.openxmlformats.org/markup-compatibility/2006">
              <mc:Choice xmlns:v="urn:schemas-microsoft-com:vml" Requires="v">
                <p:oleObj spid="_x0000_s26679" name="Equation" r:id="rId3" imgW="2616120" imgH="279360" progId="Equation.3">
                  <p:embed/>
                </p:oleObj>
              </mc:Choice>
              <mc:Fallback>
                <p:oleObj name="Equation" r:id="rId3" imgW="2616120" imgH="279360" progId="Equation.3">
                  <p:embed/>
                  <p:pic>
                    <p:nvPicPr>
                      <p:cNvPr id="0" name=""/>
                      <p:cNvPicPr>
                        <a:picLocks noChangeAspect="1" noChangeArrowheads="1"/>
                      </p:cNvPicPr>
                      <p:nvPr/>
                    </p:nvPicPr>
                    <p:blipFill>
                      <a:blip r:embed="rId4"/>
                      <a:srcRect/>
                      <a:stretch>
                        <a:fillRect/>
                      </a:stretch>
                    </p:blipFill>
                    <p:spPr bwMode="auto">
                      <a:xfrm>
                        <a:off x="755576" y="3645024"/>
                        <a:ext cx="7610475" cy="8128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17094764"/>
              </p:ext>
            </p:extLst>
          </p:nvPr>
        </p:nvGraphicFramePr>
        <p:xfrm>
          <a:off x="1486274" y="1556792"/>
          <a:ext cx="6065837" cy="1911350"/>
        </p:xfrm>
        <a:graphic>
          <a:graphicData uri="http://schemas.openxmlformats.org/presentationml/2006/ole">
            <mc:AlternateContent xmlns:mc="http://schemas.openxmlformats.org/markup-compatibility/2006">
              <mc:Choice xmlns:v="urn:schemas-microsoft-com:vml" Requires="v">
                <p:oleObj spid="_x0000_s26680" name="Equation" r:id="rId5" imgW="2260440" imgH="711000" progId="Equation.3">
                  <p:embed/>
                </p:oleObj>
              </mc:Choice>
              <mc:Fallback>
                <p:oleObj name="Equation" r:id="rId5" imgW="2260440" imgH="711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6274" y="1556792"/>
                        <a:ext cx="606583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73972830"/>
              </p:ext>
            </p:extLst>
          </p:nvPr>
        </p:nvGraphicFramePr>
        <p:xfrm>
          <a:off x="971600" y="4869160"/>
          <a:ext cx="6870700" cy="1476375"/>
        </p:xfrm>
        <a:graphic>
          <a:graphicData uri="http://schemas.openxmlformats.org/presentationml/2006/ole">
            <mc:AlternateContent xmlns:mc="http://schemas.openxmlformats.org/markup-compatibility/2006">
              <mc:Choice xmlns:v="urn:schemas-microsoft-com:vml" Requires="v">
                <p:oleObj spid="_x0000_s26681" name="Equation" r:id="rId7" imgW="2361960" imgH="507960" progId="Equation.3">
                  <p:embed/>
                </p:oleObj>
              </mc:Choice>
              <mc:Fallback>
                <p:oleObj name="Equation" r:id="rId7" imgW="2361960" imgH="507960" progId="Equation.3">
                  <p:embed/>
                  <p:pic>
                    <p:nvPicPr>
                      <p:cNvPr id="0" name="Object 7"/>
                      <p:cNvPicPr>
                        <a:picLocks noChangeAspect="1" noChangeArrowheads="1"/>
                      </p:cNvPicPr>
                      <p:nvPr/>
                    </p:nvPicPr>
                    <p:blipFill>
                      <a:blip r:embed="rId8"/>
                      <a:srcRect/>
                      <a:stretch>
                        <a:fillRect/>
                      </a:stretch>
                    </p:blipFill>
                    <p:spPr bwMode="auto">
                      <a:xfrm>
                        <a:off x="971600" y="4869160"/>
                        <a:ext cx="6870700" cy="1476375"/>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8351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214282" y="928670"/>
            <a:ext cx="8606190" cy="1708242"/>
          </a:xfrm>
        </p:spPr>
        <p:txBody>
          <a:bodyPr>
            <a:normAutofit/>
          </a:bodyPr>
          <a:lstStyle/>
          <a:p>
            <a:r>
              <a:rPr lang="en-GB" dirty="0" smtClean="0"/>
              <a:t>Matrices required at </a:t>
            </a:r>
            <a:r>
              <a:rPr lang="en-GB" i="1" dirty="0" smtClean="0"/>
              <a:t> H, P, Q</a:t>
            </a:r>
            <a:r>
              <a:rPr lang="en-GB" dirty="0" smtClean="0"/>
              <a:t>.</a:t>
            </a:r>
          </a:p>
          <a:p>
            <a:r>
              <a:rPr lang="en-GB" dirty="0" smtClean="0"/>
              <a:t>These depend upon the model parameters </a:t>
            </a:r>
            <a:r>
              <a:rPr lang="en-GB" i="1" dirty="0" smtClean="0"/>
              <a:t>a(z),b(z)</a:t>
            </a:r>
            <a:r>
              <a:rPr lang="en-GB" dirty="0" smtClean="0"/>
              <a:t> and the horizon 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323528" y="2564904"/>
            <a:ext cx="8352928" cy="34563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Code is provided in the file (GPC folder)</a:t>
            </a:r>
          </a:p>
          <a:p>
            <a:endParaRPr lang="en-GB" sz="3200" dirty="0" smtClean="0"/>
          </a:p>
          <a:p>
            <a:pPr algn="ctr"/>
            <a:r>
              <a:rPr lang="en-GB" sz="3200" b="1" dirty="0" smtClean="0">
                <a:solidFill>
                  <a:srgbClr val="FFFF00"/>
                </a:solidFill>
              </a:rPr>
              <a:t>video16example2.m</a:t>
            </a:r>
          </a:p>
          <a:p>
            <a:pPr algn="ctr"/>
            <a:r>
              <a:rPr lang="en-GB" sz="3200" dirty="0">
                <a:solidFill>
                  <a:srgbClr val="FFFF00"/>
                </a:solidFill>
              </a:rPr>
              <a:t>[H,P,Q] = </a:t>
            </a:r>
            <a:r>
              <a:rPr lang="en-GB" sz="3200" dirty="0" err="1">
                <a:solidFill>
                  <a:srgbClr val="FFFF00"/>
                </a:solidFill>
              </a:rPr>
              <a:t>mpc_predmat</a:t>
            </a:r>
            <a:r>
              <a:rPr lang="en-GB" sz="3200" dirty="0">
                <a:solidFill>
                  <a:srgbClr val="FFFF00"/>
                </a:solidFill>
              </a:rPr>
              <a:t>(</a:t>
            </a:r>
            <a:r>
              <a:rPr lang="en-GB" sz="3200" dirty="0" err="1">
                <a:solidFill>
                  <a:srgbClr val="FFFF00"/>
                </a:solidFill>
              </a:rPr>
              <a:t>a,b,ny</a:t>
            </a:r>
            <a:r>
              <a:rPr lang="en-GB" sz="3200" dirty="0">
                <a:solidFill>
                  <a:srgbClr val="FFFF00"/>
                </a:solidFill>
              </a:rPr>
              <a:t>) </a:t>
            </a:r>
            <a:endParaRPr lang="en-GB" sz="3200" dirty="0" smtClean="0">
              <a:solidFill>
                <a:srgbClr val="FFFF00"/>
              </a:solidFill>
            </a:endParaRPr>
          </a:p>
          <a:p>
            <a:pPr algn="ctr"/>
            <a:r>
              <a:rPr lang="en-GB" sz="3200" dirty="0" smtClean="0">
                <a:solidFill>
                  <a:srgbClr val="FFFF00"/>
                </a:solidFill>
              </a:rPr>
              <a:t>[H,P,Q] </a:t>
            </a:r>
            <a:r>
              <a:rPr lang="en-GB" sz="3200" dirty="0">
                <a:solidFill>
                  <a:srgbClr val="FFFF00"/>
                </a:solidFill>
              </a:rPr>
              <a:t>= </a:t>
            </a:r>
            <a:r>
              <a:rPr lang="en-GB" sz="3200" dirty="0" err="1">
                <a:solidFill>
                  <a:srgbClr val="FFFF00"/>
                </a:solidFill>
              </a:rPr>
              <a:t>mpc_predmat_toeplitz</a:t>
            </a:r>
            <a:r>
              <a:rPr lang="en-GB" sz="3200" dirty="0">
                <a:solidFill>
                  <a:srgbClr val="FFFF00"/>
                </a:solidFill>
              </a:rPr>
              <a:t>(</a:t>
            </a:r>
            <a:r>
              <a:rPr lang="en-GB" sz="3200" dirty="0" err="1">
                <a:solidFill>
                  <a:srgbClr val="FFFF00"/>
                </a:solidFill>
              </a:rPr>
              <a:t>a,b,ny</a:t>
            </a:r>
            <a:r>
              <a:rPr lang="en-GB" sz="3200" dirty="0" smtClean="0">
                <a:solidFill>
                  <a:srgbClr val="FFFF00"/>
                </a:solidFill>
              </a:rPr>
              <a:t>)</a:t>
            </a:r>
            <a:endParaRPr lang="en-GB" sz="3200" b="1" i="1" dirty="0">
              <a:solidFill>
                <a:srgbClr val="FFFF00"/>
              </a:solidFill>
            </a:endParaRPr>
          </a:p>
          <a:p>
            <a:endParaRPr lang="en-GB" sz="3200" dirty="0"/>
          </a:p>
          <a:p>
            <a:r>
              <a:rPr lang="en-GB" sz="3200" dirty="0" smtClean="0"/>
              <a:t>Includes a SISO and MIMO example.</a:t>
            </a:r>
            <a:endParaRPr lang="en-GB" sz="3200" dirty="0"/>
          </a:p>
        </p:txBody>
      </p:sp>
      <p:sp>
        <p:nvSpPr>
          <p:cNvPr id="7" name="Rectangle 6"/>
          <p:cNvSpPr/>
          <p:nvPr/>
        </p:nvSpPr>
        <p:spPr>
          <a:xfrm>
            <a:off x="467544" y="6021288"/>
            <a:ext cx="77768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Move to MATLAB now to illustrate.</a:t>
            </a:r>
            <a:endParaRPr lang="en-GB" sz="3200" dirty="0"/>
          </a:p>
        </p:txBody>
      </p:sp>
    </p:spTree>
    <p:extLst>
      <p:ext uri="{BB962C8B-B14F-4D97-AF65-F5344CB8AC3E}">
        <p14:creationId xmlns:p14="http://schemas.microsoft.com/office/powerpoint/2010/main" val="27180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It is common to use discrete models for prediction.</a:t>
            </a:r>
          </a:p>
          <a:p>
            <a:r>
              <a:rPr lang="en-GB" dirty="0" smtClean="0"/>
              <a:t>This video </a:t>
            </a:r>
            <a:r>
              <a:rPr lang="en-GB" dirty="0" smtClean="0"/>
              <a:t>demonstrates some MATLAB code available to </a:t>
            </a:r>
            <a:r>
              <a:rPr lang="en-GB" dirty="0" smtClean="0"/>
              <a:t>form </a:t>
            </a:r>
            <a:r>
              <a:rPr lang="en-GB" dirty="0" smtClean="0"/>
              <a:t>unbiased n-step </a:t>
            </a:r>
            <a:r>
              <a:rPr lang="en-GB" dirty="0" smtClean="0"/>
              <a:t>ahead predictions.</a:t>
            </a:r>
          </a:p>
          <a:p>
            <a:r>
              <a:rPr lang="en-GB" dirty="0" smtClean="0"/>
              <a:t>Code is given for state space models and for transfer function models.</a:t>
            </a:r>
          </a:p>
          <a:p>
            <a:endParaRPr lang="en-GB" dirty="0"/>
          </a:p>
          <a:p>
            <a:pPr marL="0" indent="0">
              <a:buNone/>
            </a:pPr>
            <a:r>
              <a:rPr lang="en-GB" dirty="0" smtClean="0"/>
              <a:t>Code is available on the website which gives an overview of all the videos.</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1575</TotalTime>
  <Words>470</Words>
  <Application>Microsoft Office PowerPoint</Application>
  <PresentationFormat>On-screen Show (4:3)</PresentationFormat>
  <Paragraphs>81</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Office Theme</vt:lpstr>
      <vt:lpstr>Equation</vt:lpstr>
      <vt:lpstr>Microsoft Equation 3.0</vt:lpstr>
      <vt:lpstr>Predictive control 16 MATLAB code for prediction</vt:lpstr>
      <vt:lpstr>Introduction</vt:lpstr>
      <vt:lpstr>State space models</vt:lpstr>
      <vt:lpstr>Compact output prediction notation</vt:lpstr>
      <vt:lpstr>MATLAB code</vt:lpstr>
      <vt:lpstr>CARIMA model output predictions</vt:lpstr>
      <vt:lpstr>MATLAB code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120</cp:revision>
  <dcterms:created xsi:type="dcterms:W3CDTF">2012-03-07T15:25:29Z</dcterms:created>
  <dcterms:modified xsi:type="dcterms:W3CDTF">2014-01-21T10:08:14Z</dcterms:modified>
</cp:coreProperties>
</file>