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0" r:id="rId3"/>
    <p:sldId id="270" r:id="rId4"/>
    <p:sldId id="271" r:id="rId5"/>
    <p:sldId id="272" r:id="rId6"/>
    <p:sldId id="273" r:id="rId7"/>
    <p:sldId id="274" r:id="rId8"/>
    <p:sldId id="275" r:id="rId9"/>
    <p:sldId id="276" r:id="rId10"/>
    <p:sldId id="277" r:id="rId11"/>
    <p:sldId id="278" r:id="rId12"/>
    <p:sldId id="279" r:id="rId13"/>
    <p:sldId id="293" r:id="rId14"/>
    <p:sldId id="26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64" d="100"/>
          <a:sy n="64" d="100"/>
        </p:scale>
        <p:origin x="-57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1/16/2014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14</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6.jpeg"/><Relationship Id="rId5" Type="http://schemas.openxmlformats.org/officeDocument/2006/relationships/hyperlink" Target="http://engsc.ac.uk/" TargetMode="External"/><Relationship Id="rId10" Type="http://schemas.openxmlformats.org/officeDocument/2006/relationships/image" Target="../media/image5.jpeg"/><Relationship Id="rId4" Type="http://schemas.openxmlformats.org/officeDocument/2006/relationships/image" Target="../media/image2.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Predictive control 2</a:t>
            </a:r>
            <a:br>
              <a:rPr lang="en-GB" dirty="0" smtClean="0"/>
            </a:br>
            <a:r>
              <a:rPr lang="en-GB" dirty="0" smtClean="0"/>
              <a:t>Main components</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Modelling with MPC</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smtClean="0"/>
              <a:t>A core part of prediction control is the prediction.</a:t>
            </a:r>
          </a:p>
          <a:p>
            <a:pPr marL="514350" indent="-514350">
              <a:buFont typeface="+mj-lt"/>
              <a:buAutoNum type="arabicPeriod"/>
            </a:pPr>
            <a:r>
              <a:rPr lang="en-GB" dirty="0" smtClean="0"/>
              <a:t>While humans are very good at predicting outcomes, these predictions are based on a lot of experience which could be difficult to untangle and automate.</a:t>
            </a:r>
          </a:p>
          <a:p>
            <a:pPr marL="514350" indent="-514350">
              <a:buFont typeface="+mj-lt"/>
              <a:buAutoNum type="arabicPeriod"/>
            </a:pPr>
            <a:r>
              <a:rPr lang="en-GB" dirty="0" smtClean="0"/>
              <a:t>In order to automate predictions, implicitly we are modelling system behaviour and thus a model is required.</a:t>
            </a:r>
          </a:p>
          <a:p>
            <a:pPr marL="514350" indent="-514350">
              <a:buFont typeface="+mj-lt"/>
              <a:buAutoNum type="arabicPeriod"/>
            </a:pPr>
            <a:r>
              <a:rPr lang="en-GB" dirty="0" smtClean="0"/>
              <a:t>However, what is not immediately obvious is how we go about defining or determining an appropriate prediction model.</a:t>
            </a:r>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10</a:t>
            </a:fld>
            <a:endParaRPr lang="en-GB" dirty="0"/>
          </a:p>
        </p:txBody>
      </p:sp>
    </p:spTree>
    <p:extLst>
      <p:ext uri="{BB962C8B-B14F-4D97-AF65-F5344CB8AC3E}">
        <p14:creationId xmlns:p14="http://schemas.microsoft.com/office/powerpoint/2010/main" val="2151173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Modelling requirements</a:t>
            </a:r>
            <a:endParaRPr lang="en-GB" dirty="0"/>
          </a:p>
        </p:txBody>
      </p:sp>
      <p:sp>
        <p:nvSpPr>
          <p:cNvPr id="3" name="Content Placeholder 2"/>
          <p:cNvSpPr>
            <a:spLocks noGrp="1"/>
          </p:cNvSpPr>
          <p:nvPr>
            <p:ph idx="1"/>
          </p:nvPr>
        </p:nvSpPr>
        <p:spPr/>
        <p:txBody>
          <a:bodyPr>
            <a:normAutofit lnSpcReduction="10000"/>
          </a:bodyPr>
          <a:lstStyle/>
          <a:p>
            <a:r>
              <a:rPr lang="en-GB" dirty="0" smtClean="0"/>
              <a:t>Easy to form predictions – ideally linear.</a:t>
            </a:r>
          </a:p>
          <a:p>
            <a:r>
              <a:rPr lang="en-GB" dirty="0" smtClean="0"/>
              <a:t>Easy to identify model parameters.</a:t>
            </a:r>
          </a:p>
          <a:p>
            <a:r>
              <a:rPr lang="en-GB" dirty="0" smtClean="0"/>
              <a:t>Gives accurate predictions.</a:t>
            </a:r>
          </a:p>
          <a:p>
            <a:pPr marL="0" indent="0">
              <a:buNone/>
            </a:pPr>
            <a:r>
              <a:rPr lang="en-GB" dirty="0" smtClean="0"/>
              <a:t>Of course these are all somewhat vague.</a:t>
            </a:r>
          </a:p>
          <a:p>
            <a:pPr marL="514350" indent="-514350">
              <a:buFont typeface="+mj-lt"/>
              <a:buAutoNum type="arabicPeriod"/>
            </a:pPr>
            <a:r>
              <a:rPr lang="en-GB" dirty="0" smtClean="0"/>
              <a:t>What do we mean by accurate: </a:t>
            </a:r>
            <a:r>
              <a:rPr lang="en-GB" dirty="0" smtClean="0">
                <a:solidFill>
                  <a:srgbClr val="C00000"/>
                </a:solidFill>
              </a:rPr>
              <a:t>steady-state, fast transients, mid-response, … ?</a:t>
            </a:r>
          </a:p>
          <a:p>
            <a:pPr marL="514350" indent="-514350">
              <a:buFont typeface="+mj-lt"/>
              <a:buAutoNum type="arabicPeriod"/>
            </a:pPr>
            <a:r>
              <a:rPr lang="en-GB" dirty="0" smtClean="0"/>
              <a:t>What parameter identification algorithm is being proposed and does this give a model which is most accurate? </a:t>
            </a:r>
            <a:r>
              <a:rPr lang="en-GB" dirty="0" smtClean="0">
                <a:solidFill>
                  <a:srgbClr val="C00000"/>
                </a:solidFill>
              </a:rPr>
              <a:t>Most simple black-box methods are based on one-step ahead prediction errors, thus fast transients only!</a:t>
            </a:r>
            <a:endParaRPr lang="en-GB" dirty="0">
              <a:solidFill>
                <a:srgbClr val="C00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11</a:t>
            </a:fld>
            <a:endParaRPr lang="en-GB" dirty="0"/>
          </a:p>
        </p:txBody>
      </p:sp>
    </p:spTree>
    <p:extLst>
      <p:ext uri="{BB962C8B-B14F-4D97-AF65-F5344CB8AC3E}">
        <p14:creationId xmlns:p14="http://schemas.microsoft.com/office/powerpoint/2010/main" val="109547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arn(inVertical)">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arn(inVertical)">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Modelling summary</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The simplest model that gives accurate enough predictions is usually best.</a:t>
            </a:r>
          </a:p>
          <a:p>
            <a:r>
              <a:rPr lang="en-GB" dirty="0" smtClean="0"/>
              <a:t>Accurate enough is ill-defined, but in practice predictions </a:t>
            </a:r>
            <a:r>
              <a:rPr lang="en-GB" smtClean="0"/>
              <a:t>can </a:t>
            </a:r>
            <a:r>
              <a:rPr lang="en-GB" smtClean="0"/>
              <a:t>often be </a:t>
            </a:r>
            <a:r>
              <a:rPr lang="en-GB" dirty="0" smtClean="0"/>
              <a:t>10-20%  out in the steady-state and still be highly effective as long as they also capture the key dynamic changes during transients. </a:t>
            </a:r>
          </a:p>
          <a:p>
            <a:r>
              <a:rPr lang="en-GB" dirty="0"/>
              <a:t>I</a:t>
            </a:r>
            <a:r>
              <a:rPr lang="en-GB" dirty="0" smtClean="0"/>
              <a:t>t is rarely beneficial to spend excessive effort improving accuracy as this is expensive, can give high order models but may have little impact on behaviour.</a:t>
            </a:r>
          </a:p>
          <a:p>
            <a:r>
              <a:rPr lang="en-GB" dirty="0" smtClean="0"/>
              <a:t>Feedback will correct for small modelling errors.</a:t>
            </a:r>
          </a:p>
          <a:p>
            <a:r>
              <a:rPr lang="en-GB" dirty="0" smtClean="0"/>
              <a:t>Make sure you check the ability of your model to give good long range prediction.</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12</a:t>
            </a:fld>
            <a:endParaRPr lang="en-GB" dirty="0"/>
          </a:p>
        </p:txBody>
      </p:sp>
    </p:spTree>
    <p:extLst>
      <p:ext uri="{BB962C8B-B14F-4D97-AF65-F5344CB8AC3E}">
        <p14:creationId xmlns:p14="http://schemas.microsoft.com/office/powerpoint/2010/main" val="58111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Move to </a:t>
            </a:r>
            <a:r>
              <a:rPr lang="en-GB" smtClean="0"/>
              <a:t>next video</a:t>
            </a:r>
            <a:endParaRPr lang="en-GB"/>
          </a:p>
        </p:txBody>
      </p:sp>
      <p:sp>
        <p:nvSpPr>
          <p:cNvPr id="3" name="Text Placeholder 2"/>
          <p:cNvSpPr>
            <a:spLocks noGrp="1"/>
          </p:cNvSpPr>
          <p:nvPr>
            <p:ph type="body" idx="1"/>
          </p:nvPr>
        </p:nvSpPr>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13</a:t>
            </a:fld>
            <a:endParaRPr lang="en-GB"/>
          </a:p>
        </p:txBody>
      </p:sp>
    </p:spTree>
    <p:extLst>
      <p:ext uri="{BB962C8B-B14F-4D97-AF65-F5344CB8AC3E}">
        <p14:creationId xmlns:p14="http://schemas.microsoft.com/office/powerpoint/2010/main" val="2088045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Introduction </a:t>
            </a:r>
            <a:endParaRPr lang="en-GB" dirty="0"/>
          </a:p>
        </p:txBody>
      </p:sp>
      <p:sp>
        <p:nvSpPr>
          <p:cNvPr id="3" name="Content Placeholder 2"/>
          <p:cNvSpPr>
            <a:spLocks noGrp="1"/>
          </p:cNvSpPr>
          <p:nvPr>
            <p:ph idx="1"/>
          </p:nvPr>
        </p:nvSpPr>
        <p:spPr/>
        <p:txBody>
          <a:bodyPr>
            <a:normAutofit/>
          </a:bodyPr>
          <a:lstStyle/>
          <a:p>
            <a:pPr>
              <a:lnSpc>
                <a:spcPct val="90000"/>
              </a:lnSpc>
              <a:buNone/>
            </a:pPr>
            <a:r>
              <a:rPr lang="en-GB" altLang="en-US" dirty="0" smtClean="0"/>
              <a:t>We have established that using prediction and/or anticipation within control is logical – humans do this naturally.</a:t>
            </a:r>
          </a:p>
          <a:p>
            <a:pPr>
              <a:lnSpc>
                <a:spcPct val="90000"/>
              </a:lnSpc>
              <a:buNone/>
            </a:pPr>
            <a:r>
              <a:rPr lang="en-GB" altLang="en-US" dirty="0" smtClean="0"/>
              <a:t>Therefore it makes good sense to consider how such concepts can be embedded into </a:t>
            </a:r>
            <a:r>
              <a:rPr lang="en-GB" altLang="en-US" dirty="0" smtClean="0"/>
              <a:t>an automated </a:t>
            </a:r>
            <a:r>
              <a:rPr lang="en-GB" altLang="en-US" dirty="0" smtClean="0"/>
              <a:t>control strategy.</a:t>
            </a:r>
          </a:p>
          <a:p>
            <a:pPr>
              <a:lnSpc>
                <a:spcPct val="90000"/>
              </a:lnSpc>
              <a:buNone/>
            </a:pPr>
            <a:r>
              <a:rPr lang="en-GB" altLang="en-US" dirty="0" smtClean="0"/>
              <a:t>This video introduces the core concepts which underpin the use of prediction before later videos consider those in more detail.</a:t>
            </a:r>
            <a:endParaRPr lang="en-GB" altLang="en-US" dirty="0"/>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294967295"/>
          </p:nvPr>
        </p:nvSpPr>
        <p:spPr>
          <a:xfrm>
            <a:off x="8748464" y="152400"/>
            <a:ext cx="288032" cy="457200"/>
          </a:xfrm>
          <a:prstGeom prst="rect">
            <a:avLst/>
          </a:prstGeom>
        </p:spPr>
        <p:txBody>
          <a:bodyPr/>
          <a:lstStyle/>
          <a:p>
            <a:pPr>
              <a:defRPr/>
            </a:pPr>
            <a:fld id="{8CF59982-8D66-4CF3-9903-464522C305D8}" type="slidenum">
              <a:rPr lang="en-GB"/>
              <a:pPr>
                <a:defRPr/>
              </a:pPr>
              <a:t>3</a:t>
            </a:fld>
            <a:endParaRPr lang="en-GB" dirty="0"/>
          </a:p>
        </p:txBody>
      </p:sp>
      <p:sp>
        <p:nvSpPr>
          <p:cNvPr id="49155" name="Rectangle 2"/>
          <p:cNvSpPr>
            <a:spLocks noGrp="1" noChangeArrowheads="1"/>
          </p:cNvSpPr>
          <p:nvPr>
            <p:ph type="title"/>
          </p:nvPr>
        </p:nvSpPr>
        <p:spPr>
          <a:xfrm>
            <a:off x="642910" y="11125"/>
            <a:ext cx="8001056" cy="714380"/>
          </a:xfrm>
        </p:spPr>
        <p:txBody>
          <a:bodyPr>
            <a:normAutofit fontScale="90000"/>
          </a:bodyPr>
          <a:lstStyle/>
          <a:p>
            <a:pPr eaLnBrk="1" hangingPunct="1"/>
            <a:r>
              <a:rPr lang="en-GB" altLang="en-US" dirty="0" smtClean="0"/>
              <a:t>Main components of MPC</a:t>
            </a:r>
          </a:p>
        </p:txBody>
      </p:sp>
      <p:sp>
        <p:nvSpPr>
          <p:cNvPr id="49156" name="Rectangle 3"/>
          <p:cNvSpPr>
            <a:spLocks noGrp="1" noChangeArrowheads="1"/>
          </p:cNvSpPr>
          <p:nvPr>
            <p:ph type="body" idx="1"/>
          </p:nvPr>
        </p:nvSpPr>
        <p:spPr>
          <a:xfrm>
            <a:off x="214282" y="980728"/>
            <a:ext cx="8715436" cy="5591544"/>
          </a:xfrm>
        </p:spPr>
        <p:txBody>
          <a:bodyPr/>
          <a:lstStyle/>
          <a:p>
            <a:pPr marL="609600" indent="-609600" eaLnBrk="1" hangingPunct="1">
              <a:buFontTx/>
              <a:buAutoNum type="arabicPeriod"/>
            </a:pPr>
            <a:r>
              <a:rPr lang="en-GB" altLang="en-US" dirty="0" smtClean="0"/>
              <a:t>Prediction</a:t>
            </a:r>
          </a:p>
          <a:p>
            <a:pPr marL="609600" indent="-609600" eaLnBrk="1" hangingPunct="1">
              <a:buFontTx/>
              <a:buAutoNum type="arabicPeriod"/>
            </a:pPr>
            <a:r>
              <a:rPr lang="en-GB" altLang="en-US" dirty="0" smtClean="0"/>
              <a:t>Receding horizon</a:t>
            </a:r>
          </a:p>
          <a:p>
            <a:pPr marL="609600" indent="-609600" eaLnBrk="1" hangingPunct="1">
              <a:buFontTx/>
              <a:buAutoNum type="arabicPeriod"/>
            </a:pPr>
            <a:r>
              <a:rPr lang="en-GB" altLang="en-US" dirty="0" smtClean="0"/>
              <a:t>Modelling</a:t>
            </a:r>
          </a:p>
          <a:p>
            <a:pPr marL="609600" indent="-609600" eaLnBrk="1" hangingPunct="1">
              <a:buFontTx/>
              <a:buAutoNum type="arabicPeriod"/>
            </a:pPr>
            <a:r>
              <a:rPr lang="en-GB" altLang="en-US" dirty="0" smtClean="0"/>
              <a:t>Performance index</a:t>
            </a:r>
          </a:p>
          <a:p>
            <a:pPr marL="609600" indent="-609600" eaLnBrk="1" hangingPunct="1">
              <a:buFontTx/>
              <a:buAutoNum type="arabicPeriod"/>
            </a:pPr>
            <a:r>
              <a:rPr lang="en-GB" altLang="en-US" dirty="0" smtClean="0"/>
              <a:t>Degrees of freedom</a:t>
            </a:r>
          </a:p>
          <a:p>
            <a:pPr marL="609600" indent="-609600" eaLnBrk="1" hangingPunct="1">
              <a:buFontTx/>
              <a:buAutoNum type="arabicPeriod"/>
            </a:pPr>
            <a:r>
              <a:rPr lang="en-GB" altLang="en-US" dirty="0" smtClean="0"/>
              <a:t>Constraint handling</a:t>
            </a:r>
          </a:p>
          <a:p>
            <a:pPr marL="609600" indent="-609600" eaLnBrk="1" hangingPunct="1">
              <a:buFontTx/>
              <a:buAutoNum type="arabicPeriod"/>
            </a:pPr>
            <a:r>
              <a:rPr lang="en-GB" altLang="en-US" dirty="0" smtClean="0"/>
              <a:t>Multivariable</a:t>
            </a:r>
          </a:p>
        </p:txBody>
      </p:sp>
      <p:sp>
        <p:nvSpPr>
          <p:cNvPr id="49158" name="AutoShape 5"/>
          <p:cNvSpPr>
            <a:spLocks noChangeArrowheads="1"/>
          </p:cNvSpPr>
          <p:nvPr/>
        </p:nvSpPr>
        <p:spPr bwMode="auto">
          <a:xfrm>
            <a:off x="5148064" y="1268760"/>
            <a:ext cx="3708474" cy="3600400"/>
          </a:xfrm>
          <a:prstGeom prst="cloudCallout">
            <a:avLst>
              <a:gd name="adj1" fmla="val -92092"/>
              <a:gd name="adj2" fmla="val -17480"/>
            </a:avLst>
          </a:prstGeom>
          <a:solidFill>
            <a:srgbClr val="FFCC66"/>
          </a:solidFill>
          <a:ln w="9525">
            <a:solidFill>
              <a:schemeClr val="tx1"/>
            </a:solidFill>
            <a:round/>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GB" altLang="en-US" dirty="0">
                <a:solidFill>
                  <a:srgbClr val="003366"/>
                </a:solidFill>
                <a:latin typeface="TUOS Stephenson" pitchFamily="18" charset="0"/>
              </a:rPr>
              <a:t>The key to effective implementation is </a:t>
            </a:r>
            <a:r>
              <a:rPr lang="en-GB" altLang="en-US" dirty="0" smtClean="0">
                <a:solidFill>
                  <a:srgbClr val="003366"/>
                </a:solidFill>
                <a:latin typeface="TUOS Stephenson" pitchFamily="18" charset="0"/>
              </a:rPr>
              <a:t>a clear </a:t>
            </a:r>
            <a:r>
              <a:rPr lang="en-GB" altLang="en-US" dirty="0">
                <a:solidFill>
                  <a:srgbClr val="003366"/>
                </a:solidFill>
                <a:latin typeface="TUOS Stephenson" pitchFamily="18" charset="0"/>
              </a:rPr>
              <a:t>understanding of how MPC works!</a:t>
            </a:r>
          </a:p>
        </p:txBody>
      </p:sp>
      <p:sp>
        <p:nvSpPr>
          <p:cNvPr id="7" name="Text Box 4"/>
          <p:cNvSpPr txBox="1">
            <a:spLocks noChangeArrowheads="1"/>
          </p:cNvSpPr>
          <p:nvPr/>
        </p:nvSpPr>
        <p:spPr bwMode="auto">
          <a:xfrm>
            <a:off x="264540" y="5229200"/>
            <a:ext cx="8606730" cy="1200329"/>
          </a:xfrm>
          <a:prstGeom prst="rect">
            <a:avLst/>
          </a:prstGeom>
          <a:solidFill>
            <a:srgbClr val="FFFF00"/>
          </a:solidFill>
          <a:ln w="9525">
            <a:solidFill>
              <a:srgbClr val="FF0000"/>
            </a:solidFill>
            <a:miter lim="800000"/>
            <a:headEnd/>
            <a:tailEnd/>
          </a:ln>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dirty="0" smtClean="0">
                <a:solidFill>
                  <a:srgbClr val="FF0000"/>
                </a:solidFill>
                <a:latin typeface="TUOS Stephenson" pitchFamily="18" charset="0"/>
              </a:rPr>
              <a:t>Readers should not attempt algorithm design and tuning before they have the required understanding or they could make silly mistakes which result in poor implementations. </a:t>
            </a:r>
            <a:endParaRPr lang="en-GB" altLang="en-US" dirty="0">
              <a:solidFill>
                <a:srgbClr val="FF0000"/>
              </a:solidFill>
              <a:latin typeface="TUOS Stephenson" pitchFamily="18" charset="0"/>
            </a:endParaRPr>
          </a:p>
        </p:txBody>
      </p:sp>
    </p:spTree>
    <p:extLst>
      <p:ext uri="{BB962C8B-B14F-4D97-AF65-F5344CB8AC3E}">
        <p14:creationId xmlns:p14="http://schemas.microsoft.com/office/powerpoint/2010/main" val="410397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158"/>
                                        </p:tgtEl>
                                        <p:attrNameLst>
                                          <p:attrName>style.visibility</p:attrName>
                                        </p:attrNameLst>
                                      </p:cBhvr>
                                      <p:to>
                                        <p:strVal val="visible"/>
                                      </p:to>
                                    </p:set>
                                    <p:anim calcmode="lin" valueType="num">
                                      <p:cBhvr additive="base">
                                        <p:cTn id="7" dur="500" fill="hold"/>
                                        <p:tgtEl>
                                          <p:spTgt spid="49158"/>
                                        </p:tgtEl>
                                        <p:attrNameLst>
                                          <p:attrName>ppt_x</p:attrName>
                                        </p:attrNameLst>
                                      </p:cBhvr>
                                      <p:tavLst>
                                        <p:tav tm="0">
                                          <p:val>
                                            <p:strVal val="#ppt_x"/>
                                          </p:val>
                                        </p:tav>
                                        <p:tav tm="100000">
                                          <p:val>
                                            <p:strVal val="#ppt_x"/>
                                          </p:val>
                                        </p:tav>
                                      </p:tavLst>
                                    </p:anim>
                                    <p:anim calcmode="lin" valueType="num">
                                      <p:cBhvr additive="base">
                                        <p:cTn id="8" dur="500" fill="hold"/>
                                        <p:tgtEl>
                                          <p:spTgt spid="491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8"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3251200" y="333375"/>
            <a:ext cx="4305300" cy="635000"/>
          </a:xfrm>
        </p:spPr>
        <p:txBody>
          <a:bodyPr>
            <a:normAutofit fontScale="90000"/>
          </a:bodyPr>
          <a:lstStyle/>
          <a:p>
            <a:pPr eaLnBrk="1" hangingPunct="1"/>
            <a:r>
              <a:rPr lang="en-GB" altLang="en-US" smtClean="0"/>
              <a:t>Prediction</a:t>
            </a:r>
          </a:p>
        </p:txBody>
      </p:sp>
      <p:sp>
        <p:nvSpPr>
          <p:cNvPr id="50180" name="Rectangle 3"/>
          <p:cNvSpPr>
            <a:spLocks noGrp="1" noChangeArrowheads="1"/>
          </p:cNvSpPr>
          <p:nvPr>
            <p:ph type="body" idx="1"/>
          </p:nvPr>
        </p:nvSpPr>
        <p:spPr>
          <a:xfrm>
            <a:off x="611560" y="1052513"/>
            <a:ext cx="8136904" cy="5805487"/>
          </a:xfrm>
        </p:spPr>
        <p:txBody>
          <a:bodyPr/>
          <a:lstStyle/>
          <a:p>
            <a:pPr marL="0" indent="0" eaLnBrk="1" hangingPunct="1">
              <a:buNone/>
            </a:pPr>
            <a:r>
              <a:rPr lang="en-GB" altLang="en-US" sz="2800" dirty="0" smtClean="0"/>
              <a:t>Some key questions are as follows:</a:t>
            </a:r>
          </a:p>
          <a:p>
            <a:pPr marL="609600" indent="-609600" eaLnBrk="1" hangingPunct="1"/>
            <a:r>
              <a:rPr lang="en-GB" altLang="en-US" sz="2800" dirty="0" smtClean="0"/>
              <a:t>Why is prediction important?</a:t>
            </a:r>
          </a:p>
          <a:p>
            <a:pPr marL="609600" indent="-609600" eaLnBrk="1" hangingPunct="1"/>
            <a:r>
              <a:rPr lang="en-GB" altLang="en-US" sz="2800" dirty="0" smtClean="0"/>
              <a:t>How far should we predict?</a:t>
            </a:r>
          </a:p>
          <a:p>
            <a:pPr marL="609600" indent="-609600" eaLnBrk="1" hangingPunct="1"/>
            <a:r>
              <a:rPr lang="en-GB" altLang="en-US" sz="2800" dirty="0" smtClean="0"/>
              <a:t>Consequences of not predicting.</a:t>
            </a:r>
          </a:p>
          <a:p>
            <a:pPr marL="609600" indent="-609600" eaLnBrk="1" hangingPunct="1"/>
            <a:r>
              <a:rPr lang="en-GB" altLang="en-US" sz="2800" dirty="0" smtClean="0"/>
              <a:t>How do we predict?</a:t>
            </a:r>
          </a:p>
          <a:p>
            <a:pPr marL="609600" indent="-609600" eaLnBrk="1" hangingPunct="1"/>
            <a:r>
              <a:rPr lang="en-GB" altLang="en-US" sz="2800" dirty="0" smtClean="0"/>
              <a:t>How accurate do predictions need to be?</a:t>
            </a:r>
          </a:p>
          <a:p>
            <a:pPr marL="0" indent="0" eaLnBrk="1" hangingPunct="1">
              <a:buNone/>
            </a:pPr>
            <a:r>
              <a:rPr lang="en-GB" altLang="en-US" sz="2800" dirty="0" smtClean="0"/>
              <a:t>A number of simple analogies will help to explore these and give the viewer </a:t>
            </a:r>
            <a:r>
              <a:rPr lang="en-GB" altLang="en-US" sz="2800" dirty="0" smtClean="0"/>
              <a:t>an </a:t>
            </a:r>
            <a:r>
              <a:rPr lang="en-GB" altLang="en-US" sz="2800" dirty="0" smtClean="0"/>
              <a:t>understanding of good answers.</a:t>
            </a:r>
          </a:p>
        </p:txBody>
      </p:sp>
      <p:sp>
        <p:nvSpPr>
          <p:cNvPr id="6" name="Text Box 4"/>
          <p:cNvSpPr txBox="1">
            <a:spLocks noChangeArrowheads="1"/>
          </p:cNvSpPr>
          <p:nvPr/>
        </p:nvSpPr>
        <p:spPr bwMode="auto">
          <a:xfrm>
            <a:off x="264540" y="5589240"/>
            <a:ext cx="8606730" cy="1200329"/>
          </a:xfrm>
          <a:prstGeom prst="rect">
            <a:avLst/>
          </a:prstGeom>
          <a:solidFill>
            <a:srgbClr val="FFFF00"/>
          </a:solidFill>
          <a:ln w="9525">
            <a:solidFill>
              <a:srgbClr val="FF0000"/>
            </a:solidFill>
            <a:miter lim="800000"/>
            <a:headEnd/>
            <a:tailEnd/>
          </a:ln>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en-US" dirty="0" smtClean="0">
                <a:solidFill>
                  <a:srgbClr val="FF0000"/>
                </a:solidFill>
                <a:latin typeface="TUOS Stephenson" pitchFamily="18" charset="0"/>
              </a:rPr>
              <a:t>Readers should </a:t>
            </a:r>
            <a:r>
              <a:rPr lang="en-GB" altLang="en-US" dirty="0" smtClean="0">
                <a:solidFill>
                  <a:srgbClr val="FF0000"/>
                </a:solidFill>
                <a:latin typeface="TUOS Stephenson" pitchFamily="18" charset="0"/>
              </a:rPr>
              <a:t>not attempt algorithm design and tuning before they have the required understanding or they could make silly mistakes which result in poor implementations. </a:t>
            </a:r>
            <a:endParaRPr lang="en-GB" altLang="en-US" dirty="0">
              <a:solidFill>
                <a:srgbClr val="FF0000"/>
              </a:solidFill>
              <a:latin typeface="TUOS Stephenson" pitchFamily="18" charset="0"/>
            </a:endParaRPr>
          </a:p>
        </p:txBody>
      </p:sp>
    </p:spTree>
    <p:extLst>
      <p:ext uri="{BB962C8B-B14F-4D97-AF65-F5344CB8AC3E}">
        <p14:creationId xmlns:p14="http://schemas.microsoft.com/office/powerpoint/2010/main" val="3509721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180">
                                            <p:txEl>
                                              <p:pRg st="1" end="1"/>
                                            </p:txEl>
                                          </p:spTgt>
                                        </p:tgtEl>
                                        <p:attrNameLst>
                                          <p:attrName>style.visibility</p:attrName>
                                        </p:attrNameLst>
                                      </p:cBhvr>
                                      <p:to>
                                        <p:strVal val="visible"/>
                                      </p:to>
                                    </p:set>
                                    <p:anim calcmode="lin" valueType="num">
                                      <p:cBhvr additive="base">
                                        <p:cTn id="7" dur="500" fill="hold"/>
                                        <p:tgtEl>
                                          <p:spTgt spid="5018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8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0180">
                                            <p:txEl>
                                              <p:pRg st="2" end="2"/>
                                            </p:txEl>
                                          </p:spTgt>
                                        </p:tgtEl>
                                        <p:attrNameLst>
                                          <p:attrName>style.visibility</p:attrName>
                                        </p:attrNameLst>
                                      </p:cBhvr>
                                      <p:to>
                                        <p:strVal val="visible"/>
                                      </p:to>
                                    </p:set>
                                    <p:anim calcmode="lin" valueType="num">
                                      <p:cBhvr additive="base">
                                        <p:cTn id="13" dur="500" fill="hold"/>
                                        <p:tgtEl>
                                          <p:spTgt spid="5018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018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0180">
                                            <p:txEl>
                                              <p:pRg st="3" end="3"/>
                                            </p:txEl>
                                          </p:spTgt>
                                        </p:tgtEl>
                                        <p:attrNameLst>
                                          <p:attrName>style.visibility</p:attrName>
                                        </p:attrNameLst>
                                      </p:cBhvr>
                                      <p:to>
                                        <p:strVal val="visible"/>
                                      </p:to>
                                    </p:set>
                                    <p:anim calcmode="lin" valueType="num">
                                      <p:cBhvr additive="base">
                                        <p:cTn id="19" dur="500" fill="hold"/>
                                        <p:tgtEl>
                                          <p:spTgt spid="5018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018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0180">
                                            <p:txEl>
                                              <p:pRg st="4" end="4"/>
                                            </p:txEl>
                                          </p:spTgt>
                                        </p:tgtEl>
                                        <p:attrNameLst>
                                          <p:attrName>style.visibility</p:attrName>
                                        </p:attrNameLst>
                                      </p:cBhvr>
                                      <p:to>
                                        <p:strVal val="visible"/>
                                      </p:to>
                                    </p:set>
                                    <p:anim calcmode="lin" valueType="num">
                                      <p:cBhvr additive="base">
                                        <p:cTn id="25" dur="500" fill="hold"/>
                                        <p:tgtEl>
                                          <p:spTgt spid="5018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018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0180">
                                            <p:txEl>
                                              <p:pRg st="5" end="5"/>
                                            </p:txEl>
                                          </p:spTgt>
                                        </p:tgtEl>
                                        <p:attrNameLst>
                                          <p:attrName>style.visibility</p:attrName>
                                        </p:attrNameLst>
                                      </p:cBhvr>
                                      <p:to>
                                        <p:strVal val="visible"/>
                                      </p:to>
                                    </p:set>
                                    <p:anim calcmode="lin" valueType="num">
                                      <p:cBhvr additive="base">
                                        <p:cTn id="31" dur="500" fill="hold"/>
                                        <p:tgtEl>
                                          <p:spTgt spid="5018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018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0180">
                                            <p:txEl>
                                              <p:pRg st="6" end="6"/>
                                            </p:txEl>
                                          </p:spTgt>
                                        </p:tgtEl>
                                        <p:attrNameLst>
                                          <p:attrName>style.visibility</p:attrName>
                                        </p:attrNameLst>
                                      </p:cBhvr>
                                      <p:to>
                                        <p:strVal val="visible"/>
                                      </p:to>
                                    </p:set>
                                    <p:anim calcmode="lin" valueType="num">
                                      <p:cBhvr additive="base">
                                        <p:cTn id="37" dur="500" fill="hold"/>
                                        <p:tgtEl>
                                          <p:spTgt spid="50180">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018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down)">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Why is prediction important?</a:t>
            </a:r>
            <a:endParaRPr lang="en-GB" dirty="0"/>
          </a:p>
        </p:txBody>
      </p:sp>
      <p:sp>
        <p:nvSpPr>
          <p:cNvPr id="3" name="Content Placeholder 2"/>
          <p:cNvSpPr>
            <a:spLocks noGrp="1"/>
          </p:cNvSpPr>
          <p:nvPr>
            <p:ph idx="1"/>
          </p:nvPr>
        </p:nvSpPr>
        <p:spPr>
          <a:xfrm>
            <a:off x="214282" y="928670"/>
            <a:ext cx="8715436" cy="5740690"/>
          </a:xfrm>
        </p:spPr>
        <p:txBody>
          <a:bodyPr>
            <a:normAutofit fontScale="92500" lnSpcReduction="10000"/>
          </a:bodyPr>
          <a:lstStyle/>
          <a:p>
            <a:pPr marL="0" indent="0">
              <a:buNone/>
            </a:pPr>
            <a:r>
              <a:rPr lang="en-GB" dirty="0" smtClean="0"/>
              <a:t>Any parent will get ‘fed up’ telling their children to think of possible consequences before they act.</a:t>
            </a:r>
          </a:p>
          <a:p>
            <a:pPr marL="514350" indent="-514350">
              <a:buFont typeface="+mj-lt"/>
              <a:buAutoNum type="arabicPeriod"/>
            </a:pPr>
            <a:r>
              <a:rPr lang="en-GB" dirty="0" smtClean="0"/>
              <a:t>Jumped of shed roof – broken ankle.</a:t>
            </a:r>
          </a:p>
          <a:p>
            <a:pPr marL="514350" indent="-514350">
              <a:buFont typeface="+mj-lt"/>
              <a:buAutoNum type="arabicPeriod"/>
            </a:pPr>
            <a:r>
              <a:rPr lang="en-GB" dirty="0" smtClean="0"/>
              <a:t>Used knife incorrectly – badly cut finger.</a:t>
            </a:r>
          </a:p>
          <a:p>
            <a:pPr marL="514350" indent="-514350">
              <a:buFont typeface="+mj-lt"/>
              <a:buAutoNum type="arabicPeriod"/>
            </a:pPr>
            <a:r>
              <a:rPr lang="en-GB" dirty="0" smtClean="0"/>
              <a:t>Spoke back at a teacher – lots of detentions.</a:t>
            </a:r>
          </a:p>
          <a:p>
            <a:pPr marL="514350" indent="-514350">
              <a:buFont typeface="+mj-lt"/>
              <a:buAutoNum type="arabicPeriod"/>
            </a:pPr>
            <a:r>
              <a:rPr lang="en-GB" dirty="0" smtClean="0"/>
              <a:t>Didn’t consult bus timetable before going out – had a long wait at 11pm at night!</a:t>
            </a:r>
          </a:p>
          <a:p>
            <a:pPr marL="0" indent="0">
              <a:buNone/>
            </a:pPr>
            <a:r>
              <a:rPr lang="en-GB" dirty="0" smtClean="0"/>
              <a:t>Viewers will have many of their own examples.</a:t>
            </a:r>
          </a:p>
          <a:p>
            <a:pPr marL="0" indent="0">
              <a:buNone/>
            </a:pPr>
            <a:r>
              <a:rPr lang="en-GB" altLang="en-US" b="1" dirty="0">
                <a:solidFill>
                  <a:srgbClr val="FF0000"/>
                </a:solidFill>
                <a:latin typeface="TUOS Stephenson" pitchFamily="18" charset="0"/>
              </a:rPr>
              <a:t>Before planning an activity, always think through all the likely </a:t>
            </a:r>
            <a:r>
              <a:rPr lang="en-GB" altLang="en-US" b="1" dirty="0" smtClean="0">
                <a:solidFill>
                  <a:srgbClr val="FF0000"/>
                </a:solidFill>
                <a:latin typeface="TUOS Stephenson" pitchFamily="18" charset="0"/>
              </a:rPr>
              <a:t>consequences and possibilities</a:t>
            </a:r>
            <a:r>
              <a:rPr lang="en-GB" altLang="en-US" b="1" dirty="0">
                <a:solidFill>
                  <a:srgbClr val="FF0000"/>
                </a:solidFill>
                <a:latin typeface="TUOS Stephenson" pitchFamily="18" charset="0"/>
              </a:rPr>
              <a:t>, otherwise the outcome may be far from desirable! </a:t>
            </a:r>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spTree>
    <p:extLst>
      <p:ext uri="{BB962C8B-B14F-4D97-AF65-F5344CB8AC3E}">
        <p14:creationId xmlns:p14="http://schemas.microsoft.com/office/powerpoint/2010/main" val="1668780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How far should we predict?</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GB" dirty="0" smtClean="0"/>
              <a:t>Prediction horizon is an often misunderstood concept in MPC and ‘treated’ as a tuning parameter by many misguided users.</a:t>
            </a:r>
          </a:p>
          <a:p>
            <a:pPr marL="0" indent="0">
              <a:buNone/>
            </a:pPr>
            <a:r>
              <a:rPr lang="en-GB" dirty="0" smtClean="0"/>
              <a:t>However, in terms of normal human behaviour, we all know how far ahead we should predict and the consequences of getting this wrong.</a:t>
            </a:r>
          </a:p>
          <a:p>
            <a:pPr marL="514350" indent="-514350">
              <a:buFont typeface="+mj-lt"/>
              <a:buAutoNum type="arabicPeriod"/>
            </a:pPr>
            <a:r>
              <a:rPr lang="en-GB" dirty="0" smtClean="0"/>
              <a:t>When driving, what prediction horizon is used and why? What happens when it is foggy?</a:t>
            </a:r>
          </a:p>
          <a:p>
            <a:pPr marL="514350" indent="-514350">
              <a:buFont typeface="+mj-lt"/>
              <a:buAutoNum type="arabicPeriod"/>
            </a:pPr>
            <a:r>
              <a:rPr lang="en-GB" dirty="0" smtClean="0"/>
              <a:t>When heating a house, what prediction horizon is used and why?</a:t>
            </a:r>
          </a:p>
          <a:p>
            <a:pPr marL="514350" indent="-514350">
              <a:buFont typeface="+mj-lt"/>
              <a:buAutoNum type="arabicPeriod"/>
            </a:pPr>
            <a:r>
              <a:rPr lang="en-GB" dirty="0" smtClean="0"/>
              <a:t>When moving a very heavy item, what prediction horizon is used?</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sp>
        <p:nvSpPr>
          <p:cNvPr id="6" name="Rectangle 5"/>
          <p:cNvSpPr/>
          <p:nvPr/>
        </p:nvSpPr>
        <p:spPr>
          <a:xfrm>
            <a:off x="0" y="908720"/>
            <a:ext cx="9144000"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One always predicts beyond the safe braking distance, otherwise one cannot  give a reasonable guarantee of avoiding a crash.</a:t>
            </a:r>
          </a:p>
          <a:p>
            <a:pPr algn="ctr"/>
            <a:r>
              <a:rPr lang="en-GB" sz="2800" b="1" dirty="0" smtClean="0">
                <a:solidFill>
                  <a:srgbClr val="FFFF00"/>
                </a:solidFill>
              </a:rPr>
              <a:t>Prediction horizon &gt; settling time!</a:t>
            </a:r>
            <a:endParaRPr lang="en-GB" sz="2800" b="1" dirty="0">
              <a:solidFill>
                <a:srgbClr val="FFFF00"/>
              </a:solidFill>
            </a:endParaRPr>
          </a:p>
        </p:txBody>
      </p:sp>
      <p:sp>
        <p:nvSpPr>
          <p:cNvPr id="7" name="Rectangle 6"/>
          <p:cNvSpPr/>
          <p:nvPr/>
        </p:nvSpPr>
        <p:spPr>
          <a:xfrm>
            <a:off x="0" y="2204864"/>
            <a:ext cx="9144000" cy="1800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One always considers the time at which the house needs to be warm enough, and we turn the heating on sufficiently far in advance – that is beyond the settling time.</a:t>
            </a:r>
          </a:p>
          <a:p>
            <a:pPr algn="ctr"/>
            <a:r>
              <a:rPr lang="en-GB" sz="2800" b="1" dirty="0" smtClean="0">
                <a:solidFill>
                  <a:srgbClr val="FFFF00"/>
                </a:solidFill>
              </a:rPr>
              <a:t>Prediction horizon &gt; settling time!</a:t>
            </a:r>
            <a:endParaRPr lang="en-GB" sz="2800" b="1" dirty="0">
              <a:solidFill>
                <a:srgbClr val="FFFF00"/>
              </a:solidFill>
            </a:endParaRPr>
          </a:p>
        </p:txBody>
      </p:sp>
      <p:sp>
        <p:nvSpPr>
          <p:cNvPr id="8" name="Rectangle 7"/>
          <p:cNvSpPr/>
          <p:nvPr/>
        </p:nvSpPr>
        <p:spPr>
          <a:xfrm>
            <a:off x="-6124" y="3257364"/>
            <a:ext cx="9144000" cy="18002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One considers the whole trajectory, lifting, carrying and putting down again. Otherwise one could drop the item at a place which causes serious damage.</a:t>
            </a:r>
          </a:p>
          <a:p>
            <a:pPr algn="ctr"/>
            <a:r>
              <a:rPr lang="en-GB" sz="2800" b="1" dirty="0" smtClean="0">
                <a:solidFill>
                  <a:srgbClr val="FFFF00"/>
                </a:solidFill>
              </a:rPr>
              <a:t>Prediction horizon &gt; settling time!</a:t>
            </a:r>
            <a:endParaRPr lang="en-GB" sz="2800" b="1" dirty="0">
              <a:solidFill>
                <a:srgbClr val="FFFF00"/>
              </a:solidFill>
            </a:endParaRPr>
          </a:p>
        </p:txBody>
      </p:sp>
    </p:spTree>
    <p:extLst>
      <p:ext uri="{BB962C8B-B14F-4D97-AF65-F5344CB8AC3E}">
        <p14:creationId xmlns:p14="http://schemas.microsoft.com/office/powerpoint/2010/main" val="772669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circle(in)">
                                      <p:cBhvr>
                                        <p:cTn id="24" dur="20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circle(in)">
                                      <p:cBhvr>
                                        <p:cTn id="3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16632"/>
            <a:ext cx="8001056" cy="714380"/>
          </a:xfrm>
        </p:spPr>
        <p:txBody>
          <a:bodyPr>
            <a:normAutofit fontScale="90000"/>
          </a:bodyPr>
          <a:lstStyle/>
          <a:p>
            <a:r>
              <a:rPr lang="en-GB" dirty="0" smtClean="0"/>
              <a:t>Summary of prediction horizon</a:t>
            </a:r>
            <a:endParaRPr lang="en-GB" dirty="0"/>
          </a:p>
        </p:txBody>
      </p:sp>
      <p:sp>
        <p:nvSpPr>
          <p:cNvPr id="3" name="Content Placeholder 2"/>
          <p:cNvSpPr>
            <a:spLocks noGrp="1"/>
          </p:cNvSpPr>
          <p:nvPr>
            <p:ph idx="1"/>
          </p:nvPr>
        </p:nvSpPr>
        <p:spPr>
          <a:xfrm>
            <a:off x="179512" y="764704"/>
            <a:ext cx="8715436" cy="5643602"/>
          </a:xfrm>
        </p:spPr>
        <p:txBody>
          <a:bodyPr>
            <a:normAutofit fontScale="92500" lnSpcReduction="10000"/>
          </a:bodyPr>
          <a:lstStyle/>
          <a:p>
            <a:pPr marL="0" indent="0">
              <a:buNone/>
            </a:pPr>
            <a:r>
              <a:rPr lang="en-GB" dirty="0" smtClean="0"/>
              <a:t>Common sense analysis of everyday scenarios tells us that we must always predict beyond the key dynamics of a process, otherwise the dynamic part we have not observed (and thus excluded in our decision process) could come back and bite us!</a:t>
            </a:r>
          </a:p>
          <a:p>
            <a:pPr marL="514350" indent="-514350">
              <a:buFont typeface="+mj-lt"/>
              <a:buAutoNum type="arabicPeriod"/>
            </a:pPr>
            <a:r>
              <a:rPr lang="en-GB" dirty="0" smtClean="0"/>
              <a:t>If we only predict 20m ahead while doing 70mph, then a sharp corner will inevitably cause a crash.</a:t>
            </a:r>
          </a:p>
          <a:p>
            <a:pPr marL="514350" indent="-514350">
              <a:buFont typeface="+mj-lt"/>
              <a:buAutoNum type="arabicPeriod"/>
            </a:pPr>
            <a:r>
              <a:rPr lang="en-GB" dirty="0" smtClean="0"/>
              <a:t>If we only predict 20min ahead with house heating, the house will not be warm enough in time.</a:t>
            </a:r>
          </a:p>
          <a:p>
            <a:pPr marL="514350" indent="-514350">
              <a:buFont typeface="+mj-lt"/>
              <a:buAutoNum type="arabicPeriod"/>
            </a:pPr>
            <a:r>
              <a:rPr lang="en-GB" dirty="0" smtClean="0"/>
              <a:t>If we only plan 3m ahead while carrying a heavy object, we may not allow for a critical obstacle en-route.</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spTree>
    <p:extLst>
      <p:ext uri="{BB962C8B-B14F-4D97-AF65-F5344CB8AC3E}">
        <p14:creationId xmlns:p14="http://schemas.microsoft.com/office/powerpoint/2010/main" val="2008751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Receding horizon</a:t>
            </a:r>
            <a:endParaRPr lang="en-GB" dirty="0"/>
          </a:p>
        </p:txBody>
      </p:sp>
      <p:sp>
        <p:nvSpPr>
          <p:cNvPr id="3" name="Content Placeholder 2"/>
          <p:cNvSpPr>
            <a:spLocks noGrp="1"/>
          </p:cNvSpPr>
          <p:nvPr>
            <p:ph idx="1"/>
          </p:nvPr>
        </p:nvSpPr>
        <p:spPr>
          <a:xfrm>
            <a:off x="214282" y="928670"/>
            <a:ext cx="8715436" cy="3436434"/>
          </a:xfrm>
        </p:spPr>
        <p:txBody>
          <a:bodyPr>
            <a:normAutofit fontScale="92500" lnSpcReduction="10000"/>
          </a:bodyPr>
          <a:lstStyle/>
          <a:p>
            <a:pPr marL="0" indent="0">
              <a:buNone/>
            </a:pPr>
            <a:r>
              <a:rPr lang="en-GB" dirty="0" smtClean="0"/>
              <a:t>This concept may be over complicated in the literature.</a:t>
            </a:r>
          </a:p>
          <a:p>
            <a:r>
              <a:rPr lang="en-GB" dirty="0" smtClean="0"/>
              <a:t>All it means is that we continually update our predictions and decision making to take account of the most recent target and measurement data.</a:t>
            </a:r>
          </a:p>
          <a:p>
            <a:r>
              <a:rPr lang="en-GB" dirty="0" smtClean="0"/>
              <a:t>The effect is  that the prediction horizon is always relative to the current position, and thus recedes away from the viewer as the viewer moves forward</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sp>
        <p:nvSpPr>
          <p:cNvPr id="8" name="Rectangle 7"/>
          <p:cNvSpPr/>
          <p:nvPr/>
        </p:nvSpPr>
        <p:spPr>
          <a:xfrm>
            <a:off x="179512" y="4077072"/>
            <a:ext cx="237626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Current position</a:t>
            </a:r>
            <a:endParaRPr lang="en-GB" sz="2400" dirty="0"/>
          </a:p>
        </p:txBody>
      </p:sp>
      <p:cxnSp>
        <p:nvCxnSpPr>
          <p:cNvPr id="12" name="Straight Arrow Connector 11"/>
          <p:cNvCxnSpPr/>
          <p:nvPr/>
        </p:nvCxnSpPr>
        <p:spPr>
          <a:xfrm>
            <a:off x="467544" y="4923252"/>
            <a:ext cx="4392488"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671900" y="4081785"/>
            <a:ext cx="363640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Predicting to this position</a:t>
            </a:r>
            <a:endParaRPr lang="en-GB" sz="2400" dirty="0"/>
          </a:p>
        </p:txBody>
      </p:sp>
      <p:sp>
        <p:nvSpPr>
          <p:cNvPr id="14" name="Rectangle 13"/>
          <p:cNvSpPr/>
          <p:nvPr/>
        </p:nvSpPr>
        <p:spPr>
          <a:xfrm>
            <a:off x="6156176" y="4725144"/>
            <a:ext cx="2304256" cy="4320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t</a:t>
            </a:r>
            <a:r>
              <a:rPr lang="en-GB" sz="2800" dirty="0" smtClean="0"/>
              <a:t>=0</a:t>
            </a:r>
            <a:endParaRPr lang="en-GB" sz="2800" dirty="0"/>
          </a:p>
        </p:txBody>
      </p:sp>
      <p:sp>
        <p:nvSpPr>
          <p:cNvPr id="15" name="Rectangle 14"/>
          <p:cNvSpPr/>
          <p:nvPr/>
        </p:nvSpPr>
        <p:spPr>
          <a:xfrm>
            <a:off x="6142935" y="5309592"/>
            <a:ext cx="2304256" cy="4320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t=1</a:t>
            </a:r>
            <a:endParaRPr lang="en-GB" sz="2800" dirty="0"/>
          </a:p>
        </p:txBody>
      </p:sp>
      <p:sp>
        <p:nvSpPr>
          <p:cNvPr id="16" name="Rectangle 15"/>
          <p:cNvSpPr/>
          <p:nvPr/>
        </p:nvSpPr>
        <p:spPr>
          <a:xfrm>
            <a:off x="6185339" y="6021288"/>
            <a:ext cx="2304256" cy="4320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t=2</a:t>
            </a:r>
            <a:endParaRPr lang="en-GB" sz="2800" dirty="0"/>
          </a:p>
        </p:txBody>
      </p:sp>
      <p:cxnSp>
        <p:nvCxnSpPr>
          <p:cNvPr id="17" name="Straight Arrow Connector 16"/>
          <p:cNvCxnSpPr/>
          <p:nvPr/>
        </p:nvCxnSpPr>
        <p:spPr>
          <a:xfrm>
            <a:off x="1211864" y="5525616"/>
            <a:ext cx="4392488"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619672" y="6237312"/>
            <a:ext cx="4392488"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771800" y="2348880"/>
            <a:ext cx="3744416" cy="172819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Horizon stays  the same!</a:t>
            </a:r>
            <a:endParaRPr lang="en-GB" sz="2800" dirty="0"/>
          </a:p>
        </p:txBody>
      </p:sp>
    </p:spTree>
    <p:extLst>
      <p:ext uri="{BB962C8B-B14F-4D97-AF65-F5344CB8AC3E}">
        <p14:creationId xmlns:p14="http://schemas.microsoft.com/office/powerpoint/2010/main" val="348420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1000"/>
                                        <p:tgtEl>
                                          <p:spTgt spid="15"/>
                                        </p:tgtEl>
                                      </p:cBhvr>
                                    </p:animEffect>
                                    <p:anim calcmode="lin" valueType="num">
                                      <p:cBhvr>
                                        <p:cTn id="32" dur="1000" fill="hold"/>
                                        <p:tgtEl>
                                          <p:spTgt spid="15"/>
                                        </p:tgtEl>
                                        <p:attrNameLst>
                                          <p:attrName>ppt_x</p:attrName>
                                        </p:attrNameLst>
                                      </p:cBhvr>
                                      <p:tavLst>
                                        <p:tav tm="0">
                                          <p:val>
                                            <p:strVal val="#ppt_x"/>
                                          </p:val>
                                        </p:tav>
                                        <p:tav tm="100000">
                                          <p:val>
                                            <p:strVal val="#ppt_x"/>
                                          </p:val>
                                        </p:tav>
                                      </p:tavLst>
                                    </p:anim>
                                    <p:anim calcmode="lin" valueType="num">
                                      <p:cBhvr>
                                        <p:cTn id="3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1000"/>
                                        <p:tgtEl>
                                          <p:spTgt spid="17"/>
                                        </p:tgtEl>
                                      </p:cBhvr>
                                    </p:animEffect>
                                    <p:anim calcmode="lin" valueType="num">
                                      <p:cBhvr>
                                        <p:cTn id="39" dur="1000" fill="hold"/>
                                        <p:tgtEl>
                                          <p:spTgt spid="17"/>
                                        </p:tgtEl>
                                        <p:attrNameLst>
                                          <p:attrName>ppt_x</p:attrName>
                                        </p:attrNameLst>
                                      </p:cBhvr>
                                      <p:tavLst>
                                        <p:tav tm="0">
                                          <p:val>
                                            <p:strVal val="#ppt_x"/>
                                          </p:val>
                                        </p:tav>
                                        <p:tav tm="100000">
                                          <p:val>
                                            <p:strVal val="#ppt_x"/>
                                          </p:val>
                                        </p:tav>
                                      </p:tavLst>
                                    </p:anim>
                                    <p:anim calcmode="lin" valueType="num">
                                      <p:cBhvr>
                                        <p:cTn id="4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1000"/>
                                        <p:tgtEl>
                                          <p:spTgt spid="16"/>
                                        </p:tgtEl>
                                      </p:cBhvr>
                                    </p:animEffect>
                                    <p:anim calcmode="lin" valueType="num">
                                      <p:cBhvr>
                                        <p:cTn id="46" dur="1000" fill="hold"/>
                                        <p:tgtEl>
                                          <p:spTgt spid="16"/>
                                        </p:tgtEl>
                                        <p:attrNameLst>
                                          <p:attrName>ppt_x</p:attrName>
                                        </p:attrNameLst>
                                      </p:cBhvr>
                                      <p:tavLst>
                                        <p:tav tm="0">
                                          <p:val>
                                            <p:strVal val="#ppt_x"/>
                                          </p:val>
                                        </p:tav>
                                        <p:tav tm="100000">
                                          <p:val>
                                            <p:strVal val="#ppt_x"/>
                                          </p:val>
                                        </p:tav>
                                      </p:tavLst>
                                    </p:anim>
                                    <p:anim calcmode="lin" valueType="num">
                                      <p:cBhvr>
                                        <p:cTn id="4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1000"/>
                                        <p:tgtEl>
                                          <p:spTgt spid="18"/>
                                        </p:tgtEl>
                                      </p:cBhvr>
                                    </p:animEffect>
                                    <p:anim calcmode="lin" valueType="num">
                                      <p:cBhvr>
                                        <p:cTn id="53" dur="1000" fill="hold"/>
                                        <p:tgtEl>
                                          <p:spTgt spid="18"/>
                                        </p:tgtEl>
                                        <p:attrNameLst>
                                          <p:attrName>ppt_x</p:attrName>
                                        </p:attrNameLst>
                                      </p:cBhvr>
                                      <p:tavLst>
                                        <p:tav tm="0">
                                          <p:val>
                                            <p:strVal val="#ppt_x"/>
                                          </p:val>
                                        </p:tav>
                                        <p:tav tm="100000">
                                          <p:val>
                                            <p:strVal val="#ppt_x"/>
                                          </p:val>
                                        </p:tav>
                                      </p:tavLst>
                                    </p:anim>
                                    <p:anim calcmode="lin" valueType="num">
                                      <p:cBhvr>
                                        <p:cTn id="5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500" fill="hold"/>
                                        <p:tgtEl>
                                          <p:spTgt spid="19"/>
                                        </p:tgtEl>
                                        <p:attrNameLst>
                                          <p:attrName>ppt_x</p:attrName>
                                        </p:attrNameLst>
                                      </p:cBhvr>
                                      <p:tavLst>
                                        <p:tav tm="0">
                                          <p:val>
                                            <p:strVal val="#ppt_x"/>
                                          </p:val>
                                        </p:tav>
                                        <p:tav tm="100000">
                                          <p:val>
                                            <p:strVal val="#ppt_x"/>
                                          </p:val>
                                        </p:tav>
                                      </p:tavLst>
                                    </p:anim>
                                    <p:anim calcmode="lin" valueType="num">
                                      <p:cBhvr additive="base">
                                        <p:cTn id="6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Feedback from MPC</a:t>
            </a:r>
            <a:endParaRPr lang="en-GB" dirty="0"/>
          </a:p>
        </p:txBody>
      </p:sp>
      <p:sp>
        <p:nvSpPr>
          <p:cNvPr id="3" name="Content Placeholder 2"/>
          <p:cNvSpPr>
            <a:spLocks noGrp="1"/>
          </p:cNvSpPr>
          <p:nvPr>
            <p:ph idx="1"/>
          </p:nvPr>
        </p:nvSpPr>
        <p:spPr/>
        <p:txBody>
          <a:bodyPr/>
          <a:lstStyle/>
          <a:p>
            <a:pPr marL="0" indent="0">
              <a:buNone/>
            </a:pPr>
            <a:r>
              <a:rPr lang="en-GB" dirty="0" smtClean="0"/>
              <a:t>Viewers may hear the argument that the receding horizon introduces feedback.</a:t>
            </a:r>
          </a:p>
          <a:p>
            <a:pPr marL="0" indent="0">
              <a:buNone/>
            </a:pPr>
            <a:r>
              <a:rPr lang="en-GB" dirty="0" smtClean="0"/>
              <a:t>In fact, one could be more careful and say that the continual </a:t>
            </a:r>
            <a:r>
              <a:rPr lang="en-GB" dirty="0"/>
              <a:t>update </a:t>
            </a:r>
            <a:r>
              <a:rPr lang="en-GB" dirty="0" smtClean="0"/>
              <a:t>of predictions </a:t>
            </a:r>
            <a:r>
              <a:rPr lang="en-GB" dirty="0"/>
              <a:t>and decision making to take account of the most recent target and measurement </a:t>
            </a:r>
            <a:r>
              <a:rPr lang="en-GB" dirty="0" smtClean="0"/>
              <a:t>data introduces feedback.</a:t>
            </a:r>
            <a:endParaRPr lang="en-GB" dirty="0"/>
          </a:p>
          <a:p>
            <a:pPr marL="514350" indent="-514350">
              <a:buFont typeface="+mj-lt"/>
              <a:buAutoNum type="arabicPeriod"/>
            </a:pPr>
            <a:r>
              <a:rPr lang="en-GB" b="1" dirty="0" smtClean="0">
                <a:solidFill>
                  <a:srgbClr val="008000"/>
                </a:solidFill>
              </a:rPr>
              <a:t>Measurement is a core part of a feedback loop.</a:t>
            </a:r>
          </a:p>
          <a:p>
            <a:pPr marL="514350" indent="-514350">
              <a:buFont typeface="+mj-lt"/>
              <a:buAutoNum type="arabicPeriod"/>
            </a:pPr>
            <a:r>
              <a:rPr lang="en-GB" b="1" dirty="0" smtClean="0">
                <a:solidFill>
                  <a:srgbClr val="008000"/>
                </a:solidFill>
              </a:rPr>
              <a:t>Decisions based on measurement are the 2</a:t>
            </a:r>
            <a:r>
              <a:rPr lang="en-GB" b="1" baseline="30000" dirty="0" smtClean="0">
                <a:solidFill>
                  <a:srgbClr val="008000"/>
                </a:solidFill>
              </a:rPr>
              <a:t>nd</a:t>
            </a:r>
            <a:r>
              <a:rPr lang="en-GB" b="1" dirty="0" smtClean="0">
                <a:solidFill>
                  <a:srgbClr val="008000"/>
                </a:solidFill>
              </a:rPr>
              <a:t> core part.</a:t>
            </a:r>
          </a:p>
          <a:p>
            <a:pPr marL="0" indent="0">
              <a:buNone/>
            </a:pPr>
            <a:r>
              <a:rPr lang="en-GB" b="1" dirty="0" smtClean="0">
                <a:solidFill>
                  <a:srgbClr val="C00000"/>
                </a:solidFill>
              </a:rPr>
              <a:t>Predictive control incorporates both.</a:t>
            </a:r>
            <a:endParaRPr lang="en-GB" b="1" dirty="0">
              <a:solidFill>
                <a:srgbClr val="C00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spTree>
    <p:extLst>
      <p:ext uri="{BB962C8B-B14F-4D97-AF65-F5344CB8AC3E}">
        <p14:creationId xmlns:p14="http://schemas.microsoft.com/office/powerpoint/2010/main" val="132197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760</TotalTime>
  <Words>1157</Words>
  <Application>Microsoft Office PowerPoint</Application>
  <PresentationFormat>On-screen Show (4:3)</PresentationFormat>
  <Paragraphs>126</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Predictive control 2 Main components</vt:lpstr>
      <vt:lpstr>Introduction </vt:lpstr>
      <vt:lpstr>Main components of MPC</vt:lpstr>
      <vt:lpstr>Prediction</vt:lpstr>
      <vt:lpstr>Why is prediction important?</vt:lpstr>
      <vt:lpstr>How far should we predict?</vt:lpstr>
      <vt:lpstr>Summary of prediction horizon</vt:lpstr>
      <vt:lpstr>Receding horizon</vt:lpstr>
      <vt:lpstr>Feedback from MPC</vt:lpstr>
      <vt:lpstr>Modelling with MPC</vt:lpstr>
      <vt:lpstr>Modelling requirements</vt:lpstr>
      <vt:lpstr>Modelling summary</vt:lpstr>
      <vt:lpstr>Move to next video</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63</cp:revision>
  <dcterms:created xsi:type="dcterms:W3CDTF">2012-03-07T15:25:29Z</dcterms:created>
  <dcterms:modified xsi:type="dcterms:W3CDTF">2014-01-16T13:59:19Z</dcterms:modified>
</cp:coreProperties>
</file>