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3" r:id="rId3"/>
    <p:sldId id="261" r:id="rId4"/>
    <p:sldId id="263" r:id="rId5"/>
    <p:sldId id="280" r:id="rId6"/>
    <p:sldId id="281" r:id="rId7"/>
    <p:sldId id="264" r:id="rId8"/>
    <p:sldId id="282" r:id="rId9"/>
    <p:sldId id="283" r:id="rId10"/>
    <p:sldId id="284" r:id="rId11"/>
    <p:sldId id="285" r:id="rId12"/>
    <p:sldId id="286" r:id="rId13"/>
    <p:sldId id="287" r:id="rId14"/>
    <p:sldId id="288" r:id="rId15"/>
    <p:sldId id="290" r:id="rId16"/>
    <p:sldId id="291" r:id="rId17"/>
    <p:sldId id="289" r:id="rId18"/>
    <p:sldId id="292" r:id="rId19"/>
    <p:sldId id="269" r:id="rId20"/>
    <p:sldId id="294"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21</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hyperlink" Target="http://engsc.ac.uk/" TargetMode="External"/><Relationship Id="rId10" Type="http://schemas.openxmlformats.org/officeDocument/2006/relationships/image" Target="../media/image9.jpeg"/><Relationship Id="rId4" Type="http://schemas.openxmlformats.org/officeDocument/2006/relationships/image" Target="../media/image6.wmf"/><Relationship Id="rId9" Type="http://schemas.openxmlformats.org/officeDocument/2006/relationships/hyperlink" Target="http://engsc.ac.uk/an/oer-project/oer-projec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Predictive control </a:t>
            </a:r>
            <a:r>
              <a:rPr lang="en-GB" dirty="0" smtClean="0"/>
              <a:t>3</a:t>
            </a:r>
            <a:r>
              <a:rPr lang="en-GB" dirty="0" smtClean="0"/>
              <a:t/>
            </a:r>
            <a:br>
              <a:rPr lang="en-GB" dirty="0" smtClean="0"/>
            </a:br>
            <a:r>
              <a:rPr lang="en-GB" dirty="0" smtClean="0"/>
              <a:t>Main </a:t>
            </a:r>
            <a:r>
              <a:rPr lang="en-GB" dirty="0" smtClean="0"/>
              <a:t>components continued</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High performance demand</a:t>
            </a:r>
            <a:endParaRPr lang="en-GB" dirty="0"/>
          </a:p>
        </p:txBody>
      </p:sp>
      <p:sp>
        <p:nvSpPr>
          <p:cNvPr id="3" name="Content Placeholder 2"/>
          <p:cNvSpPr>
            <a:spLocks noGrp="1"/>
          </p:cNvSpPr>
          <p:nvPr>
            <p:ph idx="1"/>
          </p:nvPr>
        </p:nvSpPr>
        <p:spPr>
          <a:xfrm>
            <a:off x="214282" y="928670"/>
            <a:ext cx="8715436" cy="1996274"/>
          </a:xfrm>
        </p:spPr>
        <p:txBody>
          <a:bodyPr>
            <a:normAutofit/>
          </a:bodyPr>
          <a:lstStyle/>
          <a:p>
            <a:pPr marL="0" indent="0">
              <a:buNone/>
            </a:pPr>
            <a:r>
              <a:rPr lang="en-GB" dirty="0" smtClean="0"/>
              <a:t>High performance demands are not cost free: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
        <p:nvSpPr>
          <p:cNvPr id="6" name="Rectangle 5"/>
          <p:cNvSpPr/>
          <p:nvPr/>
        </p:nvSpPr>
        <p:spPr>
          <a:xfrm>
            <a:off x="683568" y="1556792"/>
            <a:ext cx="3312368" cy="13681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High performance implies high risk</a:t>
            </a:r>
            <a:endParaRPr lang="en-GB" sz="2800" dirty="0"/>
          </a:p>
        </p:txBody>
      </p:sp>
      <p:sp>
        <p:nvSpPr>
          <p:cNvPr id="7" name="Down Arrow 6"/>
          <p:cNvSpPr/>
          <p:nvPr/>
        </p:nvSpPr>
        <p:spPr>
          <a:xfrm>
            <a:off x="2123728" y="3068960"/>
            <a:ext cx="432048" cy="1224136"/>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107504" y="4473116"/>
            <a:ext cx="4464496" cy="1836204"/>
          </a:xfrm>
          <a:prstGeom prst="ellipse">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High risk means less robustness or ability to deal with uncertainty.</a:t>
            </a:r>
            <a:endParaRPr lang="en-GB" sz="2400" dirty="0"/>
          </a:p>
        </p:txBody>
      </p:sp>
      <p:sp>
        <p:nvSpPr>
          <p:cNvPr id="9" name="Rectangle 8"/>
          <p:cNvSpPr/>
          <p:nvPr/>
        </p:nvSpPr>
        <p:spPr>
          <a:xfrm>
            <a:off x="4922016" y="1548220"/>
            <a:ext cx="3310150" cy="137672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Low performance with a high fidelity model (low risk)</a:t>
            </a:r>
            <a:endParaRPr lang="en-GB" sz="2800" dirty="0"/>
          </a:p>
        </p:txBody>
      </p:sp>
      <p:sp>
        <p:nvSpPr>
          <p:cNvPr id="10" name="Down Arrow 9"/>
          <p:cNvSpPr/>
          <p:nvPr/>
        </p:nvSpPr>
        <p:spPr>
          <a:xfrm>
            <a:off x="6361067" y="3068960"/>
            <a:ext cx="432048" cy="1224136"/>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344843" y="4473116"/>
            <a:ext cx="4464496" cy="1836204"/>
          </a:xfrm>
          <a:prstGeom prst="ellipse">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If working well within capacity, a strategy is likely to be safe and robust to uncertainty.</a:t>
            </a:r>
            <a:endParaRPr lang="en-GB" sz="2400" dirty="0"/>
          </a:p>
        </p:txBody>
      </p:sp>
    </p:spTree>
    <p:extLst>
      <p:ext uri="{BB962C8B-B14F-4D97-AF65-F5344CB8AC3E}">
        <p14:creationId xmlns:p14="http://schemas.microsoft.com/office/powerpoint/2010/main" val="411705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many degrees of freedom?</a:t>
            </a:r>
            <a:endParaRPr lang="en-GB" dirty="0"/>
          </a:p>
        </p:txBody>
      </p:sp>
      <p:sp>
        <p:nvSpPr>
          <p:cNvPr id="3" name="Content Placeholder 2"/>
          <p:cNvSpPr>
            <a:spLocks noGrp="1"/>
          </p:cNvSpPr>
          <p:nvPr>
            <p:ph idx="1"/>
          </p:nvPr>
        </p:nvSpPr>
        <p:spPr>
          <a:xfrm>
            <a:off x="214282" y="928670"/>
            <a:ext cx="8715436" cy="4444546"/>
          </a:xfrm>
        </p:spPr>
        <p:txBody>
          <a:bodyPr>
            <a:normAutofit fontScale="92500" lnSpcReduction="20000"/>
          </a:bodyPr>
          <a:lstStyle/>
          <a:p>
            <a:pPr marL="0" indent="0">
              <a:buNone/>
            </a:pPr>
            <a:r>
              <a:rPr lang="en-GB" dirty="0" smtClean="0"/>
              <a:t>Degrees of freedom describes the complexity of the input predictions.</a:t>
            </a:r>
          </a:p>
          <a:p>
            <a:pPr marL="0" indent="0">
              <a:buNone/>
            </a:pPr>
            <a:r>
              <a:rPr lang="en-GB" dirty="0" smtClean="0"/>
              <a:t>Consequently this issue is closely linked to the previous discussion on performance indices.</a:t>
            </a:r>
          </a:p>
          <a:p>
            <a:pPr marL="514350" indent="-514350">
              <a:buFont typeface="+mj-lt"/>
              <a:buAutoNum type="arabicPeriod"/>
            </a:pPr>
            <a:r>
              <a:rPr lang="en-GB" dirty="0" smtClean="0"/>
              <a:t>There is no point utilising high numbers of degrees of freedom in conjunction with a highly demanding performance index, if the model is poor.</a:t>
            </a:r>
          </a:p>
          <a:p>
            <a:pPr marL="514350" indent="-514350">
              <a:buFont typeface="+mj-lt"/>
              <a:buAutoNum type="arabicPeriod"/>
            </a:pPr>
            <a:r>
              <a:rPr lang="en-GB" dirty="0" smtClean="0"/>
              <a:t>The result of any corresponding optimisation would be largely meaningless, just as it would be to ask a beginner in racquet sports to construct and play an elaborate 5-10 shot rally!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
        <p:nvSpPr>
          <p:cNvPr id="7" name="Rectangle 6"/>
          <p:cNvSpPr/>
          <p:nvPr/>
        </p:nvSpPr>
        <p:spPr>
          <a:xfrm>
            <a:off x="179512" y="5373216"/>
            <a:ext cx="8712968" cy="13681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useful number of </a:t>
            </a:r>
            <a:r>
              <a:rPr lang="en-GB" sz="2800" dirty="0" err="1" smtClean="0"/>
              <a:t>d.o.f</a:t>
            </a:r>
            <a:r>
              <a:rPr lang="en-GB" sz="2800" dirty="0" smtClean="0"/>
              <a:t>. is linked to prediction accuracy.</a:t>
            </a:r>
            <a:endParaRPr lang="en-GB" sz="2800" dirty="0"/>
          </a:p>
        </p:txBody>
      </p:sp>
    </p:spTree>
    <p:extLst>
      <p:ext uri="{BB962C8B-B14F-4D97-AF65-F5344CB8AC3E}">
        <p14:creationId xmlns:p14="http://schemas.microsoft.com/office/powerpoint/2010/main" val="313321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Ill-posed performance index</a:t>
            </a:r>
            <a:endParaRPr lang="en-GB" dirty="0"/>
          </a:p>
        </p:txBody>
      </p:sp>
      <p:sp>
        <p:nvSpPr>
          <p:cNvPr id="3" name="Content Placeholder 2"/>
          <p:cNvSpPr>
            <a:spLocks noGrp="1"/>
          </p:cNvSpPr>
          <p:nvPr>
            <p:ph idx="1"/>
          </p:nvPr>
        </p:nvSpPr>
        <p:spPr>
          <a:xfrm>
            <a:off x="214282" y="928670"/>
            <a:ext cx="8715436" cy="2716354"/>
          </a:xfrm>
        </p:spPr>
        <p:txBody>
          <a:bodyPr>
            <a:normAutofit fontScale="85000" lnSpcReduction="20000"/>
          </a:bodyPr>
          <a:lstStyle/>
          <a:p>
            <a:pPr marL="0" indent="0">
              <a:buNone/>
            </a:pPr>
            <a:r>
              <a:rPr lang="en-GB" dirty="0" smtClean="0"/>
              <a:t>Imagine a scenario with a very demanding performance index which requires someone to follow an elaborate trajectory, but now give them only one degree of freedom.</a:t>
            </a:r>
          </a:p>
          <a:p>
            <a:r>
              <a:rPr lang="en-GB" dirty="0" smtClean="0"/>
              <a:t>A simple analogy is to model a sine wave with a 1</a:t>
            </a:r>
            <a:r>
              <a:rPr lang="en-GB" baseline="30000" dirty="0" smtClean="0"/>
              <a:t>st</a:t>
            </a:r>
            <a:r>
              <a:rPr lang="en-GB" dirty="0" smtClean="0"/>
              <a:t> order polynomial!</a:t>
            </a:r>
          </a:p>
          <a:p>
            <a:r>
              <a:rPr lang="en-GB" dirty="0" smtClean="0"/>
              <a:t>Or follow a corner in 50yds by turning the steering wheel now!</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6" name="Rectangle 5"/>
          <p:cNvSpPr/>
          <p:nvPr/>
        </p:nvSpPr>
        <p:spPr>
          <a:xfrm>
            <a:off x="5364088" y="3429000"/>
            <a:ext cx="3310150" cy="29523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is an example of an ill-posed problem. With just one </a:t>
            </a:r>
            <a:r>
              <a:rPr lang="en-GB" sz="2800" dirty="0" err="1" smtClean="0"/>
              <a:t>d.o.f</a:t>
            </a:r>
            <a:r>
              <a:rPr lang="en-GB" sz="2800" dirty="0" smtClean="0"/>
              <a:t>., one can only use a simple performance index and simple target. </a:t>
            </a:r>
            <a:endParaRPr lang="en-GB" sz="2800" dirty="0"/>
          </a:p>
        </p:txBody>
      </p:sp>
      <p:sp>
        <p:nvSpPr>
          <p:cNvPr id="7" name="Rectangle 6"/>
          <p:cNvSpPr/>
          <p:nvPr/>
        </p:nvSpPr>
        <p:spPr>
          <a:xfrm>
            <a:off x="179512" y="6381328"/>
            <a:ext cx="8494726" cy="36004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Time varying targets need high numbers of </a:t>
            </a:r>
            <a:r>
              <a:rPr lang="en-GB" sz="2400" dirty="0" err="1" smtClean="0"/>
              <a:t>d.o.f</a:t>
            </a:r>
            <a:r>
              <a:rPr lang="en-GB" sz="2400" dirty="0" smtClean="0"/>
              <a:t>.</a:t>
            </a:r>
            <a:endParaRPr lang="en-GB"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256369"/>
            <a:ext cx="4396787" cy="329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62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Ill-posed performance index</a:t>
            </a:r>
            <a:endParaRPr lang="en-GB" dirty="0"/>
          </a:p>
        </p:txBody>
      </p:sp>
      <p:sp>
        <p:nvSpPr>
          <p:cNvPr id="3" name="Content Placeholder 2"/>
          <p:cNvSpPr>
            <a:spLocks noGrp="1"/>
          </p:cNvSpPr>
          <p:nvPr>
            <p:ph idx="1"/>
          </p:nvPr>
        </p:nvSpPr>
        <p:spPr>
          <a:xfrm>
            <a:off x="217660" y="836712"/>
            <a:ext cx="8715436" cy="2716354"/>
          </a:xfrm>
        </p:spPr>
        <p:txBody>
          <a:bodyPr>
            <a:normAutofit fontScale="77500" lnSpcReduction="20000"/>
          </a:bodyPr>
          <a:lstStyle/>
          <a:p>
            <a:pPr marL="0" indent="0">
              <a:buNone/>
            </a:pPr>
            <a:r>
              <a:rPr lang="en-GB" dirty="0" smtClean="0"/>
              <a:t>Imagine a scenario with a low prediction horizon compared to the system dynamics and use numerous </a:t>
            </a:r>
            <a:r>
              <a:rPr lang="en-GB" dirty="0" err="1" smtClean="0"/>
              <a:t>d.o.f</a:t>
            </a:r>
            <a:r>
              <a:rPr lang="en-GB" dirty="0"/>
              <a:t>.</a:t>
            </a:r>
            <a:r>
              <a:rPr lang="en-GB" dirty="0" smtClean="0"/>
              <a:t> to optimise tracking within that horizon. </a:t>
            </a:r>
          </a:p>
          <a:p>
            <a:r>
              <a:rPr lang="en-GB" dirty="0" smtClean="0"/>
              <a:t>A simple analogy is to fit data in a small domain whereas in fact one needs data fitted over a much larger domain.</a:t>
            </a:r>
          </a:p>
          <a:p>
            <a:r>
              <a:rPr lang="en-GB" dirty="0" smtClean="0"/>
              <a:t>Optimising the speed of a car looking only 50yds ahead may result in excessive speeds so one cannot take a corner that was just beyond 50yds so unobserved.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6" name="Rectangle 5"/>
          <p:cNvSpPr/>
          <p:nvPr/>
        </p:nvSpPr>
        <p:spPr>
          <a:xfrm>
            <a:off x="5364088" y="3429000"/>
            <a:ext cx="3528392" cy="33123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is an example of an ill-posed problem. With low horizons one cannot fully anticipate the full consequences of ones actions, so the planned actions may be very poor.</a:t>
            </a:r>
            <a:endParaRPr lang="en-GB" sz="2800" dirty="0"/>
          </a:p>
        </p:txBody>
      </p:sp>
      <p:sp>
        <p:nvSpPr>
          <p:cNvPr id="7" name="Rectangle 6"/>
          <p:cNvSpPr/>
          <p:nvPr/>
        </p:nvSpPr>
        <p:spPr>
          <a:xfrm>
            <a:off x="179512" y="5877272"/>
            <a:ext cx="4968552" cy="86409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Advance information can only be used well with high numbers of </a:t>
            </a:r>
            <a:r>
              <a:rPr lang="en-GB" sz="2400" dirty="0" err="1" smtClean="0"/>
              <a:t>d.o.f</a:t>
            </a:r>
            <a:r>
              <a:rPr lang="en-GB" sz="2400" dirty="0" smtClean="0"/>
              <a:t>.</a:t>
            </a:r>
            <a:endParaRPr lang="en-GB" sz="2400" dirty="0"/>
          </a:p>
        </p:txBody>
      </p:sp>
      <p:pic>
        <p:nvPicPr>
          <p:cNvPr id="1026" name="Picture 2" descr="C:\Users\uos\AppData\Local\Microsoft\Windows\Temporary Internet Files\Content.IE5\0ZGWPRS2\MC90044033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910807"/>
            <a:ext cx="1368152" cy="73928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79512" y="4869160"/>
            <a:ext cx="3240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9512" y="3910807"/>
            <a:ext cx="324036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a:off x="1408155" y="3910807"/>
            <a:ext cx="4023433" cy="24236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12"/>
          <p:cNvSpPr/>
          <p:nvPr/>
        </p:nvSpPr>
        <p:spPr>
          <a:xfrm>
            <a:off x="2434269" y="4869160"/>
            <a:ext cx="1971205" cy="136815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4" name="Straight Arrow Connector 13"/>
          <p:cNvCxnSpPr/>
          <p:nvPr/>
        </p:nvCxnSpPr>
        <p:spPr>
          <a:xfrm>
            <a:off x="1799692" y="4365104"/>
            <a:ext cx="1980220" cy="0"/>
          </a:xfrm>
          <a:prstGeom prst="straightConnector1">
            <a:avLst/>
          </a:prstGeom>
          <a:ln w="38100">
            <a:prstDash val="dashDot"/>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6949" y="4485639"/>
            <a:ext cx="731803" cy="369332"/>
          </a:xfrm>
          <a:prstGeom prst="rect">
            <a:avLst/>
          </a:prstGeom>
          <a:solidFill>
            <a:srgbClr val="FFFF00"/>
          </a:solidFill>
        </p:spPr>
        <p:txBody>
          <a:bodyPr wrap="none" rtlCol="0">
            <a:spAutoFit/>
          </a:bodyPr>
          <a:lstStyle/>
          <a:p>
            <a:r>
              <a:rPr lang="en-GB" dirty="0" smtClean="0"/>
              <a:t>51yds</a:t>
            </a:r>
            <a:endParaRPr lang="en-GB" dirty="0"/>
          </a:p>
        </p:txBody>
      </p:sp>
      <p:sp>
        <p:nvSpPr>
          <p:cNvPr id="17" name="TextBox 16"/>
          <p:cNvSpPr txBox="1"/>
          <p:nvPr/>
        </p:nvSpPr>
        <p:spPr>
          <a:xfrm>
            <a:off x="497686" y="4485639"/>
            <a:ext cx="963725" cy="369332"/>
          </a:xfrm>
          <a:prstGeom prst="rect">
            <a:avLst/>
          </a:prstGeom>
          <a:solidFill>
            <a:srgbClr val="FFFF00"/>
          </a:solidFill>
        </p:spPr>
        <p:txBody>
          <a:bodyPr wrap="none" rtlCol="0">
            <a:spAutoFit/>
          </a:bodyPr>
          <a:lstStyle/>
          <a:p>
            <a:r>
              <a:rPr lang="en-GB" dirty="0" smtClean="0"/>
              <a:t>100mph</a:t>
            </a:r>
            <a:endParaRPr lang="en-GB"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7" y="2134590"/>
            <a:ext cx="6142370" cy="4606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2123728" y="2852936"/>
            <a:ext cx="3456384" cy="3384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rgbClr val="FFFF00"/>
                </a:solidFill>
              </a:rPr>
              <a:t>DATA FIT LOOKS OK in RESTRICTED DOMAIN</a:t>
            </a:r>
            <a:endParaRPr lang="en-GB" sz="3600" dirty="0">
              <a:solidFill>
                <a:srgbClr val="FFFF00"/>
              </a:solidFill>
            </a:endParaRPr>
          </a:p>
        </p:txBody>
      </p:sp>
    </p:spTree>
    <p:extLst>
      <p:ext uri="{BB962C8B-B14F-4D97-AF65-F5344CB8AC3E}">
        <p14:creationId xmlns:p14="http://schemas.microsoft.com/office/powerpoint/2010/main" val="142539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1027"/>
                                        </p:tgtEl>
                                        <p:attrNameLst>
                                          <p:attrName>ppt_x</p:attrName>
                                        </p:attrNameLst>
                                      </p:cBhvr>
                                      <p:tavLst>
                                        <p:tav tm="0">
                                          <p:val>
                                            <p:strVal val="ppt_x"/>
                                          </p:val>
                                        </p:tav>
                                        <p:tav tm="100000">
                                          <p:val>
                                            <p:strVal val="ppt_x"/>
                                          </p:val>
                                        </p:tav>
                                      </p:tavLst>
                                    </p:anim>
                                    <p:anim calcmode="lin" valueType="num">
                                      <p:cBhvr additive="base">
                                        <p:cTn id="12" dur="500"/>
                                        <p:tgtEl>
                                          <p:spTgt spid="1027"/>
                                        </p:tgtEl>
                                        <p:attrNameLst>
                                          <p:attrName>ppt_y</p:attrName>
                                        </p:attrNameLst>
                                      </p:cBhvr>
                                      <p:tavLst>
                                        <p:tav tm="0">
                                          <p:val>
                                            <p:strVal val="ppt_y"/>
                                          </p:val>
                                        </p:tav>
                                        <p:tav tm="100000">
                                          <p:val>
                                            <p:strVal val="1+ppt_h/2"/>
                                          </p:val>
                                        </p:tav>
                                      </p:tavLst>
                                    </p:anim>
                                    <p:set>
                                      <p:cBhvr>
                                        <p:cTn id="13" dur="1" fill="hold">
                                          <p:stCondLst>
                                            <p:cond delay="499"/>
                                          </p:stCondLst>
                                        </p:cTn>
                                        <p:tgtEl>
                                          <p:spTgt spid="102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ppt_x"/>
                                          </p:val>
                                        </p:tav>
                                        <p:tav tm="100000">
                                          <p:val>
                                            <p:strVal val="#ppt_x"/>
                                          </p:val>
                                        </p:tav>
                                      </p:tavLst>
                                    </p:anim>
                                    <p:anim calcmode="lin" valueType="num">
                                      <p:cBhvr additive="base">
                                        <p:cTn id="19" dur="500" fill="hold"/>
                                        <p:tgtEl>
                                          <p:spTgt spid="102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heel(1)">
                                      <p:cBhvr>
                                        <p:cTn id="44" dur="2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arn(inVertical)">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animBg="1"/>
      <p:bldP spid="17"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Constraint handling</a:t>
            </a:r>
            <a:endParaRPr lang="en-GB" dirty="0"/>
          </a:p>
        </p:txBody>
      </p:sp>
      <p:sp>
        <p:nvSpPr>
          <p:cNvPr id="3" name="Content Placeholder 2"/>
          <p:cNvSpPr>
            <a:spLocks noGrp="1"/>
          </p:cNvSpPr>
          <p:nvPr>
            <p:ph idx="1"/>
          </p:nvPr>
        </p:nvSpPr>
        <p:spPr/>
        <p:txBody>
          <a:bodyPr/>
          <a:lstStyle/>
          <a:p>
            <a:pPr marL="0" indent="0">
              <a:buNone/>
            </a:pPr>
            <a:r>
              <a:rPr lang="en-GB" dirty="0" smtClean="0"/>
              <a:t>One major advantage of predictive control is that it embeds constraints into the strategy development.</a:t>
            </a:r>
          </a:p>
          <a:p>
            <a:pPr marL="514350" indent="-514350">
              <a:buFont typeface="+mj-lt"/>
              <a:buAutoNum type="arabicPeriod"/>
            </a:pPr>
            <a:r>
              <a:rPr lang="en-GB" dirty="0" smtClean="0"/>
              <a:t>The proposed input trajectory is optimal while satisfying constraints.</a:t>
            </a:r>
          </a:p>
          <a:p>
            <a:pPr marL="514350" indent="-514350">
              <a:buFont typeface="+mj-lt"/>
              <a:buAutoNum type="arabicPeriod"/>
            </a:pPr>
            <a:r>
              <a:rPr lang="en-GB" dirty="0" smtClean="0"/>
              <a:t>More typical control strategies treat constraints as an after thought.</a:t>
            </a:r>
          </a:p>
          <a:p>
            <a:pPr marL="0" indent="0">
              <a:buNone/>
            </a:pPr>
            <a:r>
              <a:rPr lang="en-GB" dirty="0" smtClean="0">
                <a:solidFill>
                  <a:srgbClr val="C00000"/>
                </a:solidFill>
              </a:rPr>
              <a:t>The systematic embedding of constraint information is critical to getting effective and robust closed-loop behaviour.</a:t>
            </a:r>
            <a:endParaRPr lang="en-GB"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Tree>
    <p:extLst>
      <p:ext uri="{BB962C8B-B14F-4D97-AF65-F5344CB8AC3E}">
        <p14:creationId xmlns:p14="http://schemas.microsoft.com/office/powerpoint/2010/main" val="76102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8" y="2708920"/>
            <a:ext cx="5622032" cy="421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dirty="0" smtClean="0"/>
              <a:t>Example of importance of constraints</a:t>
            </a:r>
            <a:endParaRPr lang="en-GB" dirty="0"/>
          </a:p>
        </p:txBody>
      </p:sp>
      <p:sp>
        <p:nvSpPr>
          <p:cNvPr id="3" name="Content Placeholder 2"/>
          <p:cNvSpPr>
            <a:spLocks noGrp="1"/>
          </p:cNvSpPr>
          <p:nvPr>
            <p:ph idx="1"/>
          </p:nvPr>
        </p:nvSpPr>
        <p:spPr>
          <a:xfrm>
            <a:off x="214282" y="928670"/>
            <a:ext cx="8715436" cy="2212298"/>
          </a:xfrm>
        </p:spPr>
        <p:txBody>
          <a:bodyPr>
            <a:normAutofit fontScale="85000" lnSpcReduction="20000"/>
          </a:bodyPr>
          <a:lstStyle/>
          <a:p>
            <a:pPr marL="0" indent="0">
              <a:buNone/>
            </a:pPr>
            <a:r>
              <a:rPr lang="en-GB" dirty="0" smtClean="0"/>
              <a:t>Form a PI control law with good speed of response, settling time, for a tank level control system. Typical control design guidelines allow for up to a 25% overshoot.</a:t>
            </a:r>
          </a:p>
          <a:p>
            <a:pPr marL="0" indent="0">
              <a:buNone/>
            </a:pPr>
            <a:r>
              <a:rPr lang="en-GB" dirty="0" smtClean="0"/>
              <a:t>A control scheme for a nuclear reactor assumes that the input can reach 110%. What happens when this saturates at 100%?</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
        <p:nvSpPr>
          <p:cNvPr id="6" name="Rectangle 5"/>
          <p:cNvSpPr/>
          <p:nvPr/>
        </p:nvSpPr>
        <p:spPr>
          <a:xfrm>
            <a:off x="5395921" y="3212976"/>
            <a:ext cx="3528392" cy="33123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level overshoot is a disaster as chemical spills everywhere!</a:t>
            </a:r>
          </a:p>
          <a:p>
            <a:pPr algn="ctr"/>
            <a:r>
              <a:rPr lang="en-GB" sz="2800" dirty="0" smtClean="0"/>
              <a:t>The input constraint means one loses control and an explosion follows.</a:t>
            </a:r>
          </a:p>
          <a:p>
            <a:pPr algn="ctr"/>
            <a:endParaRPr lang="en-GB" sz="2800" dirty="0"/>
          </a:p>
        </p:txBody>
      </p:sp>
      <p:sp>
        <p:nvSpPr>
          <p:cNvPr id="7" name="Rectangle 6"/>
          <p:cNvSpPr/>
          <p:nvPr/>
        </p:nvSpPr>
        <p:spPr>
          <a:xfrm>
            <a:off x="107504" y="4293096"/>
            <a:ext cx="4968552" cy="13681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 both cases the underlying control laws were good and robust, so long as one did not operate close to constraints.</a:t>
            </a:r>
            <a:endParaRPr lang="en-GB" sz="2400" dirty="0"/>
          </a:p>
        </p:txBody>
      </p:sp>
    </p:spTree>
    <p:extLst>
      <p:ext uri="{BB962C8B-B14F-4D97-AF65-F5344CB8AC3E}">
        <p14:creationId xmlns:p14="http://schemas.microsoft.com/office/powerpoint/2010/main" val="271196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is predictive control different?</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The constraints are embedded into the planning.</a:t>
            </a:r>
          </a:p>
          <a:p>
            <a:pPr marL="514350" indent="-514350">
              <a:buFont typeface="+mj-lt"/>
              <a:buAutoNum type="arabicPeriod"/>
            </a:pPr>
            <a:r>
              <a:rPr lang="en-GB" dirty="0" smtClean="0"/>
              <a:t>Predictive control will not propose input flows that allow the tank to overflow. This may result in slightly slower rise times during transients, but it will be safe.</a:t>
            </a:r>
          </a:p>
          <a:p>
            <a:pPr marL="514350" indent="-514350">
              <a:buFont typeface="+mj-lt"/>
              <a:buAutoNum type="arabicPeriod"/>
            </a:pPr>
            <a:r>
              <a:rPr lang="en-GB" dirty="0" smtClean="0"/>
              <a:t>Predictive control will be aware that the input is limited to 100% and thus will not allow earlier input choices which make the system not </a:t>
            </a:r>
            <a:r>
              <a:rPr lang="en-GB" dirty="0" err="1" smtClean="0"/>
              <a:t>stabilisable</a:t>
            </a:r>
            <a:r>
              <a:rPr lang="en-GB" dirty="0" smtClean="0"/>
              <a:t> thereafter.</a:t>
            </a:r>
          </a:p>
          <a:p>
            <a:pPr marL="0" indent="0">
              <a:buNone/>
            </a:pPr>
            <a:r>
              <a:rPr lang="en-GB" b="1" dirty="0" smtClean="0">
                <a:solidFill>
                  <a:srgbClr val="008000"/>
                </a:solidFill>
              </a:rPr>
              <a:t>In general, embedding constraints (awareness of kerbs while driving, flow or power limits in process control, speed limits for a robot, etc.) will ensure that the proposed input strategies are optimised, always and the tuning changes if needs be for different operating points. </a:t>
            </a:r>
          </a:p>
          <a:p>
            <a:pPr marL="0" indent="0">
              <a:buNone/>
            </a:pPr>
            <a:r>
              <a:rPr lang="en-GB" b="1" dirty="0" smtClean="0">
                <a:solidFill>
                  <a:srgbClr val="008000"/>
                </a:solidFill>
              </a:rPr>
              <a:t>A simple well tuned but unconstrained law may be very effective in a small range, but disastrous if used over a wider operating range.</a:t>
            </a:r>
            <a:endParaRPr lang="en-GB" b="1"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spTree>
    <p:extLst>
      <p:ext uri="{BB962C8B-B14F-4D97-AF65-F5344CB8AC3E}">
        <p14:creationId xmlns:p14="http://schemas.microsoft.com/office/powerpoint/2010/main" val="140591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Multivariable/interaction</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There are many examples of processes which have numerous inputs and outputs.</a:t>
            </a:r>
          </a:p>
          <a:p>
            <a:r>
              <a:rPr lang="en-GB" dirty="0" smtClean="0"/>
              <a:t>A car has 2 main inputs (throttle and steering) and 2 outputs (speed and direction).</a:t>
            </a:r>
          </a:p>
          <a:p>
            <a:r>
              <a:rPr lang="en-GB" dirty="0" smtClean="0"/>
              <a:t>A aeroplane has numerous control surfaces and moves in 3D space.</a:t>
            </a:r>
          </a:p>
          <a:p>
            <a:r>
              <a:rPr lang="en-GB" dirty="0" smtClean="0"/>
              <a:t>A chemical reaction could be affected by flow rates of reactants, heat supply, pressure and the outputs could be speed of reaction (production rate), quality, purity, etc. </a:t>
            </a:r>
          </a:p>
          <a:p>
            <a:pPr marL="0" indent="0">
              <a:buNone/>
            </a:pPr>
            <a:r>
              <a:rPr lang="en-GB" b="1" dirty="0" smtClean="0">
                <a:solidFill>
                  <a:srgbClr val="008000"/>
                </a:solidFill>
              </a:rPr>
              <a:t>A key observation is that for multivariable processes, often changing one input changes all the outputs and therefore an effective control law has to consider all inputs and outputs simultaneously.</a:t>
            </a:r>
            <a:endParaRPr lang="en-GB" b="1"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spTree>
    <p:extLst>
      <p:ext uri="{BB962C8B-B14F-4D97-AF65-F5344CB8AC3E}">
        <p14:creationId xmlns:p14="http://schemas.microsoft.com/office/powerpoint/2010/main" val="353118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Handling interaction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Anyone who has learnt to fly a helicopter, or perhaps even cycle, will realise that humans struggle to develop effective strategies for interactive processes.</a:t>
            </a:r>
          </a:p>
          <a:p>
            <a:r>
              <a:rPr lang="en-GB" dirty="0" smtClean="0"/>
              <a:t>We can cope up to 2-3 inputs/outputs and beyond that a human is not an ideal controller!</a:t>
            </a:r>
          </a:p>
          <a:p>
            <a:r>
              <a:rPr lang="en-GB" dirty="0" smtClean="0"/>
              <a:t>A similar observation applies to classical control techniques such as PID, lead and lag.</a:t>
            </a:r>
          </a:p>
          <a:p>
            <a:r>
              <a:rPr lang="en-GB" dirty="0" smtClean="0"/>
              <a:t>One advantage of MPC is that it is framework that automatically takes account of interaction, although of course we need to express the algorithm in mathematical language and get a computer to do the number crunching.</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18</a:t>
            </a:fld>
            <a:endParaRPr lang="en-GB" dirty="0"/>
          </a:p>
        </p:txBody>
      </p:sp>
    </p:spTree>
    <p:extLst>
      <p:ext uri="{BB962C8B-B14F-4D97-AF65-F5344CB8AC3E}">
        <p14:creationId xmlns:p14="http://schemas.microsoft.com/office/powerpoint/2010/main" val="283206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We have shown the key concepts underpinning predictive control, these are:</a:t>
            </a:r>
          </a:p>
          <a:p>
            <a:pPr marL="0" indent="0">
              <a:buNone/>
            </a:pPr>
            <a:r>
              <a:rPr lang="en-GB" altLang="en-US" b="1" dirty="0" smtClean="0">
                <a:solidFill>
                  <a:srgbClr val="0070C0"/>
                </a:solidFill>
              </a:rPr>
              <a:t>Prediction		Receding horizon	Modelling		Performance index 	Degrees </a:t>
            </a:r>
            <a:r>
              <a:rPr lang="en-GB" altLang="en-US" b="1" dirty="0">
                <a:solidFill>
                  <a:srgbClr val="0070C0"/>
                </a:solidFill>
              </a:rPr>
              <a:t>of </a:t>
            </a:r>
            <a:r>
              <a:rPr lang="en-GB" altLang="en-US" b="1" dirty="0" smtClean="0">
                <a:solidFill>
                  <a:srgbClr val="0070C0"/>
                </a:solidFill>
              </a:rPr>
              <a:t>freedom	Constraint handling	Multivariable</a:t>
            </a:r>
            <a:endParaRPr lang="en-GB" altLang="en-US" b="1" dirty="0">
              <a:solidFill>
                <a:srgbClr val="0070C0"/>
              </a:solidFill>
            </a:endParaRPr>
          </a:p>
          <a:p>
            <a:pPr marL="0" indent="0">
              <a:buNone/>
            </a:pPr>
            <a:r>
              <a:rPr lang="en-GB" b="1" dirty="0" smtClean="0">
                <a:solidFill>
                  <a:srgbClr val="C00000"/>
                </a:solidFill>
              </a:rPr>
              <a:t>A GOOD UNDERSTANDING OF THESE CONCEPTS WILL ENSURE THAT THE VIEWER COMES UP WITH A PREDICTIVE CONTROL ALGORITHM THAT MAKES GOOD SENSE AND THUS IS LIKELY TO BE EFFECTIVE.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19</a:t>
            </a:fld>
            <a:endParaRPr lang="en-GB"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 from previous video</a:t>
            </a:r>
            <a:endParaRPr lang="en-GB" dirty="0"/>
          </a:p>
        </p:txBody>
      </p:sp>
      <p:sp>
        <p:nvSpPr>
          <p:cNvPr id="3" name="Text Placeholder 2"/>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2</a:t>
            </a:fld>
            <a:endParaRPr lang="en-GB"/>
          </a:p>
        </p:txBody>
      </p:sp>
    </p:spTree>
    <p:extLst>
      <p:ext uri="{BB962C8B-B14F-4D97-AF65-F5344CB8AC3E}">
        <p14:creationId xmlns:p14="http://schemas.microsoft.com/office/powerpoint/2010/main" val="208804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1331640" y="116632"/>
            <a:ext cx="6121400" cy="762000"/>
          </a:xfrm>
        </p:spPr>
        <p:txBody>
          <a:bodyPr/>
          <a:lstStyle/>
          <a:p>
            <a:pPr eaLnBrk="1" hangingPunct="1"/>
            <a:r>
              <a:rPr lang="en-GB" altLang="en-US" sz="4000" dirty="0" smtClean="0"/>
              <a:t>Summary – well posed MPC</a:t>
            </a:r>
          </a:p>
        </p:txBody>
      </p:sp>
      <p:sp>
        <p:nvSpPr>
          <p:cNvPr id="57348" name="Rectangle 3"/>
          <p:cNvSpPr>
            <a:spLocks noGrp="1" noChangeArrowheads="1"/>
          </p:cNvSpPr>
          <p:nvPr>
            <p:ph type="body" idx="1"/>
          </p:nvPr>
        </p:nvSpPr>
        <p:spPr>
          <a:xfrm>
            <a:off x="290424" y="916778"/>
            <a:ext cx="8314024" cy="5464550"/>
          </a:xfrm>
        </p:spPr>
        <p:txBody>
          <a:bodyPr>
            <a:normAutofit/>
          </a:bodyPr>
          <a:lstStyle/>
          <a:p>
            <a:pPr marL="609600" indent="-609600" eaLnBrk="1" hangingPunct="1">
              <a:lnSpc>
                <a:spcPct val="90000"/>
              </a:lnSpc>
              <a:buFontTx/>
              <a:buAutoNum type="arabicPeriod"/>
            </a:pPr>
            <a:r>
              <a:rPr lang="en-GB" altLang="en-US" sz="2800" dirty="0" smtClean="0"/>
              <a:t>Modelling efforts should be focussed on efficacy for prediction, including dependence on </a:t>
            </a:r>
            <a:r>
              <a:rPr lang="en-GB" altLang="en-US" sz="2800" dirty="0" err="1" smtClean="0"/>
              <a:t>d.o.f</a:t>
            </a:r>
            <a:r>
              <a:rPr lang="en-GB" altLang="en-US" sz="2800" dirty="0" smtClean="0"/>
              <a:t>..</a:t>
            </a:r>
          </a:p>
          <a:p>
            <a:pPr marL="609600" indent="-609600" eaLnBrk="1" hangingPunct="1">
              <a:lnSpc>
                <a:spcPct val="90000"/>
              </a:lnSpc>
              <a:buFontTx/>
              <a:buAutoNum type="arabicPeriod"/>
            </a:pPr>
            <a:r>
              <a:rPr lang="en-GB" altLang="en-US" sz="2800" dirty="0" smtClean="0"/>
              <a:t>Predictions must capture all the transient and steady-state behaviour.</a:t>
            </a:r>
          </a:p>
          <a:p>
            <a:pPr marL="609600" indent="-609600" eaLnBrk="1" hangingPunct="1">
              <a:lnSpc>
                <a:spcPct val="90000"/>
              </a:lnSpc>
              <a:buFontTx/>
              <a:buAutoNum type="arabicPeriod"/>
            </a:pPr>
            <a:r>
              <a:rPr lang="en-GB" altLang="en-US" sz="2800" dirty="0" smtClean="0"/>
              <a:t>Prediction class should include the desired closed-loop behaviour (not be too simple/low order).</a:t>
            </a:r>
          </a:p>
          <a:p>
            <a:pPr marL="609600" indent="-609600" eaLnBrk="1" hangingPunct="1">
              <a:lnSpc>
                <a:spcPct val="90000"/>
              </a:lnSpc>
              <a:buFontTx/>
              <a:buAutoNum type="arabicPeriod"/>
            </a:pPr>
            <a:r>
              <a:rPr lang="en-GB" altLang="en-US" sz="2800" dirty="0" smtClean="0"/>
              <a:t>Performance indices must be realistic and matched to model accuracy.</a:t>
            </a:r>
          </a:p>
          <a:p>
            <a:pPr marL="609600" indent="-609600" eaLnBrk="1" hangingPunct="1">
              <a:lnSpc>
                <a:spcPct val="90000"/>
              </a:lnSpc>
              <a:buFontTx/>
              <a:buAutoNum type="arabicPeriod"/>
            </a:pPr>
            <a:r>
              <a:rPr lang="en-GB" altLang="en-US" sz="2800" dirty="0" smtClean="0"/>
              <a:t>Constraints must be built in from the beginning.</a:t>
            </a:r>
          </a:p>
          <a:p>
            <a:pPr marL="609600" indent="-609600" eaLnBrk="1" hangingPunct="1">
              <a:lnSpc>
                <a:spcPct val="90000"/>
              </a:lnSpc>
              <a:buFontTx/>
              <a:buAutoNum type="arabicPeriod"/>
            </a:pPr>
            <a:r>
              <a:rPr lang="en-GB" altLang="en-US" sz="2800" dirty="0" smtClean="0"/>
              <a:t>Efficient computation requires linear models and simple parameterisations of </a:t>
            </a:r>
            <a:r>
              <a:rPr lang="en-GB" altLang="en-US" sz="2800" dirty="0" err="1" smtClean="0"/>
              <a:t>d.o.f</a:t>
            </a:r>
            <a:r>
              <a:rPr lang="en-GB" altLang="en-US" sz="2800" dirty="0" smtClean="0"/>
              <a:t>.</a:t>
            </a:r>
          </a:p>
        </p:txBody>
      </p:sp>
    </p:spTree>
    <p:extLst>
      <p:ext uri="{BB962C8B-B14F-4D97-AF65-F5344CB8AC3E}">
        <p14:creationId xmlns:p14="http://schemas.microsoft.com/office/powerpoint/2010/main" val="208564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animEffect transition="in" filter="barn(inVertical)">
                                      <p:cBhvr>
                                        <p:cTn id="7" dur="500"/>
                                        <p:tgtEl>
                                          <p:spTgt spid="5734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7348">
                                            <p:txEl>
                                              <p:pRg st="2" end="2"/>
                                            </p:txEl>
                                          </p:spTgt>
                                        </p:tgtEl>
                                        <p:attrNameLst>
                                          <p:attrName>style.visibility</p:attrName>
                                        </p:attrNameLst>
                                      </p:cBhvr>
                                      <p:to>
                                        <p:strVal val="visible"/>
                                      </p:to>
                                    </p:set>
                                    <p:animEffect transition="in" filter="barn(inVertical)">
                                      <p:cBhvr>
                                        <p:cTn id="12" dur="500"/>
                                        <p:tgtEl>
                                          <p:spTgt spid="573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7348">
                                            <p:txEl>
                                              <p:pRg st="3" end="3"/>
                                            </p:txEl>
                                          </p:spTgt>
                                        </p:tgtEl>
                                        <p:attrNameLst>
                                          <p:attrName>style.visibility</p:attrName>
                                        </p:attrNameLst>
                                      </p:cBhvr>
                                      <p:to>
                                        <p:strVal val="visible"/>
                                      </p:to>
                                    </p:set>
                                    <p:animEffect transition="in" filter="barn(inVertical)">
                                      <p:cBhvr>
                                        <p:cTn id="17" dur="500"/>
                                        <p:tgtEl>
                                          <p:spTgt spid="573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7348">
                                            <p:txEl>
                                              <p:pRg st="4" end="4"/>
                                            </p:txEl>
                                          </p:spTgt>
                                        </p:tgtEl>
                                        <p:attrNameLst>
                                          <p:attrName>style.visibility</p:attrName>
                                        </p:attrNameLst>
                                      </p:cBhvr>
                                      <p:to>
                                        <p:strVal val="visible"/>
                                      </p:to>
                                    </p:set>
                                    <p:animEffect transition="in" filter="barn(inVertical)">
                                      <p:cBhvr>
                                        <p:cTn id="22" dur="500"/>
                                        <p:tgtEl>
                                          <p:spTgt spid="5734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7348">
                                            <p:txEl>
                                              <p:pRg st="5" end="5"/>
                                            </p:txEl>
                                          </p:spTgt>
                                        </p:tgtEl>
                                        <p:attrNameLst>
                                          <p:attrName>style.visibility</p:attrName>
                                        </p:attrNameLst>
                                      </p:cBhvr>
                                      <p:to>
                                        <p:strVal val="visible"/>
                                      </p:to>
                                    </p:set>
                                    <p:animEffect transition="in" filter="barn(inVertical)">
                                      <p:cBhvr>
                                        <p:cTn id="27" dur="500"/>
                                        <p:tgtEl>
                                          <p:spTgt spid="573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index</a:t>
            </a:r>
            <a:endParaRPr lang="en-GB" dirty="0"/>
          </a:p>
        </p:txBody>
      </p:sp>
      <p:sp>
        <p:nvSpPr>
          <p:cNvPr id="3" name="Content Placeholder 2"/>
          <p:cNvSpPr>
            <a:spLocks noGrp="1"/>
          </p:cNvSpPr>
          <p:nvPr>
            <p:ph idx="1"/>
          </p:nvPr>
        </p:nvSpPr>
        <p:spPr>
          <a:xfrm>
            <a:off x="214282" y="928670"/>
            <a:ext cx="8390166" cy="5643602"/>
          </a:xfrm>
        </p:spPr>
        <p:txBody>
          <a:bodyPr/>
          <a:lstStyle/>
          <a:p>
            <a:pPr marL="0" indent="0">
              <a:buNone/>
            </a:pPr>
            <a:r>
              <a:rPr lang="en-GB" b="1" dirty="0" smtClean="0">
                <a:solidFill>
                  <a:srgbClr val="008000"/>
                </a:solidFill>
              </a:rPr>
              <a:t>Implicitly humans have an internal measure of what constitutes good and bad behaviour, although this will rarely be quantitative.</a:t>
            </a:r>
          </a:p>
          <a:p>
            <a:pPr marL="514350" indent="-514350">
              <a:buFont typeface="+mj-lt"/>
              <a:buAutoNum type="arabicPeriod"/>
            </a:pPr>
            <a:r>
              <a:rPr lang="en-GB" b="1" dirty="0" smtClean="0">
                <a:solidFill>
                  <a:srgbClr val="C00000"/>
                </a:solidFill>
              </a:rPr>
              <a:t>SLOW</a:t>
            </a:r>
          </a:p>
          <a:p>
            <a:pPr marL="514350" indent="-514350">
              <a:buFont typeface="+mj-lt"/>
              <a:buAutoNum type="arabicPeriod"/>
            </a:pPr>
            <a:r>
              <a:rPr lang="en-GB" b="1" dirty="0" smtClean="0">
                <a:solidFill>
                  <a:srgbClr val="C00000"/>
                </a:solidFill>
              </a:rPr>
              <a:t>OSCILLATORY</a:t>
            </a:r>
          </a:p>
          <a:p>
            <a:pPr marL="514350" indent="-514350">
              <a:buFont typeface="+mj-lt"/>
              <a:buAutoNum type="arabicPeriod"/>
            </a:pPr>
            <a:r>
              <a:rPr lang="en-GB" b="1" dirty="0" smtClean="0">
                <a:solidFill>
                  <a:srgbClr val="C00000"/>
                </a:solidFill>
              </a:rPr>
              <a:t>UNSTABLE</a:t>
            </a:r>
          </a:p>
          <a:p>
            <a:pPr marL="514350" indent="-514350">
              <a:buFont typeface="+mj-lt"/>
              <a:buAutoNum type="arabicPeriod"/>
            </a:pPr>
            <a:r>
              <a:rPr lang="en-GB" b="1" dirty="0" smtClean="0">
                <a:solidFill>
                  <a:srgbClr val="C00000"/>
                </a:solidFill>
              </a:rPr>
              <a:t>IDEAL</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cxnSp>
        <p:nvCxnSpPr>
          <p:cNvPr id="7" name="Straight Connector 6"/>
          <p:cNvCxnSpPr/>
          <p:nvPr/>
        </p:nvCxnSpPr>
        <p:spPr>
          <a:xfrm>
            <a:off x="3491880" y="2564904"/>
            <a:ext cx="0" cy="35283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491880" y="6093296"/>
            <a:ext cx="5256584" cy="1013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91880" y="3429000"/>
            <a:ext cx="5256584"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884368" y="5085184"/>
            <a:ext cx="0" cy="10081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12160" y="6235870"/>
            <a:ext cx="29523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Target settling time</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index</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Some typical questions one needs to tackle are as follows:</a:t>
            </a:r>
          </a:p>
          <a:p>
            <a:pPr marL="609600" indent="-609600">
              <a:lnSpc>
                <a:spcPct val="90000"/>
              </a:lnSpc>
              <a:buFontTx/>
              <a:buAutoNum type="arabicPeriod"/>
            </a:pPr>
            <a:r>
              <a:rPr lang="en-GB" altLang="en-US" dirty="0" smtClean="0">
                <a:solidFill>
                  <a:srgbClr val="339966"/>
                </a:solidFill>
              </a:rPr>
              <a:t>What </a:t>
            </a:r>
            <a:r>
              <a:rPr lang="en-GB" altLang="en-US" dirty="0">
                <a:solidFill>
                  <a:srgbClr val="339966"/>
                </a:solidFill>
              </a:rPr>
              <a:t>is the performance index used </a:t>
            </a:r>
            <a:r>
              <a:rPr lang="en-GB" altLang="en-US" dirty="0" smtClean="0">
                <a:solidFill>
                  <a:srgbClr val="339966"/>
                </a:solidFill>
              </a:rPr>
              <a:t>for?</a:t>
            </a:r>
            <a:endParaRPr lang="en-GB" altLang="en-US" dirty="0">
              <a:solidFill>
                <a:srgbClr val="339966"/>
              </a:solidFill>
            </a:endParaRPr>
          </a:p>
          <a:p>
            <a:pPr marL="609600" indent="-609600">
              <a:lnSpc>
                <a:spcPct val="90000"/>
              </a:lnSpc>
              <a:buFontTx/>
              <a:buAutoNum type="arabicPeriod"/>
            </a:pPr>
            <a:r>
              <a:rPr lang="en-GB" altLang="en-US" dirty="0">
                <a:solidFill>
                  <a:srgbClr val="339966"/>
                </a:solidFill>
              </a:rPr>
              <a:t>How should the performance index be designed?</a:t>
            </a:r>
          </a:p>
          <a:p>
            <a:pPr marL="609600" indent="-609600">
              <a:lnSpc>
                <a:spcPct val="90000"/>
              </a:lnSpc>
              <a:buFontTx/>
              <a:buAutoNum type="arabicPeriod"/>
            </a:pPr>
            <a:r>
              <a:rPr lang="en-GB" altLang="en-US" dirty="0" smtClean="0">
                <a:solidFill>
                  <a:srgbClr val="339966"/>
                </a:solidFill>
              </a:rPr>
              <a:t>How can we handle trade </a:t>
            </a:r>
            <a:r>
              <a:rPr lang="en-GB" altLang="en-US" dirty="0">
                <a:solidFill>
                  <a:srgbClr val="339966"/>
                </a:solidFill>
              </a:rPr>
              <a:t>offs between optimal and </a:t>
            </a:r>
            <a:r>
              <a:rPr lang="en-GB" altLang="en-US" dirty="0" smtClean="0">
                <a:solidFill>
                  <a:srgbClr val="339966"/>
                </a:solidFill>
              </a:rPr>
              <a:t>safe/robust </a:t>
            </a:r>
            <a:r>
              <a:rPr lang="en-GB" altLang="en-US" dirty="0">
                <a:solidFill>
                  <a:srgbClr val="339966"/>
                </a:solidFill>
              </a:rPr>
              <a:t>performance.</a:t>
            </a:r>
          </a:p>
          <a:p>
            <a:pPr marL="609600" indent="-609600">
              <a:lnSpc>
                <a:spcPct val="90000"/>
              </a:lnSpc>
              <a:buFontTx/>
              <a:buAutoNum type="arabicPeriod"/>
            </a:pPr>
            <a:r>
              <a:rPr lang="en-GB" altLang="en-US" dirty="0">
                <a:solidFill>
                  <a:srgbClr val="339966"/>
                </a:solidFill>
              </a:rPr>
              <a:t>What performance indices do humans use in every day life? How do these change as we get older e.g. (babies to adults</a:t>
            </a:r>
            <a:r>
              <a:rPr lang="en-GB" altLang="en-US" dirty="0" smtClean="0">
                <a:solidFill>
                  <a:srgbClr val="339966"/>
                </a:solidFill>
              </a:rPr>
              <a:t>)? Is this insight useful?</a:t>
            </a:r>
            <a:endParaRPr lang="en-GB" altLang="en-US" dirty="0">
              <a:solidFill>
                <a:srgbClr val="339966"/>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8001056" cy="981892"/>
          </a:xfrm>
        </p:spPr>
        <p:txBody>
          <a:bodyPr>
            <a:normAutofit fontScale="90000"/>
          </a:bodyPr>
          <a:lstStyle/>
          <a:p>
            <a:pPr marL="609600" indent="-609600">
              <a:lnSpc>
                <a:spcPct val="90000"/>
              </a:lnSpc>
            </a:pPr>
            <a:r>
              <a:rPr lang="en-GB" altLang="en-US" dirty="0">
                <a:solidFill>
                  <a:srgbClr val="339966"/>
                </a:solidFill>
              </a:rPr>
              <a:t>What is the performance index used for?</a:t>
            </a:r>
          </a:p>
        </p:txBody>
      </p:sp>
      <p:sp>
        <p:nvSpPr>
          <p:cNvPr id="3" name="Content Placeholder 2"/>
          <p:cNvSpPr>
            <a:spLocks noGrp="1"/>
          </p:cNvSpPr>
          <p:nvPr>
            <p:ph idx="1"/>
          </p:nvPr>
        </p:nvSpPr>
        <p:spPr>
          <a:xfrm>
            <a:off x="214282" y="1484784"/>
            <a:ext cx="8715436" cy="5087488"/>
          </a:xfrm>
        </p:spPr>
        <p:txBody>
          <a:bodyPr>
            <a:normAutofit/>
          </a:bodyPr>
          <a:lstStyle/>
          <a:p>
            <a:pPr marL="0" indent="0">
              <a:buNone/>
            </a:pPr>
            <a:r>
              <a:rPr lang="en-GB" dirty="0" smtClean="0"/>
              <a:t>In order to automate a predictive control strategy, that is to decide which input trajectory is best, one needs a precise numeric definition of ‘best’.</a:t>
            </a:r>
          </a:p>
          <a:p>
            <a:pPr marL="0" indent="0">
              <a:buNone/>
            </a:pPr>
            <a:r>
              <a:rPr lang="en-GB" dirty="0" smtClean="0"/>
              <a:t>The performance index is a numeric definition for best.</a:t>
            </a:r>
          </a:p>
          <a:p>
            <a:pPr marL="0" indent="0">
              <a:buNone/>
            </a:pPr>
            <a:r>
              <a:rPr lang="en-GB" b="1" dirty="0" smtClean="0">
                <a:solidFill>
                  <a:srgbClr val="C00000"/>
                </a:solidFill>
              </a:rPr>
              <a:t>REMARK</a:t>
            </a:r>
            <a:r>
              <a:rPr lang="en-GB" dirty="0" smtClean="0">
                <a:solidFill>
                  <a:srgbClr val="C00000"/>
                </a:solidFill>
              </a:rPr>
              <a:t>: Viewers make like to note that there is still an inherent contradiction in that the performance index is </a:t>
            </a:r>
            <a:r>
              <a:rPr lang="en-GB" b="1" u="sng" dirty="0" smtClean="0">
                <a:solidFill>
                  <a:srgbClr val="7030A0"/>
                </a:solidFill>
              </a:rPr>
              <a:t>still</a:t>
            </a:r>
            <a:r>
              <a:rPr lang="en-GB" dirty="0" smtClean="0">
                <a:solidFill>
                  <a:srgbClr val="7030A0"/>
                </a:solidFill>
              </a:rPr>
              <a:t> </a:t>
            </a:r>
            <a:r>
              <a:rPr lang="en-GB" dirty="0" smtClean="0">
                <a:solidFill>
                  <a:srgbClr val="C00000"/>
                </a:solidFill>
              </a:rPr>
              <a:t>to some extent arbitrary as it is rarely possible to link this to real economics.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216376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97916"/>
          </a:xfrm>
        </p:spPr>
        <p:txBody>
          <a:bodyPr>
            <a:normAutofit fontScale="90000"/>
          </a:bodyPr>
          <a:lstStyle/>
          <a:p>
            <a:r>
              <a:rPr lang="en-GB" altLang="en-US" dirty="0">
                <a:solidFill>
                  <a:srgbClr val="339966"/>
                </a:solidFill>
              </a:rPr>
              <a:t>How should the performance index be designed</a:t>
            </a:r>
            <a:r>
              <a:rPr lang="en-GB" altLang="en-US" dirty="0" smtClean="0">
                <a:solidFill>
                  <a:srgbClr val="339966"/>
                </a:solidFill>
              </a:rPr>
              <a:t>?</a:t>
            </a:r>
            <a:endParaRPr lang="en-GB" dirty="0"/>
          </a:p>
        </p:txBody>
      </p:sp>
      <p:sp>
        <p:nvSpPr>
          <p:cNvPr id="3" name="Content Placeholder 2"/>
          <p:cNvSpPr>
            <a:spLocks noGrp="1"/>
          </p:cNvSpPr>
          <p:nvPr>
            <p:ph idx="1"/>
          </p:nvPr>
        </p:nvSpPr>
        <p:spPr>
          <a:xfrm>
            <a:off x="214282" y="1412776"/>
            <a:ext cx="8715436" cy="5159496"/>
          </a:xfrm>
        </p:spPr>
        <p:txBody>
          <a:bodyPr>
            <a:normAutofit fontScale="92500" lnSpcReduction="10000"/>
          </a:bodyPr>
          <a:lstStyle/>
          <a:p>
            <a:pPr marL="0" indent="0">
              <a:buNone/>
            </a:pPr>
            <a:r>
              <a:rPr lang="en-GB" dirty="0" smtClean="0"/>
              <a:t>General guidance suggests that simpler definitions are better as they lead to better conditioned and simpler optimisations.</a:t>
            </a:r>
          </a:p>
          <a:p>
            <a:pPr marL="0" indent="0">
              <a:buNone/>
            </a:pPr>
            <a:r>
              <a:rPr lang="en-GB" dirty="0" smtClean="0"/>
              <a:t>As the optimisation is carried out online, with corresponding risks, this should only have increased complexity where the benefits are clear.</a:t>
            </a:r>
          </a:p>
          <a:p>
            <a:pPr marL="0" indent="0">
              <a:buNone/>
            </a:pPr>
            <a:r>
              <a:rPr lang="en-GB" b="1" dirty="0">
                <a:solidFill>
                  <a:srgbClr val="C00000"/>
                </a:solidFill>
              </a:rPr>
              <a:t>REMARK</a:t>
            </a:r>
            <a:r>
              <a:rPr lang="en-GB" dirty="0">
                <a:solidFill>
                  <a:srgbClr val="C00000"/>
                </a:solidFill>
              </a:rPr>
              <a:t>: </a:t>
            </a:r>
            <a:r>
              <a:rPr lang="en-GB" dirty="0" smtClean="0">
                <a:solidFill>
                  <a:srgbClr val="C00000"/>
                </a:solidFill>
              </a:rPr>
              <a:t>Typically quadratic performance indices are used as these give well conditioned optimisations with a unique minimum and generally smooth behaviours.</a:t>
            </a:r>
          </a:p>
          <a:p>
            <a:pPr marL="0" indent="0">
              <a:buNone/>
            </a:pPr>
            <a:r>
              <a:rPr lang="en-GB" dirty="0" smtClean="0">
                <a:solidFill>
                  <a:srgbClr val="C00000"/>
                </a:solidFill>
              </a:rPr>
              <a:t>1-norm and </a:t>
            </a:r>
            <a:r>
              <a:rPr lang="en-GB" dirty="0" err="1" smtClean="0">
                <a:solidFill>
                  <a:srgbClr val="C00000"/>
                </a:solidFill>
              </a:rPr>
              <a:t>inf</a:t>
            </a:r>
            <a:r>
              <a:rPr lang="en-GB" dirty="0" smtClean="0">
                <a:solidFill>
                  <a:srgbClr val="C00000"/>
                </a:solidFill>
              </a:rPr>
              <a:t>-norm for example often result in non-smooth behaviours and can be highly sensitive.</a:t>
            </a:r>
            <a:endParaRPr lang="en-GB" dirty="0">
              <a:solidFill>
                <a:srgbClr val="C00000"/>
              </a:solidFill>
            </a:endParaRPr>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Tree>
    <p:extLst>
      <p:ext uri="{BB962C8B-B14F-4D97-AF65-F5344CB8AC3E}">
        <p14:creationId xmlns:p14="http://schemas.microsoft.com/office/powerpoint/2010/main" val="90913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Human behaviours</a:t>
            </a:r>
            <a:endParaRPr lang="en-GB" dirty="0"/>
          </a:p>
        </p:txBody>
      </p:sp>
      <p:sp>
        <p:nvSpPr>
          <p:cNvPr id="3" name="Content Placeholder 2"/>
          <p:cNvSpPr>
            <a:spLocks noGrp="1"/>
          </p:cNvSpPr>
          <p:nvPr>
            <p:ph idx="1"/>
          </p:nvPr>
        </p:nvSpPr>
        <p:spPr>
          <a:xfrm>
            <a:off x="214282" y="928670"/>
            <a:ext cx="8715436" cy="4804586"/>
          </a:xfrm>
        </p:spPr>
        <p:txBody>
          <a:bodyPr>
            <a:normAutofit fontScale="85000" lnSpcReduction="20000"/>
          </a:bodyPr>
          <a:lstStyle/>
          <a:p>
            <a:pPr marL="0" indent="0">
              <a:lnSpc>
                <a:spcPct val="90000"/>
              </a:lnSpc>
              <a:buNone/>
            </a:pPr>
            <a:r>
              <a:rPr lang="en-GB" altLang="en-US" dirty="0" smtClean="0">
                <a:solidFill>
                  <a:srgbClr val="339966"/>
                </a:solidFill>
              </a:rPr>
              <a:t>How </a:t>
            </a:r>
            <a:r>
              <a:rPr lang="en-GB" altLang="en-US" dirty="0">
                <a:solidFill>
                  <a:srgbClr val="339966"/>
                </a:solidFill>
              </a:rPr>
              <a:t>do </a:t>
            </a:r>
            <a:r>
              <a:rPr lang="en-GB" altLang="en-US" dirty="0" smtClean="0">
                <a:solidFill>
                  <a:srgbClr val="339966"/>
                </a:solidFill>
              </a:rPr>
              <a:t>human performance indices change </a:t>
            </a:r>
            <a:r>
              <a:rPr lang="en-GB" altLang="en-US" dirty="0">
                <a:solidFill>
                  <a:srgbClr val="339966"/>
                </a:solidFill>
              </a:rPr>
              <a:t>as we get older e.g. (babies to adults)? </a:t>
            </a:r>
          </a:p>
          <a:p>
            <a:pPr marL="0" indent="0">
              <a:buNone/>
            </a:pPr>
            <a:r>
              <a:rPr lang="en-GB" u="sng" dirty="0" smtClean="0"/>
              <a:t>RACQUET SPORTS</a:t>
            </a:r>
            <a:endParaRPr lang="en-GB" dirty="0" smtClean="0"/>
          </a:p>
          <a:p>
            <a:r>
              <a:rPr lang="en-GB" dirty="0" smtClean="0"/>
              <a:t>A beginner has a very simple strategy, get the ball back across the net, anywhere and anyhow!</a:t>
            </a:r>
          </a:p>
          <a:p>
            <a:r>
              <a:rPr lang="en-GB" dirty="0" smtClean="0"/>
              <a:t>An intermediate is more sophisticated, not only get the ball back, but do so with some measure of control and direction.</a:t>
            </a:r>
          </a:p>
          <a:p>
            <a:r>
              <a:rPr lang="en-GB" dirty="0" smtClean="0"/>
              <a:t>An expert has a very complex strategy. Not only get the ball back, but be very precise on how, sometimes planning several shots ahead in order to create an opening.</a:t>
            </a:r>
          </a:p>
          <a:p>
            <a:pPr marL="0" indent="0">
              <a:buNone/>
            </a:pPr>
            <a:r>
              <a:rPr lang="en-GB" b="1" dirty="0" smtClean="0">
                <a:solidFill>
                  <a:srgbClr val="C00000"/>
                </a:solidFill>
              </a:rPr>
              <a:t>As we get older and more experienced, our performance indices become more demanding!</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251520" y="5733256"/>
            <a:ext cx="85689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Same insight applies to walking, driving, cooking, etc.</a:t>
            </a:r>
            <a:endParaRPr lang="en-GB" sz="2800" dirty="0"/>
          </a:p>
        </p:txBody>
      </p:sp>
    </p:spTree>
    <p:extLst>
      <p:ext uri="{BB962C8B-B14F-4D97-AF65-F5344CB8AC3E}">
        <p14:creationId xmlns:p14="http://schemas.microsoft.com/office/powerpoint/2010/main" val="40359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heel(1)">
                                      <p:cBhvr>
                                        <p:cTn id="4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Modelling and performance</a:t>
            </a:r>
            <a:endParaRPr lang="en-GB" dirty="0"/>
          </a:p>
        </p:txBody>
      </p:sp>
      <p:sp>
        <p:nvSpPr>
          <p:cNvPr id="3" name="Content Placeholder 2"/>
          <p:cNvSpPr>
            <a:spLocks noGrp="1"/>
          </p:cNvSpPr>
          <p:nvPr>
            <p:ph idx="1"/>
          </p:nvPr>
        </p:nvSpPr>
        <p:spPr>
          <a:xfrm>
            <a:off x="214282" y="928670"/>
            <a:ext cx="8715436" cy="1996274"/>
          </a:xfrm>
        </p:spPr>
        <p:txBody>
          <a:bodyPr>
            <a:normAutofit lnSpcReduction="10000"/>
          </a:bodyPr>
          <a:lstStyle/>
          <a:p>
            <a:pPr marL="0" indent="0">
              <a:buNone/>
            </a:pPr>
            <a:r>
              <a:rPr lang="en-GB" dirty="0" smtClean="0"/>
              <a:t>The reason our performance indices become more challenging is because our internal model is better (through experience). Hence a simple insight follows: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6" name="Rectangle 5"/>
          <p:cNvSpPr/>
          <p:nvPr/>
        </p:nvSpPr>
        <p:spPr>
          <a:xfrm>
            <a:off x="1187624" y="2780928"/>
            <a:ext cx="3024336" cy="10081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Little experience or low quality model</a:t>
            </a:r>
            <a:endParaRPr lang="en-GB" sz="2800" dirty="0"/>
          </a:p>
        </p:txBody>
      </p:sp>
      <p:sp>
        <p:nvSpPr>
          <p:cNvPr id="7" name="Down Arrow 6"/>
          <p:cNvSpPr/>
          <p:nvPr/>
        </p:nvSpPr>
        <p:spPr>
          <a:xfrm>
            <a:off x="2422772" y="3830277"/>
            <a:ext cx="432048" cy="1224136"/>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548" y="5085184"/>
            <a:ext cx="4464496" cy="1512168"/>
          </a:xfrm>
          <a:prstGeom prst="ellipse">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Cautious performance index at most is realistic.</a:t>
            </a:r>
            <a:endParaRPr lang="en-GB" sz="2400" dirty="0"/>
          </a:p>
        </p:txBody>
      </p:sp>
      <p:sp>
        <p:nvSpPr>
          <p:cNvPr id="9" name="Rectangle 8"/>
          <p:cNvSpPr/>
          <p:nvPr/>
        </p:nvSpPr>
        <p:spPr>
          <a:xfrm>
            <a:off x="4862250" y="2780928"/>
            <a:ext cx="3310150" cy="10081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Lots of  experience or high quality model</a:t>
            </a:r>
            <a:endParaRPr lang="en-GB" sz="2800" dirty="0"/>
          </a:p>
        </p:txBody>
      </p:sp>
      <p:sp>
        <p:nvSpPr>
          <p:cNvPr id="10" name="Down Arrow 9"/>
          <p:cNvSpPr/>
          <p:nvPr/>
        </p:nvSpPr>
        <p:spPr>
          <a:xfrm>
            <a:off x="6301301" y="3861048"/>
            <a:ext cx="432048" cy="1224136"/>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239788" y="5131562"/>
            <a:ext cx="4464496" cy="1512168"/>
          </a:xfrm>
          <a:prstGeom prst="ellipse">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Ambitious performance index is possible (but not necessary)</a:t>
            </a:r>
            <a:endParaRPr lang="en-GB" sz="2400" dirty="0"/>
          </a:p>
        </p:txBody>
      </p:sp>
    </p:spTree>
    <p:extLst>
      <p:ext uri="{BB962C8B-B14F-4D97-AF65-F5344CB8AC3E}">
        <p14:creationId xmlns:p14="http://schemas.microsoft.com/office/powerpoint/2010/main" val="218297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Human behaviours</a:t>
            </a:r>
            <a:endParaRPr lang="en-GB" dirty="0"/>
          </a:p>
        </p:txBody>
      </p:sp>
      <p:sp>
        <p:nvSpPr>
          <p:cNvPr id="3" name="Content Placeholder 2"/>
          <p:cNvSpPr>
            <a:spLocks noGrp="1"/>
          </p:cNvSpPr>
          <p:nvPr>
            <p:ph idx="1"/>
          </p:nvPr>
        </p:nvSpPr>
        <p:spPr>
          <a:xfrm>
            <a:off x="179512" y="989878"/>
            <a:ext cx="8715436" cy="4804586"/>
          </a:xfrm>
        </p:spPr>
        <p:txBody>
          <a:bodyPr>
            <a:normAutofit fontScale="92500" lnSpcReduction="10000"/>
          </a:bodyPr>
          <a:lstStyle/>
          <a:p>
            <a:pPr marL="0" indent="0">
              <a:lnSpc>
                <a:spcPct val="90000"/>
              </a:lnSpc>
              <a:buNone/>
            </a:pPr>
            <a:r>
              <a:rPr lang="en-GB" altLang="en-US" dirty="0">
                <a:solidFill>
                  <a:srgbClr val="339966"/>
                </a:solidFill>
              </a:rPr>
              <a:t>How can we handle trade offs between optimal and safe/robust </a:t>
            </a:r>
            <a:r>
              <a:rPr lang="en-GB" altLang="en-US" dirty="0" smtClean="0">
                <a:solidFill>
                  <a:srgbClr val="339966"/>
                </a:solidFill>
              </a:rPr>
              <a:t>performance?</a:t>
            </a:r>
          </a:p>
          <a:p>
            <a:pPr marL="0" indent="0">
              <a:lnSpc>
                <a:spcPct val="90000"/>
              </a:lnSpc>
              <a:buNone/>
            </a:pPr>
            <a:r>
              <a:rPr lang="en-GB" u="sng" dirty="0" smtClean="0"/>
              <a:t>RACQUET SPORTS</a:t>
            </a:r>
            <a:endParaRPr lang="en-GB" dirty="0" smtClean="0"/>
          </a:p>
          <a:p>
            <a:r>
              <a:rPr lang="en-GB" dirty="0" smtClean="0"/>
              <a:t>A player uses a very complex strategy. Not only get the ball back, but be very precise on how, that is trying to hit the lines.</a:t>
            </a:r>
          </a:p>
          <a:p>
            <a:r>
              <a:rPr lang="en-GB" dirty="0" smtClean="0"/>
              <a:t>A player has a simple strategy of simply keeping the ball in play, for example aiming for the middle.</a:t>
            </a:r>
          </a:p>
          <a:p>
            <a:pPr marL="0" indent="0">
              <a:buNone/>
            </a:pPr>
            <a:r>
              <a:rPr lang="en-GB" b="1" dirty="0" smtClean="0">
                <a:solidFill>
                  <a:srgbClr val="C00000"/>
                </a:solidFill>
              </a:rPr>
              <a:t>Who is more likely to make a mistake? [Assume the opponent is passive]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6" name="Rectangle 5"/>
          <p:cNvSpPr/>
          <p:nvPr/>
        </p:nvSpPr>
        <p:spPr>
          <a:xfrm>
            <a:off x="178287" y="5373216"/>
            <a:ext cx="856895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Same insight applies to driving (think of racing), cooking, robotics, etc.</a:t>
            </a:r>
            <a:endParaRPr lang="en-GB" sz="2800" dirty="0"/>
          </a:p>
        </p:txBody>
      </p:sp>
    </p:spTree>
    <p:extLst>
      <p:ext uri="{BB962C8B-B14F-4D97-AF65-F5344CB8AC3E}">
        <p14:creationId xmlns:p14="http://schemas.microsoft.com/office/powerpoint/2010/main" val="2727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heel(1)">
                                      <p:cBhvr>
                                        <p:cTn id="4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1741</Words>
  <Application>Microsoft Office PowerPoint</Application>
  <PresentationFormat>On-screen Show (4:3)</PresentationFormat>
  <Paragraphs>168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Predictive control 3 Main components continued</vt:lpstr>
      <vt:lpstr>Continued from previous video</vt:lpstr>
      <vt:lpstr>Performance index</vt:lpstr>
      <vt:lpstr>Performance index</vt:lpstr>
      <vt:lpstr>What is the performance index used for?</vt:lpstr>
      <vt:lpstr>How should the performance index be designed?</vt:lpstr>
      <vt:lpstr>Human behaviours</vt:lpstr>
      <vt:lpstr>Modelling and performance</vt:lpstr>
      <vt:lpstr>Human behaviours</vt:lpstr>
      <vt:lpstr>High performance demand</vt:lpstr>
      <vt:lpstr>How many degrees of freedom?</vt:lpstr>
      <vt:lpstr>Ill-posed performance index</vt:lpstr>
      <vt:lpstr>Ill-posed performance index</vt:lpstr>
      <vt:lpstr>Constraint handling</vt:lpstr>
      <vt:lpstr>Example of importance of constraints</vt:lpstr>
      <vt:lpstr>How is predictive control different?</vt:lpstr>
      <vt:lpstr>Multivariable/interaction</vt:lpstr>
      <vt:lpstr>Handling interaction</vt:lpstr>
      <vt:lpstr>Summary</vt:lpstr>
      <vt:lpstr>Summary – well posed MPC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64</cp:revision>
  <dcterms:created xsi:type="dcterms:W3CDTF">2012-03-07T15:25:29Z</dcterms:created>
  <dcterms:modified xsi:type="dcterms:W3CDTF">2014-01-16T14:40:48Z</dcterms:modified>
</cp:coreProperties>
</file>