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4" r:id="rId3"/>
    <p:sldId id="295" r:id="rId4"/>
    <p:sldId id="297" r:id="rId5"/>
    <p:sldId id="298" r:id="rId6"/>
    <p:sldId id="299" r:id="rId7"/>
    <p:sldId id="300" r:id="rId8"/>
    <p:sldId id="296" r:id="rId9"/>
    <p:sldId id="301" r:id="rId10"/>
    <p:sldId id="302" r:id="rId11"/>
    <p:sldId id="303" r:id="rId12"/>
    <p:sldId id="269"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13</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hyperlink" Target="http://engsc.ac.uk/" TargetMode="External"/><Relationship Id="rId10" Type="http://schemas.openxmlformats.org/officeDocument/2006/relationships/image" Target="../media/image11.jpeg"/><Relationship Id="rId4" Type="http://schemas.openxmlformats.org/officeDocument/2006/relationships/image" Target="../media/image8.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Predictive </a:t>
            </a:r>
            <a:r>
              <a:rPr lang="en-GB" smtClean="0"/>
              <a:t>control </a:t>
            </a:r>
            <a:r>
              <a:rPr lang="en-GB" smtClean="0"/>
              <a:t>4</a:t>
            </a:r>
            <a:r>
              <a:rPr lang="en-GB" dirty="0" smtClean="0"/>
              <a:t/>
            </a:r>
            <a:br>
              <a:rPr lang="en-GB" dirty="0" smtClean="0"/>
            </a:br>
            <a:r>
              <a:rPr lang="en-GB" dirty="0" smtClean="0"/>
              <a:t>Modelling</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Step response models</a:t>
            </a:r>
            <a:endParaRPr lang="en-GB" dirty="0"/>
          </a:p>
        </p:txBody>
      </p:sp>
      <p:sp>
        <p:nvSpPr>
          <p:cNvPr id="3" name="Content Placeholder 2"/>
          <p:cNvSpPr>
            <a:spLocks noGrp="1"/>
          </p:cNvSpPr>
          <p:nvPr>
            <p:ph idx="1"/>
          </p:nvPr>
        </p:nvSpPr>
        <p:spPr>
          <a:xfrm>
            <a:off x="214282" y="928670"/>
            <a:ext cx="8715436" cy="3940490"/>
          </a:xfrm>
        </p:spPr>
        <p:txBody>
          <a:bodyPr>
            <a:normAutofit fontScale="92500" lnSpcReduction="20000"/>
          </a:bodyPr>
          <a:lstStyle/>
          <a:p>
            <a:pPr marL="0" indent="0">
              <a:buNone/>
            </a:pPr>
            <a:r>
              <a:rPr lang="en-GB" dirty="0" smtClean="0"/>
              <a:t>A step response model is a particular form of transfer function model.</a:t>
            </a:r>
          </a:p>
          <a:p>
            <a:pPr marL="0" indent="0">
              <a:buNone/>
            </a:pPr>
            <a:r>
              <a:rPr lang="en-GB" dirty="0" smtClean="0"/>
              <a:t>Originally popular because the step response is the most readily available characteristic for many process systems.</a:t>
            </a:r>
          </a:p>
          <a:p>
            <a:pPr marL="0" indent="0">
              <a:buNone/>
            </a:pPr>
            <a:r>
              <a:rPr lang="en-GB" dirty="0" smtClean="0"/>
              <a:t>Has the weakness of requiring a large number of parameters (technically infinite).</a:t>
            </a:r>
          </a:p>
          <a:p>
            <a:pPr marL="0" indent="0">
              <a:buNone/>
            </a:pPr>
            <a:r>
              <a:rPr lang="en-GB" dirty="0" smtClean="0"/>
              <a:t>Disturbances are estimated as a difference between the model output and measured output.</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272427892"/>
              </p:ext>
            </p:extLst>
          </p:nvPr>
        </p:nvGraphicFramePr>
        <p:xfrm>
          <a:off x="395536" y="4941168"/>
          <a:ext cx="3938587" cy="762000"/>
        </p:xfrm>
        <a:graphic>
          <a:graphicData uri="http://schemas.openxmlformats.org/presentationml/2006/ole">
            <mc:AlternateContent xmlns:mc="http://schemas.openxmlformats.org/markup-compatibility/2006">
              <mc:Choice xmlns:v="urn:schemas-microsoft-com:vml" Requires="v">
                <p:oleObj spid="_x0000_s8202" name="Equation" r:id="rId3" imgW="1180800" imgH="228600" progId="Equation.3">
                  <p:embed/>
                </p:oleObj>
              </mc:Choice>
              <mc:Fallback>
                <p:oleObj name="Equation" r:id="rId3" imgW="1180800" imgH="228600" progId="Equation.3">
                  <p:embed/>
                  <p:pic>
                    <p:nvPicPr>
                      <p:cNvPr id="0" name=""/>
                      <p:cNvPicPr>
                        <a:picLocks noChangeAspect="1" noChangeArrowheads="1"/>
                      </p:cNvPicPr>
                      <p:nvPr/>
                    </p:nvPicPr>
                    <p:blipFill>
                      <a:blip r:embed="rId4"/>
                      <a:srcRect/>
                      <a:stretch>
                        <a:fillRect/>
                      </a:stretch>
                    </p:blipFill>
                    <p:spPr bwMode="auto">
                      <a:xfrm>
                        <a:off x="395536" y="4941168"/>
                        <a:ext cx="39385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ounded Rectangular Callout 6"/>
          <p:cNvSpPr/>
          <p:nvPr/>
        </p:nvSpPr>
        <p:spPr>
          <a:xfrm>
            <a:off x="5292080" y="4509120"/>
            <a:ext cx="3528392" cy="2088232"/>
          </a:xfrm>
          <a:prstGeom prst="wedgeRoundRectCallout">
            <a:avLst>
              <a:gd name="adj1" fmla="val -78367"/>
              <a:gd name="adj2" fmla="val -9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Disturbance estimate also captures the effect of unknown initial conditions</a:t>
            </a:r>
            <a:endParaRPr lang="en-GB" sz="2800" dirty="0"/>
          </a:p>
        </p:txBody>
      </p:sp>
      <p:sp>
        <p:nvSpPr>
          <p:cNvPr id="8" name="Rounded Rectangular Callout 7"/>
          <p:cNvSpPr/>
          <p:nvPr/>
        </p:nvSpPr>
        <p:spPr>
          <a:xfrm>
            <a:off x="2699792" y="5877272"/>
            <a:ext cx="2088232" cy="864096"/>
          </a:xfrm>
          <a:prstGeom prst="wedgeRoundRectCallout">
            <a:avLst>
              <a:gd name="adj1" fmla="val -42479"/>
              <a:gd name="adj2" fmla="val -827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 increment</a:t>
            </a:r>
            <a:endParaRPr lang="en-GB" sz="2800" dirty="0"/>
          </a:p>
        </p:txBody>
      </p:sp>
    </p:spTree>
    <p:extLst>
      <p:ext uri="{BB962C8B-B14F-4D97-AF65-F5344CB8AC3E}">
        <p14:creationId xmlns:p14="http://schemas.microsoft.com/office/powerpoint/2010/main" val="99126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Independent model</a:t>
            </a:r>
            <a:endParaRPr lang="en-GB" dirty="0"/>
          </a:p>
        </p:txBody>
      </p:sp>
      <p:sp>
        <p:nvSpPr>
          <p:cNvPr id="3" name="Content Placeholder 2"/>
          <p:cNvSpPr>
            <a:spLocks noGrp="1"/>
          </p:cNvSpPr>
          <p:nvPr>
            <p:ph idx="1"/>
          </p:nvPr>
        </p:nvSpPr>
        <p:spPr>
          <a:xfrm>
            <a:off x="214282" y="928670"/>
            <a:ext cx="8715436" cy="3796474"/>
          </a:xfrm>
        </p:spPr>
        <p:txBody>
          <a:bodyPr>
            <a:normAutofit lnSpcReduction="10000"/>
          </a:bodyPr>
          <a:lstStyle/>
          <a:p>
            <a:r>
              <a:rPr lang="en-GB" dirty="0" smtClean="0"/>
              <a:t>The idea here is that the model G can be anything (state space, transfer function, step response, etc.) and is considered in isolation from real plant measurements.</a:t>
            </a:r>
          </a:p>
          <a:p>
            <a:r>
              <a:rPr lang="en-GB" dirty="0" smtClean="0"/>
              <a:t>The actual future ‘predicted’ outputs are taken from the independent model + an offset term to represent the expected constant difference between the model and true process.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62440254"/>
              </p:ext>
            </p:extLst>
          </p:nvPr>
        </p:nvGraphicFramePr>
        <p:xfrm>
          <a:off x="903288" y="4941888"/>
          <a:ext cx="2921000" cy="762000"/>
        </p:xfrm>
        <a:graphic>
          <a:graphicData uri="http://schemas.openxmlformats.org/presentationml/2006/ole">
            <mc:AlternateContent xmlns:mc="http://schemas.openxmlformats.org/markup-compatibility/2006">
              <mc:Choice xmlns:v="urn:schemas-microsoft-com:vml" Requires="v">
                <p:oleObj spid="_x0000_s9224" name="Equation" r:id="rId3" imgW="876240" imgH="228600" progId="Equation.3">
                  <p:embed/>
                </p:oleObj>
              </mc:Choice>
              <mc:Fallback>
                <p:oleObj name="Equation" r:id="rId3" imgW="876240" imgH="228600" progId="Equation.3">
                  <p:embed/>
                  <p:pic>
                    <p:nvPicPr>
                      <p:cNvPr id="0" name="Object 5"/>
                      <p:cNvPicPr>
                        <a:picLocks noChangeAspect="1" noChangeArrowheads="1"/>
                      </p:cNvPicPr>
                      <p:nvPr/>
                    </p:nvPicPr>
                    <p:blipFill>
                      <a:blip r:embed="rId4"/>
                      <a:srcRect/>
                      <a:stretch>
                        <a:fillRect/>
                      </a:stretch>
                    </p:blipFill>
                    <p:spPr bwMode="auto">
                      <a:xfrm>
                        <a:off x="903288" y="4941888"/>
                        <a:ext cx="292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ounded Rectangular Callout 6"/>
          <p:cNvSpPr/>
          <p:nvPr/>
        </p:nvSpPr>
        <p:spPr>
          <a:xfrm>
            <a:off x="5292080" y="4653136"/>
            <a:ext cx="3528392" cy="1944216"/>
          </a:xfrm>
          <a:prstGeom prst="wedgeRoundRectCallout">
            <a:avLst>
              <a:gd name="adj1" fmla="val -92801"/>
              <a:gd name="adj2" fmla="val -176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Offset estimate captures the effect of differences between model and plant. </a:t>
            </a:r>
            <a:endParaRPr lang="en-GB" sz="2800" dirty="0"/>
          </a:p>
        </p:txBody>
      </p:sp>
    </p:spTree>
    <p:extLst>
      <p:ext uri="{BB962C8B-B14F-4D97-AF65-F5344CB8AC3E}">
        <p14:creationId xmlns:p14="http://schemas.microsoft.com/office/powerpoint/2010/main" val="9056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It is common to use discrete models in predictive control.</a:t>
            </a:r>
          </a:p>
          <a:p>
            <a:pPr marL="0" indent="0">
              <a:buNone/>
            </a:pPr>
            <a:r>
              <a:rPr lang="en-GB" dirty="0" smtClean="0"/>
              <a:t>These models can take whatever form the user wants, but the algorithm is much easier to code and implement if simple linear models are used.</a:t>
            </a:r>
          </a:p>
          <a:p>
            <a:pPr marL="0" indent="0">
              <a:buNone/>
            </a:pPr>
            <a:r>
              <a:rPr lang="en-GB" b="1" dirty="0" smtClean="0">
                <a:solidFill>
                  <a:srgbClr val="C00000"/>
                </a:solidFill>
              </a:rPr>
              <a:t>A typical sample rate will be about 1/10 of the timescale of the principle dynamics. Again this can be modified if necessary, but much faster or slower would normally be nonsensical.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The previous videos introduced the main concepts underpinning predictive control (MPC).</a:t>
            </a:r>
          </a:p>
          <a:p>
            <a:r>
              <a:rPr lang="en-GB" dirty="0" smtClean="0"/>
              <a:t>However, these were presented in a simple human centred fashion.</a:t>
            </a:r>
          </a:p>
          <a:p>
            <a:r>
              <a:rPr lang="en-GB" dirty="0" smtClean="0"/>
              <a:t>To automate MPC, it is necessary to present these concepts in mathematical terms.</a:t>
            </a:r>
          </a:p>
          <a:p>
            <a:pPr marL="0" indent="0">
              <a:buNone/>
            </a:pPr>
            <a:r>
              <a:rPr lang="en-GB" dirty="0" smtClean="0"/>
              <a:t>This video begins that process by looking at modelling.</a:t>
            </a:r>
          </a:p>
          <a:p>
            <a:pPr marL="0" indent="0">
              <a:buNone/>
            </a:pPr>
            <a:r>
              <a:rPr lang="en-GB" dirty="0" smtClean="0"/>
              <a:t>Models are required for prediction and thus logically are tackled first.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Model requirements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Simple manipulation and algebra requires linear models as then superposition can be used.</a:t>
            </a:r>
          </a:p>
          <a:p>
            <a:pPr marL="514350" indent="-514350">
              <a:buFont typeface="+mj-lt"/>
              <a:buAutoNum type="arabicPeriod"/>
            </a:pPr>
            <a:r>
              <a:rPr lang="en-GB" dirty="0" smtClean="0"/>
              <a:t>MPC deploys linear models whenever these are good enough.</a:t>
            </a:r>
          </a:p>
          <a:p>
            <a:pPr marL="514350" indent="-514350">
              <a:buFont typeface="+mj-lt"/>
              <a:buAutoNum type="arabicPeriod"/>
            </a:pPr>
            <a:r>
              <a:rPr lang="en-GB" dirty="0" smtClean="0"/>
              <a:t>These videos do not discuss non-linear models and the associated MPC – there is huge variety in that topic and it is far beyond taught course level.</a:t>
            </a:r>
          </a:p>
          <a:p>
            <a:pPr marL="0" indent="0">
              <a:buNone/>
            </a:pPr>
            <a:r>
              <a:rPr lang="en-GB" dirty="0" smtClean="0"/>
              <a:t>Typical linear models are transfer function or state-space. To some extent step response models are a subset of transfer </a:t>
            </a:r>
            <a:r>
              <a:rPr lang="en-GB" dirty="0" smtClean="0"/>
              <a:t>functions.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extLst>
      <p:ext uri="{BB962C8B-B14F-4D97-AF65-F5344CB8AC3E}">
        <p14:creationId xmlns:p14="http://schemas.microsoft.com/office/powerpoint/2010/main" val="33151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Discrete or continuous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While processes operate in continuous time and indeed so do classical control laws such as PI, decision making tends to be more of a discrete process.</a:t>
            </a:r>
          </a:p>
          <a:p>
            <a:pPr marL="0" indent="0">
              <a:buNone/>
            </a:pPr>
            <a:r>
              <a:rPr lang="en-GB" dirty="0" smtClean="0"/>
              <a:t>Decision making requires processing time and thus cannot be instantaneous, especially where one is considering interacting inputs/outputs/constraints and performance.</a:t>
            </a:r>
          </a:p>
          <a:p>
            <a:pPr marL="514350" indent="-514350">
              <a:buFont typeface="+mj-lt"/>
              <a:buAutoNum type="arabicPeriod"/>
            </a:pPr>
            <a:r>
              <a:rPr lang="en-GB" dirty="0" smtClean="0"/>
              <a:t>Common predictive control laws are implemented in discrete time. </a:t>
            </a:r>
          </a:p>
          <a:p>
            <a:pPr marL="514350" indent="-514350">
              <a:buFont typeface="+mj-lt"/>
              <a:buAutoNum type="arabicPeriod"/>
            </a:pPr>
            <a:r>
              <a:rPr lang="en-GB" dirty="0" smtClean="0"/>
              <a:t>While continuous time variants exist in the literature, the author is not aware of much take up in industry.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spTree>
    <p:extLst>
      <p:ext uri="{BB962C8B-B14F-4D97-AF65-F5344CB8AC3E}">
        <p14:creationId xmlns:p14="http://schemas.microsoft.com/office/powerpoint/2010/main" val="138424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sample rate?</a:t>
            </a:r>
            <a:endParaRPr lang="en-GB" dirty="0"/>
          </a:p>
        </p:txBody>
      </p:sp>
      <p:sp>
        <p:nvSpPr>
          <p:cNvPr id="3" name="Content Placeholder 2"/>
          <p:cNvSpPr>
            <a:spLocks noGrp="1"/>
          </p:cNvSpPr>
          <p:nvPr>
            <p:ph idx="1"/>
          </p:nvPr>
        </p:nvSpPr>
        <p:spPr>
          <a:xfrm>
            <a:off x="214282" y="928670"/>
            <a:ext cx="8750206" cy="2356314"/>
          </a:xfrm>
        </p:spPr>
        <p:txBody>
          <a:bodyPr>
            <a:normAutofit fontScale="92500" lnSpcReduction="10000"/>
          </a:bodyPr>
          <a:lstStyle/>
          <a:p>
            <a:pPr marL="0" indent="0">
              <a:buNone/>
            </a:pPr>
            <a:r>
              <a:rPr lang="en-GB" dirty="0" smtClean="0"/>
              <a:t>Several different issues govern the best choice of sample rate.</a:t>
            </a:r>
          </a:p>
          <a:p>
            <a:pPr marL="0" indent="0">
              <a:buNone/>
            </a:pPr>
            <a:r>
              <a:rPr lang="en-GB" dirty="0" smtClean="0"/>
              <a:t>A typical argument is that one wants around 10 sample points within a typical response (settling time or rise time?).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616" y="2492896"/>
            <a:ext cx="5820139" cy="43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3528" y="3284984"/>
            <a:ext cx="2986088"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Slower decision making than this will reduce ability to get high performance or to respond to disturbances fast enough.</a:t>
            </a:r>
            <a:endParaRPr lang="en-GB" sz="2400" dirty="0"/>
          </a:p>
        </p:txBody>
      </p:sp>
    </p:spTree>
    <p:extLst>
      <p:ext uri="{BB962C8B-B14F-4D97-AF65-F5344CB8AC3E}">
        <p14:creationId xmlns:p14="http://schemas.microsoft.com/office/powerpoint/2010/main" val="101404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not sample very fast?</a:t>
            </a:r>
            <a:endParaRPr lang="en-GB" dirty="0"/>
          </a:p>
        </p:txBody>
      </p:sp>
      <p:sp>
        <p:nvSpPr>
          <p:cNvPr id="3" name="Content Placeholder 2"/>
          <p:cNvSpPr>
            <a:spLocks noGrp="1"/>
          </p:cNvSpPr>
          <p:nvPr>
            <p:ph idx="1"/>
          </p:nvPr>
        </p:nvSpPr>
        <p:spPr>
          <a:xfrm>
            <a:off x="214282" y="928670"/>
            <a:ext cx="8750206" cy="2356314"/>
          </a:xfrm>
        </p:spPr>
        <p:txBody>
          <a:bodyPr>
            <a:normAutofit fontScale="92500" lnSpcReduction="10000"/>
          </a:bodyPr>
          <a:lstStyle/>
          <a:p>
            <a:pPr marL="0" indent="0">
              <a:buNone/>
            </a:pPr>
            <a:r>
              <a:rPr lang="en-GB" dirty="0" smtClean="0"/>
              <a:t>Let </a:t>
            </a:r>
            <a:r>
              <a:rPr lang="en-GB" dirty="0" smtClean="0"/>
              <a:t>the input change very frequently, here at about 100 times the rise time.</a:t>
            </a:r>
          </a:p>
          <a:p>
            <a:pPr marL="0" indent="0">
              <a:buNone/>
            </a:pPr>
            <a:r>
              <a:rPr lang="en-GB" dirty="0" smtClean="0"/>
              <a:t>The inherent ‘lag’ (small high freq. gain) within a real system will not respond to these high frequency changes!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179512" y="3199175"/>
            <a:ext cx="3672408"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smtClean="0">
                <a:solidFill>
                  <a:srgbClr val="FFFF00"/>
                </a:solidFill>
              </a:rPr>
              <a:t>Using a high sample rate is pointless:</a:t>
            </a:r>
          </a:p>
          <a:p>
            <a:pPr marL="342900" indent="-342900">
              <a:buFont typeface="Arial" panose="020B0604020202020204" pitchFamily="34" charset="0"/>
              <a:buChar char="•"/>
            </a:pPr>
            <a:r>
              <a:rPr lang="en-GB" sz="2400" dirty="0" smtClean="0">
                <a:solidFill>
                  <a:srgbClr val="FFFF00"/>
                </a:solidFill>
              </a:rPr>
              <a:t>The system cannot respond to </a:t>
            </a:r>
            <a:r>
              <a:rPr lang="en-GB" sz="2400" dirty="0" smtClean="0">
                <a:solidFill>
                  <a:srgbClr val="FFFF00"/>
                </a:solidFill>
              </a:rPr>
              <a:t>fast input changes.</a:t>
            </a:r>
            <a:endParaRPr lang="en-GB" sz="2400" dirty="0" smtClean="0">
              <a:solidFill>
                <a:srgbClr val="FFFF00"/>
              </a:solidFill>
            </a:endParaRPr>
          </a:p>
          <a:p>
            <a:pPr marL="342900" indent="-342900">
              <a:buFont typeface="Arial" panose="020B0604020202020204" pitchFamily="34" charset="0"/>
              <a:buChar char="•"/>
            </a:pPr>
            <a:r>
              <a:rPr lang="en-GB" sz="2400" dirty="0" smtClean="0">
                <a:solidFill>
                  <a:srgbClr val="FFFF00"/>
                </a:solidFill>
              </a:rPr>
              <a:t>It increases the number of decision variables, which implies a more challenging optimisation</a:t>
            </a:r>
            <a:r>
              <a:rPr lang="en-GB" sz="2400" dirty="0" smtClean="0"/>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564904"/>
            <a:ext cx="5724128"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7596336" y="5157192"/>
            <a:ext cx="1224136" cy="648072"/>
          </a:xfrm>
          <a:prstGeom prst="wedgeRoundRectCallout">
            <a:avLst>
              <a:gd name="adj1" fmla="val -88213"/>
              <a:gd name="adj2" fmla="val -11689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a:t>
            </a:r>
            <a:endParaRPr lang="en-GB" sz="2800" dirty="0"/>
          </a:p>
        </p:txBody>
      </p:sp>
      <p:sp>
        <p:nvSpPr>
          <p:cNvPr id="10" name="Rounded Rectangular Callout 9"/>
          <p:cNvSpPr/>
          <p:nvPr/>
        </p:nvSpPr>
        <p:spPr>
          <a:xfrm>
            <a:off x="4644008" y="3068960"/>
            <a:ext cx="1637928" cy="648072"/>
          </a:xfrm>
          <a:prstGeom prst="wedgeRoundRectCallout">
            <a:avLst>
              <a:gd name="adj1" fmla="val 122007"/>
              <a:gd name="adj2" fmla="val -2001"/>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OUTPUT</a:t>
            </a:r>
            <a:endParaRPr lang="en-GB" sz="2800" dirty="0"/>
          </a:p>
        </p:txBody>
      </p:sp>
    </p:spTree>
    <p:extLst>
      <p:ext uri="{BB962C8B-B14F-4D97-AF65-F5344CB8AC3E}">
        <p14:creationId xmlns:p14="http://schemas.microsoft.com/office/powerpoint/2010/main" val="10782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Interim summary</a:t>
            </a:r>
            <a:endParaRPr lang="en-GB" dirty="0"/>
          </a:p>
        </p:txBody>
      </p:sp>
      <p:sp>
        <p:nvSpPr>
          <p:cNvPr id="3" name="Content Placeholder 2"/>
          <p:cNvSpPr>
            <a:spLocks noGrp="1"/>
          </p:cNvSpPr>
          <p:nvPr>
            <p:ph idx="1"/>
          </p:nvPr>
        </p:nvSpPr>
        <p:spPr/>
        <p:txBody>
          <a:bodyPr/>
          <a:lstStyle/>
          <a:p>
            <a:r>
              <a:rPr lang="en-GB" dirty="0" smtClean="0"/>
              <a:t>Operate in discrete time.</a:t>
            </a:r>
          </a:p>
          <a:p>
            <a:r>
              <a:rPr lang="en-GB" dirty="0" smtClean="0"/>
              <a:t>Use a sample rate around 1/10 of principle system dynamic responses.</a:t>
            </a:r>
          </a:p>
          <a:p>
            <a:endParaRPr lang="en-GB" dirty="0"/>
          </a:p>
          <a:p>
            <a:pPr marL="0" indent="0">
              <a:buNone/>
            </a:pPr>
            <a:r>
              <a:rPr lang="en-GB" dirty="0" smtClean="0"/>
              <a:t>The 2</a:t>
            </a:r>
            <a:r>
              <a:rPr lang="en-GB" baseline="30000" dirty="0" smtClean="0"/>
              <a:t>nd</a:t>
            </a:r>
            <a:r>
              <a:rPr lang="en-GB" dirty="0" smtClean="0"/>
              <a:t> assumption is somewhat loose so can be modified if disturbance rejection or performance is not good enough.</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2256676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State space models</a:t>
            </a:r>
            <a:endParaRPr lang="en-GB" dirty="0"/>
          </a:p>
        </p:txBody>
      </p:sp>
      <p:sp>
        <p:nvSpPr>
          <p:cNvPr id="3" name="Content Placeholder 2"/>
          <p:cNvSpPr>
            <a:spLocks noGrp="1"/>
          </p:cNvSpPr>
          <p:nvPr>
            <p:ph idx="1"/>
          </p:nvPr>
        </p:nvSpPr>
        <p:spPr>
          <a:xfrm>
            <a:off x="214282" y="928670"/>
            <a:ext cx="8715436" cy="5668682"/>
          </a:xfrm>
        </p:spPr>
        <p:txBody>
          <a:bodyPr>
            <a:normAutofit fontScale="92500" lnSpcReduction="20000"/>
          </a:bodyPr>
          <a:lstStyle/>
          <a:p>
            <a:pPr marL="0" indent="0">
              <a:buNone/>
            </a:pPr>
            <a:r>
              <a:rPr lang="en-GB" dirty="0" smtClean="0"/>
              <a:t>A common discrete state space model is given as: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smtClean="0"/>
          </a:p>
          <a:p>
            <a:pPr marL="0" indent="0">
              <a:buNone/>
            </a:pPr>
            <a:r>
              <a:rPr lang="en-GB" dirty="0" smtClean="0"/>
              <a:t>This video series will restrict itself to this form and assume, for convenience, that D=0.</a:t>
            </a:r>
          </a:p>
          <a:p>
            <a:pPr marL="0" indent="0">
              <a:buNone/>
            </a:pPr>
            <a:r>
              <a:rPr lang="en-GB" dirty="0" smtClean="0"/>
              <a:t>Viewers who understand the basic concepts will be easily able to rework fine details as required to deal with modifications in this form, more general disturbances and so forth.</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58524792"/>
              </p:ext>
            </p:extLst>
          </p:nvPr>
        </p:nvGraphicFramePr>
        <p:xfrm>
          <a:off x="1979613" y="1484313"/>
          <a:ext cx="4151312" cy="1525587"/>
        </p:xfrm>
        <a:graphic>
          <a:graphicData uri="http://schemas.openxmlformats.org/presentationml/2006/ole">
            <mc:AlternateContent xmlns:mc="http://schemas.openxmlformats.org/markup-compatibility/2006">
              <mc:Choice xmlns:v="urn:schemas-microsoft-com:vml" Requires="v">
                <p:oleObj spid="_x0000_s6159" name="Equation" r:id="rId3" imgW="1244520" imgH="457200" progId="Equation.3">
                  <p:embed/>
                </p:oleObj>
              </mc:Choice>
              <mc:Fallback>
                <p:oleObj name="Equation" r:id="rId3" imgW="1244520" imgH="457200" progId="Equation.3">
                  <p:embed/>
                  <p:pic>
                    <p:nvPicPr>
                      <p:cNvPr id="0" name=""/>
                      <p:cNvPicPr/>
                      <p:nvPr/>
                    </p:nvPicPr>
                    <p:blipFill>
                      <a:blip r:embed="rId4"/>
                      <a:stretch>
                        <a:fillRect/>
                      </a:stretch>
                    </p:blipFill>
                    <p:spPr>
                      <a:xfrm>
                        <a:off x="1979613" y="1484313"/>
                        <a:ext cx="4151312" cy="1525587"/>
                      </a:xfrm>
                      <a:prstGeom prst="rect">
                        <a:avLst/>
                      </a:prstGeom>
                    </p:spPr>
                  </p:pic>
                </p:oleObj>
              </mc:Fallback>
            </mc:AlternateContent>
          </a:graphicData>
        </a:graphic>
      </p:graphicFrame>
      <p:sp>
        <p:nvSpPr>
          <p:cNvPr id="7" name="Rounded Rectangular Callout 6"/>
          <p:cNvSpPr/>
          <p:nvPr/>
        </p:nvSpPr>
        <p:spPr>
          <a:xfrm>
            <a:off x="395536" y="2708920"/>
            <a:ext cx="1368152" cy="720080"/>
          </a:xfrm>
          <a:prstGeom prst="wedgeRoundRectCallout">
            <a:avLst>
              <a:gd name="adj1" fmla="val 74766"/>
              <a:gd name="adj2" fmla="val -1464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State</a:t>
            </a:r>
            <a:endParaRPr lang="en-GB" sz="2800" dirty="0"/>
          </a:p>
        </p:txBody>
      </p:sp>
      <p:sp>
        <p:nvSpPr>
          <p:cNvPr id="8" name="Rounded Rectangular Callout 7"/>
          <p:cNvSpPr/>
          <p:nvPr/>
        </p:nvSpPr>
        <p:spPr>
          <a:xfrm>
            <a:off x="2339752" y="3419798"/>
            <a:ext cx="1368152" cy="720080"/>
          </a:xfrm>
          <a:prstGeom prst="wedgeRoundRectCallout">
            <a:avLst>
              <a:gd name="adj1" fmla="val -54673"/>
              <a:gd name="adj2" fmla="val -1143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Output</a:t>
            </a:r>
            <a:endParaRPr lang="en-GB" sz="2800" dirty="0"/>
          </a:p>
        </p:txBody>
      </p:sp>
      <p:sp>
        <p:nvSpPr>
          <p:cNvPr id="9" name="Rounded Rectangular Callout 8"/>
          <p:cNvSpPr/>
          <p:nvPr/>
        </p:nvSpPr>
        <p:spPr>
          <a:xfrm>
            <a:off x="6372200" y="3093778"/>
            <a:ext cx="2160240" cy="720080"/>
          </a:xfrm>
          <a:prstGeom prst="wedgeRoundRectCallout">
            <a:avLst>
              <a:gd name="adj1" fmla="val -74977"/>
              <a:gd name="adj2" fmla="val -1046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Disturbance</a:t>
            </a:r>
            <a:endParaRPr lang="en-GB" sz="2800" dirty="0"/>
          </a:p>
        </p:txBody>
      </p:sp>
      <p:sp>
        <p:nvSpPr>
          <p:cNvPr id="10" name="Rounded Rectangular Callout 9"/>
          <p:cNvSpPr/>
          <p:nvPr/>
        </p:nvSpPr>
        <p:spPr>
          <a:xfrm>
            <a:off x="6804248" y="1556792"/>
            <a:ext cx="1368152" cy="720080"/>
          </a:xfrm>
          <a:prstGeom prst="wedgeRoundRectCallout">
            <a:avLst>
              <a:gd name="adj1" fmla="val -167192"/>
              <a:gd name="adj2" fmla="val -130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input</a:t>
            </a:r>
            <a:endParaRPr lang="en-GB" sz="2800" dirty="0"/>
          </a:p>
        </p:txBody>
      </p:sp>
    </p:spTree>
    <p:extLst>
      <p:ext uri="{BB962C8B-B14F-4D97-AF65-F5344CB8AC3E}">
        <p14:creationId xmlns:p14="http://schemas.microsoft.com/office/powerpoint/2010/main" val="189745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Transfer function models</a:t>
            </a:r>
            <a:endParaRPr lang="en-GB" dirty="0"/>
          </a:p>
        </p:txBody>
      </p:sp>
      <p:sp>
        <p:nvSpPr>
          <p:cNvPr id="3" name="Content Placeholder 2"/>
          <p:cNvSpPr>
            <a:spLocks noGrp="1"/>
          </p:cNvSpPr>
          <p:nvPr>
            <p:ph idx="1"/>
          </p:nvPr>
        </p:nvSpPr>
        <p:spPr>
          <a:xfrm>
            <a:off x="214282" y="928670"/>
            <a:ext cx="8715436" cy="3940490"/>
          </a:xfrm>
        </p:spPr>
        <p:txBody>
          <a:bodyPr>
            <a:normAutofit lnSpcReduction="10000"/>
          </a:bodyPr>
          <a:lstStyle/>
          <a:p>
            <a:pPr marL="0" indent="0">
              <a:buNone/>
            </a:pPr>
            <a:r>
              <a:rPr lang="en-GB" dirty="0" smtClean="0"/>
              <a:t>The most common transfer function model with MPC is the so called CARIMA model.</a:t>
            </a:r>
          </a:p>
          <a:p>
            <a:pPr marL="514350" indent="-514350">
              <a:buFont typeface="+mj-lt"/>
              <a:buAutoNum type="arabicPeriod"/>
            </a:pPr>
            <a:r>
              <a:rPr lang="en-GB" dirty="0" smtClean="0"/>
              <a:t>This subsumes in its structure many other popular forms.</a:t>
            </a:r>
          </a:p>
          <a:p>
            <a:pPr marL="514350" indent="-514350">
              <a:buFont typeface="+mj-lt"/>
              <a:buAutoNum type="arabicPeriod"/>
            </a:pPr>
            <a:r>
              <a:rPr lang="en-GB" dirty="0" smtClean="0"/>
              <a:t>It is used because the uncertainty is included in a way that is a good representation of slowly varying disturbances that could have a non-zero steady-state.</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853500014"/>
              </p:ext>
            </p:extLst>
          </p:nvPr>
        </p:nvGraphicFramePr>
        <p:xfrm>
          <a:off x="395536" y="4591347"/>
          <a:ext cx="5380037" cy="1312862"/>
        </p:xfrm>
        <a:graphic>
          <a:graphicData uri="http://schemas.openxmlformats.org/presentationml/2006/ole">
            <mc:AlternateContent xmlns:mc="http://schemas.openxmlformats.org/markup-compatibility/2006">
              <mc:Choice xmlns:v="urn:schemas-microsoft-com:vml" Requires="v">
                <p:oleObj spid="_x0000_s7180" name="Equation" r:id="rId3" imgW="1612800" imgH="393480" progId="Equation.3">
                  <p:embed/>
                </p:oleObj>
              </mc:Choice>
              <mc:Fallback>
                <p:oleObj name="Equation" r:id="rId3" imgW="1612800" imgH="393480" progId="Equation.3">
                  <p:embed/>
                  <p:pic>
                    <p:nvPicPr>
                      <p:cNvPr id="0" name="Object 5"/>
                      <p:cNvPicPr>
                        <a:picLocks noChangeAspect="1" noChangeArrowheads="1"/>
                      </p:cNvPicPr>
                      <p:nvPr/>
                    </p:nvPicPr>
                    <p:blipFill>
                      <a:blip r:embed="rId4"/>
                      <a:srcRect/>
                      <a:stretch>
                        <a:fillRect/>
                      </a:stretch>
                    </p:blipFill>
                    <p:spPr bwMode="auto">
                      <a:xfrm>
                        <a:off x="395536" y="4591347"/>
                        <a:ext cx="5380037"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ounded Rectangular Callout 6"/>
          <p:cNvSpPr/>
          <p:nvPr/>
        </p:nvSpPr>
        <p:spPr>
          <a:xfrm>
            <a:off x="6660232" y="4509120"/>
            <a:ext cx="2160240" cy="1368152"/>
          </a:xfrm>
          <a:prstGeom prst="wedgeRoundRectCallout">
            <a:avLst>
              <a:gd name="adj1" fmla="val -98552"/>
              <a:gd name="adj2" fmla="val -7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Zero mean random variable</a:t>
            </a:r>
            <a:endParaRPr lang="en-GB" sz="2800" dirty="0"/>
          </a:p>
        </p:txBody>
      </p:sp>
      <p:sp>
        <p:nvSpPr>
          <p:cNvPr id="8" name="Rectangle 7"/>
          <p:cNvSpPr/>
          <p:nvPr/>
        </p:nvSpPr>
        <p:spPr>
          <a:xfrm>
            <a:off x="539552" y="6012166"/>
            <a:ext cx="6840760" cy="8367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Rather clumsy so not advised for MIMO processes.</a:t>
            </a:r>
            <a:endParaRPr lang="en-GB" sz="2800" dirty="0"/>
          </a:p>
        </p:txBody>
      </p:sp>
    </p:spTree>
    <p:extLst>
      <p:ext uri="{BB962C8B-B14F-4D97-AF65-F5344CB8AC3E}">
        <p14:creationId xmlns:p14="http://schemas.microsoft.com/office/powerpoint/2010/main" val="20106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 calcmode="lin" valueType="num">
                                      <p:cBhvr>
                                        <p:cTn id="35" dur="1000" fill="hold"/>
                                        <p:tgtEl>
                                          <p:spTgt spid="8"/>
                                        </p:tgtEl>
                                        <p:attrNameLst>
                                          <p:attrName>style.rotation</p:attrName>
                                        </p:attrNameLst>
                                      </p:cBhvr>
                                      <p:tavLst>
                                        <p:tav tm="0">
                                          <p:val>
                                            <p:fltVal val="90"/>
                                          </p:val>
                                        </p:tav>
                                        <p:tav tm="100000">
                                          <p:val>
                                            <p:fltVal val="0"/>
                                          </p:val>
                                        </p:tav>
                                      </p:tavLst>
                                    </p:anim>
                                    <p:animEffect transition="in" filter="fade">
                                      <p:cBhvr>
                                        <p:cTn id="3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1045</TotalTime>
  <Words>894</Words>
  <Application>Microsoft Office PowerPoint</Application>
  <PresentationFormat>On-screen Show (4:3)</PresentationFormat>
  <Paragraphs>116</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Equation</vt:lpstr>
      <vt:lpstr>Predictive control 4 Modelling</vt:lpstr>
      <vt:lpstr>Introduction</vt:lpstr>
      <vt:lpstr>Model requirements</vt:lpstr>
      <vt:lpstr>Discrete or continuous</vt:lpstr>
      <vt:lpstr>What sample rate?</vt:lpstr>
      <vt:lpstr>Why not sample very fast?</vt:lpstr>
      <vt:lpstr>Interim summary</vt:lpstr>
      <vt:lpstr>State space models</vt:lpstr>
      <vt:lpstr>Transfer function models</vt:lpstr>
      <vt:lpstr>Step response models</vt:lpstr>
      <vt:lpstr>Independent model</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79</cp:revision>
  <dcterms:created xsi:type="dcterms:W3CDTF">2012-03-07T15:25:29Z</dcterms:created>
  <dcterms:modified xsi:type="dcterms:W3CDTF">2014-01-17T08:23:51Z</dcterms:modified>
</cp:coreProperties>
</file>