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4" r:id="rId3"/>
    <p:sldId id="296" r:id="rId4"/>
    <p:sldId id="297" r:id="rId5"/>
    <p:sldId id="298" r:id="rId6"/>
    <p:sldId id="299" r:id="rId7"/>
    <p:sldId id="300" r:id="rId8"/>
    <p:sldId id="301" r:id="rId9"/>
    <p:sldId id="302" r:id="rId10"/>
    <p:sldId id="269"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hyperlink" Target="http://engsc.ac.uk/" TargetMode="External"/><Relationship Id="rId10" Type="http://schemas.openxmlformats.org/officeDocument/2006/relationships/image" Target="../media/image16.jpeg"/><Relationship Id="rId4" Type="http://schemas.openxmlformats.org/officeDocument/2006/relationships/image" Target="../media/image1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5</a:t>
            </a:r>
            <a:br>
              <a:rPr lang="en-GB" dirty="0" smtClean="0"/>
            </a:br>
            <a:r>
              <a:rPr lang="en-GB" dirty="0" smtClean="0"/>
              <a:t>prediction with state space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common to use discrete models for prediction.</a:t>
            </a:r>
          </a:p>
          <a:p>
            <a:r>
              <a:rPr lang="en-GB" dirty="0" smtClean="0"/>
              <a:t>This video has shown how state space models can be used to form n-step ahead predictions.</a:t>
            </a:r>
          </a:p>
          <a:p>
            <a:r>
              <a:rPr lang="en-GB" dirty="0" smtClean="0"/>
              <a:t>It is also shown how predictions can be separated into known parts (based on measurements) and unknown parts (based on decision variables yet to be selected).</a:t>
            </a:r>
          </a:p>
          <a:p>
            <a:r>
              <a:rPr lang="en-GB" dirty="0" smtClean="0"/>
              <a:t>There was an implicit assumption that the state is known whereas in practice one may need </a:t>
            </a:r>
            <a:r>
              <a:rPr lang="en-GB" smtClean="0"/>
              <a:t>an observer for this.</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The previous videos introduced the main concepts underpinning predictive control (MPC).</a:t>
            </a:r>
          </a:p>
          <a:p>
            <a:r>
              <a:rPr lang="en-GB" dirty="0" smtClean="0"/>
              <a:t>They also argued that linear discrete models are a logical basis for any predictions.</a:t>
            </a:r>
          </a:p>
          <a:p>
            <a:pPr marL="0" indent="0">
              <a:buNone/>
            </a:pPr>
            <a:r>
              <a:rPr lang="en-GB" dirty="0" smtClean="0"/>
              <a:t>This video considers how predictions can be formed from an underlying model.</a:t>
            </a:r>
          </a:p>
          <a:p>
            <a:pPr marL="0" indent="0">
              <a:buNone/>
            </a:pPr>
            <a:r>
              <a:rPr lang="en-GB" dirty="0" smtClean="0"/>
              <a:t>The initial focus is on simple state space models. </a:t>
            </a:r>
          </a:p>
          <a:p>
            <a:pPr marL="0" indent="0">
              <a:buNone/>
            </a:pPr>
            <a:r>
              <a:rPr lang="en-GB" dirty="0" smtClean="0"/>
              <a:t>It is implicit throughout that the system is multivariable. Dimensions are not stated except where possibly unclear.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 space models</a:t>
            </a:r>
            <a:endParaRPr lang="en-GB" dirty="0"/>
          </a:p>
        </p:txBody>
      </p:sp>
      <p:sp>
        <p:nvSpPr>
          <p:cNvPr id="3" name="Content Placeholder 2"/>
          <p:cNvSpPr>
            <a:spLocks noGrp="1"/>
          </p:cNvSpPr>
          <p:nvPr>
            <p:ph idx="1"/>
          </p:nvPr>
        </p:nvSpPr>
        <p:spPr>
          <a:xfrm>
            <a:off x="214282" y="928670"/>
            <a:ext cx="8715436" cy="5668682"/>
          </a:xfrm>
        </p:spPr>
        <p:txBody>
          <a:bodyPr>
            <a:normAutofit/>
          </a:bodyPr>
          <a:lstStyle/>
          <a:p>
            <a:pPr marL="0" indent="0">
              <a:buNone/>
            </a:pPr>
            <a:r>
              <a:rPr lang="en-GB" dirty="0" smtClean="0"/>
              <a:t>A common discrete state space model is given as: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This video series will restrict itself to this form and assume, for convenience, that D=0.</a:t>
            </a:r>
          </a:p>
          <a:p>
            <a:pPr marL="0" indent="0">
              <a:buNone/>
            </a:pPr>
            <a:r>
              <a:rPr lang="en-GB" dirty="0" smtClean="0"/>
              <a:t>Assume </a:t>
            </a:r>
            <a:r>
              <a:rPr lang="en-GB" dirty="0" err="1" smtClean="0"/>
              <a:t>n</a:t>
            </a:r>
            <a:r>
              <a:rPr lang="en-GB" baseline="-25000" dirty="0" err="1" smtClean="0"/>
              <a:t>x</a:t>
            </a:r>
            <a:r>
              <a:rPr lang="en-GB" dirty="0" smtClean="0"/>
              <a:t> states, m</a:t>
            </a:r>
            <a:r>
              <a:rPr lang="en-GB" baseline="-25000" dirty="0" smtClean="0"/>
              <a:t>u</a:t>
            </a:r>
            <a:r>
              <a:rPr lang="en-GB" dirty="0" smtClean="0"/>
              <a:t> inputs and m</a:t>
            </a:r>
            <a:r>
              <a:rPr lang="en-GB" baseline="-25000" dirty="0" smtClean="0"/>
              <a:t>y</a:t>
            </a:r>
            <a:r>
              <a:rPr lang="en-GB" dirty="0" smtClean="0"/>
              <a:t> outputs. [We need notation n</a:t>
            </a:r>
            <a:r>
              <a:rPr lang="en-GB" baseline="-25000" dirty="0" smtClean="0"/>
              <a:t>u</a:t>
            </a:r>
            <a:r>
              <a:rPr lang="en-GB" dirty="0" smtClean="0"/>
              <a:t> ,</a:t>
            </a:r>
            <a:r>
              <a:rPr lang="en-GB" dirty="0" err="1" smtClean="0"/>
              <a:t>n</a:t>
            </a:r>
            <a:r>
              <a:rPr lang="en-GB" baseline="-25000" dirty="0" err="1" smtClean="0"/>
              <a:t>y</a:t>
            </a:r>
            <a:r>
              <a:rPr lang="en-GB" dirty="0" smtClean="0"/>
              <a:t> for other uses later.]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58524792"/>
              </p:ext>
            </p:extLst>
          </p:nvPr>
        </p:nvGraphicFramePr>
        <p:xfrm>
          <a:off x="1979613" y="1484313"/>
          <a:ext cx="4151312" cy="1525587"/>
        </p:xfrm>
        <a:graphic>
          <a:graphicData uri="http://schemas.openxmlformats.org/presentationml/2006/ole">
            <mc:AlternateContent xmlns:mc="http://schemas.openxmlformats.org/markup-compatibility/2006">
              <mc:Choice xmlns:v="urn:schemas-microsoft-com:vml" Requires="v">
                <p:oleObj spid="_x0000_s6172" name="Equation" r:id="rId3" imgW="1244520" imgH="457200" progId="Equation.3">
                  <p:embed/>
                </p:oleObj>
              </mc:Choice>
              <mc:Fallback>
                <p:oleObj name="Equation" r:id="rId3" imgW="1244520" imgH="457200" progId="Equation.3">
                  <p:embed/>
                  <p:pic>
                    <p:nvPicPr>
                      <p:cNvPr id="0" name=""/>
                      <p:cNvPicPr/>
                      <p:nvPr/>
                    </p:nvPicPr>
                    <p:blipFill>
                      <a:blip r:embed="rId4"/>
                      <a:stretch>
                        <a:fillRect/>
                      </a:stretch>
                    </p:blipFill>
                    <p:spPr>
                      <a:xfrm>
                        <a:off x="1979613" y="1484313"/>
                        <a:ext cx="4151312" cy="1525587"/>
                      </a:xfrm>
                      <a:prstGeom prst="rect">
                        <a:avLst/>
                      </a:prstGeom>
                    </p:spPr>
                  </p:pic>
                </p:oleObj>
              </mc:Fallback>
            </mc:AlternateContent>
          </a:graphicData>
        </a:graphic>
      </p:graphicFrame>
      <p:sp>
        <p:nvSpPr>
          <p:cNvPr id="7" name="Rounded Rectangular Callout 6"/>
          <p:cNvSpPr/>
          <p:nvPr/>
        </p:nvSpPr>
        <p:spPr>
          <a:xfrm>
            <a:off x="395536" y="2708920"/>
            <a:ext cx="1368152" cy="720080"/>
          </a:xfrm>
          <a:prstGeom prst="wedgeRoundRectCallout">
            <a:avLst>
              <a:gd name="adj1" fmla="val 74766"/>
              <a:gd name="adj2" fmla="val -146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State</a:t>
            </a:r>
            <a:endParaRPr lang="en-GB" sz="2800" dirty="0"/>
          </a:p>
        </p:txBody>
      </p:sp>
      <p:sp>
        <p:nvSpPr>
          <p:cNvPr id="8" name="Rounded Rectangular Callout 7"/>
          <p:cNvSpPr/>
          <p:nvPr/>
        </p:nvSpPr>
        <p:spPr>
          <a:xfrm>
            <a:off x="2339752" y="3419798"/>
            <a:ext cx="1368152" cy="720080"/>
          </a:xfrm>
          <a:prstGeom prst="wedgeRoundRectCallout">
            <a:avLst>
              <a:gd name="adj1" fmla="val -54673"/>
              <a:gd name="adj2" fmla="val -114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a:t>
            </a:r>
            <a:endParaRPr lang="en-GB" sz="2800" dirty="0"/>
          </a:p>
        </p:txBody>
      </p:sp>
      <p:sp>
        <p:nvSpPr>
          <p:cNvPr id="9" name="Rounded Rectangular Callout 8"/>
          <p:cNvSpPr/>
          <p:nvPr/>
        </p:nvSpPr>
        <p:spPr>
          <a:xfrm>
            <a:off x="6660232" y="3002849"/>
            <a:ext cx="2160240" cy="720080"/>
          </a:xfrm>
          <a:prstGeom prst="wedgeRoundRectCallout">
            <a:avLst>
              <a:gd name="adj1" fmla="val -74977"/>
              <a:gd name="adj2" fmla="val -104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a:t>
            </a:r>
            <a:endParaRPr lang="en-GB" sz="2800" dirty="0"/>
          </a:p>
        </p:txBody>
      </p:sp>
      <p:sp>
        <p:nvSpPr>
          <p:cNvPr id="10" name="Rounded Rectangular Callout 9"/>
          <p:cNvSpPr/>
          <p:nvPr/>
        </p:nvSpPr>
        <p:spPr>
          <a:xfrm>
            <a:off x="6804248" y="1556792"/>
            <a:ext cx="1368152" cy="720080"/>
          </a:xfrm>
          <a:prstGeom prst="wedgeRoundRectCallout">
            <a:avLst>
              <a:gd name="adj1" fmla="val -167192"/>
              <a:gd name="adj2" fmla="val -130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a:t>
            </a:r>
            <a:endParaRPr lang="en-GB" sz="2800" dirty="0"/>
          </a:p>
        </p:txBody>
      </p:sp>
    </p:spTree>
    <p:extLst>
      <p:ext uri="{BB962C8B-B14F-4D97-AF65-F5344CB8AC3E}">
        <p14:creationId xmlns:p14="http://schemas.microsoft.com/office/powerpoint/2010/main" val="189745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concepts of prediction</a:t>
            </a:r>
            <a:endParaRPr lang="en-GB" dirty="0"/>
          </a:p>
        </p:txBody>
      </p:sp>
      <p:sp>
        <p:nvSpPr>
          <p:cNvPr id="3" name="Content Placeholder 2"/>
          <p:cNvSpPr>
            <a:spLocks noGrp="1"/>
          </p:cNvSpPr>
          <p:nvPr>
            <p:ph idx="1"/>
          </p:nvPr>
        </p:nvSpPr>
        <p:spPr/>
        <p:txBody>
          <a:bodyPr/>
          <a:lstStyle/>
          <a:p>
            <a:pPr marL="0" indent="0">
              <a:buNone/>
            </a:pPr>
            <a:r>
              <a:rPr lang="en-GB" dirty="0" smtClean="0"/>
              <a:t>Discrete models are one-step ahead prediction models, that is, given data at sample ‘k’, one can determine data at sample ‘k+1’.</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Normally one would assume  that the best guess gives: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23261884"/>
              </p:ext>
            </p:extLst>
          </p:nvPr>
        </p:nvGraphicFramePr>
        <p:xfrm>
          <a:off x="179511" y="2564904"/>
          <a:ext cx="8347681" cy="1296144"/>
        </p:xfrm>
        <a:graphic>
          <a:graphicData uri="http://schemas.openxmlformats.org/presentationml/2006/ole">
            <mc:AlternateContent xmlns:mc="http://schemas.openxmlformats.org/markup-compatibility/2006">
              <mc:Choice xmlns:v="urn:schemas-microsoft-com:vml" Requires="v">
                <p:oleObj spid="_x0000_s10263" name="Equation" r:id="rId3" imgW="3111480" imgH="482400" progId="Equation.3">
                  <p:embed/>
                </p:oleObj>
              </mc:Choice>
              <mc:Fallback>
                <p:oleObj name="Equation" r:id="rId3" imgW="3111480" imgH="482400" progId="Equation.3">
                  <p:embed/>
                  <p:pic>
                    <p:nvPicPr>
                      <p:cNvPr id="0" name="Object 5"/>
                      <p:cNvPicPr>
                        <a:picLocks noChangeAspect="1" noChangeArrowheads="1"/>
                      </p:cNvPicPr>
                      <p:nvPr/>
                    </p:nvPicPr>
                    <p:blipFill>
                      <a:blip r:embed="rId4"/>
                      <a:srcRect/>
                      <a:stretch>
                        <a:fillRect/>
                      </a:stretch>
                    </p:blipFill>
                    <p:spPr bwMode="auto">
                      <a:xfrm>
                        <a:off x="179511" y="2564904"/>
                        <a:ext cx="8347681" cy="129614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9885286"/>
              </p:ext>
            </p:extLst>
          </p:nvPr>
        </p:nvGraphicFramePr>
        <p:xfrm>
          <a:off x="3347864" y="5085184"/>
          <a:ext cx="1531937" cy="614362"/>
        </p:xfrm>
        <a:graphic>
          <a:graphicData uri="http://schemas.openxmlformats.org/presentationml/2006/ole">
            <mc:AlternateContent xmlns:mc="http://schemas.openxmlformats.org/markup-compatibility/2006">
              <mc:Choice xmlns:v="urn:schemas-microsoft-com:vml" Requires="v">
                <p:oleObj spid="_x0000_s10264" name="Equation" r:id="rId5" imgW="571320" imgH="228600" progId="Equation.3">
                  <p:embed/>
                </p:oleObj>
              </mc:Choice>
              <mc:Fallback>
                <p:oleObj name="Equation" r:id="rId5" imgW="571320" imgH="228600" progId="Equation.3">
                  <p:embed/>
                  <p:pic>
                    <p:nvPicPr>
                      <p:cNvPr id="0" name="Object 5"/>
                      <p:cNvPicPr>
                        <a:picLocks noChangeAspect="1" noChangeArrowheads="1"/>
                      </p:cNvPicPr>
                      <p:nvPr/>
                    </p:nvPicPr>
                    <p:blipFill>
                      <a:blip r:embed="rId6"/>
                      <a:srcRect/>
                      <a:stretch>
                        <a:fillRect/>
                      </a:stretch>
                    </p:blipFill>
                    <p:spPr bwMode="auto">
                      <a:xfrm>
                        <a:off x="3347864" y="5085184"/>
                        <a:ext cx="153193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774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concepts of prediction</a:t>
            </a:r>
            <a:endParaRPr lang="en-GB" dirty="0"/>
          </a:p>
        </p:txBody>
      </p:sp>
      <p:sp>
        <p:nvSpPr>
          <p:cNvPr id="3" name="Content Placeholder 2"/>
          <p:cNvSpPr>
            <a:spLocks noGrp="1"/>
          </p:cNvSpPr>
          <p:nvPr>
            <p:ph idx="1"/>
          </p:nvPr>
        </p:nvSpPr>
        <p:spPr/>
        <p:txBody>
          <a:bodyPr/>
          <a:lstStyle/>
          <a:p>
            <a:pPr marL="0" indent="0">
              <a:buNone/>
            </a:pPr>
            <a:r>
              <a:rPr lang="en-GB" dirty="0" smtClean="0"/>
              <a:t>The one-step ahead prediction can be used </a:t>
            </a:r>
            <a:r>
              <a:rPr lang="en-GB" b="1" u="sng" dirty="0" smtClean="0">
                <a:solidFill>
                  <a:srgbClr val="00B050"/>
                </a:solidFill>
              </a:rPr>
              <a:t>recursively</a:t>
            </a:r>
            <a:r>
              <a:rPr lang="en-GB" dirty="0" smtClean="0"/>
              <a:t> to find an n-step ahead prediction as follows: </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Expanding this out gives: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62096738"/>
              </p:ext>
            </p:extLst>
          </p:nvPr>
        </p:nvGraphicFramePr>
        <p:xfrm>
          <a:off x="251520" y="2564904"/>
          <a:ext cx="8741569" cy="1725104"/>
        </p:xfrm>
        <a:graphic>
          <a:graphicData uri="http://schemas.openxmlformats.org/presentationml/2006/ole">
            <mc:AlternateContent xmlns:mc="http://schemas.openxmlformats.org/markup-compatibility/2006">
              <mc:Choice xmlns:v="urn:schemas-microsoft-com:vml" Requires="v">
                <p:oleObj spid="_x0000_s11284" name="Equation" r:id="rId3" imgW="4635360" imgH="914400" progId="Equation.3">
                  <p:embed/>
                </p:oleObj>
              </mc:Choice>
              <mc:Fallback>
                <p:oleObj name="Equation" r:id="rId3" imgW="4635360" imgH="914400" progId="Equation.3">
                  <p:embed/>
                  <p:pic>
                    <p:nvPicPr>
                      <p:cNvPr id="0" name=""/>
                      <p:cNvPicPr>
                        <a:picLocks noChangeAspect="1" noChangeArrowheads="1"/>
                      </p:cNvPicPr>
                      <p:nvPr/>
                    </p:nvPicPr>
                    <p:blipFill>
                      <a:blip r:embed="rId4"/>
                      <a:srcRect/>
                      <a:stretch>
                        <a:fillRect/>
                      </a:stretch>
                    </p:blipFill>
                    <p:spPr bwMode="auto">
                      <a:xfrm>
                        <a:off x="251520" y="2564904"/>
                        <a:ext cx="8741569" cy="1725104"/>
                      </a:xfrm>
                      <a:prstGeom prst="rect">
                        <a:avLst/>
                      </a:prstGeom>
                      <a:noFill/>
                      <a:ln>
                        <a:noFill/>
                      </a:ln>
                    </p:spPr>
                  </p:pic>
                </p:oleObj>
              </mc:Fallback>
            </mc:AlternateContent>
          </a:graphicData>
        </a:graphic>
      </p:graphicFrame>
      <p:sp>
        <p:nvSpPr>
          <p:cNvPr id="8" name="Rectangle 7"/>
          <p:cNvSpPr/>
          <p:nvPr/>
        </p:nvSpPr>
        <p:spPr>
          <a:xfrm>
            <a:off x="3491880" y="2996952"/>
            <a:ext cx="52565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470955" y="3441032"/>
            <a:ext cx="52565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477670" y="3861048"/>
            <a:ext cx="542319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25397527"/>
              </p:ext>
            </p:extLst>
          </p:nvPr>
        </p:nvGraphicFramePr>
        <p:xfrm>
          <a:off x="539552" y="4797152"/>
          <a:ext cx="6032940" cy="1871935"/>
        </p:xfrm>
        <a:graphic>
          <a:graphicData uri="http://schemas.openxmlformats.org/presentationml/2006/ole">
            <mc:AlternateContent xmlns:mc="http://schemas.openxmlformats.org/markup-compatibility/2006">
              <mc:Choice xmlns:v="urn:schemas-microsoft-com:vml" Requires="v">
                <p:oleObj spid="_x0000_s11285" name="Equation" r:id="rId5" imgW="2946240" imgH="914400" progId="Equation.3">
                  <p:embed/>
                </p:oleObj>
              </mc:Choice>
              <mc:Fallback>
                <p:oleObj name="Equation" r:id="rId5" imgW="2946240" imgH="914400" progId="Equation.3">
                  <p:embed/>
                  <p:pic>
                    <p:nvPicPr>
                      <p:cNvPr id="0" name="Object 5"/>
                      <p:cNvPicPr>
                        <a:picLocks noChangeAspect="1" noChangeArrowheads="1"/>
                      </p:cNvPicPr>
                      <p:nvPr/>
                    </p:nvPicPr>
                    <p:blipFill>
                      <a:blip r:embed="rId6"/>
                      <a:srcRect/>
                      <a:stretch>
                        <a:fillRect/>
                      </a:stretch>
                    </p:blipFill>
                    <p:spPr bwMode="auto">
                      <a:xfrm>
                        <a:off x="539552" y="4797152"/>
                        <a:ext cx="6032940" cy="1871935"/>
                      </a:xfrm>
                      <a:prstGeom prst="rect">
                        <a:avLst/>
                      </a:prstGeom>
                      <a:noFill/>
                      <a:ln>
                        <a:noFill/>
                      </a:ln>
                    </p:spPr>
                  </p:pic>
                </p:oleObj>
              </mc:Fallback>
            </mc:AlternateContent>
          </a:graphicData>
        </a:graphic>
      </p:graphicFrame>
      <p:sp>
        <p:nvSpPr>
          <p:cNvPr id="12" name="Rectangle 11"/>
          <p:cNvSpPr/>
          <p:nvPr/>
        </p:nvSpPr>
        <p:spPr>
          <a:xfrm>
            <a:off x="6732240" y="4725144"/>
            <a:ext cx="2168623" cy="19442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pattern should now be obvious.</a:t>
            </a:r>
            <a:endParaRPr lang="en-GB" sz="2400" dirty="0"/>
          </a:p>
        </p:txBody>
      </p:sp>
    </p:spTree>
    <p:extLst>
      <p:ext uri="{BB962C8B-B14F-4D97-AF65-F5344CB8AC3E}">
        <p14:creationId xmlns:p14="http://schemas.microsoft.com/office/powerpoint/2010/main" val="87330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concepts of prediction</a:t>
            </a:r>
            <a:endParaRPr lang="en-GB" dirty="0"/>
          </a:p>
        </p:txBody>
      </p:sp>
      <p:sp>
        <p:nvSpPr>
          <p:cNvPr id="3" name="Content Placeholder 2"/>
          <p:cNvSpPr>
            <a:spLocks noGrp="1"/>
          </p:cNvSpPr>
          <p:nvPr>
            <p:ph idx="1"/>
          </p:nvPr>
        </p:nvSpPr>
        <p:spPr/>
        <p:txBody>
          <a:bodyPr/>
          <a:lstStyle/>
          <a:p>
            <a:pPr marL="0" indent="0">
              <a:buNone/>
            </a:pPr>
            <a:r>
              <a:rPr lang="en-GB" dirty="0" smtClean="0"/>
              <a:t>A general expression of the n-step ahead prediction is given as:</a:t>
            </a:r>
            <a:endParaRPr lang="en-GB" dirty="0"/>
          </a:p>
          <a:p>
            <a:pPr marL="0" indent="0">
              <a:buNone/>
            </a:pPr>
            <a:endParaRPr lang="en-GB" dirty="0" smtClean="0"/>
          </a:p>
          <a:p>
            <a:pPr marL="0" indent="0">
              <a:buNone/>
            </a:pPr>
            <a:endParaRPr lang="en-GB" dirty="0"/>
          </a:p>
          <a:p>
            <a:pPr marL="0" indent="0">
              <a:buNone/>
            </a:pPr>
            <a:r>
              <a:rPr lang="en-GB" dirty="0" smtClean="0"/>
              <a:t>The system output can be determined simply using: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2161122122"/>
              </p:ext>
            </p:extLst>
          </p:nvPr>
        </p:nvGraphicFramePr>
        <p:xfrm>
          <a:off x="286348" y="2276872"/>
          <a:ext cx="8618741" cy="576064"/>
        </p:xfrm>
        <a:graphic>
          <a:graphicData uri="http://schemas.openxmlformats.org/presentationml/2006/ole">
            <mc:AlternateContent xmlns:mc="http://schemas.openxmlformats.org/markup-compatibility/2006">
              <mc:Choice xmlns:v="urn:schemas-microsoft-com:vml" Requires="v">
                <p:oleObj spid="_x0000_s12308" name="Equation" r:id="rId3" imgW="3606480" imgH="241200" progId="Equation.3">
                  <p:embed/>
                </p:oleObj>
              </mc:Choice>
              <mc:Fallback>
                <p:oleObj name="Equation" r:id="rId3" imgW="3606480" imgH="241200" progId="Equation.3">
                  <p:embed/>
                  <p:pic>
                    <p:nvPicPr>
                      <p:cNvPr id="0" name=""/>
                      <p:cNvPicPr>
                        <a:picLocks noChangeAspect="1" noChangeArrowheads="1"/>
                      </p:cNvPicPr>
                      <p:nvPr/>
                    </p:nvPicPr>
                    <p:blipFill>
                      <a:blip r:embed="rId4"/>
                      <a:srcRect/>
                      <a:stretch>
                        <a:fillRect/>
                      </a:stretch>
                    </p:blipFill>
                    <p:spPr bwMode="auto">
                      <a:xfrm>
                        <a:off x="286348" y="2276872"/>
                        <a:ext cx="8618741" cy="576064"/>
                      </a:xfrm>
                      <a:prstGeom prst="rect">
                        <a:avLst/>
                      </a:prstGeom>
                      <a:noFill/>
                      <a:ln>
                        <a:noFill/>
                      </a:ln>
                    </p:spPr>
                  </p:pic>
                </p:oleObj>
              </mc:Fallback>
            </mc:AlternateContent>
          </a:graphicData>
        </a:graphic>
      </p:graphicFrame>
      <p:sp>
        <p:nvSpPr>
          <p:cNvPr id="12" name="Rectangle 11"/>
          <p:cNvSpPr/>
          <p:nvPr/>
        </p:nvSpPr>
        <p:spPr>
          <a:xfrm>
            <a:off x="395536" y="5013176"/>
            <a:ext cx="8208912" cy="15121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HOWEVER: This prediction mixes up past and future data, so it is advisable to be more careful with notation and construction of the predictions. </a:t>
            </a:r>
            <a:endParaRPr lang="en-GB"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3986340502"/>
              </p:ext>
            </p:extLst>
          </p:nvPr>
        </p:nvGraphicFramePr>
        <p:xfrm>
          <a:off x="323528" y="3861048"/>
          <a:ext cx="8424937" cy="966425"/>
        </p:xfrm>
        <a:graphic>
          <a:graphicData uri="http://schemas.openxmlformats.org/presentationml/2006/ole">
            <mc:AlternateContent xmlns:mc="http://schemas.openxmlformats.org/markup-compatibility/2006">
              <mc:Choice xmlns:v="urn:schemas-microsoft-com:vml" Requires="v">
                <p:oleObj spid="_x0000_s12309" name="Equation" r:id="rId5" imgW="4203360" imgH="482400" progId="Equation.3">
                  <p:embed/>
                </p:oleObj>
              </mc:Choice>
              <mc:Fallback>
                <p:oleObj name="Equation" r:id="rId5" imgW="4203360" imgH="482400" progId="Equation.3">
                  <p:embed/>
                  <p:pic>
                    <p:nvPicPr>
                      <p:cNvPr id="0" name="Object 10"/>
                      <p:cNvPicPr>
                        <a:picLocks noChangeAspect="1" noChangeArrowheads="1"/>
                      </p:cNvPicPr>
                      <p:nvPr/>
                    </p:nvPicPr>
                    <p:blipFill>
                      <a:blip r:embed="rId6"/>
                      <a:srcRect/>
                      <a:stretch>
                        <a:fillRect/>
                      </a:stretch>
                    </p:blipFill>
                    <p:spPr bwMode="auto">
                      <a:xfrm>
                        <a:off x="323528" y="3861048"/>
                        <a:ext cx="8424937" cy="966425"/>
                      </a:xfrm>
                      <a:prstGeom prst="rect">
                        <a:avLst/>
                      </a:prstGeom>
                      <a:noFill/>
                      <a:ln>
                        <a:noFill/>
                      </a:ln>
                    </p:spPr>
                  </p:pic>
                </p:oleObj>
              </mc:Fallback>
            </mc:AlternateContent>
          </a:graphicData>
        </a:graphic>
      </p:graphicFrame>
      <p:sp>
        <p:nvSpPr>
          <p:cNvPr id="13" name="Rectangle 12"/>
          <p:cNvSpPr/>
          <p:nvPr/>
        </p:nvSpPr>
        <p:spPr>
          <a:xfrm>
            <a:off x="395536" y="4365104"/>
            <a:ext cx="850532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445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3"/>
                                        </p:tgtEl>
                                        <p:attrNameLst>
                                          <p:attrName>ppt_x</p:attrName>
                                        </p:attrNameLst>
                                      </p:cBhvr>
                                      <p:tavLst>
                                        <p:tav tm="0">
                                          <p:val>
                                            <p:strVal val="ppt_x"/>
                                          </p:val>
                                        </p:tav>
                                        <p:tav tm="100000">
                                          <p:val>
                                            <p:strVal val="ppt_x"/>
                                          </p:val>
                                        </p:tav>
                                      </p:tavLst>
                                    </p:anim>
                                    <p:anim calcmode="lin" valueType="num">
                                      <p:cBhvr additive="base">
                                        <p:cTn id="25" dur="500"/>
                                        <p:tgtEl>
                                          <p:spTgt spid="13"/>
                                        </p:tgtEl>
                                        <p:attrNameLst>
                                          <p:attrName>ppt_y</p:attrName>
                                        </p:attrNameLst>
                                      </p:cBhvr>
                                      <p:tavLst>
                                        <p:tav tm="0">
                                          <p:val>
                                            <p:strVal val="ppt_y"/>
                                          </p:val>
                                        </p:tav>
                                        <p:tav tm="100000">
                                          <p:val>
                                            <p:strVal val="1+ppt_h/2"/>
                                          </p:val>
                                        </p:tav>
                                      </p:tavLst>
                                    </p:anim>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Prediction notation</a:t>
            </a:r>
            <a:endParaRPr lang="en-GB" dirty="0"/>
          </a:p>
        </p:txBody>
      </p:sp>
      <p:sp>
        <p:nvSpPr>
          <p:cNvPr id="3" name="Content Placeholder 2"/>
          <p:cNvSpPr>
            <a:spLocks noGrp="1"/>
          </p:cNvSpPr>
          <p:nvPr>
            <p:ph idx="1"/>
          </p:nvPr>
        </p:nvSpPr>
        <p:spPr/>
        <p:txBody>
          <a:bodyPr/>
          <a:lstStyle/>
          <a:p>
            <a:pPr marL="0" indent="0">
              <a:buNone/>
            </a:pPr>
            <a:r>
              <a:rPr lang="en-GB" dirty="0" smtClean="0"/>
              <a:t>A common notation in the literature uses a double subscript – the first term determines the sample of the prediction (how many steps ahead) and the 2</a:t>
            </a:r>
            <a:r>
              <a:rPr lang="en-GB" baseline="30000" dirty="0" smtClean="0"/>
              <a:t>nd</a:t>
            </a:r>
            <a:r>
              <a:rPr lang="en-GB" dirty="0" smtClean="0"/>
              <a:t> denotes the sample at which the prediction was made (</a:t>
            </a:r>
            <a:r>
              <a:rPr lang="en-GB" b="1" dirty="0" smtClean="0">
                <a:solidFill>
                  <a:srgbClr val="00B050"/>
                </a:solidFill>
              </a:rPr>
              <a:t>only used for prediction and not past</a:t>
            </a:r>
            <a:r>
              <a:rPr lang="en-GB" dirty="0" smtClean="0"/>
              <a:t>).</a:t>
            </a:r>
          </a:p>
          <a:p>
            <a:pPr marL="0" indent="0">
              <a:buNone/>
            </a:pPr>
            <a:r>
              <a:rPr lang="en-GB" dirty="0" smtClean="0"/>
              <a:t>Example: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36217347"/>
              </p:ext>
            </p:extLst>
          </p:nvPr>
        </p:nvGraphicFramePr>
        <p:xfrm>
          <a:off x="1979712" y="3140968"/>
          <a:ext cx="5763987" cy="1270669"/>
        </p:xfrm>
        <a:graphic>
          <a:graphicData uri="http://schemas.openxmlformats.org/presentationml/2006/ole">
            <mc:AlternateContent xmlns:mc="http://schemas.openxmlformats.org/markup-compatibility/2006">
              <mc:Choice xmlns:v="urn:schemas-microsoft-com:vml" Requires="v">
                <p:oleObj spid="_x0000_s13321" name="Equation" r:id="rId3" imgW="1091880" imgH="241200" progId="Equation.3">
                  <p:embed/>
                </p:oleObj>
              </mc:Choice>
              <mc:Fallback>
                <p:oleObj name="Equation" r:id="rId3" imgW="1091880" imgH="241200" progId="Equation.3">
                  <p:embed/>
                  <p:pic>
                    <p:nvPicPr>
                      <p:cNvPr id="0" name="Object 6"/>
                      <p:cNvPicPr>
                        <a:picLocks noChangeAspect="1" noChangeArrowheads="1"/>
                      </p:cNvPicPr>
                      <p:nvPr/>
                    </p:nvPicPr>
                    <p:blipFill>
                      <a:blip r:embed="rId4"/>
                      <a:srcRect/>
                      <a:stretch>
                        <a:fillRect/>
                      </a:stretch>
                    </p:blipFill>
                    <p:spPr bwMode="auto">
                      <a:xfrm>
                        <a:off x="1979712" y="3140968"/>
                        <a:ext cx="5763987" cy="1270669"/>
                      </a:xfrm>
                      <a:prstGeom prst="rect">
                        <a:avLst/>
                      </a:prstGeom>
                      <a:noFill/>
                      <a:ln>
                        <a:noFill/>
                      </a:ln>
                    </p:spPr>
                  </p:pic>
                </p:oleObj>
              </mc:Fallback>
            </mc:AlternateContent>
          </a:graphicData>
        </a:graphic>
      </p:graphicFrame>
      <p:sp>
        <p:nvSpPr>
          <p:cNvPr id="7" name="Rounded Rectangular Callout 6"/>
          <p:cNvSpPr/>
          <p:nvPr/>
        </p:nvSpPr>
        <p:spPr>
          <a:xfrm>
            <a:off x="179512" y="4581128"/>
            <a:ext cx="3744416" cy="1952599"/>
          </a:xfrm>
          <a:prstGeom prst="wedgeRoundRectCallout">
            <a:avLst>
              <a:gd name="adj1" fmla="val 21603"/>
              <a:gd name="adj2" fmla="val -6660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 of x at sample (k+4) where prediction was made at sample (k).</a:t>
            </a:r>
            <a:endParaRPr lang="en-GB" sz="2800" dirty="0"/>
          </a:p>
        </p:txBody>
      </p:sp>
      <p:sp>
        <p:nvSpPr>
          <p:cNvPr id="8" name="Rounded Rectangular Callout 7"/>
          <p:cNvSpPr/>
          <p:nvPr/>
        </p:nvSpPr>
        <p:spPr>
          <a:xfrm>
            <a:off x="4355976" y="4869160"/>
            <a:ext cx="4392488" cy="1664568"/>
          </a:xfrm>
          <a:prstGeom prst="wedgeRoundRectCallout">
            <a:avLst>
              <a:gd name="adj1" fmla="val 3674"/>
              <a:gd name="adj2" fmla="val -8676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 of y at sample (k+6) where prediction was made at sample (k+2).</a:t>
            </a:r>
            <a:endParaRPr lang="en-GB" sz="2800" dirty="0"/>
          </a:p>
        </p:txBody>
      </p:sp>
    </p:spTree>
    <p:extLst>
      <p:ext uri="{BB962C8B-B14F-4D97-AF65-F5344CB8AC3E}">
        <p14:creationId xmlns:p14="http://schemas.microsoft.com/office/powerpoint/2010/main" val="173329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Predictions with notation</a:t>
            </a:r>
            <a:endParaRPr lang="en-GB" dirty="0"/>
          </a:p>
        </p:txBody>
      </p:sp>
      <p:sp>
        <p:nvSpPr>
          <p:cNvPr id="3" name="Content Placeholder 2"/>
          <p:cNvSpPr>
            <a:spLocks noGrp="1"/>
          </p:cNvSpPr>
          <p:nvPr>
            <p:ph idx="1"/>
          </p:nvPr>
        </p:nvSpPr>
        <p:spPr/>
        <p:txBody>
          <a:bodyPr/>
          <a:lstStyle/>
          <a:p>
            <a:pPr marL="0" indent="0">
              <a:buNone/>
            </a:pPr>
            <a:r>
              <a:rPr lang="en-GB" dirty="0" smtClean="0"/>
              <a:t>A general expression of the n-step ahead prediction is given as:</a:t>
            </a:r>
            <a:endParaRPr lang="en-GB" dirty="0"/>
          </a:p>
          <a:p>
            <a:pPr marL="0" indent="0">
              <a:buNone/>
            </a:pPr>
            <a:endParaRPr lang="en-GB" dirty="0" smtClean="0"/>
          </a:p>
          <a:p>
            <a:pPr marL="0" indent="0">
              <a:buNone/>
            </a:pPr>
            <a:endParaRPr lang="en-GB" dirty="0" smtClean="0"/>
          </a:p>
          <a:p>
            <a:pPr marL="0" indent="0">
              <a:buNone/>
            </a:pPr>
            <a:r>
              <a:rPr lang="en-GB" dirty="0" smtClean="0"/>
              <a:t>The double subscript makes it clear where a value is notionally ‘</a:t>
            </a:r>
            <a:r>
              <a:rPr lang="en-GB" b="1" dirty="0" smtClean="0">
                <a:solidFill>
                  <a:srgbClr val="00B050"/>
                </a:solidFill>
              </a:rPr>
              <a:t>in the future or a predicted value</a:t>
            </a:r>
            <a:r>
              <a:rPr lang="en-GB" dirty="0" smtClean="0"/>
              <a:t>’ as opposed to known.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1293487509"/>
              </p:ext>
            </p:extLst>
          </p:nvPr>
        </p:nvGraphicFramePr>
        <p:xfrm>
          <a:off x="238374" y="2060849"/>
          <a:ext cx="8662490" cy="559672"/>
        </p:xfrm>
        <a:graphic>
          <a:graphicData uri="http://schemas.openxmlformats.org/presentationml/2006/ole">
            <mc:AlternateContent xmlns:mc="http://schemas.openxmlformats.org/markup-compatibility/2006">
              <mc:Choice xmlns:v="urn:schemas-microsoft-com:vml" Requires="v">
                <p:oleObj spid="_x0000_s14348" name="Equation" r:id="rId3" imgW="3936960" imgH="253800" progId="Equation.3">
                  <p:embed/>
                </p:oleObj>
              </mc:Choice>
              <mc:Fallback>
                <p:oleObj name="Equation" r:id="rId3" imgW="3936960" imgH="253800" progId="Equation.3">
                  <p:embed/>
                  <p:pic>
                    <p:nvPicPr>
                      <p:cNvPr id="0" name=""/>
                      <p:cNvPicPr>
                        <a:picLocks noChangeAspect="1" noChangeArrowheads="1"/>
                      </p:cNvPicPr>
                      <p:nvPr/>
                    </p:nvPicPr>
                    <p:blipFill>
                      <a:blip r:embed="rId4"/>
                      <a:srcRect/>
                      <a:stretch>
                        <a:fillRect/>
                      </a:stretch>
                    </p:blipFill>
                    <p:spPr bwMode="auto">
                      <a:xfrm>
                        <a:off x="238374" y="2060849"/>
                        <a:ext cx="8662490" cy="559672"/>
                      </a:xfrm>
                      <a:prstGeom prst="rect">
                        <a:avLst/>
                      </a:prstGeom>
                      <a:noFill/>
                      <a:ln>
                        <a:noFill/>
                      </a:ln>
                    </p:spPr>
                  </p:pic>
                </p:oleObj>
              </mc:Fallback>
            </mc:AlternateContent>
          </a:graphicData>
        </a:graphic>
      </p:graphicFrame>
      <p:sp>
        <p:nvSpPr>
          <p:cNvPr id="12" name="Rectangle 11"/>
          <p:cNvSpPr/>
          <p:nvPr/>
        </p:nvSpPr>
        <p:spPr>
          <a:xfrm>
            <a:off x="234936" y="4869160"/>
            <a:ext cx="8208912" cy="15121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Double subscripts are used for clarity where needed. </a:t>
            </a:r>
          </a:p>
          <a:p>
            <a:pPr algn="ctr"/>
            <a:r>
              <a:rPr lang="en-GB" sz="2400" dirty="0" smtClean="0"/>
              <a:t>However, these may be avoided where they are considered obvious from the context.</a:t>
            </a:r>
          </a:p>
        </p:txBody>
      </p:sp>
      <p:graphicFrame>
        <p:nvGraphicFramePr>
          <p:cNvPr id="7" name="Object 6"/>
          <p:cNvGraphicFramePr>
            <a:graphicFrameLocks noChangeAspect="1"/>
          </p:cNvGraphicFramePr>
          <p:nvPr>
            <p:extLst>
              <p:ext uri="{D42A27DB-BD31-4B8C-83A1-F6EECF244321}">
                <p14:modId xmlns:p14="http://schemas.microsoft.com/office/powerpoint/2010/main" val="2854185104"/>
              </p:ext>
            </p:extLst>
          </p:nvPr>
        </p:nvGraphicFramePr>
        <p:xfrm>
          <a:off x="365148" y="2636912"/>
          <a:ext cx="7559675" cy="509588"/>
        </p:xfrm>
        <a:graphic>
          <a:graphicData uri="http://schemas.openxmlformats.org/presentationml/2006/ole">
            <mc:AlternateContent xmlns:mc="http://schemas.openxmlformats.org/markup-compatibility/2006">
              <mc:Choice xmlns:v="urn:schemas-microsoft-com:vml" Requires="v">
                <p:oleObj spid="_x0000_s14349" name="Equation" r:id="rId5" imgW="3771720" imgH="253800" progId="Equation.3">
                  <p:embed/>
                </p:oleObj>
              </mc:Choice>
              <mc:Fallback>
                <p:oleObj name="Equation" r:id="rId5" imgW="3771720" imgH="253800" progId="Equation.3">
                  <p:embed/>
                  <p:pic>
                    <p:nvPicPr>
                      <p:cNvPr id="0" name=""/>
                      <p:cNvPicPr>
                        <a:picLocks noChangeAspect="1" noChangeArrowheads="1"/>
                      </p:cNvPicPr>
                      <p:nvPr/>
                    </p:nvPicPr>
                    <p:blipFill>
                      <a:blip r:embed="rId6"/>
                      <a:srcRect/>
                      <a:stretch>
                        <a:fillRect/>
                      </a:stretch>
                    </p:blipFill>
                    <p:spPr bwMode="auto">
                      <a:xfrm>
                        <a:off x="365148" y="2636912"/>
                        <a:ext cx="7559675" cy="5095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9117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Splitting predictions</a:t>
            </a:r>
            <a:endParaRPr lang="en-GB" dirty="0"/>
          </a:p>
        </p:txBody>
      </p:sp>
      <p:sp>
        <p:nvSpPr>
          <p:cNvPr id="3" name="Content Placeholder 2"/>
          <p:cNvSpPr>
            <a:spLocks noGrp="1"/>
          </p:cNvSpPr>
          <p:nvPr>
            <p:ph idx="1"/>
          </p:nvPr>
        </p:nvSpPr>
        <p:spPr/>
        <p:txBody>
          <a:bodyPr/>
          <a:lstStyle/>
          <a:p>
            <a:pPr marL="0" indent="0">
              <a:buNone/>
            </a:pPr>
            <a:r>
              <a:rPr lang="en-GB" dirty="0" smtClean="0"/>
              <a:t>It is convenient to separate predictions into the part which is known and the part which is yet to be determined. </a:t>
            </a:r>
            <a:endParaRPr lang="en-GB" dirty="0"/>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12" name="Rectangle 11"/>
          <p:cNvSpPr/>
          <p:nvPr/>
        </p:nvSpPr>
        <p:spPr>
          <a:xfrm>
            <a:off x="258196" y="5517231"/>
            <a:ext cx="8208912" cy="11046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aim will be to choose the ‘unknown’ inputs to ensure that the overall prediction is satisfactory. </a:t>
            </a:r>
          </a:p>
        </p:txBody>
      </p:sp>
      <p:graphicFrame>
        <p:nvGraphicFramePr>
          <p:cNvPr id="7" name="Object 6"/>
          <p:cNvGraphicFramePr>
            <a:graphicFrameLocks noChangeAspect="1"/>
          </p:cNvGraphicFramePr>
          <p:nvPr>
            <p:extLst>
              <p:ext uri="{D42A27DB-BD31-4B8C-83A1-F6EECF244321}">
                <p14:modId xmlns:p14="http://schemas.microsoft.com/office/powerpoint/2010/main" val="1077755197"/>
              </p:ext>
            </p:extLst>
          </p:nvPr>
        </p:nvGraphicFramePr>
        <p:xfrm>
          <a:off x="339725" y="2636838"/>
          <a:ext cx="8604387" cy="576138"/>
        </p:xfrm>
        <a:graphic>
          <a:graphicData uri="http://schemas.openxmlformats.org/presentationml/2006/ole">
            <mc:AlternateContent xmlns:mc="http://schemas.openxmlformats.org/markup-compatibility/2006">
              <mc:Choice xmlns:v="urn:schemas-microsoft-com:vml" Requires="v">
                <p:oleObj spid="_x0000_s15367" name="Equation" r:id="rId3" imgW="3797280" imgH="253800" progId="Equation.3">
                  <p:embed/>
                </p:oleObj>
              </mc:Choice>
              <mc:Fallback>
                <p:oleObj name="Equation" r:id="rId3" imgW="3797280" imgH="253800" progId="Equation.3">
                  <p:embed/>
                  <p:pic>
                    <p:nvPicPr>
                      <p:cNvPr id="0" name=""/>
                      <p:cNvPicPr>
                        <a:picLocks noChangeAspect="1" noChangeArrowheads="1"/>
                      </p:cNvPicPr>
                      <p:nvPr/>
                    </p:nvPicPr>
                    <p:blipFill>
                      <a:blip r:embed="rId4"/>
                      <a:srcRect/>
                      <a:stretch>
                        <a:fillRect/>
                      </a:stretch>
                    </p:blipFill>
                    <p:spPr bwMode="auto">
                      <a:xfrm>
                        <a:off x="339725" y="2636838"/>
                        <a:ext cx="8604387" cy="576138"/>
                      </a:xfrm>
                      <a:prstGeom prst="rect">
                        <a:avLst/>
                      </a:prstGeom>
                      <a:noFill/>
                      <a:ln>
                        <a:noFill/>
                      </a:ln>
                    </p:spPr>
                  </p:pic>
                </p:oleObj>
              </mc:Fallback>
            </mc:AlternateContent>
          </a:graphicData>
        </a:graphic>
      </p:graphicFrame>
      <p:sp>
        <p:nvSpPr>
          <p:cNvPr id="6" name="Oval 5"/>
          <p:cNvSpPr/>
          <p:nvPr/>
        </p:nvSpPr>
        <p:spPr>
          <a:xfrm>
            <a:off x="1331640" y="2492896"/>
            <a:ext cx="1728192"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ular Callout 7"/>
          <p:cNvSpPr/>
          <p:nvPr/>
        </p:nvSpPr>
        <p:spPr>
          <a:xfrm>
            <a:off x="234936" y="3933056"/>
            <a:ext cx="2824896" cy="1368152"/>
          </a:xfrm>
          <a:prstGeom prst="wedgeRoundRectCallout">
            <a:avLst>
              <a:gd name="adj1" fmla="val 18912"/>
              <a:gd name="adj2" fmla="val -100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Known based on current and past measurement</a:t>
            </a:r>
            <a:endParaRPr lang="en-GB" sz="2800" dirty="0"/>
          </a:p>
        </p:txBody>
      </p:sp>
      <p:sp>
        <p:nvSpPr>
          <p:cNvPr id="13" name="Oval 12"/>
          <p:cNvSpPr/>
          <p:nvPr/>
        </p:nvSpPr>
        <p:spPr>
          <a:xfrm>
            <a:off x="3212232" y="2492896"/>
            <a:ext cx="5824264"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ular Callout 13"/>
          <p:cNvSpPr/>
          <p:nvPr/>
        </p:nvSpPr>
        <p:spPr>
          <a:xfrm>
            <a:off x="4362652" y="3944223"/>
            <a:ext cx="4313804" cy="1368152"/>
          </a:xfrm>
          <a:prstGeom prst="wedgeRoundRectCallout">
            <a:avLst>
              <a:gd name="adj1" fmla="val -2017"/>
              <a:gd name="adj2" fmla="val -97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U</a:t>
            </a:r>
            <a:r>
              <a:rPr lang="en-GB" sz="2800" dirty="0" smtClean="0"/>
              <a:t>nknown as based on future input choices which remain to be decided</a:t>
            </a:r>
            <a:endParaRPr lang="en-GB" sz="2800" dirty="0"/>
          </a:p>
        </p:txBody>
      </p:sp>
    </p:spTree>
    <p:extLst>
      <p:ext uri="{BB962C8B-B14F-4D97-AF65-F5344CB8AC3E}">
        <p14:creationId xmlns:p14="http://schemas.microsoft.com/office/powerpoint/2010/main" val="20471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 calcmode="lin" valueType="num">
                                      <p:cBhvr>
                                        <p:cTn id="39" dur="1000" fill="hold"/>
                                        <p:tgtEl>
                                          <p:spTgt spid="12"/>
                                        </p:tgtEl>
                                        <p:attrNameLst>
                                          <p:attrName>style.rotation</p:attrName>
                                        </p:attrNameLst>
                                      </p:cBhvr>
                                      <p:tavLst>
                                        <p:tav tm="0">
                                          <p:val>
                                            <p:fltVal val="90"/>
                                          </p:val>
                                        </p:tav>
                                        <p:tav tm="100000">
                                          <p:val>
                                            <p:fltVal val="0"/>
                                          </p:val>
                                        </p:tav>
                                      </p:tavLst>
                                    </p:anim>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8"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673</Words>
  <Application>Microsoft Office PowerPoint</Application>
  <PresentationFormat>On-screen Show (4:3)</PresentationFormat>
  <Paragraphs>100</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Predictive control 5 prediction with state space models</vt:lpstr>
      <vt:lpstr>Introduction</vt:lpstr>
      <vt:lpstr>State space models</vt:lpstr>
      <vt:lpstr>Basic concepts of prediction</vt:lpstr>
      <vt:lpstr>Basic concepts of prediction</vt:lpstr>
      <vt:lpstr>Basic concepts of prediction</vt:lpstr>
      <vt:lpstr>Prediction notation</vt:lpstr>
      <vt:lpstr>Predictions with notation</vt:lpstr>
      <vt:lpstr>Splitting predictions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88</cp:revision>
  <dcterms:created xsi:type="dcterms:W3CDTF">2012-03-07T15:25:29Z</dcterms:created>
  <dcterms:modified xsi:type="dcterms:W3CDTF">2014-01-17T08:52:53Z</dcterms:modified>
</cp:coreProperties>
</file>