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94" r:id="rId3"/>
    <p:sldId id="303" r:id="rId4"/>
    <p:sldId id="304" r:id="rId5"/>
    <p:sldId id="305" r:id="rId6"/>
    <p:sldId id="306" r:id="rId7"/>
    <p:sldId id="307" r:id="rId8"/>
    <p:sldId id="309" r:id="rId9"/>
    <p:sldId id="308" r:id="rId10"/>
    <p:sldId id="269" r:id="rId11"/>
    <p:sldId id="262"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18" autoAdjust="0"/>
  </p:normalViewPr>
  <p:slideViewPr>
    <p:cSldViewPr>
      <p:cViewPr varScale="1">
        <p:scale>
          <a:sx n="64" d="100"/>
          <a:sy n="64" d="100"/>
        </p:scale>
        <p:origin x="-57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2E3A0A-5A14-432D-8BD5-ABEDC342324B}" type="datetimeFigureOut">
              <a:rPr lang="en-US" smtClean="0"/>
              <a:t>1/17/2014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CDDD3A-DA80-470F-A833-164F8EB85CE8}" type="slidenum">
              <a:rPr lang="en-GB" smtClean="0"/>
              <a:t>‹#›</a:t>
            </a:fld>
            <a:endParaRPr lang="en-GB"/>
          </a:p>
        </p:txBody>
      </p:sp>
    </p:spTree>
    <p:extLst>
      <p:ext uri="{BB962C8B-B14F-4D97-AF65-F5344CB8AC3E}">
        <p14:creationId xmlns:p14="http://schemas.microsoft.com/office/powerpoint/2010/main" val="1099623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9149B19C-3E0D-49DE-965A-62A78ACB7DE1}" type="slidenum">
              <a:rPr lang="en-GB" smtClean="0"/>
              <a:pPr/>
              <a:t>11</a:t>
            </a:fld>
            <a:endParaRPr lang="en-GB" smtClean="0"/>
          </a:p>
        </p:txBody>
      </p:sp>
      <p:sp>
        <p:nvSpPr>
          <p:cNvPr id="35843" name="Rectangle 2"/>
          <p:cNvSpPr>
            <a:spLocks noGrp="1" noRot="1" noChangeAspect="1" noChangeArrowheads="1" noTextEdit="1"/>
          </p:cNvSpPr>
          <p:nvPr>
            <p:ph type="sldImg"/>
          </p:nvPr>
        </p:nvSpPr>
        <p:spPr>
          <a:xfrm>
            <a:off x="1144588" y="687388"/>
            <a:ext cx="4570412" cy="3427412"/>
          </a:xfrm>
          <a:ln/>
        </p:spPr>
      </p:sp>
      <p:sp>
        <p:nvSpPr>
          <p:cNvPr id="35844" name="Rectangle 3"/>
          <p:cNvSpPr>
            <a:spLocks noGrp="1" noChangeArrowheads="1"/>
          </p:cNvSpPr>
          <p:nvPr>
            <p:ph type="body" idx="1"/>
          </p:nvPr>
        </p:nvSpPr>
        <p:spPr>
          <a:xfrm>
            <a:off x="685801" y="4341813"/>
            <a:ext cx="5486400" cy="4114800"/>
          </a:xfrm>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a:xfrm>
            <a:off x="8143900" y="0"/>
            <a:ext cx="1000100" cy="365125"/>
          </a:xfrm>
        </p:spPr>
        <p:txBody>
          <a:bodyPr/>
          <a:lstStyle/>
          <a:p>
            <a:fld id="{5B012F45-9B02-47F8-9E0B-49D2C7006700}"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p>
            <a:r>
              <a:rPr lang="en-GB" smtClean="0"/>
              <a:t>Slides by Anthony Rossiter </a:t>
            </a:r>
            <a:endParaRPr lang="en-GB" dirty="0"/>
          </a:p>
        </p:txBody>
      </p:sp>
      <p:sp>
        <p:nvSpPr>
          <p:cNvPr id="4" name="Slide Number Placeholder 3"/>
          <p:cNvSpPr>
            <a:spLocks noGrp="1"/>
          </p:cNvSpPr>
          <p:nvPr>
            <p:ph type="sldNum" sz="quarter" idx="11"/>
          </p:nvPr>
        </p:nvSpPr>
        <p:spPr/>
        <p:txBody>
          <a:bodyPr/>
          <a:lstStyle/>
          <a:p>
            <a:fld id="{1CF30DBA-6D20-466D-B27F-CBC9F021682F}" type="slidenum">
              <a:rPr lang="en-GB" smtClean="0"/>
              <a:pPr/>
              <a:t>‹#›</a:t>
            </a:fld>
            <a:r>
              <a:rPr lang="en-GB" smtClean="0"/>
              <a:t>page </a:t>
            </a:r>
            <a:fld id="{9968B63B-D82E-4456-B75B-2AAEDD963255}" type="slidenum">
              <a:rPr lang="en-GB" smtClean="0"/>
              <a:pPr/>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1"/>
          </p:nvPr>
        </p:nvSpPr>
        <p:spPr/>
        <p:txBody>
          <a:bodyPr/>
          <a:lstStyle/>
          <a:p>
            <a:r>
              <a:rPr lang="en-GB" dirty="0" smtClean="0"/>
              <a:t>Slides by Anthony </a:t>
            </a:r>
            <a:r>
              <a:rPr lang="en-GB" dirty="0" err="1" smtClean="0"/>
              <a:t>Rossiter</a:t>
            </a:r>
            <a:r>
              <a:rPr lang="en-GB" dirty="0" smtClean="0"/>
              <a:t> </a:t>
            </a:r>
          </a:p>
        </p:txBody>
      </p:sp>
      <p:sp>
        <p:nvSpPr>
          <p:cNvPr id="6" name="Slide Number Placeholder 5"/>
          <p:cNvSpPr>
            <a:spLocks noGrp="1"/>
          </p:cNvSpPr>
          <p:nvPr>
            <p:ph type="sldNum" sz="quarter" idx="12"/>
          </p:nvPr>
        </p:nvSpPr>
        <p:spPr/>
        <p:txBody>
          <a:bodyPr/>
          <a:lstStyle/>
          <a:p>
            <a:fld id="{CE48A2D0-CD6A-459C-BFF9-664885D56077}" type="slidenum">
              <a:rPr lang="en-GB" smtClean="0"/>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GB"/>
          </a:p>
        </p:txBody>
      </p:sp>
      <p:sp>
        <p:nvSpPr>
          <p:cNvPr id="8" name="Footer Placeholder 7"/>
          <p:cNvSpPr>
            <a:spLocks noGrp="1"/>
          </p:cNvSpPr>
          <p:nvPr>
            <p:ph type="ftr" sz="quarter" idx="11"/>
          </p:nvPr>
        </p:nvSpPr>
        <p:spPr/>
        <p:txBody>
          <a:bodyPr/>
          <a:lstStyle/>
          <a:p>
            <a:r>
              <a:rPr lang="en-GB" smtClean="0"/>
              <a:t>Slides by Anthony Rossiter </a:t>
            </a:r>
            <a:endParaRPr lang="en-GB"/>
          </a:p>
        </p:txBody>
      </p:sp>
      <p:sp>
        <p:nvSpPr>
          <p:cNvPr id="9" name="Slide Number Placeholder 8"/>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GB"/>
          </a:p>
        </p:txBody>
      </p:sp>
      <p:sp>
        <p:nvSpPr>
          <p:cNvPr id="4" name="Footer Placeholder 3"/>
          <p:cNvSpPr>
            <a:spLocks noGrp="1"/>
          </p:cNvSpPr>
          <p:nvPr>
            <p:ph type="ftr" sz="quarter" idx="11"/>
          </p:nvPr>
        </p:nvSpPr>
        <p:spPr/>
        <p:txBody>
          <a:bodyPr/>
          <a:lstStyle/>
          <a:p>
            <a:r>
              <a:rPr lang="en-GB" smtClean="0"/>
              <a:t>Slides by Anthony Rossiter </a:t>
            </a:r>
            <a:endParaRPr lang="en-GB"/>
          </a:p>
        </p:txBody>
      </p:sp>
      <p:sp>
        <p:nvSpPr>
          <p:cNvPr id="5" name="Slide Number Placeholder 4"/>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GB"/>
          </a:p>
        </p:txBody>
      </p:sp>
      <p:sp>
        <p:nvSpPr>
          <p:cNvPr id="3" name="Footer Placeholder 2"/>
          <p:cNvSpPr>
            <a:spLocks noGrp="1"/>
          </p:cNvSpPr>
          <p:nvPr>
            <p:ph type="ftr" sz="quarter" idx="11"/>
          </p:nvPr>
        </p:nvSpPr>
        <p:spPr/>
        <p:txBody>
          <a:bodyPr/>
          <a:lstStyle/>
          <a:p>
            <a:r>
              <a:rPr lang="en-GB" smtClean="0"/>
              <a:t>Slides by Anthony Rossiter </a:t>
            </a:r>
            <a:endParaRPr lang="en-GB"/>
          </a:p>
        </p:txBody>
      </p:sp>
      <p:sp>
        <p:nvSpPr>
          <p:cNvPr id="4" name="Slide Number Placeholder 3"/>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910" y="142852"/>
            <a:ext cx="8001056" cy="714380"/>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214282" y="928670"/>
            <a:ext cx="8715436" cy="564360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Footer Placeholder 4"/>
          <p:cNvSpPr>
            <a:spLocks noGrp="1"/>
          </p:cNvSpPr>
          <p:nvPr>
            <p:ph type="ftr" sz="quarter" idx="3"/>
          </p:nvPr>
        </p:nvSpPr>
        <p:spPr>
          <a:xfrm>
            <a:off x="0" y="6492875"/>
            <a:ext cx="1928794" cy="365125"/>
          </a:xfrm>
          <a:prstGeom prst="rect">
            <a:avLst/>
          </a:prstGeom>
        </p:spPr>
        <p:txBody>
          <a:bodyPr vert="horz" lIns="91440" tIns="45720" rIns="91440" bIns="45720" rtlCol="0" anchor="ctr"/>
          <a:lstStyle>
            <a:lvl1pPr algn="ctr">
              <a:defRPr sz="1200" baseline="0">
                <a:solidFill>
                  <a:schemeClr val="tx1"/>
                </a:solidFill>
              </a:defRPr>
            </a:lvl1pPr>
          </a:lstStyle>
          <a:p>
            <a:r>
              <a:rPr lang="en-GB" dirty="0" smtClean="0"/>
              <a:t>Slides by Anthony </a:t>
            </a:r>
            <a:r>
              <a:rPr lang="en-GB" dirty="0" err="1" smtClean="0"/>
              <a:t>Rossiter</a:t>
            </a:r>
            <a:r>
              <a:rPr lang="en-GB" dirty="0" smtClean="0"/>
              <a:t> </a:t>
            </a:r>
            <a:endParaRPr lang="en-GB" dirty="0"/>
          </a:p>
        </p:txBody>
      </p:sp>
      <p:sp>
        <p:nvSpPr>
          <p:cNvPr id="6" name="Slide Number Placeholder 5"/>
          <p:cNvSpPr>
            <a:spLocks noGrp="1"/>
          </p:cNvSpPr>
          <p:nvPr>
            <p:ph type="sldNum" sz="quarter" idx="4"/>
          </p:nvPr>
        </p:nvSpPr>
        <p:spPr>
          <a:xfrm>
            <a:off x="8143900" y="0"/>
            <a:ext cx="10001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GB" dirty="0" smtClean="0"/>
              <a:t> </a:t>
            </a:r>
            <a:fld id="{9968B63B-D82E-4456-B75B-2AAEDD963255}" type="slidenum">
              <a:rPr lang="en-GB" smtClean="0"/>
              <a:pPr/>
              <a:t>‹#›</a:t>
            </a:fld>
            <a:endParaRPr lang="en-GB" dirty="0"/>
          </a:p>
        </p:txBody>
      </p:sp>
      <p:pic>
        <p:nvPicPr>
          <p:cNvPr id="7" name="Picture 6" descr="crest-l.gif"/>
          <p:cNvPicPr>
            <a:picLocks noChangeAspect="1"/>
          </p:cNvPicPr>
          <p:nvPr userDrawn="1"/>
        </p:nvPicPr>
        <p:blipFill>
          <a:blip r:embed="rId14"/>
          <a:stretch>
            <a:fillRect/>
          </a:stretch>
        </p:blipFill>
        <p:spPr>
          <a:xfrm>
            <a:off x="0" y="0"/>
            <a:ext cx="1023938" cy="40481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hyperlink" Target="http://creativecommons.org/licenses/by/2.0/uk/" TargetMode="External"/><Relationship Id="rId7" Type="http://schemas.openxmlformats.org/officeDocument/2006/relationships/hyperlink" Target="http://www.jisc.ac.uk/"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19.jpeg"/><Relationship Id="rId5" Type="http://schemas.openxmlformats.org/officeDocument/2006/relationships/hyperlink" Target="http://engsc.ac.uk/" TargetMode="External"/><Relationship Id="rId10" Type="http://schemas.openxmlformats.org/officeDocument/2006/relationships/image" Target="../media/image18.jpeg"/><Relationship Id="rId4" Type="http://schemas.openxmlformats.org/officeDocument/2006/relationships/image" Target="../media/image15.wmf"/><Relationship Id="rId9" Type="http://schemas.openxmlformats.org/officeDocument/2006/relationships/hyperlink" Target="http://engsc.ac.uk/an/oer-project/oer-project.as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6.wmf"/><Relationship Id="rId5" Type="http://schemas.openxmlformats.org/officeDocument/2006/relationships/oleObject" Target="../embeddings/oleObject5.bin"/><Relationship Id="rId4" Type="http://schemas.openxmlformats.org/officeDocument/2006/relationships/image" Target="../media/image5.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8.wmf"/><Relationship Id="rId5" Type="http://schemas.openxmlformats.org/officeDocument/2006/relationships/oleObject" Target="../embeddings/oleObject7.bin"/><Relationship Id="rId4" Type="http://schemas.openxmlformats.org/officeDocument/2006/relationships/image" Target="../media/image7.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0.wmf"/><Relationship Id="rId5" Type="http://schemas.openxmlformats.org/officeDocument/2006/relationships/oleObject" Target="../embeddings/oleObject9.bin"/><Relationship Id="rId4" Type="http://schemas.openxmlformats.org/officeDocument/2006/relationships/image" Target="../media/image9.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2.wmf"/><Relationship Id="rId5" Type="http://schemas.openxmlformats.org/officeDocument/2006/relationships/oleObject" Target="../embeddings/oleObject11.bin"/><Relationship Id="rId4" Type="http://schemas.openxmlformats.org/officeDocument/2006/relationships/image" Target="../media/image11.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4.wmf"/><Relationship Id="rId5" Type="http://schemas.openxmlformats.org/officeDocument/2006/relationships/oleObject" Target="../embeddings/oleObject13.bin"/><Relationship Id="rId4" Type="http://schemas.openxmlformats.org/officeDocument/2006/relationships/image" Target="../media/image1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smtClean="0"/>
              <a:t>Predictive control </a:t>
            </a:r>
            <a:r>
              <a:rPr lang="en-GB" dirty="0"/>
              <a:t>6</a:t>
            </a:r>
            <a:r>
              <a:rPr lang="en-GB" dirty="0" smtClean="0"/>
              <a:t/>
            </a:r>
            <a:br>
              <a:rPr lang="en-GB" dirty="0" smtClean="0"/>
            </a:br>
            <a:r>
              <a:rPr lang="en-GB" dirty="0" smtClean="0"/>
              <a:t>prediction with state space models continued</a:t>
            </a:r>
            <a:endParaRPr lang="en-GB" dirty="0"/>
          </a:p>
        </p:txBody>
      </p:sp>
      <p:sp>
        <p:nvSpPr>
          <p:cNvPr id="3" name="Subtitle 2"/>
          <p:cNvSpPr>
            <a:spLocks noGrp="1"/>
          </p:cNvSpPr>
          <p:nvPr>
            <p:ph type="subTitle" idx="1"/>
          </p:nvPr>
        </p:nvSpPr>
        <p:spPr/>
        <p:txBody>
          <a:bodyPr/>
          <a:lstStyle/>
          <a:p>
            <a:r>
              <a:rPr lang="en-GB" dirty="0" smtClean="0"/>
              <a:t>Anthony </a:t>
            </a:r>
            <a:r>
              <a:rPr lang="en-GB" dirty="0" err="1" smtClean="0"/>
              <a:t>Rossiter</a:t>
            </a:r>
            <a:endParaRPr lang="en-GB" dirty="0"/>
          </a:p>
        </p:txBody>
      </p:sp>
      <p:sp>
        <p:nvSpPr>
          <p:cNvPr id="4" name="Slide Number Placeholder 3"/>
          <p:cNvSpPr>
            <a:spLocks noGrp="1"/>
          </p:cNvSpPr>
          <p:nvPr>
            <p:ph type="sldNum" sz="quarter" idx="12"/>
          </p:nvPr>
        </p:nvSpPr>
        <p:spPr/>
        <p:txBody>
          <a:bodyPr/>
          <a:lstStyle/>
          <a:p>
            <a:fld id="{5B012F45-9B02-47F8-9E0B-49D2C7006700}" type="slidenum">
              <a:rPr lang="en-GB" smtClean="0"/>
              <a:t>1</a:t>
            </a:fld>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Summary</a:t>
            </a:r>
            <a:endParaRPr lang="en-GB" dirty="0"/>
          </a:p>
        </p:txBody>
      </p:sp>
      <p:sp>
        <p:nvSpPr>
          <p:cNvPr id="3" name="Content Placeholder 2"/>
          <p:cNvSpPr>
            <a:spLocks noGrp="1"/>
          </p:cNvSpPr>
          <p:nvPr>
            <p:ph idx="1"/>
          </p:nvPr>
        </p:nvSpPr>
        <p:spPr/>
        <p:txBody>
          <a:bodyPr>
            <a:normAutofit/>
          </a:bodyPr>
          <a:lstStyle/>
          <a:p>
            <a:pPr marL="0" indent="0">
              <a:buNone/>
            </a:pPr>
            <a:r>
              <a:rPr lang="en-GB" dirty="0" smtClean="0"/>
              <a:t>It is common to use discrete models for prediction.</a:t>
            </a:r>
          </a:p>
          <a:p>
            <a:r>
              <a:rPr lang="en-GB" dirty="0" smtClean="0"/>
              <a:t>This video has shown how state space models can be used to form a compact form for the predictions for all horizons.</a:t>
            </a:r>
          </a:p>
          <a:p>
            <a:r>
              <a:rPr lang="en-GB" dirty="0" smtClean="0"/>
              <a:t>It has been shown that the predictions separate cleanly into a part which is known and a part which can be selected, that is depends on the decision variables.</a:t>
            </a:r>
          </a:p>
          <a:p>
            <a:r>
              <a:rPr lang="en-GB" dirty="0" smtClean="0"/>
              <a:t>So far there has been no detailed discussion on how to ensure predictions are unbiased.</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10</a:t>
            </a:fld>
            <a:endParaRPr lang="en-GB" dirty="0"/>
          </a:p>
        </p:txBody>
      </p:sp>
    </p:spTree>
    <p:extLst>
      <p:ext uri="{BB962C8B-B14F-4D97-AF65-F5344CB8AC3E}">
        <p14:creationId xmlns:p14="http://schemas.microsoft.com/office/powerpoint/2010/main" val="2199432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xfrm>
            <a:off x="468313" y="3933825"/>
            <a:ext cx="8002587" cy="2447925"/>
          </a:xfrm>
          <a:noFill/>
        </p:spPr>
        <p:txBody>
          <a:bodyPr/>
          <a:lstStyle/>
          <a:p>
            <a:pPr marL="0" indent="0">
              <a:lnSpc>
                <a:spcPct val="80000"/>
              </a:lnSpc>
              <a:buFontTx/>
              <a:buNone/>
            </a:pPr>
            <a:r>
              <a:rPr lang="en-GB" sz="900" dirty="0" smtClean="0">
                <a:cs typeface="Arial" charset="0"/>
              </a:rPr>
              <a:t>© 2014 University of  Sheffield</a:t>
            </a:r>
          </a:p>
          <a:p>
            <a:pPr marL="0" indent="0">
              <a:lnSpc>
                <a:spcPct val="80000"/>
              </a:lnSpc>
              <a:buFontTx/>
              <a:buNone/>
            </a:pPr>
            <a:endParaRPr lang="en-GB" sz="900" dirty="0" smtClean="0"/>
          </a:p>
          <a:p>
            <a:pPr marL="0" indent="0">
              <a:lnSpc>
                <a:spcPct val="80000"/>
              </a:lnSpc>
              <a:buFontTx/>
              <a:buNone/>
            </a:pPr>
            <a:r>
              <a:rPr lang="en-GB" sz="900" dirty="0" smtClean="0"/>
              <a:t>This work is licensed under the Creative Commons Attribution 2.0 UK: England &amp; Wales Licence. To view a copy of this licence, visit http://creativecommons.org/licenses/by/2.0/uk/ or send a letter to: Creative Commons, 171 Second Street, Suite 300, San Francisco, California 94105, USA.</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It should be noted that some of the materials contained within this resource are subject to third party rights and any copyright notices must remain with these materials in the event of reuse or repurposing.</a:t>
            </a:r>
          </a:p>
          <a:p>
            <a:pPr marL="0" indent="0">
              <a:lnSpc>
                <a:spcPct val="80000"/>
              </a:lnSpc>
              <a:buFontTx/>
              <a:buNone/>
            </a:pPr>
            <a:endParaRPr lang="en-GB" sz="900" dirty="0" smtClean="0"/>
          </a:p>
          <a:p>
            <a:pPr marL="0" indent="0">
              <a:lnSpc>
                <a:spcPct val="80000"/>
              </a:lnSpc>
              <a:buFontTx/>
              <a:buNone/>
            </a:pPr>
            <a:r>
              <a:rPr lang="en-GB" sz="900" dirty="0" smtClean="0"/>
              <a:t>If there are third party images within the resource please do not remove or alter any of the copyright notices or website details shown below the image.</a:t>
            </a:r>
          </a:p>
          <a:p>
            <a:pPr marL="0" indent="0">
              <a:lnSpc>
                <a:spcPct val="80000"/>
              </a:lnSpc>
              <a:buFontTx/>
              <a:buNone/>
            </a:pPr>
            <a:endParaRPr lang="en-GB" sz="900" dirty="0" smtClean="0"/>
          </a:p>
          <a:p>
            <a:pPr marL="0" indent="0">
              <a:lnSpc>
                <a:spcPct val="80000"/>
              </a:lnSpc>
              <a:buFontTx/>
              <a:buNone/>
            </a:pPr>
            <a:r>
              <a:rPr lang="en-GB" sz="900" dirty="0" smtClean="0"/>
              <a:t>(</a:t>
            </a:r>
            <a:r>
              <a:rPr lang="en-GB" sz="900" i="1" dirty="0" smtClean="0"/>
              <a:t>Please list details of the third party rights contained within this work.</a:t>
            </a:r>
          </a:p>
          <a:p>
            <a:pPr marL="0" indent="0">
              <a:lnSpc>
                <a:spcPct val="80000"/>
              </a:lnSpc>
              <a:buFontTx/>
              <a:buNone/>
            </a:pPr>
            <a:endParaRPr lang="en-GB" sz="900" i="1" dirty="0" smtClean="0"/>
          </a:p>
          <a:p>
            <a:pPr marL="0" indent="0">
              <a:lnSpc>
                <a:spcPct val="80000"/>
              </a:lnSpc>
              <a:buFontTx/>
              <a:buNone/>
            </a:pPr>
            <a:r>
              <a:rPr lang="en-GB" sz="900" i="1" dirty="0" smtClean="0"/>
              <a:t>If you include your institutions logo on the cover please include reference to the fact that it is a trade mark and all copyright in that image is reserved.)</a:t>
            </a:r>
            <a:endParaRPr lang="en-GB" sz="900" dirty="0" smtClean="0"/>
          </a:p>
          <a:p>
            <a:pPr marL="0" indent="0">
              <a:lnSpc>
                <a:spcPct val="80000"/>
              </a:lnSpc>
              <a:buFontTx/>
              <a:buNone/>
            </a:pPr>
            <a:endParaRPr lang="en-GB" sz="900" dirty="0" smtClean="0"/>
          </a:p>
        </p:txBody>
      </p:sp>
      <p:pic>
        <p:nvPicPr>
          <p:cNvPr id="33795" name="Picture 7" descr="by1">
            <a:hlinkClick r:id="rId3"/>
          </p:cNvPr>
          <p:cNvPicPr>
            <a:picLocks noChangeAspect="1" noChangeArrowheads="1"/>
          </p:cNvPicPr>
          <p:nvPr/>
        </p:nvPicPr>
        <p:blipFill>
          <a:blip r:embed="rId4"/>
          <a:srcRect/>
          <a:stretch>
            <a:fillRect/>
          </a:stretch>
        </p:blipFill>
        <p:spPr bwMode="auto">
          <a:xfrm>
            <a:off x="539750" y="4581525"/>
            <a:ext cx="942975" cy="330200"/>
          </a:xfrm>
          <a:prstGeom prst="rect">
            <a:avLst/>
          </a:prstGeom>
          <a:noFill/>
          <a:ln w="9525">
            <a:noFill/>
            <a:miter lim="800000"/>
            <a:headEnd/>
            <a:tailEnd/>
          </a:ln>
        </p:spPr>
      </p:pic>
      <p:pic>
        <p:nvPicPr>
          <p:cNvPr id="33796" name="Picture 10" descr="esc">
            <a:hlinkClick r:id="rId5"/>
          </p:cNvPr>
          <p:cNvPicPr>
            <a:picLocks noChangeAspect="1" noChangeArrowheads="1"/>
          </p:cNvPicPr>
          <p:nvPr/>
        </p:nvPicPr>
        <p:blipFill>
          <a:blip r:embed="rId6"/>
          <a:srcRect/>
          <a:stretch>
            <a:fillRect/>
          </a:stretch>
        </p:blipFill>
        <p:spPr bwMode="auto">
          <a:xfrm>
            <a:off x="346075" y="476250"/>
            <a:ext cx="1438275" cy="695325"/>
          </a:xfrm>
          <a:prstGeom prst="rect">
            <a:avLst/>
          </a:prstGeom>
          <a:noFill/>
          <a:ln w="9525">
            <a:noFill/>
            <a:miter lim="800000"/>
            <a:headEnd/>
            <a:tailEnd/>
          </a:ln>
        </p:spPr>
      </p:pic>
      <p:pic>
        <p:nvPicPr>
          <p:cNvPr id="33797" name="Picture 11" descr="jisc">
            <a:hlinkClick r:id="rId7"/>
          </p:cNvPr>
          <p:cNvPicPr>
            <a:picLocks noChangeAspect="1" noChangeArrowheads="1"/>
          </p:cNvPicPr>
          <p:nvPr/>
        </p:nvPicPr>
        <p:blipFill>
          <a:blip r:embed="rId8"/>
          <a:srcRect/>
          <a:stretch>
            <a:fillRect/>
          </a:stretch>
        </p:blipFill>
        <p:spPr bwMode="auto">
          <a:xfrm>
            <a:off x="1979613" y="395288"/>
            <a:ext cx="1201737" cy="801687"/>
          </a:xfrm>
          <a:prstGeom prst="rect">
            <a:avLst/>
          </a:prstGeom>
          <a:noFill/>
          <a:ln w="9525">
            <a:noFill/>
            <a:miter lim="800000"/>
            <a:headEnd/>
            <a:tailEnd/>
          </a:ln>
        </p:spPr>
      </p:pic>
      <p:pic>
        <p:nvPicPr>
          <p:cNvPr id="33798" name="Picture 12" descr="oerlogo-320-300">
            <a:hlinkClick r:id="rId9"/>
          </p:cNvPr>
          <p:cNvPicPr>
            <a:picLocks noChangeAspect="1" noChangeArrowheads="1"/>
          </p:cNvPicPr>
          <p:nvPr/>
        </p:nvPicPr>
        <p:blipFill>
          <a:blip r:embed="rId10"/>
          <a:srcRect/>
          <a:stretch>
            <a:fillRect/>
          </a:stretch>
        </p:blipFill>
        <p:spPr bwMode="auto">
          <a:xfrm>
            <a:off x="5602288" y="476250"/>
            <a:ext cx="2857500" cy="857250"/>
          </a:xfrm>
          <a:prstGeom prst="rect">
            <a:avLst/>
          </a:prstGeom>
          <a:noFill/>
          <a:ln w="9525">
            <a:noFill/>
            <a:miter lim="800000"/>
            <a:headEnd/>
            <a:tailEnd/>
          </a:ln>
        </p:spPr>
      </p:pic>
      <p:pic>
        <p:nvPicPr>
          <p:cNvPr id="7" name="Picture 6" descr="Rossiter.A.JPG"/>
          <p:cNvPicPr>
            <a:picLocks noChangeAspect="1"/>
          </p:cNvPicPr>
          <p:nvPr/>
        </p:nvPicPr>
        <p:blipFill>
          <a:blip r:embed="rId11" cstate="print"/>
          <a:stretch>
            <a:fillRect/>
          </a:stretch>
        </p:blipFill>
        <p:spPr>
          <a:xfrm>
            <a:off x="1000100" y="1428736"/>
            <a:ext cx="1571620" cy="2357430"/>
          </a:xfrm>
          <a:prstGeom prst="rect">
            <a:avLst/>
          </a:prstGeom>
        </p:spPr>
      </p:pic>
      <p:sp>
        <p:nvSpPr>
          <p:cNvPr id="8" name="Rounded Rectangle 7"/>
          <p:cNvSpPr/>
          <p:nvPr/>
        </p:nvSpPr>
        <p:spPr>
          <a:xfrm>
            <a:off x="3571868" y="1643050"/>
            <a:ext cx="4572032" cy="18573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Anthony </a:t>
            </a:r>
            <a:r>
              <a:rPr lang="en-GB" dirty="0" err="1" smtClean="0"/>
              <a:t>Rossiter</a:t>
            </a:r>
            <a:endParaRPr lang="en-GB" dirty="0" smtClean="0"/>
          </a:p>
          <a:p>
            <a:pPr algn="ctr"/>
            <a:r>
              <a:rPr lang="en-GB" dirty="0" smtClean="0"/>
              <a:t>Department of Automatic Control and Systems Engineering</a:t>
            </a:r>
          </a:p>
          <a:p>
            <a:pPr algn="ctr"/>
            <a:r>
              <a:rPr lang="en-GB" dirty="0" smtClean="0"/>
              <a:t>University of Sheffield</a:t>
            </a:r>
          </a:p>
          <a:p>
            <a:pPr algn="ctr"/>
            <a:r>
              <a:rPr lang="en-GB" dirty="0" smtClean="0"/>
              <a:t>www.shef.ac.uk/acse</a:t>
            </a:r>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Introduction</a:t>
            </a:r>
            <a:endParaRPr lang="en-GB" dirty="0"/>
          </a:p>
        </p:txBody>
      </p:sp>
      <p:sp>
        <p:nvSpPr>
          <p:cNvPr id="3" name="Content Placeholder 2"/>
          <p:cNvSpPr>
            <a:spLocks noGrp="1"/>
          </p:cNvSpPr>
          <p:nvPr>
            <p:ph idx="1"/>
          </p:nvPr>
        </p:nvSpPr>
        <p:spPr/>
        <p:txBody>
          <a:bodyPr>
            <a:normAutofit fontScale="92500"/>
          </a:bodyPr>
          <a:lstStyle/>
          <a:p>
            <a:r>
              <a:rPr lang="en-GB" dirty="0" smtClean="0"/>
              <a:t>The previous video showed how one could form an n-step ahead prediction with a state space model, assuming the current state is known.</a:t>
            </a:r>
          </a:p>
          <a:p>
            <a:r>
              <a:rPr lang="en-GB" dirty="0" smtClean="0"/>
              <a:t>It also showed how prediction can be separated into a part depending on known information and a part depending on ‘decision’ or unknown variables.</a:t>
            </a:r>
          </a:p>
          <a:p>
            <a:pPr marL="0" indent="0">
              <a:buNone/>
            </a:pPr>
            <a:r>
              <a:rPr lang="en-GB" dirty="0" smtClean="0"/>
              <a:t>This video considers how these n-step ahead predictions can be grouped into a more compact form which lends itself to simple analysis and use.</a:t>
            </a:r>
          </a:p>
          <a:p>
            <a:pPr marL="0" indent="0">
              <a:buNone/>
            </a:pPr>
            <a:r>
              <a:rPr lang="en-GB" dirty="0" smtClean="0"/>
              <a:t>The main thrust is to express predictions as vectors of vectors which are linked using matrix notation.</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2</a:t>
            </a:fld>
            <a:endParaRPr lang="en-GB" dirty="0"/>
          </a:p>
        </p:txBody>
      </p:sp>
    </p:spTree>
    <p:extLst>
      <p:ext uri="{BB962C8B-B14F-4D97-AF65-F5344CB8AC3E}">
        <p14:creationId xmlns:p14="http://schemas.microsoft.com/office/powerpoint/2010/main" val="4274053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Background </a:t>
            </a:r>
            <a:endParaRPr lang="en-GB" dirty="0"/>
          </a:p>
        </p:txBody>
      </p:sp>
      <p:sp>
        <p:nvSpPr>
          <p:cNvPr id="3" name="Content Placeholder 2"/>
          <p:cNvSpPr>
            <a:spLocks noGrp="1"/>
          </p:cNvSpPr>
          <p:nvPr>
            <p:ph idx="1"/>
          </p:nvPr>
        </p:nvSpPr>
        <p:spPr/>
        <p:txBody>
          <a:bodyPr/>
          <a:lstStyle/>
          <a:p>
            <a:pPr marL="0" indent="0">
              <a:buNone/>
            </a:pPr>
            <a:r>
              <a:rPr lang="en-GB" dirty="0" smtClean="0"/>
              <a:t>It is convenient to separate predictions into the part which is known and the part which is yet to be determined. </a:t>
            </a:r>
            <a:endParaRPr lang="en-GB" dirty="0"/>
          </a:p>
          <a:p>
            <a:pPr marL="0" indent="0">
              <a:buNone/>
            </a:pPr>
            <a:endParaRPr lang="en-GB" dirty="0" smtClean="0"/>
          </a:p>
          <a:p>
            <a:pPr marL="0" indent="0">
              <a:buNone/>
            </a:pPr>
            <a:endParaRPr lang="en-GB" dirty="0" smtClean="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3</a:t>
            </a:fld>
            <a:endParaRPr lang="en-GB" dirty="0"/>
          </a:p>
        </p:txBody>
      </p:sp>
      <p:graphicFrame>
        <p:nvGraphicFramePr>
          <p:cNvPr id="7" name="Object 6"/>
          <p:cNvGraphicFramePr>
            <a:graphicFrameLocks noChangeAspect="1"/>
          </p:cNvGraphicFramePr>
          <p:nvPr>
            <p:extLst>
              <p:ext uri="{D42A27DB-BD31-4B8C-83A1-F6EECF244321}">
                <p14:modId xmlns:p14="http://schemas.microsoft.com/office/powerpoint/2010/main" val="3463352514"/>
              </p:ext>
            </p:extLst>
          </p:nvPr>
        </p:nvGraphicFramePr>
        <p:xfrm>
          <a:off x="339725" y="2636838"/>
          <a:ext cx="8604387" cy="576138"/>
        </p:xfrm>
        <a:graphic>
          <a:graphicData uri="http://schemas.openxmlformats.org/presentationml/2006/ole">
            <mc:AlternateContent xmlns:mc="http://schemas.openxmlformats.org/markup-compatibility/2006">
              <mc:Choice xmlns:v="urn:schemas-microsoft-com:vml" Requires="v">
                <p:oleObj spid="_x0000_s16407" name="Equation" r:id="rId3" imgW="3797280" imgH="253800" progId="Equation.3">
                  <p:embed/>
                </p:oleObj>
              </mc:Choice>
              <mc:Fallback>
                <p:oleObj name="Equation" r:id="rId3" imgW="3797280" imgH="253800" progId="Equation.3">
                  <p:embed/>
                  <p:pic>
                    <p:nvPicPr>
                      <p:cNvPr id="0" name=""/>
                      <p:cNvPicPr>
                        <a:picLocks noChangeAspect="1" noChangeArrowheads="1"/>
                      </p:cNvPicPr>
                      <p:nvPr/>
                    </p:nvPicPr>
                    <p:blipFill>
                      <a:blip r:embed="rId4"/>
                      <a:srcRect/>
                      <a:stretch>
                        <a:fillRect/>
                      </a:stretch>
                    </p:blipFill>
                    <p:spPr bwMode="auto">
                      <a:xfrm>
                        <a:off x="339725" y="2636838"/>
                        <a:ext cx="8604387" cy="576138"/>
                      </a:xfrm>
                      <a:prstGeom prst="rect">
                        <a:avLst/>
                      </a:prstGeom>
                      <a:noFill/>
                      <a:ln>
                        <a:noFill/>
                      </a:ln>
                    </p:spPr>
                  </p:pic>
                </p:oleObj>
              </mc:Fallback>
            </mc:AlternateContent>
          </a:graphicData>
        </a:graphic>
      </p:graphicFrame>
      <p:sp>
        <p:nvSpPr>
          <p:cNvPr id="6" name="Oval 5"/>
          <p:cNvSpPr/>
          <p:nvPr/>
        </p:nvSpPr>
        <p:spPr>
          <a:xfrm>
            <a:off x="1331640" y="2492896"/>
            <a:ext cx="1728192" cy="86409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ounded Rectangular Callout 7"/>
          <p:cNvSpPr/>
          <p:nvPr/>
        </p:nvSpPr>
        <p:spPr>
          <a:xfrm>
            <a:off x="234936" y="3933056"/>
            <a:ext cx="2824896" cy="1368152"/>
          </a:xfrm>
          <a:prstGeom prst="wedgeRoundRectCallout">
            <a:avLst>
              <a:gd name="adj1" fmla="val 18912"/>
              <a:gd name="adj2" fmla="val -10046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Known based on current and past measurement</a:t>
            </a:r>
            <a:endParaRPr lang="en-GB" sz="2800" dirty="0"/>
          </a:p>
        </p:txBody>
      </p:sp>
      <p:sp>
        <p:nvSpPr>
          <p:cNvPr id="13" name="Oval 12"/>
          <p:cNvSpPr/>
          <p:nvPr/>
        </p:nvSpPr>
        <p:spPr>
          <a:xfrm>
            <a:off x="3212232" y="2492896"/>
            <a:ext cx="5824264" cy="86409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ounded Rectangular Callout 13"/>
          <p:cNvSpPr/>
          <p:nvPr/>
        </p:nvSpPr>
        <p:spPr>
          <a:xfrm>
            <a:off x="4362652" y="3944223"/>
            <a:ext cx="4313804" cy="1368152"/>
          </a:xfrm>
          <a:prstGeom prst="wedgeRoundRectCallout">
            <a:avLst>
              <a:gd name="adj1" fmla="val -2017"/>
              <a:gd name="adj2" fmla="val -9792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U</a:t>
            </a:r>
            <a:r>
              <a:rPr lang="en-GB" sz="2800" dirty="0" smtClean="0"/>
              <a:t>nknown as based on future input choices which remain to be decided</a:t>
            </a:r>
            <a:endParaRPr lang="en-GB" sz="2800" dirty="0"/>
          </a:p>
        </p:txBody>
      </p:sp>
      <p:graphicFrame>
        <p:nvGraphicFramePr>
          <p:cNvPr id="9" name="Object 8"/>
          <p:cNvGraphicFramePr>
            <a:graphicFrameLocks noChangeAspect="1"/>
          </p:cNvGraphicFramePr>
          <p:nvPr>
            <p:extLst>
              <p:ext uri="{D42A27DB-BD31-4B8C-83A1-F6EECF244321}">
                <p14:modId xmlns:p14="http://schemas.microsoft.com/office/powerpoint/2010/main" val="154036358"/>
              </p:ext>
            </p:extLst>
          </p:nvPr>
        </p:nvGraphicFramePr>
        <p:xfrm>
          <a:off x="234936" y="5661248"/>
          <a:ext cx="8662988" cy="560388"/>
        </p:xfrm>
        <a:graphic>
          <a:graphicData uri="http://schemas.openxmlformats.org/presentationml/2006/ole">
            <mc:AlternateContent xmlns:mc="http://schemas.openxmlformats.org/markup-compatibility/2006">
              <mc:Choice xmlns:v="urn:schemas-microsoft-com:vml" Requires="v">
                <p:oleObj spid="_x0000_s16408" name="Equation" r:id="rId5" imgW="3936960" imgH="253800" progId="Equation.3">
                  <p:embed/>
                </p:oleObj>
              </mc:Choice>
              <mc:Fallback>
                <p:oleObj name="Equation" r:id="rId5" imgW="3936960" imgH="253800" progId="Equation.3">
                  <p:embed/>
                  <p:pic>
                    <p:nvPicPr>
                      <p:cNvPr id="0" name="Object 10"/>
                      <p:cNvPicPr>
                        <a:picLocks noChangeAspect="1" noChangeArrowheads="1"/>
                      </p:cNvPicPr>
                      <p:nvPr/>
                    </p:nvPicPr>
                    <p:blipFill>
                      <a:blip r:embed="rId6"/>
                      <a:srcRect/>
                      <a:stretch>
                        <a:fillRect/>
                      </a:stretch>
                    </p:blipFill>
                    <p:spPr bwMode="auto">
                      <a:xfrm>
                        <a:off x="234936" y="5661248"/>
                        <a:ext cx="8662988"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717654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3" grpId="0" animBg="1"/>
      <p:bldP spid="1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Vector of vectors notation</a:t>
            </a:r>
            <a:endParaRPr lang="en-GB" dirty="0"/>
          </a:p>
        </p:txBody>
      </p:sp>
      <p:sp>
        <p:nvSpPr>
          <p:cNvPr id="3" name="Content Placeholder 2"/>
          <p:cNvSpPr>
            <a:spLocks noGrp="1"/>
          </p:cNvSpPr>
          <p:nvPr>
            <p:ph idx="1"/>
          </p:nvPr>
        </p:nvSpPr>
        <p:spPr>
          <a:xfrm>
            <a:off x="214282" y="928670"/>
            <a:ext cx="8715436" cy="2140290"/>
          </a:xfrm>
        </p:spPr>
        <p:txBody>
          <a:bodyPr/>
          <a:lstStyle/>
          <a:p>
            <a:pPr marL="0" indent="0">
              <a:buNone/>
            </a:pPr>
            <a:r>
              <a:rPr lang="en-GB" dirty="0" smtClean="0"/>
              <a:t>A simple arrow notation captures the impression that a vector represents a set of predictions.</a:t>
            </a:r>
          </a:p>
          <a:p>
            <a:pPr marL="0" indent="0">
              <a:buNone/>
            </a:pPr>
            <a:r>
              <a:rPr lang="en-GB" dirty="0" smtClean="0"/>
              <a:t>This a vector of vectors as each component may be a vector in itself.</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4</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3900091925"/>
              </p:ext>
            </p:extLst>
          </p:nvPr>
        </p:nvGraphicFramePr>
        <p:xfrm>
          <a:off x="2411760" y="3212976"/>
          <a:ext cx="2736056" cy="2977473"/>
        </p:xfrm>
        <a:graphic>
          <a:graphicData uri="http://schemas.openxmlformats.org/presentationml/2006/ole">
            <mc:AlternateContent xmlns:mc="http://schemas.openxmlformats.org/markup-compatibility/2006">
              <mc:Choice xmlns:v="urn:schemas-microsoft-com:vml" Requires="v">
                <p:oleObj spid="_x0000_s17420" name="Equation" r:id="rId3" imgW="863280" imgH="939600" progId="Equation.3">
                  <p:embed/>
                </p:oleObj>
              </mc:Choice>
              <mc:Fallback>
                <p:oleObj name="Equation" r:id="rId3" imgW="863280" imgH="939600" progId="Equation.3">
                  <p:embed/>
                  <p:pic>
                    <p:nvPicPr>
                      <p:cNvPr id="0" name=""/>
                      <p:cNvPicPr/>
                      <p:nvPr/>
                    </p:nvPicPr>
                    <p:blipFill>
                      <a:blip r:embed="rId4"/>
                      <a:stretch>
                        <a:fillRect/>
                      </a:stretch>
                    </p:blipFill>
                    <p:spPr>
                      <a:xfrm>
                        <a:off x="2411760" y="3212976"/>
                        <a:ext cx="2736056" cy="2977473"/>
                      </a:xfrm>
                      <a:prstGeom prst="rect">
                        <a:avLst/>
                      </a:prstGeom>
                    </p:spPr>
                  </p:pic>
                </p:oleObj>
              </mc:Fallback>
            </mc:AlternateContent>
          </a:graphicData>
        </a:graphic>
      </p:graphicFrame>
      <p:sp>
        <p:nvSpPr>
          <p:cNvPr id="7" name="Oval 6"/>
          <p:cNvSpPr/>
          <p:nvPr/>
        </p:nvSpPr>
        <p:spPr>
          <a:xfrm>
            <a:off x="3995936" y="4293096"/>
            <a:ext cx="1368152" cy="86409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ounded Rectangular Callout 7"/>
          <p:cNvSpPr/>
          <p:nvPr/>
        </p:nvSpPr>
        <p:spPr>
          <a:xfrm>
            <a:off x="5724128" y="3068960"/>
            <a:ext cx="3096344" cy="2304256"/>
          </a:xfrm>
          <a:prstGeom prst="wedgeRoundRectCallout">
            <a:avLst>
              <a:gd name="adj1" fmla="val -70052"/>
              <a:gd name="adj2" fmla="val 1911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Subscript k+1 indicates the 1</a:t>
            </a:r>
            <a:r>
              <a:rPr lang="en-GB" sz="2800" baseline="30000" dirty="0" smtClean="0"/>
              <a:t>st</a:t>
            </a:r>
            <a:r>
              <a:rPr lang="en-GB" sz="2800" dirty="0" smtClean="0"/>
              <a:t> value in the prediction vector.</a:t>
            </a:r>
            <a:endParaRPr lang="en-GB" sz="2800" dirty="0"/>
          </a:p>
        </p:txBody>
      </p:sp>
      <p:sp>
        <p:nvSpPr>
          <p:cNvPr id="9" name="Rounded Rectangular Callout 8"/>
          <p:cNvSpPr/>
          <p:nvPr/>
        </p:nvSpPr>
        <p:spPr>
          <a:xfrm>
            <a:off x="4427984" y="5589240"/>
            <a:ext cx="3816424" cy="1088504"/>
          </a:xfrm>
          <a:prstGeom prst="wedgeRoundRectCallout">
            <a:avLst>
              <a:gd name="adj1" fmla="val -49691"/>
              <a:gd name="adj2" fmla="val -9679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Arrow pointing right means prediction.</a:t>
            </a:r>
            <a:endParaRPr lang="en-GB" sz="2800" dirty="0"/>
          </a:p>
        </p:txBody>
      </p:sp>
    </p:spTree>
    <p:extLst>
      <p:ext uri="{BB962C8B-B14F-4D97-AF65-F5344CB8AC3E}">
        <p14:creationId xmlns:p14="http://schemas.microsoft.com/office/powerpoint/2010/main" val="3227368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Combine predictions and notation</a:t>
            </a:r>
            <a:endParaRPr lang="en-GB" dirty="0"/>
          </a:p>
        </p:txBody>
      </p:sp>
      <p:sp>
        <p:nvSpPr>
          <p:cNvPr id="3" name="Content Placeholder 2"/>
          <p:cNvSpPr>
            <a:spLocks noGrp="1"/>
          </p:cNvSpPr>
          <p:nvPr>
            <p:ph idx="1"/>
          </p:nvPr>
        </p:nvSpPr>
        <p:spPr>
          <a:xfrm>
            <a:off x="214282" y="928670"/>
            <a:ext cx="8715436" cy="3508442"/>
          </a:xfrm>
        </p:spPr>
        <p:txBody>
          <a:bodyPr>
            <a:normAutofit/>
          </a:bodyPr>
          <a:lstStyle/>
          <a:p>
            <a:pPr marL="0" indent="0">
              <a:buNone/>
            </a:pPr>
            <a:r>
              <a:rPr lang="en-GB" dirty="0" smtClean="0"/>
              <a:t>Using the ‘arrow’ notation, one can quickly see the following:</a:t>
            </a:r>
          </a:p>
          <a:p>
            <a:pPr marL="0" indent="0">
              <a:buNone/>
            </a:pPr>
            <a:endParaRPr lang="en-GB" dirty="0"/>
          </a:p>
          <a:p>
            <a:pPr marL="0" indent="0">
              <a:buNone/>
            </a:pPr>
            <a:endParaRPr lang="en-GB" dirty="0" smtClean="0"/>
          </a:p>
          <a:p>
            <a:pPr marL="0" indent="0">
              <a:buNone/>
            </a:pPr>
            <a:endParaRPr lang="en-GB" dirty="0"/>
          </a:p>
          <a:p>
            <a:pPr marL="0" indent="0">
              <a:buNone/>
            </a:pPr>
            <a:r>
              <a:rPr lang="en-GB" dirty="0" smtClean="0"/>
              <a:t>Separating into past and decision variables gives</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5</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303146765"/>
              </p:ext>
            </p:extLst>
          </p:nvPr>
        </p:nvGraphicFramePr>
        <p:xfrm>
          <a:off x="179512" y="2060848"/>
          <a:ext cx="8688660" cy="1775031"/>
        </p:xfrm>
        <a:graphic>
          <a:graphicData uri="http://schemas.openxmlformats.org/presentationml/2006/ole">
            <mc:AlternateContent xmlns:mc="http://schemas.openxmlformats.org/markup-compatibility/2006">
              <mc:Choice xmlns:v="urn:schemas-microsoft-com:vml" Requires="v">
                <p:oleObj spid="_x0000_s18456" name="Equation" r:id="rId3" imgW="4597200" imgH="939600" progId="Equation.3">
                  <p:embed/>
                </p:oleObj>
              </mc:Choice>
              <mc:Fallback>
                <p:oleObj name="Equation" r:id="rId3" imgW="4597200" imgH="939600" progId="Equation.3">
                  <p:embed/>
                  <p:pic>
                    <p:nvPicPr>
                      <p:cNvPr id="0" name="Object 5"/>
                      <p:cNvPicPr>
                        <a:picLocks noChangeAspect="1" noChangeArrowheads="1"/>
                      </p:cNvPicPr>
                      <p:nvPr/>
                    </p:nvPicPr>
                    <p:blipFill>
                      <a:blip r:embed="rId4"/>
                      <a:srcRect/>
                      <a:stretch>
                        <a:fillRect/>
                      </a:stretch>
                    </p:blipFill>
                    <p:spPr bwMode="auto">
                      <a:xfrm>
                        <a:off x="179512" y="2060848"/>
                        <a:ext cx="8688660" cy="1775031"/>
                      </a:xfrm>
                      <a:prstGeom prst="rect">
                        <a:avLst/>
                      </a:prstGeom>
                      <a:noFill/>
                      <a:ln>
                        <a:noFill/>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579044472"/>
              </p:ext>
            </p:extLst>
          </p:nvPr>
        </p:nvGraphicFramePr>
        <p:xfrm>
          <a:off x="1043608" y="4437112"/>
          <a:ext cx="6994599" cy="1966791"/>
        </p:xfrm>
        <a:graphic>
          <a:graphicData uri="http://schemas.openxmlformats.org/presentationml/2006/ole">
            <mc:AlternateContent xmlns:mc="http://schemas.openxmlformats.org/markup-compatibility/2006">
              <mc:Choice xmlns:v="urn:schemas-microsoft-com:vml" Requires="v">
                <p:oleObj spid="_x0000_s18457" name="Equation" r:id="rId5" imgW="3340080" imgH="939600" progId="Equation.3">
                  <p:embed/>
                </p:oleObj>
              </mc:Choice>
              <mc:Fallback>
                <p:oleObj name="Equation" r:id="rId5" imgW="3340080" imgH="939600" progId="Equation.3">
                  <p:embed/>
                  <p:pic>
                    <p:nvPicPr>
                      <p:cNvPr id="0" name="Object 5"/>
                      <p:cNvPicPr>
                        <a:picLocks noChangeAspect="1" noChangeArrowheads="1"/>
                      </p:cNvPicPr>
                      <p:nvPr/>
                    </p:nvPicPr>
                    <p:blipFill>
                      <a:blip r:embed="rId6"/>
                      <a:srcRect/>
                      <a:stretch>
                        <a:fillRect/>
                      </a:stretch>
                    </p:blipFill>
                    <p:spPr bwMode="auto">
                      <a:xfrm>
                        <a:off x="1043608" y="4437112"/>
                        <a:ext cx="6994599" cy="1966791"/>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363626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Combine predictions and notation</a:t>
            </a:r>
            <a:endParaRPr lang="en-GB" dirty="0"/>
          </a:p>
        </p:txBody>
      </p:sp>
      <p:sp>
        <p:nvSpPr>
          <p:cNvPr id="3" name="Content Placeholder 2"/>
          <p:cNvSpPr>
            <a:spLocks noGrp="1"/>
          </p:cNvSpPr>
          <p:nvPr>
            <p:ph idx="1"/>
          </p:nvPr>
        </p:nvSpPr>
        <p:spPr>
          <a:xfrm>
            <a:off x="214282" y="928670"/>
            <a:ext cx="8715436" cy="3508442"/>
          </a:xfrm>
        </p:spPr>
        <p:txBody>
          <a:bodyPr>
            <a:normAutofit/>
          </a:bodyPr>
          <a:lstStyle/>
          <a:p>
            <a:pPr marL="0" indent="0">
              <a:buNone/>
            </a:pPr>
            <a:r>
              <a:rPr lang="en-GB" dirty="0" smtClean="0"/>
              <a:t>Separating model parameters and data using matrix multiplication the predictions can be expressed as:</a:t>
            </a:r>
            <a:endParaRPr lang="en-GB" dirty="0"/>
          </a:p>
          <a:p>
            <a:pPr marL="0" indent="0">
              <a:buNone/>
            </a:pPr>
            <a:endParaRPr lang="en-GB" dirty="0" smtClean="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6</a:t>
            </a:fld>
            <a:endParaRPr lang="en-GB" dirty="0"/>
          </a:p>
        </p:txBody>
      </p:sp>
      <p:graphicFrame>
        <p:nvGraphicFramePr>
          <p:cNvPr id="7" name="Object 6"/>
          <p:cNvGraphicFramePr>
            <a:graphicFrameLocks noChangeAspect="1"/>
          </p:cNvGraphicFramePr>
          <p:nvPr>
            <p:extLst>
              <p:ext uri="{D42A27DB-BD31-4B8C-83A1-F6EECF244321}">
                <p14:modId xmlns:p14="http://schemas.microsoft.com/office/powerpoint/2010/main" val="3041662317"/>
              </p:ext>
            </p:extLst>
          </p:nvPr>
        </p:nvGraphicFramePr>
        <p:xfrm>
          <a:off x="683568" y="4581128"/>
          <a:ext cx="6383337" cy="1966913"/>
        </p:xfrm>
        <a:graphic>
          <a:graphicData uri="http://schemas.openxmlformats.org/presentationml/2006/ole">
            <mc:AlternateContent xmlns:mc="http://schemas.openxmlformats.org/markup-compatibility/2006">
              <mc:Choice xmlns:v="urn:schemas-microsoft-com:vml" Requires="v">
                <p:oleObj spid="_x0000_s19475" name="Equation" r:id="rId3" imgW="3047760" imgH="939600" progId="Equation.3">
                  <p:embed/>
                </p:oleObj>
              </mc:Choice>
              <mc:Fallback>
                <p:oleObj name="Equation" r:id="rId3" imgW="3047760" imgH="939600" progId="Equation.3">
                  <p:embed/>
                  <p:pic>
                    <p:nvPicPr>
                      <p:cNvPr id="0" name=""/>
                      <p:cNvPicPr>
                        <a:picLocks noChangeAspect="1" noChangeArrowheads="1"/>
                      </p:cNvPicPr>
                      <p:nvPr/>
                    </p:nvPicPr>
                    <p:blipFill>
                      <a:blip r:embed="rId4"/>
                      <a:srcRect/>
                      <a:stretch>
                        <a:fillRect/>
                      </a:stretch>
                    </p:blipFill>
                    <p:spPr bwMode="auto">
                      <a:xfrm>
                        <a:off x="683568" y="4581128"/>
                        <a:ext cx="6383337" cy="1966913"/>
                      </a:xfrm>
                      <a:prstGeom prst="rect">
                        <a:avLst/>
                      </a:prstGeom>
                      <a:noFill/>
                      <a:ln>
                        <a:noFill/>
                      </a:ln>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694306687"/>
              </p:ext>
            </p:extLst>
          </p:nvPr>
        </p:nvGraphicFramePr>
        <p:xfrm>
          <a:off x="539552" y="2492896"/>
          <a:ext cx="6994525" cy="1966912"/>
        </p:xfrm>
        <a:graphic>
          <a:graphicData uri="http://schemas.openxmlformats.org/presentationml/2006/ole">
            <mc:AlternateContent xmlns:mc="http://schemas.openxmlformats.org/markup-compatibility/2006">
              <mc:Choice xmlns:v="urn:schemas-microsoft-com:vml" Requires="v">
                <p:oleObj spid="_x0000_s19476" name="Equation" r:id="rId5" imgW="3340080" imgH="939600" progId="Equation.3">
                  <p:embed/>
                </p:oleObj>
              </mc:Choice>
              <mc:Fallback>
                <p:oleObj name="Equation" r:id="rId5" imgW="3340080" imgH="9396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552" y="2492896"/>
                        <a:ext cx="6994525" cy="196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Rounded Rectangular Callout 8"/>
          <p:cNvSpPr/>
          <p:nvPr/>
        </p:nvSpPr>
        <p:spPr>
          <a:xfrm>
            <a:off x="2951312" y="2017586"/>
            <a:ext cx="2844824" cy="2304256"/>
          </a:xfrm>
          <a:prstGeom prst="wedgeRoundRectCallout">
            <a:avLst>
              <a:gd name="adj1" fmla="val -20909"/>
              <a:gd name="adj2" fmla="val 6733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Model parameters or prediction parameters</a:t>
            </a:r>
            <a:endParaRPr lang="en-GB" sz="2800" dirty="0"/>
          </a:p>
        </p:txBody>
      </p:sp>
      <p:sp>
        <p:nvSpPr>
          <p:cNvPr id="10" name="Rounded Rectangular Callout 9"/>
          <p:cNvSpPr/>
          <p:nvPr/>
        </p:nvSpPr>
        <p:spPr>
          <a:xfrm>
            <a:off x="6047656" y="3212975"/>
            <a:ext cx="3096344" cy="1108313"/>
          </a:xfrm>
          <a:prstGeom prst="wedgeRoundRectCallout">
            <a:avLst>
              <a:gd name="adj1" fmla="val -28933"/>
              <a:gd name="adj2" fmla="val 8822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Decision variables</a:t>
            </a:r>
            <a:endParaRPr lang="en-GB" sz="2800" dirty="0"/>
          </a:p>
        </p:txBody>
      </p:sp>
      <p:sp>
        <p:nvSpPr>
          <p:cNvPr id="11" name="Rounded Rectangular Callout 10"/>
          <p:cNvSpPr/>
          <p:nvPr/>
        </p:nvSpPr>
        <p:spPr>
          <a:xfrm>
            <a:off x="179512" y="3212976"/>
            <a:ext cx="2592288" cy="512440"/>
          </a:xfrm>
          <a:prstGeom prst="wedgeRoundRectCallout">
            <a:avLst>
              <a:gd name="adj1" fmla="val 33423"/>
              <a:gd name="adj2" fmla="val 37202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measurement</a:t>
            </a:r>
            <a:endParaRPr lang="en-GB" sz="2800" dirty="0"/>
          </a:p>
        </p:txBody>
      </p:sp>
      <p:cxnSp>
        <p:nvCxnSpPr>
          <p:cNvPr id="13" name="Straight Arrow Connector 12"/>
          <p:cNvCxnSpPr/>
          <p:nvPr/>
        </p:nvCxnSpPr>
        <p:spPr>
          <a:xfrm flipH="1">
            <a:off x="1979712" y="4077072"/>
            <a:ext cx="1296144" cy="936104"/>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5390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Compact prediction notation</a:t>
            </a:r>
            <a:endParaRPr lang="en-GB" dirty="0"/>
          </a:p>
        </p:txBody>
      </p:sp>
      <p:sp>
        <p:nvSpPr>
          <p:cNvPr id="3" name="Content Placeholder 2"/>
          <p:cNvSpPr>
            <a:spLocks noGrp="1"/>
          </p:cNvSpPr>
          <p:nvPr>
            <p:ph idx="1"/>
          </p:nvPr>
        </p:nvSpPr>
        <p:spPr>
          <a:xfrm>
            <a:off x="214282" y="928670"/>
            <a:ext cx="8715436" cy="3508442"/>
          </a:xfrm>
        </p:spPr>
        <p:txBody>
          <a:bodyPr>
            <a:normAutofit/>
          </a:bodyPr>
          <a:lstStyle/>
          <a:p>
            <a:pPr marL="0" indent="0">
              <a:buNone/>
            </a:pPr>
            <a:r>
              <a:rPr lang="en-GB" dirty="0" smtClean="0"/>
              <a:t>Giving compact names for all the  terms included here, the predictions reduce as follows: </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7</a:t>
            </a:fld>
            <a:endParaRPr lang="en-GB" dirty="0"/>
          </a:p>
        </p:txBody>
      </p:sp>
      <p:graphicFrame>
        <p:nvGraphicFramePr>
          <p:cNvPr id="7" name="Object 6"/>
          <p:cNvGraphicFramePr>
            <a:graphicFrameLocks noChangeAspect="1"/>
          </p:cNvGraphicFramePr>
          <p:nvPr>
            <p:extLst>
              <p:ext uri="{D42A27DB-BD31-4B8C-83A1-F6EECF244321}">
                <p14:modId xmlns:p14="http://schemas.microsoft.com/office/powerpoint/2010/main" val="2856439444"/>
              </p:ext>
            </p:extLst>
          </p:nvPr>
        </p:nvGraphicFramePr>
        <p:xfrm>
          <a:off x="884238" y="1963738"/>
          <a:ext cx="6437312" cy="2524125"/>
        </p:xfrm>
        <a:graphic>
          <a:graphicData uri="http://schemas.openxmlformats.org/presentationml/2006/ole">
            <mc:AlternateContent xmlns:mc="http://schemas.openxmlformats.org/markup-compatibility/2006">
              <mc:Choice xmlns:v="urn:schemas-microsoft-com:vml" Requires="v">
                <p:oleObj spid="_x0000_s20499" name="Equation" r:id="rId3" imgW="3073320" imgH="1206360" progId="Equation.3">
                  <p:embed/>
                </p:oleObj>
              </mc:Choice>
              <mc:Fallback>
                <p:oleObj name="Equation" r:id="rId3" imgW="3073320" imgH="1206360" progId="Equation.3">
                  <p:embed/>
                  <p:pic>
                    <p:nvPicPr>
                      <p:cNvPr id="0" name=""/>
                      <p:cNvPicPr>
                        <a:picLocks noChangeAspect="1" noChangeArrowheads="1"/>
                      </p:cNvPicPr>
                      <p:nvPr/>
                    </p:nvPicPr>
                    <p:blipFill>
                      <a:blip r:embed="rId4"/>
                      <a:srcRect/>
                      <a:stretch>
                        <a:fillRect/>
                      </a:stretch>
                    </p:blipFill>
                    <p:spPr bwMode="auto">
                      <a:xfrm>
                        <a:off x="884238" y="1963738"/>
                        <a:ext cx="6437312" cy="2524125"/>
                      </a:xfrm>
                      <a:prstGeom prst="rect">
                        <a:avLst/>
                      </a:prstGeom>
                      <a:noFill/>
                      <a:ln>
                        <a:noFill/>
                      </a:ln>
                    </p:spPr>
                  </p:pic>
                </p:oleObj>
              </mc:Fallback>
            </mc:AlternateContent>
          </a:graphicData>
        </a:graphic>
      </p:graphicFrame>
      <p:sp>
        <p:nvSpPr>
          <p:cNvPr id="10" name="Rounded Rectangular Callout 9"/>
          <p:cNvSpPr/>
          <p:nvPr/>
        </p:nvSpPr>
        <p:spPr>
          <a:xfrm>
            <a:off x="4499992" y="5483556"/>
            <a:ext cx="3096344" cy="1108313"/>
          </a:xfrm>
          <a:prstGeom prst="wedgeRoundRectCallout">
            <a:avLst>
              <a:gd name="adj1" fmla="val -24073"/>
              <a:gd name="adj2" fmla="val -7573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Depends upon decision variables</a:t>
            </a:r>
            <a:endParaRPr lang="en-GB" sz="2800" dirty="0"/>
          </a:p>
        </p:txBody>
      </p:sp>
      <p:sp>
        <p:nvSpPr>
          <p:cNvPr id="11" name="Rounded Rectangular Callout 10"/>
          <p:cNvSpPr/>
          <p:nvPr/>
        </p:nvSpPr>
        <p:spPr>
          <a:xfrm>
            <a:off x="899592" y="5589240"/>
            <a:ext cx="2592288" cy="896946"/>
          </a:xfrm>
          <a:prstGeom prst="wedgeRoundRectCallout">
            <a:avLst>
              <a:gd name="adj1" fmla="val 53962"/>
              <a:gd name="adj2" fmla="val -9101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Depends on past</a:t>
            </a:r>
            <a:endParaRPr lang="en-GB" sz="2800" dirty="0"/>
          </a:p>
        </p:txBody>
      </p:sp>
      <p:graphicFrame>
        <p:nvGraphicFramePr>
          <p:cNvPr id="6" name="Object 5"/>
          <p:cNvGraphicFramePr>
            <a:graphicFrameLocks noChangeAspect="1"/>
          </p:cNvGraphicFramePr>
          <p:nvPr>
            <p:extLst>
              <p:ext uri="{D42A27DB-BD31-4B8C-83A1-F6EECF244321}">
                <p14:modId xmlns:p14="http://schemas.microsoft.com/office/powerpoint/2010/main" val="2936913022"/>
              </p:ext>
            </p:extLst>
          </p:nvPr>
        </p:nvGraphicFramePr>
        <p:xfrm>
          <a:off x="1216025" y="4348163"/>
          <a:ext cx="5210175" cy="1074737"/>
        </p:xfrm>
        <a:graphic>
          <a:graphicData uri="http://schemas.openxmlformats.org/presentationml/2006/ole">
            <mc:AlternateContent xmlns:mc="http://schemas.openxmlformats.org/markup-compatibility/2006">
              <mc:Choice xmlns:v="urn:schemas-microsoft-com:vml" Requires="v">
                <p:oleObj spid="_x0000_s20500" name="Equation" r:id="rId5" imgW="1168200" imgH="241200" progId="Equation.3">
                  <p:embed/>
                </p:oleObj>
              </mc:Choice>
              <mc:Fallback>
                <p:oleObj name="Equation" r:id="rId5" imgW="1168200" imgH="241200" progId="Equation.3">
                  <p:embed/>
                  <p:pic>
                    <p:nvPicPr>
                      <p:cNvPr id="0" name="Object 6"/>
                      <p:cNvPicPr>
                        <a:picLocks noChangeAspect="1" noChangeArrowheads="1"/>
                      </p:cNvPicPr>
                      <p:nvPr/>
                    </p:nvPicPr>
                    <p:blipFill>
                      <a:blip r:embed="rId6"/>
                      <a:srcRect/>
                      <a:stretch>
                        <a:fillRect/>
                      </a:stretch>
                    </p:blipFill>
                    <p:spPr bwMode="auto">
                      <a:xfrm>
                        <a:off x="1216025" y="4348163"/>
                        <a:ext cx="5210175" cy="1074737"/>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4182609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Compact output prediction notation</a:t>
            </a:r>
            <a:endParaRPr lang="en-GB" dirty="0"/>
          </a:p>
        </p:txBody>
      </p:sp>
      <p:sp>
        <p:nvSpPr>
          <p:cNvPr id="3" name="Content Placeholder 2"/>
          <p:cNvSpPr>
            <a:spLocks noGrp="1"/>
          </p:cNvSpPr>
          <p:nvPr>
            <p:ph idx="1"/>
          </p:nvPr>
        </p:nvSpPr>
        <p:spPr>
          <a:xfrm>
            <a:off x="214282" y="928670"/>
            <a:ext cx="8715436" cy="3508442"/>
          </a:xfrm>
        </p:spPr>
        <p:txBody>
          <a:bodyPr>
            <a:normAutofit/>
          </a:bodyPr>
          <a:lstStyle/>
          <a:p>
            <a:pPr marL="0" indent="0">
              <a:buNone/>
            </a:pPr>
            <a:r>
              <a:rPr lang="en-GB" dirty="0" smtClean="0"/>
              <a:t>Output predictions follow a similar method. </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8</a:t>
            </a:fld>
            <a:endParaRPr lang="en-GB" dirty="0"/>
          </a:p>
        </p:txBody>
      </p:sp>
      <p:graphicFrame>
        <p:nvGraphicFramePr>
          <p:cNvPr id="7" name="Object 6"/>
          <p:cNvGraphicFramePr>
            <a:graphicFrameLocks noChangeAspect="1"/>
          </p:cNvGraphicFramePr>
          <p:nvPr>
            <p:extLst>
              <p:ext uri="{D42A27DB-BD31-4B8C-83A1-F6EECF244321}">
                <p14:modId xmlns:p14="http://schemas.microsoft.com/office/powerpoint/2010/main" val="2156930472"/>
              </p:ext>
            </p:extLst>
          </p:nvPr>
        </p:nvGraphicFramePr>
        <p:xfrm>
          <a:off x="611560" y="1628800"/>
          <a:ext cx="8059737" cy="2525712"/>
        </p:xfrm>
        <a:graphic>
          <a:graphicData uri="http://schemas.openxmlformats.org/presentationml/2006/ole">
            <mc:AlternateContent xmlns:mc="http://schemas.openxmlformats.org/markup-compatibility/2006">
              <mc:Choice xmlns:v="urn:schemas-microsoft-com:vml" Requires="v">
                <p:oleObj spid="_x0000_s22545" name="Equation" r:id="rId3" imgW="3848040" imgH="1206360" progId="Equation.3">
                  <p:embed/>
                </p:oleObj>
              </mc:Choice>
              <mc:Fallback>
                <p:oleObj name="Equation" r:id="rId3" imgW="3848040" imgH="1206360" progId="Equation.3">
                  <p:embed/>
                  <p:pic>
                    <p:nvPicPr>
                      <p:cNvPr id="0" name=""/>
                      <p:cNvPicPr>
                        <a:picLocks noChangeAspect="1" noChangeArrowheads="1"/>
                      </p:cNvPicPr>
                      <p:nvPr/>
                    </p:nvPicPr>
                    <p:blipFill>
                      <a:blip r:embed="rId4"/>
                      <a:srcRect/>
                      <a:stretch>
                        <a:fillRect/>
                      </a:stretch>
                    </p:blipFill>
                    <p:spPr bwMode="auto">
                      <a:xfrm>
                        <a:off x="611560" y="1628800"/>
                        <a:ext cx="8059737" cy="2525712"/>
                      </a:xfrm>
                      <a:prstGeom prst="rect">
                        <a:avLst/>
                      </a:prstGeom>
                      <a:noFill/>
                      <a:ln>
                        <a:noFill/>
                      </a:ln>
                    </p:spPr>
                  </p:pic>
                </p:oleObj>
              </mc:Fallback>
            </mc:AlternateContent>
          </a:graphicData>
        </a:graphic>
      </p:graphicFrame>
      <p:sp>
        <p:nvSpPr>
          <p:cNvPr id="10" name="Rounded Rectangular Callout 9"/>
          <p:cNvSpPr/>
          <p:nvPr/>
        </p:nvSpPr>
        <p:spPr>
          <a:xfrm>
            <a:off x="5220072" y="5483556"/>
            <a:ext cx="3096344" cy="1108313"/>
          </a:xfrm>
          <a:prstGeom prst="wedgeRoundRectCallout">
            <a:avLst>
              <a:gd name="adj1" fmla="val 1347"/>
              <a:gd name="adj2" fmla="val -9140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Depends upon decision variables</a:t>
            </a:r>
            <a:endParaRPr lang="en-GB" sz="2800" dirty="0"/>
          </a:p>
        </p:txBody>
      </p:sp>
      <p:sp>
        <p:nvSpPr>
          <p:cNvPr id="11" name="Rounded Rectangular Callout 10"/>
          <p:cNvSpPr/>
          <p:nvPr/>
        </p:nvSpPr>
        <p:spPr>
          <a:xfrm>
            <a:off x="899592" y="5589240"/>
            <a:ext cx="2592288" cy="896946"/>
          </a:xfrm>
          <a:prstGeom prst="wedgeRoundRectCallout">
            <a:avLst>
              <a:gd name="adj1" fmla="val 80752"/>
              <a:gd name="adj2" fmla="val -11037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Depends on past</a:t>
            </a:r>
            <a:endParaRPr lang="en-GB" sz="2800" dirty="0"/>
          </a:p>
        </p:txBody>
      </p:sp>
      <p:graphicFrame>
        <p:nvGraphicFramePr>
          <p:cNvPr id="6" name="Object 5"/>
          <p:cNvGraphicFramePr>
            <a:graphicFrameLocks noChangeAspect="1"/>
          </p:cNvGraphicFramePr>
          <p:nvPr>
            <p:extLst>
              <p:ext uri="{D42A27DB-BD31-4B8C-83A1-F6EECF244321}">
                <p14:modId xmlns:p14="http://schemas.microsoft.com/office/powerpoint/2010/main" val="749881943"/>
              </p:ext>
            </p:extLst>
          </p:nvPr>
        </p:nvGraphicFramePr>
        <p:xfrm>
          <a:off x="1243235" y="4149080"/>
          <a:ext cx="6513513" cy="1189037"/>
        </p:xfrm>
        <a:graphic>
          <a:graphicData uri="http://schemas.openxmlformats.org/presentationml/2006/ole">
            <mc:AlternateContent xmlns:mc="http://schemas.openxmlformats.org/markup-compatibility/2006">
              <mc:Choice xmlns:v="urn:schemas-microsoft-com:vml" Requires="v">
                <p:oleObj spid="_x0000_s22546" name="Equation" r:id="rId5" imgW="1460160" imgH="266400" progId="Equation.3">
                  <p:embed/>
                </p:oleObj>
              </mc:Choice>
              <mc:Fallback>
                <p:oleObj name="Equation" r:id="rId5" imgW="1460160" imgH="266400" progId="Equation.3">
                  <p:embed/>
                  <p:pic>
                    <p:nvPicPr>
                      <p:cNvPr id="0" name=""/>
                      <p:cNvPicPr>
                        <a:picLocks noChangeAspect="1" noChangeArrowheads="1"/>
                      </p:cNvPicPr>
                      <p:nvPr/>
                    </p:nvPicPr>
                    <p:blipFill>
                      <a:blip r:embed="rId6"/>
                      <a:srcRect/>
                      <a:stretch>
                        <a:fillRect/>
                      </a:stretch>
                    </p:blipFill>
                    <p:spPr bwMode="auto">
                      <a:xfrm>
                        <a:off x="1243235" y="4149080"/>
                        <a:ext cx="6513513" cy="1189037"/>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166028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Summary of predictive control</a:t>
            </a:r>
            <a:endParaRPr lang="en-GB" dirty="0"/>
          </a:p>
        </p:txBody>
      </p:sp>
      <p:sp>
        <p:nvSpPr>
          <p:cNvPr id="3" name="Content Placeholder 2"/>
          <p:cNvSpPr>
            <a:spLocks noGrp="1"/>
          </p:cNvSpPr>
          <p:nvPr>
            <p:ph idx="1"/>
          </p:nvPr>
        </p:nvSpPr>
        <p:spPr>
          <a:xfrm>
            <a:off x="214282" y="928670"/>
            <a:ext cx="8715436" cy="2140290"/>
          </a:xfrm>
        </p:spPr>
        <p:txBody>
          <a:bodyPr/>
          <a:lstStyle/>
          <a:p>
            <a:pPr marL="0" indent="0">
              <a:buNone/>
            </a:pPr>
            <a:r>
              <a:rPr lang="en-GB" dirty="0" smtClean="0"/>
              <a:t>Given the prediction structure which includes degrees of freedom (that is the decision variables – here the future inputs), choose  the </a:t>
            </a:r>
            <a:r>
              <a:rPr lang="en-GB" dirty="0" err="1" smtClean="0"/>
              <a:t>d.o.f</a:t>
            </a:r>
            <a:r>
              <a:rPr lang="en-GB" dirty="0" smtClean="0"/>
              <a:t>. such that the overall prediction is desirable.</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9</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3229433747"/>
              </p:ext>
            </p:extLst>
          </p:nvPr>
        </p:nvGraphicFramePr>
        <p:xfrm>
          <a:off x="485775" y="2997200"/>
          <a:ext cx="5210175" cy="1074738"/>
        </p:xfrm>
        <a:graphic>
          <a:graphicData uri="http://schemas.openxmlformats.org/presentationml/2006/ole">
            <mc:AlternateContent xmlns:mc="http://schemas.openxmlformats.org/markup-compatibility/2006">
              <mc:Choice xmlns:v="urn:schemas-microsoft-com:vml" Requires="v">
                <p:oleObj spid="_x0000_s21521" name="Equation" r:id="rId3" imgW="1168200" imgH="241200" progId="Equation.3">
                  <p:embed/>
                </p:oleObj>
              </mc:Choice>
              <mc:Fallback>
                <p:oleObj name="Equation" r:id="rId3" imgW="1168200" imgH="241200" progId="Equation.3">
                  <p:embed/>
                  <p:pic>
                    <p:nvPicPr>
                      <p:cNvPr id="0" name="Object 5"/>
                      <p:cNvPicPr>
                        <a:picLocks noChangeAspect="1" noChangeArrowheads="1"/>
                      </p:cNvPicPr>
                      <p:nvPr/>
                    </p:nvPicPr>
                    <p:blipFill>
                      <a:blip r:embed="rId4"/>
                      <a:srcRect/>
                      <a:stretch>
                        <a:fillRect/>
                      </a:stretch>
                    </p:blipFill>
                    <p:spPr bwMode="auto">
                      <a:xfrm>
                        <a:off x="485775" y="2997200"/>
                        <a:ext cx="5210175" cy="107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43996280"/>
              </p:ext>
            </p:extLst>
          </p:nvPr>
        </p:nvGraphicFramePr>
        <p:xfrm>
          <a:off x="611560" y="4077072"/>
          <a:ext cx="6513512" cy="1189038"/>
        </p:xfrm>
        <a:graphic>
          <a:graphicData uri="http://schemas.openxmlformats.org/presentationml/2006/ole">
            <mc:AlternateContent xmlns:mc="http://schemas.openxmlformats.org/markup-compatibility/2006">
              <mc:Choice xmlns:v="urn:schemas-microsoft-com:vml" Requires="v">
                <p:oleObj spid="_x0000_s21522" name="Equation" r:id="rId5" imgW="1460160" imgH="266400" progId="Equation.3">
                  <p:embed/>
                </p:oleObj>
              </mc:Choice>
              <mc:Fallback>
                <p:oleObj name="Equation" r:id="rId5" imgW="1460160" imgH="2664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560" y="4077072"/>
                        <a:ext cx="6513512" cy="118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Oval 7"/>
          <p:cNvSpPr/>
          <p:nvPr/>
        </p:nvSpPr>
        <p:spPr>
          <a:xfrm>
            <a:off x="6228184" y="4221088"/>
            <a:ext cx="1296144" cy="86409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ounded Rectangular Callout 8"/>
          <p:cNvSpPr/>
          <p:nvPr/>
        </p:nvSpPr>
        <p:spPr>
          <a:xfrm>
            <a:off x="6372200" y="2708920"/>
            <a:ext cx="2448272" cy="1108313"/>
          </a:xfrm>
          <a:prstGeom prst="wedgeRoundRectCallout">
            <a:avLst>
              <a:gd name="adj1" fmla="val -34441"/>
              <a:gd name="adj2" fmla="val 10075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Choose these!</a:t>
            </a:r>
            <a:endParaRPr lang="en-GB" sz="2800" dirty="0"/>
          </a:p>
        </p:txBody>
      </p:sp>
    </p:spTree>
    <p:extLst>
      <p:ext uri="{BB962C8B-B14F-4D97-AF65-F5344CB8AC3E}">
        <p14:creationId xmlns:p14="http://schemas.microsoft.com/office/powerpoint/2010/main" val="3982081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1561</TotalTime>
  <Words>535</Words>
  <Application>Microsoft Office PowerPoint</Application>
  <PresentationFormat>On-screen Show (4:3)</PresentationFormat>
  <Paragraphs>81</Paragraphs>
  <Slides>11</Slides>
  <Notes>1</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11</vt:i4>
      </vt:variant>
    </vt:vector>
  </HeadingPairs>
  <TitlesOfParts>
    <vt:vector size="14" baseType="lpstr">
      <vt:lpstr>Office Theme</vt:lpstr>
      <vt:lpstr>Equation</vt:lpstr>
      <vt:lpstr>Microsoft Equation 3.0</vt:lpstr>
      <vt:lpstr>Predictive control 6 prediction with state space models continued</vt:lpstr>
      <vt:lpstr>Introduction</vt:lpstr>
      <vt:lpstr>Background </vt:lpstr>
      <vt:lpstr>Vector of vectors notation</vt:lpstr>
      <vt:lpstr>Combine predictions and notation</vt:lpstr>
      <vt:lpstr>Combine predictions and notation</vt:lpstr>
      <vt:lpstr>Compact prediction notation</vt:lpstr>
      <vt:lpstr>Compact output prediction notation</vt:lpstr>
      <vt:lpstr>Summary of predictive control</vt:lpstr>
      <vt:lpstr>Summary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Your User Name</dc:creator>
  <cp:lastModifiedBy>uos</cp:lastModifiedBy>
  <cp:revision>99</cp:revision>
  <dcterms:created xsi:type="dcterms:W3CDTF">2012-03-07T15:25:29Z</dcterms:created>
  <dcterms:modified xsi:type="dcterms:W3CDTF">2014-01-17T14:01:39Z</dcterms:modified>
</cp:coreProperties>
</file>