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4" r:id="rId3"/>
    <p:sldId id="303" r:id="rId4"/>
    <p:sldId id="297" r:id="rId5"/>
    <p:sldId id="304" r:id="rId6"/>
    <p:sldId id="305" r:id="rId7"/>
    <p:sldId id="306" r:id="rId8"/>
    <p:sldId id="298" r:id="rId9"/>
    <p:sldId id="307" r:id="rId10"/>
    <p:sldId id="308" r:id="rId11"/>
    <p:sldId id="309" r:id="rId12"/>
    <p:sldId id="310" r:id="rId13"/>
    <p:sldId id="311" r:id="rId14"/>
    <p:sldId id="269"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3" d="100"/>
          <a:sy n="83" d="100"/>
        </p:scale>
        <p:origin x="-75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1/17/2014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15</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4.jpeg"/><Relationship Id="rId5" Type="http://schemas.openxmlformats.org/officeDocument/2006/relationships/hyperlink" Target="http://engsc.ac.uk/" TargetMode="External"/><Relationship Id="rId10" Type="http://schemas.openxmlformats.org/officeDocument/2006/relationships/image" Target="../media/image23.jpeg"/><Relationship Id="rId4" Type="http://schemas.openxmlformats.org/officeDocument/2006/relationships/image" Target="../media/image20.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Predictive control 7</a:t>
            </a:r>
            <a:br>
              <a:rPr lang="en-GB" dirty="0" smtClean="0"/>
            </a:br>
            <a:r>
              <a:rPr lang="en-GB" dirty="0" smtClean="0"/>
              <a:t>prediction with CARIMA models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765868"/>
          </a:xfrm>
        </p:spPr>
        <p:txBody>
          <a:bodyPr>
            <a:normAutofit/>
          </a:bodyPr>
          <a:lstStyle/>
          <a:p>
            <a:r>
              <a:rPr lang="en-GB" dirty="0" smtClean="0"/>
              <a:t>Solving for the output predictions</a:t>
            </a:r>
            <a:endParaRPr lang="en-GB" dirty="0"/>
          </a:p>
        </p:txBody>
      </p:sp>
      <p:sp>
        <p:nvSpPr>
          <p:cNvPr id="3" name="Content Placeholder 2"/>
          <p:cNvSpPr>
            <a:spLocks noGrp="1"/>
          </p:cNvSpPr>
          <p:nvPr>
            <p:ph idx="1"/>
          </p:nvPr>
        </p:nvSpPr>
        <p:spPr>
          <a:xfrm>
            <a:off x="228092" y="980728"/>
            <a:ext cx="8715436" cy="1728192"/>
          </a:xfrm>
        </p:spPr>
        <p:txBody>
          <a:bodyPr>
            <a:normAutofit fontScale="85000" lnSpcReduction="10000"/>
          </a:bodyPr>
          <a:lstStyle/>
          <a:p>
            <a:pPr marL="0" indent="0">
              <a:buNone/>
            </a:pPr>
            <a:r>
              <a:rPr lang="en-GB" dirty="0" smtClean="0"/>
              <a:t>Simultaneous equations can be represented using matrix/vector format, after which the solution is obvious. An illustration and some suitable notation is given here which clearly separates past and future variables.</a:t>
            </a:r>
            <a:endParaRPr lang="en-GB" dirty="0"/>
          </a:p>
          <a:p>
            <a:pPr marL="0" indent="0">
              <a:buNone/>
            </a:pPr>
            <a:endParaRPr lang="en-GB" dirty="0" smtClean="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806799746"/>
              </p:ext>
            </p:extLst>
          </p:nvPr>
        </p:nvGraphicFramePr>
        <p:xfrm>
          <a:off x="611560" y="2564904"/>
          <a:ext cx="6768752" cy="1957049"/>
        </p:xfrm>
        <a:graphic>
          <a:graphicData uri="http://schemas.openxmlformats.org/presentationml/2006/ole">
            <mc:AlternateContent xmlns:mc="http://schemas.openxmlformats.org/markup-compatibility/2006">
              <mc:Choice xmlns:v="urn:schemas-microsoft-com:vml" Requires="v">
                <p:oleObj spid="_x0000_s21523" name="Equation" r:id="rId3" imgW="3251160" imgH="939600" progId="Equation.3">
                  <p:embed/>
                </p:oleObj>
              </mc:Choice>
              <mc:Fallback>
                <p:oleObj name="Equation" r:id="rId3" imgW="3251160" imgH="939600" progId="Equation.3">
                  <p:embed/>
                  <p:pic>
                    <p:nvPicPr>
                      <p:cNvPr id="0" name=""/>
                      <p:cNvPicPr>
                        <a:picLocks noChangeAspect="1" noChangeArrowheads="1"/>
                      </p:cNvPicPr>
                      <p:nvPr/>
                    </p:nvPicPr>
                    <p:blipFill>
                      <a:blip r:embed="rId4"/>
                      <a:srcRect/>
                      <a:stretch>
                        <a:fillRect/>
                      </a:stretch>
                    </p:blipFill>
                    <p:spPr bwMode="auto">
                      <a:xfrm>
                        <a:off x="611560" y="2564904"/>
                        <a:ext cx="6768752" cy="1957049"/>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61052831"/>
              </p:ext>
            </p:extLst>
          </p:nvPr>
        </p:nvGraphicFramePr>
        <p:xfrm>
          <a:off x="179512" y="4725143"/>
          <a:ext cx="8568952" cy="1732897"/>
        </p:xfrm>
        <a:graphic>
          <a:graphicData uri="http://schemas.openxmlformats.org/presentationml/2006/ole">
            <mc:AlternateContent xmlns:mc="http://schemas.openxmlformats.org/markup-compatibility/2006">
              <mc:Choice xmlns:v="urn:schemas-microsoft-com:vml" Requires="v">
                <p:oleObj spid="_x0000_s21524" name="Equation" r:id="rId5" imgW="4647960" imgH="939600" progId="Equation.3">
                  <p:embed/>
                </p:oleObj>
              </mc:Choice>
              <mc:Fallback>
                <p:oleObj name="Equation" r:id="rId5" imgW="4647960" imgH="939600" progId="Equation.3">
                  <p:embed/>
                  <p:pic>
                    <p:nvPicPr>
                      <p:cNvPr id="0" name="Object 5"/>
                      <p:cNvPicPr>
                        <a:picLocks noChangeAspect="1" noChangeArrowheads="1"/>
                      </p:cNvPicPr>
                      <p:nvPr/>
                    </p:nvPicPr>
                    <p:blipFill>
                      <a:blip r:embed="rId6"/>
                      <a:srcRect/>
                      <a:stretch>
                        <a:fillRect/>
                      </a:stretch>
                    </p:blipFill>
                    <p:spPr bwMode="auto">
                      <a:xfrm>
                        <a:off x="179512" y="4725143"/>
                        <a:ext cx="8568952" cy="1732897"/>
                      </a:xfrm>
                      <a:prstGeom prst="rect">
                        <a:avLst/>
                      </a:prstGeom>
                      <a:solidFill>
                        <a:srgbClr val="FFFFCC"/>
                      </a:solidFill>
                      <a:ln>
                        <a:solidFill>
                          <a:schemeClr val="accent1"/>
                        </a:solidFill>
                      </a:ln>
                    </p:spPr>
                  </p:pic>
                </p:oleObj>
              </mc:Fallback>
            </mc:AlternateContent>
          </a:graphicData>
        </a:graphic>
      </p:graphicFrame>
    </p:spTree>
    <p:extLst>
      <p:ext uri="{BB962C8B-B14F-4D97-AF65-F5344CB8AC3E}">
        <p14:creationId xmlns:p14="http://schemas.microsoft.com/office/powerpoint/2010/main" val="97252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765868"/>
          </a:xfrm>
        </p:spPr>
        <p:txBody>
          <a:bodyPr>
            <a:normAutofit/>
          </a:bodyPr>
          <a:lstStyle/>
          <a:p>
            <a:r>
              <a:rPr lang="en-GB" dirty="0" smtClean="0"/>
              <a:t>Similarly</a:t>
            </a:r>
            <a:endParaRPr lang="en-GB" dirty="0"/>
          </a:p>
        </p:txBody>
      </p:sp>
      <p:sp>
        <p:nvSpPr>
          <p:cNvPr id="3" name="Content Placeholder 2"/>
          <p:cNvSpPr>
            <a:spLocks noGrp="1"/>
          </p:cNvSpPr>
          <p:nvPr>
            <p:ph idx="1"/>
          </p:nvPr>
        </p:nvSpPr>
        <p:spPr>
          <a:xfrm>
            <a:off x="228092" y="980728"/>
            <a:ext cx="8715436" cy="1728192"/>
          </a:xfrm>
        </p:spPr>
        <p:txBody>
          <a:bodyPr>
            <a:normAutofit fontScale="85000" lnSpcReduction="10000"/>
          </a:bodyPr>
          <a:lstStyle/>
          <a:p>
            <a:pPr marL="0" indent="0">
              <a:buNone/>
            </a:pPr>
            <a:r>
              <a:rPr lang="en-GB" dirty="0" smtClean="0"/>
              <a:t>Simultaneous equations can be represented using matrix/vector format, after which the solution is obvious. An illustration and some suitable notation is given here which clearly separates past and future variables.</a:t>
            </a:r>
            <a:endParaRPr lang="en-GB" dirty="0"/>
          </a:p>
          <a:p>
            <a:pPr marL="0" indent="0">
              <a:buNone/>
            </a:pPr>
            <a:endParaRPr lang="en-GB" dirty="0" smtClean="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874087946"/>
              </p:ext>
            </p:extLst>
          </p:nvPr>
        </p:nvGraphicFramePr>
        <p:xfrm>
          <a:off x="676275" y="2565400"/>
          <a:ext cx="6638925" cy="1955800"/>
        </p:xfrm>
        <a:graphic>
          <a:graphicData uri="http://schemas.openxmlformats.org/presentationml/2006/ole">
            <mc:AlternateContent xmlns:mc="http://schemas.openxmlformats.org/markup-compatibility/2006">
              <mc:Choice xmlns:v="urn:schemas-microsoft-com:vml" Requires="v">
                <p:oleObj spid="_x0000_s22545" name="Equation" r:id="rId3" imgW="3187440" imgH="939600" progId="Equation.3">
                  <p:embed/>
                </p:oleObj>
              </mc:Choice>
              <mc:Fallback>
                <p:oleObj name="Equation" r:id="rId3" imgW="3187440" imgH="939600" progId="Equation.3">
                  <p:embed/>
                  <p:pic>
                    <p:nvPicPr>
                      <p:cNvPr id="0" name=""/>
                      <p:cNvPicPr>
                        <a:picLocks noChangeAspect="1" noChangeArrowheads="1"/>
                      </p:cNvPicPr>
                      <p:nvPr/>
                    </p:nvPicPr>
                    <p:blipFill>
                      <a:blip r:embed="rId4"/>
                      <a:srcRect/>
                      <a:stretch>
                        <a:fillRect/>
                      </a:stretch>
                    </p:blipFill>
                    <p:spPr bwMode="auto">
                      <a:xfrm>
                        <a:off x="676275" y="2565400"/>
                        <a:ext cx="6638925" cy="1955800"/>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31016937"/>
              </p:ext>
            </p:extLst>
          </p:nvPr>
        </p:nvGraphicFramePr>
        <p:xfrm>
          <a:off x="331788" y="4724400"/>
          <a:ext cx="8264525" cy="1733550"/>
        </p:xfrm>
        <a:graphic>
          <a:graphicData uri="http://schemas.openxmlformats.org/presentationml/2006/ole">
            <mc:AlternateContent xmlns:mc="http://schemas.openxmlformats.org/markup-compatibility/2006">
              <mc:Choice xmlns:v="urn:schemas-microsoft-com:vml" Requires="v">
                <p:oleObj spid="_x0000_s22546" name="Equation" r:id="rId5" imgW="4483080" imgH="939600" progId="Equation.3">
                  <p:embed/>
                </p:oleObj>
              </mc:Choice>
              <mc:Fallback>
                <p:oleObj name="Equation" r:id="rId5" imgW="4483080" imgH="939600" progId="Equation.3">
                  <p:embed/>
                  <p:pic>
                    <p:nvPicPr>
                      <p:cNvPr id="0" name=""/>
                      <p:cNvPicPr>
                        <a:picLocks noChangeAspect="1" noChangeArrowheads="1"/>
                      </p:cNvPicPr>
                      <p:nvPr/>
                    </p:nvPicPr>
                    <p:blipFill>
                      <a:blip r:embed="rId6"/>
                      <a:srcRect/>
                      <a:stretch>
                        <a:fillRect/>
                      </a:stretch>
                    </p:blipFill>
                    <p:spPr bwMode="auto">
                      <a:xfrm>
                        <a:off x="331788" y="4724400"/>
                        <a:ext cx="8264525" cy="1733550"/>
                      </a:xfrm>
                      <a:prstGeom prst="rect">
                        <a:avLst/>
                      </a:prstGeom>
                      <a:solidFill>
                        <a:srgbClr val="FFFFCC"/>
                      </a:solidFill>
                      <a:ln>
                        <a:solidFill>
                          <a:schemeClr val="accent1"/>
                        </a:solidFill>
                      </a:ln>
                    </p:spPr>
                  </p:pic>
                </p:oleObj>
              </mc:Fallback>
            </mc:AlternateContent>
          </a:graphicData>
        </a:graphic>
      </p:graphicFrame>
      <p:sp>
        <p:nvSpPr>
          <p:cNvPr id="8" name="Rectangle 7"/>
          <p:cNvSpPr/>
          <p:nvPr/>
        </p:nvSpPr>
        <p:spPr>
          <a:xfrm>
            <a:off x="395536" y="3140968"/>
            <a:ext cx="8424936" cy="144016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NOTE: For convenience a single unit delay in b(z) is ignored in forming these matrices and assumed in the corresponding algebra.</a:t>
            </a:r>
            <a:endParaRPr lang="en-GB" sz="2800" dirty="0"/>
          </a:p>
        </p:txBody>
      </p:sp>
    </p:spTree>
    <p:extLst>
      <p:ext uri="{BB962C8B-B14F-4D97-AF65-F5344CB8AC3E}">
        <p14:creationId xmlns:p14="http://schemas.microsoft.com/office/powerpoint/2010/main" val="880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anim calcmode="lin" valueType="num">
                                      <p:cBhvr>
                                        <p:cTn id="20" dur="2000" fill="hold"/>
                                        <p:tgtEl>
                                          <p:spTgt spid="8"/>
                                        </p:tgtEl>
                                        <p:attrNameLst>
                                          <p:attrName>ppt_w</p:attrName>
                                        </p:attrNameLst>
                                      </p:cBhvr>
                                      <p:tavLst>
                                        <p:tav tm="0" fmla="#ppt_w*sin(2.5*pi*$)">
                                          <p:val>
                                            <p:fltVal val="0"/>
                                          </p:val>
                                        </p:tav>
                                        <p:tav tm="100000">
                                          <p:val>
                                            <p:fltVal val="1"/>
                                          </p:val>
                                        </p:tav>
                                      </p:tavLst>
                                    </p:anim>
                                    <p:anim calcmode="lin" valueType="num">
                                      <p:cBhvr>
                                        <p:cTn id="21"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Combining the previous 2 slides gives</a:t>
            </a:r>
            <a:endParaRPr lang="en-GB" dirty="0"/>
          </a:p>
        </p:txBody>
      </p:sp>
      <p:sp>
        <p:nvSpPr>
          <p:cNvPr id="3" name="Content Placeholder 2"/>
          <p:cNvSpPr>
            <a:spLocks noGrp="1"/>
          </p:cNvSpPr>
          <p:nvPr>
            <p:ph idx="1"/>
          </p:nvPr>
        </p:nvSpPr>
        <p:spPr>
          <a:xfrm>
            <a:off x="214282" y="928670"/>
            <a:ext cx="8715436" cy="4732578"/>
          </a:xfrm>
        </p:spPr>
        <p:txBody>
          <a:bodyPr>
            <a:normAutofit lnSpcReduction="10000"/>
          </a:bodyPr>
          <a:lstStyle/>
          <a:p>
            <a:pPr marL="0" indent="0">
              <a:buNone/>
            </a:pPr>
            <a:r>
              <a:rPr lang="en-GB" dirty="0" smtClean="0"/>
              <a:t>Use the shorthand notation to give a compact description of the entire predictions.</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r>
              <a:rPr lang="en-GB" dirty="0" smtClean="0"/>
              <a:t>Next, re-introduce  the arrow notation deployed in the previous video, and hence: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078563123"/>
              </p:ext>
            </p:extLst>
          </p:nvPr>
        </p:nvGraphicFramePr>
        <p:xfrm>
          <a:off x="899592" y="1844824"/>
          <a:ext cx="6503988" cy="1955800"/>
        </p:xfrm>
        <a:graphic>
          <a:graphicData uri="http://schemas.openxmlformats.org/presentationml/2006/ole">
            <mc:AlternateContent xmlns:mc="http://schemas.openxmlformats.org/markup-compatibility/2006">
              <mc:Choice xmlns:v="urn:schemas-microsoft-com:vml" Requires="v">
                <p:oleObj spid="_x0000_s23569" name="Equation" r:id="rId3" imgW="3124080" imgH="939600" progId="Equation.3">
                  <p:embed/>
                </p:oleObj>
              </mc:Choice>
              <mc:Fallback>
                <p:oleObj name="Equation" r:id="rId3" imgW="3124080" imgH="939600" progId="Equation.3">
                  <p:embed/>
                  <p:pic>
                    <p:nvPicPr>
                      <p:cNvPr id="0" name="Object 5"/>
                      <p:cNvPicPr>
                        <a:picLocks noChangeAspect="1" noChangeArrowheads="1"/>
                      </p:cNvPicPr>
                      <p:nvPr/>
                    </p:nvPicPr>
                    <p:blipFill>
                      <a:blip r:embed="rId4"/>
                      <a:srcRect/>
                      <a:stretch>
                        <a:fillRect/>
                      </a:stretch>
                    </p:blipFill>
                    <p:spPr bwMode="auto">
                      <a:xfrm>
                        <a:off x="899592" y="1844824"/>
                        <a:ext cx="6503988"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63664400"/>
              </p:ext>
            </p:extLst>
          </p:nvPr>
        </p:nvGraphicFramePr>
        <p:xfrm>
          <a:off x="539552" y="5589240"/>
          <a:ext cx="7681961" cy="936104"/>
        </p:xfrm>
        <a:graphic>
          <a:graphicData uri="http://schemas.openxmlformats.org/presentationml/2006/ole">
            <mc:AlternateContent xmlns:mc="http://schemas.openxmlformats.org/markup-compatibility/2006">
              <mc:Choice xmlns:v="urn:schemas-microsoft-com:vml" Requires="v">
                <p:oleObj spid="_x0000_s23570" name="Equation" r:id="rId5" imgW="2184120" imgH="266400" progId="Equation.3">
                  <p:embed/>
                </p:oleObj>
              </mc:Choice>
              <mc:Fallback>
                <p:oleObj name="Equation" r:id="rId5" imgW="2184120" imgH="266400" progId="Equation.3">
                  <p:embed/>
                  <p:pic>
                    <p:nvPicPr>
                      <p:cNvPr id="0" name="Object 5"/>
                      <p:cNvPicPr>
                        <a:picLocks noChangeAspect="1" noChangeArrowheads="1"/>
                      </p:cNvPicPr>
                      <p:nvPr/>
                    </p:nvPicPr>
                    <p:blipFill>
                      <a:blip r:embed="rId6"/>
                      <a:srcRect/>
                      <a:stretch>
                        <a:fillRect/>
                      </a:stretch>
                    </p:blipFill>
                    <p:spPr bwMode="auto">
                      <a:xfrm>
                        <a:off x="539552" y="5589240"/>
                        <a:ext cx="7681961" cy="936104"/>
                      </a:xfrm>
                      <a:prstGeom prst="rect">
                        <a:avLst/>
                      </a:prstGeom>
                      <a:solidFill>
                        <a:srgbClr val="FFFFCC"/>
                      </a:solidFill>
                      <a:ln>
                        <a:solidFill>
                          <a:schemeClr val="accent1"/>
                        </a:solidFill>
                      </a:ln>
                    </p:spPr>
                  </p:pic>
                </p:oleObj>
              </mc:Fallback>
            </mc:AlternateContent>
          </a:graphicData>
        </a:graphic>
      </p:graphicFrame>
    </p:spTree>
    <p:extLst>
      <p:ext uri="{BB962C8B-B14F-4D97-AF65-F5344CB8AC3E}">
        <p14:creationId xmlns:p14="http://schemas.microsoft.com/office/powerpoint/2010/main" val="29174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Solving for output predictions</a:t>
            </a:r>
            <a:endParaRPr lang="en-GB" dirty="0"/>
          </a:p>
        </p:txBody>
      </p:sp>
      <p:sp>
        <p:nvSpPr>
          <p:cNvPr id="3" name="Content Placeholder 2"/>
          <p:cNvSpPr>
            <a:spLocks noGrp="1"/>
          </p:cNvSpPr>
          <p:nvPr>
            <p:ph idx="1"/>
          </p:nvPr>
        </p:nvSpPr>
        <p:spPr>
          <a:xfrm>
            <a:off x="214282" y="928670"/>
            <a:ext cx="8715436" cy="2140290"/>
          </a:xfrm>
        </p:spPr>
        <p:txBody>
          <a:bodyPr>
            <a:normAutofit fontScale="92500"/>
          </a:bodyPr>
          <a:lstStyle/>
          <a:p>
            <a:pPr marL="0" indent="0">
              <a:buNone/>
            </a:pPr>
            <a:r>
              <a:rPr lang="en-GB" dirty="0" smtClean="0"/>
              <a:t>Now the prediction variables are in compact matrix/vector format, one can easily re-arrange to find the dependence of the output predictions upon past (or known) data and the  decision variables.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590838529"/>
              </p:ext>
            </p:extLst>
          </p:nvPr>
        </p:nvGraphicFramePr>
        <p:xfrm>
          <a:off x="755576" y="2996952"/>
          <a:ext cx="7681961" cy="936104"/>
        </p:xfrm>
        <a:graphic>
          <a:graphicData uri="http://schemas.openxmlformats.org/presentationml/2006/ole">
            <mc:AlternateContent xmlns:mc="http://schemas.openxmlformats.org/markup-compatibility/2006">
              <mc:Choice xmlns:v="urn:schemas-microsoft-com:vml" Requires="v">
                <p:oleObj spid="_x0000_s24589" name="Equation" r:id="rId3" imgW="2184120" imgH="266400" progId="Equation.3">
                  <p:embed/>
                </p:oleObj>
              </mc:Choice>
              <mc:Fallback>
                <p:oleObj name="Equation" r:id="rId3" imgW="2184120" imgH="266400" progId="Equation.3">
                  <p:embed/>
                  <p:pic>
                    <p:nvPicPr>
                      <p:cNvPr id="0" name=""/>
                      <p:cNvPicPr>
                        <a:picLocks noChangeAspect="1" noChangeArrowheads="1"/>
                      </p:cNvPicPr>
                      <p:nvPr/>
                    </p:nvPicPr>
                    <p:blipFill>
                      <a:blip r:embed="rId4"/>
                      <a:srcRect/>
                      <a:stretch>
                        <a:fillRect/>
                      </a:stretch>
                    </p:blipFill>
                    <p:spPr bwMode="auto">
                      <a:xfrm>
                        <a:off x="755576" y="2996952"/>
                        <a:ext cx="7681961" cy="936104"/>
                      </a:xfrm>
                      <a:prstGeom prst="rect">
                        <a:avLst/>
                      </a:prstGeom>
                      <a:solidFill>
                        <a:srgbClr val="FFFFCC"/>
                      </a:solidFill>
                      <a:ln>
                        <a:solidFill>
                          <a:schemeClr val="accent1"/>
                        </a:solid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862990024"/>
              </p:ext>
            </p:extLst>
          </p:nvPr>
        </p:nvGraphicFramePr>
        <p:xfrm>
          <a:off x="849957" y="4146128"/>
          <a:ext cx="7610475" cy="812800"/>
        </p:xfrm>
        <a:graphic>
          <a:graphicData uri="http://schemas.openxmlformats.org/presentationml/2006/ole">
            <mc:AlternateContent xmlns:mc="http://schemas.openxmlformats.org/markup-compatibility/2006">
              <mc:Choice xmlns:v="urn:schemas-microsoft-com:vml" Requires="v">
                <p:oleObj spid="_x0000_s24590" name="Equation" r:id="rId5" imgW="2616120" imgH="279360" progId="Equation.3">
                  <p:embed/>
                </p:oleObj>
              </mc:Choice>
              <mc:Fallback>
                <p:oleObj name="Equation" r:id="rId5" imgW="2616120" imgH="279360" progId="Equation.3">
                  <p:embed/>
                  <p:pic>
                    <p:nvPicPr>
                      <p:cNvPr id="0" name="Object 6"/>
                      <p:cNvPicPr>
                        <a:picLocks noChangeAspect="1" noChangeArrowheads="1"/>
                      </p:cNvPicPr>
                      <p:nvPr/>
                    </p:nvPicPr>
                    <p:blipFill>
                      <a:blip r:embed="rId6"/>
                      <a:srcRect/>
                      <a:stretch>
                        <a:fillRect/>
                      </a:stretch>
                    </p:blipFill>
                    <p:spPr bwMode="auto">
                      <a:xfrm>
                        <a:off x="849957" y="4146128"/>
                        <a:ext cx="7610475" cy="812800"/>
                      </a:xfrm>
                      <a:prstGeom prst="rect">
                        <a:avLst/>
                      </a:prstGeom>
                      <a:solidFill>
                        <a:srgbClr val="FFFFCC"/>
                      </a:solidFill>
                      <a:ln w="9525">
                        <a:solidFill>
                          <a:schemeClr val="accent1"/>
                        </a:solidFill>
                        <a:miter lim="800000"/>
                        <a:headEnd/>
                        <a:tailEnd/>
                      </a:ln>
                    </p:spPr>
                  </p:pic>
                </p:oleObj>
              </mc:Fallback>
            </mc:AlternateContent>
          </a:graphicData>
        </a:graphic>
      </p:graphicFrame>
      <p:sp>
        <p:nvSpPr>
          <p:cNvPr id="9" name="Oval 8"/>
          <p:cNvSpPr/>
          <p:nvPr/>
        </p:nvSpPr>
        <p:spPr>
          <a:xfrm>
            <a:off x="2051720" y="3933056"/>
            <a:ext cx="1944216" cy="12961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ular Callout 9"/>
          <p:cNvSpPr/>
          <p:nvPr/>
        </p:nvSpPr>
        <p:spPr>
          <a:xfrm>
            <a:off x="251520" y="5733256"/>
            <a:ext cx="4320480" cy="900100"/>
          </a:xfrm>
          <a:prstGeom prst="wedgeRoundRectCallout">
            <a:avLst>
              <a:gd name="adj1" fmla="val 10645"/>
              <a:gd name="adj2" fmla="val -148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Decision variables (future input increments)</a:t>
            </a:r>
            <a:endParaRPr lang="en-GB" sz="2800" dirty="0"/>
          </a:p>
        </p:txBody>
      </p:sp>
      <p:sp>
        <p:nvSpPr>
          <p:cNvPr id="11" name="Oval 10"/>
          <p:cNvSpPr/>
          <p:nvPr/>
        </p:nvSpPr>
        <p:spPr>
          <a:xfrm>
            <a:off x="4148336" y="3904456"/>
            <a:ext cx="4600128" cy="12961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ular Callout 11"/>
          <p:cNvSpPr/>
          <p:nvPr/>
        </p:nvSpPr>
        <p:spPr>
          <a:xfrm>
            <a:off x="4843173" y="5373216"/>
            <a:ext cx="2753163" cy="1260140"/>
          </a:xfrm>
          <a:prstGeom prst="wedgeRoundRectCallout">
            <a:avLst>
              <a:gd name="adj1" fmla="val -3325"/>
              <a:gd name="adj2" fmla="val -798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Known or past data</a:t>
            </a:r>
            <a:endParaRPr lang="en-GB" sz="2800" dirty="0"/>
          </a:p>
        </p:txBody>
      </p:sp>
    </p:spTree>
    <p:extLst>
      <p:ext uri="{BB962C8B-B14F-4D97-AF65-F5344CB8AC3E}">
        <p14:creationId xmlns:p14="http://schemas.microsoft.com/office/powerpoint/2010/main" val="12524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It is common to use discrete models for prediction.</a:t>
            </a:r>
          </a:p>
          <a:p>
            <a:r>
              <a:rPr lang="en-GB" dirty="0" smtClean="0"/>
              <a:t>This video has shown how CARIMA models can be used to form n-step ahead predictions.</a:t>
            </a:r>
          </a:p>
          <a:p>
            <a:r>
              <a:rPr lang="en-GB" dirty="0" smtClean="0"/>
              <a:t>It is also shown how predictions can be separated into known parts (based on measurements or past data) and unknown parts (based on decision variables yet to be selected).</a:t>
            </a:r>
          </a:p>
          <a:p>
            <a:r>
              <a:rPr lang="en-GB" dirty="0" smtClean="0"/>
              <a:t>The predictions are grouped in vector format for convenience of handling hereafter.</a:t>
            </a:r>
          </a:p>
          <a:p>
            <a:pPr marL="0" indent="0">
              <a:buNone/>
            </a:pPr>
            <a:r>
              <a:rPr lang="en-GB" b="1" dirty="0" smtClean="0">
                <a:solidFill>
                  <a:srgbClr val="C00000"/>
                </a:solidFill>
              </a:rPr>
              <a:t>While this video did not consider MIMO transfer functions, identical conceptual steps can be used.</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spTree>
    <p:extLst>
      <p:ext uri="{BB962C8B-B14F-4D97-AF65-F5344CB8AC3E}">
        <p14:creationId xmlns:p14="http://schemas.microsoft.com/office/powerpoint/2010/main" val="21994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a:bodyPr>
          <a:lstStyle/>
          <a:p>
            <a:r>
              <a:rPr lang="en-GB" dirty="0" smtClean="0"/>
              <a:t>The previous videos introduced the main concepts underpinning predictive control (MPC).</a:t>
            </a:r>
          </a:p>
          <a:p>
            <a:r>
              <a:rPr lang="en-GB" dirty="0" smtClean="0"/>
              <a:t>They also argued that linear discrete models are a logical basis for any predictions.</a:t>
            </a:r>
          </a:p>
          <a:p>
            <a:pPr marL="0" indent="0">
              <a:buNone/>
            </a:pPr>
            <a:r>
              <a:rPr lang="en-GB" dirty="0" smtClean="0"/>
              <a:t>This video considers how predictions can be formed from an underlying transfer function model.</a:t>
            </a:r>
          </a:p>
          <a:p>
            <a:pPr marL="0" indent="0">
              <a:buNone/>
            </a:pPr>
            <a:r>
              <a:rPr lang="en-GB" dirty="0" smtClean="0"/>
              <a:t>The initial focus is on SISO systems as the algebra for MIMO is rather messy with transfer functions and hence not to be recommended.</a:t>
            </a:r>
          </a:p>
          <a:p>
            <a:pPr marL="0" indent="0">
              <a:buNone/>
            </a:pPr>
            <a:r>
              <a:rPr lang="en-GB" dirty="0" smtClean="0"/>
              <a:t>Dimensions are not stated except where possibly unclear.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427405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CARIMA model</a:t>
            </a:r>
            <a:endParaRPr lang="en-GB" dirty="0"/>
          </a:p>
        </p:txBody>
      </p:sp>
      <p:sp>
        <p:nvSpPr>
          <p:cNvPr id="3" name="Content Placeholder 2"/>
          <p:cNvSpPr>
            <a:spLocks noGrp="1"/>
          </p:cNvSpPr>
          <p:nvPr>
            <p:ph idx="1"/>
          </p:nvPr>
        </p:nvSpPr>
        <p:spPr>
          <a:xfrm>
            <a:off x="214282" y="928670"/>
            <a:ext cx="8715436" cy="3940490"/>
          </a:xfrm>
        </p:spPr>
        <p:txBody>
          <a:bodyPr>
            <a:normAutofit lnSpcReduction="10000"/>
          </a:bodyPr>
          <a:lstStyle/>
          <a:p>
            <a:pPr marL="0" indent="0">
              <a:buNone/>
            </a:pPr>
            <a:r>
              <a:rPr lang="en-GB" dirty="0" smtClean="0"/>
              <a:t>The most common transfer function model with MPC is the so called CARIMA model.</a:t>
            </a:r>
          </a:p>
          <a:p>
            <a:pPr marL="514350" indent="-514350">
              <a:buFont typeface="+mj-lt"/>
              <a:buAutoNum type="arabicPeriod"/>
            </a:pPr>
            <a:r>
              <a:rPr lang="en-GB" dirty="0" smtClean="0"/>
              <a:t>This subsumes in its structure many other popular forms.</a:t>
            </a:r>
          </a:p>
          <a:p>
            <a:pPr marL="514350" indent="-514350">
              <a:buFont typeface="+mj-lt"/>
              <a:buAutoNum type="arabicPeriod"/>
            </a:pPr>
            <a:r>
              <a:rPr lang="en-GB" dirty="0" smtClean="0"/>
              <a:t>It is used because the uncertainty is included in a way that is a good representation of slowly varying disturbances that could have a non-zero steady-state.</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592854600"/>
              </p:ext>
            </p:extLst>
          </p:nvPr>
        </p:nvGraphicFramePr>
        <p:xfrm>
          <a:off x="395536" y="4591347"/>
          <a:ext cx="5380037" cy="1312862"/>
        </p:xfrm>
        <a:graphic>
          <a:graphicData uri="http://schemas.openxmlformats.org/presentationml/2006/ole">
            <mc:AlternateContent xmlns:mc="http://schemas.openxmlformats.org/markup-compatibility/2006">
              <mc:Choice xmlns:v="urn:schemas-microsoft-com:vml" Requires="v">
                <p:oleObj spid="_x0000_s16401" name="Equation" r:id="rId3" imgW="1612800" imgH="393480" progId="Equation.3">
                  <p:embed/>
                </p:oleObj>
              </mc:Choice>
              <mc:Fallback>
                <p:oleObj name="Equation" r:id="rId3" imgW="1612800" imgH="393480" progId="Equation.3">
                  <p:embed/>
                  <p:pic>
                    <p:nvPicPr>
                      <p:cNvPr id="0" name=""/>
                      <p:cNvPicPr>
                        <a:picLocks noChangeAspect="1" noChangeArrowheads="1"/>
                      </p:cNvPicPr>
                      <p:nvPr/>
                    </p:nvPicPr>
                    <p:blipFill>
                      <a:blip r:embed="rId4"/>
                      <a:srcRect/>
                      <a:stretch>
                        <a:fillRect/>
                      </a:stretch>
                    </p:blipFill>
                    <p:spPr bwMode="auto">
                      <a:xfrm>
                        <a:off x="395536" y="4591347"/>
                        <a:ext cx="5380037"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ounded Rectangular Callout 6"/>
          <p:cNvSpPr/>
          <p:nvPr/>
        </p:nvSpPr>
        <p:spPr>
          <a:xfrm>
            <a:off x="6660232" y="4509120"/>
            <a:ext cx="2160240" cy="1368152"/>
          </a:xfrm>
          <a:prstGeom prst="wedgeRoundRectCallout">
            <a:avLst>
              <a:gd name="adj1" fmla="val -98552"/>
              <a:gd name="adj2" fmla="val -73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Zero mean random variable</a:t>
            </a:r>
            <a:endParaRPr lang="en-GB" sz="2800" dirty="0"/>
          </a:p>
        </p:txBody>
      </p:sp>
      <p:sp>
        <p:nvSpPr>
          <p:cNvPr id="8" name="Rectangle 7"/>
          <p:cNvSpPr/>
          <p:nvPr/>
        </p:nvSpPr>
        <p:spPr>
          <a:xfrm>
            <a:off x="179512" y="6012166"/>
            <a:ext cx="8208912" cy="83671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Although T(z) could arise from a model identification, in practice it is treated as a design parameter. </a:t>
            </a:r>
            <a:endParaRPr lang="en-GB" sz="2800" dirty="0"/>
          </a:p>
        </p:txBody>
      </p:sp>
    </p:spTree>
    <p:extLst>
      <p:ext uri="{BB962C8B-B14F-4D97-AF65-F5344CB8AC3E}">
        <p14:creationId xmlns:p14="http://schemas.microsoft.com/office/powerpoint/2010/main" val="301385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1000" fill="hold"/>
                                        <p:tgtEl>
                                          <p:spTgt spid="8"/>
                                        </p:tgtEl>
                                        <p:attrNameLst>
                                          <p:attrName>ppt_w</p:attrName>
                                        </p:attrNameLst>
                                      </p:cBhvr>
                                      <p:tavLst>
                                        <p:tav tm="0">
                                          <p:val>
                                            <p:fltVal val="0"/>
                                          </p:val>
                                        </p:tav>
                                        <p:tav tm="100000">
                                          <p:val>
                                            <p:strVal val="#ppt_w"/>
                                          </p:val>
                                        </p:tav>
                                      </p:tavLst>
                                    </p:anim>
                                    <p:anim calcmode="lin" valueType="num">
                                      <p:cBhvr>
                                        <p:cTn id="34" dur="1000" fill="hold"/>
                                        <p:tgtEl>
                                          <p:spTgt spid="8"/>
                                        </p:tgtEl>
                                        <p:attrNameLst>
                                          <p:attrName>ppt_h</p:attrName>
                                        </p:attrNameLst>
                                      </p:cBhvr>
                                      <p:tavLst>
                                        <p:tav tm="0">
                                          <p:val>
                                            <p:fltVal val="0"/>
                                          </p:val>
                                        </p:tav>
                                        <p:tav tm="100000">
                                          <p:val>
                                            <p:strVal val="#ppt_h"/>
                                          </p:val>
                                        </p:tav>
                                      </p:tavLst>
                                    </p:anim>
                                    <p:anim calcmode="lin" valueType="num">
                                      <p:cBhvr>
                                        <p:cTn id="35" dur="1000" fill="hold"/>
                                        <p:tgtEl>
                                          <p:spTgt spid="8"/>
                                        </p:tgtEl>
                                        <p:attrNameLst>
                                          <p:attrName>style.rotation</p:attrName>
                                        </p:attrNameLst>
                                      </p:cBhvr>
                                      <p:tavLst>
                                        <p:tav tm="0">
                                          <p:val>
                                            <p:fltVal val="90"/>
                                          </p:val>
                                        </p:tav>
                                        <p:tav tm="100000">
                                          <p:val>
                                            <p:fltVal val="0"/>
                                          </p:val>
                                        </p:tav>
                                      </p:tavLst>
                                    </p:anim>
                                    <p:animEffect transition="in" filter="fade">
                                      <p:cBhvr>
                                        <p:cTn id="3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Basic concepts of prediction</a:t>
            </a:r>
            <a:endParaRPr lang="en-GB" dirty="0"/>
          </a:p>
        </p:txBody>
      </p:sp>
      <p:sp>
        <p:nvSpPr>
          <p:cNvPr id="3" name="Content Placeholder 2"/>
          <p:cNvSpPr>
            <a:spLocks noGrp="1"/>
          </p:cNvSpPr>
          <p:nvPr>
            <p:ph idx="1"/>
          </p:nvPr>
        </p:nvSpPr>
        <p:spPr/>
        <p:txBody>
          <a:bodyPr/>
          <a:lstStyle/>
          <a:p>
            <a:pPr marL="0" indent="0">
              <a:buNone/>
            </a:pPr>
            <a:r>
              <a:rPr lang="en-GB" dirty="0" smtClean="0"/>
              <a:t>Discrete models are one-step ahead prediction models, that is, given data at sample ‘k’, one can determine data at sample ‘k+1’.</a:t>
            </a:r>
          </a:p>
          <a:p>
            <a:pPr marL="0" indent="0">
              <a:buNone/>
            </a:pPr>
            <a:endParaRPr lang="en-GB" dirty="0"/>
          </a:p>
          <a:p>
            <a:pPr marL="0" indent="0">
              <a:buNone/>
            </a:pPr>
            <a:endParaRPr lang="en-GB" dirty="0" smtClean="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434282140"/>
              </p:ext>
            </p:extLst>
          </p:nvPr>
        </p:nvGraphicFramePr>
        <p:xfrm>
          <a:off x="323528" y="4437112"/>
          <a:ext cx="8496944" cy="541822"/>
        </p:xfrm>
        <a:graphic>
          <a:graphicData uri="http://schemas.openxmlformats.org/presentationml/2006/ole">
            <mc:AlternateContent xmlns:mc="http://schemas.openxmlformats.org/markup-compatibility/2006">
              <mc:Choice xmlns:v="urn:schemas-microsoft-com:vml" Requires="v">
                <p:oleObj spid="_x0000_s10307" name="Equation" r:id="rId3" imgW="3593880" imgH="228600" progId="Equation.3">
                  <p:embed/>
                </p:oleObj>
              </mc:Choice>
              <mc:Fallback>
                <p:oleObj name="Equation" r:id="rId3" imgW="3593880" imgH="228600" progId="Equation.3">
                  <p:embed/>
                  <p:pic>
                    <p:nvPicPr>
                      <p:cNvPr id="0" name="Object 5"/>
                      <p:cNvPicPr>
                        <a:picLocks noChangeAspect="1" noChangeArrowheads="1"/>
                      </p:cNvPicPr>
                      <p:nvPr/>
                    </p:nvPicPr>
                    <p:blipFill>
                      <a:blip r:embed="rId4"/>
                      <a:srcRect/>
                      <a:stretch>
                        <a:fillRect/>
                      </a:stretch>
                    </p:blipFill>
                    <p:spPr bwMode="auto">
                      <a:xfrm>
                        <a:off x="323528" y="4437112"/>
                        <a:ext cx="8496944" cy="541822"/>
                      </a:xfrm>
                      <a:prstGeom prst="rect">
                        <a:avLst/>
                      </a:prstGeom>
                      <a:solidFill>
                        <a:srgbClr val="FFFFCC"/>
                      </a:solidFill>
                      <a:ln>
                        <a:solidFill>
                          <a:schemeClr val="accent1"/>
                        </a:solidFill>
                      </a:ln>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122799151"/>
              </p:ext>
            </p:extLst>
          </p:nvPr>
        </p:nvGraphicFramePr>
        <p:xfrm>
          <a:off x="2123728" y="2492896"/>
          <a:ext cx="4464496" cy="1910437"/>
        </p:xfrm>
        <a:graphic>
          <a:graphicData uri="http://schemas.openxmlformats.org/presentationml/2006/ole">
            <mc:AlternateContent xmlns:mc="http://schemas.openxmlformats.org/markup-compatibility/2006">
              <mc:Choice xmlns:v="urn:schemas-microsoft-com:vml" Requires="v">
                <p:oleObj spid="_x0000_s10308" name="Equation" r:id="rId5" imgW="1663560" imgH="711000" progId="Equation.3">
                  <p:embed/>
                </p:oleObj>
              </mc:Choice>
              <mc:Fallback>
                <p:oleObj name="Equation" r:id="rId5" imgW="1663560" imgH="711000" progId="Equation.3">
                  <p:embed/>
                  <p:pic>
                    <p:nvPicPr>
                      <p:cNvPr id="0" name="Object 5"/>
                      <p:cNvPicPr>
                        <a:picLocks noChangeAspect="1" noChangeArrowheads="1"/>
                      </p:cNvPicPr>
                      <p:nvPr/>
                    </p:nvPicPr>
                    <p:blipFill>
                      <a:blip r:embed="rId6"/>
                      <a:srcRect/>
                      <a:stretch>
                        <a:fillRect/>
                      </a:stretch>
                    </p:blipFill>
                    <p:spPr bwMode="auto">
                      <a:xfrm>
                        <a:off x="2123728" y="2492896"/>
                        <a:ext cx="4464496" cy="1910437"/>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846211065"/>
              </p:ext>
            </p:extLst>
          </p:nvPr>
        </p:nvGraphicFramePr>
        <p:xfrm>
          <a:off x="251520" y="5085184"/>
          <a:ext cx="8467725" cy="542925"/>
        </p:xfrm>
        <a:graphic>
          <a:graphicData uri="http://schemas.openxmlformats.org/presentationml/2006/ole">
            <mc:AlternateContent xmlns:mc="http://schemas.openxmlformats.org/markup-compatibility/2006">
              <mc:Choice xmlns:v="urn:schemas-microsoft-com:vml" Requires="v">
                <p:oleObj spid="_x0000_s10309" name="Equation" r:id="rId7" imgW="3581280" imgH="228600" progId="Equation.3">
                  <p:embed/>
                </p:oleObj>
              </mc:Choice>
              <mc:Fallback>
                <p:oleObj name="Equation" r:id="rId7" imgW="3581280" imgH="228600" progId="Equation.3">
                  <p:embed/>
                  <p:pic>
                    <p:nvPicPr>
                      <p:cNvPr id="0" name="Object 6"/>
                      <p:cNvPicPr>
                        <a:picLocks noChangeAspect="1" noChangeArrowheads="1"/>
                      </p:cNvPicPr>
                      <p:nvPr/>
                    </p:nvPicPr>
                    <p:blipFill>
                      <a:blip r:embed="rId8"/>
                      <a:srcRect/>
                      <a:stretch>
                        <a:fillRect/>
                      </a:stretch>
                    </p:blipFill>
                    <p:spPr bwMode="auto">
                      <a:xfrm>
                        <a:off x="251520" y="5085184"/>
                        <a:ext cx="8467725" cy="542925"/>
                      </a:xfrm>
                      <a:prstGeom prst="rect">
                        <a:avLst/>
                      </a:prstGeom>
                      <a:solidFill>
                        <a:srgbClr val="FFFFCC"/>
                      </a:solidFill>
                      <a:ln w="9525">
                        <a:solidFill>
                          <a:schemeClr val="accent1"/>
                        </a:solidFill>
                        <a:miter lim="800000"/>
                        <a:headEnd/>
                        <a:tailEnd/>
                      </a:ln>
                    </p:spPr>
                  </p:pic>
                </p:oleObj>
              </mc:Fallback>
            </mc:AlternateContent>
          </a:graphicData>
        </a:graphic>
      </p:graphicFrame>
      <p:sp>
        <p:nvSpPr>
          <p:cNvPr id="10" name="Rounded Rectangular Callout 9"/>
          <p:cNvSpPr/>
          <p:nvPr/>
        </p:nvSpPr>
        <p:spPr>
          <a:xfrm>
            <a:off x="6876256" y="2276872"/>
            <a:ext cx="2160240" cy="1440160"/>
          </a:xfrm>
          <a:prstGeom prst="wedgeRoundRectCallout">
            <a:avLst>
              <a:gd name="adj1" fmla="val -108822"/>
              <a:gd name="adj2" fmla="val -164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Disturbance estimate</a:t>
            </a:r>
            <a:endParaRPr lang="en-GB" sz="2800" dirty="0"/>
          </a:p>
        </p:txBody>
      </p:sp>
      <p:sp>
        <p:nvSpPr>
          <p:cNvPr id="11" name="Rectangle 10"/>
          <p:cNvSpPr/>
          <p:nvPr/>
        </p:nvSpPr>
        <p:spPr>
          <a:xfrm>
            <a:off x="198076" y="5805264"/>
            <a:ext cx="8478379" cy="9361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To reduce notation, this video will not use the double subscript notation of </a:t>
            </a:r>
            <a:r>
              <a:rPr lang="en-GB" sz="2800" dirty="0" err="1" smtClean="0"/>
              <a:t>y</a:t>
            </a:r>
            <a:r>
              <a:rPr lang="en-GB" sz="2800" baseline="-25000" dirty="0" err="1" smtClean="0"/>
              <a:t>k+i|k</a:t>
            </a:r>
            <a:r>
              <a:rPr lang="en-GB" sz="2800" dirty="0" smtClean="0"/>
              <a:t> as the meaning is clear. </a:t>
            </a:r>
            <a:endParaRPr lang="en-GB" sz="2800" dirty="0"/>
          </a:p>
        </p:txBody>
      </p:sp>
    </p:spTree>
    <p:extLst>
      <p:ext uri="{BB962C8B-B14F-4D97-AF65-F5344CB8AC3E}">
        <p14:creationId xmlns:p14="http://schemas.microsoft.com/office/powerpoint/2010/main" val="423774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fltVal val="0"/>
                                          </p:val>
                                        </p:tav>
                                        <p:tav tm="100000">
                                          <p:val>
                                            <p:strVal val="#ppt_w"/>
                                          </p:val>
                                        </p:tav>
                                      </p:tavLst>
                                    </p:anim>
                                    <p:anim calcmode="lin" valueType="num">
                                      <p:cBhvr>
                                        <p:cTn id="32" dur="1000" fill="hold"/>
                                        <p:tgtEl>
                                          <p:spTgt spid="11"/>
                                        </p:tgtEl>
                                        <p:attrNameLst>
                                          <p:attrName>ppt_h</p:attrName>
                                        </p:attrNameLst>
                                      </p:cBhvr>
                                      <p:tavLst>
                                        <p:tav tm="0">
                                          <p:val>
                                            <p:fltVal val="0"/>
                                          </p:val>
                                        </p:tav>
                                        <p:tav tm="100000">
                                          <p:val>
                                            <p:strVal val="#ppt_h"/>
                                          </p:val>
                                        </p:tav>
                                      </p:tavLst>
                                    </p:anim>
                                    <p:anim calcmode="lin" valueType="num">
                                      <p:cBhvr>
                                        <p:cTn id="33" dur="1000" fill="hold"/>
                                        <p:tgtEl>
                                          <p:spTgt spid="11"/>
                                        </p:tgtEl>
                                        <p:attrNameLst>
                                          <p:attrName>style.rotation</p:attrName>
                                        </p:attrNameLst>
                                      </p:cBhvr>
                                      <p:tavLst>
                                        <p:tav tm="0">
                                          <p:val>
                                            <p:fltVal val="90"/>
                                          </p:val>
                                        </p:tav>
                                        <p:tav tm="100000">
                                          <p:val>
                                            <p:fltVal val="0"/>
                                          </p:val>
                                        </p:tav>
                                      </p:tavLst>
                                    </p:anim>
                                    <p:animEffect transition="in" filter="fade">
                                      <p:cBhvr>
                                        <p:cTn id="3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Significance of CARIMA model</a:t>
            </a:r>
            <a:endParaRPr lang="en-GB" dirty="0"/>
          </a:p>
        </p:txBody>
      </p:sp>
      <p:sp>
        <p:nvSpPr>
          <p:cNvPr id="3" name="Content Placeholder 2"/>
          <p:cNvSpPr>
            <a:spLocks noGrp="1"/>
          </p:cNvSpPr>
          <p:nvPr>
            <p:ph idx="1"/>
          </p:nvPr>
        </p:nvSpPr>
        <p:spPr>
          <a:xfrm>
            <a:off x="214282" y="928670"/>
            <a:ext cx="8715436" cy="1780250"/>
          </a:xfrm>
        </p:spPr>
        <p:txBody>
          <a:bodyPr>
            <a:normAutofit fontScale="92500" lnSpcReduction="10000"/>
          </a:bodyPr>
          <a:lstStyle/>
          <a:p>
            <a:pPr marL="0" indent="0">
              <a:buNone/>
            </a:pPr>
            <a:r>
              <a:rPr lang="en-GB" dirty="0" smtClean="0"/>
              <a:t>The reason a CARIMA model is used is that it incorporates a disturbance estimate and therefore can give unbiased predictions in the steady-state, irrespective of some parameter uncertainty.</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013987568"/>
              </p:ext>
            </p:extLst>
          </p:nvPr>
        </p:nvGraphicFramePr>
        <p:xfrm>
          <a:off x="136252" y="2780928"/>
          <a:ext cx="5803900" cy="2752725"/>
        </p:xfrm>
        <a:graphic>
          <a:graphicData uri="http://schemas.openxmlformats.org/presentationml/2006/ole">
            <mc:AlternateContent xmlns:mc="http://schemas.openxmlformats.org/markup-compatibility/2006">
              <mc:Choice xmlns:v="urn:schemas-microsoft-com:vml" Requires="v">
                <p:oleObj spid="_x0000_s17422" name="Equation" r:id="rId3" imgW="1739880" imgH="825480" progId="Equation.3">
                  <p:embed/>
                </p:oleObj>
              </mc:Choice>
              <mc:Fallback>
                <p:oleObj name="Equation" r:id="rId3" imgW="1739880" imgH="825480" progId="Equation.3">
                  <p:embed/>
                  <p:pic>
                    <p:nvPicPr>
                      <p:cNvPr id="0" name="Object 5"/>
                      <p:cNvPicPr>
                        <a:picLocks noChangeAspect="1" noChangeArrowheads="1"/>
                      </p:cNvPicPr>
                      <p:nvPr/>
                    </p:nvPicPr>
                    <p:blipFill>
                      <a:blip r:embed="rId4"/>
                      <a:srcRect/>
                      <a:stretch>
                        <a:fillRect/>
                      </a:stretch>
                    </p:blipFill>
                    <p:spPr bwMode="auto">
                      <a:xfrm>
                        <a:off x="136252" y="2780928"/>
                        <a:ext cx="580390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ounded Rectangular Callout 6"/>
          <p:cNvSpPr/>
          <p:nvPr/>
        </p:nvSpPr>
        <p:spPr>
          <a:xfrm>
            <a:off x="4355976" y="5907197"/>
            <a:ext cx="3168352" cy="792088"/>
          </a:xfrm>
          <a:prstGeom prst="wedgeRoundRectCallout">
            <a:avLst>
              <a:gd name="adj1" fmla="val -17667"/>
              <a:gd name="adj2" fmla="val -1000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Zero mean random variable</a:t>
            </a:r>
            <a:endParaRPr lang="en-GB" sz="2800" dirty="0"/>
          </a:p>
        </p:txBody>
      </p:sp>
      <p:sp>
        <p:nvSpPr>
          <p:cNvPr id="8" name="Rectangle 7"/>
          <p:cNvSpPr/>
          <p:nvPr/>
        </p:nvSpPr>
        <p:spPr>
          <a:xfrm>
            <a:off x="6012160" y="2780928"/>
            <a:ext cx="2880320" cy="29523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In practice, the incremental form is used for predictions – implicitly this is based on changes rather than absolute values.</a:t>
            </a:r>
            <a:endParaRPr lang="en-GB" sz="2400" dirty="0"/>
          </a:p>
        </p:txBody>
      </p:sp>
    </p:spTree>
    <p:extLst>
      <p:ext uri="{BB962C8B-B14F-4D97-AF65-F5344CB8AC3E}">
        <p14:creationId xmlns:p14="http://schemas.microsoft.com/office/powerpoint/2010/main" val="331270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CARIMA model</a:t>
            </a:r>
            <a:endParaRPr lang="en-GB" dirty="0"/>
          </a:p>
        </p:txBody>
      </p:sp>
      <p:sp>
        <p:nvSpPr>
          <p:cNvPr id="3" name="Content Placeholder 2"/>
          <p:cNvSpPr>
            <a:spLocks noGrp="1"/>
          </p:cNvSpPr>
          <p:nvPr>
            <p:ph idx="1"/>
          </p:nvPr>
        </p:nvSpPr>
        <p:spPr>
          <a:xfrm>
            <a:off x="214282" y="928670"/>
            <a:ext cx="8715436" cy="1780250"/>
          </a:xfrm>
        </p:spPr>
        <p:txBody>
          <a:bodyPr>
            <a:normAutofit fontScale="92500" lnSpcReduction="10000"/>
          </a:bodyPr>
          <a:lstStyle/>
          <a:p>
            <a:pPr marL="0" indent="0">
              <a:buNone/>
            </a:pPr>
            <a:r>
              <a:rPr lang="en-GB" dirty="0" smtClean="0"/>
              <a:t>For convenience, as the output is often measured, the 1-step ahead prediction models uses variables of the </a:t>
            </a:r>
            <a:r>
              <a:rPr lang="en-GB" b="1" dirty="0" smtClean="0">
                <a:solidFill>
                  <a:srgbClr val="008000"/>
                </a:solidFill>
              </a:rPr>
              <a:t>output</a:t>
            </a:r>
            <a:r>
              <a:rPr lang="en-GB" dirty="0" smtClean="0"/>
              <a:t> and </a:t>
            </a:r>
            <a:r>
              <a:rPr lang="en-GB" b="1" dirty="0" smtClean="0">
                <a:solidFill>
                  <a:srgbClr val="008000"/>
                </a:solidFill>
              </a:rPr>
              <a:t>input increment </a:t>
            </a:r>
            <a:r>
              <a:rPr lang="en-GB" dirty="0" smtClean="0"/>
              <a:t>and assumes that the best estimate of the future ‘random’ term is zero.</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528582870"/>
              </p:ext>
            </p:extLst>
          </p:nvPr>
        </p:nvGraphicFramePr>
        <p:xfrm>
          <a:off x="136525" y="3014663"/>
          <a:ext cx="4891182" cy="1926505"/>
        </p:xfrm>
        <a:graphic>
          <a:graphicData uri="http://schemas.openxmlformats.org/presentationml/2006/ole">
            <mc:AlternateContent xmlns:mc="http://schemas.openxmlformats.org/markup-compatibility/2006">
              <mc:Choice xmlns:v="urn:schemas-microsoft-com:vml" Requires="v">
                <p:oleObj spid="_x0000_s18458" name="Equation" r:id="rId3" imgW="1739880" imgH="685800" progId="Equation.3">
                  <p:embed/>
                </p:oleObj>
              </mc:Choice>
              <mc:Fallback>
                <p:oleObj name="Equation" r:id="rId3" imgW="1739880" imgH="685800" progId="Equation.3">
                  <p:embed/>
                  <p:pic>
                    <p:nvPicPr>
                      <p:cNvPr id="0" name=""/>
                      <p:cNvPicPr>
                        <a:picLocks noChangeAspect="1" noChangeArrowheads="1"/>
                      </p:cNvPicPr>
                      <p:nvPr/>
                    </p:nvPicPr>
                    <p:blipFill>
                      <a:blip r:embed="rId4"/>
                      <a:srcRect/>
                      <a:stretch>
                        <a:fillRect/>
                      </a:stretch>
                    </p:blipFill>
                    <p:spPr bwMode="auto">
                      <a:xfrm>
                        <a:off x="136525" y="3014663"/>
                        <a:ext cx="4891182" cy="1926505"/>
                      </a:xfrm>
                      <a:prstGeom prst="rect">
                        <a:avLst/>
                      </a:prstGeom>
                      <a:noFill/>
                      <a:ln>
                        <a:noFill/>
                      </a:ln>
                    </p:spPr>
                  </p:pic>
                </p:oleObj>
              </mc:Fallback>
            </mc:AlternateContent>
          </a:graphicData>
        </a:graphic>
      </p:graphicFrame>
      <p:sp>
        <p:nvSpPr>
          <p:cNvPr id="7" name="Rounded Rectangular Callout 6"/>
          <p:cNvSpPr/>
          <p:nvPr/>
        </p:nvSpPr>
        <p:spPr>
          <a:xfrm>
            <a:off x="179512" y="5331405"/>
            <a:ext cx="3168352" cy="792088"/>
          </a:xfrm>
          <a:prstGeom prst="wedgeRoundRectCallout">
            <a:avLst>
              <a:gd name="adj1" fmla="val -17667"/>
              <a:gd name="adj2" fmla="val -1000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Combine a(z) and Delta</a:t>
            </a:r>
            <a:endParaRPr lang="en-GB" sz="2800" dirty="0"/>
          </a:p>
        </p:txBody>
      </p:sp>
      <p:sp>
        <p:nvSpPr>
          <p:cNvPr id="9" name="Rounded Rectangular Callout 8"/>
          <p:cNvSpPr/>
          <p:nvPr/>
        </p:nvSpPr>
        <p:spPr>
          <a:xfrm>
            <a:off x="3563888" y="5445224"/>
            <a:ext cx="3888432" cy="792088"/>
          </a:xfrm>
          <a:prstGeom prst="wedgeRoundRectCallout">
            <a:avLst>
              <a:gd name="adj1" fmla="val -35304"/>
              <a:gd name="adj2" fmla="val -1167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Use input increments</a:t>
            </a:r>
            <a:endParaRPr lang="en-GB" sz="2800" dirty="0"/>
          </a:p>
        </p:txBody>
      </p:sp>
      <p:graphicFrame>
        <p:nvGraphicFramePr>
          <p:cNvPr id="10" name="Object 9"/>
          <p:cNvGraphicFramePr>
            <a:graphicFrameLocks noChangeAspect="1"/>
          </p:cNvGraphicFramePr>
          <p:nvPr>
            <p:extLst>
              <p:ext uri="{D42A27DB-BD31-4B8C-83A1-F6EECF244321}">
                <p14:modId xmlns:p14="http://schemas.microsoft.com/office/powerpoint/2010/main" val="1753983185"/>
              </p:ext>
            </p:extLst>
          </p:nvPr>
        </p:nvGraphicFramePr>
        <p:xfrm>
          <a:off x="5220072" y="3429000"/>
          <a:ext cx="3727450" cy="1524000"/>
        </p:xfrm>
        <a:graphic>
          <a:graphicData uri="http://schemas.openxmlformats.org/presentationml/2006/ole">
            <mc:AlternateContent xmlns:mc="http://schemas.openxmlformats.org/markup-compatibility/2006">
              <mc:Choice xmlns:v="urn:schemas-microsoft-com:vml" Requires="v">
                <p:oleObj spid="_x0000_s18459" name="Equation" r:id="rId5" imgW="1117440" imgH="457200" progId="Equation.3">
                  <p:embed/>
                </p:oleObj>
              </mc:Choice>
              <mc:Fallback>
                <p:oleObj name="Equation" r:id="rId5" imgW="1117440" imgH="457200" progId="Equation.3">
                  <p:embed/>
                  <p:pic>
                    <p:nvPicPr>
                      <p:cNvPr id="0" name="Object 5"/>
                      <p:cNvPicPr>
                        <a:picLocks noChangeAspect="1" noChangeArrowheads="1"/>
                      </p:cNvPicPr>
                      <p:nvPr/>
                    </p:nvPicPr>
                    <p:blipFill>
                      <a:blip r:embed="rId6"/>
                      <a:srcRect/>
                      <a:stretch>
                        <a:fillRect/>
                      </a:stretch>
                    </p:blipFill>
                    <p:spPr bwMode="auto">
                      <a:xfrm>
                        <a:off x="5220072" y="3429000"/>
                        <a:ext cx="3727450" cy="1524000"/>
                      </a:xfrm>
                      <a:prstGeom prst="rect">
                        <a:avLst/>
                      </a:prstGeom>
                      <a:solidFill>
                        <a:srgbClr val="FFFFCC"/>
                      </a:solidFill>
                      <a:ln>
                        <a:solidFill>
                          <a:schemeClr val="accent1"/>
                        </a:solidFill>
                      </a:ln>
                    </p:spPr>
                  </p:pic>
                </p:oleObj>
              </mc:Fallback>
            </mc:AlternateContent>
          </a:graphicData>
        </a:graphic>
      </p:graphicFrame>
    </p:spTree>
    <p:extLst>
      <p:ext uri="{BB962C8B-B14F-4D97-AF65-F5344CB8AC3E}">
        <p14:creationId xmlns:p14="http://schemas.microsoft.com/office/powerpoint/2010/main" val="180508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81892"/>
          </a:xfrm>
        </p:spPr>
        <p:txBody>
          <a:bodyPr>
            <a:normAutofit fontScale="90000"/>
          </a:bodyPr>
          <a:lstStyle/>
          <a:p>
            <a:r>
              <a:rPr lang="en-GB" dirty="0" smtClean="0"/>
              <a:t>Basic concepts of prediction with a CARIMA model</a:t>
            </a:r>
            <a:endParaRPr lang="en-GB" dirty="0"/>
          </a:p>
        </p:txBody>
      </p:sp>
      <p:sp>
        <p:nvSpPr>
          <p:cNvPr id="3" name="Content Placeholder 2"/>
          <p:cNvSpPr>
            <a:spLocks noGrp="1"/>
          </p:cNvSpPr>
          <p:nvPr>
            <p:ph idx="1"/>
          </p:nvPr>
        </p:nvSpPr>
        <p:spPr>
          <a:xfrm>
            <a:off x="179512" y="1124744"/>
            <a:ext cx="8715436" cy="5643602"/>
          </a:xfrm>
        </p:spPr>
        <p:txBody>
          <a:bodyPr/>
          <a:lstStyle/>
          <a:p>
            <a:pPr marL="0" indent="0">
              <a:buNone/>
            </a:pPr>
            <a:r>
              <a:rPr lang="en-GB" dirty="0" smtClean="0"/>
              <a:t>Discrete models are one-step ahead prediction models, that is, given data at sample ‘k’, one can determine data at sample ‘k+1’.</a:t>
            </a:r>
          </a:p>
          <a:p>
            <a:pPr marL="0" indent="0">
              <a:buNone/>
            </a:pPr>
            <a:endParaRPr lang="en-GB" dirty="0"/>
          </a:p>
          <a:p>
            <a:pPr marL="0" indent="0">
              <a:buNone/>
            </a:pPr>
            <a:endParaRPr lang="en-GB" dirty="0" smtClean="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819923346"/>
              </p:ext>
            </p:extLst>
          </p:nvPr>
        </p:nvGraphicFramePr>
        <p:xfrm>
          <a:off x="179512" y="4581128"/>
          <a:ext cx="8586788" cy="541337"/>
        </p:xfrm>
        <a:graphic>
          <a:graphicData uri="http://schemas.openxmlformats.org/presentationml/2006/ole">
            <mc:AlternateContent xmlns:mc="http://schemas.openxmlformats.org/markup-compatibility/2006">
              <mc:Choice xmlns:v="urn:schemas-microsoft-com:vml" Requires="v">
                <p:oleObj spid="_x0000_s19484" name="Equation" r:id="rId3" imgW="3632040" imgH="228600" progId="Equation.3">
                  <p:embed/>
                </p:oleObj>
              </mc:Choice>
              <mc:Fallback>
                <p:oleObj name="Equation" r:id="rId3" imgW="3632040" imgH="228600" progId="Equation.3">
                  <p:embed/>
                  <p:pic>
                    <p:nvPicPr>
                      <p:cNvPr id="0" name=""/>
                      <p:cNvPicPr>
                        <a:picLocks noChangeAspect="1" noChangeArrowheads="1"/>
                      </p:cNvPicPr>
                      <p:nvPr/>
                    </p:nvPicPr>
                    <p:blipFill>
                      <a:blip r:embed="rId4"/>
                      <a:srcRect/>
                      <a:stretch>
                        <a:fillRect/>
                      </a:stretch>
                    </p:blipFill>
                    <p:spPr bwMode="auto">
                      <a:xfrm>
                        <a:off x="179512" y="4581128"/>
                        <a:ext cx="8586788" cy="541337"/>
                      </a:xfrm>
                      <a:prstGeom prst="rect">
                        <a:avLst/>
                      </a:prstGeom>
                      <a:solidFill>
                        <a:srgbClr val="FFFFCC"/>
                      </a:solidFill>
                      <a:ln>
                        <a:solidFill>
                          <a:schemeClr val="accent1"/>
                        </a:solidFill>
                      </a:ln>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20540852"/>
              </p:ext>
            </p:extLst>
          </p:nvPr>
        </p:nvGraphicFramePr>
        <p:xfrm>
          <a:off x="1395065" y="2636912"/>
          <a:ext cx="6065838" cy="1911350"/>
        </p:xfrm>
        <a:graphic>
          <a:graphicData uri="http://schemas.openxmlformats.org/presentationml/2006/ole">
            <mc:AlternateContent xmlns:mc="http://schemas.openxmlformats.org/markup-compatibility/2006">
              <mc:Choice xmlns:v="urn:schemas-microsoft-com:vml" Requires="v">
                <p:oleObj spid="_x0000_s19485" name="Equation" r:id="rId5" imgW="2260440" imgH="711000" progId="Equation.3">
                  <p:embed/>
                </p:oleObj>
              </mc:Choice>
              <mc:Fallback>
                <p:oleObj name="Equation" r:id="rId5" imgW="2260440" imgH="711000" progId="Equation.3">
                  <p:embed/>
                  <p:pic>
                    <p:nvPicPr>
                      <p:cNvPr id="0" name=""/>
                      <p:cNvPicPr>
                        <a:picLocks noChangeAspect="1" noChangeArrowheads="1"/>
                      </p:cNvPicPr>
                      <p:nvPr/>
                    </p:nvPicPr>
                    <p:blipFill>
                      <a:blip r:embed="rId6"/>
                      <a:srcRect/>
                      <a:stretch>
                        <a:fillRect/>
                      </a:stretch>
                    </p:blipFill>
                    <p:spPr bwMode="auto">
                      <a:xfrm>
                        <a:off x="1395065" y="2636912"/>
                        <a:ext cx="6065838" cy="1911350"/>
                      </a:xfrm>
                      <a:prstGeom prst="rect">
                        <a:avLst/>
                      </a:prstGeom>
                      <a:noFill/>
                      <a:ln>
                        <a:noFill/>
                      </a:ln>
                    </p:spPr>
                  </p:pic>
                </p:oleObj>
              </mc:Fallback>
            </mc:AlternateContent>
          </a:graphicData>
        </a:graphic>
      </p:graphicFrame>
      <p:sp>
        <p:nvSpPr>
          <p:cNvPr id="10" name="Rounded Rectangular Callout 9"/>
          <p:cNvSpPr/>
          <p:nvPr/>
        </p:nvSpPr>
        <p:spPr>
          <a:xfrm>
            <a:off x="395536" y="5445224"/>
            <a:ext cx="8064896" cy="1080120"/>
          </a:xfrm>
          <a:prstGeom prst="wedgeRoundRectCallout">
            <a:avLst>
              <a:gd name="adj1" fmla="val -2879"/>
              <a:gd name="adj2" fmla="val -744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No need for a disturbance estimate in this prediction model as implicit within the use of increments.</a:t>
            </a:r>
            <a:endParaRPr lang="en-GB" sz="2800" dirty="0"/>
          </a:p>
        </p:txBody>
      </p:sp>
      <p:sp>
        <p:nvSpPr>
          <p:cNvPr id="6" name="Oval 5"/>
          <p:cNvSpPr/>
          <p:nvPr/>
        </p:nvSpPr>
        <p:spPr>
          <a:xfrm>
            <a:off x="4932040" y="2348880"/>
            <a:ext cx="2880320" cy="100811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0672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Basic concept of prediction</a:t>
            </a:r>
            <a:endParaRPr lang="en-GB" dirty="0"/>
          </a:p>
        </p:txBody>
      </p:sp>
      <p:sp>
        <p:nvSpPr>
          <p:cNvPr id="3" name="Content Placeholder 2"/>
          <p:cNvSpPr>
            <a:spLocks noGrp="1"/>
          </p:cNvSpPr>
          <p:nvPr>
            <p:ph idx="1"/>
          </p:nvPr>
        </p:nvSpPr>
        <p:spPr/>
        <p:txBody>
          <a:bodyPr/>
          <a:lstStyle/>
          <a:p>
            <a:pPr marL="0" indent="0">
              <a:buNone/>
            </a:pPr>
            <a:r>
              <a:rPr lang="en-GB" dirty="0" smtClean="0"/>
              <a:t>The one-step ahead prediction can be used </a:t>
            </a:r>
            <a:r>
              <a:rPr lang="en-GB" b="1" u="sng" dirty="0" smtClean="0">
                <a:solidFill>
                  <a:srgbClr val="00B050"/>
                </a:solidFill>
              </a:rPr>
              <a:t>recursively</a:t>
            </a:r>
            <a:r>
              <a:rPr lang="en-GB" dirty="0" smtClean="0"/>
              <a:t> to find an n-step ahead prediction as follows: </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Use the 1 step ahead to find y</a:t>
            </a:r>
            <a:r>
              <a:rPr lang="en-GB" baseline="-25000" dirty="0" smtClean="0"/>
              <a:t>k+1</a:t>
            </a:r>
            <a:r>
              <a:rPr lang="en-GB" dirty="0" smtClean="0"/>
              <a:t>, then substitute this into the next equation to find y</a:t>
            </a:r>
            <a:r>
              <a:rPr lang="en-GB" baseline="-25000" dirty="0" smtClean="0"/>
              <a:t>k+2</a:t>
            </a:r>
            <a:r>
              <a:rPr lang="en-GB" dirty="0" smtClean="0"/>
              <a:t>, then use y</a:t>
            </a:r>
            <a:r>
              <a:rPr lang="en-GB" baseline="-25000" dirty="0" smtClean="0"/>
              <a:t>k+1 </a:t>
            </a:r>
            <a:r>
              <a:rPr lang="en-GB" dirty="0" smtClean="0"/>
              <a:t>y</a:t>
            </a:r>
            <a:r>
              <a:rPr lang="en-GB" baseline="-25000" dirty="0" smtClean="0"/>
              <a:t>k+2 </a:t>
            </a:r>
            <a:r>
              <a:rPr lang="en-GB" dirty="0"/>
              <a:t>to determine </a:t>
            </a:r>
            <a:r>
              <a:rPr lang="en-GB" dirty="0" smtClean="0"/>
              <a:t>y</a:t>
            </a:r>
            <a:r>
              <a:rPr lang="en-GB" baseline="-25000" dirty="0" smtClean="0"/>
              <a:t>k+3  </a:t>
            </a:r>
            <a:r>
              <a:rPr lang="en-GB" dirty="0" smtClean="0"/>
              <a:t>and keep </a:t>
            </a:r>
            <a:r>
              <a:rPr lang="en-GB" dirty="0"/>
              <a:t>iterating through to </a:t>
            </a:r>
            <a:r>
              <a:rPr lang="en-GB" dirty="0" err="1" smtClean="0"/>
              <a:t>y</a:t>
            </a:r>
            <a:r>
              <a:rPr lang="en-GB" baseline="-25000" dirty="0" err="1" smtClean="0"/>
              <a:t>k+n</a:t>
            </a:r>
            <a:r>
              <a:rPr lang="en-GB" baseline="-25000" dirty="0" smtClean="0"/>
              <a:t> </a:t>
            </a:r>
            <a:r>
              <a:rPr lang="en-GB" dirty="0" smtClean="0"/>
              <a: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267951806"/>
              </p:ext>
            </p:extLst>
          </p:nvPr>
        </p:nvGraphicFramePr>
        <p:xfrm>
          <a:off x="439438" y="2566987"/>
          <a:ext cx="7377113" cy="1724025"/>
        </p:xfrm>
        <a:graphic>
          <a:graphicData uri="http://schemas.openxmlformats.org/presentationml/2006/ole">
            <mc:AlternateContent xmlns:mc="http://schemas.openxmlformats.org/markup-compatibility/2006">
              <mc:Choice xmlns:v="urn:schemas-microsoft-com:vml" Requires="v">
                <p:oleObj spid="_x0000_s11302" name="Equation" r:id="rId3" imgW="3911400" imgH="914400" progId="Equation.3">
                  <p:embed/>
                </p:oleObj>
              </mc:Choice>
              <mc:Fallback>
                <p:oleObj name="Equation" r:id="rId3" imgW="3911400" imgH="914400" progId="Equation.3">
                  <p:embed/>
                  <p:pic>
                    <p:nvPicPr>
                      <p:cNvPr id="0" name=""/>
                      <p:cNvPicPr>
                        <a:picLocks noChangeAspect="1" noChangeArrowheads="1"/>
                      </p:cNvPicPr>
                      <p:nvPr/>
                    </p:nvPicPr>
                    <p:blipFill>
                      <a:blip r:embed="rId4"/>
                      <a:srcRect/>
                      <a:stretch>
                        <a:fillRect/>
                      </a:stretch>
                    </p:blipFill>
                    <p:spPr bwMode="auto">
                      <a:xfrm>
                        <a:off x="439438" y="2566987"/>
                        <a:ext cx="7377113" cy="1724025"/>
                      </a:xfrm>
                      <a:prstGeom prst="rect">
                        <a:avLst/>
                      </a:prstGeom>
                      <a:noFill/>
                      <a:ln>
                        <a:noFill/>
                      </a:ln>
                    </p:spPr>
                  </p:pic>
                </p:oleObj>
              </mc:Fallback>
            </mc:AlternateContent>
          </a:graphicData>
        </a:graphic>
      </p:graphicFrame>
      <p:sp>
        <p:nvSpPr>
          <p:cNvPr id="8" name="Rectangle 7"/>
          <p:cNvSpPr/>
          <p:nvPr/>
        </p:nvSpPr>
        <p:spPr>
          <a:xfrm>
            <a:off x="611559" y="2996952"/>
            <a:ext cx="720499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544404" y="3416424"/>
            <a:ext cx="727214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15441" y="3848472"/>
            <a:ext cx="744093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1259632" y="5805264"/>
            <a:ext cx="7344816" cy="6480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HOWEVER: This is tedious and better methods do exist. </a:t>
            </a:r>
            <a:endParaRPr lang="en-GB" sz="2400" dirty="0"/>
          </a:p>
        </p:txBody>
      </p:sp>
    </p:spTree>
    <p:extLst>
      <p:ext uri="{BB962C8B-B14F-4D97-AF65-F5344CB8AC3E}">
        <p14:creationId xmlns:p14="http://schemas.microsoft.com/office/powerpoint/2010/main" val="87330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9"/>
                                        </p:tgtEl>
                                        <p:attrNameLst>
                                          <p:attrName>ppt_x</p:attrName>
                                        </p:attrNameLst>
                                      </p:cBhvr>
                                      <p:tavLst>
                                        <p:tav tm="0">
                                          <p:val>
                                            <p:strVal val="ppt_x"/>
                                          </p:val>
                                        </p:tav>
                                        <p:tav tm="100000">
                                          <p:val>
                                            <p:strVal val="ppt_x"/>
                                          </p:val>
                                        </p:tav>
                                      </p:tavLst>
                                    </p:anim>
                                    <p:anim calcmode="lin" valueType="num">
                                      <p:cBhvr additive="base">
                                        <p:cTn id="19" dur="500"/>
                                        <p:tgtEl>
                                          <p:spTgt spid="9"/>
                                        </p:tgtEl>
                                        <p:attrNameLst>
                                          <p:attrName>ppt_y</p:attrName>
                                        </p:attrNameLst>
                                      </p:cBhvr>
                                      <p:tavLst>
                                        <p:tav tm="0">
                                          <p:val>
                                            <p:strVal val="ppt_y"/>
                                          </p:val>
                                        </p:tav>
                                        <p:tav tm="100000">
                                          <p:val>
                                            <p:strVal val="1+ppt_h/2"/>
                                          </p:val>
                                        </p:tav>
                                      </p:tavLst>
                                    </p:anim>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0"/>
                                        </p:tgtEl>
                                        <p:attrNameLst>
                                          <p:attrName>ppt_x</p:attrName>
                                        </p:attrNameLst>
                                      </p:cBhvr>
                                      <p:tavLst>
                                        <p:tav tm="0">
                                          <p:val>
                                            <p:strVal val="ppt_x"/>
                                          </p:val>
                                        </p:tav>
                                        <p:tav tm="100000">
                                          <p:val>
                                            <p:strVal val="ppt_x"/>
                                          </p:val>
                                        </p:tav>
                                      </p:tavLst>
                                    </p:anim>
                                    <p:anim calcmode="lin" valueType="num">
                                      <p:cBhvr additive="base">
                                        <p:cTn id="25" dur="500"/>
                                        <p:tgtEl>
                                          <p:spTgt spid="10"/>
                                        </p:tgtEl>
                                        <p:attrNameLst>
                                          <p:attrName>ppt_y</p:attrName>
                                        </p:attrNameLst>
                                      </p:cBhvr>
                                      <p:tavLst>
                                        <p:tav tm="0">
                                          <p:val>
                                            <p:strVal val="ppt_y"/>
                                          </p:val>
                                        </p:tav>
                                        <p:tav tm="100000">
                                          <p:val>
                                            <p:strVal val="1+ppt_h/2"/>
                                          </p:val>
                                        </p:tav>
                                      </p:tavLst>
                                    </p:anim>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1000" fill="hold"/>
                                        <p:tgtEl>
                                          <p:spTgt spid="13"/>
                                        </p:tgtEl>
                                        <p:attrNameLst>
                                          <p:attrName>ppt_w</p:attrName>
                                        </p:attrNameLst>
                                      </p:cBhvr>
                                      <p:tavLst>
                                        <p:tav tm="0">
                                          <p:val>
                                            <p:fltVal val="0"/>
                                          </p:val>
                                        </p:tav>
                                        <p:tav tm="100000">
                                          <p:val>
                                            <p:strVal val="#ppt_w"/>
                                          </p:val>
                                        </p:tav>
                                      </p:tavLst>
                                    </p:anim>
                                    <p:anim calcmode="lin" valueType="num">
                                      <p:cBhvr>
                                        <p:cTn id="38" dur="1000" fill="hold"/>
                                        <p:tgtEl>
                                          <p:spTgt spid="13"/>
                                        </p:tgtEl>
                                        <p:attrNameLst>
                                          <p:attrName>ppt_h</p:attrName>
                                        </p:attrNameLst>
                                      </p:cBhvr>
                                      <p:tavLst>
                                        <p:tav tm="0">
                                          <p:val>
                                            <p:fltVal val="0"/>
                                          </p:val>
                                        </p:tav>
                                        <p:tav tm="100000">
                                          <p:val>
                                            <p:strVal val="#ppt_h"/>
                                          </p:val>
                                        </p:tav>
                                      </p:tavLst>
                                    </p:anim>
                                    <p:anim calcmode="lin" valueType="num">
                                      <p:cBhvr>
                                        <p:cTn id="39" dur="1000" fill="hold"/>
                                        <p:tgtEl>
                                          <p:spTgt spid="13"/>
                                        </p:tgtEl>
                                        <p:attrNameLst>
                                          <p:attrName>style.rotation</p:attrName>
                                        </p:attrNameLst>
                                      </p:cBhvr>
                                      <p:tavLst>
                                        <p:tav tm="0">
                                          <p:val>
                                            <p:fltVal val="90"/>
                                          </p:val>
                                        </p:tav>
                                        <p:tav tm="100000">
                                          <p:val>
                                            <p:fltVal val="0"/>
                                          </p:val>
                                        </p:tav>
                                      </p:tavLst>
                                    </p:anim>
                                    <p:animEffect transition="in" filter="fade">
                                      <p:cBhvr>
                                        <p:cTn id="4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765868"/>
          </a:xfrm>
        </p:spPr>
        <p:txBody>
          <a:bodyPr>
            <a:normAutofit/>
          </a:bodyPr>
          <a:lstStyle/>
          <a:p>
            <a:r>
              <a:rPr lang="en-GB" dirty="0" smtClean="0"/>
              <a:t>Set of prediction equations</a:t>
            </a:r>
            <a:endParaRPr lang="en-GB" dirty="0"/>
          </a:p>
        </p:txBody>
      </p:sp>
      <p:sp>
        <p:nvSpPr>
          <p:cNvPr id="3" name="Content Placeholder 2"/>
          <p:cNvSpPr>
            <a:spLocks noGrp="1"/>
          </p:cNvSpPr>
          <p:nvPr>
            <p:ph idx="1"/>
          </p:nvPr>
        </p:nvSpPr>
        <p:spPr>
          <a:xfrm>
            <a:off x="228092" y="980728"/>
            <a:ext cx="8715436" cy="5303512"/>
          </a:xfrm>
        </p:spPr>
        <p:txBody>
          <a:bodyPr>
            <a:normAutofit/>
          </a:bodyPr>
          <a:lstStyle/>
          <a:p>
            <a:pPr marL="0" indent="0">
              <a:buNone/>
            </a:pPr>
            <a:r>
              <a:rPr lang="en-GB" dirty="0" smtClean="0"/>
              <a:t>The entire set of one-step ahead prediction equations can be considered as set of simultaneous equations where the unknowns are the predicted future outputs. </a:t>
            </a:r>
            <a:endParaRPr lang="en-GB" dirty="0"/>
          </a:p>
          <a:p>
            <a:pPr marL="0" indent="0">
              <a:buNone/>
            </a:pPr>
            <a:endParaRPr lang="en-GB" dirty="0" smtClean="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444592920"/>
              </p:ext>
            </p:extLst>
          </p:nvPr>
        </p:nvGraphicFramePr>
        <p:xfrm>
          <a:off x="158534" y="2996952"/>
          <a:ext cx="8627434" cy="2016224"/>
        </p:xfrm>
        <a:graphic>
          <a:graphicData uri="http://schemas.openxmlformats.org/presentationml/2006/ole">
            <mc:AlternateContent xmlns:mc="http://schemas.openxmlformats.org/markup-compatibility/2006">
              <mc:Choice xmlns:v="urn:schemas-microsoft-com:vml" Requires="v">
                <p:oleObj spid="_x0000_s20491" name="Equation" r:id="rId3" imgW="3911400" imgH="914400" progId="Equation.3">
                  <p:embed/>
                </p:oleObj>
              </mc:Choice>
              <mc:Fallback>
                <p:oleObj name="Equation" r:id="rId3" imgW="3911400" imgH="914400" progId="Equation.3">
                  <p:embed/>
                  <p:pic>
                    <p:nvPicPr>
                      <p:cNvPr id="0" name=""/>
                      <p:cNvPicPr>
                        <a:picLocks noChangeAspect="1" noChangeArrowheads="1"/>
                      </p:cNvPicPr>
                      <p:nvPr/>
                    </p:nvPicPr>
                    <p:blipFill>
                      <a:blip r:embed="rId4"/>
                      <a:srcRect/>
                      <a:stretch>
                        <a:fillRect/>
                      </a:stretch>
                    </p:blipFill>
                    <p:spPr bwMode="auto">
                      <a:xfrm>
                        <a:off x="158534" y="2996952"/>
                        <a:ext cx="8627434" cy="2016224"/>
                      </a:xfrm>
                      <a:prstGeom prst="rect">
                        <a:avLst/>
                      </a:prstGeom>
                      <a:noFill/>
                      <a:ln>
                        <a:noFill/>
                      </a:ln>
                    </p:spPr>
                  </p:pic>
                </p:oleObj>
              </mc:Fallback>
            </mc:AlternateContent>
          </a:graphicData>
        </a:graphic>
      </p:graphicFrame>
      <p:sp>
        <p:nvSpPr>
          <p:cNvPr id="13" name="Rectangle 12"/>
          <p:cNvSpPr/>
          <p:nvPr/>
        </p:nvSpPr>
        <p:spPr>
          <a:xfrm>
            <a:off x="323528" y="5157192"/>
            <a:ext cx="8424936" cy="11521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In the example here there are 4 unknowns and 4 equations. Remember that future inputs are decision variables not unknowns. </a:t>
            </a:r>
            <a:endParaRPr lang="en-GB" sz="2400" dirty="0"/>
          </a:p>
        </p:txBody>
      </p:sp>
    </p:spTree>
    <p:extLst>
      <p:ext uri="{BB962C8B-B14F-4D97-AF65-F5344CB8AC3E}">
        <p14:creationId xmlns:p14="http://schemas.microsoft.com/office/powerpoint/2010/main" val="415300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1346</TotalTime>
  <Words>907</Words>
  <Application>Microsoft Office PowerPoint</Application>
  <PresentationFormat>On-screen Show (4:3)</PresentationFormat>
  <Paragraphs>112</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Equation</vt:lpstr>
      <vt:lpstr>Predictive control 7 prediction with CARIMA models</vt:lpstr>
      <vt:lpstr>Introduction</vt:lpstr>
      <vt:lpstr>CARIMA model</vt:lpstr>
      <vt:lpstr>Basic concepts of prediction</vt:lpstr>
      <vt:lpstr>Significance of CARIMA model</vt:lpstr>
      <vt:lpstr>CARIMA model</vt:lpstr>
      <vt:lpstr>Basic concepts of prediction with a CARIMA model</vt:lpstr>
      <vt:lpstr>Basic concept of prediction</vt:lpstr>
      <vt:lpstr>Set of prediction equations</vt:lpstr>
      <vt:lpstr>Solving for the output predictions</vt:lpstr>
      <vt:lpstr>Similarly</vt:lpstr>
      <vt:lpstr>Combining the previous 2 slides gives</vt:lpstr>
      <vt:lpstr>Solving for output predictions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101</cp:revision>
  <dcterms:created xsi:type="dcterms:W3CDTF">2012-03-07T15:25:29Z</dcterms:created>
  <dcterms:modified xsi:type="dcterms:W3CDTF">2014-01-17T12:00:50Z</dcterms:modified>
</cp:coreProperties>
</file>