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4" r:id="rId3"/>
    <p:sldId id="313" r:id="rId4"/>
    <p:sldId id="314" r:id="rId5"/>
    <p:sldId id="315" r:id="rId6"/>
    <p:sldId id="312" r:id="rId7"/>
    <p:sldId id="316" r:id="rId8"/>
    <p:sldId id="269"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1/17/2014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9</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jpeg"/><Relationship Id="rId5" Type="http://schemas.openxmlformats.org/officeDocument/2006/relationships/hyperlink" Target="http://engsc.ac.uk/" TargetMode="External"/><Relationship Id="rId10" Type="http://schemas.openxmlformats.org/officeDocument/2006/relationships/image" Target="../media/image15.jpeg"/><Relationship Id="rId4" Type="http://schemas.openxmlformats.org/officeDocument/2006/relationships/image" Target="../media/image12.wmf"/><Relationship Id="rId9" Type="http://schemas.openxmlformats.org/officeDocument/2006/relationships/hyperlink" Target="http://engsc.ac.uk/an/oer-project/oer-proj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Predictive control </a:t>
            </a:r>
            <a:r>
              <a:rPr lang="en-GB" dirty="0"/>
              <a:t>8</a:t>
            </a:r>
            <a:r>
              <a:rPr lang="en-GB" dirty="0" smtClean="0"/>
              <a:t/>
            </a:r>
            <a:br>
              <a:rPr lang="en-GB" dirty="0" smtClean="0"/>
            </a:br>
            <a:r>
              <a:rPr lang="en-GB" dirty="0" smtClean="0"/>
              <a:t>Numerical examples of prediction with CARIMA models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GB" dirty="0" smtClean="0"/>
              <a:t>The previous video showed how one could form a prediction based on a CARIMA model.</a:t>
            </a:r>
          </a:p>
          <a:p>
            <a:r>
              <a:rPr lang="en-GB" dirty="0" smtClean="0"/>
              <a:t>The presentation was purely algebraic.</a:t>
            </a:r>
          </a:p>
          <a:p>
            <a:pPr marL="0" indent="0">
              <a:buNone/>
            </a:pPr>
            <a:r>
              <a:rPr lang="en-GB" dirty="0" smtClean="0"/>
              <a:t>This video uses a few simple numerical examples to demonstrate how one can form these prediction equations in practice.</a:t>
            </a:r>
          </a:p>
          <a:p>
            <a:pPr marL="0" indent="0">
              <a:buNone/>
            </a:pPr>
            <a:r>
              <a:rPr lang="en-GB" dirty="0" smtClean="0"/>
              <a:t>The author recommends the use of software such as MATLAB for the number crunching. It will be seen that code is trivial – </a:t>
            </a:r>
            <a:r>
              <a:rPr lang="en-GB" b="1" dirty="0" smtClean="0">
                <a:solidFill>
                  <a:srgbClr val="C00000"/>
                </a:solidFill>
              </a:rPr>
              <a:t>far </a:t>
            </a:r>
            <a:r>
              <a:rPr lang="en-GB" b="1" dirty="0" err="1" smtClean="0">
                <a:solidFill>
                  <a:srgbClr val="C00000"/>
                </a:solidFill>
              </a:rPr>
              <a:t>far</a:t>
            </a:r>
            <a:r>
              <a:rPr lang="en-GB" b="1" dirty="0" smtClean="0">
                <a:solidFill>
                  <a:srgbClr val="C00000"/>
                </a:solidFill>
              </a:rPr>
              <a:t> easier </a:t>
            </a:r>
            <a:r>
              <a:rPr lang="en-GB" dirty="0" smtClean="0"/>
              <a:t>than using Diophantine methods!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42740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Model and output predictions</a:t>
            </a:r>
            <a:endParaRPr lang="en-GB" dirty="0"/>
          </a:p>
        </p:txBody>
      </p:sp>
      <p:sp>
        <p:nvSpPr>
          <p:cNvPr id="3" name="Content Placeholder 2"/>
          <p:cNvSpPr>
            <a:spLocks noGrp="1"/>
          </p:cNvSpPr>
          <p:nvPr>
            <p:ph idx="1"/>
          </p:nvPr>
        </p:nvSpPr>
        <p:spPr>
          <a:xfrm>
            <a:off x="214282" y="928670"/>
            <a:ext cx="8715436" cy="772138"/>
          </a:xfrm>
        </p:spPr>
        <p:txBody>
          <a:bodyPr>
            <a:normAutofit/>
          </a:bodyPr>
          <a:lstStyle/>
          <a:p>
            <a:pPr marL="0" indent="0">
              <a:buNone/>
            </a:pPr>
            <a:r>
              <a:rPr lang="en-GB" dirty="0" smtClean="0"/>
              <a:t>The previous video developed the following results.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8" name="Object 7"/>
          <p:cNvGraphicFramePr>
            <a:graphicFrameLocks noChangeAspect="1"/>
          </p:cNvGraphicFramePr>
          <p:nvPr>
            <p:extLst>
              <p:ext uri="{D42A27DB-BD31-4B8C-83A1-F6EECF244321}">
                <p14:modId xmlns:p14="http://schemas.microsoft.com/office/powerpoint/2010/main" val="2019762920"/>
              </p:ext>
            </p:extLst>
          </p:nvPr>
        </p:nvGraphicFramePr>
        <p:xfrm>
          <a:off x="755576" y="3645024"/>
          <a:ext cx="7610475" cy="812800"/>
        </p:xfrm>
        <a:graphic>
          <a:graphicData uri="http://schemas.openxmlformats.org/presentationml/2006/ole">
            <mc:AlternateContent xmlns:mc="http://schemas.openxmlformats.org/markup-compatibility/2006">
              <mc:Choice xmlns:v="urn:schemas-microsoft-com:vml" Requires="v">
                <p:oleObj spid="_x0000_s26655" name="Equation" r:id="rId3" imgW="2616120" imgH="279360" progId="Equation.3">
                  <p:embed/>
                </p:oleObj>
              </mc:Choice>
              <mc:Fallback>
                <p:oleObj name="Equation" r:id="rId3" imgW="2616120" imgH="279360" progId="Equation.3">
                  <p:embed/>
                  <p:pic>
                    <p:nvPicPr>
                      <p:cNvPr id="0" name=""/>
                      <p:cNvPicPr>
                        <a:picLocks noChangeAspect="1" noChangeArrowheads="1"/>
                      </p:cNvPicPr>
                      <p:nvPr/>
                    </p:nvPicPr>
                    <p:blipFill>
                      <a:blip r:embed="rId4"/>
                      <a:srcRect/>
                      <a:stretch>
                        <a:fillRect/>
                      </a:stretch>
                    </p:blipFill>
                    <p:spPr bwMode="auto">
                      <a:xfrm>
                        <a:off x="755576" y="3645024"/>
                        <a:ext cx="7610475" cy="8128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17094764"/>
              </p:ext>
            </p:extLst>
          </p:nvPr>
        </p:nvGraphicFramePr>
        <p:xfrm>
          <a:off x="1486274" y="1556792"/>
          <a:ext cx="6065837" cy="1911350"/>
        </p:xfrm>
        <a:graphic>
          <a:graphicData uri="http://schemas.openxmlformats.org/presentationml/2006/ole">
            <mc:AlternateContent xmlns:mc="http://schemas.openxmlformats.org/markup-compatibility/2006">
              <mc:Choice xmlns:v="urn:schemas-microsoft-com:vml" Requires="v">
                <p:oleObj spid="_x0000_s26656" name="Equation" r:id="rId5" imgW="2260440" imgH="711000" progId="Equation.3">
                  <p:embed/>
                </p:oleObj>
              </mc:Choice>
              <mc:Fallback>
                <p:oleObj name="Equation" r:id="rId5" imgW="2260440" imgH="711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6274" y="1556792"/>
                        <a:ext cx="606583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73972830"/>
              </p:ext>
            </p:extLst>
          </p:nvPr>
        </p:nvGraphicFramePr>
        <p:xfrm>
          <a:off x="971600" y="4869160"/>
          <a:ext cx="6870700" cy="1476375"/>
        </p:xfrm>
        <a:graphic>
          <a:graphicData uri="http://schemas.openxmlformats.org/presentationml/2006/ole">
            <mc:AlternateContent xmlns:mc="http://schemas.openxmlformats.org/markup-compatibility/2006">
              <mc:Choice xmlns:v="urn:schemas-microsoft-com:vml" Requires="v">
                <p:oleObj spid="_x0000_s26657" name="Equation" r:id="rId7" imgW="2361960" imgH="507960" progId="Equation.3">
                  <p:embed/>
                </p:oleObj>
              </mc:Choice>
              <mc:Fallback>
                <p:oleObj name="Equation" r:id="rId7" imgW="2361960" imgH="507960" progId="Equation.3">
                  <p:embed/>
                  <p:pic>
                    <p:nvPicPr>
                      <p:cNvPr id="0" name="Object 7"/>
                      <p:cNvPicPr>
                        <a:picLocks noChangeAspect="1" noChangeArrowheads="1"/>
                      </p:cNvPicPr>
                      <p:nvPr/>
                    </p:nvPicPr>
                    <p:blipFill>
                      <a:blip r:embed="rId8"/>
                      <a:srcRect/>
                      <a:stretch>
                        <a:fillRect/>
                      </a:stretch>
                    </p:blipFill>
                    <p:spPr bwMode="auto">
                      <a:xfrm>
                        <a:off x="971600" y="4869160"/>
                        <a:ext cx="6870700" cy="1476375"/>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8351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51520" y="2132856"/>
            <a:ext cx="8715436" cy="1008112"/>
          </a:xfrm>
        </p:spPr>
        <p:txBody>
          <a:bodyPr>
            <a:normAutofit lnSpcReduction="10000"/>
          </a:bodyPr>
          <a:lstStyle/>
          <a:p>
            <a:pPr marL="0" indent="0">
              <a:buNone/>
            </a:pPr>
            <a:r>
              <a:rPr lang="en-GB" dirty="0" smtClean="0"/>
              <a:t>Using the definition of the prediction matrices and a horizon of 4.</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36955802"/>
              </p:ext>
            </p:extLst>
          </p:nvPr>
        </p:nvGraphicFramePr>
        <p:xfrm>
          <a:off x="467544" y="980728"/>
          <a:ext cx="8355398" cy="1152128"/>
        </p:xfrm>
        <a:graphic>
          <a:graphicData uri="http://schemas.openxmlformats.org/presentationml/2006/ole">
            <mc:AlternateContent xmlns:mc="http://schemas.openxmlformats.org/markup-compatibility/2006">
              <mc:Choice xmlns:v="urn:schemas-microsoft-com:vml" Requires="v">
                <p:oleObj spid="_x0000_s27690" name="Equation" r:id="rId3" imgW="3504960" imgH="482400" progId="Equation.3">
                  <p:embed/>
                </p:oleObj>
              </mc:Choice>
              <mc:Fallback>
                <p:oleObj name="Equation" r:id="rId3" imgW="3504960" imgH="482400" progId="Equation.3">
                  <p:embed/>
                  <p:pic>
                    <p:nvPicPr>
                      <p:cNvPr id="0" name="Object 5"/>
                      <p:cNvPicPr>
                        <a:picLocks noChangeAspect="1" noChangeArrowheads="1"/>
                      </p:cNvPicPr>
                      <p:nvPr/>
                    </p:nvPicPr>
                    <p:blipFill>
                      <a:blip r:embed="rId4"/>
                      <a:srcRect/>
                      <a:stretch>
                        <a:fillRect/>
                      </a:stretch>
                    </p:blipFill>
                    <p:spPr bwMode="auto">
                      <a:xfrm>
                        <a:off x="467544" y="980728"/>
                        <a:ext cx="8355398" cy="1152128"/>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72110913"/>
              </p:ext>
            </p:extLst>
          </p:nvPr>
        </p:nvGraphicFramePr>
        <p:xfrm>
          <a:off x="107504" y="3068960"/>
          <a:ext cx="6257925" cy="1781175"/>
        </p:xfrm>
        <a:graphic>
          <a:graphicData uri="http://schemas.openxmlformats.org/presentationml/2006/ole">
            <mc:AlternateContent xmlns:mc="http://schemas.openxmlformats.org/markup-compatibility/2006">
              <mc:Choice xmlns:v="urn:schemas-microsoft-com:vml" Requires="v">
                <p:oleObj spid="_x0000_s27691" name="Equation" r:id="rId5" imgW="3213000" imgH="914400" progId="Equation.3">
                  <p:embed/>
                </p:oleObj>
              </mc:Choice>
              <mc:Fallback>
                <p:oleObj name="Equation" r:id="rId5" imgW="3213000" imgH="914400" progId="Equation.3">
                  <p:embed/>
                  <p:pic>
                    <p:nvPicPr>
                      <p:cNvPr id="0" name="Object 6"/>
                      <p:cNvPicPr>
                        <a:picLocks noChangeAspect="1" noChangeArrowheads="1"/>
                      </p:cNvPicPr>
                      <p:nvPr/>
                    </p:nvPicPr>
                    <p:blipFill>
                      <a:blip r:embed="rId6"/>
                      <a:srcRect/>
                      <a:stretch>
                        <a:fillRect/>
                      </a:stretch>
                    </p:blipFill>
                    <p:spPr bwMode="auto">
                      <a:xfrm>
                        <a:off x="107504" y="3068960"/>
                        <a:ext cx="6257925" cy="1781175"/>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29797057"/>
              </p:ext>
            </p:extLst>
          </p:nvPr>
        </p:nvGraphicFramePr>
        <p:xfrm>
          <a:off x="107504" y="4941168"/>
          <a:ext cx="3636963" cy="1781175"/>
        </p:xfrm>
        <a:graphic>
          <a:graphicData uri="http://schemas.openxmlformats.org/presentationml/2006/ole">
            <mc:AlternateContent xmlns:mc="http://schemas.openxmlformats.org/markup-compatibility/2006">
              <mc:Choice xmlns:v="urn:schemas-microsoft-com:vml" Requires="v">
                <p:oleObj spid="_x0000_s27692" name="Equation" r:id="rId7" imgW="1866600" imgH="914400" progId="Equation.3">
                  <p:embed/>
                </p:oleObj>
              </mc:Choice>
              <mc:Fallback>
                <p:oleObj name="Equation" r:id="rId7" imgW="1866600" imgH="914400" progId="Equation.3">
                  <p:embed/>
                  <p:pic>
                    <p:nvPicPr>
                      <p:cNvPr id="0" name="Object 6"/>
                      <p:cNvPicPr>
                        <a:picLocks noChangeAspect="1" noChangeArrowheads="1"/>
                      </p:cNvPicPr>
                      <p:nvPr/>
                    </p:nvPicPr>
                    <p:blipFill>
                      <a:blip r:embed="rId8"/>
                      <a:srcRect/>
                      <a:stretch>
                        <a:fillRect/>
                      </a:stretch>
                    </p:blipFill>
                    <p:spPr bwMode="auto">
                      <a:xfrm>
                        <a:off x="107504" y="4941168"/>
                        <a:ext cx="3636963" cy="1781175"/>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18723613"/>
              </p:ext>
            </p:extLst>
          </p:nvPr>
        </p:nvGraphicFramePr>
        <p:xfrm>
          <a:off x="4139952" y="5013176"/>
          <a:ext cx="4432300" cy="1401763"/>
        </p:xfrm>
        <a:graphic>
          <a:graphicData uri="http://schemas.openxmlformats.org/presentationml/2006/ole">
            <mc:AlternateContent xmlns:mc="http://schemas.openxmlformats.org/markup-compatibility/2006">
              <mc:Choice xmlns:v="urn:schemas-microsoft-com:vml" Requires="v">
                <p:oleObj spid="_x0000_s27693" name="Equation" r:id="rId9" imgW="1523880" imgH="482400" progId="Equation.3">
                  <p:embed/>
                </p:oleObj>
              </mc:Choice>
              <mc:Fallback>
                <p:oleObj name="Equation" r:id="rId9" imgW="1523880" imgH="482400" progId="Equation.3">
                  <p:embed/>
                  <p:pic>
                    <p:nvPicPr>
                      <p:cNvPr id="0" name="Object 12"/>
                      <p:cNvPicPr>
                        <a:picLocks noChangeAspect="1" noChangeArrowheads="1"/>
                      </p:cNvPicPr>
                      <p:nvPr/>
                    </p:nvPicPr>
                    <p:blipFill>
                      <a:blip r:embed="rId10"/>
                      <a:srcRect/>
                      <a:stretch>
                        <a:fillRect/>
                      </a:stretch>
                    </p:blipFill>
                    <p:spPr bwMode="auto">
                      <a:xfrm>
                        <a:off x="4139952" y="5013176"/>
                        <a:ext cx="4432300" cy="1401763"/>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10" name="Rounded Rectangular Callout 9"/>
          <p:cNvSpPr/>
          <p:nvPr/>
        </p:nvSpPr>
        <p:spPr>
          <a:xfrm>
            <a:off x="6732240" y="2975792"/>
            <a:ext cx="2304256" cy="1440160"/>
          </a:xfrm>
          <a:prstGeom prst="wedgeRoundRectCallout">
            <a:avLst>
              <a:gd name="adj1" fmla="val -31962"/>
              <a:gd name="adj2" fmla="val 112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Use MATLAB for this part – 2 slides time</a:t>
            </a:r>
            <a:endParaRPr lang="en-GB" sz="2800" dirty="0"/>
          </a:p>
        </p:txBody>
      </p:sp>
    </p:spTree>
    <p:extLst>
      <p:ext uri="{BB962C8B-B14F-4D97-AF65-F5344CB8AC3E}">
        <p14:creationId xmlns:p14="http://schemas.microsoft.com/office/powerpoint/2010/main" val="121679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Comments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reader will notice immediately that these are not paper and pen exercises, so the key skill is to create effective code to form the required matrices.</a:t>
            </a:r>
          </a:p>
          <a:p>
            <a:pPr marL="514350" indent="-514350">
              <a:buFont typeface="+mj-lt"/>
              <a:buAutoNum type="arabicPeriod"/>
            </a:pPr>
            <a:r>
              <a:rPr lang="en-GB" dirty="0" smtClean="0"/>
              <a:t>As the </a:t>
            </a:r>
            <a:r>
              <a:rPr lang="en-GB" dirty="0" err="1" smtClean="0"/>
              <a:t>Toeplitz</a:t>
            </a:r>
            <a:r>
              <a:rPr lang="en-GB" dirty="0" smtClean="0"/>
              <a:t> matrix C</a:t>
            </a:r>
            <a:r>
              <a:rPr lang="en-GB" baseline="-25000" dirty="0" smtClean="0"/>
              <a:t>A</a:t>
            </a:r>
            <a:r>
              <a:rPr lang="en-GB" dirty="0" smtClean="0"/>
              <a:t>, is lower diagonal, it is well conditioned for inversion and could be performed very fast. Therefore one need not worry about such issues.</a:t>
            </a:r>
          </a:p>
          <a:p>
            <a:pPr marL="514350" indent="-514350">
              <a:buFont typeface="+mj-lt"/>
              <a:buAutoNum type="arabicPeriod"/>
            </a:pPr>
            <a:r>
              <a:rPr lang="en-GB" dirty="0" smtClean="0"/>
              <a:t>Similarly, if one were really bothered about computational load, it is clear that many of the implied multiplications to find H, P, Q are common and thus an efficient computation is possible.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155141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Observations</a:t>
            </a:r>
            <a:endParaRPr lang="en-GB" dirty="0"/>
          </a:p>
        </p:txBody>
      </p:sp>
      <p:sp>
        <p:nvSpPr>
          <p:cNvPr id="3" name="Content Placeholder 2"/>
          <p:cNvSpPr>
            <a:spLocks noGrp="1"/>
          </p:cNvSpPr>
          <p:nvPr>
            <p:ph idx="1"/>
          </p:nvPr>
        </p:nvSpPr>
        <p:spPr/>
        <p:txBody>
          <a:bodyPr/>
          <a:lstStyle/>
          <a:p>
            <a:pPr marL="0" indent="0">
              <a:buNone/>
            </a:pPr>
            <a:r>
              <a:rPr lang="en-GB" dirty="0" smtClean="0"/>
              <a:t>An interested viewer may like to prove that:</a:t>
            </a:r>
          </a:p>
          <a:p>
            <a:pPr marL="0" indent="0">
              <a:buNone/>
            </a:pPr>
            <a:endParaRPr lang="en-GB" dirty="0" smtClean="0"/>
          </a:p>
          <a:p>
            <a:pPr marL="0" indent="0">
              <a:buNone/>
            </a:pPr>
            <a:endParaRPr lang="en-GB" dirty="0"/>
          </a:p>
          <a:p>
            <a:pPr marL="0" indent="0">
              <a:buNone/>
            </a:pPr>
            <a:r>
              <a:rPr lang="en-GB" dirty="0" smtClean="0"/>
              <a:t>A simple example can illustrate this.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0909228"/>
              </p:ext>
            </p:extLst>
          </p:nvPr>
        </p:nvGraphicFramePr>
        <p:xfrm>
          <a:off x="2555776" y="1556792"/>
          <a:ext cx="2233613" cy="1069975"/>
        </p:xfrm>
        <a:graphic>
          <a:graphicData uri="http://schemas.openxmlformats.org/presentationml/2006/ole">
            <mc:AlternateContent xmlns:mc="http://schemas.openxmlformats.org/markup-compatibility/2006">
              <mc:Choice xmlns:v="urn:schemas-microsoft-com:vml" Requires="v">
                <p:oleObj spid="_x0000_s25637" name="Equation" r:id="rId3" imgW="634680" imgH="304560" progId="Equation.3">
                  <p:embed/>
                </p:oleObj>
              </mc:Choice>
              <mc:Fallback>
                <p:oleObj name="Equation" r:id="rId3" imgW="634680" imgH="304560" progId="Equation.3">
                  <p:embed/>
                  <p:pic>
                    <p:nvPicPr>
                      <p:cNvPr id="0" name="Object 6"/>
                      <p:cNvPicPr>
                        <a:picLocks noChangeAspect="1" noChangeArrowheads="1"/>
                      </p:cNvPicPr>
                      <p:nvPr/>
                    </p:nvPicPr>
                    <p:blipFill>
                      <a:blip r:embed="rId4"/>
                      <a:srcRect/>
                      <a:stretch>
                        <a:fillRect/>
                      </a:stretch>
                    </p:blipFill>
                    <p:spPr bwMode="auto">
                      <a:xfrm>
                        <a:off x="2555776" y="1556792"/>
                        <a:ext cx="2233613" cy="1069975"/>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55018194"/>
              </p:ext>
            </p:extLst>
          </p:nvPr>
        </p:nvGraphicFramePr>
        <p:xfrm>
          <a:off x="587375" y="4652963"/>
          <a:ext cx="7494588" cy="1781175"/>
        </p:xfrm>
        <a:graphic>
          <a:graphicData uri="http://schemas.openxmlformats.org/presentationml/2006/ole">
            <mc:AlternateContent xmlns:mc="http://schemas.openxmlformats.org/markup-compatibility/2006">
              <mc:Choice xmlns:v="urn:schemas-microsoft-com:vml" Requires="v">
                <p:oleObj spid="_x0000_s25638" name="Equation" r:id="rId5" imgW="3848040" imgH="914400" progId="Equation.3">
                  <p:embed/>
                </p:oleObj>
              </mc:Choice>
              <mc:Fallback>
                <p:oleObj name="Equation" r:id="rId5" imgW="3848040" imgH="914400" progId="Equation.3">
                  <p:embed/>
                  <p:pic>
                    <p:nvPicPr>
                      <p:cNvPr id="0" name="Object 6"/>
                      <p:cNvPicPr>
                        <a:picLocks noChangeAspect="1" noChangeArrowheads="1"/>
                      </p:cNvPicPr>
                      <p:nvPr/>
                    </p:nvPicPr>
                    <p:blipFill>
                      <a:blip r:embed="rId6"/>
                      <a:srcRect/>
                      <a:stretch>
                        <a:fillRect/>
                      </a:stretch>
                    </p:blipFill>
                    <p:spPr bwMode="auto">
                      <a:xfrm>
                        <a:off x="587375" y="4652963"/>
                        <a:ext cx="7494588" cy="1781175"/>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13211792"/>
              </p:ext>
            </p:extLst>
          </p:nvPr>
        </p:nvGraphicFramePr>
        <p:xfrm>
          <a:off x="323528" y="3356992"/>
          <a:ext cx="8276437" cy="937443"/>
        </p:xfrm>
        <a:graphic>
          <a:graphicData uri="http://schemas.openxmlformats.org/presentationml/2006/ole">
            <mc:AlternateContent xmlns:mc="http://schemas.openxmlformats.org/markup-compatibility/2006">
              <mc:Choice xmlns:v="urn:schemas-microsoft-com:vml" Requires="v">
                <p:oleObj spid="_x0000_s25639" name="Equation" r:id="rId7" imgW="3466800" imgH="393480" progId="Equation.3">
                  <p:embed/>
                </p:oleObj>
              </mc:Choice>
              <mc:Fallback>
                <p:oleObj name="Equation" r:id="rId7" imgW="3466800" imgH="393480" progId="Equation.3">
                  <p:embed/>
                  <p:pic>
                    <p:nvPicPr>
                      <p:cNvPr id="0" name="Object 5"/>
                      <p:cNvPicPr>
                        <a:picLocks noChangeAspect="1" noChangeArrowheads="1"/>
                      </p:cNvPicPr>
                      <p:nvPr/>
                    </p:nvPicPr>
                    <p:blipFill>
                      <a:blip r:embed="rId8"/>
                      <a:srcRect/>
                      <a:stretch>
                        <a:fillRect/>
                      </a:stretch>
                    </p:blipFill>
                    <p:spPr bwMode="auto">
                      <a:xfrm>
                        <a:off x="323528" y="3356992"/>
                        <a:ext cx="8276437" cy="937443"/>
                      </a:xfrm>
                      <a:prstGeom prst="rect">
                        <a:avLst/>
                      </a:prstGeom>
                      <a:solidFill>
                        <a:srgbClr val="FFFFCC"/>
                      </a:solidFill>
                      <a:ln w="9525">
                        <a:solidFill>
                          <a:schemeClr val="accent1"/>
                        </a:solidFill>
                        <a:miter lim="800000"/>
                        <a:headEnd/>
                        <a:tailEnd/>
                      </a:ln>
                    </p:spPr>
                  </p:pic>
                </p:oleObj>
              </mc:Fallback>
            </mc:AlternateContent>
          </a:graphicData>
        </a:graphic>
      </p:graphicFrame>
      <p:sp>
        <p:nvSpPr>
          <p:cNvPr id="9" name="Rectangle 8"/>
          <p:cNvSpPr/>
          <p:nvPr/>
        </p:nvSpPr>
        <p:spPr>
          <a:xfrm>
            <a:off x="5364088" y="1484784"/>
            <a:ext cx="3384376" cy="12961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Easy to confirm on MATLAB – left to the viewer.</a:t>
            </a:r>
            <a:endParaRPr lang="en-GB" sz="2800" dirty="0"/>
          </a:p>
        </p:txBody>
      </p:sp>
    </p:spTree>
    <p:extLst>
      <p:ext uri="{BB962C8B-B14F-4D97-AF65-F5344CB8AC3E}">
        <p14:creationId xmlns:p14="http://schemas.microsoft.com/office/powerpoint/2010/main" val="387456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anim calcmode="lin" valueType="num">
                                      <p:cBhvr>
                                        <p:cTn id="20" dur="2000" fill="hold"/>
                                        <p:tgtEl>
                                          <p:spTgt spid="9"/>
                                        </p:tgtEl>
                                        <p:attrNameLst>
                                          <p:attrName>ppt_w</p:attrName>
                                        </p:attrNameLst>
                                      </p:cBhvr>
                                      <p:tavLst>
                                        <p:tav tm="0" fmla="#ppt_w*sin(2.5*pi*$)">
                                          <p:val>
                                            <p:fltVal val="0"/>
                                          </p:val>
                                        </p:tav>
                                        <p:tav tm="100000">
                                          <p:val>
                                            <p:fltVal val="1"/>
                                          </p:val>
                                        </p:tav>
                                      </p:tavLst>
                                    </p:anim>
                                    <p:anim calcmode="lin" valueType="num">
                                      <p:cBhvr>
                                        <p:cTn id="21"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Numerical examples</a:t>
            </a:r>
            <a:endParaRPr lang="en-GB" dirty="0"/>
          </a:p>
        </p:txBody>
      </p:sp>
      <p:sp>
        <p:nvSpPr>
          <p:cNvPr id="3" name="Content Placeholder 2"/>
          <p:cNvSpPr>
            <a:spLocks noGrp="1"/>
          </p:cNvSpPr>
          <p:nvPr>
            <p:ph idx="1"/>
          </p:nvPr>
        </p:nvSpPr>
        <p:spPr/>
        <p:txBody>
          <a:bodyPr/>
          <a:lstStyle/>
          <a:p>
            <a:pPr marL="0" indent="0">
              <a:buNone/>
            </a:pPr>
            <a:r>
              <a:rPr lang="en-GB" dirty="0" smtClean="0"/>
              <a:t>We will switch to MATLAB to demonstrate how simple the code is for forming prediction matrices.</a:t>
            </a:r>
          </a:p>
          <a:p>
            <a:pPr marL="0" indent="0">
              <a:buNone/>
            </a:pPr>
            <a:endParaRPr lang="en-GB" dirty="0"/>
          </a:p>
          <a:p>
            <a:pPr marL="0" indent="0">
              <a:buNone/>
            </a:pPr>
            <a:r>
              <a:rPr lang="en-GB" dirty="0" smtClean="0"/>
              <a:t>We include a MIMO example for completeness – most of the code is simply defining the model parameters but the prediction part is identical!</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3131892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It is common to use discrete models for prediction.</a:t>
            </a:r>
          </a:p>
          <a:p>
            <a:r>
              <a:rPr lang="en-GB" dirty="0" smtClean="0"/>
              <a:t>This video has shown how CARIMA models can be used to form n-step ahead predictions.</a:t>
            </a:r>
          </a:p>
          <a:p>
            <a:r>
              <a:rPr lang="en-GB" dirty="0" smtClean="0"/>
              <a:t>In particular it is shown that the software to development the prediction matrices is trivial </a:t>
            </a:r>
            <a:r>
              <a:rPr lang="en-GB" smtClean="0"/>
              <a:t>– literally </a:t>
            </a:r>
            <a:r>
              <a:rPr lang="en-GB" dirty="0" smtClean="0"/>
              <a:t>just a few lines!</a:t>
            </a:r>
          </a:p>
          <a:p>
            <a:pPr marL="0" indent="0">
              <a:buNone/>
            </a:pPr>
            <a:r>
              <a:rPr lang="en-GB" b="1" dirty="0" smtClean="0">
                <a:solidFill>
                  <a:srgbClr val="C00000"/>
                </a:solidFill>
              </a:rPr>
              <a:t>The author would recommend avoiding </a:t>
            </a:r>
            <a:r>
              <a:rPr lang="en-GB" b="1" dirty="0" err="1" smtClean="0">
                <a:solidFill>
                  <a:srgbClr val="C00000"/>
                </a:solidFill>
              </a:rPr>
              <a:t>diophantine</a:t>
            </a:r>
            <a:r>
              <a:rPr lang="en-GB" b="1" dirty="0" smtClean="0">
                <a:solidFill>
                  <a:srgbClr val="C00000"/>
                </a:solidFill>
              </a:rPr>
              <a:t> approaches to predictions as these are somewhat obscure, more cumbersome and no more efficient.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21994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TotalTime>
  <Words>471</Words>
  <Application>Microsoft Office PowerPoint</Application>
  <PresentationFormat>On-screen Show (4:3)</PresentationFormat>
  <Paragraphs>65</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Office Theme</vt:lpstr>
      <vt:lpstr>Equation</vt:lpstr>
      <vt:lpstr>Microsoft Equation 3.0</vt:lpstr>
      <vt:lpstr>Predictive control 8 Numerical examples of prediction with CARIMA models</vt:lpstr>
      <vt:lpstr>Introduction</vt:lpstr>
      <vt:lpstr>Model and output predictions</vt:lpstr>
      <vt:lpstr>Example 1</vt:lpstr>
      <vt:lpstr>Comments</vt:lpstr>
      <vt:lpstr>Observations</vt:lpstr>
      <vt:lpstr>Numerical examples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112</cp:revision>
  <dcterms:created xsi:type="dcterms:W3CDTF">2012-03-07T15:25:29Z</dcterms:created>
  <dcterms:modified xsi:type="dcterms:W3CDTF">2014-01-17T14:54:32Z</dcterms:modified>
</cp:coreProperties>
</file>