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4" r:id="rId3"/>
    <p:sldId id="303" r:id="rId4"/>
    <p:sldId id="317" r:id="rId5"/>
    <p:sldId id="319" r:id="rId6"/>
    <p:sldId id="320" r:id="rId7"/>
    <p:sldId id="321" r:id="rId8"/>
    <p:sldId id="318" r:id="rId9"/>
    <p:sldId id="269"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10</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jpeg"/><Relationship Id="rId5" Type="http://schemas.openxmlformats.org/officeDocument/2006/relationships/hyperlink" Target="http://engsc.ac.uk/" TargetMode="External"/><Relationship Id="rId10" Type="http://schemas.openxmlformats.org/officeDocument/2006/relationships/image" Target="../media/image20.jpeg"/><Relationship Id="rId4" Type="http://schemas.openxmlformats.org/officeDocument/2006/relationships/image" Target="../media/image1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Predictive control 9</a:t>
            </a:r>
            <a:br>
              <a:rPr lang="en-GB" dirty="0" smtClean="0"/>
            </a:br>
            <a:r>
              <a:rPr lang="en-GB" dirty="0" smtClean="0"/>
              <a:t>Prediction with step response models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dirty="0" smtClean="0"/>
              <a:t>The previous video showed how one could form a prediction based on a CARIMA model.</a:t>
            </a:r>
          </a:p>
          <a:p>
            <a:r>
              <a:rPr lang="en-GB" dirty="0" smtClean="0"/>
              <a:t>A step response model is a very similar and often more readily available in real industrial scenarios.</a:t>
            </a:r>
          </a:p>
          <a:p>
            <a:pPr marL="0" indent="0">
              <a:buNone/>
            </a:pPr>
            <a:r>
              <a:rPr lang="en-GB" dirty="0" smtClean="0"/>
              <a:t>This video shows how with some minimal adjustments, one can use the similar code and techniques as for CARIMA models in order to find predictions with step response models.</a:t>
            </a:r>
          </a:p>
          <a:p>
            <a:pPr marL="0" indent="0">
              <a:buNone/>
            </a:pPr>
            <a:r>
              <a:rPr lang="en-GB" b="1" dirty="0" smtClean="0">
                <a:solidFill>
                  <a:srgbClr val="C00000"/>
                </a:solidFill>
              </a:rPr>
              <a:t>NOTE: For convenience the typical ‘unit delay’ is absorbed into the algebra to make things easier.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CARIMA model</a:t>
            </a:r>
            <a:endParaRPr lang="en-GB" dirty="0"/>
          </a:p>
        </p:txBody>
      </p:sp>
      <p:sp>
        <p:nvSpPr>
          <p:cNvPr id="3" name="Content Placeholder 2"/>
          <p:cNvSpPr>
            <a:spLocks noGrp="1"/>
          </p:cNvSpPr>
          <p:nvPr>
            <p:ph idx="1"/>
          </p:nvPr>
        </p:nvSpPr>
        <p:spPr>
          <a:xfrm>
            <a:off x="214282" y="928670"/>
            <a:ext cx="8715436" cy="4156514"/>
          </a:xfrm>
        </p:spPr>
        <p:txBody>
          <a:bodyPr>
            <a:normAutofit lnSpcReduction="10000"/>
          </a:bodyPr>
          <a:lstStyle/>
          <a:p>
            <a:pPr marL="0" indent="0">
              <a:buNone/>
            </a:pPr>
            <a:r>
              <a:rPr lang="en-GB" dirty="0" smtClean="0"/>
              <a:t>The most common transfer function model with MPC is the so called CARIMA model.</a:t>
            </a:r>
          </a:p>
          <a:p>
            <a:pPr marL="0" indent="0">
              <a:buNone/>
            </a:pPr>
            <a:endParaRPr lang="en-GB" dirty="0"/>
          </a:p>
          <a:p>
            <a:pPr marL="0" indent="0">
              <a:buNone/>
            </a:pPr>
            <a:endParaRPr lang="en-GB" dirty="0" smtClean="0"/>
          </a:p>
          <a:p>
            <a:pPr marL="0" indent="0">
              <a:buNone/>
            </a:pPr>
            <a:r>
              <a:rPr lang="en-GB" dirty="0" smtClean="0"/>
              <a:t>A step/impulse response model is very similar. </a:t>
            </a:r>
          </a:p>
          <a:p>
            <a:pPr marL="0" indent="0">
              <a:buNone/>
            </a:pPr>
            <a:r>
              <a:rPr lang="en-GB" dirty="0" smtClean="0"/>
              <a:t>The main conceptual difference is that the a(z) term is transferred to the right hand side and consequently.</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463366145"/>
              </p:ext>
            </p:extLst>
          </p:nvPr>
        </p:nvGraphicFramePr>
        <p:xfrm>
          <a:off x="2335213" y="2133600"/>
          <a:ext cx="3898900" cy="762000"/>
        </p:xfrm>
        <a:graphic>
          <a:graphicData uri="http://schemas.openxmlformats.org/presentationml/2006/ole">
            <mc:AlternateContent xmlns:mc="http://schemas.openxmlformats.org/markup-compatibility/2006">
              <mc:Choice xmlns:v="urn:schemas-microsoft-com:vml" Requires="v">
                <p:oleObj spid="_x0000_s16439" name="Equation" r:id="rId3" imgW="1168200" imgH="228600" progId="Equation.3">
                  <p:embed/>
                </p:oleObj>
              </mc:Choice>
              <mc:Fallback>
                <p:oleObj name="Equation" r:id="rId3" imgW="1168200" imgH="228600" progId="Equation.3">
                  <p:embed/>
                  <p:pic>
                    <p:nvPicPr>
                      <p:cNvPr id="0" name=""/>
                      <p:cNvPicPr>
                        <a:picLocks noChangeAspect="1" noChangeArrowheads="1"/>
                      </p:cNvPicPr>
                      <p:nvPr/>
                    </p:nvPicPr>
                    <p:blipFill>
                      <a:blip r:embed="rId4"/>
                      <a:srcRect/>
                      <a:stretch>
                        <a:fillRect/>
                      </a:stretch>
                    </p:blipFill>
                    <p:spPr bwMode="auto">
                      <a:xfrm>
                        <a:off x="2335213" y="2133600"/>
                        <a:ext cx="389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44844886"/>
              </p:ext>
            </p:extLst>
          </p:nvPr>
        </p:nvGraphicFramePr>
        <p:xfrm>
          <a:off x="590550" y="4797425"/>
          <a:ext cx="5381625" cy="1397000"/>
        </p:xfrm>
        <a:graphic>
          <a:graphicData uri="http://schemas.openxmlformats.org/presentationml/2006/ole">
            <mc:AlternateContent xmlns:mc="http://schemas.openxmlformats.org/markup-compatibility/2006">
              <mc:Choice xmlns:v="urn:schemas-microsoft-com:vml" Requires="v">
                <p:oleObj spid="_x0000_s16440" name="Equation" r:id="rId5" imgW="1612800" imgH="419040" progId="Equation.3">
                  <p:embed/>
                </p:oleObj>
              </mc:Choice>
              <mc:Fallback>
                <p:oleObj name="Equation" r:id="rId5" imgW="1612800" imgH="419040" progId="Equation.3">
                  <p:embed/>
                  <p:pic>
                    <p:nvPicPr>
                      <p:cNvPr id="0" name="Object 5"/>
                      <p:cNvPicPr>
                        <a:picLocks noChangeAspect="1" noChangeArrowheads="1"/>
                      </p:cNvPicPr>
                      <p:nvPr/>
                    </p:nvPicPr>
                    <p:blipFill>
                      <a:blip r:embed="rId6"/>
                      <a:srcRect/>
                      <a:stretch>
                        <a:fillRect/>
                      </a:stretch>
                    </p:blipFill>
                    <p:spPr bwMode="auto">
                      <a:xfrm>
                        <a:off x="590550" y="4797425"/>
                        <a:ext cx="53816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ounded Rectangular Callout 10"/>
          <p:cNvSpPr/>
          <p:nvPr/>
        </p:nvSpPr>
        <p:spPr>
          <a:xfrm>
            <a:off x="6228184" y="5176537"/>
            <a:ext cx="2304256" cy="1440160"/>
          </a:xfrm>
          <a:prstGeom prst="wedgeRoundRectCallout">
            <a:avLst>
              <a:gd name="adj1" fmla="val -119683"/>
              <a:gd name="adj2" fmla="val 68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h</a:t>
            </a:r>
            <a:r>
              <a:rPr lang="en-GB" sz="2800" dirty="0" smtClean="0"/>
              <a:t>(z) is the impulse response</a:t>
            </a:r>
            <a:endParaRPr lang="en-GB" sz="2800" dirty="0"/>
          </a:p>
        </p:txBody>
      </p:sp>
    </p:spTree>
    <p:extLst>
      <p:ext uri="{BB962C8B-B14F-4D97-AF65-F5344CB8AC3E}">
        <p14:creationId xmlns:p14="http://schemas.microsoft.com/office/powerpoint/2010/main" val="30138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Impulse response model</a:t>
            </a:r>
            <a:endParaRPr lang="en-GB" dirty="0"/>
          </a:p>
        </p:txBody>
      </p:sp>
      <p:sp>
        <p:nvSpPr>
          <p:cNvPr id="3" name="Content Placeholder 2"/>
          <p:cNvSpPr>
            <a:spLocks noGrp="1"/>
          </p:cNvSpPr>
          <p:nvPr>
            <p:ph idx="1"/>
          </p:nvPr>
        </p:nvSpPr>
        <p:spPr>
          <a:xfrm>
            <a:off x="214282" y="928670"/>
            <a:ext cx="8715436" cy="4156514"/>
          </a:xfrm>
        </p:spPr>
        <p:txBody>
          <a:bodyPr>
            <a:normAutofit lnSpcReduction="10000"/>
          </a:bodyPr>
          <a:lstStyle/>
          <a:p>
            <a:pPr marL="0" indent="0">
              <a:buNone/>
            </a:pPr>
            <a:r>
              <a:rPr lang="en-GB" dirty="0" smtClean="0"/>
              <a:t>Form the prediction matrices as for the CARIMA model but based on: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We want to compute the matrices H, P, Q, using the </a:t>
            </a:r>
            <a:r>
              <a:rPr lang="en-GB" b="1" dirty="0" smtClean="0">
                <a:solidFill>
                  <a:srgbClr val="C00000"/>
                </a:solidFill>
              </a:rPr>
              <a:t>step response </a:t>
            </a:r>
            <a:r>
              <a:rPr lang="en-GB" dirty="0" smtClean="0"/>
              <a:t>coefficients, where:</a:t>
            </a:r>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446589536"/>
              </p:ext>
            </p:extLst>
          </p:nvPr>
        </p:nvGraphicFramePr>
        <p:xfrm>
          <a:off x="1619673" y="1906434"/>
          <a:ext cx="4608512" cy="1196310"/>
        </p:xfrm>
        <a:graphic>
          <a:graphicData uri="http://schemas.openxmlformats.org/presentationml/2006/ole">
            <mc:AlternateContent xmlns:mc="http://schemas.openxmlformats.org/markup-compatibility/2006">
              <mc:Choice xmlns:v="urn:schemas-microsoft-com:vml" Requires="v">
                <p:oleObj spid="_x0000_s28724" name="Equation" r:id="rId3" imgW="1612800" imgH="419040" progId="Equation.3">
                  <p:embed/>
                </p:oleObj>
              </mc:Choice>
              <mc:Fallback>
                <p:oleObj name="Equation" r:id="rId3" imgW="1612800" imgH="419040" progId="Equation.3">
                  <p:embed/>
                  <p:pic>
                    <p:nvPicPr>
                      <p:cNvPr id="0" name=""/>
                      <p:cNvPicPr>
                        <a:picLocks noChangeAspect="1" noChangeArrowheads="1"/>
                      </p:cNvPicPr>
                      <p:nvPr/>
                    </p:nvPicPr>
                    <p:blipFill>
                      <a:blip r:embed="rId4"/>
                      <a:srcRect/>
                      <a:stretch>
                        <a:fillRect/>
                      </a:stretch>
                    </p:blipFill>
                    <p:spPr bwMode="auto">
                      <a:xfrm>
                        <a:off x="1619673" y="1906434"/>
                        <a:ext cx="4608512" cy="119631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96112771"/>
              </p:ext>
            </p:extLst>
          </p:nvPr>
        </p:nvGraphicFramePr>
        <p:xfrm>
          <a:off x="323529" y="3068960"/>
          <a:ext cx="7128792" cy="761356"/>
        </p:xfrm>
        <a:graphic>
          <a:graphicData uri="http://schemas.openxmlformats.org/presentationml/2006/ole">
            <mc:AlternateContent xmlns:mc="http://schemas.openxmlformats.org/markup-compatibility/2006">
              <mc:Choice xmlns:v="urn:schemas-microsoft-com:vml" Requires="v">
                <p:oleObj spid="_x0000_s28725" name="Equation" r:id="rId5" imgW="2616120" imgH="279360" progId="Equation.3">
                  <p:embed/>
                </p:oleObj>
              </mc:Choice>
              <mc:Fallback>
                <p:oleObj name="Equation" r:id="rId5" imgW="2616120" imgH="279360" progId="Equation.3">
                  <p:embed/>
                  <p:pic>
                    <p:nvPicPr>
                      <p:cNvPr id="0" name="Object 7"/>
                      <p:cNvPicPr>
                        <a:picLocks noChangeAspect="1" noChangeArrowheads="1"/>
                      </p:cNvPicPr>
                      <p:nvPr/>
                    </p:nvPicPr>
                    <p:blipFill>
                      <a:blip r:embed="rId6"/>
                      <a:srcRect/>
                      <a:stretch>
                        <a:fillRect/>
                      </a:stretch>
                    </p:blipFill>
                    <p:spPr bwMode="auto">
                      <a:xfrm>
                        <a:off x="323529" y="3068960"/>
                        <a:ext cx="7128792" cy="761356"/>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48346608"/>
              </p:ext>
            </p:extLst>
          </p:nvPr>
        </p:nvGraphicFramePr>
        <p:xfrm>
          <a:off x="419100" y="5229225"/>
          <a:ext cx="7543800" cy="658813"/>
        </p:xfrm>
        <a:graphic>
          <a:graphicData uri="http://schemas.openxmlformats.org/presentationml/2006/ole">
            <mc:AlternateContent xmlns:mc="http://schemas.openxmlformats.org/markup-compatibility/2006">
              <mc:Choice xmlns:v="urn:schemas-microsoft-com:vml" Requires="v">
                <p:oleObj spid="_x0000_s28726" name="Equation" r:id="rId7" imgW="2768400" imgH="241200" progId="Equation.3">
                  <p:embed/>
                </p:oleObj>
              </mc:Choice>
              <mc:Fallback>
                <p:oleObj name="Equation" r:id="rId7" imgW="2768400" imgH="241200" progId="Equation.3">
                  <p:embed/>
                  <p:pic>
                    <p:nvPicPr>
                      <p:cNvPr id="0" name="Object 7"/>
                      <p:cNvPicPr>
                        <a:picLocks noChangeAspect="1" noChangeArrowheads="1"/>
                      </p:cNvPicPr>
                      <p:nvPr/>
                    </p:nvPicPr>
                    <p:blipFill>
                      <a:blip r:embed="rId8"/>
                      <a:srcRect/>
                      <a:stretch>
                        <a:fillRect/>
                      </a:stretch>
                    </p:blipFill>
                    <p:spPr bwMode="auto">
                      <a:xfrm>
                        <a:off x="419100" y="5229225"/>
                        <a:ext cx="7543800" cy="658813"/>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6" name="Rectangle 5"/>
          <p:cNvSpPr/>
          <p:nvPr/>
        </p:nvSpPr>
        <p:spPr>
          <a:xfrm>
            <a:off x="611560" y="5949280"/>
            <a:ext cx="7848872"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t>Remember, h(z) is the impulse response</a:t>
            </a:r>
            <a:endParaRPr lang="en-GB" sz="2800" b="1" dirty="0"/>
          </a:p>
        </p:txBody>
      </p:sp>
    </p:spTree>
    <p:extLst>
      <p:ext uri="{BB962C8B-B14F-4D97-AF65-F5344CB8AC3E}">
        <p14:creationId xmlns:p14="http://schemas.microsoft.com/office/powerpoint/2010/main" val="12620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2852"/>
            <a:ext cx="8424936" cy="714380"/>
          </a:xfrm>
        </p:spPr>
        <p:txBody>
          <a:bodyPr>
            <a:normAutofit fontScale="90000"/>
          </a:bodyPr>
          <a:lstStyle/>
          <a:p>
            <a:r>
              <a:rPr lang="en-GB" dirty="0" smtClean="0"/>
              <a:t>Link step response to impulse response</a:t>
            </a:r>
            <a:endParaRPr lang="en-GB" dirty="0"/>
          </a:p>
        </p:txBody>
      </p:sp>
      <p:sp>
        <p:nvSpPr>
          <p:cNvPr id="3" name="Content Placeholder 2"/>
          <p:cNvSpPr>
            <a:spLocks noGrp="1"/>
          </p:cNvSpPr>
          <p:nvPr>
            <p:ph idx="1"/>
          </p:nvPr>
        </p:nvSpPr>
        <p:spPr/>
        <p:txBody>
          <a:bodyPr/>
          <a:lstStyle/>
          <a:p>
            <a:pPr marL="0" indent="0">
              <a:buNone/>
            </a:pPr>
            <a:r>
              <a:rPr lang="en-GB" dirty="0" smtClean="0"/>
              <a:t>The step response and impulse response are linked as follows.</a:t>
            </a:r>
          </a:p>
          <a:p>
            <a:pPr marL="0" indent="0">
              <a:buNone/>
            </a:pPr>
            <a:endParaRPr lang="en-GB" dirty="0"/>
          </a:p>
          <a:p>
            <a:pPr marL="0" indent="0">
              <a:buNone/>
            </a:pPr>
            <a:r>
              <a:rPr lang="en-GB" dirty="0" smtClean="0"/>
              <a:t>By inspection therefore:</a:t>
            </a:r>
          </a:p>
          <a:p>
            <a:pPr marL="0" indent="0">
              <a:buNone/>
            </a:pPr>
            <a:endParaRPr lang="en-GB" dirty="0"/>
          </a:p>
          <a:p>
            <a:pPr marL="0" indent="0">
              <a:buNone/>
            </a:pPr>
            <a:r>
              <a:rPr lang="en-GB" b="1" dirty="0" smtClean="0">
                <a:solidFill>
                  <a:srgbClr val="C00000"/>
                </a:solidFill>
              </a:rPr>
              <a:t>The H matrix uses step response coefficients</a:t>
            </a:r>
            <a:r>
              <a:rPr lang="en-GB" dirty="0" smtClean="0"/>
              <a:t>!</a:t>
            </a:r>
          </a:p>
          <a:p>
            <a:pPr marL="0" indent="0">
              <a:buNone/>
            </a:pPr>
            <a:r>
              <a:rPr lang="en-GB" dirty="0" smtClean="0"/>
              <a:t>Also, by inspection:</a:t>
            </a:r>
          </a:p>
          <a:p>
            <a:pPr marL="0" indent="0">
              <a:buNone/>
            </a:pPr>
            <a:endParaRPr lang="en-GB" dirty="0" smtClean="0"/>
          </a:p>
          <a:p>
            <a:pPr marL="0" indent="0">
              <a:buNone/>
            </a:pPr>
            <a:r>
              <a:rPr lang="en-GB" dirty="0" smtClean="0"/>
              <a:t>So </a:t>
            </a:r>
            <a:r>
              <a:rPr lang="en-GB" dirty="0" smtClean="0"/>
              <a:t>Q </a:t>
            </a:r>
            <a:r>
              <a:rPr lang="en-GB" dirty="0" smtClean="0"/>
              <a:t>is just a vector of ones (SISO case).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252606941"/>
              </p:ext>
            </p:extLst>
          </p:nvPr>
        </p:nvGraphicFramePr>
        <p:xfrm>
          <a:off x="2214563" y="1484313"/>
          <a:ext cx="6804025" cy="1189037"/>
        </p:xfrm>
        <a:graphic>
          <a:graphicData uri="http://schemas.openxmlformats.org/presentationml/2006/ole">
            <mc:AlternateContent xmlns:mc="http://schemas.openxmlformats.org/markup-compatibility/2006">
              <mc:Choice xmlns:v="urn:schemas-microsoft-com:vml" Requires="v">
                <p:oleObj spid="_x0000_s30761" name="Equation" r:id="rId3" imgW="2400120" imgH="419040" progId="Equation.3">
                  <p:embed/>
                </p:oleObj>
              </mc:Choice>
              <mc:Fallback>
                <p:oleObj name="Equation" r:id="rId3" imgW="2400120" imgH="419040" progId="Equation.3">
                  <p:embed/>
                  <p:pic>
                    <p:nvPicPr>
                      <p:cNvPr id="0" name="Object 11"/>
                      <p:cNvPicPr>
                        <a:picLocks noChangeAspect="1" noChangeArrowheads="1"/>
                      </p:cNvPicPr>
                      <p:nvPr/>
                    </p:nvPicPr>
                    <p:blipFill>
                      <a:blip r:embed="rId4"/>
                      <a:srcRect/>
                      <a:stretch>
                        <a:fillRect/>
                      </a:stretch>
                    </p:blipFill>
                    <p:spPr bwMode="auto">
                      <a:xfrm>
                        <a:off x="2214563" y="1484313"/>
                        <a:ext cx="6804025" cy="1189037"/>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27588618"/>
              </p:ext>
            </p:extLst>
          </p:nvPr>
        </p:nvGraphicFramePr>
        <p:xfrm>
          <a:off x="4644008" y="2780928"/>
          <a:ext cx="2768600" cy="693737"/>
        </p:xfrm>
        <a:graphic>
          <a:graphicData uri="http://schemas.openxmlformats.org/presentationml/2006/ole">
            <mc:AlternateContent xmlns:mc="http://schemas.openxmlformats.org/markup-compatibility/2006">
              <mc:Choice xmlns:v="urn:schemas-microsoft-com:vml" Requires="v">
                <p:oleObj spid="_x0000_s30762" name="Equation" r:id="rId5" imgW="1015920" imgH="253800" progId="Equation.3">
                  <p:embed/>
                </p:oleObj>
              </mc:Choice>
              <mc:Fallback>
                <p:oleObj name="Equation" r:id="rId5" imgW="1015920" imgH="253800" progId="Equation.3">
                  <p:embed/>
                  <p:pic>
                    <p:nvPicPr>
                      <p:cNvPr id="0" name="Object 15"/>
                      <p:cNvPicPr>
                        <a:picLocks noChangeAspect="1" noChangeArrowheads="1"/>
                      </p:cNvPicPr>
                      <p:nvPr/>
                    </p:nvPicPr>
                    <p:blipFill>
                      <a:blip r:embed="rId6"/>
                      <a:srcRect/>
                      <a:stretch>
                        <a:fillRect/>
                      </a:stretch>
                    </p:blipFill>
                    <p:spPr bwMode="auto">
                      <a:xfrm>
                        <a:off x="4644008" y="2780928"/>
                        <a:ext cx="2768600" cy="693737"/>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97242367"/>
              </p:ext>
            </p:extLst>
          </p:nvPr>
        </p:nvGraphicFramePr>
        <p:xfrm>
          <a:off x="4306888" y="4581525"/>
          <a:ext cx="2873375" cy="623888"/>
        </p:xfrm>
        <a:graphic>
          <a:graphicData uri="http://schemas.openxmlformats.org/presentationml/2006/ole">
            <mc:AlternateContent xmlns:mc="http://schemas.openxmlformats.org/markup-compatibility/2006">
              <mc:Choice xmlns:v="urn:schemas-microsoft-com:vml" Requires="v">
                <p:oleObj spid="_x0000_s30763" name="Equation" r:id="rId7" imgW="1054080" imgH="228600" progId="Equation.3">
                  <p:embed/>
                </p:oleObj>
              </mc:Choice>
              <mc:Fallback>
                <p:oleObj name="Equation" r:id="rId7" imgW="1054080" imgH="228600" progId="Equation.3">
                  <p:embed/>
                  <p:pic>
                    <p:nvPicPr>
                      <p:cNvPr id="0" name="Object 15"/>
                      <p:cNvPicPr>
                        <a:picLocks noChangeAspect="1" noChangeArrowheads="1"/>
                      </p:cNvPicPr>
                      <p:nvPr/>
                    </p:nvPicPr>
                    <p:blipFill>
                      <a:blip r:embed="rId8"/>
                      <a:srcRect/>
                      <a:stretch>
                        <a:fillRect/>
                      </a:stretch>
                    </p:blipFill>
                    <p:spPr bwMode="auto">
                      <a:xfrm>
                        <a:off x="4306888" y="4581525"/>
                        <a:ext cx="2873375" cy="623888"/>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83421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2852"/>
            <a:ext cx="8424936" cy="714380"/>
          </a:xfrm>
        </p:spPr>
        <p:txBody>
          <a:bodyPr>
            <a:normAutofit fontScale="90000"/>
          </a:bodyPr>
          <a:lstStyle/>
          <a:p>
            <a:r>
              <a:rPr lang="en-GB" dirty="0" smtClean="0"/>
              <a:t>Link step response to impulse response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term which links the past to the future is not as clean and needs some algebra.</a:t>
            </a:r>
          </a:p>
          <a:p>
            <a:pPr marL="0" indent="0">
              <a:buNone/>
            </a:pPr>
            <a:endParaRPr lang="en-GB" dirty="0"/>
          </a:p>
          <a:p>
            <a:pPr marL="0" indent="0">
              <a:buNone/>
            </a:pPr>
            <a:r>
              <a:rPr lang="en-GB" dirty="0" smtClean="0"/>
              <a:t>First note that            is a lower triangular matrix of ones!</a:t>
            </a:r>
          </a:p>
          <a:p>
            <a:pPr marL="0" indent="0">
              <a:buNone/>
            </a:pPr>
            <a:r>
              <a:rPr lang="en-GB" dirty="0" smtClean="0"/>
              <a:t>Therefore P has the following structure: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150197002"/>
              </p:ext>
            </p:extLst>
          </p:nvPr>
        </p:nvGraphicFramePr>
        <p:xfrm>
          <a:off x="5724128" y="1556792"/>
          <a:ext cx="1868487" cy="658813"/>
        </p:xfrm>
        <a:graphic>
          <a:graphicData uri="http://schemas.openxmlformats.org/presentationml/2006/ole">
            <mc:AlternateContent xmlns:mc="http://schemas.openxmlformats.org/markup-compatibility/2006">
              <mc:Choice xmlns:v="urn:schemas-microsoft-com:vml" Requires="v">
                <p:oleObj spid="_x0000_s31799" name="Equation" r:id="rId3" imgW="685800" imgH="241200" progId="Equation.3">
                  <p:embed/>
                </p:oleObj>
              </mc:Choice>
              <mc:Fallback>
                <p:oleObj name="Equation" r:id="rId3" imgW="685800" imgH="241200" progId="Equation.3">
                  <p:embed/>
                  <p:pic>
                    <p:nvPicPr>
                      <p:cNvPr id="0" name=""/>
                      <p:cNvPicPr>
                        <a:picLocks noChangeAspect="1" noChangeArrowheads="1"/>
                      </p:cNvPicPr>
                      <p:nvPr/>
                    </p:nvPicPr>
                    <p:blipFill>
                      <a:blip r:embed="rId4"/>
                      <a:srcRect/>
                      <a:stretch>
                        <a:fillRect/>
                      </a:stretch>
                    </p:blipFill>
                    <p:spPr bwMode="auto">
                      <a:xfrm>
                        <a:off x="5724128" y="1556792"/>
                        <a:ext cx="1868487" cy="658813"/>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64233152"/>
              </p:ext>
            </p:extLst>
          </p:nvPr>
        </p:nvGraphicFramePr>
        <p:xfrm>
          <a:off x="2843808" y="2564904"/>
          <a:ext cx="692150" cy="623887"/>
        </p:xfrm>
        <a:graphic>
          <a:graphicData uri="http://schemas.openxmlformats.org/presentationml/2006/ole">
            <mc:AlternateContent xmlns:mc="http://schemas.openxmlformats.org/markup-compatibility/2006">
              <mc:Choice xmlns:v="urn:schemas-microsoft-com:vml" Requires="v">
                <p:oleObj spid="_x0000_s31800" name="Equation" r:id="rId5" imgW="253800" imgH="228600" progId="Equation.3">
                  <p:embed/>
                </p:oleObj>
              </mc:Choice>
              <mc:Fallback>
                <p:oleObj name="Equation" r:id="rId5" imgW="253800" imgH="228600" progId="Equation.3">
                  <p:embed/>
                  <p:pic>
                    <p:nvPicPr>
                      <p:cNvPr id="0" name="Object 6"/>
                      <p:cNvPicPr>
                        <a:picLocks noChangeAspect="1" noChangeArrowheads="1"/>
                      </p:cNvPicPr>
                      <p:nvPr/>
                    </p:nvPicPr>
                    <p:blipFill>
                      <a:blip r:embed="rId6"/>
                      <a:srcRect/>
                      <a:stretch>
                        <a:fillRect/>
                      </a:stretch>
                    </p:blipFill>
                    <p:spPr bwMode="auto">
                      <a:xfrm>
                        <a:off x="2843808" y="2564904"/>
                        <a:ext cx="692150" cy="623887"/>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84501987"/>
              </p:ext>
            </p:extLst>
          </p:nvPr>
        </p:nvGraphicFramePr>
        <p:xfrm>
          <a:off x="107504" y="4509120"/>
          <a:ext cx="2714625" cy="1733550"/>
        </p:xfrm>
        <a:graphic>
          <a:graphicData uri="http://schemas.openxmlformats.org/presentationml/2006/ole">
            <mc:AlternateContent xmlns:mc="http://schemas.openxmlformats.org/markup-compatibility/2006">
              <mc:Choice xmlns:v="urn:schemas-microsoft-com:vml" Requires="v">
                <p:oleObj spid="_x0000_s31801" name="Equation" r:id="rId7" imgW="1473120" imgH="939600" progId="Equation.3">
                  <p:embed/>
                </p:oleObj>
              </mc:Choice>
              <mc:Fallback>
                <p:oleObj name="Equation" r:id="rId7" imgW="1473120" imgH="939600" progId="Equation.3">
                  <p:embed/>
                  <p:pic>
                    <p:nvPicPr>
                      <p:cNvPr id="0" name="Object 6"/>
                      <p:cNvPicPr>
                        <a:picLocks noChangeAspect="1" noChangeArrowheads="1"/>
                      </p:cNvPicPr>
                      <p:nvPr/>
                    </p:nvPicPr>
                    <p:blipFill>
                      <a:blip r:embed="rId8"/>
                      <a:srcRect/>
                      <a:stretch>
                        <a:fillRect/>
                      </a:stretch>
                    </p:blipFill>
                    <p:spPr bwMode="auto">
                      <a:xfrm>
                        <a:off x="107504" y="4509120"/>
                        <a:ext cx="2714625" cy="173355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40839490"/>
              </p:ext>
            </p:extLst>
          </p:nvPr>
        </p:nvGraphicFramePr>
        <p:xfrm>
          <a:off x="3139655" y="4509120"/>
          <a:ext cx="5991225" cy="1687512"/>
        </p:xfrm>
        <a:graphic>
          <a:graphicData uri="http://schemas.openxmlformats.org/presentationml/2006/ole">
            <mc:AlternateContent xmlns:mc="http://schemas.openxmlformats.org/markup-compatibility/2006">
              <mc:Choice xmlns:v="urn:schemas-microsoft-com:vml" Requires="v">
                <p:oleObj spid="_x0000_s31802" name="Equation" r:id="rId9" imgW="3251160" imgH="914400" progId="Equation.3">
                  <p:embed/>
                </p:oleObj>
              </mc:Choice>
              <mc:Fallback>
                <p:oleObj name="Equation" r:id="rId9" imgW="3251160" imgH="914400" progId="Equation.3">
                  <p:embed/>
                  <p:pic>
                    <p:nvPicPr>
                      <p:cNvPr id="0" name="Object 9"/>
                      <p:cNvPicPr>
                        <a:picLocks noChangeAspect="1" noChangeArrowheads="1"/>
                      </p:cNvPicPr>
                      <p:nvPr/>
                    </p:nvPicPr>
                    <p:blipFill>
                      <a:blip r:embed="rId10"/>
                      <a:srcRect/>
                      <a:stretch>
                        <a:fillRect/>
                      </a:stretch>
                    </p:blipFill>
                    <p:spPr bwMode="auto">
                      <a:xfrm>
                        <a:off x="3139655" y="4509120"/>
                        <a:ext cx="5991225" cy="1687512"/>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83121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Impulse response and step response</a:t>
            </a:r>
            <a:endParaRPr lang="en-GB" dirty="0"/>
          </a:p>
        </p:txBody>
      </p:sp>
      <p:sp>
        <p:nvSpPr>
          <p:cNvPr id="3" name="Content Placeholder 2"/>
          <p:cNvSpPr>
            <a:spLocks noGrp="1"/>
          </p:cNvSpPr>
          <p:nvPr>
            <p:ph idx="1"/>
          </p:nvPr>
        </p:nvSpPr>
        <p:spPr>
          <a:xfrm>
            <a:off x="214282" y="928670"/>
            <a:ext cx="8715436" cy="2356314"/>
          </a:xfrm>
        </p:spPr>
        <p:txBody>
          <a:bodyPr>
            <a:normAutofit/>
          </a:bodyPr>
          <a:lstStyle/>
          <a:p>
            <a:pPr marL="0" indent="0">
              <a:buNone/>
            </a:pPr>
            <a:r>
              <a:rPr lang="en-GB" dirty="0" smtClean="0"/>
              <a:t>The impulse and step response coefficients are linked as follows:</a:t>
            </a:r>
          </a:p>
          <a:p>
            <a:pPr marL="0" indent="0">
              <a:buNone/>
            </a:pPr>
            <a:endParaRPr lang="en-GB" dirty="0"/>
          </a:p>
          <a:p>
            <a:pPr marL="0" indent="0">
              <a:buNone/>
            </a:pPr>
            <a:r>
              <a:rPr lang="en-GB" dirty="0" smtClean="0"/>
              <a:t>Therefore: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482184757"/>
              </p:ext>
            </p:extLst>
          </p:nvPr>
        </p:nvGraphicFramePr>
        <p:xfrm>
          <a:off x="35496" y="1916832"/>
          <a:ext cx="9032570" cy="576064"/>
        </p:xfrm>
        <a:graphic>
          <a:graphicData uri="http://schemas.openxmlformats.org/presentationml/2006/ole">
            <mc:AlternateContent xmlns:mc="http://schemas.openxmlformats.org/markup-compatibility/2006">
              <mc:Choice xmlns:v="urn:schemas-microsoft-com:vml" Requires="v">
                <p:oleObj spid="_x0000_s32795" name="Equation" r:id="rId3" imgW="3784320" imgH="241200" progId="Equation.3">
                  <p:embed/>
                </p:oleObj>
              </mc:Choice>
              <mc:Fallback>
                <p:oleObj name="Equation" r:id="rId3" imgW="3784320" imgH="241200" progId="Equation.3">
                  <p:embed/>
                  <p:pic>
                    <p:nvPicPr>
                      <p:cNvPr id="0" name="Object 5"/>
                      <p:cNvPicPr>
                        <a:picLocks noChangeAspect="1" noChangeArrowheads="1"/>
                      </p:cNvPicPr>
                      <p:nvPr/>
                    </p:nvPicPr>
                    <p:blipFill>
                      <a:blip r:embed="rId4"/>
                      <a:srcRect/>
                      <a:stretch>
                        <a:fillRect/>
                      </a:stretch>
                    </p:blipFill>
                    <p:spPr bwMode="auto">
                      <a:xfrm>
                        <a:off x="35496" y="1916832"/>
                        <a:ext cx="9032570" cy="57606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74792948"/>
              </p:ext>
            </p:extLst>
          </p:nvPr>
        </p:nvGraphicFramePr>
        <p:xfrm>
          <a:off x="2987824" y="2492896"/>
          <a:ext cx="5991225" cy="3422650"/>
        </p:xfrm>
        <a:graphic>
          <a:graphicData uri="http://schemas.openxmlformats.org/presentationml/2006/ole">
            <mc:AlternateContent xmlns:mc="http://schemas.openxmlformats.org/markup-compatibility/2006">
              <mc:Choice xmlns:v="urn:schemas-microsoft-com:vml" Requires="v">
                <p:oleObj spid="_x0000_s32796" name="Equation" r:id="rId5" imgW="3251160" imgH="1854000" progId="Equation.3">
                  <p:embed/>
                </p:oleObj>
              </mc:Choice>
              <mc:Fallback>
                <p:oleObj name="Equation" r:id="rId5" imgW="3251160" imgH="1854000" progId="Equation.3">
                  <p:embed/>
                  <p:pic>
                    <p:nvPicPr>
                      <p:cNvPr id="0" name="Object 10"/>
                      <p:cNvPicPr>
                        <a:picLocks noChangeAspect="1" noChangeArrowheads="1"/>
                      </p:cNvPicPr>
                      <p:nvPr/>
                    </p:nvPicPr>
                    <p:blipFill>
                      <a:blip r:embed="rId6"/>
                      <a:srcRect/>
                      <a:stretch>
                        <a:fillRect/>
                      </a:stretch>
                    </p:blipFill>
                    <p:spPr bwMode="auto">
                      <a:xfrm>
                        <a:off x="2987824" y="2492896"/>
                        <a:ext cx="5991225" cy="3422650"/>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8" name="Rectangle 7"/>
          <p:cNvSpPr/>
          <p:nvPr/>
        </p:nvSpPr>
        <p:spPr>
          <a:xfrm>
            <a:off x="179512" y="3140968"/>
            <a:ext cx="2808312" cy="33843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Again a clear and simple dependence on the step response coefficients.</a:t>
            </a:r>
            <a:endParaRPr lang="en-GB" sz="2800" dirty="0"/>
          </a:p>
        </p:txBody>
      </p:sp>
      <p:sp>
        <p:nvSpPr>
          <p:cNvPr id="9" name="Rounded Rectangular Callout 8"/>
          <p:cNvSpPr/>
          <p:nvPr/>
        </p:nvSpPr>
        <p:spPr>
          <a:xfrm>
            <a:off x="3707904" y="5733256"/>
            <a:ext cx="4968552" cy="1124744"/>
          </a:xfrm>
          <a:prstGeom prst="wedgeRoundRectCallout">
            <a:avLst>
              <a:gd name="adj1" fmla="val 3383"/>
              <a:gd name="adj2" fmla="val -775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Crucially these converge to zero so one can truncate after a certain number of columns.</a:t>
            </a:r>
            <a:endParaRPr lang="en-GB" sz="2400" dirty="0"/>
          </a:p>
        </p:txBody>
      </p:sp>
    </p:spTree>
    <p:extLst>
      <p:ext uri="{BB962C8B-B14F-4D97-AF65-F5344CB8AC3E}">
        <p14:creationId xmlns:p14="http://schemas.microsoft.com/office/powerpoint/2010/main" val="10968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anim calcmode="lin" valueType="num">
                                      <p:cBhvr>
                                        <p:cTn id="20" dur="2000" fill="hold"/>
                                        <p:tgtEl>
                                          <p:spTgt spid="8"/>
                                        </p:tgtEl>
                                        <p:attrNameLst>
                                          <p:attrName>ppt_w</p:attrName>
                                        </p:attrNameLst>
                                      </p:cBhvr>
                                      <p:tavLst>
                                        <p:tav tm="0" fmla="#ppt_w*sin(2.5*pi*$)">
                                          <p:val>
                                            <p:fltVal val="0"/>
                                          </p:val>
                                        </p:tav>
                                        <p:tav tm="100000">
                                          <p:val>
                                            <p:fltVal val="1"/>
                                          </p:val>
                                        </p:tav>
                                      </p:tavLst>
                                    </p:anim>
                                    <p:anim calcmode="lin" valueType="num">
                                      <p:cBhvr>
                                        <p:cTn id="21"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928670"/>
            <a:ext cx="8715436" cy="2284306"/>
          </a:xfrm>
        </p:spPr>
        <p:txBody>
          <a:bodyPr>
            <a:normAutofit/>
          </a:bodyPr>
          <a:lstStyle/>
          <a:p>
            <a:pPr marL="0" indent="0">
              <a:buNone/>
            </a:pPr>
            <a:r>
              <a:rPr lang="en-GB" dirty="0" smtClean="0"/>
              <a:t>Form the prediction matrices given step response coefficients. </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327864693"/>
              </p:ext>
            </p:extLst>
          </p:nvPr>
        </p:nvGraphicFramePr>
        <p:xfrm>
          <a:off x="1516063" y="2060575"/>
          <a:ext cx="5170487" cy="776288"/>
        </p:xfrm>
        <a:graphic>
          <a:graphicData uri="http://schemas.openxmlformats.org/presentationml/2006/ole">
            <mc:AlternateContent xmlns:mc="http://schemas.openxmlformats.org/markup-compatibility/2006">
              <mc:Choice xmlns:v="urn:schemas-microsoft-com:vml" Requires="v">
                <p:oleObj spid="_x0000_s29726" name="Equation" r:id="rId3" imgW="1777680" imgH="266400" progId="Equation.3">
                  <p:embed/>
                </p:oleObj>
              </mc:Choice>
              <mc:Fallback>
                <p:oleObj name="Equation" r:id="rId3" imgW="1777680" imgH="266400" progId="Equation.3">
                  <p:embed/>
                  <p:pic>
                    <p:nvPicPr>
                      <p:cNvPr id="0" name=""/>
                      <p:cNvPicPr>
                        <a:picLocks noChangeAspect="1" noChangeArrowheads="1"/>
                      </p:cNvPicPr>
                      <p:nvPr/>
                    </p:nvPicPr>
                    <p:blipFill>
                      <a:blip r:embed="rId4"/>
                      <a:srcRect/>
                      <a:stretch>
                        <a:fillRect/>
                      </a:stretch>
                    </p:blipFill>
                    <p:spPr bwMode="auto">
                      <a:xfrm>
                        <a:off x="1516063" y="2060575"/>
                        <a:ext cx="5170487" cy="776288"/>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11" name="Rounded Rectangular Callout 10"/>
          <p:cNvSpPr/>
          <p:nvPr/>
        </p:nvSpPr>
        <p:spPr>
          <a:xfrm>
            <a:off x="179512" y="3573016"/>
            <a:ext cx="2304256" cy="2664296"/>
          </a:xfrm>
          <a:prstGeom prst="wedgeRoundRectCallout">
            <a:avLst>
              <a:gd name="adj1" fmla="val 63341"/>
              <a:gd name="adj2" fmla="val -874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 is lower triangular of the  step response parameters</a:t>
            </a:r>
            <a:endParaRPr lang="en-GB" sz="2800" dirty="0"/>
          </a:p>
        </p:txBody>
      </p:sp>
      <p:sp>
        <p:nvSpPr>
          <p:cNvPr id="14" name="Rounded Rectangular Callout 13"/>
          <p:cNvSpPr/>
          <p:nvPr/>
        </p:nvSpPr>
        <p:spPr>
          <a:xfrm>
            <a:off x="6876256" y="1809364"/>
            <a:ext cx="2267744" cy="1763652"/>
          </a:xfrm>
          <a:prstGeom prst="wedgeRoundRectCallout">
            <a:avLst>
              <a:gd name="adj1" fmla="val -60102"/>
              <a:gd name="adj2" fmla="val -14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 is just a vector of ones (SISO).</a:t>
            </a:r>
            <a:endParaRPr lang="en-GB" sz="2800" dirty="0"/>
          </a:p>
        </p:txBody>
      </p:sp>
      <p:sp>
        <p:nvSpPr>
          <p:cNvPr id="15" name="Rounded Rectangular Callout 14"/>
          <p:cNvSpPr/>
          <p:nvPr/>
        </p:nvSpPr>
        <p:spPr>
          <a:xfrm>
            <a:off x="2771800" y="3068960"/>
            <a:ext cx="3600399" cy="1656184"/>
          </a:xfrm>
          <a:prstGeom prst="wedgeRoundRectCallout">
            <a:avLst>
              <a:gd name="adj1" fmla="val -6750"/>
              <a:gd name="adj2" fmla="val -77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Based on differences between step response coefficients.</a:t>
            </a:r>
            <a:endParaRPr lang="en-GB"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1841512305"/>
              </p:ext>
            </p:extLst>
          </p:nvPr>
        </p:nvGraphicFramePr>
        <p:xfrm>
          <a:off x="4211960" y="4905164"/>
          <a:ext cx="4595489" cy="1830962"/>
        </p:xfrm>
        <a:graphic>
          <a:graphicData uri="http://schemas.openxmlformats.org/presentationml/2006/ole">
            <mc:AlternateContent xmlns:mc="http://schemas.openxmlformats.org/markup-compatibility/2006">
              <mc:Choice xmlns:v="urn:schemas-microsoft-com:vml" Requires="v">
                <p:oleObj spid="_x0000_s29727" name="Equation" r:id="rId5" imgW="2298600" imgH="914400" progId="Equation.3">
                  <p:embed/>
                </p:oleObj>
              </mc:Choice>
              <mc:Fallback>
                <p:oleObj name="Equation" r:id="rId5" imgW="2298600" imgH="914400" progId="Equation.3">
                  <p:embed/>
                  <p:pic>
                    <p:nvPicPr>
                      <p:cNvPr id="0" name="Object 6"/>
                      <p:cNvPicPr>
                        <a:picLocks noChangeAspect="1" noChangeArrowheads="1"/>
                      </p:cNvPicPr>
                      <p:nvPr/>
                    </p:nvPicPr>
                    <p:blipFill>
                      <a:blip r:embed="rId6"/>
                      <a:srcRect/>
                      <a:stretch>
                        <a:fillRect/>
                      </a:stretch>
                    </p:blipFill>
                    <p:spPr bwMode="auto">
                      <a:xfrm>
                        <a:off x="4211960" y="4905164"/>
                        <a:ext cx="4595489" cy="1830962"/>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6767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It is straightforward to build predictions given the step response coefficients and therefore this may be logical where those coefficients are readily available.</a:t>
            </a:r>
          </a:p>
          <a:p>
            <a:pPr marL="514350" indent="-514350">
              <a:buFont typeface="+mj-lt"/>
              <a:buAutoNum type="arabicPeriod"/>
            </a:pPr>
            <a:r>
              <a:rPr lang="en-GB" dirty="0" smtClean="0"/>
              <a:t>The assumed disturbance model ensures unbiased predictions in the steady-state where disturbances are constant.</a:t>
            </a:r>
          </a:p>
          <a:p>
            <a:pPr marL="514350" indent="-514350">
              <a:buFont typeface="+mj-lt"/>
              <a:buAutoNum type="arabicPeriod"/>
            </a:pPr>
            <a:r>
              <a:rPr lang="en-GB" dirty="0" smtClean="0"/>
              <a:t>The main weakness is that the ‘P’ matrix which gives the prediction dependence on past inputs may have a large column dimension before the coefficients decay to negligible values.</a:t>
            </a:r>
          </a:p>
          <a:p>
            <a:pPr marL="0" indent="0">
              <a:buNone/>
            </a:pPr>
            <a:r>
              <a:rPr lang="en-GB" b="1" dirty="0" smtClean="0">
                <a:solidFill>
                  <a:srgbClr val="C00000"/>
                </a:solidFill>
              </a:rPr>
              <a:t>It is implicit that step response models can only be used where the system is open loop stable.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566</Words>
  <Application>Microsoft Office PowerPoint</Application>
  <PresentationFormat>On-screen Show (4:3)</PresentationFormat>
  <Paragraphs>100</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Equation</vt:lpstr>
      <vt:lpstr>Predictive control 9 Prediction with step response models</vt:lpstr>
      <vt:lpstr>Introduction</vt:lpstr>
      <vt:lpstr>CARIMA model</vt:lpstr>
      <vt:lpstr>Impulse response model</vt:lpstr>
      <vt:lpstr>Link step response to impulse response</vt:lpstr>
      <vt:lpstr>Link step response to impulse response</vt:lpstr>
      <vt:lpstr>Impulse response and step response</vt:lpstr>
      <vt:lpstr>Summary</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126</cp:revision>
  <dcterms:created xsi:type="dcterms:W3CDTF">2012-03-07T15:25:29Z</dcterms:created>
  <dcterms:modified xsi:type="dcterms:W3CDTF">2014-01-17T15:18:49Z</dcterms:modified>
</cp:coreProperties>
</file>