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96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2" autoAdjust="0"/>
  </p:normalViewPr>
  <p:slideViewPr>
    <p:cSldViewPr>
      <p:cViewPr varScale="1">
        <p:scale>
          <a:sx n="151" d="100"/>
          <a:sy n="151" d="100"/>
        </p:scale>
        <p:origin x="474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7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98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8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7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2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1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7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4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8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3879"/>
      </p:ext>
    </p:extLst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32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717" indent="-383717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392" indent="-319759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2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68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31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940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564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188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8819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879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50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128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7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37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003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microsoft.com/office/2007/relationships/hdphoto" Target="../media/hdphoto2.wdp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.png"/><Relationship Id="rId5" Type="http://schemas.openxmlformats.org/officeDocument/2006/relationships/tags" Target="../tags/tag30.xml"/><Relationship Id="rId10" Type="http://schemas.microsoft.com/office/2007/relationships/hdphoto" Target="../media/hdphoto1.wdp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4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microsoft.com/office/2007/relationships/hdphoto" Target="../media/hdphoto1.wdp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.png"/><Relationship Id="rId5" Type="http://schemas.openxmlformats.org/officeDocument/2006/relationships/tags" Target="../tags/tag36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2.xml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microsoft.com/office/2007/relationships/hdphoto" Target="../media/hdphoto2.wdp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microsoft.com/office/2007/relationships/hdphoto" Target="../media/hdphoto1.wdp"/><Relationship Id="rId5" Type="http://schemas.openxmlformats.org/officeDocument/2006/relationships/tags" Target="../tags/tag44.xml"/><Relationship Id="rId10" Type="http://schemas.openxmlformats.org/officeDocument/2006/relationships/image" Target="../media/image2.png"/><Relationship Id="rId4" Type="http://schemas.openxmlformats.org/officeDocument/2006/relationships/tags" Target="../tags/tag43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31104" y="3066761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5436096" y="3097260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4218" y="1979871"/>
            <a:ext cx="5902278" cy="105412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200" spc="300" dirty="0" smtClean="0">
                <a:solidFill>
                  <a:schemeClr val="bg1"/>
                </a:solidFill>
              </a:rPr>
              <a:t>TMS320F28335</a:t>
            </a:r>
          </a:p>
          <a:p>
            <a:pPr algn="ctr"/>
            <a:r>
              <a:rPr lang="zh-CN" altLang="en-US" sz="3200" spc="300" dirty="0" smtClean="0">
                <a:solidFill>
                  <a:schemeClr val="bg1"/>
                </a:solidFill>
              </a:rPr>
              <a:t>特性、外设资源与引脚分布</a:t>
            </a:r>
            <a:endParaRPr lang="zh-CN" altLang="en-US" sz="3200" spc="3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82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25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25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开发平台的搭建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1419622"/>
            <a:ext cx="127567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45937"/>
              </p:ext>
            </p:extLst>
          </p:nvPr>
        </p:nvGraphicFramePr>
        <p:xfrm>
          <a:off x="710172" y="1121879"/>
          <a:ext cx="7723656" cy="31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r:id="rId4" imgW="3814547" imgH="1577070" progId="Visio.Drawing.11">
                  <p:embed/>
                </p:oleObj>
              </mc:Choice>
              <mc:Fallback>
                <p:oleObj r:id="rId4" imgW="3814547" imgH="15770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72" y="1121879"/>
                        <a:ext cx="7723656" cy="31780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11879" y="4345090"/>
            <a:ext cx="252024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DSP</a:t>
            </a:r>
            <a:r>
              <a:rPr lang="zh-CN" altLang="zh-CN" dirty="0">
                <a:latin typeface="+mn-ea"/>
              </a:rPr>
              <a:t>开发所需的工具</a:t>
            </a:r>
            <a:endParaRPr lang="zh-CN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554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开发平台的搭建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1419622"/>
            <a:ext cx="127567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75656" y="458419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DSP</a:t>
            </a:r>
            <a:r>
              <a:rPr lang="zh-CN" altLang="en-US" dirty="0">
                <a:latin typeface="+mn-ea"/>
              </a:rPr>
              <a:t>开发平台的搭建</a:t>
            </a:r>
            <a:endParaRPr lang="zh-CN" altLang="zh-CN" dirty="0">
              <a:effectLst/>
              <a:latin typeface="+mn-ea"/>
            </a:endParaRPr>
          </a:p>
        </p:txBody>
      </p:sp>
      <p:pic>
        <p:nvPicPr>
          <p:cNvPr id="7" name="图片 6" descr="1-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946785"/>
            <a:ext cx="4832830" cy="3569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92080" y="1726077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首先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，可以在不带电的情况下将仿真器的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口和目标板的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口相连，然后将仿真器的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USB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口插到计算机的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USB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口，等操作系统正确识别仿真器后，给目标板插上电源，接着就可以打开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进行操作了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开发平台的搭建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1419622"/>
            <a:ext cx="127567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1-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608" y="1761807"/>
            <a:ext cx="2406650" cy="16198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2537" y="3539210"/>
            <a:ext cx="1908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14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口定义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0440" y="17618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JTAG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口的第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脚为空脚，不接信号。在实际使用过程中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为了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防止仿真器的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口和目标板的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口插反，从而烧坏器件，一般会在仿真器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接口的第六脚里填上针，而将目标板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口的第六脚的针拔掉，这叫防插反设计。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7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1080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TMS320F28335</a:t>
            </a:r>
            <a:endParaRPr lang="zh-CN" altLang="en-US" dirty="0"/>
          </a:p>
        </p:txBody>
      </p:sp>
      <p:pic>
        <p:nvPicPr>
          <p:cNvPr id="22" name="图片 21" descr="1-1.png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593" b="94286" l="8261" r="936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1618919" y="1230269"/>
            <a:ext cx="2435321" cy="2407004"/>
          </a:xfrm>
          <a:prstGeom prst="rect">
            <a:avLst/>
          </a:prstGeom>
        </p:spPr>
      </p:pic>
      <p:sp>
        <p:nvSpPr>
          <p:cNvPr id="24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45808" y="3651870"/>
            <a:ext cx="21815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MS320F28335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16016" y="4208888"/>
            <a:ext cx="17978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……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26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6016" y="3803102"/>
            <a:ext cx="2634446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通信模块</a:t>
            </a: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6016" y="3397318"/>
            <a:ext cx="21026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多通道缓冲串口</a:t>
            </a: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6016" y="2991534"/>
            <a:ext cx="17978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串行外设接口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16016" y="2585750"/>
            <a:ext cx="17978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串口通信接口</a:t>
            </a: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6016" y="2179966"/>
            <a:ext cx="2137581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正交编码器接口</a:t>
            </a: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16016" y="1368398"/>
            <a:ext cx="24074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PWM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16016" y="1774182"/>
            <a:ext cx="179784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捕获电路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16016" y="962614"/>
            <a:ext cx="2239566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模数转换器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054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27784" y="3939902"/>
            <a:ext cx="39604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ea"/>
              </a:rPr>
              <a:t>TMS320F28335</a:t>
            </a:r>
            <a:r>
              <a:rPr lang="zh-CN" altLang="en-US" dirty="0">
                <a:latin typeface="+mn-ea"/>
              </a:rPr>
              <a:t>芯片表面字母的含义</a:t>
            </a:r>
          </a:p>
        </p:txBody>
      </p:sp>
      <p:sp>
        <p:nvSpPr>
          <p:cNvPr id="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3768" y="4299942"/>
            <a:ext cx="3960440" cy="5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       芯片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表面在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F28335PGFA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下方的数字和字母是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TI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的内部信息，表明芯片的生产批次，生产工厂等信息，用户无需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了解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81" y="1224644"/>
            <a:ext cx="5278438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TMS320F28335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1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特性分析</a:t>
            </a:r>
            <a:endParaRPr lang="zh-CN" altLang="en-US" dirty="0"/>
          </a:p>
        </p:txBody>
      </p:sp>
      <p:pic>
        <p:nvPicPr>
          <p:cNvPr id="22" name="图片 21" descr="1-1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593" b="94286" l="8261" r="936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344346" y="1152658"/>
            <a:ext cx="2435321" cy="2407004"/>
          </a:xfrm>
          <a:prstGeom prst="rect">
            <a:avLst/>
          </a:prstGeom>
        </p:spPr>
      </p:pic>
      <p:sp>
        <p:nvSpPr>
          <p:cNvPr id="24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7" y="3574259"/>
            <a:ext cx="23292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T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MS320F28335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05706" y="3383318"/>
            <a:ext cx="5838294" cy="72264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片上有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34K×16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SARAM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256K×16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位的一次性可编程（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OTP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ROM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5706" y="2571750"/>
            <a:ext cx="4362638" cy="73664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位或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位外部接口（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），超过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2M×16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的地址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范围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05706" y="1368398"/>
            <a:ext cx="53707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高性能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位中央处理器（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TMS320C28x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</a:t>
            </a: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05706" y="1774182"/>
            <a:ext cx="5370750" cy="67690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6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通道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DMA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处理器，可用于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McBSP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ePWM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SARAM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5706" y="962614"/>
            <a:ext cx="414661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高性能静态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CMOS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技术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951156"/>
            <a:ext cx="381053" cy="390580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1368398"/>
            <a:ext cx="381053" cy="395044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1740519"/>
            <a:ext cx="381053" cy="39058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2526009"/>
            <a:ext cx="395883" cy="40578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23" y="3342054"/>
            <a:ext cx="395883" cy="4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7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2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特性分析</a:t>
            </a:r>
            <a:endParaRPr lang="zh-CN" altLang="en-US" dirty="0"/>
          </a:p>
        </p:txBody>
      </p:sp>
      <p:pic>
        <p:nvPicPr>
          <p:cNvPr id="22" name="图片 21" descr="1-1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593" b="94286" l="8261" r="936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344346" y="1152658"/>
            <a:ext cx="2435321" cy="2407004"/>
          </a:xfrm>
          <a:prstGeom prst="rect">
            <a:avLst/>
          </a:prstGeom>
        </p:spPr>
      </p:pic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5706" y="3781174"/>
            <a:ext cx="35705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128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位安全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密钥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05706" y="3383318"/>
            <a:ext cx="583829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外设中断扩展模块（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PIE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）可支持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58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个外设中断。</a:t>
            </a: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5706" y="2571750"/>
            <a:ext cx="436263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位或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位外部接口（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），超过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2M×16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的地址范围。</a:t>
            </a: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05706" y="1368398"/>
            <a:ext cx="53707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时钟和系统控制</a:t>
            </a: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05706" y="1774182"/>
            <a:ext cx="472267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GPIO63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引脚可以设置为八个外部中断其中的一个。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5706" y="962614"/>
            <a:ext cx="414661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8K*16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位的引导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ROM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951156"/>
            <a:ext cx="381053" cy="390580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1368398"/>
            <a:ext cx="381053" cy="395044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1740519"/>
            <a:ext cx="381053" cy="39058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2592445"/>
            <a:ext cx="395883" cy="405781"/>
          </a:xfrm>
          <a:prstGeom prst="rect">
            <a:avLst/>
          </a:prstGeom>
        </p:spPr>
      </p:pic>
      <p:sp>
        <p:nvSpPr>
          <p:cNvPr id="15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54072" y="4252980"/>
            <a:ext cx="35705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个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CPU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定时器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3383318"/>
            <a:ext cx="395883" cy="40578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4211716"/>
            <a:ext cx="395883" cy="405781"/>
          </a:xfrm>
          <a:prstGeom prst="rect">
            <a:avLst/>
          </a:prstGeom>
        </p:spPr>
      </p:pic>
      <p:sp>
        <p:nvSpPr>
          <p:cNvPr id="21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3527" y="3574259"/>
            <a:ext cx="23292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T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MS320F28335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3756480"/>
            <a:ext cx="395883" cy="4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1" grpId="0"/>
      <p:bldP spid="32" grpId="0"/>
      <p:bldP spid="33" grpId="0"/>
      <p:bldP spid="3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特性分析</a:t>
            </a:r>
            <a:endParaRPr lang="zh-CN" altLang="en-US" dirty="0"/>
          </a:p>
        </p:txBody>
      </p:sp>
      <p:pic>
        <p:nvPicPr>
          <p:cNvPr id="22" name="图片 21" descr="1-1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593" b="94286" l="8261" r="936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344346" y="1152658"/>
            <a:ext cx="2435321" cy="2407004"/>
          </a:xfrm>
          <a:prstGeom prst="rect">
            <a:avLst/>
          </a:prstGeom>
        </p:spPr>
      </p:pic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5706" y="3471793"/>
            <a:ext cx="35705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可选温度选项</a:t>
            </a: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05706" y="3043556"/>
            <a:ext cx="5838294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可选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封装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5706" y="2571750"/>
            <a:ext cx="436263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低功耗模式和省电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模式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05706" y="1774182"/>
            <a:ext cx="472267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先进的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JTAG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仿真调试功能，具有实时分析以及设置断点的功能；支持硬件仿真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05706" y="962614"/>
            <a:ext cx="508271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多达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88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个具有输入滤波功能可单独编程的多路复用通用输入输出（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951156"/>
            <a:ext cx="381053" cy="39058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1740519"/>
            <a:ext cx="381053" cy="39058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2526009"/>
            <a:ext cx="395883" cy="405781"/>
          </a:xfrm>
          <a:prstGeom prst="rect">
            <a:avLst/>
          </a:prstGeom>
        </p:spPr>
      </p:pic>
      <p:sp>
        <p:nvSpPr>
          <p:cNvPr id="15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20536" y="3944345"/>
            <a:ext cx="357055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可用开发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工具</a:t>
            </a:r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53" y="3003798"/>
            <a:ext cx="395883" cy="40578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63" y="3435846"/>
            <a:ext cx="395883" cy="405781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5000" y1="41463" x2="47500" y2="58537"/>
                        <a14:foregroundMark x1="45000" y1="68293" x2="65000" y2="53659"/>
                        <a14:foregroundMark x1="60000" y1="48780" x2="55000" y2="68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63" y="3903081"/>
            <a:ext cx="395883" cy="405781"/>
          </a:xfrm>
          <a:prstGeom prst="rect">
            <a:avLst/>
          </a:prstGeom>
        </p:spPr>
      </p:pic>
      <p:sp>
        <p:nvSpPr>
          <p:cNvPr id="23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3527" y="3574259"/>
            <a:ext cx="23292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T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MS320F28335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95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1" grpId="0"/>
      <p:bldP spid="33" grpId="0"/>
      <p:bldP spid="3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片内外设资源</a:t>
            </a:r>
            <a:endParaRPr lang="zh-CN" altLang="en-US" dirty="0"/>
          </a:p>
        </p:txBody>
      </p:sp>
      <p:pic>
        <p:nvPicPr>
          <p:cNvPr id="23" name="图片 22" descr="1-3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3528" y="699542"/>
            <a:ext cx="5274310" cy="3946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883" y="4731990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TMS320F28335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的功能框图</a:t>
            </a:r>
            <a:endParaRPr lang="zh-CN" altLang="en-US" dirty="0">
              <a:latin typeface="+mn-ea"/>
            </a:endParaRPr>
          </a:p>
        </p:txBody>
      </p:sp>
      <p:sp>
        <p:nvSpPr>
          <p:cNvPr id="2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14432" y="1131590"/>
            <a:ext cx="327804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增强型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脉宽调制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PWM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14432" y="1736457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增强型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脉冲捕获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4432" y="2341324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增强型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正交编码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QEP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14432" y="2946191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模数转换器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4432" y="3551058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·CPU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定时器</a:t>
            </a:r>
          </a:p>
        </p:txBody>
      </p:sp>
      <p:sp>
        <p:nvSpPr>
          <p:cNvPr id="34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14432" y="4155926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串行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通信接口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36686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9" grpId="0"/>
      <p:bldP spid="30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片内外设资源</a:t>
            </a:r>
            <a:endParaRPr lang="zh-CN" altLang="en-US" dirty="0"/>
          </a:p>
        </p:txBody>
      </p:sp>
      <p:pic>
        <p:nvPicPr>
          <p:cNvPr id="23" name="图片 22" descr="1-3.pn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3528" y="699542"/>
            <a:ext cx="5274310" cy="3946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883" y="4731990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TMS320F28335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的功能框图</a:t>
            </a:r>
            <a:endParaRPr lang="zh-CN" altLang="en-US" dirty="0">
              <a:latin typeface="+mn-ea"/>
            </a:endParaRPr>
          </a:p>
        </p:txBody>
      </p:sp>
      <p:sp>
        <p:nvSpPr>
          <p:cNvPr id="2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14432" y="1131590"/>
            <a:ext cx="317835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串行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外设接口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SPI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14432" y="1635646"/>
            <a:ext cx="3178358" cy="792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92075" indent="-92075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增强型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控制器局域网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4432" y="2427734"/>
            <a:ext cx="3178358" cy="82731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92075" indent="-92075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多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通道缓冲串行接口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McBSP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24304" y="3291830"/>
            <a:ext cx="3566080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·I2C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总线模块</a:t>
            </a: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4432" y="3795886"/>
            <a:ext cx="3278048" cy="3232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·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直接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存储器访问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DMA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08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引脚分布与引脚功能</a:t>
            </a:r>
            <a:endParaRPr lang="zh-CN" altLang="en-US" dirty="0"/>
          </a:p>
        </p:txBody>
      </p:sp>
      <p:pic>
        <p:nvPicPr>
          <p:cNvPr id="10" name="图片 9" descr="1-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771550"/>
            <a:ext cx="4320480" cy="42393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49181" y="1183057"/>
            <a:ext cx="39873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TMS320F28335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的引脚将其按照功能进行归类，可以分为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接口、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、时钟信号、复位引脚、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ADC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模拟输入信号、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I/O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电源引脚、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GPIO</a:t>
            </a:r>
            <a:r>
              <a:rPr lang="zh-CN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和外设</a:t>
            </a:r>
            <a:r>
              <a:rPr lang="zh-CN" altLang="zh-CN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信号</a:t>
            </a:r>
            <a:r>
              <a:rPr lang="zh-CN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2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其中部分引脚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不仅可以作为通用的输入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输出引脚，也可以作为某些外设的功能</a:t>
            </a:r>
            <a:r>
              <a:rPr lang="zh-CN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引脚，比如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的引脚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，它既可以是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GPIO01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，也可以是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EPWM1B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ECAP6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MFSRB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，实际</a:t>
            </a:r>
            <a:r>
              <a:rPr lang="zh-CN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应用中可用</a:t>
            </a:r>
            <a:r>
              <a:rPr lang="en-US" altLang="zh-CN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的寄存器来选择引脚的功能。</a:t>
            </a:r>
            <a:endParaRPr lang="zh-CN" altLang="en-US" dirty="0">
              <a:solidFill>
                <a:schemeClr val="tx2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7684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635</Words>
  <Application>Microsoft Office PowerPoint</Application>
  <PresentationFormat>全屏显示(16:9)</PresentationFormat>
  <Paragraphs>86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Kozuka Gothic Pr6N B</vt:lpstr>
      <vt:lpstr>宋体</vt:lpstr>
      <vt:lpstr>微软雅黑</vt:lpstr>
      <vt:lpstr>Arial</vt:lpstr>
      <vt:lpstr>Calibri</vt:lpstr>
      <vt:lpstr>Impact</vt:lpstr>
      <vt:lpstr>Times New Roman</vt:lpstr>
      <vt:lpstr>Verdana</vt:lpstr>
      <vt:lpstr>Wingdings</vt:lpstr>
      <vt:lpstr>1_Office 主题​​</vt:lpstr>
      <vt:lpstr>Microsoft Office Visio 绘图</vt:lpstr>
      <vt:lpstr>PowerPoint 演示文稿</vt:lpstr>
      <vt:lpstr>初识TMS320F28335</vt:lpstr>
      <vt:lpstr>初识TMS320F28335</vt:lpstr>
      <vt:lpstr>特性分析</vt:lpstr>
      <vt:lpstr>特性分析</vt:lpstr>
      <vt:lpstr>特性分析</vt:lpstr>
      <vt:lpstr>片内外设资源</vt:lpstr>
      <vt:lpstr>片内外设资源</vt:lpstr>
      <vt:lpstr>引脚分布与引脚功能</vt:lpstr>
      <vt:lpstr>开发平台的搭建</vt:lpstr>
      <vt:lpstr>开发平台的搭建</vt:lpstr>
      <vt:lpstr>开发平台的搭建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136</cp:revision>
  <dcterms:created xsi:type="dcterms:W3CDTF">2016-12-11T00:22:34Z</dcterms:created>
  <dcterms:modified xsi:type="dcterms:W3CDTF">2017-09-08T01:40:46Z</dcterms:modified>
</cp:coreProperties>
</file>