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56" r:id="rId2"/>
    <p:sldId id="291" r:id="rId3"/>
    <p:sldId id="353" r:id="rId4"/>
    <p:sldId id="537" r:id="rId5"/>
    <p:sldId id="514" r:id="rId6"/>
    <p:sldId id="538" r:id="rId7"/>
    <p:sldId id="539" r:id="rId8"/>
    <p:sldId id="540" r:id="rId9"/>
    <p:sldId id="541" r:id="rId10"/>
    <p:sldId id="542" r:id="rId11"/>
    <p:sldId id="516" r:id="rId12"/>
    <p:sldId id="543" r:id="rId13"/>
    <p:sldId id="544" r:id="rId14"/>
    <p:sldId id="545" r:id="rId15"/>
    <p:sldId id="546" r:id="rId16"/>
    <p:sldId id="547" r:id="rId17"/>
    <p:sldId id="476" r:id="rId18"/>
    <p:sldId id="548" r:id="rId19"/>
    <p:sldId id="550" r:id="rId20"/>
    <p:sldId id="551" r:id="rId21"/>
    <p:sldId id="549"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8" r:id="rId38"/>
    <p:sldId id="569" r:id="rId39"/>
    <p:sldId id="570" r:id="rId40"/>
    <p:sldId id="517" r:id="rId41"/>
    <p:sldId id="522" r:id="rId42"/>
    <p:sldId id="571" r:id="rId43"/>
    <p:sldId id="572" r:id="rId44"/>
    <p:sldId id="573" r:id="rId45"/>
    <p:sldId id="574" r:id="rId46"/>
    <p:sldId id="575" r:id="rId47"/>
    <p:sldId id="576" r:id="rId48"/>
    <p:sldId id="577" r:id="rId49"/>
    <p:sldId id="578" r:id="rId50"/>
    <p:sldId id="579" r:id="rId51"/>
    <p:sldId id="580" r:id="rId52"/>
    <p:sldId id="581" r:id="rId53"/>
    <p:sldId id="582" r:id="rId54"/>
    <p:sldId id="583" r:id="rId55"/>
    <p:sldId id="584" r:id="rId56"/>
    <p:sldId id="585" r:id="rId57"/>
    <p:sldId id="586" r:id="rId58"/>
    <p:sldId id="587" r:id="rId59"/>
    <p:sldId id="588" r:id="rId60"/>
    <p:sldId id="589" r:id="rId61"/>
    <p:sldId id="590" r:id="rId62"/>
    <p:sldId id="591" r:id="rId63"/>
    <p:sldId id="592" r:id="rId64"/>
    <p:sldId id="593" r:id="rId65"/>
    <p:sldId id="594" r:id="rId66"/>
    <p:sldId id="567" r:id="rId67"/>
    <p:sldId id="595" r:id="rId6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9632" autoAdjust="0"/>
  </p:normalViewPr>
  <p:slideViewPr>
    <p:cSldViewPr>
      <p:cViewPr varScale="1">
        <p:scale>
          <a:sx n="151" d="100"/>
          <a:sy n="151" d="100"/>
        </p:scale>
        <p:origin x="492" y="13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t>2017-09-08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10</a:t>
            </a:fld>
            <a:endParaRPr lang="zh-CN" altLang="en-US"/>
          </a:p>
        </p:txBody>
      </p:sp>
    </p:spTree>
    <p:extLst>
      <p:ext uri="{BB962C8B-B14F-4D97-AF65-F5344CB8AC3E}">
        <p14:creationId xmlns:p14="http://schemas.microsoft.com/office/powerpoint/2010/main" val="3422459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11</a:t>
            </a:fld>
            <a:endParaRPr lang="zh-CN" altLang="en-US"/>
          </a:p>
        </p:txBody>
      </p:sp>
    </p:spTree>
    <p:extLst>
      <p:ext uri="{BB962C8B-B14F-4D97-AF65-F5344CB8AC3E}">
        <p14:creationId xmlns:p14="http://schemas.microsoft.com/office/powerpoint/2010/main" val="3435342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12</a:t>
            </a:fld>
            <a:endParaRPr lang="zh-CN" altLang="en-US"/>
          </a:p>
        </p:txBody>
      </p:sp>
    </p:spTree>
    <p:extLst>
      <p:ext uri="{BB962C8B-B14F-4D97-AF65-F5344CB8AC3E}">
        <p14:creationId xmlns:p14="http://schemas.microsoft.com/office/powerpoint/2010/main" val="298914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13</a:t>
            </a:fld>
            <a:endParaRPr lang="zh-CN" altLang="en-US"/>
          </a:p>
        </p:txBody>
      </p:sp>
    </p:spTree>
    <p:extLst>
      <p:ext uri="{BB962C8B-B14F-4D97-AF65-F5344CB8AC3E}">
        <p14:creationId xmlns:p14="http://schemas.microsoft.com/office/powerpoint/2010/main" val="1398065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14</a:t>
            </a:fld>
            <a:endParaRPr lang="zh-CN" altLang="en-US"/>
          </a:p>
        </p:txBody>
      </p:sp>
    </p:spTree>
    <p:extLst>
      <p:ext uri="{BB962C8B-B14F-4D97-AF65-F5344CB8AC3E}">
        <p14:creationId xmlns:p14="http://schemas.microsoft.com/office/powerpoint/2010/main" val="47365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15</a:t>
            </a:fld>
            <a:endParaRPr lang="zh-CN" altLang="en-US"/>
          </a:p>
        </p:txBody>
      </p:sp>
    </p:spTree>
    <p:extLst>
      <p:ext uri="{BB962C8B-B14F-4D97-AF65-F5344CB8AC3E}">
        <p14:creationId xmlns:p14="http://schemas.microsoft.com/office/powerpoint/2010/main" val="300659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16</a:t>
            </a:fld>
            <a:endParaRPr lang="zh-CN" altLang="en-US"/>
          </a:p>
        </p:txBody>
      </p:sp>
    </p:spTree>
    <p:extLst>
      <p:ext uri="{BB962C8B-B14F-4D97-AF65-F5344CB8AC3E}">
        <p14:creationId xmlns:p14="http://schemas.microsoft.com/office/powerpoint/2010/main" val="3740253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17</a:t>
            </a:fld>
            <a:endParaRPr lang="zh-CN" altLang="en-US"/>
          </a:p>
        </p:txBody>
      </p:sp>
    </p:spTree>
    <p:extLst>
      <p:ext uri="{BB962C8B-B14F-4D97-AF65-F5344CB8AC3E}">
        <p14:creationId xmlns:p14="http://schemas.microsoft.com/office/powerpoint/2010/main" val="4275631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18</a:t>
            </a:fld>
            <a:endParaRPr lang="zh-CN" altLang="en-US"/>
          </a:p>
        </p:txBody>
      </p:sp>
    </p:spTree>
    <p:extLst>
      <p:ext uri="{BB962C8B-B14F-4D97-AF65-F5344CB8AC3E}">
        <p14:creationId xmlns:p14="http://schemas.microsoft.com/office/powerpoint/2010/main" val="1885744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19</a:t>
            </a:fld>
            <a:endParaRPr lang="zh-CN" altLang="en-US"/>
          </a:p>
        </p:txBody>
      </p:sp>
    </p:spTree>
    <p:extLst>
      <p:ext uri="{BB962C8B-B14F-4D97-AF65-F5344CB8AC3E}">
        <p14:creationId xmlns:p14="http://schemas.microsoft.com/office/powerpoint/2010/main" val="217399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20</a:t>
            </a:fld>
            <a:endParaRPr lang="zh-CN" altLang="en-US"/>
          </a:p>
        </p:txBody>
      </p:sp>
    </p:spTree>
    <p:extLst>
      <p:ext uri="{BB962C8B-B14F-4D97-AF65-F5344CB8AC3E}">
        <p14:creationId xmlns:p14="http://schemas.microsoft.com/office/powerpoint/2010/main" val="209284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40</a:t>
            </a:fld>
            <a:endParaRPr lang="zh-CN" altLang="en-US"/>
          </a:p>
        </p:txBody>
      </p:sp>
    </p:spTree>
    <p:extLst>
      <p:ext uri="{BB962C8B-B14F-4D97-AF65-F5344CB8AC3E}">
        <p14:creationId xmlns:p14="http://schemas.microsoft.com/office/powerpoint/2010/main" val="3607069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41</a:t>
            </a:fld>
            <a:endParaRPr lang="zh-CN" altLang="en-US"/>
          </a:p>
        </p:txBody>
      </p:sp>
    </p:spTree>
    <p:extLst>
      <p:ext uri="{BB962C8B-B14F-4D97-AF65-F5344CB8AC3E}">
        <p14:creationId xmlns:p14="http://schemas.microsoft.com/office/powerpoint/2010/main" val="2837650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42</a:t>
            </a:fld>
            <a:endParaRPr lang="zh-CN" altLang="en-US"/>
          </a:p>
        </p:txBody>
      </p:sp>
    </p:spTree>
    <p:extLst>
      <p:ext uri="{BB962C8B-B14F-4D97-AF65-F5344CB8AC3E}">
        <p14:creationId xmlns:p14="http://schemas.microsoft.com/office/powerpoint/2010/main" val="1594638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43</a:t>
            </a:fld>
            <a:endParaRPr lang="zh-CN" altLang="en-US"/>
          </a:p>
        </p:txBody>
      </p:sp>
    </p:spTree>
    <p:extLst>
      <p:ext uri="{BB962C8B-B14F-4D97-AF65-F5344CB8AC3E}">
        <p14:creationId xmlns:p14="http://schemas.microsoft.com/office/powerpoint/2010/main" val="1305835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44</a:t>
            </a:fld>
            <a:endParaRPr lang="zh-CN" altLang="en-US"/>
          </a:p>
        </p:txBody>
      </p:sp>
    </p:spTree>
    <p:extLst>
      <p:ext uri="{BB962C8B-B14F-4D97-AF65-F5344CB8AC3E}">
        <p14:creationId xmlns:p14="http://schemas.microsoft.com/office/powerpoint/2010/main" val="52355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45</a:t>
            </a:fld>
            <a:endParaRPr lang="zh-CN" altLang="en-US"/>
          </a:p>
        </p:txBody>
      </p:sp>
    </p:spTree>
    <p:extLst>
      <p:ext uri="{BB962C8B-B14F-4D97-AF65-F5344CB8AC3E}">
        <p14:creationId xmlns:p14="http://schemas.microsoft.com/office/powerpoint/2010/main" val="2316425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46</a:t>
            </a:fld>
            <a:endParaRPr lang="zh-CN" altLang="en-US"/>
          </a:p>
        </p:txBody>
      </p:sp>
    </p:spTree>
    <p:extLst>
      <p:ext uri="{BB962C8B-B14F-4D97-AF65-F5344CB8AC3E}">
        <p14:creationId xmlns:p14="http://schemas.microsoft.com/office/powerpoint/2010/main" val="3574228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47</a:t>
            </a:fld>
            <a:endParaRPr lang="zh-CN" altLang="en-US"/>
          </a:p>
        </p:txBody>
      </p:sp>
    </p:spTree>
    <p:extLst>
      <p:ext uri="{BB962C8B-B14F-4D97-AF65-F5344CB8AC3E}">
        <p14:creationId xmlns:p14="http://schemas.microsoft.com/office/powerpoint/2010/main" val="3983956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48</a:t>
            </a:fld>
            <a:endParaRPr lang="zh-CN" altLang="en-US"/>
          </a:p>
        </p:txBody>
      </p:sp>
    </p:spTree>
    <p:extLst>
      <p:ext uri="{BB962C8B-B14F-4D97-AF65-F5344CB8AC3E}">
        <p14:creationId xmlns:p14="http://schemas.microsoft.com/office/powerpoint/2010/main" val="275951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49</a:t>
            </a:fld>
            <a:endParaRPr lang="zh-CN" altLang="en-US"/>
          </a:p>
        </p:txBody>
      </p:sp>
    </p:spTree>
    <p:extLst>
      <p:ext uri="{BB962C8B-B14F-4D97-AF65-F5344CB8AC3E}">
        <p14:creationId xmlns:p14="http://schemas.microsoft.com/office/powerpoint/2010/main" val="3878338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50</a:t>
            </a:fld>
            <a:endParaRPr lang="zh-CN" altLang="en-US"/>
          </a:p>
        </p:txBody>
      </p:sp>
    </p:spTree>
    <p:extLst>
      <p:ext uri="{BB962C8B-B14F-4D97-AF65-F5344CB8AC3E}">
        <p14:creationId xmlns:p14="http://schemas.microsoft.com/office/powerpoint/2010/main" val="1605624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51</a:t>
            </a:fld>
            <a:endParaRPr lang="zh-CN" altLang="en-US"/>
          </a:p>
        </p:txBody>
      </p:sp>
    </p:spTree>
    <p:extLst>
      <p:ext uri="{BB962C8B-B14F-4D97-AF65-F5344CB8AC3E}">
        <p14:creationId xmlns:p14="http://schemas.microsoft.com/office/powerpoint/2010/main" val="1854324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52</a:t>
            </a:fld>
            <a:endParaRPr lang="zh-CN" altLang="en-US"/>
          </a:p>
        </p:txBody>
      </p:sp>
    </p:spTree>
    <p:extLst>
      <p:ext uri="{BB962C8B-B14F-4D97-AF65-F5344CB8AC3E}">
        <p14:creationId xmlns:p14="http://schemas.microsoft.com/office/powerpoint/2010/main" val="2425320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53</a:t>
            </a:fld>
            <a:endParaRPr lang="zh-CN" altLang="en-US"/>
          </a:p>
        </p:txBody>
      </p:sp>
    </p:spTree>
    <p:extLst>
      <p:ext uri="{BB962C8B-B14F-4D97-AF65-F5344CB8AC3E}">
        <p14:creationId xmlns:p14="http://schemas.microsoft.com/office/powerpoint/2010/main" val="3158301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54</a:t>
            </a:fld>
            <a:endParaRPr lang="zh-CN" altLang="en-US"/>
          </a:p>
        </p:txBody>
      </p:sp>
    </p:spTree>
    <p:extLst>
      <p:ext uri="{BB962C8B-B14F-4D97-AF65-F5344CB8AC3E}">
        <p14:creationId xmlns:p14="http://schemas.microsoft.com/office/powerpoint/2010/main" val="2794875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55</a:t>
            </a:fld>
            <a:endParaRPr lang="zh-CN" altLang="en-US"/>
          </a:p>
        </p:txBody>
      </p:sp>
    </p:spTree>
    <p:extLst>
      <p:ext uri="{BB962C8B-B14F-4D97-AF65-F5344CB8AC3E}">
        <p14:creationId xmlns:p14="http://schemas.microsoft.com/office/powerpoint/2010/main" val="1893094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56</a:t>
            </a:fld>
            <a:endParaRPr lang="zh-CN" altLang="en-US"/>
          </a:p>
        </p:txBody>
      </p:sp>
    </p:spTree>
    <p:extLst>
      <p:ext uri="{BB962C8B-B14F-4D97-AF65-F5344CB8AC3E}">
        <p14:creationId xmlns:p14="http://schemas.microsoft.com/office/powerpoint/2010/main" val="4255515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57</a:t>
            </a:fld>
            <a:endParaRPr lang="zh-CN" altLang="en-US"/>
          </a:p>
        </p:txBody>
      </p:sp>
    </p:spTree>
    <p:extLst>
      <p:ext uri="{BB962C8B-B14F-4D97-AF65-F5344CB8AC3E}">
        <p14:creationId xmlns:p14="http://schemas.microsoft.com/office/powerpoint/2010/main" val="3146868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58</a:t>
            </a:fld>
            <a:endParaRPr lang="zh-CN" altLang="en-US"/>
          </a:p>
        </p:txBody>
      </p:sp>
    </p:spTree>
    <p:extLst>
      <p:ext uri="{BB962C8B-B14F-4D97-AF65-F5344CB8AC3E}">
        <p14:creationId xmlns:p14="http://schemas.microsoft.com/office/powerpoint/2010/main" val="89459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a:t>
            </a:fld>
            <a:endParaRPr lang="zh-CN" altLang="en-US"/>
          </a:p>
        </p:txBody>
      </p:sp>
    </p:spTree>
    <p:extLst>
      <p:ext uri="{BB962C8B-B14F-4D97-AF65-F5344CB8AC3E}">
        <p14:creationId xmlns:p14="http://schemas.microsoft.com/office/powerpoint/2010/main" val="1211622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59</a:t>
            </a:fld>
            <a:endParaRPr lang="zh-CN" altLang="en-US"/>
          </a:p>
        </p:txBody>
      </p:sp>
    </p:spTree>
    <p:extLst>
      <p:ext uri="{BB962C8B-B14F-4D97-AF65-F5344CB8AC3E}">
        <p14:creationId xmlns:p14="http://schemas.microsoft.com/office/powerpoint/2010/main" val="1227149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60</a:t>
            </a:fld>
            <a:endParaRPr lang="zh-CN" altLang="en-US"/>
          </a:p>
        </p:txBody>
      </p:sp>
    </p:spTree>
    <p:extLst>
      <p:ext uri="{BB962C8B-B14F-4D97-AF65-F5344CB8AC3E}">
        <p14:creationId xmlns:p14="http://schemas.microsoft.com/office/powerpoint/2010/main" val="33091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61</a:t>
            </a:fld>
            <a:endParaRPr lang="zh-CN" altLang="en-US"/>
          </a:p>
        </p:txBody>
      </p:sp>
    </p:spTree>
    <p:extLst>
      <p:ext uri="{BB962C8B-B14F-4D97-AF65-F5344CB8AC3E}">
        <p14:creationId xmlns:p14="http://schemas.microsoft.com/office/powerpoint/2010/main" val="2781588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62</a:t>
            </a:fld>
            <a:endParaRPr lang="zh-CN" altLang="en-US"/>
          </a:p>
        </p:txBody>
      </p:sp>
    </p:spTree>
    <p:extLst>
      <p:ext uri="{BB962C8B-B14F-4D97-AF65-F5344CB8AC3E}">
        <p14:creationId xmlns:p14="http://schemas.microsoft.com/office/powerpoint/2010/main" val="478974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63</a:t>
            </a:fld>
            <a:endParaRPr lang="zh-CN" altLang="en-US"/>
          </a:p>
        </p:txBody>
      </p:sp>
    </p:spTree>
    <p:extLst>
      <p:ext uri="{BB962C8B-B14F-4D97-AF65-F5344CB8AC3E}">
        <p14:creationId xmlns:p14="http://schemas.microsoft.com/office/powerpoint/2010/main" val="23036526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64</a:t>
            </a:fld>
            <a:endParaRPr lang="zh-CN" altLang="en-US"/>
          </a:p>
        </p:txBody>
      </p:sp>
    </p:spTree>
    <p:extLst>
      <p:ext uri="{BB962C8B-B14F-4D97-AF65-F5344CB8AC3E}">
        <p14:creationId xmlns:p14="http://schemas.microsoft.com/office/powerpoint/2010/main" val="2743303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65</a:t>
            </a:fld>
            <a:endParaRPr lang="zh-CN" altLang="en-US"/>
          </a:p>
        </p:txBody>
      </p:sp>
    </p:spTree>
    <p:extLst>
      <p:ext uri="{BB962C8B-B14F-4D97-AF65-F5344CB8AC3E}">
        <p14:creationId xmlns:p14="http://schemas.microsoft.com/office/powerpoint/2010/main" val="3241333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67</a:t>
            </a:fld>
            <a:endParaRPr lang="zh-CN" altLang="en-US"/>
          </a:p>
        </p:txBody>
      </p:sp>
    </p:spTree>
    <p:extLst>
      <p:ext uri="{BB962C8B-B14F-4D97-AF65-F5344CB8AC3E}">
        <p14:creationId xmlns:p14="http://schemas.microsoft.com/office/powerpoint/2010/main" val="3242697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a:t>
            </a:fld>
            <a:endParaRPr lang="zh-CN" altLang="en-US"/>
          </a:p>
        </p:txBody>
      </p:sp>
    </p:spTree>
    <p:extLst>
      <p:ext uri="{BB962C8B-B14F-4D97-AF65-F5344CB8AC3E}">
        <p14:creationId xmlns:p14="http://schemas.microsoft.com/office/powerpoint/2010/main" val="384421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a:t>
            </a:fld>
            <a:endParaRPr lang="zh-CN" altLang="en-US"/>
          </a:p>
        </p:txBody>
      </p:sp>
    </p:spTree>
    <p:extLst>
      <p:ext uri="{BB962C8B-B14F-4D97-AF65-F5344CB8AC3E}">
        <p14:creationId xmlns:p14="http://schemas.microsoft.com/office/powerpoint/2010/main" val="92877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a:t>
            </a:fld>
            <a:endParaRPr lang="zh-CN" altLang="en-US"/>
          </a:p>
        </p:txBody>
      </p:sp>
    </p:spTree>
    <p:extLst>
      <p:ext uri="{BB962C8B-B14F-4D97-AF65-F5344CB8AC3E}">
        <p14:creationId xmlns:p14="http://schemas.microsoft.com/office/powerpoint/2010/main" val="6287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a:t>
            </a:fld>
            <a:endParaRPr lang="zh-CN" altLang="en-US"/>
          </a:p>
        </p:txBody>
      </p:sp>
    </p:spTree>
    <p:extLst>
      <p:ext uri="{BB962C8B-B14F-4D97-AF65-F5344CB8AC3E}">
        <p14:creationId xmlns:p14="http://schemas.microsoft.com/office/powerpoint/2010/main" val="39886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9</a:t>
            </a:fld>
            <a:endParaRPr lang="zh-CN" altLang="en-US"/>
          </a:p>
        </p:txBody>
      </p:sp>
    </p:spTree>
    <p:extLst>
      <p:ext uri="{BB962C8B-B14F-4D97-AF65-F5344CB8AC3E}">
        <p14:creationId xmlns:p14="http://schemas.microsoft.com/office/powerpoint/2010/main" val="34409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t>‹#›</a:t>
            </a:fld>
            <a:endParaRPr>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t>2017-09-08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062210" y="2187791"/>
            <a:ext cx="5902278" cy="561682"/>
          </a:xfrm>
          <a:prstGeom prst="rect">
            <a:avLst/>
          </a:prstGeom>
          <a:noFill/>
        </p:spPr>
        <p:txBody>
          <a:bodyPr wrap="square" lIns="68571" tIns="34285" rIns="68571" bIns="34285" rtlCol="0">
            <a:spAutoFit/>
          </a:bodyPr>
          <a:lstStyle/>
          <a:p>
            <a:pPr algn="ctr"/>
            <a:r>
              <a:rPr lang="en-US" altLang="zh-CN" sz="3200" spc="300" dirty="0">
                <a:solidFill>
                  <a:schemeClr val="bg1"/>
                </a:solidFill>
              </a:rPr>
              <a:t>F28335</a:t>
            </a:r>
            <a:r>
              <a:rPr lang="zh-CN" altLang="en-US" sz="3200" spc="300" dirty="0">
                <a:solidFill>
                  <a:schemeClr val="bg1"/>
                </a:solidFill>
              </a:rPr>
              <a:t>的中断系统</a:t>
            </a: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3250"/>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4750"/>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smtClean="0"/>
              <a:t>中断</a:t>
            </a:r>
            <a:r>
              <a:rPr lang="en-US" altLang="zh-CN" dirty="0"/>
              <a:t>·CPU</a:t>
            </a:r>
            <a:r>
              <a:rPr lang="zh-CN" altLang="en-US" dirty="0"/>
              <a:t>中断的概述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30523472"/>
              </p:ext>
            </p:extLst>
          </p:nvPr>
        </p:nvGraphicFramePr>
        <p:xfrm>
          <a:off x="3180166" y="865494"/>
          <a:ext cx="2783668" cy="3201816"/>
        </p:xfrm>
        <a:graphic>
          <a:graphicData uri="http://schemas.openxmlformats.org/presentationml/2006/ole">
            <mc:AlternateContent xmlns:mc="http://schemas.openxmlformats.org/markup-compatibility/2006">
              <mc:Choice xmlns:v="urn:schemas-microsoft-com:vml" Requires="v">
                <p:oleObj spid="_x0000_s3174" r:id="rId4" imgW="2217039" imgH="2554605" progId="Visio.Drawing.11">
                  <p:embed/>
                </p:oleObj>
              </mc:Choice>
              <mc:Fallback>
                <p:oleObj r:id="rId4" imgW="2217039" imgH="255460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0166" y="865494"/>
                        <a:ext cx="2783668" cy="3201816"/>
                      </a:xfrm>
                      <a:prstGeom prst="rect">
                        <a:avLst/>
                      </a:prstGeom>
                      <a:noFill/>
                    </p:spPr>
                  </p:pic>
                </p:oleObj>
              </mc:Fallback>
            </mc:AlternateContent>
          </a:graphicData>
        </a:graphic>
      </p:graphicFrame>
      <p:sp>
        <p:nvSpPr>
          <p:cNvPr id="6" name="矩形 5"/>
          <p:cNvSpPr/>
          <p:nvPr/>
        </p:nvSpPr>
        <p:spPr>
          <a:xfrm>
            <a:off x="2627784" y="4115856"/>
            <a:ext cx="3967753" cy="400110"/>
          </a:xfrm>
          <a:prstGeom prst="rect">
            <a:avLst/>
          </a:prstGeom>
        </p:spPr>
        <p:txBody>
          <a:bodyPr wrap="none">
            <a:spAutoFit/>
          </a:bodyPr>
          <a:lstStyle/>
          <a:p>
            <a:r>
              <a:rPr lang="zh-CN" altLang="zh-CN" sz="2000" dirty="0">
                <a:cs typeface="Times New Roman" panose="02020603050405020304" pitchFamily="18" charset="0"/>
              </a:rPr>
              <a:t>图</a:t>
            </a:r>
            <a:r>
              <a:rPr lang="en-US" altLang="zh-CN" sz="2000" dirty="0">
                <a:cs typeface="Times New Roman" panose="02020603050405020304" pitchFamily="18" charset="0"/>
              </a:rPr>
              <a:t>10-2 CPU</a:t>
            </a:r>
            <a:r>
              <a:rPr lang="zh-CN" altLang="zh-CN" sz="2000" dirty="0">
                <a:cs typeface="Times New Roman" panose="02020603050405020304" pitchFamily="18" charset="0"/>
              </a:rPr>
              <a:t>处理中断的四个步骤</a:t>
            </a:r>
            <a:endParaRPr lang="zh-CN" altLang="en-US" sz="2000" dirty="0"/>
          </a:p>
        </p:txBody>
      </p:sp>
    </p:spTree>
    <p:extLst>
      <p:ext uri="{BB962C8B-B14F-4D97-AF65-F5344CB8AC3E}">
        <p14:creationId xmlns:p14="http://schemas.microsoft.com/office/powerpoint/2010/main" val="424411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中断的概述</a:t>
            </a:r>
          </a:p>
        </p:txBody>
      </p:sp>
      <p:sp>
        <p:nvSpPr>
          <p:cNvPr id="4" name="矩形 3"/>
          <p:cNvSpPr/>
          <p:nvPr/>
        </p:nvSpPr>
        <p:spPr>
          <a:xfrm>
            <a:off x="906977" y="1131590"/>
            <a:ext cx="7272808" cy="3720570"/>
          </a:xfrm>
          <a:prstGeom prst="rect">
            <a:avLst/>
          </a:prstGeom>
        </p:spPr>
        <p:txBody>
          <a:bodyPr wrap="square">
            <a:spAutoFit/>
          </a:bodyPr>
          <a:lstStyle/>
          <a:p>
            <a:pPr indent="538163" algn="just">
              <a:lnSpc>
                <a:spcPct val="120000"/>
              </a:lnSpc>
            </a:pPr>
            <a:r>
              <a:rPr lang="zh-CN" altLang="en-US" kern="100" dirty="0">
                <a:solidFill>
                  <a:schemeClr val="tx1">
                    <a:lumMod val="65000"/>
                    <a:lumOff val="35000"/>
                  </a:schemeClr>
                </a:solidFill>
                <a:latin typeface="+mn-ea"/>
              </a:rPr>
              <a:t>上面讲解的是单个中断请求的处理过程，那要是几个中断同时向</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发出中断请求，</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该如何处理呢？举个简单的例子，假如有一个医生但是有两个病人需要急诊，一个出了车祸，性命攸关，而另一个只是普通的感冒，这时候医生会先诊治哪个病人呢？很显然，医生肯定会先救治出了车祸的病人，因为从紧急的程度来讲，出了车祸的肯定要比感冒病人来的紧急的多。</a:t>
            </a:r>
            <a:r>
              <a:rPr lang="en-US" altLang="zh-CN" kern="100" dirty="0">
                <a:solidFill>
                  <a:schemeClr val="tx1">
                    <a:lumMod val="65000"/>
                    <a:lumOff val="35000"/>
                  </a:schemeClr>
                </a:solidFill>
                <a:latin typeface="+mn-ea"/>
              </a:rPr>
              <a:t>DSP</a:t>
            </a:r>
            <a:r>
              <a:rPr lang="zh-CN" altLang="en-US" kern="100" dirty="0">
                <a:solidFill>
                  <a:schemeClr val="tx1">
                    <a:lumMod val="65000"/>
                    <a:lumOff val="35000"/>
                  </a:schemeClr>
                </a:solidFill>
                <a:latin typeface="+mn-ea"/>
              </a:rPr>
              <a:t>的</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就像是这个医生，不同的中断就像是一个个急需救治的病人，每一个</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中断都具有一种属性，叫优先级，就好比代表了病情的紧急性。当几个中断同时向</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发出中断请求时，</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会根据这些中断的优先级来安排处理的顺序，优先级高的先处理，优先级低的后处理。那</a:t>
            </a:r>
            <a:r>
              <a:rPr lang="en-US" altLang="zh-CN" kern="100" dirty="0">
                <a:solidFill>
                  <a:schemeClr val="tx1">
                    <a:lumMod val="65000"/>
                    <a:lumOff val="35000"/>
                  </a:schemeClr>
                </a:solidFill>
                <a:latin typeface="+mn-ea"/>
              </a:rPr>
              <a:t>F28335</a:t>
            </a:r>
            <a:r>
              <a:rPr lang="zh-CN" altLang="en-US" kern="100" dirty="0">
                <a:solidFill>
                  <a:schemeClr val="tx1">
                    <a:lumMod val="65000"/>
                    <a:lumOff val="35000"/>
                  </a:schemeClr>
                </a:solidFill>
                <a:latin typeface="+mn-ea"/>
              </a:rPr>
              <a:t>究竟支持哪些</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中断呢？这些中断的优先级又是如何安排的呢？</a:t>
            </a:r>
          </a:p>
        </p:txBody>
      </p:sp>
    </p:spTree>
    <p:extLst>
      <p:ext uri="{BB962C8B-B14F-4D97-AF65-F5344CB8AC3E}">
        <p14:creationId xmlns:p14="http://schemas.microsoft.com/office/powerpoint/2010/main" val="4238918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中断向量和优先级</a:t>
            </a:r>
          </a:p>
        </p:txBody>
      </p:sp>
      <p:sp>
        <p:nvSpPr>
          <p:cNvPr id="4" name="矩形 3"/>
          <p:cNvSpPr/>
          <p:nvPr/>
        </p:nvSpPr>
        <p:spPr>
          <a:xfrm>
            <a:off x="906977" y="1131590"/>
            <a:ext cx="7272808" cy="1726178"/>
          </a:xfrm>
          <a:prstGeom prst="rect">
            <a:avLst/>
          </a:prstGeom>
        </p:spPr>
        <p:txBody>
          <a:bodyPr wrap="square">
            <a:spAutoFit/>
          </a:bodyPr>
          <a:lstStyle/>
          <a:p>
            <a:pPr indent="538163" algn="just">
              <a:lnSpc>
                <a:spcPct val="120000"/>
              </a:lnSpc>
            </a:pPr>
            <a:r>
              <a:rPr lang="en-US" altLang="zh-CN" kern="100" dirty="0">
                <a:solidFill>
                  <a:schemeClr val="tx1">
                    <a:lumMod val="65000"/>
                    <a:lumOff val="35000"/>
                  </a:schemeClr>
                </a:solidFill>
                <a:latin typeface="+mn-ea"/>
              </a:rPr>
              <a:t>F28335</a:t>
            </a:r>
            <a:r>
              <a:rPr lang="zh-CN" altLang="en-US" kern="100" dirty="0">
                <a:solidFill>
                  <a:schemeClr val="tx1">
                    <a:lumMod val="65000"/>
                    <a:lumOff val="35000"/>
                  </a:schemeClr>
                </a:solidFill>
                <a:latin typeface="+mn-ea"/>
              </a:rPr>
              <a:t>一共可以支持</a:t>
            </a:r>
            <a:r>
              <a:rPr lang="en-US" altLang="zh-CN" kern="100" dirty="0">
                <a:solidFill>
                  <a:schemeClr val="tx1">
                    <a:lumMod val="65000"/>
                    <a:lumOff val="35000"/>
                  </a:schemeClr>
                </a:solidFill>
                <a:latin typeface="+mn-ea"/>
              </a:rPr>
              <a:t>32</a:t>
            </a:r>
            <a:r>
              <a:rPr lang="zh-CN" altLang="en-US" kern="100" dirty="0">
                <a:solidFill>
                  <a:schemeClr val="tx1">
                    <a:lumMod val="65000"/>
                    <a:lumOff val="35000"/>
                  </a:schemeClr>
                </a:solidFill>
                <a:latin typeface="+mn-ea"/>
              </a:rPr>
              <a:t>个</a:t>
            </a:r>
            <a:r>
              <a:rPr lang="en-US" altLang="zh-CN" kern="100" dirty="0">
                <a:solidFill>
                  <a:schemeClr val="tx1">
                    <a:lumMod val="65000"/>
                    <a:lumOff val="35000"/>
                  </a:schemeClr>
                </a:solidFill>
                <a:latin typeface="+mn-ea"/>
              </a:rPr>
              <a:t>CPU</a:t>
            </a:r>
            <a:r>
              <a:rPr lang="zh-CN" altLang="en-US" kern="100" dirty="0">
                <a:solidFill>
                  <a:schemeClr val="tx1">
                    <a:lumMod val="65000"/>
                    <a:lumOff val="35000"/>
                  </a:schemeClr>
                </a:solidFill>
                <a:latin typeface="+mn-ea"/>
              </a:rPr>
              <a:t>中断，其中每一个中断都是一个</a:t>
            </a:r>
            <a:r>
              <a:rPr lang="en-US" altLang="zh-CN" kern="100" dirty="0">
                <a:solidFill>
                  <a:schemeClr val="tx1">
                    <a:lumMod val="65000"/>
                    <a:lumOff val="35000"/>
                  </a:schemeClr>
                </a:solidFill>
                <a:latin typeface="+mn-ea"/>
              </a:rPr>
              <a:t>32</a:t>
            </a:r>
            <a:r>
              <a:rPr lang="zh-CN" altLang="en-US" kern="100" dirty="0">
                <a:solidFill>
                  <a:schemeClr val="tx1">
                    <a:lumMod val="65000"/>
                    <a:lumOff val="35000"/>
                  </a:schemeClr>
                </a:solidFill>
                <a:latin typeface="+mn-ea"/>
              </a:rPr>
              <a:t>位的中断向量，也就是</a:t>
            </a:r>
            <a:r>
              <a:rPr lang="en-US" altLang="zh-CN" kern="100" dirty="0">
                <a:solidFill>
                  <a:schemeClr val="tx1">
                    <a:lumMod val="65000"/>
                    <a:lumOff val="35000"/>
                  </a:schemeClr>
                </a:solidFill>
                <a:latin typeface="+mn-ea"/>
              </a:rPr>
              <a:t>2</a:t>
            </a:r>
            <a:r>
              <a:rPr lang="zh-CN" altLang="en-US" kern="100" dirty="0">
                <a:solidFill>
                  <a:schemeClr val="tx1">
                    <a:lumMod val="65000"/>
                    <a:lumOff val="35000"/>
                  </a:schemeClr>
                </a:solidFill>
                <a:latin typeface="+mn-ea"/>
              </a:rPr>
              <a:t>个</a:t>
            </a:r>
            <a:r>
              <a:rPr lang="en-US" altLang="zh-CN" kern="100" dirty="0">
                <a:solidFill>
                  <a:schemeClr val="tx1">
                    <a:lumMod val="65000"/>
                    <a:lumOff val="35000"/>
                  </a:schemeClr>
                </a:solidFill>
                <a:latin typeface="+mn-ea"/>
              </a:rPr>
              <a:t>16</a:t>
            </a:r>
            <a:r>
              <a:rPr lang="zh-CN" altLang="en-US" kern="100" dirty="0">
                <a:solidFill>
                  <a:schemeClr val="tx1">
                    <a:lumMod val="65000"/>
                    <a:lumOff val="35000"/>
                  </a:schemeClr>
                </a:solidFill>
                <a:latin typeface="+mn-ea"/>
              </a:rPr>
              <a:t>位的寄存器，里面存储的是相应的中断服务子程序的入口地址，不过这个入口地址是个</a:t>
            </a:r>
            <a:r>
              <a:rPr lang="en-US" altLang="zh-CN" kern="100" dirty="0">
                <a:solidFill>
                  <a:schemeClr val="tx1">
                    <a:lumMod val="65000"/>
                    <a:lumOff val="35000"/>
                  </a:schemeClr>
                </a:solidFill>
                <a:latin typeface="+mn-ea"/>
              </a:rPr>
              <a:t>22</a:t>
            </a:r>
            <a:r>
              <a:rPr lang="zh-CN" altLang="en-US" kern="100" dirty="0">
                <a:solidFill>
                  <a:schemeClr val="tx1">
                    <a:lumMod val="65000"/>
                    <a:lumOff val="35000"/>
                  </a:schemeClr>
                </a:solidFill>
                <a:latin typeface="+mn-ea"/>
              </a:rPr>
              <a:t>位的地址。其中地址的低</a:t>
            </a:r>
            <a:r>
              <a:rPr lang="en-US" altLang="zh-CN" kern="100" dirty="0">
                <a:solidFill>
                  <a:schemeClr val="tx1">
                    <a:lumMod val="65000"/>
                    <a:lumOff val="35000"/>
                  </a:schemeClr>
                </a:solidFill>
                <a:latin typeface="+mn-ea"/>
              </a:rPr>
              <a:t>16</a:t>
            </a:r>
            <a:r>
              <a:rPr lang="zh-CN" altLang="en-US" kern="100" dirty="0">
                <a:solidFill>
                  <a:schemeClr val="tx1">
                    <a:lumMod val="65000"/>
                    <a:lumOff val="35000"/>
                  </a:schemeClr>
                </a:solidFill>
                <a:latin typeface="+mn-ea"/>
              </a:rPr>
              <a:t>位保存该向量的低</a:t>
            </a:r>
            <a:r>
              <a:rPr lang="en-US" altLang="zh-CN" kern="100" dirty="0">
                <a:solidFill>
                  <a:schemeClr val="tx1">
                    <a:lumMod val="65000"/>
                    <a:lumOff val="35000"/>
                  </a:schemeClr>
                </a:solidFill>
                <a:latin typeface="+mn-ea"/>
              </a:rPr>
              <a:t>16</a:t>
            </a:r>
            <a:r>
              <a:rPr lang="zh-CN" altLang="en-US" kern="100" dirty="0">
                <a:solidFill>
                  <a:schemeClr val="tx1">
                    <a:lumMod val="65000"/>
                    <a:lumOff val="35000"/>
                  </a:schemeClr>
                </a:solidFill>
                <a:latin typeface="+mn-ea"/>
              </a:rPr>
              <a:t>位，地址的高</a:t>
            </a:r>
            <a:r>
              <a:rPr lang="en-US" altLang="zh-CN" kern="100" dirty="0">
                <a:solidFill>
                  <a:schemeClr val="tx1">
                    <a:lumMod val="65000"/>
                    <a:lumOff val="35000"/>
                  </a:schemeClr>
                </a:solidFill>
                <a:latin typeface="+mn-ea"/>
              </a:rPr>
              <a:t>16</a:t>
            </a:r>
            <a:r>
              <a:rPr lang="zh-CN" altLang="en-US" kern="100" dirty="0">
                <a:solidFill>
                  <a:schemeClr val="tx1">
                    <a:lumMod val="65000"/>
                    <a:lumOff val="35000"/>
                  </a:schemeClr>
                </a:solidFill>
                <a:latin typeface="+mn-ea"/>
              </a:rPr>
              <a:t>位中的位</a:t>
            </a:r>
            <a:r>
              <a:rPr lang="en-US" altLang="zh-CN" kern="100" dirty="0">
                <a:solidFill>
                  <a:schemeClr val="tx1">
                    <a:lumMod val="65000"/>
                    <a:lumOff val="35000"/>
                  </a:schemeClr>
                </a:solidFill>
                <a:latin typeface="+mn-ea"/>
              </a:rPr>
              <a:t>0-</a:t>
            </a:r>
            <a:r>
              <a:rPr lang="zh-CN" altLang="en-US" kern="100" dirty="0">
                <a:solidFill>
                  <a:schemeClr val="tx1">
                    <a:lumMod val="65000"/>
                    <a:lumOff val="35000"/>
                  </a:schemeClr>
                </a:solidFill>
                <a:latin typeface="+mn-ea"/>
              </a:rPr>
              <a:t>位</a:t>
            </a:r>
            <a:r>
              <a:rPr lang="en-US" altLang="zh-CN" kern="100" dirty="0">
                <a:solidFill>
                  <a:schemeClr val="tx1">
                    <a:lumMod val="65000"/>
                    <a:lumOff val="35000"/>
                  </a:schemeClr>
                </a:solidFill>
                <a:latin typeface="+mn-ea"/>
              </a:rPr>
              <a:t>5</a:t>
            </a:r>
            <a:r>
              <a:rPr lang="zh-CN" altLang="en-US" kern="100" dirty="0">
                <a:solidFill>
                  <a:schemeClr val="tx1">
                    <a:lumMod val="65000"/>
                    <a:lumOff val="35000"/>
                  </a:schemeClr>
                </a:solidFill>
                <a:latin typeface="+mn-ea"/>
              </a:rPr>
              <a:t>则保存它的高</a:t>
            </a:r>
            <a:r>
              <a:rPr lang="en-US" altLang="zh-CN" kern="100" dirty="0">
                <a:solidFill>
                  <a:schemeClr val="tx1">
                    <a:lumMod val="65000"/>
                    <a:lumOff val="35000"/>
                  </a:schemeClr>
                </a:solidFill>
                <a:latin typeface="+mn-ea"/>
              </a:rPr>
              <a:t>6</a:t>
            </a:r>
            <a:r>
              <a:rPr lang="zh-CN" altLang="en-US" kern="100" dirty="0">
                <a:solidFill>
                  <a:schemeClr val="tx1">
                    <a:lumMod val="65000"/>
                    <a:lumOff val="35000"/>
                  </a:schemeClr>
                </a:solidFill>
                <a:latin typeface="+mn-ea"/>
              </a:rPr>
              <a:t>位，其余更高的</a:t>
            </a:r>
            <a:r>
              <a:rPr lang="en-US" altLang="zh-CN" kern="100" dirty="0">
                <a:solidFill>
                  <a:schemeClr val="tx1">
                    <a:lumMod val="65000"/>
                    <a:lumOff val="35000"/>
                  </a:schemeClr>
                </a:solidFill>
                <a:latin typeface="+mn-ea"/>
              </a:rPr>
              <a:t>10</a:t>
            </a:r>
            <a:r>
              <a:rPr lang="zh-CN" altLang="en-US" kern="100" dirty="0">
                <a:solidFill>
                  <a:schemeClr val="tx1">
                    <a:lumMod val="65000"/>
                    <a:lumOff val="35000"/>
                  </a:schemeClr>
                </a:solidFill>
                <a:latin typeface="+mn-ea"/>
              </a:rPr>
              <a:t>位被忽略，如图</a:t>
            </a:r>
            <a:r>
              <a:rPr lang="en-US" altLang="zh-CN" kern="100" dirty="0">
                <a:solidFill>
                  <a:schemeClr val="tx1">
                    <a:lumMod val="65000"/>
                    <a:lumOff val="35000"/>
                  </a:schemeClr>
                </a:solidFill>
                <a:latin typeface="+mn-ea"/>
              </a:rPr>
              <a:t>10-3</a:t>
            </a:r>
            <a:r>
              <a:rPr lang="zh-CN" altLang="en-US" kern="100" dirty="0">
                <a:solidFill>
                  <a:schemeClr val="tx1">
                    <a:lumMod val="65000"/>
                    <a:lumOff val="35000"/>
                  </a:schemeClr>
                </a:solidFill>
                <a:latin typeface="+mn-ea"/>
              </a:rPr>
              <a:t>所示。</a:t>
            </a:r>
          </a:p>
        </p:txBody>
      </p:sp>
      <p:graphicFrame>
        <p:nvGraphicFramePr>
          <p:cNvPr id="5" name="对象 4"/>
          <p:cNvGraphicFramePr>
            <a:graphicFrameLocks noChangeAspect="1"/>
          </p:cNvGraphicFramePr>
          <p:nvPr>
            <p:extLst>
              <p:ext uri="{D42A27DB-BD31-4B8C-83A1-F6EECF244321}">
                <p14:modId xmlns:p14="http://schemas.microsoft.com/office/powerpoint/2010/main" val="3279988178"/>
              </p:ext>
            </p:extLst>
          </p:nvPr>
        </p:nvGraphicFramePr>
        <p:xfrm>
          <a:off x="1957324" y="2861416"/>
          <a:ext cx="5172113" cy="1080120"/>
        </p:xfrm>
        <a:graphic>
          <a:graphicData uri="http://schemas.openxmlformats.org/presentationml/2006/ole">
            <mc:AlternateContent xmlns:mc="http://schemas.openxmlformats.org/markup-compatibility/2006">
              <mc:Choice xmlns:v="urn:schemas-microsoft-com:vml" Requires="v">
                <p:oleObj spid="_x0000_s5220" name="Visio" r:id="rId4" imgW="4756615" imgH="982826" progId="Visio.Drawing.11">
                  <p:embed/>
                </p:oleObj>
              </mc:Choice>
              <mc:Fallback>
                <p:oleObj name="Visio" r:id="rId4" imgW="4756615" imgH="982826" progId="Visio.Drawing.11">
                  <p:embed/>
                  <p:pic>
                    <p:nvPicPr>
                      <p:cNvPr id="0" name="Object 1"/>
                      <p:cNvPicPr>
                        <a:picLocks noChangeAspect="1" noChangeArrowheads="1"/>
                      </p:cNvPicPr>
                      <p:nvPr/>
                    </p:nvPicPr>
                    <p:blipFill>
                      <a:blip r:embed="rId5"/>
                      <a:srcRect/>
                      <a:stretch>
                        <a:fillRect/>
                      </a:stretch>
                    </p:blipFill>
                    <p:spPr bwMode="auto">
                      <a:xfrm>
                        <a:off x="1957324" y="2861416"/>
                        <a:ext cx="5172113" cy="1080120"/>
                      </a:xfrm>
                      <a:prstGeom prst="rect">
                        <a:avLst/>
                      </a:prstGeom>
                      <a:noFill/>
                    </p:spPr>
                  </p:pic>
                </p:oleObj>
              </mc:Fallback>
            </mc:AlternateContent>
          </a:graphicData>
        </a:graphic>
      </p:graphicFrame>
      <p:sp>
        <p:nvSpPr>
          <p:cNvPr id="6" name="矩形 5"/>
          <p:cNvSpPr/>
          <p:nvPr/>
        </p:nvSpPr>
        <p:spPr>
          <a:xfrm>
            <a:off x="2946628" y="4083918"/>
            <a:ext cx="3193503" cy="369332"/>
          </a:xfrm>
          <a:prstGeom prst="rect">
            <a:avLst/>
          </a:prstGeom>
        </p:spPr>
        <p:txBody>
          <a:bodyPr wrap="none">
            <a:spAutoFit/>
          </a:bodyPr>
          <a:lstStyle/>
          <a:p>
            <a:r>
              <a:rPr lang="zh-CN" altLang="en-US" dirty="0"/>
              <a:t>图</a:t>
            </a:r>
            <a:r>
              <a:rPr lang="en-US" altLang="zh-CN" dirty="0"/>
              <a:t>10-3 22</a:t>
            </a:r>
            <a:r>
              <a:rPr lang="zh-CN" altLang="en-US" dirty="0"/>
              <a:t>位的</a:t>
            </a:r>
            <a:r>
              <a:rPr lang="en-US" altLang="zh-CN" dirty="0"/>
              <a:t>CPU</a:t>
            </a:r>
            <a:r>
              <a:rPr lang="zh-CN" altLang="en-US" dirty="0"/>
              <a:t>中断向量</a:t>
            </a:r>
          </a:p>
        </p:txBody>
      </p:sp>
    </p:spTree>
    <p:extLst>
      <p:ext uri="{BB962C8B-B14F-4D97-AF65-F5344CB8AC3E}">
        <p14:creationId xmlns:p14="http://schemas.microsoft.com/office/powerpoint/2010/main" val="16679217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中断向量和优先级</a:t>
            </a:r>
          </a:p>
        </p:txBody>
      </p:sp>
      <p:graphicFrame>
        <p:nvGraphicFramePr>
          <p:cNvPr id="11" name="表格 10"/>
          <p:cNvGraphicFramePr>
            <a:graphicFrameLocks noGrp="1"/>
          </p:cNvGraphicFramePr>
          <p:nvPr>
            <p:extLst>
              <p:ext uri="{D42A27DB-BD31-4B8C-83A1-F6EECF244321}">
                <p14:modId xmlns:p14="http://schemas.microsoft.com/office/powerpoint/2010/main" val="2562957653"/>
              </p:ext>
            </p:extLst>
          </p:nvPr>
        </p:nvGraphicFramePr>
        <p:xfrm>
          <a:off x="906977" y="771550"/>
          <a:ext cx="4673135" cy="4224528"/>
        </p:xfrm>
        <a:graphic>
          <a:graphicData uri="http://schemas.openxmlformats.org/drawingml/2006/table">
            <a:tbl>
              <a:tblPr firstRow="1" firstCol="1" bandRow="1">
                <a:tableStyleId>{21E4AEA4-8DFA-4A89-87EB-49C32662AFE0}</a:tableStyleId>
              </a:tblPr>
              <a:tblGrid>
                <a:gridCol w="704534">
                  <a:extLst>
                    <a:ext uri="{9D8B030D-6E8A-4147-A177-3AD203B41FA5}">
                      <a16:colId xmlns:a16="http://schemas.microsoft.com/office/drawing/2014/main" val="1379962748"/>
                    </a:ext>
                  </a:extLst>
                </a:gridCol>
                <a:gridCol w="793621">
                  <a:extLst>
                    <a:ext uri="{9D8B030D-6E8A-4147-A177-3AD203B41FA5}">
                      <a16:colId xmlns:a16="http://schemas.microsoft.com/office/drawing/2014/main" val="2737541255"/>
                    </a:ext>
                  </a:extLst>
                </a:gridCol>
                <a:gridCol w="505491">
                  <a:extLst>
                    <a:ext uri="{9D8B030D-6E8A-4147-A177-3AD203B41FA5}">
                      <a16:colId xmlns:a16="http://schemas.microsoft.com/office/drawing/2014/main" val="1120281575"/>
                    </a:ext>
                  </a:extLst>
                </a:gridCol>
                <a:gridCol w="2669489">
                  <a:extLst>
                    <a:ext uri="{9D8B030D-6E8A-4147-A177-3AD203B41FA5}">
                      <a16:colId xmlns:a16="http://schemas.microsoft.com/office/drawing/2014/main" val="3119036065"/>
                    </a:ext>
                  </a:extLst>
                </a:gridCol>
              </a:tblGrid>
              <a:tr h="77455">
                <a:tc>
                  <a:txBody>
                    <a:bodyPr/>
                    <a:lstStyle/>
                    <a:p>
                      <a:pPr algn="ctr">
                        <a:lnSpc>
                          <a:spcPct val="120000"/>
                        </a:lnSpc>
                        <a:spcAft>
                          <a:spcPts val="0"/>
                        </a:spcAft>
                      </a:pPr>
                      <a:r>
                        <a:rPr lang="zh-CN" sz="700" kern="100">
                          <a:effectLst/>
                        </a:rPr>
                        <a:t>中断向量</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nchor="ctr"/>
                </a:tc>
                <a:tc>
                  <a:txBody>
                    <a:bodyPr/>
                    <a:lstStyle/>
                    <a:p>
                      <a:pPr algn="ctr">
                        <a:lnSpc>
                          <a:spcPct val="120000"/>
                        </a:lnSpc>
                        <a:spcAft>
                          <a:spcPts val="0"/>
                        </a:spcAft>
                      </a:pPr>
                      <a:r>
                        <a:rPr lang="zh-CN" sz="700" kern="100">
                          <a:effectLst/>
                        </a:rPr>
                        <a:t>地址</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nchor="ctr"/>
                </a:tc>
                <a:tc>
                  <a:txBody>
                    <a:bodyPr/>
                    <a:lstStyle/>
                    <a:p>
                      <a:pPr algn="ctr">
                        <a:lnSpc>
                          <a:spcPct val="120000"/>
                        </a:lnSpc>
                        <a:spcAft>
                          <a:spcPts val="0"/>
                        </a:spcAft>
                      </a:pPr>
                      <a:r>
                        <a:rPr lang="zh-CN" sz="700" kern="100">
                          <a:effectLst/>
                        </a:rPr>
                        <a:t>优先级</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nchor="ctr"/>
                </a:tc>
                <a:tc>
                  <a:txBody>
                    <a:bodyPr/>
                    <a:lstStyle/>
                    <a:p>
                      <a:pPr algn="ctr">
                        <a:lnSpc>
                          <a:spcPct val="120000"/>
                        </a:lnSpc>
                        <a:spcAft>
                          <a:spcPts val="0"/>
                        </a:spcAft>
                      </a:pPr>
                      <a:r>
                        <a:rPr lang="zh-CN" sz="700" kern="100">
                          <a:effectLst/>
                        </a:rPr>
                        <a:t>说明</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nchor="ctr"/>
                </a:tc>
                <a:extLst>
                  <a:ext uri="{0D108BD9-81ED-4DB2-BD59-A6C34878D82A}">
                    <a16:rowId xmlns:a16="http://schemas.microsoft.com/office/drawing/2014/main" val="190770888"/>
                  </a:ext>
                </a:extLst>
              </a:tr>
              <a:tr h="77455">
                <a:tc>
                  <a:txBody>
                    <a:bodyPr/>
                    <a:lstStyle/>
                    <a:p>
                      <a:pPr algn="just">
                        <a:lnSpc>
                          <a:spcPct val="120000"/>
                        </a:lnSpc>
                        <a:spcAft>
                          <a:spcPts val="0"/>
                        </a:spcAft>
                      </a:pPr>
                      <a:r>
                        <a:rPr lang="en-US" sz="700" kern="100">
                          <a:effectLst/>
                        </a:rPr>
                        <a:t>RESET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a:t>
                      </a:r>
                      <a:r>
                        <a:rPr lang="zh-CN" sz="700" kern="100">
                          <a:effectLst/>
                        </a:rPr>
                        <a:t>最高</a:t>
                      </a:r>
                      <a:r>
                        <a:rPr lang="en-US"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复位中断，始终从</a:t>
                      </a:r>
                      <a:r>
                        <a:rPr lang="en-US" sz="700" kern="100">
                          <a:effectLst/>
                        </a:rPr>
                        <a:t>ROM</a:t>
                      </a:r>
                      <a:r>
                        <a:rPr lang="zh-CN" sz="700" kern="100">
                          <a:effectLst/>
                        </a:rPr>
                        <a:t>中</a:t>
                      </a:r>
                      <a:r>
                        <a:rPr lang="en-US" sz="700" kern="100">
                          <a:effectLst/>
                        </a:rPr>
                        <a:t>0x003FFFC0</a:t>
                      </a:r>
                      <a:r>
                        <a:rPr lang="zh-CN" sz="700" kern="100">
                          <a:effectLst/>
                        </a:rPr>
                        <a:t>处提取</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4211261651"/>
                  </a:ext>
                </a:extLst>
              </a:tr>
              <a:tr h="77455">
                <a:tc>
                  <a:txBody>
                    <a:bodyPr/>
                    <a:lstStyle/>
                    <a:p>
                      <a:pPr algn="just">
                        <a:lnSpc>
                          <a:spcPct val="120000"/>
                        </a:lnSpc>
                        <a:spcAft>
                          <a:spcPts val="0"/>
                        </a:spcAft>
                      </a:pPr>
                      <a:r>
                        <a:rPr lang="en-US" sz="700" kern="100">
                          <a:effectLst/>
                        </a:rPr>
                        <a:t>INT1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1</a:t>
                      </a:r>
                      <a:r>
                        <a:rPr lang="zh-CN" sz="700" kern="100">
                          <a:effectLst/>
                        </a:rPr>
                        <a:t>，</a:t>
                      </a:r>
                      <a:r>
                        <a:rPr lang="en-US" sz="700" kern="100">
                          <a:effectLst/>
                        </a:rPr>
                        <a:t>PIE</a:t>
                      </a:r>
                      <a:r>
                        <a:rPr lang="zh-CN" sz="700" kern="100">
                          <a:effectLst/>
                        </a:rPr>
                        <a:t>组</a:t>
                      </a:r>
                      <a:r>
                        <a:rPr lang="en-US" sz="7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880465275"/>
                  </a:ext>
                </a:extLst>
              </a:tr>
              <a:tr h="77455">
                <a:tc>
                  <a:txBody>
                    <a:bodyPr/>
                    <a:lstStyle/>
                    <a:p>
                      <a:pPr algn="just">
                        <a:lnSpc>
                          <a:spcPct val="120000"/>
                        </a:lnSpc>
                        <a:spcAft>
                          <a:spcPts val="0"/>
                        </a:spcAft>
                      </a:pPr>
                      <a:r>
                        <a:rPr lang="en-US" sz="700" kern="100">
                          <a:effectLst/>
                        </a:rPr>
                        <a:t>INT2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2</a:t>
                      </a:r>
                      <a:r>
                        <a:rPr lang="zh-CN" sz="700" kern="100">
                          <a:effectLst/>
                        </a:rPr>
                        <a:t>，</a:t>
                      </a:r>
                      <a:r>
                        <a:rPr lang="en-US" sz="700" kern="100">
                          <a:effectLst/>
                        </a:rPr>
                        <a:t>PIE</a:t>
                      </a:r>
                      <a:r>
                        <a:rPr lang="zh-CN" sz="700" kern="100">
                          <a:effectLst/>
                        </a:rPr>
                        <a:t>组</a:t>
                      </a:r>
                      <a:r>
                        <a:rPr lang="en-US" sz="7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241938423"/>
                  </a:ext>
                </a:extLst>
              </a:tr>
              <a:tr h="77455">
                <a:tc>
                  <a:txBody>
                    <a:bodyPr/>
                    <a:lstStyle/>
                    <a:p>
                      <a:pPr algn="just">
                        <a:lnSpc>
                          <a:spcPct val="120000"/>
                        </a:lnSpc>
                        <a:spcAft>
                          <a:spcPts val="0"/>
                        </a:spcAft>
                      </a:pPr>
                      <a:r>
                        <a:rPr lang="en-US" sz="700" kern="100">
                          <a:effectLst/>
                        </a:rPr>
                        <a:t>INT3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3</a:t>
                      </a:r>
                      <a:r>
                        <a:rPr lang="zh-CN" sz="700" kern="100">
                          <a:effectLst/>
                        </a:rPr>
                        <a:t>，</a:t>
                      </a:r>
                      <a:r>
                        <a:rPr lang="en-US" sz="700" kern="100">
                          <a:effectLst/>
                        </a:rPr>
                        <a:t>PIE</a:t>
                      </a:r>
                      <a:r>
                        <a:rPr lang="zh-CN" sz="700" kern="100">
                          <a:effectLst/>
                        </a:rPr>
                        <a:t>组</a:t>
                      </a:r>
                      <a:r>
                        <a:rPr lang="en-US" sz="700" kern="100">
                          <a:effectLst/>
                        </a:rPr>
                        <a: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3385217988"/>
                  </a:ext>
                </a:extLst>
              </a:tr>
              <a:tr h="77455">
                <a:tc>
                  <a:txBody>
                    <a:bodyPr/>
                    <a:lstStyle/>
                    <a:p>
                      <a:pPr algn="just">
                        <a:lnSpc>
                          <a:spcPct val="120000"/>
                        </a:lnSpc>
                        <a:spcAft>
                          <a:spcPts val="0"/>
                        </a:spcAft>
                      </a:pPr>
                      <a:r>
                        <a:rPr lang="en-US" sz="700" kern="100">
                          <a:effectLst/>
                        </a:rPr>
                        <a:t>INT4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4</a:t>
                      </a:r>
                      <a:r>
                        <a:rPr lang="zh-CN" sz="700" kern="100">
                          <a:effectLst/>
                        </a:rPr>
                        <a:t>，</a:t>
                      </a:r>
                      <a:r>
                        <a:rPr lang="en-US" sz="700" kern="100">
                          <a:effectLst/>
                        </a:rPr>
                        <a:t>PIE</a:t>
                      </a:r>
                      <a:r>
                        <a:rPr lang="zh-CN" sz="700" kern="100">
                          <a:effectLst/>
                        </a:rPr>
                        <a:t>组</a:t>
                      </a:r>
                      <a:r>
                        <a:rPr lang="en-US" sz="700" kern="100">
                          <a:effectLst/>
                        </a:rPr>
                        <a:t>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934011175"/>
                  </a:ext>
                </a:extLst>
              </a:tr>
              <a:tr h="77455">
                <a:tc>
                  <a:txBody>
                    <a:bodyPr/>
                    <a:lstStyle/>
                    <a:p>
                      <a:pPr algn="just">
                        <a:lnSpc>
                          <a:spcPct val="120000"/>
                        </a:lnSpc>
                        <a:spcAft>
                          <a:spcPts val="0"/>
                        </a:spcAft>
                      </a:pPr>
                      <a:r>
                        <a:rPr lang="en-US" sz="700" kern="100">
                          <a:effectLst/>
                        </a:rPr>
                        <a:t>INT5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0D0A</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5</a:t>
                      </a:r>
                      <a:r>
                        <a:rPr lang="zh-CN" sz="700" kern="100">
                          <a:effectLst/>
                        </a:rPr>
                        <a:t>，</a:t>
                      </a:r>
                      <a:r>
                        <a:rPr lang="en-US" sz="700" kern="100">
                          <a:effectLst/>
                        </a:rPr>
                        <a:t>PIE</a:t>
                      </a:r>
                      <a:r>
                        <a:rPr lang="zh-CN" sz="700" kern="100">
                          <a:effectLst/>
                        </a:rPr>
                        <a:t>组</a:t>
                      </a:r>
                      <a:r>
                        <a:rPr lang="en-US" sz="700" kern="100">
                          <a:effectLst/>
                        </a:rPr>
                        <a:t>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671491689"/>
                  </a:ext>
                </a:extLst>
              </a:tr>
              <a:tr h="77455">
                <a:tc>
                  <a:txBody>
                    <a:bodyPr/>
                    <a:lstStyle/>
                    <a:p>
                      <a:pPr algn="just">
                        <a:lnSpc>
                          <a:spcPct val="120000"/>
                        </a:lnSpc>
                        <a:spcAft>
                          <a:spcPts val="0"/>
                        </a:spcAft>
                      </a:pPr>
                      <a:r>
                        <a:rPr lang="en-US" sz="700" kern="100">
                          <a:effectLst/>
                        </a:rPr>
                        <a:t>INT6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0D0C</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6</a:t>
                      </a:r>
                      <a:r>
                        <a:rPr lang="zh-CN" sz="700" kern="100">
                          <a:effectLst/>
                        </a:rPr>
                        <a:t>，</a:t>
                      </a:r>
                      <a:r>
                        <a:rPr lang="en-US" sz="700" kern="100">
                          <a:effectLst/>
                        </a:rPr>
                        <a:t>PIE</a:t>
                      </a:r>
                      <a:r>
                        <a:rPr lang="zh-CN" sz="700" kern="100">
                          <a:effectLst/>
                        </a:rPr>
                        <a:t>组</a:t>
                      </a:r>
                      <a:r>
                        <a:rPr lang="en-US" sz="700" kern="100">
                          <a:effectLst/>
                        </a:rPr>
                        <a:t>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286358858"/>
                  </a:ext>
                </a:extLst>
              </a:tr>
              <a:tr h="77455">
                <a:tc>
                  <a:txBody>
                    <a:bodyPr/>
                    <a:lstStyle/>
                    <a:p>
                      <a:pPr algn="just">
                        <a:lnSpc>
                          <a:spcPct val="120000"/>
                        </a:lnSpc>
                        <a:spcAft>
                          <a:spcPts val="0"/>
                        </a:spcAft>
                      </a:pPr>
                      <a:r>
                        <a:rPr lang="en-US" sz="700" kern="100">
                          <a:effectLst/>
                        </a:rPr>
                        <a:t>INT7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0D0E</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7</a:t>
                      </a:r>
                      <a:r>
                        <a:rPr lang="zh-CN" sz="700" kern="100">
                          <a:effectLst/>
                        </a:rPr>
                        <a:t>，</a:t>
                      </a:r>
                      <a:r>
                        <a:rPr lang="en-US" sz="700" kern="100">
                          <a:effectLst/>
                        </a:rPr>
                        <a:t>PIE</a:t>
                      </a:r>
                      <a:r>
                        <a:rPr lang="zh-CN" sz="700" kern="100">
                          <a:effectLst/>
                        </a:rPr>
                        <a:t>组</a:t>
                      </a:r>
                      <a:r>
                        <a:rPr lang="en-US" sz="700" kern="100">
                          <a:effectLst/>
                        </a:rPr>
                        <a:t>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987477271"/>
                  </a:ext>
                </a:extLst>
              </a:tr>
              <a:tr h="77455">
                <a:tc>
                  <a:txBody>
                    <a:bodyPr/>
                    <a:lstStyle/>
                    <a:p>
                      <a:pPr algn="just">
                        <a:lnSpc>
                          <a:spcPct val="120000"/>
                        </a:lnSpc>
                        <a:spcAft>
                          <a:spcPts val="0"/>
                        </a:spcAft>
                      </a:pPr>
                      <a:r>
                        <a:rPr lang="en-US" sz="700" kern="100">
                          <a:effectLst/>
                        </a:rPr>
                        <a:t>INT8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8</a:t>
                      </a:r>
                      <a:r>
                        <a:rPr lang="zh-CN" sz="700" kern="100">
                          <a:effectLst/>
                        </a:rPr>
                        <a:t>，</a:t>
                      </a:r>
                      <a:r>
                        <a:rPr lang="en-US" sz="700" kern="100">
                          <a:effectLst/>
                        </a:rPr>
                        <a:t>PIE</a:t>
                      </a:r>
                      <a:r>
                        <a:rPr lang="zh-CN" sz="700" kern="100">
                          <a:effectLst/>
                        </a:rPr>
                        <a:t>组</a:t>
                      </a:r>
                      <a:r>
                        <a:rPr lang="en-US" sz="700" kern="100">
                          <a:effectLst/>
                        </a:rPr>
                        <a:t>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4290178169"/>
                  </a:ext>
                </a:extLst>
              </a:tr>
              <a:tr h="77455">
                <a:tc>
                  <a:txBody>
                    <a:bodyPr/>
                    <a:lstStyle/>
                    <a:p>
                      <a:pPr algn="just">
                        <a:lnSpc>
                          <a:spcPct val="120000"/>
                        </a:lnSpc>
                        <a:spcAft>
                          <a:spcPts val="0"/>
                        </a:spcAft>
                      </a:pPr>
                      <a:r>
                        <a:rPr lang="en-US" sz="700" kern="100">
                          <a:effectLst/>
                        </a:rPr>
                        <a:t>INT9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dirty="0">
                          <a:effectLst/>
                        </a:rPr>
                        <a:t>可屏蔽中断</a:t>
                      </a:r>
                      <a:r>
                        <a:rPr lang="en-US" sz="700" kern="100" dirty="0">
                          <a:effectLst/>
                        </a:rPr>
                        <a:t>9</a:t>
                      </a:r>
                      <a:r>
                        <a:rPr lang="zh-CN" sz="700" kern="100" dirty="0">
                          <a:effectLst/>
                        </a:rPr>
                        <a:t>，</a:t>
                      </a:r>
                      <a:r>
                        <a:rPr lang="en-US" sz="700" kern="100" dirty="0">
                          <a:effectLst/>
                        </a:rPr>
                        <a:t>PIE</a:t>
                      </a:r>
                      <a:r>
                        <a:rPr lang="zh-CN" sz="700" kern="100" dirty="0">
                          <a:effectLst/>
                        </a:rPr>
                        <a:t>组</a:t>
                      </a:r>
                      <a:r>
                        <a:rPr lang="en-US" sz="700" kern="100" dirty="0">
                          <a:effectLst/>
                        </a:rPr>
                        <a:t>9</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442737935"/>
                  </a:ext>
                </a:extLst>
              </a:tr>
              <a:tr h="77455">
                <a:tc>
                  <a:txBody>
                    <a:bodyPr/>
                    <a:lstStyle/>
                    <a:p>
                      <a:pPr algn="just">
                        <a:lnSpc>
                          <a:spcPct val="120000"/>
                        </a:lnSpc>
                        <a:spcAft>
                          <a:spcPts val="0"/>
                        </a:spcAft>
                      </a:pPr>
                      <a:r>
                        <a:rPr lang="en-US" sz="700" kern="100">
                          <a:effectLst/>
                        </a:rPr>
                        <a:t>INT10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10</a:t>
                      </a:r>
                      <a:r>
                        <a:rPr lang="zh-CN" sz="700" kern="100">
                          <a:effectLst/>
                        </a:rPr>
                        <a:t>，</a:t>
                      </a:r>
                      <a:r>
                        <a:rPr lang="en-US" sz="700" kern="100">
                          <a:effectLst/>
                        </a:rPr>
                        <a:t>PIE</a:t>
                      </a:r>
                      <a:r>
                        <a:rPr lang="zh-CN" sz="700" kern="100">
                          <a:effectLst/>
                        </a:rPr>
                        <a:t>组</a:t>
                      </a:r>
                      <a:r>
                        <a:rPr lang="en-US" sz="700" kern="100">
                          <a:effectLst/>
                        </a:rPr>
                        <a: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825962776"/>
                  </a:ext>
                </a:extLst>
              </a:tr>
              <a:tr h="77455">
                <a:tc>
                  <a:txBody>
                    <a:bodyPr/>
                    <a:lstStyle/>
                    <a:p>
                      <a:pPr algn="just">
                        <a:lnSpc>
                          <a:spcPct val="120000"/>
                        </a:lnSpc>
                        <a:spcAft>
                          <a:spcPts val="0"/>
                        </a:spcAft>
                      </a:pPr>
                      <a:r>
                        <a:rPr lang="en-US" sz="700" kern="100">
                          <a:effectLst/>
                        </a:rPr>
                        <a:t>INT11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0D16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11</a:t>
                      </a:r>
                      <a:r>
                        <a:rPr lang="zh-CN" sz="700" kern="100">
                          <a:effectLst/>
                        </a:rPr>
                        <a:t>，</a:t>
                      </a:r>
                      <a:r>
                        <a:rPr lang="en-US" sz="700" kern="100">
                          <a:effectLst/>
                        </a:rPr>
                        <a:t>PIE</a:t>
                      </a:r>
                      <a:r>
                        <a:rPr lang="zh-CN" sz="700" kern="100">
                          <a:effectLst/>
                        </a:rPr>
                        <a:t>组</a:t>
                      </a:r>
                      <a:r>
                        <a:rPr lang="en-US" sz="700" kern="100">
                          <a:effectLst/>
                        </a:rPr>
                        <a:t>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291812605"/>
                  </a:ext>
                </a:extLst>
              </a:tr>
              <a:tr h="77455">
                <a:tc>
                  <a:txBody>
                    <a:bodyPr/>
                    <a:lstStyle/>
                    <a:p>
                      <a:pPr algn="just">
                        <a:lnSpc>
                          <a:spcPct val="120000"/>
                        </a:lnSpc>
                        <a:spcAft>
                          <a:spcPts val="0"/>
                        </a:spcAft>
                      </a:pPr>
                      <a:r>
                        <a:rPr lang="en-US" sz="700" kern="100">
                          <a:effectLst/>
                        </a:rPr>
                        <a:t>INT12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0D18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可屏蔽中断</a:t>
                      </a:r>
                      <a:r>
                        <a:rPr lang="en-US" sz="700" kern="100">
                          <a:effectLst/>
                        </a:rPr>
                        <a:t>12</a:t>
                      </a:r>
                      <a:r>
                        <a:rPr lang="zh-CN" sz="700" kern="100">
                          <a:effectLst/>
                        </a:rPr>
                        <a:t>，</a:t>
                      </a:r>
                      <a:r>
                        <a:rPr lang="en-US" sz="700" kern="100">
                          <a:effectLst/>
                        </a:rPr>
                        <a:t>PIE</a:t>
                      </a:r>
                      <a:r>
                        <a:rPr lang="zh-CN" sz="700" kern="100">
                          <a:effectLst/>
                        </a:rPr>
                        <a:t>组</a:t>
                      </a:r>
                      <a:r>
                        <a:rPr lang="en-US" sz="700" kern="100">
                          <a:effectLst/>
                        </a:rPr>
                        <a:t>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746058688"/>
                  </a:ext>
                </a:extLst>
              </a:tr>
              <a:tr h="77455">
                <a:tc>
                  <a:txBody>
                    <a:bodyPr/>
                    <a:lstStyle/>
                    <a:p>
                      <a:pPr algn="just">
                        <a:lnSpc>
                          <a:spcPct val="120000"/>
                        </a:lnSpc>
                        <a:spcAft>
                          <a:spcPts val="0"/>
                        </a:spcAft>
                      </a:pPr>
                      <a:r>
                        <a:rPr lang="en-US" sz="700" kern="100">
                          <a:effectLst/>
                        </a:rPr>
                        <a:t>INT13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dirty="0">
                          <a:effectLst/>
                        </a:rPr>
                        <a:t>0x0000 0D1A</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外部中断</a:t>
                      </a:r>
                      <a:r>
                        <a:rPr lang="en-US" sz="700" kern="100">
                          <a:effectLst/>
                        </a:rPr>
                        <a:t>XINT13</a:t>
                      </a:r>
                      <a:r>
                        <a:rPr lang="zh-CN" sz="700" kern="100">
                          <a:effectLst/>
                        </a:rPr>
                        <a:t>或者</a:t>
                      </a:r>
                      <a:r>
                        <a:rPr lang="en-US" sz="700" kern="100">
                          <a:effectLst/>
                        </a:rPr>
                        <a:t>Timer1</a:t>
                      </a:r>
                      <a:r>
                        <a:rPr lang="zh-CN" sz="700" kern="100">
                          <a:effectLst/>
                        </a:rPr>
                        <a:t>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418131603"/>
                  </a:ext>
                </a:extLst>
              </a:tr>
              <a:tr h="77455">
                <a:tc>
                  <a:txBody>
                    <a:bodyPr/>
                    <a:lstStyle/>
                    <a:p>
                      <a:pPr algn="just">
                        <a:lnSpc>
                          <a:spcPct val="120000"/>
                        </a:lnSpc>
                        <a:spcAft>
                          <a:spcPts val="0"/>
                        </a:spcAft>
                      </a:pPr>
                      <a:r>
                        <a:rPr lang="en-US" sz="700" kern="100">
                          <a:effectLst/>
                        </a:rPr>
                        <a:t>INT14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dirty="0">
                          <a:effectLst/>
                        </a:rPr>
                        <a:t>0x0000 0D1C</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dirty="0">
                          <a:effectLst/>
                        </a:rPr>
                        <a:t>Timer2</a:t>
                      </a:r>
                      <a:r>
                        <a:rPr lang="zh-CN" sz="700" kern="100" dirty="0">
                          <a:effectLst/>
                        </a:rPr>
                        <a:t>中断</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027294272"/>
                  </a:ext>
                </a:extLst>
              </a:tr>
              <a:tr h="77455">
                <a:tc>
                  <a:txBody>
                    <a:bodyPr/>
                    <a:lstStyle/>
                    <a:p>
                      <a:pPr algn="just">
                        <a:lnSpc>
                          <a:spcPct val="120000"/>
                        </a:lnSpc>
                        <a:spcAft>
                          <a:spcPts val="0"/>
                        </a:spcAft>
                      </a:pPr>
                      <a:r>
                        <a:rPr lang="en-US" sz="700" kern="100">
                          <a:effectLst/>
                        </a:rPr>
                        <a:t>DLOGINT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0D1E</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19(</a:t>
                      </a:r>
                      <a:r>
                        <a:rPr lang="zh-CN" sz="700" kern="100">
                          <a:effectLst/>
                        </a:rPr>
                        <a:t>最低</a:t>
                      </a:r>
                      <a:r>
                        <a:rPr lang="en-US"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CPU</a:t>
                      </a:r>
                      <a:r>
                        <a:rPr lang="zh-CN" sz="700" kern="100">
                          <a:effectLst/>
                        </a:rPr>
                        <a:t>数据记录中断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610932436"/>
                  </a:ext>
                </a:extLst>
              </a:tr>
              <a:tr h="77455">
                <a:tc>
                  <a:txBody>
                    <a:bodyPr/>
                    <a:lstStyle/>
                    <a:p>
                      <a:pPr algn="just">
                        <a:lnSpc>
                          <a:spcPct val="120000"/>
                        </a:lnSpc>
                        <a:spcAft>
                          <a:spcPts val="0"/>
                        </a:spcAft>
                      </a:pPr>
                      <a:r>
                        <a:rPr lang="en-US" sz="700" kern="100">
                          <a:effectLst/>
                        </a:rPr>
                        <a:t>RTOSINT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CPU</a:t>
                      </a:r>
                      <a:r>
                        <a:rPr lang="zh-CN" sz="700" kern="100">
                          <a:effectLst/>
                        </a:rPr>
                        <a:t>实时操作系统中断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586648477"/>
                  </a:ext>
                </a:extLst>
              </a:tr>
              <a:tr h="77455">
                <a:tc>
                  <a:txBody>
                    <a:bodyPr/>
                    <a:lstStyle/>
                    <a:p>
                      <a:pPr algn="just">
                        <a:lnSpc>
                          <a:spcPct val="120000"/>
                        </a:lnSpc>
                        <a:spcAft>
                          <a:spcPts val="0"/>
                        </a:spcAft>
                      </a:pPr>
                      <a:r>
                        <a:rPr lang="en-US" sz="700" kern="100">
                          <a:effectLst/>
                        </a:rPr>
                        <a:t>EMUINT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CPU</a:t>
                      </a:r>
                      <a:r>
                        <a:rPr lang="zh-CN" sz="700" kern="100">
                          <a:effectLst/>
                        </a:rPr>
                        <a:t>仿真中断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26193363"/>
                  </a:ext>
                </a:extLst>
              </a:tr>
              <a:tr h="77455">
                <a:tc>
                  <a:txBody>
                    <a:bodyPr/>
                    <a:lstStyle/>
                    <a:p>
                      <a:pPr algn="just">
                        <a:lnSpc>
                          <a:spcPct val="120000"/>
                        </a:lnSpc>
                        <a:spcAft>
                          <a:spcPts val="0"/>
                        </a:spcAft>
                      </a:pPr>
                      <a:r>
                        <a:rPr lang="en-US" sz="700" kern="100">
                          <a:effectLst/>
                        </a:rPr>
                        <a:t>NMI</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en-US" sz="700" kern="100">
                          <a:effectLst/>
                        </a:rPr>
                        <a: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dirty="0">
                          <a:effectLst/>
                        </a:rPr>
                        <a:t>外部不可屏蔽中断</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338368383"/>
                  </a:ext>
                </a:extLst>
              </a:tr>
              <a:tr h="77455">
                <a:tc>
                  <a:txBody>
                    <a:bodyPr/>
                    <a:lstStyle/>
                    <a:p>
                      <a:pPr algn="just">
                        <a:lnSpc>
                          <a:spcPct val="120000"/>
                        </a:lnSpc>
                        <a:spcAft>
                          <a:spcPts val="0"/>
                        </a:spcAft>
                      </a:pPr>
                      <a:r>
                        <a:rPr lang="en-US" sz="700" kern="100">
                          <a:effectLst/>
                        </a:rPr>
                        <a:t>ILLEGAL</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非法操作</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432242433"/>
                  </a:ext>
                </a:extLst>
              </a:tr>
              <a:tr h="77455">
                <a:tc>
                  <a:txBody>
                    <a:bodyPr/>
                    <a:lstStyle/>
                    <a:p>
                      <a:pPr algn="just">
                        <a:lnSpc>
                          <a:spcPct val="120000"/>
                        </a:lnSpc>
                        <a:spcAft>
                          <a:spcPts val="0"/>
                        </a:spcAft>
                      </a:pPr>
                      <a:r>
                        <a:rPr lang="en-US" sz="700" kern="100">
                          <a:effectLst/>
                        </a:rPr>
                        <a:t>USER1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927506411"/>
                  </a:ext>
                </a:extLst>
              </a:tr>
              <a:tr h="77455">
                <a:tc>
                  <a:txBody>
                    <a:bodyPr/>
                    <a:lstStyle/>
                    <a:p>
                      <a:pPr algn="just">
                        <a:lnSpc>
                          <a:spcPct val="120000"/>
                        </a:lnSpc>
                        <a:spcAft>
                          <a:spcPts val="0"/>
                        </a:spcAft>
                      </a:pPr>
                      <a:r>
                        <a:rPr lang="en-US" sz="700" kern="100">
                          <a:effectLst/>
                        </a:rPr>
                        <a:t>USER2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0D2A</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285474911"/>
                  </a:ext>
                </a:extLst>
              </a:tr>
              <a:tr h="77455">
                <a:tc>
                  <a:txBody>
                    <a:bodyPr/>
                    <a:lstStyle/>
                    <a:p>
                      <a:pPr algn="just">
                        <a:lnSpc>
                          <a:spcPct val="120000"/>
                        </a:lnSpc>
                        <a:spcAft>
                          <a:spcPts val="0"/>
                        </a:spcAft>
                      </a:pPr>
                      <a:r>
                        <a:rPr lang="en-US" sz="700" kern="100">
                          <a:effectLst/>
                        </a:rPr>
                        <a:t>USER3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0D2C</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3996304983"/>
                  </a:ext>
                </a:extLst>
              </a:tr>
              <a:tr h="77455">
                <a:tc>
                  <a:txBody>
                    <a:bodyPr/>
                    <a:lstStyle/>
                    <a:p>
                      <a:pPr algn="just">
                        <a:lnSpc>
                          <a:spcPct val="120000"/>
                        </a:lnSpc>
                        <a:spcAft>
                          <a:spcPts val="0"/>
                        </a:spcAft>
                      </a:pPr>
                      <a:r>
                        <a:rPr lang="en-US" sz="700" kern="100">
                          <a:effectLst/>
                        </a:rPr>
                        <a:t>USER4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0D2E</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572059049"/>
                  </a:ext>
                </a:extLst>
              </a:tr>
              <a:tr h="77455">
                <a:tc>
                  <a:txBody>
                    <a:bodyPr/>
                    <a:lstStyle/>
                    <a:p>
                      <a:pPr algn="just">
                        <a:lnSpc>
                          <a:spcPct val="120000"/>
                        </a:lnSpc>
                        <a:spcAft>
                          <a:spcPts val="0"/>
                        </a:spcAft>
                      </a:pPr>
                      <a:r>
                        <a:rPr lang="en-US" sz="700" kern="100">
                          <a:effectLst/>
                        </a:rPr>
                        <a:t>USER5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965705158"/>
                  </a:ext>
                </a:extLst>
              </a:tr>
              <a:tr h="77455">
                <a:tc>
                  <a:txBody>
                    <a:bodyPr/>
                    <a:lstStyle/>
                    <a:p>
                      <a:pPr algn="just">
                        <a:lnSpc>
                          <a:spcPct val="120000"/>
                        </a:lnSpc>
                        <a:spcAft>
                          <a:spcPts val="0"/>
                        </a:spcAft>
                      </a:pPr>
                      <a:r>
                        <a:rPr lang="en-US" sz="700" kern="100">
                          <a:effectLst/>
                        </a:rPr>
                        <a:t>USER6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489570178"/>
                  </a:ext>
                </a:extLst>
              </a:tr>
              <a:tr h="77455">
                <a:tc>
                  <a:txBody>
                    <a:bodyPr/>
                    <a:lstStyle/>
                    <a:p>
                      <a:pPr algn="just">
                        <a:lnSpc>
                          <a:spcPct val="120000"/>
                        </a:lnSpc>
                        <a:spcAft>
                          <a:spcPts val="0"/>
                        </a:spcAft>
                      </a:pPr>
                      <a:r>
                        <a:rPr lang="en-US" sz="700" kern="100">
                          <a:effectLst/>
                        </a:rPr>
                        <a:t>USER7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480714218"/>
                  </a:ext>
                </a:extLst>
              </a:tr>
              <a:tr h="77455">
                <a:tc>
                  <a:txBody>
                    <a:bodyPr/>
                    <a:lstStyle/>
                    <a:p>
                      <a:pPr algn="just">
                        <a:lnSpc>
                          <a:spcPct val="120000"/>
                        </a:lnSpc>
                        <a:spcAft>
                          <a:spcPts val="0"/>
                        </a:spcAft>
                      </a:pPr>
                      <a:r>
                        <a:rPr lang="en-US" sz="700" kern="100">
                          <a:effectLst/>
                        </a:rPr>
                        <a:t>USER8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0D36</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690240785"/>
                  </a:ext>
                </a:extLst>
              </a:tr>
              <a:tr h="77455">
                <a:tc>
                  <a:txBody>
                    <a:bodyPr/>
                    <a:lstStyle/>
                    <a:p>
                      <a:pPr algn="just">
                        <a:lnSpc>
                          <a:spcPct val="120000"/>
                        </a:lnSpc>
                        <a:spcAft>
                          <a:spcPts val="0"/>
                        </a:spcAft>
                      </a:pPr>
                      <a:r>
                        <a:rPr lang="en-US" sz="700" kern="100">
                          <a:effectLst/>
                        </a:rPr>
                        <a:t>USER9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1447884853"/>
                  </a:ext>
                </a:extLst>
              </a:tr>
              <a:tr h="77455">
                <a:tc>
                  <a:txBody>
                    <a:bodyPr/>
                    <a:lstStyle/>
                    <a:p>
                      <a:pPr algn="just">
                        <a:lnSpc>
                          <a:spcPct val="120000"/>
                        </a:lnSpc>
                        <a:spcAft>
                          <a:spcPts val="0"/>
                        </a:spcAft>
                      </a:pPr>
                      <a:r>
                        <a:rPr lang="en-US" sz="700" kern="100">
                          <a:effectLst/>
                        </a:rPr>
                        <a:t>USER10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0D3A</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2224731256"/>
                  </a:ext>
                </a:extLst>
              </a:tr>
              <a:tr h="77455">
                <a:tc>
                  <a:txBody>
                    <a:bodyPr/>
                    <a:lstStyle/>
                    <a:p>
                      <a:pPr algn="just">
                        <a:lnSpc>
                          <a:spcPct val="120000"/>
                        </a:lnSpc>
                        <a:spcAft>
                          <a:spcPts val="0"/>
                        </a:spcAft>
                      </a:pPr>
                      <a:r>
                        <a:rPr lang="en-US" sz="700" kern="100">
                          <a:effectLst/>
                        </a:rPr>
                        <a:t>USER10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0D3C</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a:effectLst/>
                        </a:rPr>
                        <a:t>用户自定义软中断</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827284966"/>
                  </a:ext>
                </a:extLst>
              </a:tr>
              <a:tr h="77455">
                <a:tc>
                  <a:txBody>
                    <a:bodyPr/>
                    <a:lstStyle/>
                    <a:p>
                      <a:pPr algn="just">
                        <a:lnSpc>
                          <a:spcPct val="120000"/>
                        </a:lnSpc>
                        <a:spcAft>
                          <a:spcPts val="0"/>
                        </a:spcAft>
                      </a:pPr>
                      <a:r>
                        <a:rPr lang="en-US" sz="700" kern="100">
                          <a:effectLst/>
                        </a:rPr>
                        <a:t>USER12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en-US" sz="700" kern="100">
                          <a:effectLst/>
                        </a:rPr>
                        <a:t>0x0000 0D3E</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ctr">
                        <a:lnSpc>
                          <a:spcPct val="120000"/>
                        </a:lnSpc>
                        <a:spcAft>
                          <a:spcPts val="0"/>
                        </a:spcAft>
                      </a:pPr>
                      <a:r>
                        <a:rPr lang="zh-CN" sz="7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tc>
                  <a:txBody>
                    <a:bodyPr/>
                    <a:lstStyle/>
                    <a:p>
                      <a:pPr algn="just">
                        <a:lnSpc>
                          <a:spcPct val="120000"/>
                        </a:lnSpc>
                        <a:spcAft>
                          <a:spcPts val="0"/>
                        </a:spcAft>
                      </a:pPr>
                      <a:r>
                        <a:rPr lang="zh-CN" sz="700" kern="100" dirty="0">
                          <a:effectLst/>
                        </a:rPr>
                        <a:t>用户自定义软中断</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761" marR="15761" marT="0" marB="0"/>
                </a:tc>
                <a:extLst>
                  <a:ext uri="{0D108BD9-81ED-4DB2-BD59-A6C34878D82A}">
                    <a16:rowId xmlns:a16="http://schemas.microsoft.com/office/drawing/2014/main" val="3917617589"/>
                  </a:ext>
                </a:extLst>
              </a:tr>
            </a:tbl>
          </a:graphicData>
        </a:graphic>
      </p:graphicFrame>
      <p:sp>
        <p:nvSpPr>
          <p:cNvPr id="13" name="矩形 12"/>
          <p:cNvSpPr/>
          <p:nvPr/>
        </p:nvSpPr>
        <p:spPr>
          <a:xfrm>
            <a:off x="5652120" y="4515966"/>
            <a:ext cx="3147015" cy="424732"/>
          </a:xfrm>
          <a:prstGeom prst="rect">
            <a:avLst/>
          </a:prstGeom>
        </p:spPr>
        <p:txBody>
          <a:bodyPr wrap="none">
            <a:spAutoFit/>
          </a:bodyPr>
          <a:lstStyle/>
          <a:p>
            <a:pPr algn="ctr">
              <a:lnSpc>
                <a:spcPct val="120000"/>
              </a:lnSpc>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表</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10-1 CPU</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中断向量和优先级</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8591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中断的寄存器</a:t>
            </a:r>
          </a:p>
        </p:txBody>
      </p:sp>
      <mc:AlternateContent xmlns:mc="http://schemas.openxmlformats.org/markup-compatibility/2006" xmlns:a14="http://schemas.microsoft.com/office/drawing/2010/main">
        <mc:Choice Requires="a14">
          <p:sp>
            <p:nvSpPr>
              <p:cNvPr id="14" name="矩形 13"/>
              <p:cNvSpPr/>
              <p:nvPr/>
            </p:nvSpPr>
            <p:spPr>
              <a:xfrm>
                <a:off x="906977" y="1923678"/>
                <a:ext cx="7056784" cy="2031325"/>
              </a:xfrm>
              <a:prstGeom prst="rect">
                <a:avLst/>
              </a:prstGeom>
            </p:spPr>
            <p:txBody>
              <a:bodyPr wrap="square">
                <a:spAutoFit/>
              </a:bodyPr>
              <a:lstStyle/>
              <a:p>
                <a:pPr indent="444500"/>
                <a:r>
                  <a:rPr lang="zh-CN" altLang="en-US" dirty="0" smtClean="0">
                    <a:solidFill>
                      <a:schemeClr val="tx1">
                        <a:lumMod val="65000"/>
                        <a:lumOff val="35000"/>
                      </a:schemeClr>
                    </a:solidFill>
                  </a:rPr>
                  <a:t>表</a:t>
                </a:r>
                <a:r>
                  <a:rPr lang="en-US" altLang="zh-CN" dirty="0">
                    <a:solidFill>
                      <a:schemeClr val="tx1">
                        <a:lumMod val="65000"/>
                        <a:lumOff val="35000"/>
                      </a:schemeClr>
                    </a:solidFill>
                  </a:rPr>
                  <a:t>10-1</a:t>
                </a:r>
                <a:r>
                  <a:rPr lang="zh-CN" altLang="en-US" dirty="0">
                    <a:solidFill>
                      <a:schemeClr val="tx1">
                        <a:lumMod val="65000"/>
                        <a:lumOff val="35000"/>
                      </a:schemeClr>
                    </a:solidFill>
                  </a:rPr>
                  <a:t>所列的</a:t>
                </a:r>
                <a:r>
                  <a:rPr lang="en-US" altLang="zh-CN" dirty="0">
                    <a:solidFill>
                      <a:schemeClr val="tx1">
                        <a:lumMod val="65000"/>
                        <a:lumOff val="35000"/>
                      </a:schemeClr>
                    </a:solidFill>
                  </a:rPr>
                  <a:t>CPU</a:t>
                </a:r>
                <a:r>
                  <a:rPr lang="zh-CN" altLang="en-US" dirty="0">
                    <a:solidFill>
                      <a:schemeClr val="tx1">
                        <a:lumMod val="65000"/>
                        <a:lumOff val="35000"/>
                      </a:schemeClr>
                    </a:solidFill>
                  </a:rPr>
                  <a:t>中断中，</a:t>
                </a:r>
                <a14:m>
                  <m:oMath xmlns:m="http://schemas.openxmlformats.org/officeDocument/2006/math">
                    <m:acc>
                      <m:accPr>
                        <m:chr m:val="̅"/>
                        <m:ctrlPr>
                          <a:rPr lang="zh-CN" altLang="en-US" i="1" dirty="0" smtClean="0">
                            <a:solidFill>
                              <a:schemeClr val="tx1">
                                <a:lumMod val="65000"/>
                                <a:lumOff val="35000"/>
                              </a:schemeClr>
                            </a:solidFill>
                            <a:latin typeface="Cambria Math" panose="02040503050406030204" pitchFamily="18" charset="0"/>
                          </a:rPr>
                        </m:ctrlPr>
                      </m:accPr>
                      <m:e>
                        <m:r>
                          <m:rPr>
                            <m:sty m:val="p"/>
                          </m:rPr>
                          <a:rPr lang="en-US" altLang="zh-CN" i="1" dirty="0">
                            <a:solidFill>
                              <a:schemeClr val="tx1">
                                <a:lumMod val="65000"/>
                                <a:lumOff val="35000"/>
                              </a:schemeClr>
                            </a:solidFill>
                            <a:latin typeface="Cambria Math" panose="02040503050406030204" pitchFamily="18" charset="0"/>
                          </a:rPr>
                          <m:t>INT</m:t>
                        </m:r>
                        <m:r>
                          <a:rPr lang="en-US" altLang="zh-CN" b="0" i="0" dirty="0" smtClean="0">
                            <a:solidFill>
                              <a:schemeClr val="tx1">
                                <a:lumMod val="65000"/>
                                <a:lumOff val="35000"/>
                              </a:schemeClr>
                            </a:solidFill>
                            <a:latin typeface="Cambria Math" panose="02040503050406030204" pitchFamily="18" charset="0"/>
                          </a:rPr>
                          <m:t>1</m:t>
                        </m:r>
                      </m:e>
                    </m:acc>
                    <m:r>
                      <a:rPr lang="zh-CN" altLang="en-US" i="1" dirty="0" smtClean="0">
                        <a:solidFill>
                          <a:schemeClr val="tx1">
                            <a:lumMod val="65000"/>
                            <a:lumOff val="35000"/>
                          </a:schemeClr>
                        </a:solidFill>
                        <a:latin typeface="Cambria Math" panose="02040503050406030204" pitchFamily="18" charset="0"/>
                      </a:rPr>
                      <m:t> </m:t>
                    </m:r>
                  </m:oMath>
                </a14:m>
                <a:r>
                  <a:rPr lang="en-US" altLang="zh-CN" dirty="0">
                    <a:solidFill>
                      <a:schemeClr val="tx1">
                        <a:lumMod val="65000"/>
                        <a:lumOff val="35000"/>
                      </a:schemeClr>
                    </a:solidFill>
                  </a:rPr>
                  <a:t>~</a:t>
                </a:r>
                <a:r>
                  <a:rPr lang="zh-CN" altLang="en-US" dirty="0">
                    <a:solidFill>
                      <a:schemeClr val="tx1">
                        <a:lumMod val="65000"/>
                        <a:lumOff val="35000"/>
                      </a:schemeClr>
                    </a:solidFill>
                  </a:rPr>
                  <a:t> </a:t>
                </a:r>
                <a14:m>
                  <m:oMath xmlns:m="http://schemas.openxmlformats.org/officeDocument/2006/math">
                    <m:acc>
                      <m:accPr>
                        <m:chr m:val="̅"/>
                        <m:ctrlPr>
                          <a:rPr lang="zh-CN" altLang="en-US" i="1" dirty="0">
                            <a:solidFill>
                              <a:schemeClr val="tx1">
                                <a:lumMod val="65000"/>
                                <a:lumOff val="35000"/>
                              </a:schemeClr>
                            </a:solidFill>
                            <a:latin typeface="Cambria Math" panose="02040503050406030204" pitchFamily="18" charset="0"/>
                          </a:rPr>
                        </m:ctrlPr>
                      </m:accPr>
                      <m:e>
                        <m:r>
                          <m:rPr>
                            <m:sty m:val="p"/>
                          </m:rPr>
                          <a:rPr lang="en-US" altLang="zh-CN" i="1" dirty="0">
                            <a:solidFill>
                              <a:schemeClr val="tx1">
                                <a:lumMod val="65000"/>
                                <a:lumOff val="35000"/>
                              </a:schemeClr>
                            </a:solidFill>
                            <a:latin typeface="Cambria Math" panose="02040503050406030204" pitchFamily="18" charset="0"/>
                          </a:rPr>
                          <m:t>INT</m:t>
                        </m:r>
                        <m:r>
                          <a:rPr lang="en-US" altLang="zh-CN" dirty="0">
                            <a:solidFill>
                              <a:schemeClr val="tx1">
                                <a:lumMod val="65000"/>
                                <a:lumOff val="35000"/>
                              </a:schemeClr>
                            </a:solidFill>
                            <a:latin typeface="Cambria Math" panose="02040503050406030204" pitchFamily="18" charset="0"/>
                          </a:rPr>
                          <m:t>1</m:t>
                        </m:r>
                        <m:r>
                          <a:rPr lang="en-US" altLang="zh-CN" b="0" i="0" dirty="0" smtClean="0">
                            <a:solidFill>
                              <a:schemeClr val="tx1">
                                <a:lumMod val="65000"/>
                                <a:lumOff val="35000"/>
                              </a:schemeClr>
                            </a:solidFill>
                            <a:latin typeface="Cambria Math" panose="02040503050406030204" pitchFamily="18" charset="0"/>
                          </a:rPr>
                          <m:t>4</m:t>
                        </m:r>
                      </m:e>
                    </m:acc>
                  </m:oMath>
                </a14:m>
                <a:r>
                  <a:rPr lang="zh-CN" altLang="en-US" dirty="0" smtClean="0">
                    <a:solidFill>
                      <a:schemeClr val="tx1">
                        <a:lumMod val="65000"/>
                        <a:lumOff val="35000"/>
                      </a:schemeClr>
                    </a:solidFill>
                  </a:rPr>
                  <a:t>是</a:t>
                </a:r>
                <a:r>
                  <a:rPr lang="en-US" altLang="zh-CN" dirty="0">
                    <a:solidFill>
                      <a:schemeClr val="tx1">
                        <a:lumMod val="65000"/>
                        <a:lumOff val="35000"/>
                      </a:schemeClr>
                    </a:solidFill>
                  </a:rPr>
                  <a:t>14</a:t>
                </a:r>
                <a:r>
                  <a:rPr lang="zh-CN" altLang="en-US" dirty="0">
                    <a:solidFill>
                      <a:schemeClr val="tx1">
                        <a:lumMod val="65000"/>
                        <a:lumOff val="35000"/>
                      </a:schemeClr>
                    </a:solidFill>
                  </a:rPr>
                  <a:t>个通用中断，</a:t>
                </a:r>
                <a:r>
                  <a:rPr lang="en-US" altLang="zh-CN" dirty="0">
                    <a:solidFill>
                      <a:schemeClr val="tx1">
                        <a:lumMod val="65000"/>
                        <a:lumOff val="35000"/>
                      </a:schemeClr>
                    </a:solidFill>
                  </a:rPr>
                  <a:t>DLOGINT</a:t>
                </a:r>
                <a:r>
                  <a:rPr lang="zh-CN" altLang="en-US" dirty="0">
                    <a:solidFill>
                      <a:schemeClr val="tx1">
                        <a:lumMod val="65000"/>
                        <a:lumOff val="35000"/>
                      </a:schemeClr>
                    </a:solidFill>
                  </a:rPr>
                  <a:t>数据记录中断和</a:t>
                </a:r>
                <a:r>
                  <a:rPr lang="en-US" altLang="zh-CN" dirty="0">
                    <a:solidFill>
                      <a:schemeClr val="tx1">
                        <a:lumMod val="65000"/>
                        <a:lumOff val="35000"/>
                      </a:schemeClr>
                    </a:solidFill>
                  </a:rPr>
                  <a:t>RTOSINT</a:t>
                </a:r>
                <a:r>
                  <a:rPr lang="zh-CN" altLang="en-US" dirty="0">
                    <a:solidFill>
                      <a:schemeClr val="tx1">
                        <a:lumMod val="65000"/>
                        <a:lumOff val="35000"/>
                      </a:schemeClr>
                    </a:solidFill>
                  </a:rPr>
                  <a:t>实时操作系统中断是为仿真目的而设计的两个中断。通常在实际使用时，用到最多的还是通用中断</a:t>
                </a:r>
                <a14:m>
                  <m:oMath xmlns:m="http://schemas.openxmlformats.org/officeDocument/2006/math">
                    <m:acc>
                      <m:accPr>
                        <m:chr m:val="̅"/>
                        <m:ctrlPr>
                          <a:rPr lang="zh-CN" altLang="en-US" i="1" dirty="0">
                            <a:solidFill>
                              <a:schemeClr val="tx1">
                                <a:lumMod val="65000"/>
                                <a:lumOff val="35000"/>
                              </a:schemeClr>
                            </a:solidFill>
                            <a:latin typeface="Cambria Math" panose="02040503050406030204" pitchFamily="18" charset="0"/>
                          </a:rPr>
                        </m:ctrlPr>
                      </m:accPr>
                      <m:e>
                        <m:r>
                          <m:rPr>
                            <m:sty m:val="p"/>
                          </m:rPr>
                          <a:rPr lang="en-US" altLang="zh-CN" i="1" dirty="0">
                            <a:solidFill>
                              <a:schemeClr val="tx1">
                                <a:lumMod val="65000"/>
                                <a:lumOff val="35000"/>
                              </a:schemeClr>
                            </a:solidFill>
                            <a:latin typeface="Cambria Math" panose="02040503050406030204" pitchFamily="18" charset="0"/>
                          </a:rPr>
                          <m:t>INT</m:t>
                        </m:r>
                        <m:r>
                          <a:rPr lang="en-US" altLang="zh-CN" dirty="0">
                            <a:solidFill>
                              <a:schemeClr val="tx1">
                                <a:lumMod val="65000"/>
                                <a:lumOff val="35000"/>
                              </a:schemeClr>
                            </a:solidFill>
                            <a:latin typeface="Cambria Math" panose="02040503050406030204" pitchFamily="18" charset="0"/>
                          </a:rPr>
                          <m:t>1</m:t>
                        </m:r>
                      </m:e>
                    </m:acc>
                  </m:oMath>
                </a14:m>
                <a:r>
                  <a:rPr lang="en-US" altLang="zh-CN" dirty="0" smtClean="0">
                    <a:solidFill>
                      <a:schemeClr val="tx1">
                        <a:lumMod val="65000"/>
                        <a:lumOff val="35000"/>
                      </a:schemeClr>
                    </a:solidFill>
                  </a:rPr>
                  <a:t>~</a:t>
                </a:r>
                <a:r>
                  <a:rPr lang="zh-CN" altLang="en-US" dirty="0">
                    <a:solidFill>
                      <a:schemeClr val="tx1">
                        <a:lumMod val="65000"/>
                        <a:lumOff val="35000"/>
                      </a:schemeClr>
                    </a:solidFill>
                  </a:rPr>
                  <a:t> </a:t>
                </a:r>
                <a14:m>
                  <m:oMath xmlns:m="http://schemas.openxmlformats.org/officeDocument/2006/math">
                    <m:acc>
                      <m:accPr>
                        <m:chr m:val="̅"/>
                        <m:ctrlPr>
                          <a:rPr lang="zh-CN" altLang="en-US" i="1" dirty="0">
                            <a:solidFill>
                              <a:schemeClr val="tx1">
                                <a:lumMod val="65000"/>
                                <a:lumOff val="35000"/>
                              </a:schemeClr>
                            </a:solidFill>
                            <a:latin typeface="Cambria Math" panose="02040503050406030204" pitchFamily="18" charset="0"/>
                          </a:rPr>
                        </m:ctrlPr>
                      </m:accPr>
                      <m:e>
                        <m:r>
                          <m:rPr>
                            <m:sty m:val="p"/>
                          </m:rPr>
                          <a:rPr lang="en-US" altLang="zh-CN" i="1" dirty="0">
                            <a:solidFill>
                              <a:schemeClr val="tx1">
                                <a:lumMod val="65000"/>
                                <a:lumOff val="35000"/>
                              </a:schemeClr>
                            </a:solidFill>
                            <a:latin typeface="Cambria Math" panose="02040503050406030204" pitchFamily="18" charset="0"/>
                          </a:rPr>
                          <m:t>INT</m:t>
                        </m:r>
                        <m:r>
                          <a:rPr lang="en-US" altLang="zh-CN" dirty="0">
                            <a:solidFill>
                              <a:schemeClr val="tx1">
                                <a:lumMod val="65000"/>
                                <a:lumOff val="35000"/>
                              </a:schemeClr>
                            </a:solidFill>
                            <a:latin typeface="Cambria Math" panose="02040503050406030204" pitchFamily="18" charset="0"/>
                          </a:rPr>
                          <m:t>1</m:t>
                        </m:r>
                        <m:r>
                          <a:rPr lang="en-US" altLang="zh-CN" b="0" i="1" dirty="0" smtClean="0">
                            <a:solidFill>
                              <a:schemeClr val="tx1">
                                <a:lumMod val="65000"/>
                                <a:lumOff val="35000"/>
                              </a:schemeClr>
                            </a:solidFill>
                            <a:latin typeface="Cambria Math" panose="02040503050406030204" pitchFamily="18" charset="0"/>
                          </a:rPr>
                          <m:t>4</m:t>
                        </m:r>
                      </m:e>
                    </m:acc>
                  </m:oMath>
                </a14:m>
                <a:r>
                  <a:rPr lang="zh-CN" altLang="en-US" dirty="0" smtClean="0">
                    <a:solidFill>
                      <a:schemeClr val="tx1">
                        <a:lumMod val="65000"/>
                        <a:lumOff val="35000"/>
                      </a:schemeClr>
                    </a:solidFill>
                  </a:rPr>
                  <a:t>。</a:t>
                </a:r>
                <a:r>
                  <a:rPr lang="zh-CN" altLang="en-US" dirty="0">
                    <a:solidFill>
                      <a:schemeClr val="tx1">
                        <a:lumMod val="65000"/>
                        <a:lumOff val="35000"/>
                      </a:schemeClr>
                    </a:solidFill>
                  </a:rPr>
                  <a:t>这</a:t>
                </a:r>
                <a:r>
                  <a:rPr lang="en-US" altLang="zh-CN" dirty="0">
                    <a:solidFill>
                      <a:schemeClr val="tx1">
                        <a:lumMod val="65000"/>
                        <a:lumOff val="35000"/>
                      </a:schemeClr>
                    </a:solidFill>
                  </a:rPr>
                  <a:t>16</a:t>
                </a:r>
                <a:r>
                  <a:rPr lang="zh-CN" altLang="en-US" dirty="0">
                    <a:solidFill>
                      <a:schemeClr val="tx1">
                        <a:lumMod val="65000"/>
                        <a:lumOff val="35000"/>
                      </a:schemeClr>
                    </a:solidFill>
                  </a:rPr>
                  <a:t>个中断都属于可屏蔽中断，根据可屏蔽中断的字面含义，不难理解这些是能够通过软件设置来使能或者禁止的中断，那在</a:t>
                </a:r>
                <a:r>
                  <a:rPr lang="en-US" altLang="zh-CN" dirty="0">
                    <a:solidFill>
                      <a:schemeClr val="tx1">
                        <a:lumMod val="65000"/>
                        <a:lumOff val="35000"/>
                      </a:schemeClr>
                    </a:solidFill>
                  </a:rPr>
                  <a:t>DSP</a:t>
                </a:r>
                <a:r>
                  <a:rPr lang="zh-CN" altLang="en-US" dirty="0">
                    <a:solidFill>
                      <a:schemeClr val="tx1">
                        <a:lumMod val="65000"/>
                        <a:lumOff val="35000"/>
                      </a:schemeClr>
                    </a:solidFill>
                  </a:rPr>
                  <a:t>中是怎么实现的呢？很简单，通过</a:t>
                </a:r>
                <a:r>
                  <a:rPr lang="en-US" altLang="zh-CN" dirty="0">
                    <a:solidFill>
                      <a:schemeClr val="tx1">
                        <a:lumMod val="65000"/>
                        <a:lumOff val="35000"/>
                      </a:schemeClr>
                    </a:solidFill>
                  </a:rPr>
                  <a:t>CPU</a:t>
                </a:r>
                <a:r>
                  <a:rPr lang="zh-CN" altLang="en-US" dirty="0">
                    <a:solidFill>
                      <a:schemeClr val="tx1">
                        <a:lumMod val="65000"/>
                        <a:lumOff val="35000"/>
                      </a:schemeClr>
                    </a:solidFill>
                  </a:rPr>
                  <a:t>中断使能寄存器</a:t>
                </a:r>
                <a:r>
                  <a:rPr lang="en-US" altLang="zh-CN" dirty="0">
                    <a:solidFill>
                      <a:schemeClr val="tx1">
                        <a:lumMod val="65000"/>
                        <a:lumOff val="35000"/>
                      </a:schemeClr>
                    </a:solidFill>
                  </a:rPr>
                  <a:t>IER</a:t>
                </a:r>
                <a:r>
                  <a:rPr lang="zh-CN" altLang="en-US" dirty="0">
                    <a:solidFill>
                      <a:schemeClr val="tx1">
                        <a:lumMod val="65000"/>
                        <a:lumOff val="35000"/>
                      </a:schemeClr>
                    </a:solidFill>
                  </a:rPr>
                  <a:t>就可以来实现。</a:t>
                </a:r>
              </a:p>
            </p:txBody>
          </p:sp>
        </mc:Choice>
        <mc:Fallback xmlns="">
          <p:sp>
            <p:nvSpPr>
              <p:cNvPr id="14" name="矩形 13"/>
              <p:cNvSpPr>
                <a:spLocks noRot="1" noChangeAspect="1" noMove="1" noResize="1" noEditPoints="1" noAdjustHandles="1" noChangeArrowheads="1" noChangeShapeType="1" noTextEdit="1"/>
              </p:cNvSpPr>
              <p:nvPr/>
            </p:nvSpPr>
            <p:spPr>
              <a:xfrm>
                <a:off x="906977" y="1923678"/>
                <a:ext cx="7056784" cy="2031325"/>
              </a:xfrm>
              <a:prstGeom prst="rect">
                <a:avLst/>
              </a:prstGeom>
              <a:blipFill>
                <a:blip r:embed="rId3"/>
                <a:stretch>
                  <a:fillRect l="-778" t="-2102" r="-3717" b="-3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50082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中断的寄存器</a:t>
            </a:r>
          </a:p>
        </p:txBody>
      </p:sp>
      <p:sp>
        <p:nvSpPr>
          <p:cNvPr id="3" name="矩形 2"/>
          <p:cNvSpPr/>
          <p:nvPr/>
        </p:nvSpPr>
        <p:spPr>
          <a:xfrm>
            <a:off x="906977" y="1059582"/>
            <a:ext cx="3453189" cy="400110"/>
          </a:xfrm>
          <a:prstGeom prst="rect">
            <a:avLst/>
          </a:prstGeom>
        </p:spPr>
        <p:txBody>
          <a:bodyPr wrap="none">
            <a:spAutoFit/>
          </a:bodyPr>
          <a:lstStyle/>
          <a:p>
            <a:r>
              <a:rPr lang="zh-CN" altLang="en-US" sz="2000" dirty="0">
                <a:solidFill>
                  <a:schemeClr val="tx1">
                    <a:lumMod val="65000"/>
                    <a:lumOff val="35000"/>
                  </a:schemeClr>
                </a:solidFill>
              </a:rPr>
              <a:t>下图为</a:t>
            </a:r>
            <a:r>
              <a:rPr lang="en-US" altLang="zh-CN" sz="2000" dirty="0">
                <a:solidFill>
                  <a:schemeClr val="tx1">
                    <a:lumMod val="65000"/>
                    <a:lumOff val="35000"/>
                  </a:schemeClr>
                </a:solidFill>
              </a:rPr>
              <a:t>IER</a:t>
            </a:r>
            <a:r>
              <a:rPr lang="zh-CN" altLang="en-US" sz="2000" dirty="0">
                <a:solidFill>
                  <a:schemeClr val="tx1">
                    <a:lumMod val="65000"/>
                    <a:lumOff val="35000"/>
                  </a:schemeClr>
                </a:solidFill>
              </a:rPr>
              <a:t>寄存器的位情况。</a:t>
            </a:r>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860" y="1459692"/>
            <a:ext cx="7092280" cy="1557559"/>
          </a:xfrm>
          <a:prstGeom prst="rect">
            <a:avLst/>
          </a:prstGeom>
        </p:spPr>
      </p:pic>
      <p:sp>
        <p:nvSpPr>
          <p:cNvPr id="8" name="矩形 7"/>
          <p:cNvSpPr/>
          <p:nvPr/>
        </p:nvSpPr>
        <p:spPr>
          <a:xfrm>
            <a:off x="3153182" y="3048029"/>
            <a:ext cx="2837636" cy="369332"/>
          </a:xfrm>
          <a:prstGeom prst="rect">
            <a:avLst/>
          </a:prstGeom>
        </p:spPr>
        <p:txBody>
          <a:bodyPr wrap="none">
            <a:spAutoFit/>
          </a:bodyPr>
          <a:lstStyle/>
          <a:p>
            <a:r>
              <a:rPr lang="zh-CN" altLang="en-US" dirty="0"/>
              <a:t>CPU 中断使能寄存器 IER</a:t>
            </a:r>
          </a:p>
        </p:txBody>
      </p:sp>
      <p:sp>
        <p:nvSpPr>
          <p:cNvPr id="9" name="矩形 8"/>
          <p:cNvSpPr/>
          <p:nvPr/>
        </p:nvSpPr>
        <p:spPr>
          <a:xfrm>
            <a:off x="1025860" y="3694276"/>
            <a:ext cx="4358886" cy="369332"/>
          </a:xfrm>
          <a:prstGeom prst="rect">
            <a:avLst/>
          </a:prstGeom>
        </p:spPr>
        <p:txBody>
          <a:bodyPr wrap="none">
            <a:spAutoFit/>
          </a:bodyPr>
          <a:lstStyle/>
          <a:p>
            <a:pPr algn="just">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注：</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R=</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可读，</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W=</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可写，–</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0</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复位后的值。</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71195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中断的寄存器</a:t>
            </a:r>
          </a:p>
        </p:txBody>
      </p:sp>
      <p:graphicFrame>
        <p:nvGraphicFramePr>
          <p:cNvPr id="4" name="表格 3"/>
          <p:cNvGraphicFramePr>
            <a:graphicFrameLocks noGrp="1"/>
          </p:cNvGraphicFramePr>
          <p:nvPr>
            <p:extLst>
              <p:ext uri="{D42A27DB-BD31-4B8C-83A1-F6EECF244321}">
                <p14:modId xmlns:p14="http://schemas.microsoft.com/office/powerpoint/2010/main" val="955750186"/>
              </p:ext>
            </p:extLst>
          </p:nvPr>
        </p:nvGraphicFramePr>
        <p:xfrm>
          <a:off x="1498650" y="843558"/>
          <a:ext cx="4441502" cy="4023632"/>
        </p:xfrm>
        <a:graphic>
          <a:graphicData uri="http://schemas.openxmlformats.org/drawingml/2006/table">
            <a:tbl>
              <a:tblPr firstRow="1" firstCol="1" lastCol="1" bandRow="1" bandCol="1">
                <a:tableStyleId>{775DCB02-9BB8-47FD-8907-85C794F793BA}</a:tableStyleId>
              </a:tblPr>
              <a:tblGrid>
                <a:gridCol w="724647">
                  <a:extLst>
                    <a:ext uri="{9D8B030D-6E8A-4147-A177-3AD203B41FA5}">
                      <a16:colId xmlns:a16="http://schemas.microsoft.com/office/drawing/2014/main" val="3532595835"/>
                    </a:ext>
                  </a:extLst>
                </a:gridCol>
                <a:gridCol w="882005">
                  <a:extLst>
                    <a:ext uri="{9D8B030D-6E8A-4147-A177-3AD203B41FA5}">
                      <a16:colId xmlns:a16="http://schemas.microsoft.com/office/drawing/2014/main" val="1751909181"/>
                    </a:ext>
                  </a:extLst>
                </a:gridCol>
                <a:gridCol w="2834850">
                  <a:extLst>
                    <a:ext uri="{9D8B030D-6E8A-4147-A177-3AD203B41FA5}">
                      <a16:colId xmlns:a16="http://schemas.microsoft.com/office/drawing/2014/main" val="3145209119"/>
                    </a:ext>
                  </a:extLst>
                </a:gridCol>
              </a:tblGrid>
              <a:tr h="144016">
                <a:tc>
                  <a:txBody>
                    <a:bodyPr/>
                    <a:lstStyle/>
                    <a:p>
                      <a:pPr algn="ctr">
                        <a:spcAft>
                          <a:spcPts val="0"/>
                        </a:spcAft>
                      </a:pPr>
                      <a:r>
                        <a:rPr lang="zh-CN" sz="900" kern="100" dirty="0">
                          <a:effectLst/>
                        </a:rPr>
                        <a:t>位</a:t>
                      </a:r>
                      <a:endParaRPr lang="zh-CN" sz="90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zh-CN" sz="900" kern="100" dirty="0">
                          <a:effectLst/>
                        </a:rPr>
                        <a:t>名称</a:t>
                      </a:r>
                      <a:endParaRPr lang="zh-CN" sz="900" b="0" kern="100" dirty="0">
                        <a:effectLst/>
                        <a:latin typeface="+mj-ea"/>
                        <a:ea typeface="+mj-ea"/>
                        <a:cs typeface="Times New Roman" panose="02020603050405020304" pitchFamily="18" charset="0"/>
                      </a:endParaRPr>
                    </a:p>
                  </a:txBody>
                  <a:tcPr marL="27371" marR="27371" marT="0" marB="0"/>
                </a:tc>
                <a:tc>
                  <a:txBody>
                    <a:bodyPr/>
                    <a:lstStyle/>
                    <a:p>
                      <a:pPr algn="just">
                        <a:spcAft>
                          <a:spcPts val="0"/>
                        </a:spcAft>
                      </a:pPr>
                      <a:r>
                        <a:rPr lang="zh-CN" sz="900" b="0" kern="100" dirty="0">
                          <a:effectLst/>
                        </a:rPr>
                        <a:t>说明</a:t>
                      </a:r>
                      <a:endParaRPr lang="zh-CN" sz="9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682341935"/>
                  </a:ext>
                </a:extLst>
              </a:tr>
              <a:tr h="242476">
                <a:tc>
                  <a:txBody>
                    <a:bodyPr/>
                    <a:lstStyle/>
                    <a:p>
                      <a:pPr algn="ctr">
                        <a:spcAft>
                          <a:spcPts val="0"/>
                        </a:spcAft>
                      </a:pPr>
                      <a:r>
                        <a:rPr lang="en-US" sz="700" b="0" kern="100" dirty="0">
                          <a:effectLst/>
                        </a:rPr>
                        <a:t>15</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RTOSINT</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just">
                        <a:spcAft>
                          <a:spcPts val="0"/>
                        </a:spcAft>
                      </a:pPr>
                      <a:r>
                        <a:rPr lang="zh-CN" sz="500" b="0" kern="100">
                          <a:effectLst/>
                        </a:rPr>
                        <a:t>实时操作系统中断使能位。该位使</a:t>
                      </a:r>
                      <a:r>
                        <a:rPr lang="en-US" sz="500" b="0" kern="100">
                          <a:effectLst/>
                        </a:rPr>
                        <a:t>CPU RTOS</a:t>
                      </a:r>
                      <a:r>
                        <a:rPr lang="zh-CN" sz="500" b="0" kern="100">
                          <a:effectLst/>
                        </a:rPr>
                        <a:t>中断使能或禁止。</a:t>
                      </a:r>
                    </a:p>
                    <a:p>
                      <a:pPr algn="just">
                        <a:spcAft>
                          <a:spcPts val="0"/>
                        </a:spcAft>
                      </a:pPr>
                      <a:r>
                        <a:rPr lang="en-US" sz="500" b="0" kern="100">
                          <a:effectLst/>
                        </a:rPr>
                        <a:t>0  RTOSINT</a:t>
                      </a:r>
                      <a:r>
                        <a:rPr lang="zh-CN" sz="500" b="0" kern="100">
                          <a:effectLst/>
                        </a:rPr>
                        <a:t>中断禁止</a:t>
                      </a:r>
                    </a:p>
                    <a:p>
                      <a:pPr algn="just">
                        <a:spcAft>
                          <a:spcPts val="0"/>
                        </a:spcAft>
                      </a:pPr>
                      <a:r>
                        <a:rPr lang="en-US" sz="500" b="0" kern="100">
                          <a:effectLst/>
                        </a:rPr>
                        <a:t>1  IRTOSINT</a:t>
                      </a:r>
                      <a:r>
                        <a:rPr lang="zh-CN" sz="500" b="0" kern="100">
                          <a:effectLst/>
                        </a:rPr>
                        <a:t>中断使能</a:t>
                      </a:r>
                      <a:endParaRPr lang="zh-CN" sz="500" b="0" kern="10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1865512433"/>
                  </a:ext>
                </a:extLst>
              </a:tr>
              <a:tr h="242476">
                <a:tc>
                  <a:txBody>
                    <a:bodyPr/>
                    <a:lstStyle/>
                    <a:p>
                      <a:pPr algn="ctr">
                        <a:spcAft>
                          <a:spcPts val="0"/>
                        </a:spcAft>
                      </a:pPr>
                      <a:r>
                        <a:rPr lang="en-US" sz="700" b="0" kern="100" dirty="0">
                          <a:effectLst/>
                        </a:rPr>
                        <a:t>14</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a:effectLst/>
                        </a:rPr>
                        <a:t>DLOGINT </a:t>
                      </a:r>
                      <a:endParaRPr lang="zh-CN" sz="700" b="0" kern="10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数据记录中断使能位。该位使</a:t>
                      </a:r>
                      <a:r>
                        <a:rPr lang="en-US" sz="500" b="0" kern="100" dirty="0">
                          <a:effectLst/>
                        </a:rPr>
                        <a:t>CPU</a:t>
                      </a:r>
                      <a:r>
                        <a:rPr lang="zh-CN" sz="500" b="0" kern="100" dirty="0">
                          <a:effectLst/>
                        </a:rPr>
                        <a:t>数据记录中断使能或禁止。</a:t>
                      </a:r>
                    </a:p>
                    <a:p>
                      <a:pPr marL="200025" indent="-200025" algn="just">
                        <a:spcAft>
                          <a:spcPts val="0"/>
                        </a:spcAft>
                      </a:pPr>
                      <a:r>
                        <a:rPr lang="en-US" sz="500" b="0" kern="100" dirty="0">
                          <a:effectLst/>
                        </a:rPr>
                        <a:t>0  CPU</a:t>
                      </a:r>
                      <a:r>
                        <a:rPr lang="zh-CN" sz="500" b="0" kern="100" dirty="0">
                          <a:effectLst/>
                        </a:rPr>
                        <a:t>数据记录中断禁止</a:t>
                      </a:r>
                    </a:p>
                    <a:p>
                      <a:pPr marL="200025" indent="-200025" algn="just">
                        <a:spcAft>
                          <a:spcPts val="0"/>
                        </a:spcAft>
                      </a:pPr>
                      <a:r>
                        <a:rPr lang="en-US" sz="500" b="0" kern="100" dirty="0">
                          <a:effectLst/>
                        </a:rPr>
                        <a:t>1  CPU</a:t>
                      </a:r>
                      <a:r>
                        <a:rPr lang="zh-CN" sz="500" b="0" kern="100" dirty="0">
                          <a:effectLst/>
                        </a:rPr>
                        <a:t>数据记录中断使能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2335446035"/>
                  </a:ext>
                </a:extLst>
              </a:tr>
              <a:tr h="242476">
                <a:tc>
                  <a:txBody>
                    <a:bodyPr/>
                    <a:lstStyle/>
                    <a:p>
                      <a:pPr algn="ctr">
                        <a:spcAft>
                          <a:spcPts val="0"/>
                        </a:spcAft>
                      </a:pPr>
                      <a:r>
                        <a:rPr lang="en-US" sz="700" b="0" kern="100">
                          <a:effectLst/>
                        </a:rPr>
                        <a:t>13</a:t>
                      </a:r>
                      <a:endParaRPr lang="zh-CN" sz="700" b="0" kern="10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INT14</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14</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INT14</a:t>
                      </a:r>
                      <a:r>
                        <a:rPr lang="zh-CN" sz="500" b="0" kern="100" dirty="0">
                          <a:effectLst/>
                        </a:rPr>
                        <a:t>使能或禁止。</a:t>
                      </a:r>
                    </a:p>
                    <a:p>
                      <a:pPr marL="200025" indent="-200025" algn="just">
                        <a:spcAft>
                          <a:spcPts val="0"/>
                        </a:spcAft>
                      </a:pPr>
                      <a:r>
                        <a:rPr lang="en-US" sz="500" b="0" kern="100" dirty="0">
                          <a:effectLst/>
                        </a:rPr>
                        <a:t>0  INT14</a:t>
                      </a:r>
                      <a:r>
                        <a:rPr lang="zh-CN" sz="500" b="0" kern="100" dirty="0">
                          <a:effectLst/>
                        </a:rPr>
                        <a:t>禁止</a:t>
                      </a:r>
                    </a:p>
                    <a:p>
                      <a:pPr marL="200025" indent="-200025" algn="just">
                        <a:spcAft>
                          <a:spcPts val="0"/>
                        </a:spcAft>
                      </a:pPr>
                      <a:r>
                        <a:rPr lang="en-US" sz="500" b="0" kern="100" dirty="0">
                          <a:effectLst/>
                        </a:rPr>
                        <a:t>1  INT14</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3009094119"/>
                  </a:ext>
                </a:extLst>
              </a:tr>
              <a:tr h="242476">
                <a:tc>
                  <a:txBody>
                    <a:bodyPr/>
                    <a:lstStyle/>
                    <a:p>
                      <a:pPr algn="ctr">
                        <a:spcAft>
                          <a:spcPts val="0"/>
                        </a:spcAft>
                      </a:pPr>
                      <a:r>
                        <a:rPr lang="en-US" sz="700" b="0" kern="100">
                          <a:effectLst/>
                        </a:rPr>
                        <a:t>12</a:t>
                      </a:r>
                      <a:endParaRPr lang="zh-CN" sz="700" b="0" kern="10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INT13</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13</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INT13</a:t>
                      </a:r>
                      <a:r>
                        <a:rPr lang="zh-CN" sz="500" b="0" kern="100" dirty="0">
                          <a:effectLst/>
                        </a:rPr>
                        <a:t>使能或禁止。</a:t>
                      </a:r>
                    </a:p>
                    <a:p>
                      <a:pPr marL="200025" indent="-200025" algn="just">
                        <a:spcAft>
                          <a:spcPts val="0"/>
                        </a:spcAft>
                      </a:pPr>
                      <a:r>
                        <a:rPr lang="en-US" sz="500" b="0" kern="100" dirty="0">
                          <a:effectLst/>
                        </a:rPr>
                        <a:t>0  INT13</a:t>
                      </a:r>
                      <a:r>
                        <a:rPr lang="zh-CN" sz="500" b="0" kern="100" dirty="0">
                          <a:effectLst/>
                        </a:rPr>
                        <a:t>禁止</a:t>
                      </a:r>
                    </a:p>
                    <a:p>
                      <a:pPr marL="200025" indent="-200025" algn="just">
                        <a:spcAft>
                          <a:spcPts val="0"/>
                        </a:spcAft>
                      </a:pPr>
                      <a:r>
                        <a:rPr lang="en-US" sz="500" b="0" kern="100" dirty="0">
                          <a:effectLst/>
                        </a:rPr>
                        <a:t>1  INT13</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2248769492"/>
                  </a:ext>
                </a:extLst>
              </a:tr>
              <a:tr h="242476">
                <a:tc>
                  <a:txBody>
                    <a:bodyPr/>
                    <a:lstStyle/>
                    <a:p>
                      <a:pPr algn="ctr">
                        <a:spcAft>
                          <a:spcPts val="0"/>
                        </a:spcAft>
                      </a:pPr>
                      <a:r>
                        <a:rPr lang="en-US" sz="700" b="0" kern="100" dirty="0">
                          <a:effectLst/>
                        </a:rPr>
                        <a:t>10</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a:effectLst/>
                        </a:rPr>
                        <a:t>INT12</a:t>
                      </a:r>
                      <a:endParaRPr lang="zh-CN" sz="700" b="0" kern="10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a:effectLst/>
                        </a:rPr>
                        <a:t>中断</a:t>
                      </a:r>
                      <a:r>
                        <a:rPr lang="en-US" sz="500" b="0" kern="100">
                          <a:effectLst/>
                        </a:rPr>
                        <a:t>12</a:t>
                      </a:r>
                      <a:r>
                        <a:rPr lang="zh-CN" sz="500" b="0" kern="100">
                          <a:effectLst/>
                        </a:rPr>
                        <a:t>使能位。该位使</a:t>
                      </a:r>
                      <a:r>
                        <a:rPr lang="en-US" sz="500" b="0" kern="100">
                          <a:effectLst/>
                        </a:rPr>
                        <a:t>CPU</a:t>
                      </a:r>
                      <a:r>
                        <a:rPr lang="zh-CN" sz="500" b="0" kern="100">
                          <a:effectLst/>
                        </a:rPr>
                        <a:t>中断级</a:t>
                      </a:r>
                      <a:r>
                        <a:rPr lang="en-US" sz="500" b="0" kern="100">
                          <a:effectLst/>
                        </a:rPr>
                        <a:t>INT12</a:t>
                      </a:r>
                      <a:r>
                        <a:rPr lang="zh-CN" sz="500" b="0" kern="100">
                          <a:effectLst/>
                        </a:rPr>
                        <a:t>使能或禁止。</a:t>
                      </a:r>
                    </a:p>
                    <a:p>
                      <a:pPr marL="200025" indent="-200025" algn="just">
                        <a:spcAft>
                          <a:spcPts val="0"/>
                        </a:spcAft>
                      </a:pPr>
                      <a:r>
                        <a:rPr lang="en-US" sz="500" b="0" kern="100">
                          <a:effectLst/>
                        </a:rPr>
                        <a:t>0  INT12</a:t>
                      </a:r>
                      <a:r>
                        <a:rPr lang="zh-CN" sz="500" b="0" kern="100">
                          <a:effectLst/>
                        </a:rPr>
                        <a:t>禁止</a:t>
                      </a:r>
                    </a:p>
                    <a:p>
                      <a:pPr marL="200025" indent="-200025" algn="just">
                        <a:spcAft>
                          <a:spcPts val="0"/>
                        </a:spcAft>
                      </a:pPr>
                      <a:r>
                        <a:rPr lang="en-US" sz="500" b="0" kern="100">
                          <a:effectLst/>
                        </a:rPr>
                        <a:t>1  INT12</a:t>
                      </a:r>
                      <a:r>
                        <a:rPr lang="zh-CN" sz="500" b="0" kern="100">
                          <a:effectLst/>
                        </a:rPr>
                        <a:t>使能</a:t>
                      </a:r>
                      <a:endParaRPr lang="zh-CN" sz="500" b="0" kern="10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3806248920"/>
                  </a:ext>
                </a:extLst>
              </a:tr>
              <a:tr h="242476">
                <a:tc>
                  <a:txBody>
                    <a:bodyPr/>
                    <a:lstStyle/>
                    <a:p>
                      <a:pPr algn="ctr">
                        <a:spcAft>
                          <a:spcPts val="0"/>
                        </a:spcAft>
                      </a:pPr>
                      <a:r>
                        <a:rPr lang="en-US" sz="700" b="0" kern="100" dirty="0">
                          <a:effectLst/>
                        </a:rPr>
                        <a:t>10</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INT10</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a:effectLst/>
                        </a:rPr>
                        <a:t>中断</a:t>
                      </a:r>
                      <a:r>
                        <a:rPr lang="en-US" sz="500" b="0" kern="100">
                          <a:effectLst/>
                        </a:rPr>
                        <a:t>10</a:t>
                      </a:r>
                      <a:r>
                        <a:rPr lang="zh-CN" sz="500" b="0" kern="100">
                          <a:effectLst/>
                        </a:rPr>
                        <a:t>使能位。该位使</a:t>
                      </a:r>
                      <a:r>
                        <a:rPr lang="en-US" sz="500" b="0" kern="100">
                          <a:effectLst/>
                        </a:rPr>
                        <a:t>CPU</a:t>
                      </a:r>
                      <a:r>
                        <a:rPr lang="zh-CN" sz="500" b="0" kern="100">
                          <a:effectLst/>
                        </a:rPr>
                        <a:t>中断级</a:t>
                      </a:r>
                      <a:r>
                        <a:rPr lang="en-US" sz="500" b="0" kern="100">
                          <a:effectLst/>
                        </a:rPr>
                        <a:t>INT10</a:t>
                      </a:r>
                      <a:r>
                        <a:rPr lang="zh-CN" sz="500" b="0" kern="100">
                          <a:effectLst/>
                        </a:rPr>
                        <a:t>使能或禁止。</a:t>
                      </a:r>
                    </a:p>
                    <a:p>
                      <a:pPr marL="200025" indent="-200025" algn="just">
                        <a:spcAft>
                          <a:spcPts val="0"/>
                        </a:spcAft>
                      </a:pPr>
                      <a:r>
                        <a:rPr lang="en-US" sz="500" b="0" kern="100">
                          <a:effectLst/>
                        </a:rPr>
                        <a:t>0  INT10</a:t>
                      </a:r>
                      <a:r>
                        <a:rPr lang="zh-CN" sz="500" b="0" kern="100">
                          <a:effectLst/>
                        </a:rPr>
                        <a:t>禁止</a:t>
                      </a:r>
                    </a:p>
                    <a:p>
                      <a:pPr marL="200025" indent="-200025" algn="just">
                        <a:spcAft>
                          <a:spcPts val="0"/>
                        </a:spcAft>
                      </a:pPr>
                      <a:r>
                        <a:rPr lang="en-US" sz="500" b="0" kern="100">
                          <a:effectLst/>
                        </a:rPr>
                        <a:t>1  INT10</a:t>
                      </a:r>
                      <a:r>
                        <a:rPr lang="zh-CN" sz="500" b="0" kern="100">
                          <a:effectLst/>
                        </a:rPr>
                        <a:t>使能</a:t>
                      </a:r>
                      <a:endParaRPr lang="zh-CN" sz="500" b="0" kern="10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1146925990"/>
                  </a:ext>
                </a:extLst>
              </a:tr>
              <a:tr h="242476">
                <a:tc>
                  <a:txBody>
                    <a:bodyPr/>
                    <a:lstStyle/>
                    <a:p>
                      <a:pPr algn="ctr">
                        <a:spcAft>
                          <a:spcPts val="0"/>
                        </a:spcAft>
                      </a:pPr>
                      <a:r>
                        <a:rPr lang="en-US" sz="700" b="0" kern="100">
                          <a:effectLst/>
                        </a:rPr>
                        <a:t>9</a:t>
                      </a:r>
                      <a:endParaRPr lang="zh-CN" sz="700" b="0" kern="10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a:effectLst/>
                        </a:rPr>
                        <a:t>INT10</a:t>
                      </a:r>
                      <a:endParaRPr lang="zh-CN" sz="700" b="0" kern="10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a:effectLst/>
                        </a:rPr>
                        <a:t>中断</a:t>
                      </a:r>
                      <a:r>
                        <a:rPr lang="en-US" sz="500" b="0" kern="100">
                          <a:effectLst/>
                        </a:rPr>
                        <a:t>10</a:t>
                      </a:r>
                      <a:r>
                        <a:rPr lang="zh-CN" sz="500" b="0" kern="100">
                          <a:effectLst/>
                        </a:rPr>
                        <a:t>使能位。该位使</a:t>
                      </a:r>
                      <a:r>
                        <a:rPr lang="en-US" sz="500" b="0" kern="100">
                          <a:effectLst/>
                        </a:rPr>
                        <a:t>CPU</a:t>
                      </a:r>
                      <a:r>
                        <a:rPr lang="zh-CN" sz="500" b="0" kern="100">
                          <a:effectLst/>
                        </a:rPr>
                        <a:t>中断级</a:t>
                      </a:r>
                      <a:r>
                        <a:rPr lang="en-US" sz="500" b="0" kern="100">
                          <a:effectLst/>
                        </a:rPr>
                        <a:t>INT10</a:t>
                      </a:r>
                      <a:r>
                        <a:rPr lang="zh-CN" sz="500" b="0" kern="100">
                          <a:effectLst/>
                        </a:rPr>
                        <a:t>使能或禁止。</a:t>
                      </a:r>
                    </a:p>
                    <a:p>
                      <a:pPr marL="200025" indent="-200025" algn="just">
                        <a:spcAft>
                          <a:spcPts val="0"/>
                        </a:spcAft>
                      </a:pPr>
                      <a:r>
                        <a:rPr lang="en-US" sz="500" b="0" kern="100">
                          <a:effectLst/>
                        </a:rPr>
                        <a:t>0  INT10</a:t>
                      </a:r>
                      <a:r>
                        <a:rPr lang="zh-CN" sz="500" b="0" kern="100">
                          <a:effectLst/>
                        </a:rPr>
                        <a:t>禁止</a:t>
                      </a:r>
                    </a:p>
                    <a:p>
                      <a:pPr marL="200025" indent="-200025" algn="just">
                        <a:spcAft>
                          <a:spcPts val="0"/>
                        </a:spcAft>
                      </a:pPr>
                      <a:r>
                        <a:rPr lang="en-US" sz="500" b="0" kern="100">
                          <a:effectLst/>
                        </a:rPr>
                        <a:t>1  INT10</a:t>
                      </a:r>
                      <a:r>
                        <a:rPr lang="zh-CN" sz="500" b="0" kern="100">
                          <a:effectLst/>
                        </a:rPr>
                        <a:t>使能</a:t>
                      </a:r>
                      <a:endParaRPr lang="zh-CN" sz="500" b="0" kern="10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2582052384"/>
                  </a:ext>
                </a:extLst>
              </a:tr>
              <a:tr h="242476">
                <a:tc>
                  <a:txBody>
                    <a:bodyPr/>
                    <a:lstStyle/>
                    <a:p>
                      <a:pPr algn="ctr">
                        <a:spcAft>
                          <a:spcPts val="0"/>
                        </a:spcAft>
                      </a:pPr>
                      <a:r>
                        <a:rPr lang="en-US" sz="700" b="0" kern="100">
                          <a:effectLst/>
                        </a:rPr>
                        <a:t>8</a:t>
                      </a:r>
                      <a:endParaRPr lang="zh-CN" sz="700" b="0" kern="10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INT9</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9</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INT9</a:t>
                      </a:r>
                      <a:r>
                        <a:rPr lang="zh-CN" sz="500" b="0" kern="100" dirty="0">
                          <a:effectLst/>
                        </a:rPr>
                        <a:t>使能或禁止。</a:t>
                      </a:r>
                    </a:p>
                    <a:p>
                      <a:pPr marL="200025" indent="-200025" algn="just">
                        <a:spcAft>
                          <a:spcPts val="0"/>
                        </a:spcAft>
                      </a:pPr>
                      <a:r>
                        <a:rPr lang="en-US" sz="500" b="0" kern="100" dirty="0">
                          <a:effectLst/>
                        </a:rPr>
                        <a:t>0  INT9</a:t>
                      </a:r>
                      <a:r>
                        <a:rPr lang="zh-CN" sz="500" b="0" kern="100" dirty="0">
                          <a:effectLst/>
                        </a:rPr>
                        <a:t>禁止</a:t>
                      </a:r>
                    </a:p>
                    <a:p>
                      <a:pPr marL="200025" indent="-200025" algn="just">
                        <a:spcAft>
                          <a:spcPts val="0"/>
                        </a:spcAft>
                      </a:pPr>
                      <a:r>
                        <a:rPr lang="en-US" sz="500" b="0" kern="100" dirty="0">
                          <a:effectLst/>
                        </a:rPr>
                        <a:t>1  INT9</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101940814"/>
                  </a:ext>
                </a:extLst>
              </a:tr>
              <a:tr h="242476">
                <a:tc>
                  <a:txBody>
                    <a:bodyPr/>
                    <a:lstStyle/>
                    <a:p>
                      <a:pPr algn="ctr">
                        <a:spcAft>
                          <a:spcPts val="0"/>
                        </a:spcAft>
                      </a:pPr>
                      <a:r>
                        <a:rPr lang="en-US" sz="700" b="0" kern="100">
                          <a:effectLst/>
                        </a:rPr>
                        <a:t>7</a:t>
                      </a:r>
                      <a:endParaRPr lang="zh-CN" sz="700" b="0" kern="10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a:effectLst/>
                        </a:rPr>
                        <a:t>INT8</a:t>
                      </a:r>
                      <a:endParaRPr lang="zh-CN" sz="700" b="0" kern="10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8</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INT8</a:t>
                      </a:r>
                      <a:r>
                        <a:rPr lang="zh-CN" sz="500" b="0" kern="100" dirty="0">
                          <a:effectLst/>
                        </a:rPr>
                        <a:t>使能或禁止。</a:t>
                      </a:r>
                    </a:p>
                    <a:p>
                      <a:pPr marL="200025" indent="-200025" algn="just">
                        <a:spcAft>
                          <a:spcPts val="0"/>
                        </a:spcAft>
                      </a:pPr>
                      <a:r>
                        <a:rPr lang="en-US" sz="500" b="0" kern="100" dirty="0">
                          <a:effectLst/>
                        </a:rPr>
                        <a:t>0  INT8</a:t>
                      </a:r>
                      <a:r>
                        <a:rPr lang="zh-CN" sz="500" b="0" kern="100" dirty="0">
                          <a:effectLst/>
                        </a:rPr>
                        <a:t>禁止</a:t>
                      </a:r>
                    </a:p>
                    <a:p>
                      <a:pPr marL="200025" indent="-200025" algn="just">
                        <a:spcAft>
                          <a:spcPts val="0"/>
                        </a:spcAft>
                      </a:pPr>
                      <a:r>
                        <a:rPr lang="en-US" sz="500" b="0" kern="100" dirty="0">
                          <a:effectLst/>
                        </a:rPr>
                        <a:t>1  INT8</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58937765"/>
                  </a:ext>
                </a:extLst>
              </a:tr>
              <a:tr h="242476">
                <a:tc>
                  <a:txBody>
                    <a:bodyPr/>
                    <a:lstStyle/>
                    <a:p>
                      <a:pPr algn="ctr">
                        <a:spcAft>
                          <a:spcPts val="0"/>
                        </a:spcAft>
                      </a:pPr>
                      <a:r>
                        <a:rPr lang="en-US" sz="700" b="0" kern="100" dirty="0">
                          <a:effectLst/>
                        </a:rPr>
                        <a:t>6</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a:effectLst/>
                        </a:rPr>
                        <a:t>INT7</a:t>
                      </a:r>
                      <a:endParaRPr lang="zh-CN" sz="700" b="0" kern="10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7</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INT7</a:t>
                      </a:r>
                      <a:r>
                        <a:rPr lang="zh-CN" sz="500" b="0" kern="100" dirty="0">
                          <a:effectLst/>
                        </a:rPr>
                        <a:t>使能或禁止。</a:t>
                      </a:r>
                    </a:p>
                    <a:p>
                      <a:pPr marL="200025" indent="-200025" algn="just">
                        <a:spcAft>
                          <a:spcPts val="0"/>
                        </a:spcAft>
                      </a:pPr>
                      <a:r>
                        <a:rPr lang="en-US" sz="500" b="0" kern="100" dirty="0">
                          <a:effectLst/>
                        </a:rPr>
                        <a:t>0  INT7</a:t>
                      </a:r>
                      <a:r>
                        <a:rPr lang="zh-CN" sz="500" b="0" kern="100" dirty="0">
                          <a:effectLst/>
                        </a:rPr>
                        <a:t>禁止</a:t>
                      </a:r>
                    </a:p>
                    <a:p>
                      <a:pPr marL="200025" indent="-200025" algn="just">
                        <a:spcAft>
                          <a:spcPts val="0"/>
                        </a:spcAft>
                      </a:pPr>
                      <a:r>
                        <a:rPr lang="en-US" sz="500" b="0" kern="100" dirty="0">
                          <a:effectLst/>
                        </a:rPr>
                        <a:t>1  INT7</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924011108"/>
                  </a:ext>
                </a:extLst>
              </a:tr>
              <a:tr h="242476">
                <a:tc>
                  <a:txBody>
                    <a:bodyPr/>
                    <a:lstStyle/>
                    <a:p>
                      <a:pPr algn="ctr">
                        <a:spcAft>
                          <a:spcPts val="0"/>
                        </a:spcAft>
                      </a:pPr>
                      <a:r>
                        <a:rPr lang="en-US" sz="700" b="0" kern="100">
                          <a:effectLst/>
                        </a:rPr>
                        <a:t>5</a:t>
                      </a:r>
                      <a:endParaRPr lang="zh-CN" sz="700" b="0" kern="10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INT6</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6</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INT6</a:t>
                      </a:r>
                      <a:r>
                        <a:rPr lang="zh-CN" sz="500" b="0" kern="100" dirty="0">
                          <a:effectLst/>
                        </a:rPr>
                        <a:t>使能或禁止。</a:t>
                      </a:r>
                    </a:p>
                    <a:p>
                      <a:pPr marL="200025" indent="-200025" algn="just">
                        <a:spcAft>
                          <a:spcPts val="0"/>
                        </a:spcAft>
                      </a:pPr>
                      <a:r>
                        <a:rPr lang="en-US" sz="500" b="0" kern="100" dirty="0">
                          <a:effectLst/>
                        </a:rPr>
                        <a:t>0  INT6</a:t>
                      </a:r>
                      <a:r>
                        <a:rPr lang="zh-CN" sz="500" b="0" kern="100" dirty="0">
                          <a:effectLst/>
                        </a:rPr>
                        <a:t>禁止</a:t>
                      </a:r>
                    </a:p>
                    <a:p>
                      <a:pPr marL="200025" indent="-200025" algn="just">
                        <a:spcAft>
                          <a:spcPts val="0"/>
                        </a:spcAft>
                      </a:pPr>
                      <a:r>
                        <a:rPr lang="en-US" sz="500" b="0" kern="100" dirty="0">
                          <a:effectLst/>
                        </a:rPr>
                        <a:t>1  INT6</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4131417451"/>
                  </a:ext>
                </a:extLst>
              </a:tr>
              <a:tr h="242476">
                <a:tc>
                  <a:txBody>
                    <a:bodyPr/>
                    <a:lstStyle/>
                    <a:p>
                      <a:pPr algn="ctr">
                        <a:spcAft>
                          <a:spcPts val="0"/>
                        </a:spcAft>
                      </a:pPr>
                      <a:r>
                        <a:rPr lang="en-US" sz="700" b="0" kern="100" dirty="0">
                          <a:effectLst/>
                        </a:rPr>
                        <a:t>4</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INT5</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a:effectLst/>
                        </a:rPr>
                        <a:t>中断</a:t>
                      </a:r>
                      <a:r>
                        <a:rPr lang="en-US" sz="500" b="0" kern="100">
                          <a:effectLst/>
                        </a:rPr>
                        <a:t>5</a:t>
                      </a:r>
                      <a:r>
                        <a:rPr lang="zh-CN" sz="500" b="0" kern="100">
                          <a:effectLst/>
                        </a:rPr>
                        <a:t>使能位。该位使</a:t>
                      </a:r>
                      <a:r>
                        <a:rPr lang="en-US" sz="500" b="0" kern="100">
                          <a:effectLst/>
                        </a:rPr>
                        <a:t>CPU</a:t>
                      </a:r>
                      <a:r>
                        <a:rPr lang="zh-CN" sz="500" b="0" kern="100">
                          <a:effectLst/>
                        </a:rPr>
                        <a:t>中断级</a:t>
                      </a:r>
                      <a:r>
                        <a:rPr lang="en-US" sz="500" b="0" kern="100">
                          <a:effectLst/>
                        </a:rPr>
                        <a:t>INT5</a:t>
                      </a:r>
                      <a:r>
                        <a:rPr lang="zh-CN" sz="500" b="0" kern="100">
                          <a:effectLst/>
                        </a:rPr>
                        <a:t>使能或禁止。</a:t>
                      </a:r>
                    </a:p>
                    <a:p>
                      <a:pPr marL="200025" indent="-200025" algn="just">
                        <a:spcAft>
                          <a:spcPts val="0"/>
                        </a:spcAft>
                      </a:pPr>
                      <a:r>
                        <a:rPr lang="en-US" sz="500" b="0" kern="100">
                          <a:effectLst/>
                        </a:rPr>
                        <a:t>0  INT5</a:t>
                      </a:r>
                      <a:r>
                        <a:rPr lang="zh-CN" sz="500" b="0" kern="100">
                          <a:effectLst/>
                        </a:rPr>
                        <a:t>禁止</a:t>
                      </a:r>
                    </a:p>
                    <a:p>
                      <a:pPr marL="200025" indent="-200025" algn="just">
                        <a:spcAft>
                          <a:spcPts val="0"/>
                        </a:spcAft>
                      </a:pPr>
                      <a:r>
                        <a:rPr lang="en-US" sz="500" b="0" kern="100">
                          <a:effectLst/>
                        </a:rPr>
                        <a:t>1  INT5</a:t>
                      </a:r>
                      <a:r>
                        <a:rPr lang="zh-CN" sz="500" b="0" kern="100">
                          <a:effectLst/>
                        </a:rPr>
                        <a:t>使能</a:t>
                      </a:r>
                      <a:endParaRPr lang="zh-CN" sz="500" b="0" kern="10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3083797266"/>
                  </a:ext>
                </a:extLst>
              </a:tr>
              <a:tr h="242476">
                <a:tc>
                  <a:txBody>
                    <a:bodyPr/>
                    <a:lstStyle/>
                    <a:p>
                      <a:pPr algn="ctr">
                        <a:spcAft>
                          <a:spcPts val="0"/>
                        </a:spcAft>
                      </a:pPr>
                      <a:r>
                        <a:rPr lang="en-US" sz="700" b="0" kern="100" dirty="0">
                          <a:effectLst/>
                        </a:rPr>
                        <a:t>3</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a:effectLst/>
                        </a:rPr>
                        <a:t>INT4</a:t>
                      </a:r>
                      <a:endParaRPr lang="zh-CN" sz="700" b="0" kern="10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4</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INT4</a:t>
                      </a:r>
                      <a:r>
                        <a:rPr lang="zh-CN" sz="500" b="0" kern="100" dirty="0">
                          <a:effectLst/>
                        </a:rPr>
                        <a:t>使能或禁止。</a:t>
                      </a:r>
                    </a:p>
                    <a:p>
                      <a:pPr marL="200025" indent="-200025" algn="just">
                        <a:spcAft>
                          <a:spcPts val="0"/>
                        </a:spcAft>
                      </a:pPr>
                      <a:r>
                        <a:rPr lang="en-US" sz="500" b="0" kern="100" dirty="0">
                          <a:effectLst/>
                        </a:rPr>
                        <a:t>0  INT4</a:t>
                      </a:r>
                      <a:r>
                        <a:rPr lang="zh-CN" sz="500" b="0" kern="100" dirty="0">
                          <a:effectLst/>
                        </a:rPr>
                        <a:t>禁止</a:t>
                      </a:r>
                    </a:p>
                    <a:p>
                      <a:pPr algn="just">
                        <a:spcAft>
                          <a:spcPts val="0"/>
                        </a:spcAft>
                      </a:pPr>
                      <a:r>
                        <a:rPr lang="en-US" sz="500" b="0" kern="100" dirty="0">
                          <a:effectLst/>
                        </a:rPr>
                        <a:t>1  INT4</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3422914223"/>
                  </a:ext>
                </a:extLst>
              </a:tr>
              <a:tr h="242476">
                <a:tc>
                  <a:txBody>
                    <a:bodyPr/>
                    <a:lstStyle/>
                    <a:p>
                      <a:pPr algn="ctr">
                        <a:spcAft>
                          <a:spcPts val="0"/>
                        </a:spcAft>
                      </a:pPr>
                      <a:r>
                        <a:rPr lang="en-US" sz="700" b="0" kern="100" dirty="0">
                          <a:effectLst/>
                        </a:rPr>
                        <a:t>2</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INT3</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3</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INT3</a:t>
                      </a:r>
                      <a:r>
                        <a:rPr lang="zh-CN" sz="500" b="0" kern="100" dirty="0">
                          <a:effectLst/>
                        </a:rPr>
                        <a:t>使能或禁止。</a:t>
                      </a:r>
                    </a:p>
                    <a:p>
                      <a:pPr marL="200025" indent="-200025" algn="just">
                        <a:spcAft>
                          <a:spcPts val="0"/>
                        </a:spcAft>
                      </a:pPr>
                      <a:r>
                        <a:rPr lang="en-US" sz="500" b="0" kern="100" dirty="0">
                          <a:effectLst/>
                        </a:rPr>
                        <a:t>0  INT3</a:t>
                      </a:r>
                      <a:r>
                        <a:rPr lang="zh-CN" sz="500" b="0" kern="100" dirty="0">
                          <a:effectLst/>
                        </a:rPr>
                        <a:t>禁止</a:t>
                      </a:r>
                    </a:p>
                    <a:p>
                      <a:pPr marL="200025" indent="-200025" algn="just">
                        <a:spcAft>
                          <a:spcPts val="0"/>
                        </a:spcAft>
                      </a:pPr>
                      <a:r>
                        <a:rPr lang="en-US" sz="500" b="0" kern="100" dirty="0">
                          <a:effectLst/>
                        </a:rPr>
                        <a:t>1  INT3</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2240300438"/>
                  </a:ext>
                </a:extLst>
              </a:tr>
              <a:tr h="242476">
                <a:tc>
                  <a:txBody>
                    <a:bodyPr/>
                    <a:lstStyle/>
                    <a:p>
                      <a:pPr algn="ctr">
                        <a:spcAft>
                          <a:spcPts val="0"/>
                        </a:spcAft>
                      </a:pPr>
                      <a:r>
                        <a:rPr lang="en-US" sz="700" b="0" kern="100" dirty="0">
                          <a:effectLst/>
                        </a:rPr>
                        <a:t>1</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INT2</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2</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INT2</a:t>
                      </a:r>
                      <a:r>
                        <a:rPr lang="zh-CN" sz="500" b="0" kern="100" dirty="0">
                          <a:effectLst/>
                        </a:rPr>
                        <a:t>使能或禁止。</a:t>
                      </a:r>
                    </a:p>
                    <a:p>
                      <a:pPr marL="200025" indent="-200025" algn="just">
                        <a:spcAft>
                          <a:spcPts val="0"/>
                        </a:spcAft>
                      </a:pPr>
                      <a:r>
                        <a:rPr lang="en-US" sz="500" b="0" kern="100" dirty="0">
                          <a:effectLst/>
                        </a:rPr>
                        <a:t>0  INT2</a:t>
                      </a:r>
                      <a:r>
                        <a:rPr lang="zh-CN" sz="500" b="0" kern="100" dirty="0">
                          <a:effectLst/>
                        </a:rPr>
                        <a:t>禁止</a:t>
                      </a:r>
                    </a:p>
                    <a:p>
                      <a:pPr marL="200025" indent="-200025" algn="just">
                        <a:spcAft>
                          <a:spcPts val="0"/>
                        </a:spcAft>
                      </a:pPr>
                      <a:r>
                        <a:rPr lang="en-US" sz="500" b="0" kern="100" dirty="0">
                          <a:effectLst/>
                        </a:rPr>
                        <a:t>1  INT2</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2572585694"/>
                  </a:ext>
                </a:extLst>
              </a:tr>
              <a:tr h="242476">
                <a:tc>
                  <a:txBody>
                    <a:bodyPr/>
                    <a:lstStyle/>
                    <a:p>
                      <a:pPr algn="ctr">
                        <a:spcAft>
                          <a:spcPts val="0"/>
                        </a:spcAft>
                      </a:pPr>
                      <a:r>
                        <a:rPr lang="en-US" sz="700" b="0" kern="100" dirty="0">
                          <a:effectLst/>
                        </a:rPr>
                        <a:t>0</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algn="ctr">
                        <a:spcAft>
                          <a:spcPts val="0"/>
                        </a:spcAft>
                      </a:pPr>
                      <a:r>
                        <a:rPr lang="en-US" sz="700" kern="100" dirty="0">
                          <a:effectLst/>
                        </a:rPr>
                        <a:t>INT1</a:t>
                      </a:r>
                      <a:endParaRPr lang="zh-CN" sz="700" b="0" kern="100" dirty="0">
                        <a:effectLst/>
                        <a:latin typeface="+mj-ea"/>
                        <a:ea typeface="+mj-ea"/>
                        <a:cs typeface="Times New Roman" panose="02020603050405020304" pitchFamily="18" charset="0"/>
                      </a:endParaRPr>
                    </a:p>
                  </a:txBody>
                  <a:tcPr marL="27371" marR="27371" marT="0" marB="0"/>
                </a:tc>
                <a:tc>
                  <a:txBody>
                    <a:bodyPr/>
                    <a:lstStyle/>
                    <a:p>
                      <a:pPr marL="200025" indent="-200025" algn="just">
                        <a:spcAft>
                          <a:spcPts val="0"/>
                        </a:spcAft>
                      </a:pPr>
                      <a:r>
                        <a:rPr lang="zh-CN" sz="500" b="0" kern="100" dirty="0">
                          <a:effectLst/>
                        </a:rPr>
                        <a:t>中断</a:t>
                      </a:r>
                      <a:r>
                        <a:rPr lang="en-US" sz="500" b="0" kern="100" dirty="0">
                          <a:effectLst/>
                        </a:rPr>
                        <a:t>1</a:t>
                      </a:r>
                      <a:r>
                        <a:rPr lang="zh-CN" sz="500" b="0" kern="100" dirty="0">
                          <a:effectLst/>
                        </a:rPr>
                        <a:t>使能位。该位使</a:t>
                      </a:r>
                      <a:r>
                        <a:rPr lang="en-US" sz="500" b="0" kern="100" dirty="0">
                          <a:effectLst/>
                        </a:rPr>
                        <a:t>CPU</a:t>
                      </a:r>
                      <a:r>
                        <a:rPr lang="zh-CN" sz="500" b="0" kern="100" dirty="0">
                          <a:effectLst/>
                        </a:rPr>
                        <a:t>中断级</a:t>
                      </a:r>
                      <a:r>
                        <a:rPr lang="en-US" sz="500" b="0" kern="100" dirty="0">
                          <a:effectLst/>
                        </a:rPr>
                        <a:t>INT1</a:t>
                      </a:r>
                      <a:r>
                        <a:rPr lang="zh-CN" sz="500" b="0" kern="100" dirty="0">
                          <a:effectLst/>
                        </a:rPr>
                        <a:t>使能或禁止。</a:t>
                      </a:r>
                    </a:p>
                    <a:p>
                      <a:pPr marL="200025" indent="-200025" algn="just">
                        <a:spcAft>
                          <a:spcPts val="0"/>
                        </a:spcAft>
                      </a:pPr>
                      <a:r>
                        <a:rPr lang="en-US" sz="500" b="0" kern="100" dirty="0">
                          <a:effectLst/>
                        </a:rPr>
                        <a:t>0  INT1</a:t>
                      </a:r>
                      <a:r>
                        <a:rPr lang="zh-CN" sz="500" b="0" kern="100" dirty="0">
                          <a:effectLst/>
                        </a:rPr>
                        <a:t>禁止</a:t>
                      </a:r>
                    </a:p>
                    <a:p>
                      <a:pPr algn="just">
                        <a:spcAft>
                          <a:spcPts val="0"/>
                        </a:spcAft>
                      </a:pPr>
                      <a:r>
                        <a:rPr lang="en-US" sz="500" b="0" kern="100" dirty="0">
                          <a:effectLst/>
                        </a:rPr>
                        <a:t>1  INT1</a:t>
                      </a:r>
                      <a:r>
                        <a:rPr lang="zh-CN" sz="500" b="0" kern="100" dirty="0">
                          <a:effectLst/>
                        </a:rPr>
                        <a:t>使能</a:t>
                      </a:r>
                      <a:endParaRPr lang="zh-CN" sz="500" b="0" kern="100" dirty="0">
                        <a:effectLst/>
                        <a:latin typeface="+mj-ea"/>
                        <a:ea typeface="+mj-ea"/>
                        <a:cs typeface="Times New Roman" panose="02020603050405020304" pitchFamily="18" charset="0"/>
                      </a:endParaRPr>
                    </a:p>
                  </a:txBody>
                  <a:tcPr marL="27371" marR="27371" marT="0" marB="0"/>
                </a:tc>
                <a:extLst>
                  <a:ext uri="{0D108BD9-81ED-4DB2-BD59-A6C34878D82A}">
                    <a16:rowId xmlns:a16="http://schemas.microsoft.com/office/drawing/2014/main" val="1165032772"/>
                  </a:ext>
                </a:extLst>
              </a:tr>
            </a:tbl>
          </a:graphicData>
        </a:graphic>
      </p:graphicFrame>
      <p:sp>
        <p:nvSpPr>
          <p:cNvPr id="5" name="矩形 4"/>
          <p:cNvSpPr/>
          <p:nvPr/>
        </p:nvSpPr>
        <p:spPr>
          <a:xfrm>
            <a:off x="6084168" y="4467080"/>
            <a:ext cx="1729961" cy="400110"/>
          </a:xfrm>
          <a:prstGeom prst="rect">
            <a:avLst/>
          </a:prstGeom>
        </p:spPr>
        <p:txBody>
          <a:bodyPr wrap="none">
            <a:spAutoFit/>
          </a:bodyPr>
          <a:lstStyle/>
          <a:p>
            <a:r>
              <a:rPr lang="en-US" altLang="zh-CN" sz="2000" dirty="0" smtClean="0">
                <a:latin typeface="+mj-ea"/>
                <a:ea typeface="+mj-ea"/>
                <a:cs typeface="Times New Roman" panose="02020603050405020304" pitchFamily="18" charset="0"/>
              </a:rPr>
              <a:t>CPU</a:t>
            </a:r>
            <a:r>
              <a:rPr lang="zh-CN" altLang="zh-CN" sz="2000" dirty="0">
                <a:latin typeface="+mj-ea"/>
                <a:ea typeface="+mj-ea"/>
                <a:cs typeface="Times New Roman" panose="02020603050405020304" pitchFamily="18" charset="0"/>
              </a:rPr>
              <a:t>中断说明</a:t>
            </a:r>
            <a:endParaRPr lang="zh-CN" altLang="en-US" sz="2000" dirty="0">
              <a:latin typeface="+mj-ea"/>
              <a:ea typeface="+mj-ea"/>
            </a:endParaRPr>
          </a:p>
        </p:txBody>
      </p:sp>
    </p:spTree>
    <p:extLst>
      <p:ext uri="{BB962C8B-B14F-4D97-AF65-F5344CB8AC3E}">
        <p14:creationId xmlns:p14="http://schemas.microsoft.com/office/powerpoint/2010/main" val="2034210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中断的寄存器</a:t>
            </a:r>
          </a:p>
        </p:txBody>
      </p:sp>
      <p:sp>
        <p:nvSpPr>
          <p:cNvPr id="4" name="矩形 3"/>
          <p:cNvSpPr/>
          <p:nvPr/>
        </p:nvSpPr>
        <p:spPr>
          <a:xfrm>
            <a:off x="528335" y="771550"/>
            <a:ext cx="8255625" cy="1631216"/>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10-4</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中断使能寄存器中的每一个位都和一个</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中断相对应，这个位的值就像是开关的状态，</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为打开，</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为关闭。当某一个位的值为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时，相对应的中断就被使能；当某一个位的值为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时，相对应的中断就被禁止，也就是如果这个时候有该中断的请求信号的话，这个请求信号</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不会理，也就是被屏蔽</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7" name="矩形 6"/>
          <p:cNvSpPr/>
          <p:nvPr/>
        </p:nvSpPr>
        <p:spPr>
          <a:xfrm>
            <a:off x="564847" y="2499742"/>
            <a:ext cx="8255625" cy="224676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除了可屏蔽中断的使能和禁止以外，还有一个问题，就是</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是如何知道某个中断提出了中断请求信号的呢？举个小例子，在学校里上课的时候，学生如果要回答问题，得先举手，然后老师明白这个学生想要回答问题，再允许其发言。举手这个动作就是一个想要回答问题的标志，类似的，</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中也有一个</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中断的标志寄存器</a:t>
            </a:r>
            <a:r>
              <a:rPr lang="en-US" altLang="zh-CN" sz="2000" kern="100" dirty="0">
                <a:solidFill>
                  <a:schemeClr val="tx1">
                    <a:lumMod val="65000"/>
                    <a:lumOff val="35000"/>
                  </a:schemeClr>
                </a:solidFill>
                <a:latin typeface="+mn-ea"/>
              </a:rPr>
              <a:t>IFR</a:t>
            </a:r>
            <a:r>
              <a:rPr lang="zh-CN" altLang="en-US" sz="2000" kern="100" dirty="0">
                <a:solidFill>
                  <a:schemeClr val="tx1">
                    <a:lumMod val="65000"/>
                    <a:lumOff val="35000"/>
                  </a:schemeClr>
                </a:solidFill>
                <a:latin typeface="+mn-ea"/>
              </a:rPr>
              <a:t>，寄存器中的每一个位都和一个</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中断相对应，这个位的状态就表示了该中断是否向</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提出了请求。</a:t>
            </a:r>
          </a:p>
        </p:txBody>
      </p:sp>
    </p:spTree>
    <p:extLst>
      <p:ext uri="{BB962C8B-B14F-4D97-AF65-F5344CB8AC3E}">
        <p14:creationId xmlns:p14="http://schemas.microsoft.com/office/powerpoint/2010/main" val="4114181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中断的寄存器</a:t>
            </a:r>
          </a:p>
        </p:txBody>
      </p:sp>
      <p:sp>
        <p:nvSpPr>
          <p:cNvPr id="4" name="矩形 3"/>
          <p:cNvSpPr/>
          <p:nvPr/>
        </p:nvSpPr>
        <p:spPr>
          <a:xfrm>
            <a:off x="31237" y="850298"/>
            <a:ext cx="8255625" cy="400110"/>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CPU </a:t>
            </a:r>
            <a:r>
              <a:rPr lang="zh-CN" altLang="en-US" sz="2000" kern="100" dirty="0">
                <a:solidFill>
                  <a:schemeClr val="tx1">
                    <a:lumMod val="65000"/>
                    <a:lumOff val="35000"/>
                  </a:schemeClr>
                </a:solidFill>
                <a:latin typeface="+mn-ea"/>
              </a:rPr>
              <a:t>中断标志寄存器 </a:t>
            </a:r>
            <a:r>
              <a:rPr lang="en-US" altLang="zh-CN" sz="2000" kern="100" dirty="0">
                <a:solidFill>
                  <a:schemeClr val="tx1">
                    <a:lumMod val="65000"/>
                    <a:lumOff val="35000"/>
                  </a:schemeClr>
                </a:solidFill>
                <a:latin typeface="+mn-ea"/>
              </a:rPr>
              <a:t>IFR </a:t>
            </a:r>
            <a:r>
              <a:rPr lang="zh-CN" altLang="en-US" sz="2000" kern="100" dirty="0">
                <a:solidFill>
                  <a:schemeClr val="tx1">
                    <a:lumMod val="65000"/>
                    <a:lumOff val="35000"/>
                  </a:schemeClr>
                </a:solidFill>
                <a:latin typeface="+mn-ea"/>
              </a:rPr>
              <a:t>的位情况如下图所示。</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70" y="1707654"/>
            <a:ext cx="8159586" cy="1500219"/>
          </a:xfrm>
          <a:prstGeom prst="rect">
            <a:avLst/>
          </a:prstGeom>
        </p:spPr>
      </p:pic>
      <p:sp>
        <p:nvSpPr>
          <p:cNvPr id="6" name="矩形 5"/>
          <p:cNvSpPr/>
          <p:nvPr/>
        </p:nvSpPr>
        <p:spPr>
          <a:xfrm>
            <a:off x="3167844" y="3241169"/>
            <a:ext cx="2808312" cy="369332"/>
          </a:xfrm>
          <a:prstGeom prst="rect">
            <a:avLst/>
          </a:prstGeom>
        </p:spPr>
        <p:txBody>
          <a:bodyPr wrap="square">
            <a:spAutoFit/>
          </a:bodyPr>
          <a:lstStyle/>
          <a:p>
            <a:r>
              <a:rPr lang="en-US" altLang="zh-CN" dirty="0"/>
              <a:t>CPU </a:t>
            </a:r>
            <a:r>
              <a:rPr lang="zh-CN" altLang="en-US" dirty="0"/>
              <a:t>中断标志寄存器 </a:t>
            </a:r>
            <a:r>
              <a:rPr lang="en-US" altLang="zh-CN" dirty="0"/>
              <a:t>IFR</a:t>
            </a:r>
            <a:endParaRPr lang="zh-CN" altLang="en-US" dirty="0"/>
          </a:p>
        </p:txBody>
      </p:sp>
      <p:sp>
        <p:nvSpPr>
          <p:cNvPr id="3" name="矩形 2"/>
          <p:cNvSpPr/>
          <p:nvPr/>
        </p:nvSpPr>
        <p:spPr>
          <a:xfrm>
            <a:off x="313123" y="3778137"/>
            <a:ext cx="4358886" cy="369332"/>
          </a:xfrm>
          <a:prstGeom prst="rect">
            <a:avLst/>
          </a:prstGeom>
        </p:spPr>
        <p:txBody>
          <a:bodyPr wrap="none">
            <a:spAutoFit/>
          </a:bodyPr>
          <a:lstStyle/>
          <a:p>
            <a:pPr algn="just">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注：</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R=</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可读，</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W=</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可写，–</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0</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复位后的值。</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055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·CPU</a:t>
            </a:r>
            <a:r>
              <a:rPr lang="zh-CN" altLang="en-US" dirty="0"/>
              <a:t>中断的寄存器</a:t>
            </a:r>
          </a:p>
        </p:txBody>
      </p:sp>
      <p:graphicFrame>
        <p:nvGraphicFramePr>
          <p:cNvPr id="7" name="表格 6"/>
          <p:cNvGraphicFramePr>
            <a:graphicFrameLocks noGrp="1"/>
          </p:cNvGraphicFramePr>
          <p:nvPr>
            <p:extLst>
              <p:ext uri="{D42A27DB-BD31-4B8C-83A1-F6EECF244321}">
                <p14:modId xmlns:p14="http://schemas.microsoft.com/office/powerpoint/2010/main" val="3371522050"/>
              </p:ext>
            </p:extLst>
          </p:nvPr>
        </p:nvGraphicFramePr>
        <p:xfrm>
          <a:off x="2627784" y="771550"/>
          <a:ext cx="3015431" cy="4122533"/>
        </p:xfrm>
        <a:graphic>
          <a:graphicData uri="http://schemas.openxmlformats.org/drawingml/2006/table">
            <a:tbl>
              <a:tblPr firstRow="1" firstCol="1" bandRow="1" bandCol="1">
                <a:tableStyleId>{00A15C55-8517-42AA-B614-E9B94910E393}</a:tableStyleId>
              </a:tblPr>
              <a:tblGrid>
                <a:gridCol w="305913">
                  <a:extLst>
                    <a:ext uri="{9D8B030D-6E8A-4147-A177-3AD203B41FA5}">
                      <a16:colId xmlns:a16="http://schemas.microsoft.com/office/drawing/2014/main" val="2595684435"/>
                    </a:ext>
                  </a:extLst>
                </a:gridCol>
                <a:gridCol w="600901">
                  <a:extLst>
                    <a:ext uri="{9D8B030D-6E8A-4147-A177-3AD203B41FA5}">
                      <a16:colId xmlns:a16="http://schemas.microsoft.com/office/drawing/2014/main" val="680083360"/>
                    </a:ext>
                  </a:extLst>
                </a:gridCol>
                <a:gridCol w="2108617">
                  <a:extLst>
                    <a:ext uri="{9D8B030D-6E8A-4147-A177-3AD203B41FA5}">
                      <a16:colId xmlns:a16="http://schemas.microsoft.com/office/drawing/2014/main" val="2004876274"/>
                    </a:ext>
                  </a:extLst>
                </a:gridCol>
              </a:tblGrid>
              <a:tr h="84133">
                <a:tc>
                  <a:txBody>
                    <a:bodyPr/>
                    <a:lstStyle/>
                    <a:p>
                      <a:pPr algn="just">
                        <a:spcAft>
                          <a:spcPts val="0"/>
                        </a:spcAft>
                      </a:pPr>
                      <a:r>
                        <a:rPr lang="zh-CN" sz="500" kern="100">
                          <a:effectLst/>
                        </a:rPr>
                        <a:t>位</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名称</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说明</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1720838069"/>
                  </a:ext>
                </a:extLst>
              </a:tr>
              <a:tr h="252400">
                <a:tc>
                  <a:txBody>
                    <a:bodyPr/>
                    <a:lstStyle/>
                    <a:p>
                      <a:pPr algn="just">
                        <a:spcAft>
                          <a:spcPts val="0"/>
                        </a:spcAft>
                      </a:pPr>
                      <a:r>
                        <a:rPr lang="en-US" sz="500" kern="100">
                          <a:effectLst/>
                        </a:rPr>
                        <a:t>15</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RTOSINT</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dirty="0">
                          <a:effectLst/>
                        </a:rPr>
                        <a:t>实时操作系统标志。该位是</a:t>
                      </a:r>
                      <a:r>
                        <a:rPr lang="en-US" sz="500" kern="100" dirty="0">
                          <a:effectLst/>
                        </a:rPr>
                        <a:t>RTOS</a:t>
                      </a:r>
                      <a:r>
                        <a:rPr lang="zh-CN" sz="500" kern="100" dirty="0">
                          <a:effectLst/>
                        </a:rPr>
                        <a:t>中断的标志位。</a:t>
                      </a:r>
                    </a:p>
                    <a:p>
                      <a:pPr algn="just">
                        <a:spcAft>
                          <a:spcPts val="0"/>
                        </a:spcAft>
                      </a:pPr>
                      <a:r>
                        <a:rPr lang="en-US" sz="500" kern="100" dirty="0">
                          <a:effectLst/>
                        </a:rPr>
                        <a:t>0  </a:t>
                      </a:r>
                      <a:r>
                        <a:rPr lang="zh-CN" sz="500" kern="100" dirty="0">
                          <a:effectLst/>
                        </a:rPr>
                        <a:t>没有未处理的</a:t>
                      </a:r>
                      <a:r>
                        <a:rPr lang="en-US" sz="500" kern="100" dirty="0">
                          <a:effectLst/>
                        </a:rPr>
                        <a:t>RTOS</a:t>
                      </a:r>
                      <a:r>
                        <a:rPr lang="zh-CN" sz="500" kern="100" dirty="0">
                          <a:effectLst/>
                        </a:rPr>
                        <a:t>中断。</a:t>
                      </a:r>
                    </a:p>
                    <a:p>
                      <a:pPr marL="200025" indent="-200025" algn="just">
                        <a:spcAft>
                          <a:spcPts val="0"/>
                        </a:spcAft>
                      </a:pPr>
                      <a:r>
                        <a:rPr lang="en-US" sz="500" kern="100" dirty="0">
                          <a:effectLst/>
                        </a:rPr>
                        <a:t>1  </a:t>
                      </a:r>
                      <a:r>
                        <a:rPr lang="zh-CN" sz="500" kern="100" dirty="0">
                          <a:effectLst/>
                        </a:rPr>
                        <a:t>至少有一个</a:t>
                      </a:r>
                      <a:r>
                        <a:rPr lang="en-US" sz="500" kern="100" dirty="0">
                          <a:effectLst/>
                        </a:rPr>
                        <a:t>RTOS</a:t>
                      </a:r>
                      <a:r>
                        <a:rPr lang="zh-CN" sz="500" kern="100" dirty="0">
                          <a:effectLst/>
                        </a:rPr>
                        <a:t>中断未处理。</a:t>
                      </a:r>
                      <a:endParaRPr lang="zh-CN" sz="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3327748623"/>
                  </a:ext>
                </a:extLst>
              </a:tr>
              <a:tr h="252400">
                <a:tc>
                  <a:txBody>
                    <a:bodyPr/>
                    <a:lstStyle/>
                    <a:p>
                      <a:pPr algn="just">
                        <a:spcAft>
                          <a:spcPts val="0"/>
                        </a:spcAft>
                      </a:pPr>
                      <a:r>
                        <a:rPr lang="en-US" sz="500" kern="100">
                          <a:effectLst/>
                        </a:rPr>
                        <a:t>14</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DLOGINT </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数据记录中断标志。该位是数据记录中断的标志。</a:t>
                      </a:r>
                    </a:p>
                    <a:p>
                      <a:pPr algn="just">
                        <a:spcAft>
                          <a:spcPts val="0"/>
                        </a:spcAft>
                      </a:pPr>
                      <a:r>
                        <a:rPr lang="en-US" sz="500" kern="100">
                          <a:effectLst/>
                        </a:rPr>
                        <a:t>0  </a:t>
                      </a:r>
                      <a:r>
                        <a:rPr lang="zh-CN" sz="500" kern="100">
                          <a:effectLst/>
                        </a:rPr>
                        <a:t>没有未处理的</a:t>
                      </a:r>
                      <a:r>
                        <a:rPr lang="en-US" sz="500" kern="100">
                          <a:effectLst/>
                        </a:rPr>
                        <a:t>DLOGINT</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DLOGINT</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2662450390"/>
                  </a:ext>
                </a:extLst>
              </a:tr>
              <a:tr h="252400">
                <a:tc>
                  <a:txBody>
                    <a:bodyPr/>
                    <a:lstStyle/>
                    <a:p>
                      <a:pPr algn="just">
                        <a:spcAft>
                          <a:spcPts val="0"/>
                        </a:spcAft>
                      </a:pPr>
                      <a:r>
                        <a:rPr lang="en-US" sz="500" kern="100">
                          <a:effectLst/>
                        </a:rPr>
                        <a:t>13</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INT14</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14</a:t>
                      </a:r>
                      <a:r>
                        <a:rPr lang="zh-CN" sz="500" kern="100">
                          <a:effectLst/>
                        </a:rPr>
                        <a:t>标志。该位是连接到</a:t>
                      </a:r>
                      <a:r>
                        <a:rPr lang="en-US" sz="500" kern="100">
                          <a:effectLst/>
                        </a:rPr>
                        <a:t>CPU</a:t>
                      </a:r>
                      <a:r>
                        <a:rPr lang="zh-CN" sz="500" kern="100">
                          <a:effectLst/>
                        </a:rPr>
                        <a:t>中断级</a:t>
                      </a:r>
                      <a:r>
                        <a:rPr lang="en-US" sz="500" kern="100">
                          <a:effectLst/>
                        </a:rPr>
                        <a:t>INT14</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INT14</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INT14</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2822997246"/>
                  </a:ext>
                </a:extLst>
              </a:tr>
              <a:tr h="252400">
                <a:tc>
                  <a:txBody>
                    <a:bodyPr/>
                    <a:lstStyle/>
                    <a:p>
                      <a:pPr algn="just">
                        <a:spcAft>
                          <a:spcPts val="0"/>
                        </a:spcAft>
                      </a:pPr>
                      <a:r>
                        <a:rPr lang="en-US" sz="500" kern="100">
                          <a:effectLst/>
                        </a:rPr>
                        <a:t>12</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INT13</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13</a:t>
                      </a:r>
                      <a:r>
                        <a:rPr lang="zh-CN" sz="500" kern="100">
                          <a:effectLst/>
                        </a:rPr>
                        <a:t>标志。该位是连接到</a:t>
                      </a:r>
                      <a:r>
                        <a:rPr lang="en-US" sz="500" kern="100">
                          <a:effectLst/>
                        </a:rPr>
                        <a:t>CPU</a:t>
                      </a:r>
                      <a:r>
                        <a:rPr lang="zh-CN" sz="500" kern="100">
                          <a:effectLst/>
                        </a:rPr>
                        <a:t>中断级</a:t>
                      </a:r>
                      <a:r>
                        <a:rPr lang="en-US" sz="500" kern="100">
                          <a:effectLst/>
                        </a:rPr>
                        <a:t>INT13</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INT13</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INT13</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493473621"/>
                  </a:ext>
                </a:extLst>
              </a:tr>
              <a:tr h="252400">
                <a:tc>
                  <a:txBody>
                    <a:bodyPr/>
                    <a:lstStyle/>
                    <a:p>
                      <a:pPr algn="just">
                        <a:spcAft>
                          <a:spcPts val="0"/>
                        </a:spcAft>
                      </a:pPr>
                      <a:r>
                        <a:rPr lang="en-US" sz="500" kern="100">
                          <a:effectLst/>
                        </a:rPr>
                        <a:t>10</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INT12</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12</a:t>
                      </a:r>
                      <a:r>
                        <a:rPr lang="zh-CN" sz="500" kern="100">
                          <a:effectLst/>
                        </a:rPr>
                        <a:t>标志。该位是连接到</a:t>
                      </a:r>
                      <a:r>
                        <a:rPr lang="en-US" sz="500" kern="100">
                          <a:effectLst/>
                        </a:rPr>
                        <a:t>CPU</a:t>
                      </a:r>
                      <a:r>
                        <a:rPr lang="zh-CN" sz="500" kern="100">
                          <a:effectLst/>
                        </a:rPr>
                        <a:t>中断级</a:t>
                      </a:r>
                      <a:r>
                        <a:rPr lang="en-US" sz="500" kern="100">
                          <a:effectLst/>
                        </a:rPr>
                        <a:t>INT12</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INT12</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INT12</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434006381"/>
                  </a:ext>
                </a:extLst>
              </a:tr>
              <a:tr h="252400">
                <a:tc>
                  <a:txBody>
                    <a:bodyPr/>
                    <a:lstStyle/>
                    <a:p>
                      <a:pPr algn="just">
                        <a:spcAft>
                          <a:spcPts val="0"/>
                        </a:spcAft>
                      </a:pPr>
                      <a:r>
                        <a:rPr lang="en-US" sz="500" kern="100">
                          <a:effectLst/>
                        </a:rPr>
                        <a:t>10</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INT10</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10</a:t>
                      </a:r>
                      <a:r>
                        <a:rPr lang="zh-CN" sz="500" kern="100">
                          <a:effectLst/>
                        </a:rPr>
                        <a:t>标志。该位是连接到</a:t>
                      </a:r>
                      <a:r>
                        <a:rPr lang="en-US" sz="500" kern="100">
                          <a:effectLst/>
                        </a:rPr>
                        <a:t>CPU</a:t>
                      </a:r>
                      <a:r>
                        <a:rPr lang="zh-CN" sz="500" kern="100">
                          <a:effectLst/>
                        </a:rPr>
                        <a:t>中断级</a:t>
                      </a:r>
                      <a:r>
                        <a:rPr lang="en-US" sz="500" kern="100">
                          <a:effectLst/>
                        </a:rPr>
                        <a:t>INT10</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INT10</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INT10</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2480762265"/>
                  </a:ext>
                </a:extLst>
              </a:tr>
              <a:tr h="252400">
                <a:tc>
                  <a:txBody>
                    <a:bodyPr/>
                    <a:lstStyle/>
                    <a:p>
                      <a:pPr algn="just">
                        <a:spcAft>
                          <a:spcPts val="0"/>
                        </a:spcAft>
                      </a:pPr>
                      <a:r>
                        <a:rPr lang="en-US" sz="500" kern="100">
                          <a:effectLst/>
                        </a:rPr>
                        <a:t>9</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INT10</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dirty="0">
                          <a:effectLst/>
                        </a:rPr>
                        <a:t>中断</a:t>
                      </a:r>
                      <a:r>
                        <a:rPr lang="en-US" sz="500" kern="100" dirty="0">
                          <a:effectLst/>
                        </a:rPr>
                        <a:t>10</a:t>
                      </a:r>
                      <a:r>
                        <a:rPr lang="zh-CN" sz="500" kern="100" dirty="0">
                          <a:effectLst/>
                        </a:rPr>
                        <a:t>标志。该位是连接到</a:t>
                      </a:r>
                      <a:r>
                        <a:rPr lang="en-US" sz="500" kern="100" dirty="0">
                          <a:effectLst/>
                        </a:rPr>
                        <a:t>CPU</a:t>
                      </a:r>
                      <a:r>
                        <a:rPr lang="zh-CN" sz="500" kern="100" dirty="0">
                          <a:effectLst/>
                        </a:rPr>
                        <a:t>中断级</a:t>
                      </a:r>
                      <a:r>
                        <a:rPr lang="en-US" sz="500" kern="100" dirty="0">
                          <a:effectLst/>
                        </a:rPr>
                        <a:t>INT10</a:t>
                      </a:r>
                      <a:r>
                        <a:rPr lang="zh-CN" sz="500" kern="100" dirty="0">
                          <a:effectLst/>
                        </a:rPr>
                        <a:t>的中断标志。</a:t>
                      </a:r>
                    </a:p>
                    <a:p>
                      <a:pPr algn="just">
                        <a:spcAft>
                          <a:spcPts val="0"/>
                        </a:spcAft>
                      </a:pPr>
                      <a:r>
                        <a:rPr lang="en-US" sz="500" kern="100" dirty="0">
                          <a:effectLst/>
                        </a:rPr>
                        <a:t>0  </a:t>
                      </a:r>
                      <a:r>
                        <a:rPr lang="zh-CN" sz="500" kern="100" dirty="0">
                          <a:effectLst/>
                        </a:rPr>
                        <a:t>没有未处理的</a:t>
                      </a:r>
                      <a:r>
                        <a:rPr lang="en-US" sz="500" kern="100" dirty="0">
                          <a:effectLst/>
                        </a:rPr>
                        <a:t>INT10</a:t>
                      </a:r>
                      <a:r>
                        <a:rPr lang="zh-CN" sz="500" kern="100" dirty="0">
                          <a:effectLst/>
                        </a:rPr>
                        <a:t>中断。</a:t>
                      </a:r>
                    </a:p>
                    <a:p>
                      <a:pPr marL="200025" indent="-200025" algn="just">
                        <a:spcAft>
                          <a:spcPts val="0"/>
                        </a:spcAft>
                      </a:pPr>
                      <a:r>
                        <a:rPr lang="en-US" sz="500" kern="100" dirty="0">
                          <a:effectLst/>
                        </a:rPr>
                        <a:t>1  </a:t>
                      </a:r>
                      <a:r>
                        <a:rPr lang="zh-CN" sz="500" kern="100" dirty="0">
                          <a:effectLst/>
                        </a:rPr>
                        <a:t>至少有一个</a:t>
                      </a:r>
                      <a:r>
                        <a:rPr lang="en-US" sz="500" kern="100" dirty="0">
                          <a:effectLst/>
                        </a:rPr>
                        <a:t>INT10</a:t>
                      </a:r>
                      <a:r>
                        <a:rPr lang="zh-CN" sz="500" kern="100" dirty="0">
                          <a:effectLst/>
                        </a:rPr>
                        <a:t>中断未处理。</a:t>
                      </a:r>
                      <a:endParaRPr lang="zh-CN" sz="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3792623276"/>
                  </a:ext>
                </a:extLst>
              </a:tr>
              <a:tr h="252400">
                <a:tc>
                  <a:txBody>
                    <a:bodyPr/>
                    <a:lstStyle/>
                    <a:p>
                      <a:pPr algn="just">
                        <a:spcAft>
                          <a:spcPts val="0"/>
                        </a:spcAft>
                      </a:pPr>
                      <a:r>
                        <a:rPr lang="en-US" sz="500" kern="100">
                          <a:effectLst/>
                        </a:rPr>
                        <a:t>8</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INT9</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9</a:t>
                      </a:r>
                      <a:r>
                        <a:rPr lang="zh-CN" sz="500" kern="100">
                          <a:effectLst/>
                        </a:rPr>
                        <a:t>标志。该位是连接到</a:t>
                      </a:r>
                      <a:r>
                        <a:rPr lang="en-US" sz="500" kern="100">
                          <a:effectLst/>
                        </a:rPr>
                        <a:t>CPU</a:t>
                      </a:r>
                      <a:r>
                        <a:rPr lang="zh-CN" sz="500" kern="100">
                          <a:effectLst/>
                        </a:rPr>
                        <a:t>中断级</a:t>
                      </a:r>
                      <a:r>
                        <a:rPr lang="en-US" sz="500" kern="100">
                          <a:effectLst/>
                        </a:rPr>
                        <a:t>INT9</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INT9</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INT9</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3576897573"/>
                  </a:ext>
                </a:extLst>
              </a:tr>
              <a:tr h="252400">
                <a:tc>
                  <a:txBody>
                    <a:bodyPr/>
                    <a:lstStyle/>
                    <a:p>
                      <a:pPr algn="just">
                        <a:spcAft>
                          <a:spcPts val="0"/>
                        </a:spcAft>
                      </a:pPr>
                      <a:r>
                        <a:rPr lang="en-US" sz="500" kern="100">
                          <a:effectLst/>
                        </a:rPr>
                        <a:t>7</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INT8</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8</a:t>
                      </a:r>
                      <a:r>
                        <a:rPr lang="zh-CN" sz="500" kern="100">
                          <a:effectLst/>
                        </a:rPr>
                        <a:t>标志。该位是连接到</a:t>
                      </a:r>
                      <a:r>
                        <a:rPr lang="en-US" sz="500" kern="100">
                          <a:effectLst/>
                        </a:rPr>
                        <a:t>CPU</a:t>
                      </a:r>
                      <a:r>
                        <a:rPr lang="zh-CN" sz="500" kern="100">
                          <a:effectLst/>
                        </a:rPr>
                        <a:t>中断级</a:t>
                      </a:r>
                      <a:r>
                        <a:rPr lang="en-US" sz="500" kern="100">
                          <a:effectLst/>
                        </a:rPr>
                        <a:t>INT8</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INT8</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INT8</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2074905599"/>
                  </a:ext>
                </a:extLst>
              </a:tr>
              <a:tr h="252400">
                <a:tc>
                  <a:txBody>
                    <a:bodyPr/>
                    <a:lstStyle/>
                    <a:p>
                      <a:pPr algn="just">
                        <a:spcAft>
                          <a:spcPts val="0"/>
                        </a:spcAft>
                      </a:pPr>
                      <a:r>
                        <a:rPr lang="en-US" sz="500" kern="100">
                          <a:effectLst/>
                        </a:rPr>
                        <a:t>6</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INT7</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7</a:t>
                      </a:r>
                      <a:r>
                        <a:rPr lang="zh-CN" sz="500" kern="100">
                          <a:effectLst/>
                        </a:rPr>
                        <a:t>标志。该位是连接到</a:t>
                      </a:r>
                      <a:r>
                        <a:rPr lang="en-US" sz="500" kern="100">
                          <a:effectLst/>
                        </a:rPr>
                        <a:t>CPU</a:t>
                      </a:r>
                      <a:r>
                        <a:rPr lang="zh-CN" sz="500" kern="100">
                          <a:effectLst/>
                        </a:rPr>
                        <a:t>中断级</a:t>
                      </a:r>
                      <a:r>
                        <a:rPr lang="en-US" sz="500" kern="100">
                          <a:effectLst/>
                        </a:rPr>
                        <a:t>INT7</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INT7</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INT7</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697969827"/>
                  </a:ext>
                </a:extLst>
              </a:tr>
              <a:tr h="252400">
                <a:tc>
                  <a:txBody>
                    <a:bodyPr/>
                    <a:lstStyle/>
                    <a:p>
                      <a:pPr algn="just">
                        <a:spcAft>
                          <a:spcPts val="0"/>
                        </a:spcAft>
                      </a:pPr>
                      <a:r>
                        <a:rPr lang="en-US" sz="500" kern="100">
                          <a:effectLst/>
                        </a:rPr>
                        <a:t>5</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INT6</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6</a:t>
                      </a:r>
                      <a:r>
                        <a:rPr lang="zh-CN" sz="500" kern="100">
                          <a:effectLst/>
                        </a:rPr>
                        <a:t>标志。该位是连接到</a:t>
                      </a:r>
                      <a:r>
                        <a:rPr lang="en-US" sz="500" kern="100">
                          <a:effectLst/>
                        </a:rPr>
                        <a:t>CPU</a:t>
                      </a:r>
                      <a:r>
                        <a:rPr lang="zh-CN" sz="500" kern="100">
                          <a:effectLst/>
                        </a:rPr>
                        <a:t>中断级</a:t>
                      </a:r>
                      <a:r>
                        <a:rPr lang="en-US" sz="500" kern="100">
                          <a:effectLst/>
                        </a:rPr>
                        <a:t>INT6</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INT6</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INT6</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9138066"/>
                  </a:ext>
                </a:extLst>
              </a:tr>
              <a:tr h="252400">
                <a:tc>
                  <a:txBody>
                    <a:bodyPr/>
                    <a:lstStyle/>
                    <a:p>
                      <a:pPr algn="just">
                        <a:spcAft>
                          <a:spcPts val="0"/>
                        </a:spcAft>
                      </a:pPr>
                      <a:r>
                        <a:rPr lang="en-US" sz="500" kern="100">
                          <a:effectLst/>
                        </a:rPr>
                        <a:t>4</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INT5</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5</a:t>
                      </a:r>
                      <a:r>
                        <a:rPr lang="zh-CN" sz="500" kern="100">
                          <a:effectLst/>
                        </a:rPr>
                        <a:t>标志。该位是连接到</a:t>
                      </a:r>
                      <a:r>
                        <a:rPr lang="en-US" sz="500" kern="100">
                          <a:effectLst/>
                        </a:rPr>
                        <a:t>CPU</a:t>
                      </a:r>
                      <a:r>
                        <a:rPr lang="zh-CN" sz="500" kern="100">
                          <a:effectLst/>
                        </a:rPr>
                        <a:t>中断级</a:t>
                      </a:r>
                      <a:r>
                        <a:rPr lang="en-US" sz="500" kern="100">
                          <a:effectLst/>
                        </a:rPr>
                        <a:t>INT5</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INT5</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INT5</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789113135"/>
                  </a:ext>
                </a:extLst>
              </a:tr>
              <a:tr h="252400">
                <a:tc>
                  <a:txBody>
                    <a:bodyPr/>
                    <a:lstStyle/>
                    <a:p>
                      <a:pPr algn="just">
                        <a:spcAft>
                          <a:spcPts val="0"/>
                        </a:spcAft>
                      </a:pPr>
                      <a:r>
                        <a:rPr lang="en-US" sz="500" kern="100">
                          <a:effectLst/>
                        </a:rPr>
                        <a:t>3</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INT4</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4</a:t>
                      </a:r>
                      <a:r>
                        <a:rPr lang="zh-CN" sz="500" kern="100">
                          <a:effectLst/>
                        </a:rPr>
                        <a:t>标志。该位是连接到</a:t>
                      </a:r>
                      <a:r>
                        <a:rPr lang="en-US" sz="500" kern="100">
                          <a:effectLst/>
                        </a:rPr>
                        <a:t>CPU</a:t>
                      </a:r>
                      <a:r>
                        <a:rPr lang="zh-CN" sz="500" kern="100">
                          <a:effectLst/>
                        </a:rPr>
                        <a:t>中断级</a:t>
                      </a:r>
                      <a:r>
                        <a:rPr lang="en-US" sz="500" kern="100">
                          <a:effectLst/>
                        </a:rPr>
                        <a:t>INT4</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INT4</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INT4</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3216204641"/>
                  </a:ext>
                </a:extLst>
              </a:tr>
              <a:tr h="252400">
                <a:tc>
                  <a:txBody>
                    <a:bodyPr/>
                    <a:lstStyle/>
                    <a:p>
                      <a:pPr algn="just">
                        <a:spcAft>
                          <a:spcPts val="0"/>
                        </a:spcAft>
                      </a:pPr>
                      <a:r>
                        <a:rPr lang="en-US" sz="500" kern="100">
                          <a:effectLst/>
                        </a:rPr>
                        <a:t>2</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INT3</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3</a:t>
                      </a:r>
                      <a:r>
                        <a:rPr lang="zh-CN" sz="500" kern="100">
                          <a:effectLst/>
                        </a:rPr>
                        <a:t>标志。该位是连接到</a:t>
                      </a:r>
                      <a:r>
                        <a:rPr lang="en-US" sz="500" kern="100">
                          <a:effectLst/>
                        </a:rPr>
                        <a:t>CPU</a:t>
                      </a:r>
                      <a:r>
                        <a:rPr lang="zh-CN" sz="500" kern="100">
                          <a:effectLst/>
                        </a:rPr>
                        <a:t>中断级</a:t>
                      </a:r>
                      <a:r>
                        <a:rPr lang="en-US" sz="500" kern="100">
                          <a:effectLst/>
                        </a:rPr>
                        <a:t>INT3</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INT3</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INT3</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4202358958"/>
                  </a:ext>
                </a:extLst>
              </a:tr>
              <a:tr h="252400">
                <a:tc>
                  <a:txBody>
                    <a:bodyPr/>
                    <a:lstStyle/>
                    <a:p>
                      <a:pPr algn="just">
                        <a:spcAft>
                          <a:spcPts val="0"/>
                        </a:spcAft>
                      </a:pPr>
                      <a:r>
                        <a:rPr lang="en-US" sz="500" kern="100">
                          <a:effectLst/>
                        </a:rPr>
                        <a:t>1</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INT2</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a:effectLst/>
                        </a:rPr>
                        <a:t>中断</a:t>
                      </a:r>
                      <a:r>
                        <a:rPr lang="en-US" sz="500" kern="100">
                          <a:effectLst/>
                        </a:rPr>
                        <a:t>2</a:t>
                      </a:r>
                      <a:r>
                        <a:rPr lang="zh-CN" sz="500" kern="100">
                          <a:effectLst/>
                        </a:rPr>
                        <a:t>标志。该位是连接到</a:t>
                      </a:r>
                      <a:r>
                        <a:rPr lang="en-US" sz="500" kern="100">
                          <a:effectLst/>
                        </a:rPr>
                        <a:t>CPU</a:t>
                      </a:r>
                      <a:r>
                        <a:rPr lang="zh-CN" sz="500" kern="100">
                          <a:effectLst/>
                        </a:rPr>
                        <a:t>中断级</a:t>
                      </a:r>
                      <a:r>
                        <a:rPr lang="en-US" sz="500" kern="100">
                          <a:effectLst/>
                        </a:rPr>
                        <a:t>INT2</a:t>
                      </a:r>
                      <a:r>
                        <a:rPr lang="zh-CN" sz="500" kern="100">
                          <a:effectLst/>
                        </a:rPr>
                        <a:t>的中断标志。</a:t>
                      </a:r>
                    </a:p>
                    <a:p>
                      <a:pPr algn="just">
                        <a:spcAft>
                          <a:spcPts val="0"/>
                        </a:spcAft>
                      </a:pPr>
                      <a:r>
                        <a:rPr lang="en-US" sz="500" kern="100">
                          <a:effectLst/>
                        </a:rPr>
                        <a:t>0  </a:t>
                      </a:r>
                      <a:r>
                        <a:rPr lang="zh-CN" sz="500" kern="100">
                          <a:effectLst/>
                        </a:rPr>
                        <a:t>没有未处理的</a:t>
                      </a:r>
                      <a:r>
                        <a:rPr lang="en-US" sz="500" kern="100">
                          <a:effectLst/>
                        </a:rPr>
                        <a:t>INT2</a:t>
                      </a:r>
                      <a:r>
                        <a:rPr lang="zh-CN" sz="500" kern="100">
                          <a:effectLst/>
                        </a:rPr>
                        <a:t>中断。</a:t>
                      </a:r>
                    </a:p>
                    <a:p>
                      <a:pPr marL="200025" indent="-200025" algn="just">
                        <a:spcAft>
                          <a:spcPts val="0"/>
                        </a:spcAft>
                      </a:pPr>
                      <a:r>
                        <a:rPr lang="en-US" sz="500" kern="100">
                          <a:effectLst/>
                        </a:rPr>
                        <a:t>1  </a:t>
                      </a:r>
                      <a:r>
                        <a:rPr lang="zh-CN" sz="500" kern="100">
                          <a:effectLst/>
                        </a:rPr>
                        <a:t>至少有一个</a:t>
                      </a:r>
                      <a:r>
                        <a:rPr lang="en-US" sz="500" kern="100">
                          <a:effectLst/>
                        </a:rPr>
                        <a:t>INT2</a:t>
                      </a:r>
                      <a:r>
                        <a:rPr lang="zh-CN" sz="500" kern="100">
                          <a:effectLst/>
                        </a:rPr>
                        <a:t>中断未处理。</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2032681413"/>
                  </a:ext>
                </a:extLst>
              </a:tr>
              <a:tr h="252400">
                <a:tc>
                  <a:txBody>
                    <a:bodyPr/>
                    <a:lstStyle/>
                    <a:p>
                      <a:pPr algn="just">
                        <a:spcAft>
                          <a:spcPts val="0"/>
                        </a:spcAft>
                      </a:pPr>
                      <a:r>
                        <a:rPr lang="en-US" sz="500" kern="100">
                          <a:effectLst/>
                        </a:rPr>
                        <a:t>0</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en-US" sz="500" kern="100">
                          <a:effectLst/>
                        </a:rPr>
                        <a:t>INT1</a:t>
                      </a:r>
                      <a:endParaRPr lang="zh-CN" sz="500" kern="10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tc>
                  <a:txBody>
                    <a:bodyPr/>
                    <a:lstStyle/>
                    <a:p>
                      <a:pPr algn="just">
                        <a:spcAft>
                          <a:spcPts val="0"/>
                        </a:spcAft>
                      </a:pPr>
                      <a:r>
                        <a:rPr lang="zh-CN" sz="500" kern="100" dirty="0">
                          <a:effectLst/>
                        </a:rPr>
                        <a:t>中断</a:t>
                      </a:r>
                      <a:r>
                        <a:rPr lang="en-US" sz="500" kern="100" dirty="0">
                          <a:effectLst/>
                        </a:rPr>
                        <a:t>1</a:t>
                      </a:r>
                      <a:r>
                        <a:rPr lang="zh-CN" sz="500" kern="100" dirty="0">
                          <a:effectLst/>
                        </a:rPr>
                        <a:t>标志。该位是连接到</a:t>
                      </a:r>
                      <a:r>
                        <a:rPr lang="en-US" sz="500" kern="100" dirty="0">
                          <a:effectLst/>
                        </a:rPr>
                        <a:t>CPU</a:t>
                      </a:r>
                      <a:r>
                        <a:rPr lang="zh-CN" sz="500" kern="100" dirty="0">
                          <a:effectLst/>
                        </a:rPr>
                        <a:t>中断级</a:t>
                      </a:r>
                      <a:r>
                        <a:rPr lang="en-US" sz="500" kern="100" dirty="0">
                          <a:effectLst/>
                        </a:rPr>
                        <a:t>INT1</a:t>
                      </a:r>
                      <a:r>
                        <a:rPr lang="zh-CN" sz="500" kern="100" dirty="0">
                          <a:effectLst/>
                        </a:rPr>
                        <a:t>的中断标志。</a:t>
                      </a:r>
                    </a:p>
                    <a:p>
                      <a:pPr algn="just">
                        <a:spcAft>
                          <a:spcPts val="0"/>
                        </a:spcAft>
                      </a:pPr>
                      <a:r>
                        <a:rPr lang="en-US" sz="500" kern="100" dirty="0">
                          <a:effectLst/>
                        </a:rPr>
                        <a:t>0  </a:t>
                      </a:r>
                      <a:r>
                        <a:rPr lang="zh-CN" sz="500" kern="100" dirty="0">
                          <a:effectLst/>
                        </a:rPr>
                        <a:t>没有未处理的</a:t>
                      </a:r>
                      <a:r>
                        <a:rPr lang="en-US" sz="500" kern="100" dirty="0">
                          <a:effectLst/>
                        </a:rPr>
                        <a:t>INT1</a:t>
                      </a:r>
                      <a:r>
                        <a:rPr lang="zh-CN" sz="500" kern="100" dirty="0">
                          <a:effectLst/>
                        </a:rPr>
                        <a:t>中断。</a:t>
                      </a:r>
                    </a:p>
                    <a:p>
                      <a:pPr marL="200025" indent="-200025" algn="just">
                        <a:spcAft>
                          <a:spcPts val="0"/>
                        </a:spcAft>
                      </a:pPr>
                      <a:r>
                        <a:rPr lang="en-US" sz="500" kern="100" dirty="0">
                          <a:effectLst/>
                        </a:rPr>
                        <a:t>1  </a:t>
                      </a:r>
                      <a:r>
                        <a:rPr lang="zh-CN" sz="500" kern="100" dirty="0">
                          <a:effectLst/>
                        </a:rPr>
                        <a:t>至少有一个</a:t>
                      </a:r>
                      <a:r>
                        <a:rPr lang="en-US" sz="500" kern="100" dirty="0">
                          <a:effectLst/>
                        </a:rPr>
                        <a:t>INT1</a:t>
                      </a:r>
                      <a:r>
                        <a:rPr lang="zh-CN" sz="500" kern="100" dirty="0">
                          <a:effectLst/>
                        </a:rPr>
                        <a:t>中断未处理。</a:t>
                      </a:r>
                      <a:endParaRPr lang="zh-CN" sz="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776" marR="32776" marT="0" marB="0"/>
                </a:tc>
                <a:extLst>
                  <a:ext uri="{0D108BD9-81ED-4DB2-BD59-A6C34878D82A}">
                    <a16:rowId xmlns:a16="http://schemas.microsoft.com/office/drawing/2014/main" val="2810127003"/>
                  </a:ext>
                </a:extLst>
              </a:tr>
            </a:tbl>
          </a:graphicData>
        </a:graphic>
      </p:graphicFrame>
      <p:sp>
        <p:nvSpPr>
          <p:cNvPr id="8" name="矩形 7"/>
          <p:cNvSpPr/>
          <p:nvPr/>
        </p:nvSpPr>
        <p:spPr>
          <a:xfrm>
            <a:off x="5796136" y="4490028"/>
            <a:ext cx="1729961" cy="400110"/>
          </a:xfrm>
          <a:prstGeom prst="rect">
            <a:avLst/>
          </a:prstGeom>
        </p:spPr>
        <p:txBody>
          <a:bodyPr wrap="none">
            <a:spAutoFit/>
          </a:bodyPr>
          <a:lstStyle/>
          <a:p>
            <a:r>
              <a:rPr lang="en-US" altLang="zh-CN" sz="2000" dirty="0" smtClean="0">
                <a:latin typeface="+mj-ea"/>
                <a:ea typeface="+mj-ea"/>
                <a:cs typeface="Times New Roman" panose="02020603050405020304" pitchFamily="18" charset="0"/>
              </a:rPr>
              <a:t>CPU</a:t>
            </a:r>
            <a:r>
              <a:rPr lang="zh-CN" altLang="zh-CN" sz="2000" dirty="0">
                <a:latin typeface="+mj-ea"/>
                <a:ea typeface="+mj-ea"/>
                <a:cs typeface="Times New Roman" panose="02020603050405020304" pitchFamily="18" charset="0"/>
              </a:rPr>
              <a:t>中断说明</a:t>
            </a:r>
            <a:endParaRPr lang="zh-CN" altLang="en-US" sz="2000" dirty="0">
              <a:latin typeface="+mj-ea"/>
              <a:ea typeface="+mj-ea"/>
            </a:endParaRPr>
          </a:p>
        </p:txBody>
      </p:sp>
    </p:spTree>
    <p:extLst>
      <p:ext uri="{BB962C8B-B14F-4D97-AF65-F5344CB8AC3E}">
        <p14:creationId xmlns:p14="http://schemas.microsoft.com/office/powerpoint/2010/main" val="878806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zh-CN" dirty="0"/>
              <a:t>的中断系统</a:t>
            </a:r>
            <a:endParaRPr lang="zh-CN" altLang="en-US" dirty="0"/>
          </a:p>
        </p:txBody>
      </p:sp>
      <p:sp>
        <p:nvSpPr>
          <p:cNvPr id="35" name="MH_SubTitle_1"/>
          <p:cNvSpPr txBox="1">
            <a:spLocks noChangeArrowheads="1"/>
          </p:cNvSpPr>
          <p:nvPr>
            <p:custDataLst>
              <p:tags r:id="rId1"/>
            </p:custDataLst>
          </p:nvPr>
        </p:nvSpPr>
        <p:spPr bwMode="auto">
          <a:xfrm>
            <a:off x="827584" y="1347614"/>
            <a:ext cx="7560840"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如果</a:t>
            </a:r>
            <a:r>
              <a:rPr lang="zh-CN" altLang="en-US" sz="2000" b="0" dirty="0">
                <a:solidFill>
                  <a:schemeClr val="tx1">
                    <a:lumMod val="65000"/>
                    <a:lumOff val="35000"/>
                  </a:schemeClr>
                </a:solidFill>
                <a:sym typeface="+mn-lt"/>
              </a:rPr>
              <a:t>接触过单片机，应该会知道中断这个词汇。在任何一款事件驱动型的</a:t>
            </a:r>
            <a:r>
              <a:rPr lang="en-US" altLang="zh-CN" sz="2000" b="0" dirty="0">
                <a:solidFill>
                  <a:schemeClr val="tx1">
                    <a:lumMod val="65000"/>
                    <a:lumOff val="35000"/>
                  </a:schemeClr>
                </a:solidFill>
                <a:sym typeface="+mn-lt"/>
              </a:rPr>
              <a:t>CPU</a:t>
            </a:r>
            <a:r>
              <a:rPr lang="zh-CN" altLang="en-US" sz="2000" b="0" dirty="0">
                <a:solidFill>
                  <a:schemeClr val="tx1">
                    <a:lumMod val="65000"/>
                    <a:lumOff val="35000"/>
                  </a:schemeClr>
                </a:solidFill>
                <a:sym typeface="+mn-lt"/>
              </a:rPr>
              <a:t>里面都应该会有中断系统，因为中断就是为响应某种事件而存在的。中断的灵活应用不仅能够实现想要实现的功能，而且合理的中断安排可以提高事件执行的效率，因此中断在</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应用中的地位是非常重要的。本章就详细介绍</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的中断系统，共同探讨</a:t>
            </a:r>
            <a:r>
              <a:rPr lang="en-US" altLang="zh-CN" sz="2000" b="0" dirty="0">
                <a:solidFill>
                  <a:schemeClr val="tx1">
                    <a:lumMod val="65000"/>
                    <a:lumOff val="35000"/>
                  </a:schemeClr>
                </a:solidFill>
                <a:sym typeface="+mn-lt"/>
              </a:rPr>
              <a:t>CPU</a:t>
            </a:r>
            <a:r>
              <a:rPr lang="zh-CN" altLang="en-US" sz="2000" b="0" dirty="0">
                <a:solidFill>
                  <a:schemeClr val="tx1">
                    <a:lumMod val="65000"/>
                    <a:lumOff val="35000"/>
                  </a:schemeClr>
                </a:solidFill>
                <a:sym typeface="+mn-lt"/>
              </a:rPr>
              <a:t>中断、</a:t>
            </a:r>
            <a:r>
              <a:rPr lang="en-US" altLang="zh-CN" sz="2000" b="0" dirty="0">
                <a:solidFill>
                  <a:schemeClr val="tx1">
                    <a:lumMod val="65000"/>
                    <a:lumOff val="35000"/>
                  </a:schemeClr>
                </a:solidFill>
                <a:sym typeface="+mn-lt"/>
              </a:rPr>
              <a:t>PIE</a:t>
            </a:r>
            <a:r>
              <a:rPr lang="zh-CN" altLang="en-US" sz="2000" b="0" dirty="0">
                <a:solidFill>
                  <a:schemeClr val="tx1">
                    <a:lumMod val="65000"/>
                    <a:lumOff val="35000"/>
                  </a:schemeClr>
                </a:solidFill>
                <a:sym typeface="+mn-lt"/>
              </a:rPr>
              <a:t>中断、外设中断的三级中断体系，并介绍如何正确编写外设的中断程序，以保证中断的正确执行。</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smtClean="0"/>
              <a:t>·</a:t>
            </a:r>
            <a:r>
              <a:rPr lang="zh-CN" altLang="en-US" dirty="0"/>
              <a:t>可屏蔽中断的响应过程</a:t>
            </a:r>
          </a:p>
        </p:txBody>
      </p:sp>
      <p:sp>
        <p:nvSpPr>
          <p:cNvPr id="3" name="矩形 2"/>
          <p:cNvSpPr/>
          <p:nvPr/>
        </p:nvSpPr>
        <p:spPr>
          <a:xfrm>
            <a:off x="575556" y="987574"/>
            <a:ext cx="7992888" cy="3785652"/>
          </a:xfrm>
          <a:prstGeom prst="rect">
            <a:avLst/>
          </a:prstGeom>
        </p:spPr>
        <p:txBody>
          <a:bodyPr wrap="square">
            <a:spAutoFit/>
          </a:bodyPr>
          <a:lstStyle/>
          <a:p>
            <a:pPr indent="53975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可屏蔽中断的响应过程如图</a:t>
            </a:r>
            <a:r>
              <a:rPr lang="en-US" altLang="zh-CN" sz="2000" kern="100" dirty="0">
                <a:solidFill>
                  <a:schemeClr val="tx1">
                    <a:lumMod val="65000"/>
                    <a:lumOff val="35000"/>
                  </a:schemeClr>
                </a:solidFill>
                <a:latin typeface="+mn-ea"/>
                <a:cs typeface="Times New Roman" panose="02020603050405020304" pitchFamily="18" charset="0"/>
              </a:rPr>
              <a:t>10-6</a:t>
            </a:r>
            <a:r>
              <a:rPr lang="zh-CN" altLang="zh-CN" sz="2000" kern="100" dirty="0">
                <a:solidFill>
                  <a:schemeClr val="tx1">
                    <a:lumMod val="65000"/>
                    <a:lumOff val="35000"/>
                  </a:schemeClr>
                </a:solidFill>
                <a:latin typeface="+mn-ea"/>
                <a:cs typeface="Times New Roman" panose="02020603050405020304" pitchFamily="18" charset="0"/>
              </a:rPr>
              <a:t>所示。当某个可屏蔽中断提出请求时，将其在中断标志寄存器</a:t>
            </a:r>
            <a:r>
              <a:rPr lang="en-US" altLang="zh-CN" sz="2000" kern="100" dirty="0">
                <a:solidFill>
                  <a:schemeClr val="tx1">
                    <a:lumMod val="65000"/>
                    <a:lumOff val="35000"/>
                  </a:schemeClr>
                </a:solidFill>
                <a:latin typeface="+mn-ea"/>
                <a:cs typeface="Times New Roman" panose="02020603050405020304" pitchFamily="18" charset="0"/>
              </a:rPr>
              <a:t>IFR</a:t>
            </a:r>
            <a:r>
              <a:rPr lang="zh-CN" altLang="zh-CN" sz="2000" kern="100" dirty="0">
                <a:solidFill>
                  <a:schemeClr val="tx1">
                    <a:lumMod val="65000"/>
                    <a:lumOff val="35000"/>
                  </a:schemeClr>
                </a:solidFill>
                <a:latin typeface="+mn-ea"/>
                <a:cs typeface="Times New Roman" panose="02020603050405020304" pitchFamily="18" charset="0"/>
              </a:rPr>
              <a:t>中的中断标志位自动置位。</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检测到该中断标志位被置位后，接着会检查该中断是否被使能了，也就是去读</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中断使能寄存器</a:t>
            </a:r>
            <a:r>
              <a:rPr lang="en-US" altLang="zh-CN" sz="2000" kern="100" dirty="0">
                <a:solidFill>
                  <a:schemeClr val="tx1">
                    <a:lumMod val="65000"/>
                    <a:lumOff val="35000"/>
                  </a:schemeClr>
                </a:solidFill>
                <a:latin typeface="+mn-ea"/>
                <a:cs typeface="Times New Roman" panose="02020603050405020304" pitchFamily="18" charset="0"/>
              </a:rPr>
              <a:t>IER</a:t>
            </a:r>
            <a:r>
              <a:rPr lang="zh-CN" altLang="zh-CN" sz="2000" kern="100" dirty="0">
                <a:solidFill>
                  <a:schemeClr val="tx1">
                    <a:lumMod val="65000"/>
                    <a:lumOff val="35000"/>
                  </a:schemeClr>
                </a:solidFill>
                <a:latin typeface="+mn-ea"/>
                <a:cs typeface="Times New Roman" panose="02020603050405020304" pitchFamily="18" charset="0"/>
              </a:rPr>
              <a:t>中相应位的值，如果该中断并未使能，那么</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将不会理会此中断，直到其中断被使能为止。如果该中断已经被使能，则</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会继续检查全局中断</a:t>
            </a:r>
            <a:r>
              <a:rPr lang="en-US" altLang="zh-CN" sz="2000" kern="100" dirty="0">
                <a:solidFill>
                  <a:schemeClr val="tx1">
                    <a:lumMod val="65000"/>
                    <a:lumOff val="35000"/>
                  </a:schemeClr>
                </a:solidFill>
                <a:latin typeface="+mn-ea"/>
                <a:cs typeface="Times New Roman" panose="02020603050405020304" pitchFamily="18" charset="0"/>
              </a:rPr>
              <a:t>INTM</a:t>
            </a:r>
            <a:r>
              <a:rPr lang="zh-CN" altLang="zh-CN" sz="2000" kern="100" dirty="0">
                <a:solidFill>
                  <a:schemeClr val="tx1">
                    <a:lumMod val="65000"/>
                    <a:lumOff val="35000"/>
                  </a:schemeClr>
                </a:solidFill>
                <a:latin typeface="+mn-ea"/>
                <a:cs typeface="Times New Roman" panose="02020603050405020304" pitchFamily="18" charset="0"/>
              </a:rPr>
              <a:t>是否被使能，如果没有使能，则依然不会响应中断，如果</a:t>
            </a:r>
            <a:r>
              <a:rPr lang="en-US" altLang="zh-CN" sz="2000" kern="100" dirty="0">
                <a:solidFill>
                  <a:schemeClr val="tx1">
                    <a:lumMod val="65000"/>
                    <a:lumOff val="35000"/>
                  </a:schemeClr>
                </a:solidFill>
                <a:latin typeface="+mn-ea"/>
                <a:cs typeface="Times New Roman" panose="02020603050405020304" pitchFamily="18" charset="0"/>
              </a:rPr>
              <a:t>INTM</a:t>
            </a:r>
            <a:r>
              <a:rPr lang="zh-CN" altLang="zh-CN" sz="2000" kern="100" dirty="0">
                <a:solidFill>
                  <a:schemeClr val="tx1">
                    <a:lumMod val="65000"/>
                    <a:lumOff val="35000"/>
                  </a:schemeClr>
                </a:solidFill>
                <a:latin typeface="+mn-ea"/>
                <a:cs typeface="Times New Roman" panose="02020603050405020304" pitchFamily="18" charset="0"/>
              </a:rPr>
              <a:t>已经被使能，则</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就会响应该中断，暂停主程序并转向执行相应的中断服务子程序。</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响应中断后，</a:t>
            </a:r>
            <a:r>
              <a:rPr lang="en-US" altLang="zh-CN" sz="2000" kern="100" dirty="0">
                <a:solidFill>
                  <a:schemeClr val="tx1">
                    <a:lumMod val="65000"/>
                    <a:lumOff val="35000"/>
                  </a:schemeClr>
                </a:solidFill>
                <a:latin typeface="+mn-ea"/>
                <a:cs typeface="Times New Roman" panose="02020603050405020304" pitchFamily="18" charset="0"/>
              </a:rPr>
              <a:t>IFR</a:t>
            </a:r>
            <a:r>
              <a:rPr lang="zh-CN" altLang="zh-CN" sz="2000" kern="100" dirty="0">
                <a:solidFill>
                  <a:schemeClr val="tx1">
                    <a:lumMod val="65000"/>
                    <a:lumOff val="35000"/>
                  </a:schemeClr>
                </a:solidFill>
                <a:latin typeface="+mn-ea"/>
                <a:cs typeface="Times New Roman" panose="02020603050405020304" pitchFamily="18" charset="0"/>
              </a:rPr>
              <a:t>中的中断标志位就会被自动清零，目的是使</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能够去响应其他中断或者是该中断的下一次中断。</a:t>
            </a:r>
          </a:p>
        </p:txBody>
      </p:sp>
    </p:spTree>
    <p:extLst>
      <p:ext uri="{BB962C8B-B14F-4D97-AF65-F5344CB8AC3E}">
        <p14:creationId xmlns:p14="http://schemas.microsoft.com/office/powerpoint/2010/main" val="15810971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a:t>
            </a:r>
            <a:r>
              <a:rPr lang="zh-CN" altLang="en-US" dirty="0"/>
              <a:t>可屏蔽中断的响应过程</a:t>
            </a:r>
          </a:p>
        </p:txBody>
      </p:sp>
      <p:graphicFrame>
        <p:nvGraphicFramePr>
          <p:cNvPr id="4" name="对象 3"/>
          <p:cNvGraphicFramePr>
            <a:graphicFrameLocks noChangeAspect="1"/>
          </p:cNvGraphicFramePr>
          <p:nvPr>
            <p:extLst>
              <p:ext uri="{D42A27DB-BD31-4B8C-83A1-F6EECF244321}">
                <p14:modId xmlns:p14="http://schemas.microsoft.com/office/powerpoint/2010/main" val="1740674637"/>
              </p:ext>
            </p:extLst>
          </p:nvPr>
        </p:nvGraphicFramePr>
        <p:xfrm>
          <a:off x="1655676" y="1138341"/>
          <a:ext cx="5832648" cy="2376264"/>
        </p:xfrm>
        <a:graphic>
          <a:graphicData uri="http://schemas.openxmlformats.org/presentationml/2006/ole">
            <mc:AlternateContent xmlns:mc="http://schemas.openxmlformats.org/markup-compatibility/2006">
              <mc:Choice xmlns:v="urn:schemas-microsoft-com:vml" Requires="v">
                <p:oleObj spid="_x0000_s7253" name="Visio" r:id="rId3" imgW="4110120" imgH="1666840" progId="Visio.Drawing.11">
                  <p:embed/>
                </p:oleObj>
              </mc:Choice>
              <mc:Fallback>
                <p:oleObj name="Visio" r:id="rId3" imgW="4110120" imgH="16668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676" y="1138341"/>
                        <a:ext cx="5832648" cy="2376264"/>
                      </a:xfrm>
                      <a:prstGeom prst="rect">
                        <a:avLst/>
                      </a:prstGeom>
                      <a:solidFill>
                        <a:schemeClr val="bg2"/>
                      </a:solidFill>
                      <a:ln>
                        <a:solidFill>
                          <a:schemeClr val="bg2"/>
                        </a:solidFill>
                      </a:ln>
                    </p:spPr>
                  </p:pic>
                </p:oleObj>
              </mc:Fallback>
            </mc:AlternateContent>
          </a:graphicData>
        </a:graphic>
      </p:graphicFrame>
      <p:sp>
        <p:nvSpPr>
          <p:cNvPr id="5" name="矩形 4"/>
          <p:cNvSpPr/>
          <p:nvPr/>
        </p:nvSpPr>
        <p:spPr>
          <a:xfrm>
            <a:off x="2750027" y="3612031"/>
            <a:ext cx="3643946"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10-6 </a:t>
            </a:r>
            <a:r>
              <a:rPr lang="zh-CN" altLang="zh-CN" sz="2000" kern="100" dirty="0">
                <a:latin typeface="+mn-ea"/>
                <a:cs typeface="Times New Roman" panose="02020603050405020304" pitchFamily="18" charset="0"/>
              </a:rPr>
              <a:t>可屏蔽中断的响应过程</a:t>
            </a:r>
          </a:p>
        </p:txBody>
      </p:sp>
    </p:spTree>
    <p:extLst>
      <p:ext uri="{BB962C8B-B14F-4D97-AF65-F5344CB8AC3E}">
        <p14:creationId xmlns:p14="http://schemas.microsoft.com/office/powerpoint/2010/main" val="780125700"/>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a:t>
            </a:r>
            <a:r>
              <a:rPr lang="zh-CN" altLang="en-US" dirty="0"/>
              <a:t>可屏蔽中断的响应过程</a:t>
            </a:r>
          </a:p>
        </p:txBody>
      </p:sp>
      <p:sp>
        <p:nvSpPr>
          <p:cNvPr id="5" name="矩形 4"/>
          <p:cNvSpPr/>
          <p:nvPr/>
        </p:nvSpPr>
        <p:spPr>
          <a:xfrm>
            <a:off x="683568" y="1635646"/>
            <a:ext cx="7776864" cy="2862322"/>
          </a:xfrm>
          <a:prstGeom prst="rect">
            <a:avLst/>
          </a:prstGeom>
        </p:spPr>
        <p:txBody>
          <a:bodyPr wrap="square">
            <a:spAutoFit/>
          </a:bodyPr>
          <a:lstStyle/>
          <a:p>
            <a:pPr indent="539750"/>
            <a:r>
              <a:rPr lang="zh-CN" altLang="zh-CN" sz="2000" dirty="0">
                <a:solidFill>
                  <a:schemeClr val="tx1">
                    <a:lumMod val="65000"/>
                    <a:lumOff val="35000"/>
                  </a:schemeClr>
                </a:solidFill>
              </a:rPr>
              <a:t>图</a:t>
            </a:r>
            <a:r>
              <a:rPr lang="en-US" altLang="zh-CN" sz="2000" dirty="0">
                <a:solidFill>
                  <a:schemeClr val="tx1">
                    <a:lumMod val="65000"/>
                    <a:lumOff val="35000"/>
                  </a:schemeClr>
                </a:solidFill>
              </a:rPr>
              <a:t>10-6</a:t>
            </a:r>
            <a:r>
              <a:rPr lang="zh-CN" altLang="zh-CN" sz="2000" dirty="0">
                <a:solidFill>
                  <a:schemeClr val="tx1">
                    <a:lumMod val="65000"/>
                    <a:lumOff val="35000"/>
                  </a:schemeClr>
                </a:solidFill>
              </a:rPr>
              <a:t>中</a:t>
            </a:r>
            <a:r>
              <a:rPr lang="en-US" altLang="zh-CN" sz="2000" dirty="0">
                <a:solidFill>
                  <a:schemeClr val="tx1">
                    <a:lumMod val="65000"/>
                    <a:lumOff val="35000"/>
                  </a:schemeClr>
                </a:solidFill>
              </a:rPr>
              <a:t>IER</a:t>
            </a:r>
            <a:r>
              <a:rPr lang="zh-CN" altLang="zh-CN" sz="2000" dirty="0">
                <a:solidFill>
                  <a:schemeClr val="tx1">
                    <a:lumMod val="65000"/>
                    <a:lumOff val="35000"/>
                  </a:schemeClr>
                </a:solidFill>
              </a:rPr>
              <a:t>和</a:t>
            </a:r>
            <a:r>
              <a:rPr lang="en-US" altLang="zh-CN" sz="2000" dirty="0">
                <a:solidFill>
                  <a:schemeClr val="tx1">
                    <a:lumMod val="65000"/>
                    <a:lumOff val="35000"/>
                  </a:schemeClr>
                </a:solidFill>
              </a:rPr>
              <a:t>INTM</a:t>
            </a:r>
            <a:r>
              <a:rPr lang="zh-CN" altLang="zh-CN" sz="2000" dirty="0">
                <a:solidFill>
                  <a:schemeClr val="tx1">
                    <a:lumMod val="65000"/>
                    <a:lumOff val="35000"/>
                  </a:schemeClr>
                </a:solidFill>
              </a:rPr>
              <a:t>的关系比较简单。就好比是在一个房间里，有好多灯，也有好多开关，一个开关控制着一盏灯，开关闭合时，对应的灯就亮，开关断开时，对应的灯就灭。通常，房间里除了这些开关以外，还会有一个总闸，如果总闸关了，就切断了房间的线路和外面电网的连接，不管房间里的开关是开还是关，灯都不会亮。在</a:t>
            </a:r>
            <a:r>
              <a:rPr lang="en-US" altLang="zh-CN" sz="2000" dirty="0">
                <a:solidFill>
                  <a:schemeClr val="tx1">
                    <a:lumMod val="65000"/>
                    <a:lumOff val="35000"/>
                  </a:schemeClr>
                </a:solidFill>
              </a:rPr>
              <a:t>CPU</a:t>
            </a:r>
            <a:r>
              <a:rPr lang="zh-CN" altLang="zh-CN" sz="2000" dirty="0">
                <a:solidFill>
                  <a:schemeClr val="tx1">
                    <a:lumMod val="65000"/>
                    <a:lumOff val="35000"/>
                  </a:schemeClr>
                </a:solidFill>
              </a:rPr>
              <a:t>中断响应的过程里，</a:t>
            </a:r>
            <a:r>
              <a:rPr lang="en-US" altLang="zh-CN" sz="2000" dirty="0">
                <a:solidFill>
                  <a:schemeClr val="tx1">
                    <a:lumMod val="65000"/>
                    <a:lumOff val="35000"/>
                  </a:schemeClr>
                </a:solidFill>
              </a:rPr>
              <a:t>IER</a:t>
            </a:r>
            <a:r>
              <a:rPr lang="zh-CN" altLang="zh-CN" sz="2000" dirty="0">
                <a:solidFill>
                  <a:schemeClr val="tx1">
                    <a:lumMod val="65000"/>
                    <a:lumOff val="35000"/>
                  </a:schemeClr>
                </a:solidFill>
              </a:rPr>
              <a:t>中的各个位就是控制一个个灯的开关，而</a:t>
            </a:r>
            <a:r>
              <a:rPr lang="en-US" altLang="zh-CN" sz="2000" dirty="0">
                <a:solidFill>
                  <a:schemeClr val="tx1">
                    <a:lumMod val="65000"/>
                    <a:lumOff val="35000"/>
                  </a:schemeClr>
                </a:solidFill>
              </a:rPr>
              <a:t>INTM</a:t>
            </a:r>
            <a:r>
              <a:rPr lang="zh-CN" altLang="zh-CN" sz="2000" dirty="0">
                <a:solidFill>
                  <a:schemeClr val="tx1">
                    <a:lumMod val="65000"/>
                    <a:lumOff val="35000"/>
                  </a:schemeClr>
                </a:solidFill>
              </a:rPr>
              <a:t>就是总闸。如果一个中断被使能了，而全局中断没有被使能，则</a:t>
            </a:r>
            <a:r>
              <a:rPr lang="en-US" altLang="zh-CN" sz="2000" dirty="0">
                <a:solidFill>
                  <a:schemeClr val="tx1">
                    <a:lumMod val="65000"/>
                    <a:lumOff val="35000"/>
                  </a:schemeClr>
                </a:solidFill>
              </a:rPr>
              <a:t>CPU</a:t>
            </a:r>
            <a:r>
              <a:rPr lang="zh-CN" altLang="zh-CN" sz="2000" dirty="0">
                <a:solidFill>
                  <a:schemeClr val="tx1">
                    <a:lumMod val="65000"/>
                    <a:lumOff val="35000"/>
                  </a:schemeClr>
                </a:solidFill>
              </a:rPr>
              <a:t>还是不会去响应中断的。只有当单个中断和全局中断都被使能了，这时候该中断提出请求时，</a:t>
            </a:r>
            <a:r>
              <a:rPr lang="en-US" altLang="zh-CN" sz="2000" dirty="0">
                <a:solidFill>
                  <a:schemeClr val="tx1">
                    <a:lumMod val="65000"/>
                    <a:lumOff val="35000"/>
                  </a:schemeClr>
                </a:solidFill>
              </a:rPr>
              <a:t>CPU</a:t>
            </a:r>
            <a:r>
              <a:rPr lang="zh-CN" altLang="zh-CN" sz="2000" dirty="0">
                <a:solidFill>
                  <a:schemeClr val="tx1">
                    <a:lumMod val="65000"/>
                    <a:lumOff val="35000"/>
                  </a:schemeClr>
                </a:solidFill>
              </a:rPr>
              <a:t>才会去响应。</a:t>
            </a:r>
          </a:p>
        </p:txBody>
      </p:sp>
    </p:spTree>
    <p:extLst>
      <p:ext uri="{BB962C8B-B14F-4D97-AF65-F5344CB8AC3E}">
        <p14:creationId xmlns:p14="http://schemas.microsoft.com/office/powerpoint/2010/main" val="245475835"/>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a:t>中断</a:t>
            </a:r>
            <a:r>
              <a:rPr lang="en-US" altLang="zh-CN" dirty="0"/>
              <a:t>·</a:t>
            </a:r>
            <a:r>
              <a:rPr lang="zh-CN" altLang="en-US" dirty="0"/>
              <a:t>可屏蔽中断的响应过程</a:t>
            </a:r>
          </a:p>
        </p:txBody>
      </p:sp>
      <p:sp>
        <p:nvSpPr>
          <p:cNvPr id="5" name="矩形 4"/>
          <p:cNvSpPr/>
          <p:nvPr/>
        </p:nvSpPr>
        <p:spPr>
          <a:xfrm>
            <a:off x="683568" y="1275606"/>
            <a:ext cx="7776864" cy="3170099"/>
          </a:xfrm>
          <a:prstGeom prst="rect">
            <a:avLst/>
          </a:prstGeom>
        </p:spPr>
        <p:txBody>
          <a:bodyPr wrap="square">
            <a:spAutoFit/>
          </a:bodyPr>
          <a:lstStyle/>
          <a:p>
            <a:pPr indent="539750"/>
            <a:r>
              <a:rPr lang="zh-CN" altLang="en-US" sz="2000" dirty="0">
                <a:solidFill>
                  <a:schemeClr val="tx1">
                    <a:lumMod val="65000"/>
                    <a:lumOff val="35000"/>
                  </a:schemeClr>
                </a:solidFill>
              </a:rPr>
              <a:t>这里再来讨论下当多个中断同时提出中断请求时，</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响应的过程。假如有中断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和中断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的优先级高于中断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的优先级，中断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和中断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都被使能了，而且全局中断</a:t>
            </a:r>
            <a:r>
              <a:rPr lang="en-US" altLang="zh-CN" sz="2000" dirty="0">
                <a:solidFill>
                  <a:schemeClr val="tx1">
                    <a:lumMod val="65000"/>
                    <a:lumOff val="35000"/>
                  </a:schemeClr>
                </a:solidFill>
              </a:rPr>
              <a:t>INTM</a:t>
            </a:r>
            <a:r>
              <a:rPr lang="zh-CN" altLang="en-US" sz="2000" dirty="0">
                <a:solidFill>
                  <a:schemeClr val="tx1">
                    <a:lumMod val="65000"/>
                    <a:lumOff val="35000"/>
                  </a:schemeClr>
                </a:solidFill>
              </a:rPr>
              <a:t>也已经使能了。这时当中断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和中断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同时提出中断请求时，</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就会根据优先级的高低，先来响应中断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，同时清除</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的中断标志位。当</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处理完中断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的服务子程序后，如果这时候中断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的中断标志位还处于置位的状态，那么</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就会响应中断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，转而去执行中断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的服务子程序。如果</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在执行中断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的服务子程序时，中断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的标志位又被置位了，也就是中断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又向</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提出了请求，那当</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完成中断响应之后，还是会继续先响应中断</a:t>
            </a:r>
            <a:r>
              <a:rPr lang="en-US" altLang="zh-CN" sz="2000" dirty="0">
                <a:solidFill>
                  <a:schemeClr val="tx1">
                    <a:lumMod val="65000"/>
                    <a:lumOff val="35000"/>
                  </a:schemeClr>
                </a:solidFill>
              </a:rPr>
              <a:t>A</a:t>
            </a:r>
            <a:r>
              <a:rPr lang="zh-CN" altLang="en-US" sz="2000" dirty="0">
                <a:solidFill>
                  <a:schemeClr val="tx1">
                    <a:lumMod val="65000"/>
                    <a:lumOff val="35000"/>
                  </a:schemeClr>
                </a:solidFill>
              </a:rPr>
              <a:t>，而让中断</a:t>
            </a:r>
            <a:r>
              <a:rPr lang="en-US" altLang="zh-CN" sz="2000" dirty="0">
                <a:solidFill>
                  <a:schemeClr val="tx1">
                    <a:lumMod val="65000"/>
                    <a:lumOff val="35000"/>
                  </a:schemeClr>
                </a:solidFill>
              </a:rPr>
              <a:t>B</a:t>
            </a:r>
            <a:r>
              <a:rPr lang="zh-CN" altLang="en-US" sz="2000" dirty="0">
                <a:solidFill>
                  <a:schemeClr val="tx1">
                    <a:lumMod val="65000"/>
                    <a:lumOff val="35000"/>
                  </a:schemeClr>
                </a:solidFill>
              </a:rPr>
              <a:t>继续在队列中等待。</a:t>
            </a:r>
            <a:endParaRPr lang="zh-CN" altLang="zh-CN" sz="2000" dirty="0">
              <a:solidFill>
                <a:schemeClr val="tx1">
                  <a:lumMod val="65000"/>
                  <a:lumOff val="35000"/>
                </a:schemeClr>
              </a:solidFill>
            </a:endParaRPr>
          </a:p>
        </p:txBody>
      </p:sp>
    </p:spTree>
    <p:extLst>
      <p:ext uri="{BB962C8B-B14F-4D97-AF65-F5344CB8AC3E}">
        <p14:creationId xmlns:p14="http://schemas.microsoft.com/office/powerpoint/2010/main" val="2322415853"/>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a:t>中断</a:t>
            </a:r>
          </a:p>
        </p:txBody>
      </p:sp>
      <mc:AlternateContent xmlns:mc="http://schemas.openxmlformats.org/markup-compatibility/2006" xmlns:a14="http://schemas.microsoft.com/office/drawing/2010/main">
        <mc:Choice Requires="a14">
          <p:sp>
            <p:nvSpPr>
              <p:cNvPr id="27" name="矩形 26"/>
              <p:cNvSpPr/>
              <p:nvPr/>
            </p:nvSpPr>
            <p:spPr>
              <a:xfrm>
                <a:off x="719572" y="1347614"/>
                <a:ext cx="7704856" cy="2865849"/>
              </a:xfrm>
              <a:prstGeom prst="rect">
                <a:avLst/>
              </a:prstGeom>
            </p:spPr>
            <p:txBody>
              <a:bodyPr wrap="square">
                <a:spAutoFit/>
              </a:bodyPr>
              <a:lstStyle/>
              <a:p>
                <a:pPr indent="541338"/>
                <a:r>
                  <a:rPr lang="zh-CN" altLang="en-US" sz="2000" dirty="0" smtClean="0">
                    <a:solidFill>
                      <a:schemeClr val="tx1">
                        <a:lumMod val="65000"/>
                        <a:lumOff val="35000"/>
                      </a:schemeClr>
                    </a:solidFill>
                    <a:latin typeface="+mn-ea"/>
                  </a:rPr>
                  <a:t>前面介绍的是</a:t>
                </a:r>
                <a:r>
                  <a:rPr lang="en-US" altLang="zh-CN" sz="2000" dirty="0">
                    <a:solidFill>
                      <a:schemeClr val="tx1">
                        <a:lumMod val="65000"/>
                        <a:lumOff val="35000"/>
                      </a:schemeClr>
                    </a:solidFill>
                    <a:latin typeface="+mn-ea"/>
                  </a:rPr>
                  <a:t>F28335 CPU</a:t>
                </a:r>
                <a:r>
                  <a:rPr lang="zh-CN" altLang="en-US" sz="2000" dirty="0">
                    <a:solidFill>
                      <a:schemeClr val="tx1">
                        <a:lumMod val="65000"/>
                        <a:lumOff val="35000"/>
                      </a:schemeClr>
                    </a:solidFill>
                    <a:latin typeface="+mn-ea"/>
                  </a:rPr>
                  <a:t>级的中断，图</a:t>
                </a:r>
                <a:r>
                  <a:rPr lang="en-US" altLang="zh-CN" sz="2000" dirty="0">
                    <a:solidFill>
                      <a:schemeClr val="tx1">
                        <a:lumMod val="65000"/>
                        <a:lumOff val="35000"/>
                      </a:schemeClr>
                    </a:solidFill>
                    <a:latin typeface="+mn-ea"/>
                  </a:rPr>
                  <a:t>10-7</a:t>
                </a:r>
                <a:r>
                  <a:rPr lang="zh-CN" altLang="en-US" sz="2000" dirty="0">
                    <a:solidFill>
                      <a:schemeClr val="tx1">
                        <a:lumMod val="65000"/>
                        <a:lumOff val="35000"/>
                      </a:schemeClr>
                    </a:solidFill>
                    <a:latin typeface="+mn-ea"/>
                  </a:rPr>
                  <a:t>是</a:t>
                </a:r>
                <a:r>
                  <a:rPr lang="en-US" altLang="zh-CN" sz="2000" dirty="0">
                    <a:solidFill>
                      <a:schemeClr val="tx1">
                        <a:lumMod val="65000"/>
                        <a:lumOff val="35000"/>
                      </a:schemeClr>
                    </a:solidFill>
                    <a:latin typeface="+mn-ea"/>
                  </a:rPr>
                  <a:t>F28335 DSP</a:t>
                </a:r>
                <a:r>
                  <a:rPr lang="zh-CN" altLang="en-US" sz="2000" dirty="0">
                    <a:solidFill>
                      <a:schemeClr val="tx1">
                        <a:lumMod val="65000"/>
                        <a:lumOff val="35000"/>
                      </a:schemeClr>
                    </a:solidFill>
                    <a:latin typeface="+mn-ea"/>
                  </a:rPr>
                  <a:t>的中断源。</a:t>
                </a:r>
                <a:r>
                  <a:rPr lang="en-US" altLang="zh-CN" sz="2000" dirty="0">
                    <a:solidFill>
                      <a:schemeClr val="tx1">
                        <a:lumMod val="65000"/>
                        <a:lumOff val="35000"/>
                      </a:schemeClr>
                    </a:solidFill>
                    <a:latin typeface="+mn-ea"/>
                  </a:rPr>
                  <a:t>F28335</a:t>
                </a:r>
                <a:r>
                  <a:rPr lang="zh-CN" altLang="en-US" sz="2000" dirty="0">
                    <a:solidFill>
                      <a:schemeClr val="tx1">
                        <a:lumMod val="65000"/>
                        <a:lumOff val="35000"/>
                      </a:schemeClr>
                    </a:solidFill>
                    <a:latin typeface="+mn-ea"/>
                  </a:rPr>
                  <a:t>的</a:t>
                </a:r>
                <a:r>
                  <a:rPr lang="en-US" altLang="zh-CN" sz="2000" dirty="0">
                    <a:solidFill>
                      <a:schemeClr val="tx1">
                        <a:lumMod val="65000"/>
                        <a:lumOff val="35000"/>
                      </a:schemeClr>
                    </a:solidFill>
                    <a:latin typeface="+mn-ea"/>
                  </a:rPr>
                  <a:t>CPU</a:t>
                </a:r>
                <a:r>
                  <a:rPr lang="zh-CN" altLang="en-US" sz="2000" dirty="0">
                    <a:solidFill>
                      <a:schemeClr val="tx1">
                        <a:lumMod val="65000"/>
                        <a:lumOff val="35000"/>
                      </a:schemeClr>
                    </a:solidFill>
                    <a:latin typeface="+mn-ea"/>
                  </a:rPr>
                  <a:t>一共有</a:t>
                </a:r>
                <a:r>
                  <a:rPr lang="en-US" altLang="zh-CN" sz="2000" dirty="0">
                    <a:solidFill>
                      <a:schemeClr val="tx1">
                        <a:lumMod val="65000"/>
                        <a:lumOff val="35000"/>
                      </a:schemeClr>
                    </a:solidFill>
                    <a:latin typeface="+mn-ea"/>
                  </a:rPr>
                  <a:t>16</a:t>
                </a:r>
                <a:r>
                  <a:rPr lang="zh-CN" altLang="en-US" sz="2000" dirty="0">
                    <a:solidFill>
                      <a:schemeClr val="tx1">
                        <a:lumMod val="65000"/>
                        <a:lumOff val="35000"/>
                      </a:schemeClr>
                    </a:solidFill>
                    <a:latin typeface="+mn-ea"/>
                  </a:rPr>
                  <a:t>根中断线，其中包括两个不可屏蔽中断，</a:t>
                </a:r>
                <a14:m>
                  <m:oMath xmlns:m="http://schemas.openxmlformats.org/officeDocument/2006/math">
                    <m:acc>
                      <m:accPr>
                        <m:chr m:val="̅"/>
                        <m:ctrlPr>
                          <a:rPr lang="zh-CN" altLang="en-US" sz="2000" i="1" dirty="0" smtClean="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RS</m:t>
                        </m:r>
                      </m:e>
                    </m:acc>
                    <m:r>
                      <a:rPr lang="zh-CN" altLang="en-US" sz="2000" i="1" dirty="0" smtClean="0">
                        <a:solidFill>
                          <a:schemeClr val="tx1">
                            <a:lumMod val="65000"/>
                            <a:lumOff val="35000"/>
                          </a:schemeClr>
                        </a:solidFill>
                        <a:latin typeface="Cambria Math" panose="02040503050406030204" pitchFamily="18" charset="0"/>
                      </a:rPr>
                      <m:t> </m:t>
                    </m:r>
                  </m:oMath>
                </a14:m>
                <a:r>
                  <a:rPr lang="zh-CN" altLang="en-US" sz="2000" dirty="0">
                    <a:solidFill>
                      <a:schemeClr val="tx1">
                        <a:lumMod val="65000"/>
                        <a:lumOff val="35000"/>
                      </a:schemeClr>
                    </a:solidFill>
                    <a:latin typeface="+mn-ea"/>
                  </a:rPr>
                  <a:t>和</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smtClean="0">
                            <a:solidFill>
                              <a:schemeClr val="tx1">
                                <a:lumMod val="65000"/>
                                <a:lumOff val="35000"/>
                              </a:schemeClr>
                            </a:solidFill>
                            <a:latin typeface="Cambria Math" panose="02040503050406030204" pitchFamily="18" charset="0"/>
                          </a:rPr>
                          <m:t>NMI</m:t>
                        </m:r>
                      </m:e>
                    </m:acc>
                  </m:oMath>
                </a14:m>
                <a:r>
                  <a:rPr lang="zh-CN" altLang="en-US" sz="2000" dirty="0" smtClean="0">
                    <a:solidFill>
                      <a:schemeClr val="tx1">
                        <a:lumMod val="65000"/>
                        <a:lumOff val="35000"/>
                      </a:schemeClr>
                    </a:solidFill>
                    <a:latin typeface="+mn-ea"/>
                  </a:rPr>
                  <a:t>，</a:t>
                </a:r>
                <a:r>
                  <a:rPr lang="zh-CN" altLang="en-US" sz="2000" dirty="0">
                    <a:solidFill>
                      <a:schemeClr val="tx1">
                        <a:lumMod val="65000"/>
                        <a:lumOff val="35000"/>
                      </a:schemeClr>
                    </a:solidFill>
                    <a:latin typeface="+mn-ea"/>
                  </a:rPr>
                  <a:t>还有</a:t>
                </a:r>
                <a:r>
                  <a:rPr lang="en-US" altLang="zh-CN" sz="2000" dirty="0">
                    <a:solidFill>
                      <a:schemeClr val="tx1">
                        <a:lumMod val="65000"/>
                        <a:lumOff val="35000"/>
                      </a:schemeClr>
                    </a:solidFill>
                    <a:latin typeface="+mn-ea"/>
                  </a:rPr>
                  <a:t>14</a:t>
                </a:r>
                <a:r>
                  <a:rPr lang="zh-CN" altLang="en-US" sz="2000" dirty="0">
                    <a:solidFill>
                      <a:schemeClr val="tx1">
                        <a:lumMod val="65000"/>
                        <a:lumOff val="35000"/>
                      </a:schemeClr>
                    </a:solidFill>
                    <a:latin typeface="+mn-ea"/>
                  </a:rPr>
                  <a:t>个可屏蔽中断</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smtClean="0">
                            <a:solidFill>
                              <a:schemeClr val="tx1">
                                <a:lumMod val="65000"/>
                                <a:lumOff val="35000"/>
                              </a:schemeClr>
                            </a:solidFill>
                            <a:latin typeface="Cambria Math" panose="02040503050406030204" pitchFamily="18" charset="0"/>
                          </a:rPr>
                          <m:t>INT</m:t>
                        </m:r>
                        <m:r>
                          <a:rPr lang="en-US" altLang="zh-CN" sz="2000" b="0" i="1" dirty="0" smtClean="0">
                            <a:solidFill>
                              <a:schemeClr val="tx1">
                                <a:lumMod val="65000"/>
                                <a:lumOff val="35000"/>
                              </a:schemeClr>
                            </a:solidFill>
                            <a:latin typeface="Cambria Math" panose="02040503050406030204" pitchFamily="18" charset="0"/>
                          </a:rPr>
                          <m:t>1</m:t>
                        </m:r>
                      </m:e>
                    </m:acc>
                    <m:r>
                      <a:rPr lang="en-US" altLang="zh-CN" sz="2000" i="1" dirty="0">
                        <a:solidFill>
                          <a:schemeClr val="tx1">
                            <a:lumMod val="65000"/>
                            <a:lumOff val="35000"/>
                          </a:schemeClr>
                        </a:solidFill>
                        <a:latin typeface="Cambria Math" panose="02040503050406030204" pitchFamily="18" charset="0"/>
                      </a:rPr>
                      <m:t>~</m:t>
                    </m:r>
                  </m:oMath>
                </a14:m>
                <a:r>
                  <a:rPr lang="zh-CN" altLang="en-US" sz="2000" dirty="0">
                    <a:solidFill>
                      <a:schemeClr val="tx1">
                        <a:lumMod val="65000"/>
                        <a:lumOff val="35000"/>
                      </a:schemeClr>
                    </a:solidFill>
                  </a:rPr>
                  <a:t> </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smtClean="0">
                            <a:solidFill>
                              <a:schemeClr val="tx1">
                                <a:lumMod val="65000"/>
                                <a:lumOff val="35000"/>
                              </a:schemeClr>
                            </a:solidFill>
                            <a:latin typeface="Cambria Math" panose="02040503050406030204" pitchFamily="18" charset="0"/>
                          </a:rPr>
                          <m:t>INT</m:t>
                        </m:r>
                        <m:r>
                          <a:rPr lang="en-US" altLang="zh-CN" sz="2000" b="0" i="1" dirty="0" smtClean="0">
                            <a:solidFill>
                              <a:schemeClr val="tx1">
                                <a:lumMod val="65000"/>
                                <a:lumOff val="35000"/>
                              </a:schemeClr>
                            </a:solidFill>
                            <a:latin typeface="Cambria Math" panose="02040503050406030204" pitchFamily="18" charset="0"/>
                          </a:rPr>
                          <m:t>14</m:t>
                        </m:r>
                      </m:e>
                    </m:acc>
                  </m:oMath>
                </a14:m>
                <a:r>
                  <a:rPr lang="zh-CN" altLang="en-US" sz="2000" dirty="0" smtClean="0">
                    <a:solidFill>
                      <a:schemeClr val="tx1">
                        <a:lumMod val="65000"/>
                        <a:lumOff val="35000"/>
                      </a:schemeClr>
                    </a:solidFill>
                    <a:latin typeface="+mn-ea"/>
                  </a:rPr>
                  <a:t>。</a:t>
                </a:r>
                <a:endParaRPr lang="zh-CN" altLang="en-US" sz="2000" dirty="0">
                  <a:solidFill>
                    <a:schemeClr val="tx1">
                      <a:lumMod val="65000"/>
                      <a:lumOff val="35000"/>
                    </a:schemeClr>
                  </a:solidFill>
                  <a:latin typeface="+mn-ea"/>
                </a:endParaRPr>
              </a:p>
              <a:p>
                <a:pPr indent="541338"/>
                <a:r>
                  <a:rPr lang="zh-CN" altLang="en-US" sz="2000" dirty="0">
                    <a:solidFill>
                      <a:schemeClr val="tx1">
                        <a:lumMod val="65000"/>
                        <a:lumOff val="35000"/>
                      </a:schemeClr>
                    </a:solidFill>
                    <a:latin typeface="+mn-ea"/>
                  </a:rPr>
                  <a:t>外部中断</a:t>
                </a:r>
                <a:r>
                  <a:rPr lang="en-US" altLang="zh-CN" sz="2000" dirty="0">
                    <a:solidFill>
                      <a:schemeClr val="tx1">
                        <a:lumMod val="65000"/>
                        <a:lumOff val="35000"/>
                      </a:schemeClr>
                    </a:solidFill>
                    <a:latin typeface="+mn-ea"/>
                  </a:rPr>
                  <a:t>XINT13</a:t>
                </a:r>
                <a:r>
                  <a:rPr lang="zh-CN" altLang="en-US" sz="2000" dirty="0">
                    <a:solidFill>
                      <a:schemeClr val="tx1">
                        <a:lumMod val="65000"/>
                        <a:lumOff val="35000"/>
                      </a:schemeClr>
                    </a:solidFill>
                    <a:latin typeface="+mn-ea"/>
                  </a:rPr>
                  <a:t>和</a:t>
                </a:r>
                <a:r>
                  <a:rPr lang="en-US" altLang="zh-CN" sz="2000" dirty="0">
                    <a:solidFill>
                      <a:schemeClr val="tx1">
                        <a:lumMod val="65000"/>
                        <a:lumOff val="35000"/>
                      </a:schemeClr>
                    </a:solidFill>
                    <a:latin typeface="+mn-ea"/>
                  </a:rPr>
                  <a:t>CPU1</a:t>
                </a:r>
                <a:r>
                  <a:rPr lang="zh-CN" altLang="en-US" sz="2000" dirty="0">
                    <a:solidFill>
                      <a:schemeClr val="tx1">
                        <a:lumMod val="65000"/>
                        <a:lumOff val="35000"/>
                      </a:schemeClr>
                    </a:solidFill>
                    <a:latin typeface="+mn-ea"/>
                  </a:rPr>
                  <a:t>定时器</a:t>
                </a:r>
                <a:r>
                  <a:rPr lang="en-US" altLang="zh-CN" sz="2000" dirty="0">
                    <a:solidFill>
                      <a:schemeClr val="tx1">
                        <a:lumMod val="65000"/>
                        <a:lumOff val="35000"/>
                      </a:schemeClr>
                    </a:solidFill>
                    <a:latin typeface="+mn-ea"/>
                  </a:rPr>
                  <a:t>1</a:t>
                </a:r>
                <a:r>
                  <a:rPr lang="zh-CN" altLang="en-US" sz="2000" dirty="0">
                    <a:solidFill>
                      <a:schemeClr val="tx1">
                        <a:lumMod val="65000"/>
                        <a:lumOff val="35000"/>
                      </a:schemeClr>
                    </a:solidFill>
                    <a:latin typeface="+mn-ea"/>
                  </a:rPr>
                  <a:t>的中断分配给了</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13</m:t>
                        </m:r>
                      </m:e>
                    </m:acc>
                  </m:oMath>
                </a14:m>
                <a:r>
                  <a:rPr lang="zh-CN" altLang="en-US" sz="2000" dirty="0">
                    <a:solidFill>
                      <a:schemeClr val="tx1">
                        <a:lumMod val="65000"/>
                        <a:lumOff val="35000"/>
                      </a:schemeClr>
                    </a:solidFill>
                    <a:latin typeface="+mn-ea"/>
                  </a:rPr>
                  <a:t>，</a:t>
                </a:r>
                <a:r>
                  <a:rPr lang="en-US" altLang="zh-CN" sz="2000" dirty="0">
                    <a:solidFill>
                      <a:schemeClr val="tx1">
                        <a:lumMod val="65000"/>
                        <a:lumOff val="35000"/>
                      </a:schemeClr>
                    </a:solidFill>
                    <a:latin typeface="+mn-ea"/>
                  </a:rPr>
                  <a:t>CPU</a:t>
                </a:r>
                <a:r>
                  <a:rPr lang="zh-CN" altLang="en-US" sz="2000" dirty="0">
                    <a:solidFill>
                      <a:schemeClr val="tx1">
                        <a:lumMod val="65000"/>
                        <a:lumOff val="35000"/>
                      </a:schemeClr>
                    </a:solidFill>
                    <a:latin typeface="+mn-ea"/>
                  </a:rPr>
                  <a:t>定时器</a:t>
                </a:r>
                <a:r>
                  <a:rPr lang="en-US" altLang="zh-CN" sz="2000" dirty="0">
                    <a:solidFill>
                      <a:schemeClr val="tx1">
                        <a:lumMod val="65000"/>
                        <a:lumOff val="35000"/>
                      </a:schemeClr>
                    </a:solidFill>
                    <a:latin typeface="+mn-ea"/>
                  </a:rPr>
                  <a:t>2</a:t>
                </a:r>
                <a:r>
                  <a:rPr lang="zh-CN" altLang="en-US" sz="2000" dirty="0">
                    <a:solidFill>
                      <a:schemeClr val="tx1">
                        <a:lumMod val="65000"/>
                        <a:lumOff val="35000"/>
                      </a:schemeClr>
                    </a:solidFill>
                    <a:latin typeface="+mn-ea"/>
                  </a:rPr>
                  <a:t>的中断分配给了</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14</m:t>
                        </m:r>
                      </m:e>
                    </m:acc>
                  </m:oMath>
                </a14:m>
                <a:r>
                  <a:rPr lang="zh-CN" altLang="en-US" sz="2000" dirty="0">
                    <a:solidFill>
                      <a:schemeClr val="tx1">
                        <a:lumMod val="65000"/>
                        <a:lumOff val="35000"/>
                      </a:schemeClr>
                    </a:solidFill>
                    <a:latin typeface="+mn-ea"/>
                  </a:rPr>
                  <a:t>。两个不可屏蔽中断</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RS</m:t>
                        </m:r>
                      </m:e>
                    </m:acc>
                  </m:oMath>
                </a14:m>
                <a:r>
                  <a:rPr lang="zh-CN" altLang="en-US" sz="2000" dirty="0">
                    <a:solidFill>
                      <a:schemeClr val="tx1">
                        <a:lumMod val="65000"/>
                        <a:lumOff val="35000"/>
                      </a:schemeClr>
                    </a:solidFill>
                    <a:latin typeface="+mn-ea"/>
                  </a:rPr>
                  <a:t>和</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NMI</m:t>
                        </m:r>
                      </m:e>
                    </m:acc>
                  </m:oMath>
                </a14:m>
                <a:r>
                  <a:rPr lang="zh-CN" altLang="en-US" sz="2000" dirty="0">
                    <a:solidFill>
                      <a:schemeClr val="tx1">
                        <a:lumMod val="65000"/>
                        <a:lumOff val="35000"/>
                      </a:schemeClr>
                    </a:solidFill>
                    <a:latin typeface="+mn-ea"/>
                  </a:rPr>
                  <a:t>也各自都有专用的独立中断。</a:t>
                </a:r>
                <a:r>
                  <a:rPr lang="en-US" altLang="zh-CN" sz="2000" dirty="0">
                    <a:solidFill>
                      <a:schemeClr val="tx1">
                        <a:lumMod val="65000"/>
                        <a:lumOff val="35000"/>
                      </a:schemeClr>
                    </a:solidFill>
                    <a:latin typeface="+mn-ea"/>
                  </a:rPr>
                  <a:t>CPU</a:t>
                </a:r>
                <a:r>
                  <a:rPr lang="zh-CN" altLang="en-US" sz="2000" dirty="0">
                    <a:solidFill>
                      <a:schemeClr val="tx1">
                        <a:lumMod val="65000"/>
                        <a:lumOff val="35000"/>
                      </a:schemeClr>
                    </a:solidFill>
                    <a:latin typeface="+mn-ea"/>
                  </a:rPr>
                  <a:t>定时器</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的周期中断、</a:t>
                </a:r>
                <a:r>
                  <a:rPr lang="en-US" altLang="zh-CN" sz="2000" dirty="0">
                    <a:solidFill>
                      <a:schemeClr val="tx1">
                        <a:lumMod val="65000"/>
                        <a:lumOff val="35000"/>
                      </a:schemeClr>
                    </a:solidFill>
                    <a:latin typeface="+mn-ea"/>
                  </a:rPr>
                  <a:t>F28335</a:t>
                </a:r>
                <a:r>
                  <a:rPr lang="zh-CN" altLang="en-US" sz="2000" dirty="0">
                    <a:solidFill>
                      <a:schemeClr val="tx1">
                        <a:lumMod val="65000"/>
                        <a:lumOff val="35000"/>
                      </a:schemeClr>
                    </a:solidFill>
                    <a:latin typeface="+mn-ea"/>
                  </a:rPr>
                  <a:t>片内外设的所有中断、外部中断</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smtClean="0">
                            <a:solidFill>
                              <a:schemeClr val="tx1">
                                <a:lumMod val="65000"/>
                                <a:lumOff val="35000"/>
                              </a:schemeClr>
                            </a:solidFill>
                            <a:latin typeface="Cambria Math" panose="02040503050406030204" pitchFamily="18" charset="0"/>
                          </a:rPr>
                          <m:t>XINT</m:t>
                        </m:r>
                        <m:r>
                          <a:rPr lang="en-US" altLang="zh-CN" sz="2000" i="1" dirty="0" smtClean="0">
                            <a:solidFill>
                              <a:schemeClr val="tx1">
                                <a:lumMod val="65000"/>
                                <a:lumOff val="35000"/>
                              </a:schemeClr>
                            </a:solidFill>
                            <a:latin typeface="Cambria Math" panose="02040503050406030204" pitchFamily="18" charset="0"/>
                          </a:rPr>
                          <m:t>1</m:t>
                        </m:r>
                      </m:e>
                    </m:acc>
                  </m:oMath>
                </a14:m>
                <a:r>
                  <a:rPr lang="zh-CN" altLang="en-US" sz="2000" dirty="0">
                    <a:solidFill>
                      <a:schemeClr val="tx1">
                        <a:lumMod val="65000"/>
                        <a:lumOff val="35000"/>
                      </a:schemeClr>
                    </a:solidFill>
                    <a:latin typeface="+mn-ea"/>
                  </a:rPr>
                  <a:t>、外部中断</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smtClean="0">
                            <a:solidFill>
                              <a:schemeClr val="tx1">
                                <a:lumMod val="65000"/>
                                <a:lumOff val="35000"/>
                              </a:schemeClr>
                            </a:solidFill>
                            <a:latin typeface="Cambria Math" panose="02040503050406030204" pitchFamily="18" charset="0"/>
                          </a:rPr>
                          <m:t>XINT</m:t>
                        </m:r>
                        <m:r>
                          <a:rPr lang="en-US" altLang="zh-CN" sz="2000" i="1" dirty="0" smtClean="0">
                            <a:solidFill>
                              <a:schemeClr val="tx1">
                                <a:lumMod val="65000"/>
                                <a:lumOff val="35000"/>
                              </a:schemeClr>
                            </a:solidFill>
                            <a:latin typeface="Cambria Math" panose="02040503050406030204" pitchFamily="18" charset="0"/>
                          </a:rPr>
                          <m:t>2</m:t>
                        </m:r>
                      </m:e>
                    </m:acc>
                  </m:oMath>
                </a14:m>
                <a:r>
                  <a:rPr lang="zh-CN" altLang="en-US" sz="2000" dirty="0">
                    <a:solidFill>
                      <a:schemeClr val="tx1">
                        <a:lumMod val="65000"/>
                        <a:lumOff val="35000"/>
                      </a:schemeClr>
                    </a:solidFill>
                    <a:latin typeface="+mn-ea"/>
                  </a:rPr>
                  <a:t>共用中断线</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m:t>
                        </m:r>
                      </m:e>
                    </m:acc>
                    <m:r>
                      <a:rPr lang="en-US" altLang="zh-CN" sz="2000" i="1" dirty="0">
                        <a:solidFill>
                          <a:schemeClr val="tx1">
                            <a:lumMod val="65000"/>
                            <a:lumOff val="35000"/>
                          </a:schemeClr>
                        </a:solidFill>
                        <a:latin typeface="Cambria Math" panose="02040503050406030204" pitchFamily="18" charset="0"/>
                      </a:rPr>
                      <m:t>~</m:t>
                    </m:r>
                  </m:oMath>
                </a14:m>
                <a:r>
                  <a:rPr lang="zh-CN" altLang="en-US" sz="2000" dirty="0">
                    <a:solidFill>
                      <a:schemeClr val="tx1">
                        <a:lumMod val="65000"/>
                        <a:lumOff val="35000"/>
                      </a:schemeClr>
                    </a:solidFill>
                  </a:rPr>
                  <a:t> </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12</m:t>
                        </m:r>
                      </m:e>
                    </m:acc>
                  </m:oMath>
                </a14:m>
                <a:r>
                  <a:rPr lang="zh-CN" altLang="en-US" sz="2000" dirty="0">
                    <a:solidFill>
                      <a:schemeClr val="tx1">
                        <a:lumMod val="65000"/>
                        <a:lumOff val="35000"/>
                      </a:schemeClr>
                    </a:solidFill>
                    <a:latin typeface="+mn-ea"/>
                  </a:rPr>
                  <a:t>。通常使用的最多的，也是</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m:t>
                        </m:r>
                      </m:e>
                    </m:acc>
                    <m:r>
                      <a:rPr lang="en-US" altLang="zh-CN" sz="2000" i="1" dirty="0">
                        <a:solidFill>
                          <a:schemeClr val="tx1">
                            <a:lumMod val="65000"/>
                            <a:lumOff val="35000"/>
                          </a:schemeClr>
                        </a:solidFill>
                        <a:latin typeface="Cambria Math" panose="02040503050406030204" pitchFamily="18" charset="0"/>
                      </a:rPr>
                      <m:t>~</m:t>
                    </m:r>
                  </m:oMath>
                </a14:m>
                <a:r>
                  <a:rPr lang="zh-CN" altLang="en-US" sz="2000" dirty="0">
                    <a:solidFill>
                      <a:schemeClr val="tx1">
                        <a:lumMod val="65000"/>
                        <a:lumOff val="35000"/>
                      </a:schemeClr>
                    </a:solidFill>
                  </a:rPr>
                  <a:t> </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12</m:t>
                        </m:r>
                      </m:e>
                    </m:acc>
                  </m:oMath>
                </a14:m>
                <a:r>
                  <a:rPr lang="zh-CN" altLang="en-US" sz="2000" dirty="0">
                    <a:solidFill>
                      <a:schemeClr val="tx1">
                        <a:lumMod val="65000"/>
                        <a:lumOff val="35000"/>
                      </a:schemeClr>
                    </a:solidFill>
                    <a:latin typeface="+mn-ea"/>
                  </a:rPr>
                  <a:t>，因此这些中断是需要重点介绍和探讨的。</a:t>
                </a:r>
              </a:p>
            </p:txBody>
          </p:sp>
        </mc:Choice>
        <mc:Fallback xmlns="">
          <p:sp>
            <p:nvSpPr>
              <p:cNvPr id="27" name="矩形 26"/>
              <p:cNvSpPr>
                <a:spLocks noRot="1" noChangeAspect="1" noMove="1" noResize="1" noEditPoints="1" noAdjustHandles="1" noChangeArrowheads="1" noChangeShapeType="1" noTextEdit="1"/>
              </p:cNvSpPr>
              <p:nvPr/>
            </p:nvSpPr>
            <p:spPr>
              <a:xfrm>
                <a:off x="719572" y="1347614"/>
                <a:ext cx="7704856" cy="2865849"/>
              </a:xfrm>
              <a:prstGeom prst="rect">
                <a:avLst/>
              </a:prstGeom>
              <a:blipFill>
                <a:blip r:embed="rId2"/>
                <a:stretch>
                  <a:fillRect l="-791" t="-1064" r="-870" b="-29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6581658"/>
      </p:ext>
    </p:extLst>
  </p:cSld>
  <p:clrMapOvr>
    <a:masterClrMapping/>
  </p:clrMapOvr>
  <p:transition spd="slow" advTm="11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a:t>中断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925988522"/>
              </p:ext>
            </p:extLst>
          </p:nvPr>
        </p:nvGraphicFramePr>
        <p:xfrm>
          <a:off x="827584" y="771550"/>
          <a:ext cx="4680521" cy="4134460"/>
        </p:xfrm>
        <a:graphic>
          <a:graphicData uri="http://schemas.openxmlformats.org/presentationml/2006/ole">
            <mc:AlternateContent xmlns:mc="http://schemas.openxmlformats.org/markup-compatibility/2006">
              <mc:Choice xmlns:v="urn:schemas-microsoft-com:vml" Requires="v">
                <p:oleObj spid="_x0000_s12370" name="Visio" r:id="rId3" imgW="5134815" imgH="4534614" progId="Visio.Drawing.11">
                  <p:embed/>
                </p:oleObj>
              </mc:Choice>
              <mc:Fallback>
                <p:oleObj name="Visio" r:id="rId3" imgW="5134815" imgH="45346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771550"/>
                        <a:ext cx="4680521" cy="4134460"/>
                      </a:xfrm>
                      <a:prstGeom prst="rect">
                        <a:avLst/>
                      </a:prstGeom>
                      <a:solidFill>
                        <a:schemeClr val="bg1"/>
                      </a:solidFill>
                      <a:ln>
                        <a:solidFill>
                          <a:schemeClr val="bg1"/>
                        </a:solidFill>
                      </a:ln>
                    </p:spPr>
                  </p:pic>
                </p:oleObj>
              </mc:Fallback>
            </mc:AlternateContent>
          </a:graphicData>
        </a:graphic>
      </p:graphicFrame>
      <p:sp>
        <p:nvSpPr>
          <p:cNvPr id="5" name="矩形 4"/>
          <p:cNvSpPr/>
          <p:nvPr/>
        </p:nvSpPr>
        <p:spPr>
          <a:xfrm>
            <a:off x="5508104" y="4373624"/>
            <a:ext cx="3570209"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10-7 F28335 DSP</a:t>
            </a:r>
            <a:r>
              <a:rPr lang="zh-CN" altLang="zh-CN" sz="2000" kern="100" dirty="0">
                <a:latin typeface="+mn-ea"/>
                <a:cs typeface="Times New Roman" panose="02020603050405020304" pitchFamily="18" charset="0"/>
              </a:rPr>
              <a:t>的中断源</a:t>
            </a:r>
          </a:p>
        </p:txBody>
      </p:sp>
    </p:spTree>
    <p:extLst>
      <p:ext uri="{BB962C8B-B14F-4D97-AF65-F5344CB8AC3E}">
        <p14:creationId xmlns:p14="http://schemas.microsoft.com/office/powerpoint/2010/main" val="197687738"/>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·PIE</a:t>
            </a:r>
            <a:r>
              <a:rPr lang="zh-CN" altLang="en-US" dirty="0"/>
              <a:t>中断概述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95536" y="823037"/>
            <a:ext cx="8352928" cy="4052969"/>
          </a:xfrm>
          <a:prstGeom prst="rect">
            <a:avLst/>
          </a:prstGeom>
        </p:spPr>
        <p:txBody>
          <a:bodyPr wrap="square">
            <a:spAutoFit/>
          </a:bodyPr>
          <a:lstStyle/>
          <a:p>
            <a:pPr indent="450850" algn="just">
              <a:lnSpc>
                <a:spcPct val="120000"/>
              </a:lnSpc>
              <a:spcAft>
                <a:spcPts val="0"/>
              </a:spcAft>
            </a:pPr>
            <a:r>
              <a:rPr lang="zh-CN" altLang="zh-CN" kern="100" dirty="0">
                <a:solidFill>
                  <a:schemeClr val="tx1">
                    <a:lumMod val="65000"/>
                    <a:lumOff val="35000"/>
                  </a:schemeClr>
                </a:solidFill>
                <a:latin typeface="+mn-ea"/>
                <a:cs typeface="Times New Roman" panose="02020603050405020304" pitchFamily="18" charset="0"/>
              </a:rPr>
              <a:t>通过前面的学习，已经知道</a:t>
            </a:r>
            <a:r>
              <a:rPr lang="en-US" altLang="zh-CN" kern="100" dirty="0">
                <a:solidFill>
                  <a:schemeClr val="tx1">
                    <a:lumMod val="65000"/>
                    <a:lumOff val="35000"/>
                  </a:schemeClr>
                </a:solidFill>
                <a:latin typeface="+mn-ea"/>
                <a:cs typeface="Times New Roman" panose="02020603050405020304" pitchFamily="18" charset="0"/>
              </a:rPr>
              <a:t>F28335</a:t>
            </a:r>
            <a:r>
              <a:rPr lang="zh-CN" altLang="zh-CN" kern="100" dirty="0">
                <a:solidFill>
                  <a:schemeClr val="tx1">
                    <a:lumMod val="65000"/>
                    <a:lumOff val="35000"/>
                  </a:schemeClr>
                </a:solidFill>
                <a:latin typeface="+mn-ea"/>
                <a:cs typeface="Times New Roman" panose="02020603050405020304" pitchFamily="18" charset="0"/>
              </a:rPr>
              <a:t>内部具有很多外设</a:t>
            </a:r>
            <a:r>
              <a:rPr lang="en-US" altLang="zh-CN" kern="100" dirty="0">
                <a:solidFill>
                  <a:schemeClr val="tx1">
                    <a:lumMod val="65000"/>
                    <a:lumOff val="35000"/>
                  </a:schemeClr>
                </a:solidFill>
                <a:latin typeface="+mn-ea"/>
                <a:cs typeface="Times New Roman" panose="02020603050405020304" pitchFamily="18" charset="0"/>
              </a:rPr>
              <a:t>(EPWM</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ECAP</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EQEP</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AD</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SCI</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SPI</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err="1">
                <a:solidFill>
                  <a:schemeClr val="tx1">
                    <a:lumMod val="65000"/>
                    <a:lumOff val="35000"/>
                  </a:schemeClr>
                </a:solidFill>
                <a:latin typeface="+mn-ea"/>
                <a:cs typeface="Times New Roman" panose="02020603050405020304" pitchFamily="18" charset="0"/>
              </a:rPr>
              <a:t>McBSP</a:t>
            </a:r>
            <a:r>
              <a:rPr lang="zh-CN" altLang="zh-CN" kern="100" dirty="0">
                <a:solidFill>
                  <a:schemeClr val="tx1">
                    <a:lumMod val="65000"/>
                    <a:lumOff val="35000"/>
                  </a:schemeClr>
                </a:solidFill>
                <a:latin typeface="+mn-ea"/>
                <a:cs typeface="Times New Roman" panose="02020603050405020304" pitchFamily="18" charset="0"/>
              </a:rPr>
              <a:t>和</a:t>
            </a:r>
            <a:r>
              <a:rPr lang="en-US" altLang="zh-CN" kern="100" dirty="0">
                <a:solidFill>
                  <a:schemeClr val="tx1">
                    <a:lumMod val="65000"/>
                    <a:lumOff val="35000"/>
                  </a:schemeClr>
                </a:solidFill>
                <a:latin typeface="+mn-ea"/>
                <a:cs typeface="Times New Roman" panose="02020603050405020304" pitchFamily="18" charset="0"/>
              </a:rPr>
              <a:t>CAN</a:t>
            </a:r>
            <a:r>
              <a:rPr lang="zh-CN" altLang="zh-CN" kern="100" dirty="0">
                <a:solidFill>
                  <a:schemeClr val="tx1">
                    <a:lumMod val="65000"/>
                    <a:lumOff val="35000"/>
                  </a:schemeClr>
                </a:solidFill>
                <a:latin typeface="+mn-ea"/>
                <a:cs typeface="Times New Roman" panose="02020603050405020304" pitchFamily="18" charset="0"/>
              </a:rPr>
              <a:t>等</a:t>
            </a:r>
            <a:r>
              <a:rPr lang="en-US" altLang="zh-CN" kern="100" dirty="0">
                <a:solidFill>
                  <a:schemeClr val="tx1">
                    <a:lumMod val="65000"/>
                    <a:lumOff val="35000"/>
                  </a:schemeClr>
                </a:solidFill>
                <a:latin typeface="+mn-ea"/>
                <a:cs typeface="Times New Roman" panose="02020603050405020304" pitchFamily="18" charset="0"/>
              </a:rPr>
              <a:t>)</a:t>
            </a:r>
            <a:r>
              <a:rPr lang="zh-CN" altLang="zh-CN" kern="100" dirty="0">
                <a:solidFill>
                  <a:schemeClr val="tx1">
                    <a:lumMod val="65000"/>
                    <a:lumOff val="35000"/>
                  </a:schemeClr>
                </a:solidFill>
                <a:latin typeface="+mn-ea"/>
                <a:cs typeface="Times New Roman" panose="02020603050405020304" pitchFamily="18" charset="0"/>
              </a:rPr>
              <a:t>，每个外设又可以产生一个或者多个中断请求，对于</a:t>
            </a:r>
            <a:r>
              <a:rPr lang="en-US" altLang="zh-CN" kern="100" dirty="0">
                <a:solidFill>
                  <a:schemeClr val="tx1">
                    <a:lumMod val="65000"/>
                    <a:lumOff val="35000"/>
                  </a:schemeClr>
                </a:solidFill>
                <a:latin typeface="+mn-ea"/>
                <a:cs typeface="Times New Roman" panose="02020603050405020304" pitchFamily="18" charset="0"/>
              </a:rPr>
              <a:t>CPU</a:t>
            </a:r>
            <a:r>
              <a:rPr lang="zh-CN" altLang="zh-CN" kern="100" dirty="0">
                <a:solidFill>
                  <a:schemeClr val="tx1">
                    <a:lumMod val="65000"/>
                    <a:lumOff val="35000"/>
                  </a:schemeClr>
                </a:solidFill>
                <a:latin typeface="+mn-ea"/>
                <a:cs typeface="Times New Roman" panose="02020603050405020304" pitchFamily="18" charset="0"/>
              </a:rPr>
              <a:t>而言，它没有足够的能力去同时处理所有外设的中断请求。打个比方，这就好比一家大公司，每天会有很多员工向老总提交文件，请求老总处理。老总通常事务繁忙，他一个人没有能力同时去处理所有的事情，那怎么办呢？一般老总会配有秘书，由秘书们将内部员工或者外部人员提交的各种事情进行分类筛选，按照事情的轻重缓急进行安排，然后再提交给老总处理，这样效率就提高上来了，老总也能忙的过来了。同样的，</a:t>
            </a:r>
            <a:r>
              <a:rPr lang="en-US" altLang="zh-CN" kern="100" dirty="0">
                <a:solidFill>
                  <a:schemeClr val="tx1">
                    <a:lumMod val="65000"/>
                    <a:lumOff val="35000"/>
                  </a:schemeClr>
                </a:solidFill>
                <a:latin typeface="+mn-ea"/>
                <a:cs typeface="Times New Roman" panose="02020603050405020304" pitchFamily="18" charset="0"/>
              </a:rPr>
              <a:t>F28335</a:t>
            </a:r>
            <a:r>
              <a:rPr lang="zh-CN" altLang="zh-CN" kern="100" dirty="0">
                <a:solidFill>
                  <a:schemeClr val="tx1">
                    <a:lumMod val="65000"/>
                    <a:lumOff val="35000"/>
                  </a:schemeClr>
                </a:solidFill>
                <a:latin typeface="+mn-ea"/>
                <a:cs typeface="Times New Roman" panose="02020603050405020304" pitchFamily="18" charset="0"/>
              </a:rPr>
              <a:t>的</a:t>
            </a:r>
            <a:r>
              <a:rPr lang="en-US" altLang="zh-CN" kern="100" dirty="0">
                <a:solidFill>
                  <a:schemeClr val="tx1">
                    <a:lumMod val="65000"/>
                    <a:lumOff val="35000"/>
                  </a:schemeClr>
                </a:solidFill>
                <a:latin typeface="+mn-ea"/>
                <a:cs typeface="Times New Roman" panose="02020603050405020304" pitchFamily="18" charset="0"/>
              </a:rPr>
              <a:t>CPU</a:t>
            </a:r>
            <a:r>
              <a:rPr lang="zh-CN" altLang="zh-CN" kern="100" dirty="0">
                <a:solidFill>
                  <a:schemeClr val="tx1">
                    <a:lumMod val="65000"/>
                    <a:lumOff val="35000"/>
                  </a:schemeClr>
                </a:solidFill>
                <a:latin typeface="+mn-ea"/>
                <a:cs typeface="Times New Roman" panose="02020603050405020304" pitchFamily="18" charset="0"/>
              </a:rPr>
              <a:t>为了能够及时有效地处理好各个外设的中断请求，特别设计了一个“秘书”——专门处理外设中断的扩展模块</a:t>
            </a:r>
            <a:r>
              <a:rPr lang="en-US" altLang="zh-CN" kern="100" dirty="0">
                <a:solidFill>
                  <a:schemeClr val="tx1">
                    <a:lumMod val="65000"/>
                    <a:lumOff val="35000"/>
                  </a:schemeClr>
                </a:solidFill>
                <a:latin typeface="+mn-ea"/>
                <a:cs typeface="Times New Roman" panose="02020603050405020304" pitchFamily="18" charset="0"/>
              </a:rPr>
              <a:t>(the Peripheral Interrupt Expansion Block)</a:t>
            </a:r>
            <a:r>
              <a:rPr lang="zh-CN" altLang="zh-CN" kern="100" dirty="0">
                <a:solidFill>
                  <a:schemeClr val="tx1">
                    <a:lumMod val="65000"/>
                    <a:lumOff val="35000"/>
                  </a:schemeClr>
                </a:solidFill>
                <a:latin typeface="+mn-ea"/>
                <a:cs typeface="Times New Roman" panose="02020603050405020304" pitchFamily="18" charset="0"/>
              </a:rPr>
              <a:t>，简称外设中断控制器</a:t>
            </a:r>
            <a:r>
              <a:rPr lang="en-US" altLang="zh-CN" kern="100" dirty="0">
                <a:solidFill>
                  <a:schemeClr val="tx1">
                    <a:lumMod val="65000"/>
                    <a:lumOff val="35000"/>
                  </a:schemeClr>
                </a:solidFill>
                <a:latin typeface="+mn-ea"/>
                <a:cs typeface="Times New Roman" panose="02020603050405020304" pitchFamily="18" charset="0"/>
              </a:rPr>
              <a:t>PIE</a:t>
            </a:r>
            <a:r>
              <a:rPr lang="zh-CN" altLang="zh-CN" kern="100" dirty="0">
                <a:solidFill>
                  <a:schemeClr val="tx1">
                    <a:lumMod val="65000"/>
                    <a:lumOff val="35000"/>
                  </a:schemeClr>
                </a:solidFill>
                <a:latin typeface="+mn-ea"/>
                <a:cs typeface="Times New Roman" panose="02020603050405020304" pitchFamily="18" charset="0"/>
              </a:rPr>
              <a:t>，它能够对各种中断请求源</a:t>
            </a:r>
            <a:r>
              <a:rPr lang="en-US" altLang="zh-CN" kern="100" dirty="0">
                <a:solidFill>
                  <a:schemeClr val="tx1">
                    <a:lumMod val="65000"/>
                    <a:lumOff val="35000"/>
                  </a:schemeClr>
                </a:solidFill>
                <a:latin typeface="+mn-ea"/>
                <a:cs typeface="Times New Roman" panose="02020603050405020304" pitchFamily="18" charset="0"/>
              </a:rPr>
              <a:t>(</a:t>
            </a:r>
            <a:r>
              <a:rPr lang="zh-CN" altLang="zh-CN" kern="100" dirty="0">
                <a:solidFill>
                  <a:schemeClr val="tx1">
                    <a:lumMod val="65000"/>
                    <a:lumOff val="35000"/>
                  </a:schemeClr>
                </a:solidFill>
                <a:latin typeface="+mn-ea"/>
                <a:cs typeface="Times New Roman" panose="02020603050405020304" pitchFamily="18" charset="0"/>
              </a:rPr>
              <a:t>来自于外设或者其他外部引脚的请求</a:t>
            </a:r>
            <a:r>
              <a:rPr lang="en-US" altLang="zh-CN" kern="100" dirty="0">
                <a:solidFill>
                  <a:schemeClr val="tx1">
                    <a:lumMod val="65000"/>
                    <a:lumOff val="35000"/>
                  </a:schemeClr>
                </a:solidFill>
                <a:latin typeface="+mn-ea"/>
                <a:cs typeface="Times New Roman" panose="02020603050405020304" pitchFamily="18" charset="0"/>
              </a:rPr>
              <a:t>)</a:t>
            </a:r>
            <a:r>
              <a:rPr lang="zh-CN" altLang="zh-CN" kern="100" dirty="0">
                <a:solidFill>
                  <a:schemeClr val="tx1">
                    <a:lumMod val="65000"/>
                    <a:lumOff val="35000"/>
                  </a:schemeClr>
                </a:solidFill>
                <a:latin typeface="+mn-ea"/>
                <a:cs typeface="Times New Roman" panose="02020603050405020304" pitchFamily="18" charset="0"/>
              </a:rPr>
              <a:t>做出判断和相应的决策。</a:t>
            </a:r>
          </a:p>
        </p:txBody>
      </p:sp>
    </p:spTree>
    <p:extLst>
      <p:ext uri="{BB962C8B-B14F-4D97-AF65-F5344CB8AC3E}">
        <p14:creationId xmlns:p14="http://schemas.microsoft.com/office/powerpoint/2010/main" val="2868013360"/>
      </p:ext>
    </p:extLst>
  </p:cSld>
  <p:clrMapOvr>
    <a:masterClrMapping/>
  </p:clrMapOvr>
  <p:transition spd="slow" advTm="11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·PIE</a:t>
            </a:r>
            <a:r>
              <a:rPr lang="zh-CN" altLang="en-US" dirty="0"/>
              <a:t>中断概述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 name="矩形 5"/>
              <p:cNvSpPr/>
              <p:nvPr/>
            </p:nvSpPr>
            <p:spPr>
              <a:xfrm>
                <a:off x="323528" y="987574"/>
                <a:ext cx="8496944" cy="3786486"/>
              </a:xfrm>
              <a:prstGeom prst="rect">
                <a:avLst/>
              </a:prstGeom>
            </p:spPr>
            <p:txBody>
              <a:bodyPr wrap="square">
                <a:spAutoFit/>
              </a:bodyPr>
              <a:lstStyle/>
              <a:p>
                <a:pPr indent="450850" algn="just">
                  <a:lnSpc>
                    <a:spcPct val="120000"/>
                  </a:lnSpc>
                  <a:spcAft>
                    <a:spcPts val="0"/>
                  </a:spcAft>
                </a:pPr>
                <a:r>
                  <a:rPr lang="en-US" altLang="zh-CN" sz="2000" kern="100" dirty="0" smtClean="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一共可以支持</a:t>
                </a:r>
                <a:r>
                  <a:rPr lang="en-US" altLang="zh-CN" sz="2000" kern="100" dirty="0">
                    <a:solidFill>
                      <a:schemeClr val="tx1">
                        <a:lumMod val="65000"/>
                        <a:lumOff val="35000"/>
                      </a:schemeClr>
                    </a:solidFill>
                    <a:latin typeface="+mn-ea"/>
                    <a:cs typeface="Times New Roman" panose="02020603050405020304" pitchFamily="18" charset="0"/>
                  </a:rPr>
                  <a:t>96</a:t>
                </a:r>
                <a:r>
                  <a:rPr lang="zh-CN" altLang="en-US" sz="2000" kern="100" dirty="0">
                    <a:solidFill>
                      <a:schemeClr val="tx1">
                        <a:lumMod val="65000"/>
                        <a:lumOff val="35000"/>
                      </a:schemeClr>
                    </a:solidFill>
                    <a:latin typeface="+mn-ea"/>
                    <a:cs typeface="Times New Roman" panose="02020603050405020304" pitchFamily="18" charset="0"/>
                  </a:rPr>
                  <a:t>个不同的中断，并把这些中断分成了</a:t>
                </a:r>
                <a:r>
                  <a:rPr lang="en-US" altLang="zh-CN" sz="2000" kern="100" dirty="0">
                    <a:solidFill>
                      <a:schemeClr val="tx1">
                        <a:lumMod val="65000"/>
                        <a:lumOff val="35000"/>
                      </a:schemeClr>
                    </a:solidFill>
                    <a:latin typeface="+mn-ea"/>
                    <a:cs typeface="Times New Roman" panose="02020603050405020304" pitchFamily="18" charset="0"/>
                  </a:rPr>
                  <a:t>12</a:t>
                </a:r>
                <a:r>
                  <a:rPr lang="zh-CN" altLang="en-US" sz="2000" kern="100" dirty="0">
                    <a:solidFill>
                      <a:schemeClr val="tx1">
                        <a:lumMod val="65000"/>
                        <a:lumOff val="35000"/>
                      </a:schemeClr>
                    </a:solidFill>
                    <a:latin typeface="+mn-ea"/>
                    <a:cs typeface="Times New Roman" panose="02020603050405020304" pitchFamily="18" charset="0"/>
                  </a:rPr>
                  <a:t>个组，每个组有</a:t>
                </a:r>
                <a:r>
                  <a:rPr lang="en-US" altLang="zh-CN" sz="2000" kern="100" dirty="0">
                    <a:solidFill>
                      <a:schemeClr val="tx1">
                        <a:lumMod val="65000"/>
                        <a:lumOff val="35000"/>
                      </a:schemeClr>
                    </a:solidFill>
                    <a:latin typeface="+mn-ea"/>
                    <a:cs typeface="Times New Roman" panose="02020603050405020304" pitchFamily="18" charset="0"/>
                  </a:rPr>
                  <a:t>8</a:t>
                </a:r>
                <a:r>
                  <a:rPr lang="zh-CN" altLang="en-US" sz="2000" kern="100" dirty="0">
                    <a:solidFill>
                      <a:schemeClr val="tx1">
                        <a:lumMod val="65000"/>
                        <a:lumOff val="35000"/>
                      </a:schemeClr>
                    </a:solidFill>
                    <a:latin typeface="+mn-ea"/>
                    <a:cs typeface="Times New Roman" panose="02020603050405020304" pitchFamily="18" charset="0"/>
                  </a:rPr>
                  <a:t>个中断，而且每个组都被反馈到</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内核的</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m:t>
                        </m:r>
                      </m:e>
                    </m:acc>
                    <m:r>
                      <a:rPr lang="en-US" altLang="zh-CN" sz="2000" i="1" dirty="0">
                        <a:solidFill>
                          <a:schemeClr val="tx1">
                            <a:lumMod val="65000"/>
                            <a:lumOff val="35000"/>
                          </a:schemeClr>
                        </a:solidFill>
                        <a:latin typeface="Cambria Math" panose="02040503050406030204" pitchFamily="18" charset="0"/>
                      </a:rPr>
                      <m:t>~</m:t>
                    </m:r>
                  </m:oMath>
                </a14:m>
                <a:r>
                  <a:rPr lang="zh-CN" altLang="en-US" sz="2000" dirty="0">
                    <a:solidFill>
                      <a:schemeClr val="tx1">
                        <a:lumMod val="65000"/>
                        <a:lumOff val="35000"/>
                      </a:schemeClr>
                    </a:solidFill>
                  </a:rPr>
                  <a:t> </a:t>
                </a:r>
                <a14:m>
                  <m:oMath xmlns:m="http://schemas.openxmlformats.org/officeDocument/2006/math">
                    <m:acc>
                      <m:accPr>
                        <m:chr m:val="̅"/>
                        <m:ctrlPr>
                          <a:rPr lang="zh-CN" altLang="en-US" sz="2000" i="1" dirty="0">
                            <a:solidFill>
                              <a:schemeClr val="tx1">
                                <a:lumMod val="65000"/>
                                <a:lumOff val="35000"/>
                              </a:schemeClr>
                            </a:solidFill>
                            <a:latin typeface="Cambria Math" panose="02040503050406030204" pitchFamily="18" charset="0"/>
                          </a:rPr>
                        </m:ctrlPr>
                      </m:accPr>
                      <m:e>
                        <m:r>
                          <m:rPr>
                            <m:sty m:val="p"/>
                          </m:rPr>
                          <a:rPr lang="en-US" altLang="zh-CN" sz="2000" i="1" dirty="0">
                            <a:solidFill>
                              <a:schemeClr val="tx1">
                                <a:lumMod val="65000"/>
                                <a:lumOff val="35000"/>
                              </a:schemeClr>
                            </a:solidFill>
                            <a:latin typeface="Cambria Math" panose="02040503050406030204" pitchFamily="18" charset="0"/>
                          </a:rPr>
                          <m:t>INT</m:t>
                        </m:r>
                        <m:r>
                          <a:rPr lang="en-US" altLang="zh-CN" sz="2000" i="1" dirty="0">
                            <a:solidFill>
                              <a:schemeClr val="tx1">
                                <a:lumMod val="65000"/>
                                <a:lumOff val="35000"/>
                              </a:schemeClr>
                            </a:solidFill>
                            <a:latin typeface="Cambria Math" panose="02040503050406030204" pitchFamily="18" charset="0"/>
                          </a:rPr>
                          <m:t>12</m:t>
                        </m:r>
                      </m:e>
                    </m:acc>
                  </m:oMath>
                </a14:m>
                <a:r>
                  <a:rPr lang="zh-CN" altLang="en-US" sz="2000" kern="100" dirty="0">
                    <a:solidFill>
                      <a:schemeClr val="tx1">
                        <a:lumMod val="65000"/>
                        <a:lumOff val="35000"/>
                      </a:schemeClr>
                    </a:solidFill>
                    <a:latin typeface="+mn-ea"/>
                    <a:cs typeface="Times New Roman" panose="02020603050405020304" pitchFamily="18" charset="0"/>
                  </a:rPr>
                  <a:t>这</a:t>
                </a:r>
                <a:r>
                  <a:rPr lang="en-US" altLang="zh-CN" sz="2000" kern="100" dirty="0">
                    <a:solidFill>
                      <a:schemeClr val="tx1">
                        <a:lumMod val="65000"/>
                        <a:lumOff val="35000"/>
                      </a:schemeClr>
                    </a:solidFill>
                    <a:latin typeface="+mn-ea"/>
                    <a:cs typeface="Times New Roman" panose="02020603050405020304" pitchFamily="18" charset="0"/>
                  </a:rPr>
                  <a:t>12</a:t>
                </a:r>
                <a:r>
                  <a:rPr lang="zh-CN" altLang="en-US" sz="2000" kern="100" dirty="0">
                    <a:solidFill>
                      <a:schemeClr val="tx1">
                        <a:lumMod val="65000"/>
                        <a:lumOff val="35000"/>
                      </a:schemeClr>
                    </a:solidFill>
                    <a:latin typeface="+mn-ea"/>
                    <a:cs typeface="Times New Roman" panose="02020603050405020304" pitchFamily="18" charset="0"/>
                  </a:rPr>
                  <a:t>条中断线中的某一条上。平时能够用到的所有的外设中断都被归入了这</a:t>
                </a:r>
                <a:r>
                  <a:rPr lang="en-US" altLang="zh-CN" sz="2000" kern="100" dirty="0">
                    <a:solidFill>
                      <a:schemeClr val="tx1">
                        <a:lumMod val="65000"/>
                        <a:lumOff val="35000"/>
                      </a:schemeClr>
                    </a:solidFill>
                    <a:latin typeface="+mn-ea"/>
                    <a:cs typeface="Times New Roman" panose="02020603050405020304" pitchFamily="18" charset="0"/>
                  </a:rPr>
                  <a:t>96</a:t>
                </a:r>
                <a:r>
                  <a:rPr lang="zh-CN" altLang="en-US" sz="2000" kern="100" dirty="0">
                    <a:solidFill>
                      <a:schemeClr val="tx1">
                        <a:lumMod val="65000"/>
                        <a:lumOff val="35000"/>
                      </a:schemeClr>
                    </a:solidFill>
                    <a:latin typeface="+mn-ea"/>
                    <a:cs typeface="Times New Roman" panose="02020603050405020304" pitchFamily="18" charset="0"/>
                  </a:rPr>
                  <a:t>个中断中，被分布在不同的组里。外设中断在</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中的分布情况如表</a:t>
                </a:r>
                <a:r>
                  <a:rPr lang="en-US" altLang="zh-CN" sz="2000" kern="100" dirty="0">
                    <a:solidFill>
                      <a:schemeClr val="tx1">
                        <a:lumMod val="65000"/>
                        <a:lumOff val="35000"/>
                      </a:schemeClr>
                    </a:solidFill>
                    <a:latin typeface="+mn-ea"/>
                    <a:cs typeface="Times New Roman" panose="02020603050405020304" pitchFamily="18" charset="0"/>
                  </a:rPr>
                  <a:t>10-2</a:t>
                </a:r>
                <a:r>
                  <a:rPr lang="zh-CN" altLang="en-US" sz="2000" kern="100" dirty="0">
                    <a:solidFill>
                      <a:schemeClr val="tx1">
                        <a:lumMod val="65000"/>
                        <a:lumOff val="35000"/>
                      </a:schemeClr>
                    </a:solidFill>
                    <a:latin typeface="+mn-ea"/>
                    <a:cs typeface="Times New Roman" panose="02020603050405020304" pitchFamily="18" charset="0"/>
                  </a:rPr>
                  <a:t>所示。</a:t>
                </a:r>
              </a:p>
              <a:p>
                <a:pPr indent="45085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表</a:t>
                </a:r>
                <a:r>
                  <a:rPr lang="en-US" altLang="zh-CN" sz="2000" kern="100" dirty="0">
                    <a:solidFill>
                      <a:schemeClr val="tx1">
                        <a:lumMod val="65000"/>
                        <a:lumOff val="35000"/>
                      </a:schemeClr>
                    </a:solidFill>
                    <a:latin typeface="+mn-ea"/>
                    <a:cs typeface="Times New Roman" panose="02020603050405020304" pitchFamily="18" charset="0"/>
                  </a:rPr>
                  <a:t>10-2</a:t>
                </a:r>
                <a:r>
                  <a:rPr lang="zh-CN" altLang="en-US" sz="2000" kern="100" dirty="0">
                    <a:solidFill>
                      <a:schemeClr val="tx1">
                        <a:lumMod val="65000"/>
                        <a:lumOff val="35000"/>
                      </a:schemeClr>
                    </a:solidFill>
                    <a:latin typeface="+mn-ea"/>
                    <a:cs typeface="Times New Roman" panose="02020603050405020304" pitchFamily="18" charset="0"/>
                  </a:rPr>
                  <a:t>是</a:t>
                </a:r>
                <a:r>
                  <a:rPr lang="en-US" altLang="zh-CN" sz="2000" kern="100" dirty="0">
                    <a:solidFill>
                      <a:schemeClr val="tx1">
                        <a:lumMod val="65000"/>
                        <a:lumOff val="35000"/>
                      </a:schemeClr>
                    </a:solidFill>
                    <a:latin typeface="+mn-ea"/>
                    <a:cs typeface="Times New Roman" panose="02020603050405020304" pitchFamily="18" charset="0"/>
                  </a:rPr>
                  <a:t>F28335</a:t>
                </a:r>
                <a:r>
                  <a:rPr lang="zh-CN" altLang="en-US" sz="2000" kern="100" dirty="0">
                    <a:solidFill>
                      <a:schemeClr val="tx1">
                        <a:lumMod val="65000"/>
                        <a:lumOff val="35000"/>
                      </a:schemeClr>
                    </a:solidFill>
                    <a:latin typeface="+mn-ea"/>
                    <a:cs typeface="Times New Roman" panose="02020603050405020304" pitchFamily="18" charset="0"/>
                  </a:rPr>
                  <a:t>内部的外设中断分布，共</a:t>
                </a:r>
                <a:r>
                  <a:rPr lang="en-US" altLang="zh-CN" sz="2000" kern="100" dirty="0">
                    <a:solidFill>
                      <a:schemeClr val="tx1">
                        <a:lumMod val="65000"/>
                        <a:lumOff val="35000"/>
                      </a:schemeClr>
                    </a:solidFill>
                    <a:latin typeface="+mn-ea"/>
                    <a:cs typeface="Times New Roman" panose="02020603050405020304" pitchFamily="18" charset="0"/>
                  </a:rPr>
                  <a:t>8</a:t>
                </a:r>
                <a:r>
                  <a:rPr lang="zh-CN" altLang="en-US" sz="2000" kern="100" dirty="0">
                    <a:solidFill>
                      <a:schemeClr val="tx1">
                        <a:lumMod val="65000"/>
                        <a:lumOff val="35000"/>
                      </a:schemeClr>
                    </a:solidFill>
                    <a:latin typeface="+mn-ea"/>
                    <a:cs typeface="Times New Roman" panose="02020603050405020304" pitchFamily="18" charset="0"/>
                  </a:rPr>
                  <a:t>列</a:t>
                </a:r>
                <a:r>
                  <a:rPr lang="en-US" altLang="zh-CN" sz="2000" kern="100" dirty="0">
                    <a:solidFill>
                      <a:schemeClr val="tx1">
                        <a:lumMod val="65000"/>
                        <a:lumOff val="35000"/>
                      </a:schemeClr>
                    </a:solidFill>
                    <a:latin typeface="+mn-ea"/>
                    <a:cs typeface="Times New Roman" panose="02020603050405020304" pitchFamily="18" charset="0"/>
                  </a:rPr>
                  <a:t>12</a:t>
                </a:r>
                <a:r>
                  <a:rPr lang="zh-CN" altLang="en-US" sz="2000" kern="100" dirty="0">
                    <a:solidFill>
                      <a:schemeClr val="tx1">
                        <a:lumMod val="65000"/>
                        <a:lumOff val="35000"/>
                      </a:schemeClr>
                    </a:solidFill>
                    <a:latin typeface="+mn-ea"/>
                    <a:cs typeface="Times New Roman" panose="02020603050405020304" pitchFamily="18" charset="0"/>
                  </a:rPr>
                  <a:t>行，总共有</a:t>
                </a:r>
                <a:r>
                  <a:rPr lang="en-US" altLang="zh-CN" sz="2000" kern="100" dirty="0">
                    <a:solidFill>
                      <a:schemeClr val="tx1">
                        <a:lumMod val="65000"/>
                        <a:lumOff val="35000"/>
                      </a:schemeClr>
                    </a:solidFill>
                    <a:latin typeface="+mn-ea"/>
                    <a:cs typeface="Times New Roman" panose="02020603050405020304" pitchFamily="18" charset="0"/>
                  </a:rPr>
                  <a:t>96</a:t>
                </a:r>
                <a:r>
                  <a:rPr lang="zh-CN" altLang="en-US" sz="2000" kern="100" dirty="0">
                    <a:solidFill>
                      <a:schemeClr val="tx1">
                        <a:lumMod val="65000"/>
                        <a:lumOff val="35000"/>
                      </a:schemeClr>
                    </a:solidFill>
                    <a:latin typeface="+mn-ea"/>
                    <a:cs typeface="Times New Roman" panose="02020603050405020304" pitchFamily="18" charset="0"/>
                  </a:rPr>
                  <a:t>个中断，空白部分表示尚未使用的中断，目前已经使用的有</a:t>
                </a:r>
                <a:r>
                  <a:rPr lang="en-US" altLang="zh-CN" sz="2000" kern="100" dirty="0">
                    <a:solidFill>
                      <a:schemeClr val="tx1">
                        <a:lumMod val="65000"/>
                        <a:lumOff val="35000"/>
                      </a:schemeClr>
                    </a:solidFill>
                    <a:latin typeface="+mn-ea"/>
                    <a:cs typeface="Times New Roman" panose="02020603050405020304" pitchFamily="18" charset="0"/>
                  </a:rPr>
                  <a:t>58</a:t>
                </a:r>
                <a:r>
                  <a:rPr lang="zh-CN" altLang="en-US" sz="2000" kern="100" dirty="0">
                    <a:solidFill>
                      <a:schemeClr val="tx1">
                        <a:lumMod val="65000"/>
                        <a:lumOff val="35000"/>
                      </a:schemeClr>
                    </a:solidFill>
                    <a:latin typeface="+mn-ea"/>
                    <a:cs typeface="Times New Roman" panose="02020603050405020304" pitchFamily="18" charset="0"/>
                  </a:rPr>
                  <a:t>个中断。下面来看看</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定时器</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的周期中断</a:t>
                </a:r>
                <a:r>
                  <a:rPr lang="en-US" altLang="zh-CN" sz="2000" kern="100" dirty="0">
                    <a:solidFill>
                      <a:schemeClr val="tx1">
                        <a:lumMod val="65000"/>
                        <a:lumOff val="35000"/>
                      </a:schemeClr>
                    </a:solidFill>
                    <a:latin typeface="+mn-ea"/>
                    <a:cs typeface="Times New Roman" panose="02020603050405020304" pitchFamily="18" charset="0"/>
                  </a:rPr>
                  <a:t>TINT0</a:t>
                </a:r>
                <a:r>
                  <a:rPr lang="zh-CN" altLang="en-US" sz="2000" kern="100" dirty="0">
                    <a:solidFill>
                      <a:schemeClr val="tx1">
                        <a:lumMod val="65000"/>
                        <a:lumOff val="35000"/>
                      </a:schemeClr>
                    </a:solidFill>
                    <a:latin typeface="+mn-ea"/>
                    <a:cs typeface="Times New Roman" panose="02020603050405020304" pitchFamily="18" charset="0"/>
                  </a:rPr>
                  <a:t>在表中的哪个位置？很明显，</a:t>
                </a:r>
                <a:r>
                  <a:rPr lang="en-US" altLang="zh-CN" sz="2000" kern="100" dirty="0">
                    <a:solidFill>
                      <a:schemeClr val="tx1">
                        <a:lumMod val="65000"/>
                        <a:lumOff val="35000"/>
                      </a:schemeClr>
                    </a:solidFill>
                    <a:latin typeface="+mn-ea"/>
                    <a:cs typeface="Times New Roman" panose="02020603050405020304" pitchFamily="18" charset="0"/>
                  </a:rPr>
                  <a:t>TINT0</a:t>
                </a:r>
                <a:r>
                  <a:rPr lang="zh-CN" altLang="en-US" sz="2000" kern="100" dirty="0">
                    <a:solidFill>
                      <a:schemeClr val="tx1">
                        <a:lumMod val="65000"/>
                        <a:lumOff val="35000"/>
                      </a:schemeClr>
                    </a:solidFill>
                    <a:latin typeface="+mn-ea"/>
                    <a:cs typeface="Times New Roman" panose="02020603050405020304" pitchFamily="18" charset="0"/>
                  </a:rPr>
                  <a:t>在行号为</a:t>
                </a:r>
                <a:r>
                  <a:rPr lang="en-US" altLang="zh-CN" sz="2000" kern="100" dirty="0">
                    <a:solidFill>
                      <a:schemeClr val="tx1">
                        <a:lumMod val="65000"/>
                        <a:lumOff val="35000"/>
                      </a:schemeClr>
                    </a:solidFill>
                    <a:latin typeface="+mn-ea"/>
                    <a:cs typeface="Times New Roman" panose="02020603050405020304" pitchFamily="18" charset="0"/>
                  </a:rPr>
                  <a:t>INT1</a:t>
                </a:r>
                <a:r>
                  <a:rPr lang="zh-CN" altLang="en-US" sz="2000" kern="100" dirty="0">
                    <a:solidFill>
                      <a:schemeClr val="tx1">
                        <a:lumMod val="65000"/>
                        <a:lumOff val="35000"/>
                      </a:schemeClr>
                    </a:solidFill>
                    <a:latin typeface="+mn-ea"/>
                    <a:cs typeface="Times New Roman" panose="02020603050405020304" pitchFamily="18" charset="0"/>
                  </a:rPr>
                  <a:t>，列号为</a:t>
                </a:r>
                <a:r>
                  <a:rPr lang="en-US" altLang="zh-CN" sz="2000" kern="100" dirty="0">
                    <a:solidFill>
                      <a:schemeClr val="tx1">
                        <a:lumMod val="65000"/>
                        <a:lumOff val="35000"/>
                      </a:schemeClr>
                    </a:solidFill>
                    <a:latin typeface="+mn-ea"/>
                    <a:cs typeface="Times New Roman" panose="02020603050405020304" pitchFamily="18" charset="0"/>
                  </a:rPr>
                  <a:t>INTx.7</a:t>
                </a:r>
                <a:r>
                  <a:rPr lang="zh-CN" altLang="en-US" sz="2000" kern="100" dirty="0">
                    <a:solidFill>
                      <a:schemeClr val="tx1">
                        <a:lumMod val="65000"/>
                        <a:lumOff val="35000"/>
                      </a:schemeClr>
                    </a:solidFill>
                    <a:latin typeface="+mn-ea"/>
                    <a:cs typeface="Times New Roman" panose="02020603050405020304" pitchFamily="18" charset="0"/>
                  </a:rPr>
                  <a:t>的位置，也就是说</a:t>
                </a:r>
                <a:r>
                  <a:rPr lang="en-US" altLang="zh-CN" sz="2000" kern="100" dirty="0">
                    <a:solidFill>
                      <a:schemeClr val="tx1">
                        <a:lumMod val="65000"/>
                        <a:lumOff val="35000"/>
                      </a:schemeClr>
                    </a:solidFill>
                    <a:latin typeface="+mn-ea"/>
                    <a:cs typeface="Times New Roman" panose="02020603050405020304" pitchFamily="18" charset="0"/>
                  </a:rPr>
                  <a:t>TINT0</a:t>
                </a:r>
                <a:r>
                  <a:rPr lang="zh-CN" altLang="en-US" sz="2000" kern="100" dirty="0">
                    <a:solidFill>
                      <a:schemeClr val="tx1">
                        <a:lumMod val="65000"/>
                        <a:lumOff val="35000"/>
                      </a:schemeClr>
                    </a:solidFill>
                    <a:latin typeface="+mn-ea"/>
                    <a:cs typeface="Times New Roman" panose="02020603050405020304" pitchFamily="18" charset="0"/>
                  </a:rPr>
                  <a:t>对应于</a:t>
                </a:r>
                <a:r>
                  <a:rPr lang="en-US" altLang="zh-CN" sz="2000" kern="100" dirty="0">
                    <a:solidFill>
                      <a:schemeClr val="tx1">
                        <a:lumMod val="65000"/>
                        <a:lumOff val="35000"/>
                      </a:schemeClr>
                    </a:solidFill>
                    <a:latin typeface="+mn-ea"/>
                    <a:cs typeface="Times New Roman" panose="02020603050405020304" pitchFamily="18" charset="0"/>
                  </a:rPr>
                  <a:t>INT1</a:t>
                </a:r>
                <a:r>
                  <a:rPr lang="zh-CN" altLang="en-US" sz="2000" kern="100" dirty="0">
                    <a:solidFill>
                      <a:schemeClr val="tx1">
                        <a:lumMod val="65000"/>
                        <a:lumOff val="35000"/>
                      </a:schemeClr>
                    </a:solidFill>
                    <a:latin typeface="+mn-ea"/>
                    <a:cs typeface="Times New Roman" panose="02020603050405020304" pitchFamily="18" charset="0"/>
                  </a:rPr>
                  <a:t>，在</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第一组的第</a:t>
                </a:r>
                <a:r>
                  <a:rPr lang="en-US" altLang="zh-CN" sz="2000" kern="100" dirty="0">
                    <a:solidFill>
                      <a:schemeClr val="tx1">
                        <a:lumMod val="65000"/>
                        <a:lumOff val="35000"/>
                      </a:schemeClr>
                    </a:solidFill>
                    <a:latin typeface="+mn-ea"/>
                    <a:cs typeface="Times New Roman" panose="02020603050405020304" pitchFamily="18" charset="0"/>
                  </a:rPr>
                  <a:t>7</a:t>
                </a:r>
                <a:r>
                  <a:rPr lang="zh-CN" altLang="en-US" sz="2000" kern="100" dirty="0">
                    <a:solidFill>
                      <a:schemeClr val="tx1">
                        <a:lumMod val="65000"/>
                        <a:lumOff val="35000"/>
                      </a:schemeClr>
                    </a:solidFill>
                    <a:latin typeface="+mn-ea"/>
                    <a:cs typeface="Times New Roman" panose="02020603050405020304" pitchFamily="18" charset="0"/>
                  </a:rPr>
                  <a:t>位。同样的，可以找到所有外设中断在</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中的所属分组情况以及在该组中的位置。</a:t>
                </a:r>
              </a:p>
            </p:txBody>
          </p:sp>
        </mc:Choice>
        <mc:Fallback xmlns="">
          <p:sp>
            <p:nvSpPr>
              <p:cNvPr id="6" name="矩形 5"/>
              <p:cNvSpPr>
                <a:spLocks noRot="1" noChangeAspect="1" noMove="1" noResize="1" noEditPoints="1" noAdjustHandles="1" noChangeArrowheads="1" noChangeShapeType="1" noTextEdit="1"/>
              </p:cNvSpPr>
              <p:nvPr/>
            </p:nvSpPr>
            <p:spPr>
              <a:xfrm>
                <a:off x="323528" y="987574"/>
                <a:ext cx="8496944" cy="3786486"/>
              </a:xfrm>
              <a:prstGeom prst="rect">
                <a:avLst/>
              </a:prstGeom>
              <a:blipFill>
                <a:blip r:embed="rId2"/>
                <a:stretch>
                  <a:fillRect l="-717" r="-3730" b="-1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9203361"/>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·PIE</a:t>
            </a:r>
            <a:r>
              <a:rPr lang="zh-CN" altLang="en-US" dirty="0"/>
              <a:t>中断概述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78132980"/>
              </p:ext>
            </p:extLst>
          </p:nvPr>
        </p:nvGraphicFramePr>
        <p:xfrm>
          <a:off x="330850" y="1491630"/>
          <a:ext cx="7233228" cy="2977059"/>
        </p:xfrm>
        <a:graphic>
          <a:graphicData uri="http://schemas.openxmlformats.org/drawingml/2006/table">
            <a:tbl>
              <a:tblPr firstRow="1" firstCol="1" bandRow="1">
                <a:tableStyleId>{775DCB02-9BB8-47FD-8907-85C794F793BA}</a:tableStyleId>
              </a:tblPr>
              <a:tblGrid>
                <a:gridCol w="803458">
                  <a:extLst>
                    <a:ext uri="{9D8B030D-6E8A-4147-A177-3AD203B41FA5}">
                      <a16:colId xmlns:a16="http://schemas.microsoft.com/office/drawing/2014/main" val="3598178588"/>
                    </a:ext>
                  </a:extLst>
                </a:gridCol>
                <a:gridCol w="803458">
                  <a:extLst>
                    <a:ext uri="{9D8B030D-6E8A-4147-A177-3AD203B41FA5}">
                      <a16:colId xmlns:a16="http://schemas.microsoft.com/office/drawing/2014/main" val="3716481170"/>
                    </a:ext>
                  </a:extLst>
                </a:gridCol>
                <a:gridCol w="803458">
                  <a:extLst>
                    <a:ext uri="{9D8B030D-6E8A-4147-A177-3AD203B41FA5}">
                      <a16:colId xmlns:a16="http://schemas.microsoft.com/office/drawing/2014/main" val="3260520819"/>
                    </a:ext>
                  </a:extLst>
                </a:gridCol>
                <a:gridCol w="803458">
                  <a:extLst>
                    <a:ext uri="{9D8B030D-6E8A-4147-A177-3AD203B41FA5}">
                      <a16:colId xmlns:a16="http://schemas.microsoft.com/office/drawing/2014/main" val="113948527"/>
                    </a:ext>
                  </a:extLst>
                </a:gridCol>
                <a:gridCol w="803458">
                  <a:extLst>
                    <a:ext uri="{9D8B030D-6E8A-4147-A177-3AD203B41FA5}">
                      <a16:colId xmlns:a16="http://schemas.microsoft.com/office/drawing/2014/main" val="2587360566"/>
                    </a:ext>
                  </a:extLst>
                </a:gridCol>
                <a:gridCol w="803458">
                  <a:extLst>
                    <a:ext uri="{9D8B030D-6E8A-4147-A177-3AD203B41FA5}">
                      <a16:colId xmlns:a16="http://schemas.microsoft.com/office/drawing/2014/main" val="393825645"/>
                    </a:ext>
                  </a:extLst>
                </a:gridCol>
                <a:gridCol w="804160">
                  <a:extLst>
                    <a:ext uri="{9D8B030D-6E8A-4147-A177-3AD203B41FA5}">
                      <a16:colId xmlns:a16="http://schemas.microsoft.com/office/drawing/2014/main" val="1604849054"/>
                    </a:ext>
                  </a:extLst>
                </a:gridCol>
                <a:gridCol w="804160">
                  <a:extLst>
                    <a:ext uri="{9D8B030D-6E8A-4147-A177-3AD203B41FA5}">
                      <a16:colId xmlns:a16="http://schemas.microsoft.com/office/drawing/2014/main" val="3595026523"/>
                    </a:ext>
                  </a:extLst>
                </a:gridCol>
                <a:gridCol w="804160">
                  <a:extLst>
                    <a:ext uri="{9D8B030D-6E8A-4147-A177-3AD203B41FA5}">
                      <a16:colId xmlns:a16="http://schemas.microsoft.com/office/drawing/2014/main" val="3111422897"/>
                    </a:ext>
                  </a:extLst>
                </a:gridCol>
              </a:tblGrid>
              <a:tr h="217916">
                <a:tc>
                  <a:txBody>
                    <a:bodyPr/>
                    <a:lstStyle/>
                    <a:p>
                      <a:pPr algn="just">
                        <a:lnSpc>
                          <a:spcPct val="120000"/>
                        </a:lnSpc>
                        <a:spcAft>
                          <a:spcPts val="0"/>
                        </a:spcAft>
                      </a:pP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1200" kern="100" dirty="0">
                          <a:effectLst/>
                        </a:rPr>
                        <a:t>INTx.1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270768"/>
                  </a:ext>
                </a:extLst>
              </a:tr>
              <a:tr h="217916">
                <a:tc>
                  <a:txBody>
                    <a:bodyPr/>
                    <a:lstStyle/>
                    <a:p>
                      <a:pPr algn="just">
                        <a:lnSpc>
                          <a:spcPct val="120000"/>
                        </a:lnSpc>
                        <a:spcAft>
                          <a:spcPts val="0"/>
                        </a:spcAft>
                      </a:pPr>
                      <a:r>
                        <a:rPr lang="en-US" sz="1100" kern="100" dirty="0">
                          <a:effectLst/>
                        </a:rPr>
                        <a:t>INT1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WAKEINT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TINT0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ADCINT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XINT2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XINT1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SEQ2INT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SEQ1INT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4006962"/>
                  </a:ext>
                </a:extLst>
              </a:tr>
              <a:tr h="323951">
                <a:tc>
                  <a:txBody>
                    <a:bodyPr/>
                    <a:lstStyle/>
                    <a:p>
                      <a:pPr algn="just">
                        <a:lnSpc>
                          <a:spcPct val="120000"/>
                        </a:lnSpc>
                        <a:spcAft>
                          <a:spcPts val="0"/>
                        </a:spcAft>
                      </a:pPr>
                      <a:r>
                        <a:rPr lang="en-US" sz="1100" kern="100" dirty="0">
                          <a:effectLst/>
                        </a:rPr>
                        <a:t>INT2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EPWM6_TZINT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EPWM5_TZINT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EPWM4_TZINT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EPWM3_TZINT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EPWM2_TZINT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EPWM1_TZINT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5809257"/>
                  </a:ext>
                </a:extLst>
              </a:tr>
              <a:tr h="217916">
                <a:tc>
                  <a:txBody>
                    <a:bodyPr/>
                    <a:lstStyle/>
                    <a:p>
                      <a:pPr algn="just">
                        <a:lnSpc>
                          <a:spcPct val="120000"/>
                        </a:lnSpc>
                        <a:spcAft>
                          <a:spcPts val="0"/>
                        </a:spcAft>
                      </a:pPr>
                      <a:r>
                        <a:rPr lang="en-US" sz="1100" kern="100">
                          <a:effectLst/>
                        </a:rPr>
                        <a:t>INT3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EPMW6_INT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EPWM5_INT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EPWM4_INT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EPWM3_INT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EPWM2_INT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EPWM1_INT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8635049"/>
                  </a:ext>
                </a:extLst>
              </a:tr>
              <a:tr h="217916">
                <a:tc>
                  <a:txBody>
                    <a:bodyPr/>
                    <a:lstStyle/>
                    <a:p>
                      <a:pPr algn="just">
                        <a:lnSpc>
                          <a:spcPct val="120000"/>
                        </a:lnSpc>
                        <a:spcAft>
                          <a:spcPts val="0"/>
                        </a:spcAft>
                      </a:pPr>
                      <a:r>
                        <a:rPr lang="en-US" sz="1100" kern="100">
                          <a:effectLst/>
                        </a:rPr>
                        <a:t>INT4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ECAP6_INT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ECAP5_INT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ECAP4_INT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ECAP3_INT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ECAP2_INT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ECAP1_INT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6169366"/>
                  </a:ext>
                </a:extLst>
              </a:tr>
              <a:tr h="217916">
                <a:tc>
                  <a:txBody>
                    <a:bodyPr/>
                    <a:lstStyle/>
                    <a:p>
                      <a:pPr algn="just">
                        <a:lnSpc>
                          <a:spcPct val="120000"/>
                        </a:lnSpc>
                        <a:spcAft>
                          <a:spcPts val="0"/>
                        </a:spcAft>
                      </a:pPr>
                      <a:r>
                        <a:rPr lang="en-US" sz="1100" kern="100">
                          <a:effectLst/>
                        </a:rPr>
                        <a:t>INT5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EQEP2_INT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EQEP1_INT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9029233"/>
                  </a:ext>
                </a:extLst>
              </a:tr>
              <a:tr h="217916">
                <a:tc>
                  <a:txBody>
                    <a:bodyPr/>
                    <a:lstStyle/>
                    <a:p>
                      <a:pPr algn="just">
                        <a:lnSpc>
                          <a:spcPct val="120000"/>
                        </a:lnSpc>
                        <a:spcAft>
                          <a:spcPts val="0"/>
                        </a:spcAft>
                      </a:pPr>
                      <a:r>
                        <a:rPr lang="en-US" sz="1100" kern="100">
                          <a:effectLst/>
                        </a:rPr>
                        <a:t>INT6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MXINTA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MRINTA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MXINTB</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MRINTB</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SPITXINTA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SPIRXINTA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7555937"/>
                  </a:ext>
                </a:extLst>
              </a:tr>
              <a:tr h="217916">
                <a:tc>
                  <a:txBody>
                    <a:bodyPr/>
                    <a:lstStyle/>
                    <a:p>
                      <a:pPr algn="just">
                        <a:lnSpc>
                          <a:spcPct val="120000"/>
                        </a:lnSpc>
                        <a:spcAft>
                          <a:spcPts val="0"/>
                        </a:spcAft>
                      </a:pPr>
                      <a:r>
                        <a:rPr lang="en-US" sz="1100" kern="100">
                          <a:effectLst/>
                        </a:rPr>
                        <a:t>INT7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DINTCH6</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DINTCH5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DINTCH4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DINTCH3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DINTCH2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DINTCH1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6966540"/>
                  </a:ext>
                </a:extLst>
              </a:tr>
              <a:tr h="217916">
                <a:tc>
                  <a:txBody>
                    <a:bodyPr/>
                    <a:lstStyle/>
                    <a:p>
                      <a:pPr algn="just">
                        <a:lnSpc>
                          <a:spcPct val="120000"/>
                        </a:lnSpc>
                        <a:spcAft>
                          <a:spcPts val="0"/>
                        </a:spcAft>
                      </a:pPr>
                      <a:r>
                        <a:rPr lang="en-US" sz="1100" kern="100">
                          <a:effectLst/>
                        </a:rPr>
                        <a:t>INT8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SCITXINTC</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SCIRXINTC</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I2CINT2A</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I2CINT1A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4153051"/>
                  </a:ext>
                </a:extLst>
              </a:tr>
              <a:tr h="217916">
                <a:tc>
                  <a:txBody>
                    <a:bodyPr/>
                    <a:lstStyle/>
                    <a:p>
                      <a:pPr algn="just">
                        <a:lnSpc>
                          <a:spcPct val="120000"/>
                        </a:lnSpc>
                        <a:spcAft>
                          <a:spcPts val="0"/>
                        </a:spcAft>
                      </a:pPr>
                      <a:r>
                        <a:rPr lang="en-US" sz="1100" kern="100">
                          <a:effectLst/>
                        </a:rPr>
                        <a:t>INT9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ECAN1INTB</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ECAN0INTB</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ECAN1INTA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ECAN0INTA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SCITXINTB</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SCIRXINTB</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SCITXINTA</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SCIRXINTA</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4142399"/>
                  </a:ext>
                </a:extLst>
              </a:tr>
              <a:tr h="217916">
                <a:tc>
                  <a:txBody>
                    <a:bodyPr/>
                    <a:lstStyle/>
                    <a:p>
                      <a:pPr algn="just">
                        <a:lnSpc>
                          <a:spcPct val="120000"/>
                        </a:lnSpc>
                        <a:spcAft>
                          <a:spcPts val="0"/>
                        </a:spcAft>
                      </a:pPr>
                      <a:r>
                        <a:rPr lang="en-US" sz="1100" kern="100">
                          <a:effectLst/>
                        </a:rPr>
                        <a:t>INT10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9421195"/>
                  </a:ext>
                </a:extLst>
              </a:tr>
              <a:tr h="217916">
                <a:tc>
                  <a:txBody>
                    <a:bodyPr/>
                    <a:lstStyle/>
                    <a:p>
                      <a:pPr algn="just">
                        <a:lnSpc>
                          <a:spcPct val="120000"/>
                        </a:lnSpc>
                        <a:spcAft>
                          <a:spcPts val="0"/>
                        </a:spcAft>
                      </a:pPr>
                      <a:r>
                        <a:rPr lang="en-US" sz="1100" kern="100">
                          <a:effectLst/>
                        </a:rPr>
                        <a:t>INT11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249241"/>
                  </a:ext>
                </a:extLst>
              </a:tr>
              <a:tr h="217916">
                <a:tc>
                  <a:txBody>
                    <a:bodyPr/>
                    <a:lstStyle/>
                    <a:p>
                      <a:pPr algn="just">
                        <a:lnSpc>
                          <a:spcPct val="120000"/>
                        </a:lnSpc>
                        <a:spcAft>
                          <a:spcPts val="0"/>
                        </a:spcAft>
                      </a:pPr>
                      <a:r>
                        <a:rPr lang="en-US" sz="1100" kern="100">
                          <a:effectLst/>
                        </a:rPr>
                        <a:t>INT12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LUF(FPU)</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LVF(FPU)</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XINT7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XINT6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XINT5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a:effectLst/>
                        </a:rPr>
                        <a:t>XINT4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en-US" sz="800" kern="100" dirty="0">
                          <a:effectLst/>
                        </a:rPr>
                        <a:t>XINT3</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2916036"/>
                  </a:ext>
                </a:extLst>
              </a:tr>
            </a:tbl>
          </a:graphicData>
        </a:graphic>
      </p:graphicFrame>
      <p:sp>
        <p:nvSpPr>
          <p:cNvPr id="7" name="矩形 6"/>
          <p:cNvSpPr/>
          <p:nvPr/>
        </p:nvSpPr>
        <p:spPr>
          <a:xfrm>
            <a:off x="7542861" y="3941643"/>
            <a:ext cx="1709659" cy="646331"/>
          </a:xfrm>
          <a:prstGeom prst="rect">
            <a:avLst/>
          </a:prstGeom>
        </p:spPr>
        <p:txBody>
          <a:bodyPr wrap="squar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表</a:t>
            </a:r>
            <a:r>
              <a:rPr lang="en-US" altLang="zh-CN" dirty="0">
                <a:latin typeface="Calibri" panose="020F0502020204030204" pitchFamily="34" charset="0"/>
                <a:ea typeface="宋体" panose="02010600030101010101" pitchFamily="2" charset="-122"/>
                <a:cs typeface="Times New Roman" panose="02020603050405020304" pitchFamily="18" charset="0"/>
              </a:rPr>
              <a:t>10-2 </a:t>
            </a:r>
            <a:r>
              <a:rPr lang="zh-CN" altLang="zh-CN" dirty="0">
                <a:latin typeface="Calibri" panose="020F0502020204030204" pitchFamily="34" charset="0"/>
                <a:ea typeface="宋体" panose="02010600030101010101" pitchFamily="2" charset="-122"/>
                <a:cs typeface="Times New Roman" panose="02020603050405020304" pitchFamily="18" charset="0"/>
              </a:rPr>
              <a:t>外设中断在</a:t>
            </a:r>
            <a:r>
              <a:rPr lang="en-US" altLang="zh-CN" dirty="0">
                <a:latin typeface="Calibri" panose="020F0502020204030204" pitchFamily="34" charset="0"/>
                <a:ea typeface="宋体" panose="02010600030101010101" pitchFamily="2" charset="-122"/>
                <a:cs typeface="Times New Roman" panose="02020603050405020304" pitchFamily="18" charset="0"/>
              </a:rPr>
              <a:t>PIE</a:t>
            </a:r>
            <a:r>
              <a:rPr lang="zh-CN" altLang="zh-CN" dirty="0">
                <a:latin typeface="Calibri" panose="020F0502020204030204" pitchFamily="34" charset="0"/>
                <a:ea typeface="宋体" panose="02010600030101010101" pitchFamily="2" charset="-122"/>
                <a:cs typeface="Times New Roman" panose="02020603050405020304" pitchFamily="18" charset="0"/>
              </a:rPr>
              <a:t>的分布</a:t>
            </a:r>
            <a:endParaRPr lang="zh-CN" altLang="en-US" sz="4800" dirty="0"/>
          </a:p>
        </p:txBody>
      </p:sp>
    </p:spTree>
    <p:extLst>
      <p:ext uri="{BB962C8B-B14F-4D97-AF65-F5344CB8AC3E}">
        <p14:creationId xmlns:p14="http://schemas.microsoft.com/office/powerpoint/2010/main" val="1003788293"/>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·PIE</a:t>
            </a:r>
            <a:r>
              <a:rPr lang="zh-CN" altLang="en-US" dirty="0"/>
              <a:t>中断概述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23528" y="1059582"/>
            <a:ext cx="8496944" cy="3477875"/>
          </a:xfrm>
          <a:prstGeom prst="rect">
            <a:avLst/>
          </a:prstGeom>
        </p:spPr>
        <p:txBody>
          <a:bodyPr wrap="square">
            <a:spAutoFit/>
          </a:bodyPr>
          <a:lstStyle/>
          <a:p>
            <a:pPr indent="450850"/>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第</a:t>
            </a:r>
            <a:r>
              <a:rPr lang="en-US" altLang="zh-CN" sz="2000" dirty="0">
                <a:solidFill>
                  <a:schemeClr val="tx1">
                    <a:lumMod val="65000"/>
                    <a:lumOff val="35000"/>
                  </a:schemeClr>
                </a:solidFill>
                <a:latin typeface="+mn-ea"/>
                <a:cs typeface="Times New Roman" panose="02020603050405020304" pitchFamily="18" charset="0"/>
              </a:rPr>
              <a:t>1</a:t>
            </a:r>
            <a:r>
              <a:rPr lang="zh-CN" altLang="en-US" sz="2000" dirty="0">
                <a:solidFill>
                  <a:schemeClr val="tx1">
                    <a:lumMod val="65000"/>
                    <a:lumOff val="35000"/>
                  </a:schemeClr>
                </a:solidFill>
                <a:latin typeface="+mn-ea"/>
                <a:cs typeface="Times New Roman" panose="02020603050405020304" pitchFamily="18" charset="0"/>
              </a:rPr>
              <a:t>组的所有外设中断复用</a:t>
            </a:r>
            <a:r>
              <a:rPr lang="en-US" altLang="zh-CN" sz="2000" dirty="0">
                <a:solidFill>
                  <a:schemeClr val="tx1">
                    <a:lumMod val="65000"/>
                    <a:lumOff val="35000"/>
                  </a:schemeClr>
                </a:solidFill>
                <a:latin typeface="+mn-ea"/>
                <a:cs typeface="Times New Roman" panose="02020603050405020304" pitchFamily="18" charset="0"/>
              </a:rPr>
              <a:t>CPU</a:t>
            </a:r>
            <a:r>
              <a:rPr lang="zh-CN" altLang="en-US" sz="2000" dirty="0">
                <a:solidFill>
                  <a:schemeClr val="tx1">
                    <a:lumMod val="65000"/>
                    <a:lumOff val="35000"/>
                  </a:schemeClr>
                </a:solidFill>
                <a:latin typeface="+mn-ea"/>
                <a:cs typeface="Times New Roman" panose="02020603050405020304" pitchFamily="18" charset="0"/>
              </a:rPr>
              <a:t>中断</a:t>
            </a:r>
            <a:r>
              <a:rPr lang="en-US" altLang="zh-CN" sz="2000" dirty="0">
                <a:solidFill>
                  <a:schemeClr val="tx1">
                    <a:lumMod val="65000"/>
                    <a:lumOff val="35000"/>
                  </a:schemeClr>
                </a:solidFill>
                <a:latin typeface="+mn-ea"/>
                <a:cs typeface="Times New Roman" panose="02020603050405020304" pitchFamily="18" charset="0"/>
              </a:rPr>
              <a:t>INT1</a:t>
            </a:r>
            <a:r>
              <a:rPr lang="zh-CN" altLang="en-US" sz="2000" dirty="0">
                <a:solidFill>
                  <a:schemeClr val="tx1">
                    <a:lumMod val="65000"/>
                    <a:lumOff val="35000"/>
                  </a:schemeClr>
                </a:solidFill>
                <a:latin typeface="+mn-ea"/>
                <a:cs typeface="Times New Roman" panose="02020603050405020304" pitchFamily="18" charset="0"/>
              </a:rPr>
              <a:t>，</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第</a:t>
            </a:r>
            <a:r>
              <a:rPr lang="en-US" altLang="zh-CN" sz="2000" dirty="0">
                <a:solidFill>
                  <a:schemeClr val="tx1">
                    <a:lumMod val="65000"/>
                    <a:lumOff val="35000"/>
                  </a:schemeClr>
                </a:solidFill>
                <a:latin typeface="+mn-ea"/>
                <a:cs typeface="Times New Roman" panose="02020603050405020304" pitchFamily="18" charset="0"/>
              </a:rPr>
              <a:t>2</a:t>
            </a:r>
            <a:r>
              <a:rPr lang="zh-CN" altLang="en-US" sz="2000" dirty="0">
                <a:solidFill>
                  <a:schemeClr val="tx1">
                    <a:lumMod val="65000"/>
                    <a:lumOff val="35000"/>
                  </a:schemeClr>
                </a:solidFill>
                <a:latin typeface="+mn-ea"/>
                <a:cs typeface="Times New Roman" panose="02020603050405020304" pitchFamily="18" charset="0"/>
              </a:rPr>
              <a:t>组的所有外设中断复用</a:t>
            </a:r>
            <a:r>
              <a:rPr lang="en-US" altLang="zh-CN" sz="2000" dirty="0">
                <a:solidFill>
                  <a:schemeClr val="tx1">
                    <a:lumMod val="65000"/>
                    <a:lumOff val="35000"/>
                  </a:schemeClr>
                </a:solidFill>
                <a:latin typeface="+mn-ea"/>
                <a:cs typeface="Times New Roman" panose="02020603050405020304" pitchFamily="18" charset="0"/>
              </a:rPr>
              <a:t>CPU</a:t>
            </a:r>
            <a:r>
              <a:rPr lang="zh-CN" altLang="en-US" sz="2000" dirty="0">
                <a:solidFill>
                  <a:schemeClr val="tx1">
                    <a:lumMod val="65000"/>
                    <a:lumOff val="35000"/>
                  </a:schemeClr>
                </a:solidFill>
                <a:latin typeface="+mn-ea"/>
                <a:cs typeface="Times New Roman" panose="02020603050405020304" pitchFamily="18" charset="0"/>
              </a:rPr>
              <a:t>中断</a:t>
            </a:r>
            <a:r>
              <a:rPr lang="en-US" altLang="zh-CN" sz="2000" dirty="0">
                <a:solidFill>
                  <a:schemeClr val="tx1">
                    <a:lumMod val="65000"/>
                    <a:lumOff val="35000"/>
                  </a:schemeClr>
                </a:solidFill>
                <a:latin typeface="+mn-ea"/>
                <a:cs typeface="Times New Roman" panose="02020603050405020304" pitchFamily="18" charset="0"/>
              </a:rPr>
              <a:t>INT2</a:t>
            </a:r>
            <a:r>
              <a:rPr lang="zh-CN" altLang="en-US" sz="2000" dirty="0">
                <a:solidFill>
                  <a:schemeClr val="tx1">
                    <a:lumMod val="65000"/>
                    <a:lumOff val="35000"/>
                  </a:schemeClr>
                </a:solidFill>
                <a:latin typeface="+mn-ea"/>
                <a:cs typeface="Times New Roman" panose="02020603050405020304" pitchFamily="18" charset="0"/>
              </a:rPr>
              <a:t>，以此类推，</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第</a:t>
            </a:r>
            <a:r>
              <a:rPr lang="en-US" altLang="zh-CN" sz="2000" dirty="0">
                <a:solidFill>
                  <a:schemeClr val="tx1">
                    <a:lumMod val="65000"/>
                    <a:lumOff val="35000"/>
                  </a:schemeClr>
                </a:solidFill>
                <a:latin typeface="+mn-ea"/>
                <a:cs typeface="Times New Roman" panose="02020603050405020304" pitchFamily="18" charset="0"/>
              </a:rPr>
              <a:t>12</a:t>
            </a:r>
            <a:r>
              <a:rPr lang="zh-CN" altLang="en-US" sz="2000" dirty="0">
                <a:solidFill>
                  <a:schemeClr val="tx1">
                    <a:lumMod val="65000"/>
                    <a:lumOff val="35000"/>
                  </a:schemeClr>
                </a:solidFill>
                <a:latin typeface="+mn-ea"/>
                <a:cs typeface="Times New Roman" panose="02020603050405020304" pitchFamily="18" charset="0"/>
              </a:rPr>
              <a:t>组的所有外设中断复用</a:t>
            </a:r>
            <a:r>
              <a:rPr lang="en-US" altLang="zh-CN" sz="2000" dirty="0">
                <a:solidFill>
                  <a:schemeClr val="tx1">
                    <a:lumMod val="65000"/>
                    <a:lumOff val="35000"/>
                  </a:schemeClr>
                </a:solidFill>
                <a:latin typeface="+mn-ea"/>
                <a:cs typeface="Times New Roman" panose="02020603050405020304" pitchFamily="18" charset="0"/>
              </a:rPr>
              <a:t>CPU</a:t>
            </a:r>
            <a:r>
              <a:rPr lang="zh-CN" altLang="en-US" sz="2000" dirty="0">
                <a:solidFill>
                  <a:schemeClr val="tx1">
                    <a:lumMod val="65000"/>
                    <a:lumOff val="35000"/>
                  </a:schemeClr>
                </a:solidFill>
                <a:latin typeface="+mn-ea"/>
                <a:cs typeface="Times New Roman" panose="02020603050405020304" pitchFamily="18" charset="0"/>
              </a:rPr>
              <a:t>中断</a:t>
            </a:r>
            <a:r>
              <a:rPr lang="en-US" altLang="zh-CN" sz="2000" dirty="0">
                <a:solidFill>
                  <a:schemeClr val="tx1">
                    <a:lumMod val="65000"/>
                    <a:lumOff val="35000"/>
                  </a:schemeClr>
                </a:solidFill>
                <a:latin typeface="+mn-ea"/>
                <a:cs typeface="Times New Roman" panose="02020603050405020304" pitchFamily="18" charset="0"/>
              </a:rPr>
              <a:t>INT12</a:t>
            </a:r>
            <a:r>
              <a:rPr lang="zh-CN" altLang="en-US" sz="2000" dirty="0">
                <a:solidFill>
                  <a:schemeClr val="tx1">
                    <a:lumMod val="65000"/>
                    <a:lumOff val="35000"/>
                  </a:schemeClr>
                </a:solidFill>
                <a:latin typeface="+mn-ea"/>
                <a:cs typeface="Times New Roman" panose="02020603050405020304" pitchFamily="18" charset="0"/>
              </a:rPr>
              <a:t>。在前面讲</a:t>
            </a:r>
            <a:r>
              <a:rPr lang="en-US" altLang="zh-CN" sz="2000" dirty="0">
                <a:solidFill>
                  <a:schemeClr val="tx1">
                    <a:lumMod val="65000"/>
                    <a:lumOff val="35000"/>
                  </a:schemeClr>
                </a:solidFill>
                <a:latin typeface="+mn-ea"/>
                <a:cs typeface="Times New Roman" panose="02020603050405020304" pitchFamily="18" charset="0"/>
              </a:rPr>
              <a:t>CPU</a:t>
            </a:r>
            <a:r>
              <a:rPr lang="zh-CN" altLang="en-US" sz="2000" dirty="0">
                <a:solidFill>
                  <a:schemeClr val="tx1">
                    <a:lumMod val="65000"/>
                    <a:lumOff val="35000"/>
                  </a:schemeClr>
                </a:solidFill>
                <a:latin typeface="+mn-ea"/>
                <a:cs typeface="Times New Roman" panose="02020603050405020304" pitchFamily="18" charset="0"/>
              </a:rPr>
              <a:t>中断的时候，知道</a:t>
            </a:r>
            <a:r>
              <a:rPr lang="en-US" altLang="zh-CN" sz="2000" dirty="0">
                <a:solidFill>
                  <a:schemeClr val="tx1">
                    <a:lumMod val="65000"/>
                    <a:lumOff val="35000"/>
                  </a:schemeClr>
                </a:solidFill>
                <a:latin typeface="+mn-ea"/>
                <a:cs typeface="Times New Roman" panose="02020603050405020304" pitchFamily="18" charset="0"/>
              </a:rPr>
              <a:t>INT1</a:t>
            </a:r>
            <a:r>
              <a:rPr lang="zh-CN" altLang="en-US" sz="2000" dirty="0">
                <a:solidFill>
                  <a:schemeClr val="tx1">
                    <a:lumMod val="65000"/>
                    <a:lumOff val="35000"/>
                  </a:schemeClr>
                </a:solidFill>
                <a:latin typeface="+mn-ea"/>
                <a:cs typeface="Times New Roman" panose="02020603050405020304" pitchFamily="18" charset="0"/>
              </a:rPr>
              <a:t>的优先级比</a:t>
            </a:r>
            <a:r>
              <a:rPr lang="en-US" altLang="zh-CN" sz="2000" dirty="0">
                <a:solidFill>
                  <a:schemeClr val="tx1">
                    <a:lumMod val="65000"/>
                    <a:lumOff val="35000"/>
                  </a:schemeClr>
                </a:solidFill>
                <a:latin typeface="+mn-ea"/>
                <a:cs typeface="Times New Roman" panose="02020603050405020304" pitchFamily="18" charset="0"/>
              </a:rPr>
              <a:t>INT2</a:t>
            </a:r>
            <a:r>
              <a:rPr lang="zh-CN" altLang="en-US" sz="2000" dirty="0">
                <a:solidFill>
                  <a:schemeClr val="tx1">
                    <a:lumMod val="65000"/>
                    <a:lumOff val="35000"/>
                  </a:schemeClr>
                </a:solidFill>
                <a:latin typeface="+mn-ea"/>
                <a:cs typeface="Times New Roman" panose="02020603050405020304" pitchFamily="18" charset="0"/>
              </a:rPr>
              <a:t>的优先级高，</a:t>
            </a:r>
            <a:r>
              <a:rPr lang="en-US" altLang="zh-CN" sz="2000" dirty="0">
                <a:solidFill>
                  <a:schemeClr val="tx1">
                    <a:lumMod val="65000"/>
                    <a:lumOff val="35000"/>
                  </a:schemeClr>
                </a:solidFill>
                <a:latin typeface="+mn-ea"/>
                <a:cs typeface="Times New Roman" panose="02020603050405020304" pitchFamily="18" charset="0"/>
              </a:rPr>
              <a:t>INT2</a:t>
            </a:r>
            <a:r>
              <a:rPr lang="zh-CN" altLang="en-US" sz="2000" dirty="0">
                <a:solidFill>
                  <a:schemeClr val="tx1">
                    <a:lumMod val="65000"/>
                    <a:lumOff val="35000"/>
                  </a:schemeClr>
                </a:solidFill>
                <a:latin typeface="+mn-ea"/>
                <a:cs typeface="Times New Roman" panose="02020603050405020304" pitchFamily="18" charset="0"/>
              </a:rPr>
              <a:t>的优先级比</a:t>
            </a:r>
            <a:r>
              <a:rPr lang="en-US" altLang="zh-CN" sz="2000" dirty="0">
                <a:solidFill>
                  <a:schemeClr val="tx1">
                    <a:lumMod val="65000"/>
                    <a:lumOff val="35000"/>
                  </a:schemeClr>
                </a:solidFill>
                <a:latin typeface="+mn-ea"/>
                <a:cs typeface="Times New Roman" panose="02020603050405020304" pitchFamily="18" charset="0"/>
              </a:rPr>
              <a:t>INT3</a:t>
            </a:r>
            <a:r>
              <a:rPr lang="zh-CN" altLang="en-US" sz="2000" dirty="0">
                <a:solidFill>
                  <a:schemeClr val="tx1">
                    <a:lumMod val="65000"/>
                    <a:lumOff val="35000"/>
                  </a:schemeClr>
                </a:solidFill>
                <a:latin typeface="+mn-ea"/>
                <a:cs typeface="Times New Roman" panose="02020603050405020304" pitchFamily="18" charset="0"/>
              </a:rPr>
              <a:t>的优先级高，</a:t>
            </a:r>
            <a:r>
              <a:rPr lang="en-US" altLang="zh-CN" sz="2000" dirty="0">
                <a:solidFill>
                  <a:schemeClr val="tx1">
                    <a:lumMod val="65000"/>
                    <a:lumOff val="35000"/>
                  </a:schemeClr>
                </a:solidFill>
                <a:latin typeface="+mn-ea"/>
                <a:cs typeface="Times New Roman" panose="02020603050405020304" pitchFamily="18" charset="0"/>
              </a:rPr>
              <a:t>……</a:t>
            </a:r>
            <a:r>
              <a:rPr lang="zh-CN" altLang="en-US" sz="2000" dirty="0">
                <a:solidFill>
                  <a:schemeClr val="tx1">
                    <a:lumMod val="65000"/>
                    <a:lumOff val="35000"/>
                  </a:schemeClr>
                </a:solidFill>
                <a:latin typeface="+mn-ea"/>
                <a:cs typeface="Times New Roman" panose="02020603050405020304" pitchFamily="18" charset="0"/>
              </a:rPr>
              <a:t>。那对于</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同组内的各个中断，是不是也是有优先级高低的呢？答案是肯定的。在</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同组内，</a:t>
            </a:r>
            <a:r>
              <a:rPr lang="en-US" altLang="zh-CN" sz="2000" dirty="0">
                <a:solidFill>
                  <a:schemeClr val="tx1">
                    <a:lumMod val="65000"/>
                    <a:lumOff val="35000"/>
                  </a:schemeClr>
                </a:solidFill>
                <a:latin typeface="+mn-ea"/>
                <a:cs typeface="Times New Roman" panose="02020603050405020304" pitchFamily="18" charset="0"/>
              </a:rPr>
              <a:t>INTx.1</a:t>
            </a:r>
            <a:r>
              <a:rPr lang="zh-CN" altLang="en-US" sz="2000" dirty="0">
                <a:solidFill>
                  <a:schemeClr val="tx1">
                    <a:lumMod val="65000"/>
                    <a:lumOff val="35000"/>
                  </a:schemeClr>
                </a:solidFill>
                <a:latin typeface="+mn-ea"/>
                <a:cs typeface="Times New Roman" panose="02020603050405020304" pitchFamily="18" charset="0"/>
              </a:rPr>
              <a:t>的优先级比</a:t>
            </a:r>
            <a:r>
              <a:rPr lang="en-US" altLang="zh-CN" sz="2000" dirty="0">
                <a:solidFill>
                  <a:schemeClr val="tx1">
                    <a:lumMod val="65000"/>
                    <a:lumOff val="35000"/>
                  </a:schemeClr>
                </a:solidFill>
                <a:latin typeface="+mn-ea"/>
                <a:cs typeface="Times New Roman" panose="02020603050405020304" pitchFamily="18" charset="0"/>
              </a:rPr>
              <a:t>INTx.2</a:t>
            </a:r>
            <a:r>
              <a:rPr lang="zh-CN" altLang="en-US" sz="2000" dirty="0">
                <a:solidFill>
                  <a:schemeClr val="tx1">
                    <a:lumMod val="65000"/>
                    <a:lumOff val="35000"/>
                  </a:schemeClr>
                </a:solidFill>
                <a:latin typeface="+mn-ea"/>
                <a:cs typeface="Times New Roman" panose="02020603050405020304" pitchFamily="18" charset="0"/>
              </a:rPr>
              <a:t>的优先级高，</a:t>
            </a:r>
            <a:r>
              <a:rPr lang="en-US" altLang="zh-CN" sz="2000" dirty="0">
                <a:solidFill>
                  <a:schemeClr val="tx1">
                    <a:lumMod val="65000"/>
                    <a:lumOff val="35000"/>
                  </a:schemeClr>
                </a:solidFill>
                <a:latin typeface="+mn-ea"/>
                <a:cs typeface="Times New Roman" panose="02020603050405020304" pitchFamily="18" charset="0"/>
              </a:rPr>
              <a:t>INTx.2</a:t>
            </a:r>
            <a:r>
              <a:rPr lang="zh-CN" altLang="en-US" sz="2000" dirty="0">
                <a:solidFill>
                  <a:schemeClr val="tx1">
                    <a:lumMod val="65000"/>
                    <a:lumOff val="35000"/>
                  </a:schemeClr>
                </a:solidFill>
                <a:latin typeface="+mn-ea"/>
                <a:cs typeface="Times New Roman" panose="02020603050405020304" pitchFamily="18" charset="0"/>
              </a:rPr>
              <a:t>的优先级比</a:t>
            </a:r>
            <a:r>
              <a:rPr lang="en-US" altLang="zh-CN" sz="2000" dirty="0">
                <a:solidFill>
                  <a:schemeClr val="tx1">
                    <a:lumMod val="65000"/>
                    <a:lumOff val="35000"/>
                  </a:schemeClr>
                </a:solidFill>
                <a:latin typeface="+mn-ea"/>
                <a:cs typeface="Times New Roman" panose="02020603050405020304" pitchFamily="18" charset="0"/>
              </a:rPr>
              <a:t>INTx.3</a:t>
            </a:r>
            <a:r>
              <a:rPr lang="zh-CN" altLang="en-US" sz="2000" dirty="0">
                <a:solidFill>
                  <a:schemeClr val="tx1">
                    <a:lumMod val="65000"/>
                    <a:lumOff val="35000"/>
                  </a:schemeClr>
                </a:solidFill>
                <a:latin typeface="+mn-ea"/>
                <a:cs typeface="Times New Roman" panose="02020603050405020304" pitchFamily="18" charset="0"/>
              </a:rPr>
              <a:t>的优先级高，</a:t>
            </a:r>
            <a:r>
              <a:rPr lang="en-US" altLang="zh-CN" sz="2000" dirty="0">
                <a:solidFill>
                  <a:schemeClr val="tx1">
                    <a:lumMod val="65000"/>
                    <a:lumOff val="35000"/>
                  </a:schemeClr>
                </a:solidFill>
                <a:latin typeface="+mn-ea"/>
                <a:cs typeface="Times New Roman" panose="02020603050405020304" pitchFamily="18" charset="0"/>
              </a:rPr>
              <a:t>……</a:t>
            </a:r>
            <a:r>
              <a:rPr lang="zh-CN" altLang="en-US" sz="2000" dirty="0">
                <a:solidFill>
                  <a:schemeClr val="tx1">
                    <a:lumMod val="65000"/>
                    <a:lumOff val="35000"/>
                  </a:schemeClr>
                </a:solidFill>
                <a:latin typeface="+mn-ea"/>
                <a:cs typeface="Times New Roman" panose="02020603050405020304" pitchFamily="18" charset="0"/>
              </a:rPr>
              <a:t>。也就是说，同组内排在前面的优先级比排在后面的优先级高。而不同组之间，排在前面组内的任何一个中断优先级要比排在后面组内的任何一个中断的优先级高。例如位于</a:t>
            </a:r>
            <a:r>
              <a:rPr lang="en-US" altLang="zh-CN" sz="2000" dirty="0">
                <a:solidFill>
                  <a:schemeClr val="tx1">
                    <a:lumMod val="65000"/>
                    <a:lumOff val="35000"/>
                  </a:schemeClr>
                </a:solidFill>
                <a:latin typeface="+mn-ea"/>
                <a:cs typeface="Times New Roman" panose="02020603050405020304" pitchFamily="18" charset="0"/>
              </a:rPr>
              <a:t>INT1.8</a:t>
            </a:r>
            <a:r>
              <a:rPr lang="zh-CN" altLang="en-US" sz="2000" dirty="0">
                <a:solidFill>
                  <a:schemeClr val="tx1">
                    <a:lumMod val="65000"/>
                    <a:lumOff val="35000"/>
                  </a:schemeClr>
                </a:solidFill>
                <a:latin typeface="+mn-ea"/>
                <a:cs typeface="Times New Roman" panose="02020603050405020304" pitchFamily="18" charset="0"/>
              </a:rPr>
              <a:t>的</a:t>
            </a:r>
            <a:r>
              <a:rPr lang="en-US" altLang="zh-CN" sz="2000" dirty="0">
                <a:solidFill>
                  <a:schemeClr val="tx1">
                    <a:lumMod val="65000"/>
                    <a:lumOff val="35000"/>
                  </a:schemeClr>
                </a:solidFill>
                <a:latin typeface="+mn-ea"/>
                <a:cs typeface="Times New Roman" panose="02020603050405020304" pitchFamily="18" charset="0"/>
              </a:rPr>
              <a:t>WAKEINT</a:t>
            </a:r>
            <a:r>
              <a:rPr lang="zh-CN" altLang="en-US" sz="2000" dirty="0">
                <a:solidFill>
                  <a:schemeClr val="tx1">
                    <a:lumMod val="65000"/>
                    <a:lumOff val="35000"/>
                  </a:schemeClr>
                </a:solidFill>
                <a:latin typeface="+mn-ea"/>
                <a:cs typeface="Times New Roman" panose="02020603050405020304" pitchFamily="18" charset="0"/>
              </a:rPr>
              <a:t>，虽然属于第一组的第</a:t>
            </a:r>
            <a:r>
              <a:rPr lang="en-US" altLang="zh-CN" sz="2000" dirty="0">
                <a:solidFill>
                  <a:schemeClr val="tx1">
                    <a:lumMod val="65000"/>
                    <a:lumOff val="35000"/>
                  </a:schemeClr>
                </a:solidFill>
                <a:latin typeface="+mn-ea"/>
                <a:cs typeface="Times New Roman" panose="02020603050405020304" pitchFamily="18" charset="0"/>
              </a:rPr>
              <a:t>8</a:t>
            </a:r>
            <a:r>
              <a:rPr lang="zh-CN" altLang="en-US" sz="2000" dirty="0">
                <a:solidFill>
                  <a:schemeClr val="tx1">
                    <a:lumMod val="65000"/>
                    <a:lumOff val="35000"/>
                  </a:schemeClr>
                </a:solidFill>
                <a:latin typeface="+mn-ea"/>
                <a:cs typeface="Times New Roman" panose="02020603050405020304" pitchFamily="18" charset="0"/>
              </a:rPr>
              <a:t>位，但是它的优先级就要比位于</a:t>
            </a:r>
            <a:r>
              <a:rPr lang="en-US" altLang="zh-CN" sz="2000" dirty="0">
                <a:solidFill>
                  <a:schemeClr val="tx1">
                    <a:lumMod val="65000"/>
                    <a:lumOff val="35000"/>
                  </a:schemeClr>
                </a:solidFill>
                <a:latin typeface="+mn-ea"/>
                <a:cs typeface="Times New Roman" panose="02020603050405020304" pitchFamily="18" charset="0"/>
              </a:rPr>
              <a:t>INT2.1</a:t>
            </a:r>
            <a:r>
              <a:rPr lang="zh-CN" altLang="en-US" sz="2000" dirty="0">
                <a:solidFill>
                  <a:schemeClr val="tx1">
                    <a:lumMod val="65000"/>
                    <a:lumOff val="35000"/>
                  </a:schemeClr>
                </a:solidFill>
                <a:latin typeface="+mn-ea"/>
                <a:cs typeface="Times New Roman" panose="02020603050405020304" pitchFamily="18" charset="0"/>
              </a:rPr>
              <a:t>的</a:t>
            </a:r>
            <a:r>
              <a:rPr lang="en-US" altLang="zh-CN" sz="2000" dirty="0">
                <a:solidFill>
                  <a:schemeClr val="tx1">
                    <a:lumMod val="65000"/>
                    <a:lumOff val="35000"/>
                  </a:schemeClr>
                </a:solidFill>
                <a:latin typeface="+mn-ea"/>
                <a:cs typeface="Times New Roman" panose="02020603050405020304" pitchFamily="18" charset="0"/>
              </a:rPr>
              <a:t>EPWM1_TZINT</a:t>
            </a:r>
            <a:r>
              <a:rPr lang="zh-CN" altLang="en-US" sz="2000" dirty="0">
                <a:solidFill>
                  <a:schemeClr val="tx1">
                    <a:lumMod val="65000"/>
                    <a:lumOff val="35000"/>
                  </a:schemeClr>
                </a:solidFill>
                <a:latin typeface="+mn-ea"/>
                <a:cs typeface="Times New Roman" panose="02020603050405020304" pitchFamily="18" charset="0"/>
              </a:rPr>
              <a:t>的优先级高。这样表</a:t>
            </a:r>
            <a:r>
              <a:rPr lang="en-US" altLang="zh-CN" sz="2000" dirty="0">
                <a:solidFill>
                  <a:schemeClr val="tx1">
                    <a:lumMod val="65000"/>
                    <a:lumOff val="35000"/>
                  </a:schemeClr>
                </a:solidFill>
                <a:latin typeface="+mn-ea"/>
                <a:cs typeface="Times New Roman" panose="02020603050405020304" pitchFamily="18" charset="0"/>
              </a:rPr>
              <a:t>10-2</a:t>
            </a:r>
            <a:r>
              <a:rPr lang="zh-CN" altLang="en-US" sz="2000" dirty="0">
                <a:solidFill>
                  <a:schemeClr val="tx1">
                    <a:lumMod val="65000"/>
                    <a:lumOff val="35000"/>
                  </a:schemeClr>
                </a:solidFill>
                <a:latin typeface="+mn-ea"/>
                <a:cs typeface="Times New Roman" panose="02020603050405020304" pitchFamily="18" charset="0"/>
              </a:rPr>
              <a:t>内所有中断的优先级关系应该都清楚了吧。</a:t>
            </a:r>
            <a:endParaRPr lang="zh-CN" altLang="en-US" sz="5400" dirty="0">
              <a:solidFill>
                <a:schemeClr val="tx1">
                  <a:lumMod val="65000"/>
                  <a:lumOff val="35000"/>
                </a:schemeClr>
              </a:solidFill>
              <a:latin typeface="+mn-ea"/>
            </a:endParaRPr>
          </a:p>
        </p:txBody>
      </p:sp>
    </p:spTree>
    <p:extLst>
      <p:ext uri="{BB962C8B-B14F-4D97-AF65-F5344CB8AC3E}">
        <p14:creationId xmlns:p14="http://schemas.microsoft.com/office/powerpoint/2010/main" val="713483839"/>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什么是中断</a:t>
            </a:r>
          </a:p>
        </p:txBody>
      </p:sp>
      <p:sp>
        <p:nvSpPr>
          <p:cNvPr id="4" name="矩形 3"/>
          <p:cNvSpPr/>
          <p:nvPr/>
        </p:nvSpPr>
        <p:spPr>
          <a:xfrm>
            <a:off x="719572" y="1910030"/>
            <a:ext cx="7704856" cy="1323439"/>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中断</a:t>
            </a:r>
            <a:r>
              <a:rPr lang="en-US" altLang="zh-CN" sz="2000" kern="100" dirty="0">
                <a:solidFill>
                  <a:schemeClr val="tx1">
                    <a:lumMod val="65000"/>
                    <a:lumOff val="35000"/>
                  </a:schemeClr>
                </a:solidFill>
                <a:latin typeface="+mn-ea"/>
              </a:rPr>
              <a:t>(Interrupt)</a:t>
            </a:r>
            <a:r>
              <a:rPr lang="zh-CN" altLang="en-US" sz="2000" kern="100" dirty="0">
                <a:solidFill>
                  <a:schemeClr val="tx1">
                    <a:lumMod val="65000"/>
                    <a:lumOff val="35000"/>
                  </a:schemeClr>
                </a:solidFill>
                <a:latin typeface="+mn-ea"/>
              </a:rPr>
              <a:t>是硬件和软件驱动事件，它使得</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暂停当前的主程序，并转而去执行一个中断服务子程序。为了更好更形象的理解中断，下面以办公时接电话为例来阐述一下中断的概念，可以通过这个例子来体会一下</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执行中断时候的一些原理。</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·PIE</a:t>
            </a:r>
            <a:r>
              <a:rPr lang="zh-CN" altLang="en-US" dirty="0"/>
              <a:t>中断概述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83568" y="1491630"/>
            <a:ext cx="7776864" cy="2862322"/>
          </a:xfrm>
          <a:prstGeom prst="rect">
            <a:avLst/>
          </a:prstGeom>
        </p:spPr>
        <p:txBody>
          <a:bodyPr wrap="square">
            <a:spAutoFit/>
          </a:bodyPr>
          <a:lstStyle/>
          <a:p>
            <a:pPr indent="450850"/>
            <a:r>
              <a:rPr lang="zh-CN" altLang="en-US" sz="2000" dirty="0">
                <a:solidFill>
                  <a:schemeClr val="tx1">
                    <a:lumMod val="65000"/>
                    <a:lumOff val="35000"/>
                  </a:schemeClr>
                </a:solidFill>
                <a:latin typeface="+mn-ea"/>
                <a:cs typeface="Times New Roman" panose="02020603050405020304" pitchFamily="18" charset="0"/>
              </a:rPr>
              <a:t>可屏蔽</a:t>
            </a:r>
            <a:r>
              <a:rPr lang="en-US" altLang="zh-CN" sz="2000" dirty="0">
                <a:solidFill>
                  <a:schemeClr val="tx1">
                    <a:lumMod val="65000"/>
                    <a:lumOff val="35000"/>
                  </a:schemeClr>
                </a:solidFill>
                <a:latin typeface="+mn-ea"/>
                <a:cs typeface="Times New Roman" panose="02020603050405020304" pitchFamily="18" charset="0"/>
              </a:rPr>
              <a:t>CPU</a:t>
            </a:r>
            <a:r>
              <a:rPr lang="zh-CN" altLang="en-US" sz="2000" dirty="0">
                <a:solidFill>
                  <a:schemeClr val="tx1">
                    <a:lumMod val="65000"/>
                    <a:lumOff val="35000"/>
                  </a:schemeClr>
                </a:solidFill>
                <a:latin typeface="+mn-ea"/>
                <a:cs typeface="Times New Roman" panose="02020603050405020304" pitchFamily="18" charset="0"/>
              </a:rPr>
              <a:t>中断都可以通过中断使能寄存器</a:t>
            </a:r>
            <a:r>
              <a:rPr lang="en-US" altLang="zh-CN" sz="2000" dirty="0">
                <a:solidFill>
                  <a:schemeClr val="tx1">
                    <a:lumMod val="65000"/>
                    <a:lumOff val="35000"/>
                  </a:schemeClr>
                </a:solidFill>
                <a:latin typeface="+mn-ea"/>
                <a:cs typeface="Times New Roman" panose="02020603050405020304" pitchFamily="18" charset="0"/>
              </a:rPr>
              <a:t>IER</a:t>
            </a:r>
            <a:r>
              <a:rPr lang="zh-CN" altLang="en-US" sz="2000" dirty="0">
                <a:solidFill>
                  <a:schemeClr val="tx1">
                    <a:lumMod val="65000"/>
                    <a:lumOff val="35000"/>
                  </a:schemeClr>
                </a:solidFill>
                <a:latin typeface="+mn-ea"/>
                <a:cs typeface="Times New Roman" panose="02020603050405020304" pitchFamily="18" charset="0"/>
              </a:rPr>
              <a:t>和中断标志寄存器</a:t>
            </a:r>
            <a:r>
              <a:rPr lang="en-US" altLang="zh-CN" sz="2000" dirty="0">
                <a:solidFill>
                  <a:schemeClr val="tx1">
                    <a:lumMod val="65000"/>
                    <a:lumOff val="35000"/>
                  </a:schemeClr>
                </a:solidFill>
                <a:latin typeface="+mn-ea"/>
                <a:cs typeface="Times New Roman" panose="02020603050405020304" pitchFamily="18" charset="0"/>
              </a:rPr>
              <a:t>IFR</a:t>
            </a:r>
            <a:r>
              <a:rPr lang="zh-CN" altLang="en-US" sz="2000" dirty="0">
                <a:solidFill>
                  <a:schemeClr val="tx1">
                    <a:lumMod val="65000"/>
                    <a:lumOff val="35000"/>
                  </a:schemeClr>
                </a:solidFill>
                <a:latin typeface="+mn-ea"/>
                <a:cs typeface="Times New Roman" panose="02020603050405020304" pitchFamily="18" charset="0"/>
              </a:rPr>
              <a:t>来进行可编程控制，同样的，</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的每个组都有三个相关的寄存器，分别是</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中断使能寄存器</a:t>
            </a:r>
            <a:r>
              <a:rPr lang="en-US" altLang="zh-CN" sz="2000" dirty="0" err="1">
                <a:solidFill>
                  <a:schemeClr val="tx1">
                    <a:lumMod val="65000"/>
                    <a:lumOff val="35000"/>
                  </a:schemeClr>
                </a:solidFill>
                <a:latin typeface="+mn-ea"/>
                <a:cs typeface="Times New Roman" panose="02020603050405020304" pitchFamily="18" charset="0"/>
              </a:rPr>
              <a:t>PIEIERx</a:t>
            </a:r>
            <a:r>
              <a:rPr lang="zh-CN" altLang="en-US" sz="2000" dirty="0">
                <a:solidFill>
                  <a:schemeClr val="tx1">
                    <a:lumMod val="65000"/>
                    <a:lumOff val="35000"/>
                  </a:schemeClr>
                </a:solidFill>
                <a:latin typeface="+mn-ea"/>
                <a:cs typeface="Times New Roman" panose="02020603050405020304" pitchFamily="18" charset="0"/>
              </a:rPr>
              <a:t>，</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中断标志寄存器</a:t>
            </a:r>
            <a:r>
              <a:rPr lang="en-US" altLang="zh-CN" sz="2000" dirty="0" err="1">
                <a:solidFill>
                  <a:schemeClr val="tx1">
                    <a:lumMod val="65000"/>
                    <a:lumOff val="35000"/>
                  </a:schemeClr>
                </a:solidFill>
                <a:latin typeface="+mn-ea"/>
                <a:cs typeface="Times New Roman" panose="02020603050405020304" pitchFamily="18" charset="0"/>
              </a:rPr>
              <a:t>PIEIFRx</a:t>
            </a:r>
            <a:r>
              <a:rPr lang="zh-CN" altLang="en-US" sz="2000" dirty="0">
                <a:solidFill>
                  <a:schemeClr val="tx1">
                    <a:lumMod val="65000"/>
                    <a:lumOff val="35000"/>
                  </a:schemeClr>
                </a:solidFill>
                <a:latin typeface="+mn-ea"/>
                <a:cs typeface="Times New Roman" panose="02020603050405020304" pitchFamily="18" charset="0"/>
              </a:rPr>
              <a:t>和</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中断应答寄存器</a:t>
            </a:r>
            <a:r>
              <a:rPr lang="en-US" altLang="zh-CN" sz="2000" dirty="0" err="1">
                <a:solidFill>
                  <a:schemeClr val="tx1">
                    <a:lumMod val="65000"/>
                    <a:lumOff val="35000"/>
                  </a:schemeClr>
                </a:solidFill>
                <a:latin typeface="+mn-ea"/>
                <a:cs typeface="Times New Roman" panose="02020603050405020304" pitchFamily="18" charset="0"/>
              </a:rPr>
              <a:t>PIEACKx</a:t>
            </a:r>
            <a:r>
              <a:rPr lang="zh-CN" altLang="en-US" sz="2000" dirty="0">
                <a:solidFill>
                  <a:schemeClr val="tx1">
                    <a:lumMod val="65000"/>
                    <a:lumOff val="35000"/>
                  </a:schemeClr>
                </a:solidFill>
                <a:latin typeface="+mn-ea"/>
                <a:cs typeface="Times New Roman" panose="02020603050405020304" pitchFamily="18" charset="0"/>
              </a:rPr>
              <a:t>。比如，</a:t>
            </a:r>
            <a:r>
              <a:rPr lang="en-US" altLang="zh-CN" sz="2000" dirty="0">
                <a:solidFill>
                  <a:schemeClr val="tx1">
                    <a:lumMod val="65000"/>
                    <a:lumOff val="35000"/>
                  </a:schemeClr>
                </a:solidFill>
                <a:latin typeface="+mn-ea"/>
                <a:cs typeface="Times New Roman" panose="02020603050405020304" pitchFamily="18" charset="0"/>
              </a:rPr>
              <a:t>PIE</a:t>
            </a:r>
            <a:r>
              <a:rPr lang="zh-CN" altLang="en-US" sz="2000" dirty="0">
                <a:solidFill>
                  <a:schemeClr val="tx1">
                    <a:lumMod val="65000"/>
                    <a:lumOff val="35000"/>
                  </a:schemeClr>
                </a:solidFill>
                <a:latin typeface="+mn-ea"/>
                <a:cs typeface="Times New Roman" panose="02020603050405020304" pitchFamily="18" charset="0"/>
              </a:rPr>
              <a:t>的第一组具有寄存器</a:t>
            </a:r>
            <a:r>
              <a:rPr lang="en-US" altLang="zh-CN" sz="2000" dirty="0">
                <a:solidFill>
                  <a:schemeClr val="tx1">
                    <a:lumMod val="65000"/>
                    <a:lumOff val="35000"/>
                  </a:schemeClr>
                </a:solidFill>
                <a:latin typeface="+mn-ea"/>
                <a:cs typeface="Times New Roman" panose="02020603050405020304" pitchFamily="18" charset="0"/>
              </a:rPr>
              <a:t>PIEIER1</a:t>
            </a:r>
            <a:r>
              <a:rPr lang="zh-CN" altLang="en-US" sz="2000" dirty="0">
                <a:solidFill>
                  <a:schemeClr val="tx1">
                    <a:lumMod val="65000"/>
                    <a:lumOff val="35000"/>
                  </a:schemeClr>
                </a:solidFill>
                <a:latin typeface="+mn-ea"/>
                <a:cs typeface="Times New Roman" panose="02020603050405020304" pitchFamily="18" charset="0"/>
              </a:rPr>
              <a:t>、</a:t>
            </a:r>
            <a:r>
              <a:rPr lang="en-US" altLang="zh-CN" sz="2000" dirty="0">
                <a:solidFill>
                  <a:schemeClr val="tx1">
                    <a:lumMod val="65000"/>
                    <a:lumOff val="35000"/>
                  </a:schemeClr>
                </a:solidFill>
                <a:latin typeface="+mn-ea"/>
                <a:cs typeface="Times New Roman" panose="02020603050405020304" pitchFamily="18" charset="0"/>
              </a:rPr>
              <a:t>PIEIFR1</a:t>
            </a:r>
            <a:r>
              <a:rPr lang="zh-CN" altLang="en-US" sz="2000" dirty="0">
                <a:solidFill>
                  <a:schemeClr val="tx1">
                    <a:lumMod val="65000"/>
                    <a:lumOff val="35000"/>
                  </a:schemeClr>
                </a:solidFill>
                <a:latin typeface="+mn-ea"/>
                <a:cs typeface="Times New Roman" panose="02020603050405020304" pitchFamily="18" charset="0"/>
              </a:rPr>
              <a:t>和</a:t>
            </a:r>
            <a:r>
              <a:rPr lang="en-US" altLang="zh-CN" sz="2000" dirty="0">
                <a:solidFill>
                  <a:schemeClr val="tx1">
                    <a:lumMod val="65000"/>
                    <a:lumOff val="35000"/>
                  </a:schemeClr>
                </a:solidFill>
                <a:latin typeface="+mn-ea"/>
                <a:cs typeface="Times New Roman" panose="02020603050405020304" pitchFamily="18" charset="0"/>
              </a:rPr>
              <a:t>PIEACK1</a:t>
            </a:r>
            <a:r>
              <a:rPr lang="zh-CN" altLang="en-US" sz="2000" dirty="0">
                <a:solidFill>
                  <a:schemeClr val="tx1">
                    <a:lumMod val="65000"/>
                    <a:lumOff val="35000"/>
                  </a:schemeClr>
                </a:solidFill>
                <a:latin typeface="+mn-ea"/>
                <a:cs typeface="Times New Roman" panose="02020603050405020304" pitchFamily="18" charset="0"/>
              </a:rPr>
              <a:t>。寄存器的每个位同中断的对应关系和表</a:t>
            </a:r>
            <a:r>
              <a:rPr lang="en-US" altLang="zh-CN" sz="2000" dirty="0">
                <a:solidFill>
                  <a:schemeClr val="tx1">
                    <a:lumMod val="65000"/>
                    <a:lumOff val="35000"/>
                  </a:schemeClr>
                </a:solidFill>
                <a:latin typeface="+mn-ea"/>
                <a:cs typeface="Times New Roman" panose="02020603050405020304" pitchFamily="18" charset="0"/>
              </a:rPr>
              <a:t>10-2</a:t>
            </a:r>
            <a:r>
              <a:rPr lang="zh-CN" altLang="en-US" sz="2000" dirty="0">
                <a:solidFill>
                  <a:schemeClr val="tx1">
                    <a:lumMod val="65000"/>
                    <a:lumOff val="35000"/>
                  </a:schemeClr>
                </a:solidFill>
                <a:latin typeface="+mn-ea"/>
                <a:cs typeface="Times New Roman" panose="02020603050405020304" pitchFamily="18" charset="0"/>
              </a:rPr>
              <a:t>中是相同的，例如</a:t>
            </a:r>
            <a:r>
              <a:rPr lang="en-US" altLang="zh-CN" sz="2000" dirty="0">
                <a:solidFill>
                  <a:schemeClr val="tx1">
                    <a:lumMod val="65000"/>
                    <a:lumOff val="35000"/>
                  </a:schemeClr>
                </a:solidFill>
                <a:latin typeface="+mn-ea"/>
                <a:cs typeface="Times New Roman" panose="02020603050405020304" pitchFamily="18" charset="0"/>
              </a:rPr>
              <a:t>CPU</a:t>
            </a:r>
            <a:r>
              <a:rPr lang="zh-CN" altLang="en-US" sz="2000" dirty="0">
                <a:solidFill>
                  <a:schemeClr val="tx1">
                    <a:lumMod val="65000"/>
                    <a:lumOff val="35000"/>
                  </a:schemeClr>
                </a:solidFill>
                <a:latin typeface="+mn-ea"/>
                <a:cs typeface="Times New Roman" panose="02020603050405020304" pitchFamily="18" charset="0"/>
              </a:rPr>
              <a:t>定时器中断</a:t>
            </a:r>
            <a:r>
              <a:rPr lang="en-US" altLang="zh-CN" sz="2000" dirty="0">
                <a:solidFill>
                  <a:schemeClr val="tx1">
                    <a:lumMod val="65000"/>
                    <a:lumOff val="35000"/>
                  </a:schemeClr>
                </a:solidFill>
                <a:latin typeface="+mn-ea"/>
                <a:cs typeface="Times New Roman" panose="02020603050405020304" pitchFamily="18" charset="0"/>
              </a:rPr>
              <a:t>TINT0</a:t>
            </a:r>
            <a:r>
              <a:rPr lang="zh-CN" altLang="en-US" sz="2000" dirty="0">
                <a:solidFill>
                  <a:schemeClr val="tx1">
                    <a:lumMod val="65000"/>
                    <a:lumOff val="35000"/>
                  </a:schemeClr>
                </a:solidFill>
                <a:latin typeface="+mn-ea"/>
                <a:cs typeface="Times New Roman" panose="02020603050405020304" pitchFamily="18" charset="0"/>
              </a:rPr>
              <a:t>对应于</a:t>
            </a:r>
            <a:r>
              <a:rPr lang="en-US" altLang="zh-CN" sz="2000" dirty="0">
                <a:solidFill>
                  <a:schemeClr val="tx1">
                    <a:lumMod val="65000"/>
                    <a:lumOff val="35000"/>
                  </a:schemeClr>
                </a:solidFill>
                <a:latin typeface="+mn-ea"/>
                <a:cs typeface="Times New Roman" panose="02020603050405020304" pitchFamily="18" charset="0"/>
              </a:rPr>
              <a:t>PIEIER1.7</a:t>
            </a:r>
            <a:r>
              <a:rPr lang="zh-CN" altLang="en-US" sz="2000" dirty="0">
                <a:solidFill>
                  <a:schemeClr val="tx1">
                    <a:lumMod val="65000"/>
                    <a:lumOff val="35000"/>
                  </a:schemeClr>
                </a:solidFill>
                <a:latin typeface="+mn-ea"/>
                <a:cs typeface="Times New Roman" panose="02020603050405020304" pitchFamily="18" charset="0"/>
              </a:rPr>
              <a:t>，</a:t>
            </a:r>
            <a:r>
              <a:rPr lang="en-US" altLang="zh-CN" sz="2000" dirty="0">
                <a:solidFill>
                  <a:schemeClr val="tx1">
                    <a:lumMod val="65000"/>
                    <a:lumOff val="35000"/>
                  </a:schemeClr>
                </a:solidFill>
                <a:latin typeface="+mn-ea"/>
                <a:cs typeface="Times New Roman" panose="02020603050405020304" pitchFamily="18" charset="0"/>
              </a:rPr>
              <a:t>PIEIFR1.7</a:t>
            </a:r>
            <a:r>
              <a:rPr lang="zh-CN" altLang="en-US" sz="2000" dirty="0">
                <a:solidFill>
                  <a:schemeClr val="tx1">
                    <a:lumMod val="65000"/>
                    <a:lumOff val="35000"/>
                  </a:schemeClr>
                </a:solidFill>
                <a:latin typeface="+mn-ea"/>
                <a:cs typeface="Times New Roman" panose="02020603050405020304" pitchFamily="18" charset="0"/>
              </a:rPr>
              <a:t>和</a:t>
            </a:r>
            <a:r>
              <a:rPr lang="en-US" altLang="zh-CN" sz="2000" dirty="0">
                <a:solidFill>
                  <a:schemeClr val="tx1">
                    <a:lumMod val="65000"/>
                    <a:lumOff val="35000"/>
                  </a:schemeClr>
                </a:solidFill>
                <a:latin typeface="+mn-ea"/>
                <a:cs typeface="Times New Roman" panose="02020603050405020304" pitchFamily="18" charset="0"/>
              </a:rPr>
              <a:t>PIEACKINT1.7</a:t>
            </a:r>
            <a:r>
              <a:rPr lang="zh-CN" altLang="en-US" sz="2000" dirty="0">
                <a:solidFill>
                  <a:schemeClr val="tx1">
                    <a:lumMod val="65000"/>
                    <a:lumOff val="35000"/>
                  </a:schemeClr>
                </a:solidFill>
                <a:latin typeface="+mn-ea"/>
                <a:cs typeface="Times New Roman" panose="02020603050405020304" pitchFamily="18" charset="0"/>
              </a:rPr>
              <a:t>，就是分别在</a:t>
            </a:r>
            <a:r>
              <a:rPr lang="en-US" altLang="zh-CN" sz="2000" dirty="0">
                <a:solidFill>
                  <a:schemeClr val="tx1">
                    <a:lumMod val="65000"/>
                    <a:lumOff val="35000"/>
                  </a:schemeClr>
                </a:solidFill>
                <a:latin typeface="+mn-ea"/>
                <a:cs typeface="Times New Roman" panose="02020603050405020304" pitchFamily="18" charset="0"/>
              </a:rPr>
              <a:t>PIEIER1</a:t>
            </a:r>
            <a:r>
              <a:rPr lang="zh-CN" altLang="en-US" sz="2000" dirty="0">
                <a:solidFill>
                  <a:schemeClr val="tx1">
                    <a:lumMod val="65000"/>
                    <a:lumOff val="35000"/>
                  </a:schemeClr>
                </a:solidFill>
                <a:latin typeface="+mn-ea"/>
                <a:cs typeface="Times New Roman" panose="02020603050405020304" pitchFamily="18" charset="0"/>
              </a:rPr>
              <a:t>、</a:t>
            </a:r>
            <a:r>
              <a:rPr lang="en-US" altLang="zh-CN" sz="2000" dirty="0">
                <a:solidFill>
                  <a:schemeClr val="tx1">
                    <a:lumMod val="65000"/>
                    <a:lumOff val="35000"/>
                  </a:schemeClr>
                </a:solidFill>
                <a:latin typeface="+mn-ea"/>
                <a:cs typeface="Times New Roman" panose="02020603050405020304" pitchFamily="18" charset="0"/>
              </a:rPr>
              <a:t>PIEIFR1</a:t>
            </a:r>
            <a:r>
              <a:rPr lang="zh-CN" altLang="en-US" sz="2000" dirty="0">
                <a:solidFill>
                  <a:schemeClr val="tx1">
                    <a:lumMod val="65000"/>
                    <a:lumOff val="35000"/>
                  </a:schemeClr>
                </a:solidFill>
                <a:latin typeface="+mn-ea"/>
                <a:cs typeface="Times New Roman" panose="02020603050405020304" pitchFamily="18" charset="0"/>
              </a:rPr>
              <a:t>和</a:t>
            </a:r>
            <a:r>
              <a:rPr lang="en-US" altLang="zh-CN" sz="2000" dirty="0">
                <a:solidFill>
                  <a:schemeClr val="tx1">
                    <a:lumMod val="65000"/>
                    <a:lumOff val="35000"/>
                  </a:schemeClr>
                </a:solidFill>
                <a:latin typeface="+mn-ea"/>
                <a:cs typeface="Times New Roman" panose="02020603050405020304" pitchFamily="18" charset="0"/>
              </a:rPr>
              <a:t>PIEACK1</a:t>
            </a:r>
            <a:r>
              <a:rPr lang="zh-CN" altLang="en-US" sz="2000" dirty="0">
                <a:solidFill>
                  <a:schemeClr val="tx1">
                    <a:lumMod val="65000"/>
                    <a:lumOff val="35000"/>
                  </a:schemeClr>
                </a:solidFill>
                <a:latin typeface="+mn-ea"/>
                <a:cs typeface="Times New Roman" panose="02020603050405020304" pitchFamily="18" charset="0"/>
              </a:rPr>
              <a:t>的第</a:t>
            </a:r>
            <a:r>
              <a:rPr lang="en-US" altLang="zh-CN" sz="2000" dirty="0">
                <a:solidFill>
                  <a:schemeClr val="tx1">
                    <a:lumMod val="65000"/>
                    <a:lumOff val="35000"/>
                  </a:schemeClr>
                </a:solidFill>
                <a:latin typeface="+mn-ea"/>
                <a:cs typeface="Times New Roman" panose="02020603050405020304" pitchFamily="18" charset="0"/>
              </a:rPr>
              <a:t>7</a:t>
            </a:r>
            <a:r>
              <a:rPr lang="zh-CN" altLang="en-US" sz="2000" dirty="0">
                <a:solidFill>
                  <a:schemeClr val="tx1">
                    <a:lumMod val="65000"/>
                    <a:lumOff val="35000"/>
                  </a:schemeClr>
                </a:solidFill>
                <a:latin typeface="+mn-ea"/>
                <a:cs typeface="Times New Roman" panose="02020603050405020304" pitchFamily="18" charset="0"/>
              </a:rPr>
              <a:t>位。下面对各个寄存器进行详细的介绍和说明。</a:t>
            </a:r>
            <a:endParaRPr lang="zh-CN" altLang="en-US" sz="5400" dirty="0">
              <a:solidFill>
                <a:schemeClr val="tx1">
                  <a:lumMod val="65000"/>
                  <a:lumOff val="35000"/>
                </a:schemeClr>
              </a:solidFill>
              <a:latin typeface="+mn-ea"/>
            </a:endParaRPr>
          </a:p>
        </p:txBody>
      </p:sp>
    </p:spTree>
    <p:extLst>
      <p:ext uri="{BB962C8B-B14F-4D97-AF65-F5344CB8AC3E}">
        <p14:creationId xmlns:p14="http://schemas.microsoft.com/office/powerpoint/2010/main" val="2733673895"/>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39552" y="699542"/>
            <a:ext cx="7776864" cy="400110"/>
          </a:xfrm>
          <a:prstGeom prst="rect">
            <a:avLst/>
          </a:prstGeom>
        </p:spPr>
        <p:txBody>
          <a:bodyPr wrap="square">
            <a:spAutoFit/>
          </a:bodyPr>
          <a:lstStyle/>
          <a:p>
            <a:pPr indent="450850"/>
            <a:r>
              <a:rPr lang="en-US" altLang="zh-CN" sz="2000" dirty="0">
                <a:latin typeface="Calibri" panose="020F0502020204030204" pitchFamily="34" charset="0"/>
                <a:ea typeface="宋体" panose="02010600030101010101" pitchFamily="2" charset="-122"/>
                <a:cs typeface="Times New Roman" panose="02020603050405020304" pitchFamily="18" charset="0"/>
              </a:rPr>
              <a:t>PIE</a:t>
            </a:r>
            <a:r>
              <a:rPr lang="zh-CN" altLang="en-US" sz="2000" dirty="0">
                <a:latin typeface="Calibri" panose="020F0502020204030204" pitchFamily="34" charset="0"/>
                <a:ea typeface="宋体" panose="02010600030101010101" pitchFamily="2" charset="-122"/>
                <a:cs typeface="Times New Roman" panose="02020603050405020304" pitchFamily="18" charset="0"/>
              </a:rPr>
              <a:t>控制器相关的寄存器如表</a:t>
            </a:r>
            <a:r>
              <a:rPr lang="en-US" altLang="zh-CN" sz="2000" dirty="0">
                <a:latin typeface="Calibri" panose="020F0502020204030204" pitchFamily="34" charset="0"/>
                <a:ea typeface="宋体" panose="02010600030101010101" pitchFamily="2" charset="-122"/>
                <a:cs typeface="Times New Roman" panose="02020603050405020304" pitchFamily="18" charset="0"/>
              </a:rPr>
              <a:t>10-3</a:t>
            </a:r>
            <a:r>
              <a:rPr lang="zh-CN" altLang="en-US" sz="2000" dirty="0">
                <a:latin typeface="Calibri" panose="020F0502020204030204" pitchFamily="34" charset="0"/>
                <a:ea typeface="宋体" panose="02010600030101010101" pitchFamily="2" charset="-122"/>
                <a:cs typeface="Times New Roman" panose="02020603050405020304" pitchFamily="18" charset="0"/>
              </a:rPr>
              <a:t>所示。</a:t>
            </a:r>
            <a:endParaRPr lang="zh-CN" altLang="en-US" sz="5400" dirty="0"/>
          </a:p>
        </p:txBody>
      </p:sp>
      <p:graphicFrame>
        <p:nvGraphicFramePr>
          <p:cNvPr id="4" name="表格 3"/>
          <p:cNvGraphicFramePr>
            <a:graphicFrameLocks noGrp="1"/>
          </p:cNvGraphicFramePr>
          <p:nvPr>
            <p:extLst>
              <p:ext uri="{D42A27DB-BD31-4B8C-83A1-F6EECF244321}">
                <p14:modId xmlns:p14="http://schemas.microsoft.com/office/powerpoint/2010/main" val="117047383"/>
              </p:ext>
            </p:extLst>
          </p:nvPr>
        </p:nvGraphicFramePr>
        <p:xfrm>
          <a:off x="2051720" y="1059582"/>
          <a:ext cx="3870688" cy="3950208"/>
        </p:xfrm>
        <a:graphic>
          <a:graphicData uri="http://schemas.openxmlformats.org/drawingml/2006/table">
            <a:tbl>
              <a:tblPr firstRow="1" firstCol="1" bandRow="1">
                <a:tableStyleId>{00A15C55-8517-42AA-B614-E9B94910E393}</a:tableStyleId>
              </a:tblPr>
              <a:tblGrid>
                <a:gridCol w="839250">
                  <a:extLst>
                    <a:ext uri="{9D8B030D-6E8A-4147-A177-3AD203B41FA5}">
                      <a16:colId xmlns:a16="http://schemas.microsoft.com/office/drawing/2014/main" val="2335830524"/>
                    </a:ext>
                  </a:extLst>
                </a:gridCol>
                <a:gridCol w="904588">
                  <a:extLst>
                    <a:ext uri="{9D8B030D-6E8A-4147-A177-3AD203B41FA5}">
                      <a16:colId xmlns:a16="http://schemas.microsoft.com/office/drawing/2014/main" val="903977654"/>
                    </a:ext>
                  </a:extLst>
                </a:gridCol>
                <a:gridCol w="686689">
                  <a:extLst>
                    <a:ext uri="{9D8B030D-6E8A-4147-A177-3AD203B41FA5}">
                      <a16:colId xmlns:a16="http://schemas.microsoft.com/office/drawing/2014/main" val="3117365409"/>
                    </a:ext>
                  </a:extLst>
                </a:gridCol>
                <a:gridCol w="1440161">
                  <a:extLst>
                    <a:ext uri="{9D8B030D-6E8A-4147-A177-3AD203B41FA5}">
                      <a16:colId xmlns:a16="http://schemas.microsoft.com/office/drawing/2014/main" val="2669844715"/>
                    </a:ext>
                  </a:extLst>
                </a:gridCol>
              </a:tblGrid>
              <a:tr h="125706">
                <a:tc>
                  <a:txBody>
                    <a:bodyPr/>
                    <a:lstStyle/>
                    <a:p>
                      <a:pPr algn="ctr">
                        <a:lnSpc>
                          <a:spcPct val="120000"/>
                        </a:lnSpc>
                        <a:spcAft>
                          <a:spcPts val="0"/>
                        </a:spcAft>
                      </a:pPr>
                      <a:r>
                        <a:rPr lang="zh-CN" sz="800" kern="100">
                          <a:effectLst/>
                        </a:rPr>
                        <a:t>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ctr">
                        <a:lnSpc>
                          <a:spcPct val="120000"/>
                        </a:lnSpc>
                        <a:spcAft>
                          <a:spcPts val="0"/>
                        </a:spcAft>
                      </a:pPr>
                      <a:r>
                        <a:rPr lang="zh-CN" sz="800" kern="100">
                          <a:effectLst/>
                        </a:rPr>
                        <a:t>地址</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ctr">
                        <a:lnSpc>
                          <a:spcPct val="120000"/>
                        </a:lnSpc>
                        <a:spcAft>
                          <a:spcPts val="0"/>
                        </a:spcAft>
                      </a:pPr>
                      <a:r>
                        <a:rPr lang="zh-CN" sz="800" kern="100">
                          <a:effectLst/>
                        </a:rPr>
                        <a:t>大小</a:t>
                      </a:r>
                      <a:r>
                        <a:rPr lang="en-US" sz="800" kern="100">
                          <a:effectLst/>
                        </a:rPr>
                        <a:t>(*16)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ctr">
                        <a:lnSpc>
                          <a:spcPct val="120000"/>
                        </a:lnSpc>
                        <a:spcAft>
                          <a:spcPts val="0"/>
                        </a:spcAft>
                      </a:pPr>
                      <a:r>
                        <a:rPr lang="zh-CN" sz="800" kern="100">
                          <a:effectLst/>
                        </a:rPr>
                        <a:t>说明</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927721979"/>
                  </a:ext>
                </a:extLst>
              </a:tr>
              <a:tr h="125706">
                <a:tc>
                  <a:txBody>
                    <a:bodyPr/>
                    <a:lstStyle/>
                    <a:p>
                      <a:pPr algn="just">
                        <a:lnSpc>
                          <a:spcPct val="120000"/>
                        </a:lnSpc>
                        <a:spcAft>
                          <a:spcPts val="0"/>
                        </a:spcAft>
                      </a:pPr>
                      <a:r>
                        <a:rPr lang="en-US" sz="800" kern="100">
                          <a:effectLst/>
                        </a:rPr>
                        <a:t>PIECTRL</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控制寄存器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84275252"/>
                  </a:ext>
                </a:extLst>
              </a:tr>
              <a:tr h="125706">
                <a:tc>
                  <a:txBody>
                    <a:bodyPr/>
                    <a:lstStyle/>
                    <a:p>
                      <a:pPr algn="just">
                        <a:lnSpc>
                          <a:spcPct val="120000"/>
                        </a:lnSpc>
                        <a:spcAft>
                          <a:spcPts val="0"/>
                        </a:spcAft>
                      </a:pPr>
                      <a:r>
                        <a:rPr lang="en-US" sz="800" kern="100">
                          <a:effectLst/>
                        </a:rPr>
                        <a:t>PIEACK</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应答寄存器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371540797"/>
                  </a:ext>
                </a:extLst>
              </a:tr>
              <a:tr h="125706">
                <a:tc>
                  <a:txBody>
                    <a:bodyPr/>
                    <a:lstStyle/>
                    <a:p>
                      <a:pPr algn="just">
                        <a:lnSpc>
                          <a:spcPct val="120000"/>
                        </a:lnSpc>
                        <a:spcAft>
                          <a:spcPts val="0"/>
                        </a:spcAft>
                      </a:pPr>
                      <a:r>
                        <a:rPr lang="en-US" sz="800" kern="100">
                          <a:effectLst/>
                        </a:rPr>
                        <a:t>PIEIER1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dirty="0">
                          <a:effectLst/>
                        </a:rPr>
                        <a:t>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INT1</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4076370795"/>
                  </a:ext>
                </a:extLst>
              </a:tr>
              <a:tr h="125706">
                <a:tc>
                  <a:txBody>
                    <a:bodyPr/>
                    <a:lstStyle/>
                    <a:p>
                      <a:pPr algn="just">
                        <a:lnSpc>
                          <a:spcPct val="120000"/>
                        </a:lnSpc>
                        <a:spcAft>
                          <a:spcPts val="0"/>
                        </a:spcAft>
                      </a:pPr>
                      <a:r>
                        <a:rPr lang="en-US" sz="800" kern="100">
                          <a:effectLst/>
                        </a:rPr>
                        <a:t>PIEIFR1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dirty="0">
                          <a:effectLst/>
                        </a:rPr>
                        <a:t>0x0000 0CE3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INT1</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573083180"/>
                  </a:ext>
                </a:extLst>
              </a:tr>
              <a:tr h="125706">
                <a:tc>
                  <a:txBody>
                    <a:bodyPr/>
                    <a:lstStyle/>
                    <a:p>
                      <a:pPr algn="just">
                        <a:lnSpc>
                          <a:spcPct val="120000"/>
                        </a:lnSpc>
                        <a:spcAft>
                          <a:spcPts val="0"/>
                        </a:spcAft>
                      </a:pPr>
                      <a:r>
                        <a:rPr lang="en-US" sz="800" kern="100">
                          <a:effectLst/>
                        </a:rPr>
                        <a:t>PIEIER2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INT2</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1865545394"/>
                  </a:ext>
                </a:extLst>
              </a:tr>
              <a:tr h="125706">
                <a:tc>
                  <a:txBody>
                    <a:bodyPr/>
                    <a:lstStyle/>
                    <a:p>
                      <a:pPr algn="just">
                        <a:lnSpc>
                          <a:spcPct val="120000"/>
                        </a:lnSpc>
                        <a:spcAft>
                          <a:spcPts val="0"/>
                        </a:spcAft>
                      </a:pPr>
                      <a:r>
                        <a:rPr lang="en-US" sz="800" kern="100">
                          <a:effectLst/>
                        </a:rPr>
                        <a:t>PIEIFR2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dirty="0">
                          <a:effectLst/>
                        </a:rPr>
                        <a:t>0x0000 0CE5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INT2</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4172834904"/>
                  </a:ext>
                </a:extLst>
              </a:tr>
              <a:tr h="125706">
                <a:tc>
                  <a:txBody>
                    <a:bodyPr/>
                    <a:lstStyle/>
                    <a:p>
                      <a:pPr algn="just">
                        <a:lnSpc>
                          <a:spcPct val="120000"/>
                        </a:lnSpc>
                        <a:spcAft>
                          <a:spcPts val="0"/>
                        </a:spcAft>
                      </a:pPr>
                      <a:r>
                        <a:rPr lang="en-US" sz="800" kern="100">
                          <a:effectLst/>
                        </a:rPr>
                        <a:t>PIEIER3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INT3</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605681700"/>
                  </a:ext>
                </a:extLst>
              </a:tr>
              <a:tr h="125706">
                <a:tc>
                  <a:txBody>
                    <a:bodyPr/>
                    <a:lstStyle/>
                    <a:p>
                      <a:pPr algn="just">
                        <a:lnSpc>
                          <a:spcPct val="120000"/>
                        </a:lnSpc>
                        <a:spcAft>
                          <a:spcPts val="0"/>
                        </a:spcAft>
                      </a:pPr>
                      <a:r>
                        <a:rPr lang="en-US" sz="800" kern="100">
                          <a:effectLst/>
                        </a:rPr>
                        <a:t>PIEIFR3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dirty="0">
                          <a:effectLst/>
                        </a:rPr>
                        <a:t>0x0000 0CE7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INT3</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4265502544"/>
                  </a:ext>
                </a:extLst>
              </a:tr>
              <a:tr h="125706">
                <a:tc>
                  <a:txBody>
                    <a:bodyPr/>
                    <a:lstStyle/>
                    <a:p>
                      <a:pPr algn="just">
                        <a:lnSpc>
                          <a:spcPct val="120000"/>
                        </a:lnSpc>
                        <a:spcAft>
                          <a:spcPts val="0"/>
                        </a:spcAft>
                      </a:pPr>
                      <a:r>
                        <a:rPr lang="en-US" sz="800" kern="100">
                          <a:effectLst/>
                        </a:rPr>
                        <a:t>PIEIER4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INT4</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1702941752"/>
                  </a:ext>
                </a:extLst>
              </a:tr>
              <a:tr h="125706">
                <a:tc>
                  <a:txBody>
                    <a:bodyPr/>
                    <a:lstStyle/>
                    <a:p>
                      <a:pPr algn="just">
                        <a:lnSpc>
                          <a:spcPct val="120000"/>
                        </a:lnSpc>
                        <a:spcAft>
                          <a:spcPts val="0"/>
                        </a:spcAft>
                      </a:pPr>
                      <a:r>
                        <a:rPr lang="en-US" sz="800" kern="100">
                          <a:effectLst/>
                        </a:rPr>
                        <a:t>PIEIFR4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INT4</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3045508932"/>
                  </a:ext>
                </a:extLst>
              </a:tr>
              <a:tr h="125706">
                <a:tc>
                  <a:txBody>
                    <a:bodyPr/>
                    <a:lstStyle/>
                    <a:p>
                      <a:pPr algn="just">
                        <a:lnSpc>
                          <a:spcPct val="120000"/>
                        </a:lnSpc>
                        <a:spcAft>
                          <a:spcPts val="0"/>
                        </a:spcAft>
                      </a:pPr>
                      <a:r>
                        <a:rPr lang="en-US" sz="800" kern="100">
                          <a:effectLst/>
                        </a:rPr>
                        <a:t>PIEIER5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INT5</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014688749"/>
                  </a:ext>
                </a:extLst>
              </a:tr>
              <a:tr h="125706">
                <a:tc>
                  <a:txBody>
                    <a:bodyPr/>
                    <a:lstStyle/>
                    <a:p>
                      <a:pPr algn="just">
                        <a:lnSpc>
                          <a:spcPct val="120000"/>
                        </a:lnSpc>
                        <a:spcAft>
                          <a:spcPts val="0"/>
                        </a:spcAft>
                      </a:pPr>
                      <a:r>
                        <a:rPr lang="en-US" sz="800" kern="100">
                          <a:effectLst/>
                        </a:rPr>
                        <a:t>PIEIFR5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0CEB</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INT5</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350972304"/>
                  </a:ext>
                </a:extLst>
              </a:tr>
              <a:tr h="125706">
                <a:tc>
                  <a:txBody>
                    <a:bodyPr/>
                    <a:lstStyle/>
                    <a:p>
                      <a:pPr algn="just">
                        <a:lnSpc>
                          <a:spcPct val="120000"/>
                        </a:lnSpc>
                        <a:spcAft>
                          <a:spcPts val="0"/>
                        </a:spcAft>
                      </a:pPr>
                      <a:r>
                        <a:rPr lang="en-US" sz="800" kern="100">
                          <a:effectLst/>
                        </a:rPr>
                        <a:t>PIEIER6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INT6</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1556858335"/>
                  </a:ext>
                </a:extLst>
              </a:tr>
              <a:tr h="125706">
                <a:tc>
                  <a:txBody>
                    <a:bodyPr/>
                    <a:lstStyle/>
                    <a:p>
                      <a:pPr algn="just">
                        <a:lnSpc>
                          <a:spcPct val="120000"/>
                        </a:lnSpc>
                        <a:spcAft>
                          <a:spcPts val="0"/>
                        </a:spcAft>
                      </a:pPr>
                      <a:r>
                        <a:rPr lang="en-US" sz="800" kern="100">
                          <a:effectLst/>
                        </a:rPr>
                        <a:t>PIEIFR6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0CED</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INT6</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476926182"/>
                  </a:ext>
                </a:extLst>
              </a:tr>
              <a:tr h="125706">
                <a:tc>
                  <a:txBody>
                    <a:bodyPr/>
                    <a:lstStyle/>
                    <a:p>
                      <a:pPr algn="just">
                        <a:lnSpc>
                          <a:spcPct val="120000"/>
                        </a:lnSpc>
                        <a:spcAft>
                          <a:spcPts val="0"/>
                        </a:spcAft>
                      </a:pPr>
                      <a:r>
                        <a:rPr lang="en-US" sz="800" kern="100">
                          <a:effectLst/>
                        </a:rPr>
                        <a:t>PIEIER7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INT7</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1649384041"/>
                  </a:ext>
                </a:extLst>
              </a:tr>
              <a:tr h="125706">
                <a:tc>
                  <a:txBody>
                    <a:bodyPr/>
                    <a:lstStyle/>
                    <a:p>
                      <a:pPr algn="just">
                        <a:lnSpc>
                          <a:spcPct val="120000"/>
                        </a:lnSpc>
                        <a:spcAft>
                          <a:spcPts val="0"/>
                        </a:spcAft>
                      </a:pPr>
                      <a:r>
                        <a:rPr lang="en-US" sz="800" kern="100">
                          <a:effectLst/>
                        </a:rPr>
                        <a:t>PIEIFR7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0CEF</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INT7</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54456034"/>
                  </a:ext>
                </a:extLst>
              </a:tr>
              <a:tr h="125706">
                <a:tc>
                  <a:txBody>
                    <a:bodyPr/>
                    <a:lstStyle/>
                    <a:p>
                      <a:pPr algn="just">
                        <a:lnSpc>
                          <a:spcPct val="120000"/>
                        </a:lnSpc>
                        <a:spcAft>
                          <a:spcPts val="0"/>
                        </a:spcAft>
                      </a:pPr>
                      <a:r>
                        <a:rPr lang="en-US" sz="800" kern="100">
                          <a:effectLst/>
                        </a:rPr>
                        <a:t>PIEIER8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INT8</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899411212"/>
                  </a:ext>
                </a:extLst>
              </a:tr>
              <a:tr h="125706">
                <a:tc>
                  <a:txBody>
                    <a:bodyPr/>
                    <a:lstStyle/>
                    <a:p>
                      <a:pPr algn="just">
                        <a:lnSpc>
                          <a:spcPct val="120000"/>
                        </a:lnSpc>
                        <a:spcAft>
                          <a:spcPts val="0"/>
                        </a:spcAft>
                      </a:pPr>
                      <a:r>
                        <a:rPr lang="en-US" sz="800" kern="100">
                          <a:effectLst/>
                        </a:rPr>
                        <a:t>PIEIFR8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INT8</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1352375397"/>
                  </a:ext>
                </a:extLst>
              </a:tr>
              <a:tr h="125706">
                <a:tc>
                  <a:txBody>
                    <a:bodyPr/>
                    <a:lstStyle/>
                    <a:p>
                      <a:pPr algn="just">
                        <a:lnSpc>
                          <a:spcPct val="120000"/>
                        </a:lnSpc>
                        <a:spcAft>
                          <a:spcPts val="0"/>
                        </a:spcAft>
                      </a:pPr>
                      <a:r>
                        <a:rPr lang="en-US" sz="800" kern="100">
                          <a:effectLst/>
                        </a:rPr>
                        <a:t>PIEIER9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INT9</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3443719517"/>
                  </a:ext>
                </a:extLst>
              </a:tr>
              <a:tr h="125706">
                <a:tc>
                  <a:txBody>
                    <a:bodyPr/>
                    <a:lstStyle/>
                    <a:p>
                      <a:pPr algn="just">
                        <a:lnSpc>
                          <a:spcPct val="120000"/>
                        </a:lnSpc>
                        <a:spcAft>
                          <a:spcPts val="0"/>
                        </a:spcAft>
                      </a:pPr>
                      <a:r>
                        <a:rPr lang="en-US" sz="800" kern="100">
                          <a:effectLst/>
                        </a:rPr>
                        <a:t>PIEIFR9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INT9</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65438588"/>
                  </a:ext>
                </a:extLst>
              </a:tr>
              <a:tr h="125706">
                <a:tc>
                  <a:txBody>
                    <a:bodyPr/>
                    <a:lstStyle/>
                    <a:p>
                      <a:pPr algn="just">
                        <a:lnSpc>
                          <a:spcPct val="120000"/>
                        </a:lnSpc>
                        <a:spcAft>
                          <a:spcPts val="0"/>
                        </a:spcAft>
                      </a:pPr>
                      <a:r>
                        <a:rPr lang="en-US" sz="800" kern="100">
                          <a:effectLst/>
                        </a:rPr>
                        <a:t>PIEIER10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INT10</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845447299"/>
                  </a:ext>
                </a:extLst>
              </a:tr>
              <a:tr h="125706">
                <a:tc>
                  <a:txBody>
                    <a:bodyPr/>
                    <a:lstStyle/>
                    <a:p>
                      <a:pPr algn="just">
                        <a:lnSpc>
                          <a:spcPct val="120000"/>
                        </a:lnSpc>
                        <a:spcAft>
                          <a:spcPts val="0"/>
                        </a:spcAft>
                      </a:pPr>
                      <a:r>
                        <a:rPr lang="en-US" sz="800" kern="100">
                          <a:effectLst/>
                        </a:rPr>
                        <a:t>PIEIFR10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INT10</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969723840"/>
                  </a:ext>
                </a:extLst>
              </a:tr>
              <a:tr h="125706">
                <a:tc>
                  <a:txBody>
                    <a:bodyPr/>
                    <a:lstStyle/>
                    <a:p>
                      <a:pPr algn="just">
                        <a:lnSpc>
                          <a:spcPct val="120000"/>
                        </a:lnSpc>
                        <a:spcAft>
                          <a:spcPts val="0"/>
                        </a:spcAft>
                      </a:pPr>
                      <a:r>
                        <a:rPr lang="en-US" sz="800" kern="100">
                          <a:effectLst/>
                        </a:rPr>
                        <a:t>PIEIER10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INT10</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310905601"/>
                  </a:ext>
                </a:extLst>
              </a:tr>
              <a:tr h="125706">
                <a:tc>
                  <a:txBody>
                    <a:bodyPr/>
                    <a:lstStyle/>
                    <a:p>
                      <a:pPr algn="just">
                        <a:lnSpc>
                          <a:spcPct val="120000"/>
                        </a:lnSpc>
                        <a:spcAft>
                          <a:spcPts val="0"/>
                        </a:spcAft>
                      </a:pPr>
                      <a:r>
                        <a:rPr lang="en-US" sz="800" kern="100">
                          <a:effectLst/>
                        </a:rPr>
                        <a:t>PIEIFR10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INT10</a:t>
                      </a:r>
                      <a:r>
                        <a:rPr lang="zh-CN" sz="800" kern="100">
                          <a:effectLst/>
                        </a:rPr>
                        <a:t>组标志寄存器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1315630573"/>
                  </a:ext>
                </a:extLst>
              </a:tr>
              <a:tr h="125706">
                <a:tc>
                  <a:txBody>
                    <a:bodyPr/>
                    <a:lstStyle/>
                    <a:p>
                      <a:pPr algn="just">
                        <a:lnSpc>
                          <a:spcPct val="120000"/>
                        </a:lnSpc>
                        <a:spcAft>
                          <a:spcPts val="0"/>
                        </a:spcAft>
                      </a:pPr>
                      <a:r>
                        <a:rPr lang="en-US" sz="800" kern="100">
                          <a:effectLst/>
                        </a:rPr>
                        <a:t>PIEIER12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PIE</a:t>
                      </a:r>
                      <a:r>
                        <a:rPr lang="zh-CN" sz="800" kern="100">
                          <a:effectLst/>
                        </a:rPr>
                        <a:t>，</a:t>
                      </a:r>
                      <a:r>
                        <a:rPr lang="en-US" sz="800" kern="100">
                          <a:effectLst/>
                        </a:rPr>
                        <a:t>INT12</a:t>
                      </a:r>
                      <a:r>
                        <a:rPr lang="zh-CN" sz="800" kern="100">
                          <a:effectLst/>
                        </a:rPr>
                        <a:t>组使能寄存器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2215606592"/>
                  </a:ext>
                </a:extLst>
              </a:tr>
              <a:tr h="125706">
                <a:tc>
                  <a:txBody>
                    <a:bodyPr/>
                    <a:lstStyle/>
                    <a:p>
                      <a:pPr algn="just">
                        <a:lnSpc>
                          <a:spcPct val="120000"/>
                        </a:lnSpc>
                        <a:spcAft>
                          <a:spcPts val="0"/>
                        </a:spcAft>
                      </a:pPr>
                      <a:r>
                        <a:rPr lang="en-US" sz="800" kern="100">
                          <a:effectLst/>
                        </a:rPr>
                        <a:t>PIEIFR12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0x0000 0CF9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tc>
                  <a:txBody>
                    <a:bodyPr/>
                    <a:lstStyle/>
                    <a:p>
                      <a:pPr algn="just">
                        <a:lnSpc>
                          <a:spcPct val="120000"/>
                        </a:lnSpc>
                        <a:spcAft>
                          <a:spcPts val="0"/>
                        </a:spcAft>
                      </a:pPr>
                      <a:r>
                        <a:rPr lang="en-US" sz="800" kern="100" dirty="0">
                          <a:effectLst/>
                        </a:rPr>
                        <a:t>PIE</a:t>
                      </a:r>
                      <a:r>
                        <a:rPr lang="zh-CN" sz="800" kern="100" dirty="0">
                          <a:effectLst/>
                        </a:rPr>
                        <a:t>，</a:t>
                      </a:r>
                      <a:r>
                        <a:rPr lang="en-US" sz="800" kern="100" dirty="0">
                          <a:effectLst/>
                        </a:rPr>
                        <a:t>INT12</a:t>
                      </a:r>
                      <a:r>
                        <a:rPr lang="zh-CN" sz="800" kern="100" dirty="0">
                          <a:effectLst/>
                        </a:rPr>
                        <a:t>组标志寄存器</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895" marR="44895" marT="0" marB="0"/>
                </a:tc>
                <a:extLst>
                  <a:ext uri="{0D108BD9-81ED-4DB2-BD59-A6C34878D82A}">
                    <a16:rowId xmlns:a16="http://schemas.microsoft.com/office/drawing/2014/main" val="3043757180"/>
                  </a:ext>
                </a:extLst>
              </a:tr>
            </a:tbl>
          </a:graphicData>
        </a:graphic>
      </p:graphicFrame>
      <p:sp>
        <p:nvSpPr>
          <p:cNvPr id="5" name="矩形 4"/>
          <p:cNvSpPr/>
          <p:nvPr/>
        </p:nvSpPr>
        <p:spPr>
          <a:xfrm>
            <a:off x="6135229" y="4261033"/>
            <a:ext cx="1914735"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10-3 PIE</a:t>
            </a:r>
            <a:r>
              <a:rPr lang="zh-CN" altLang="zh-CN" sz="2000" kern="100" dirty="0">
                <a:latin typeface="+mn-ea"/>
                <a:cs typeface="Times New Roman" panose="02020603050405020304" pitchFamily="18" charset="0"/>
              </a:rPr>
              <a:t>控制器的寄存器</a:t>
            </a:r>
            <a:endParaRPr lang="zh-CN" altLang="zh-CN" sz="72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763146581"/>
      </p:ext>
    </p:extLst>
  </p:cSld>
  <p:clrMapOvr>
    <a:masterClrMapping/>
  </p:clrMapOvr>
  <p:transition spd="slow" advTm="11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39552" y="883340"/>
            <a:ext cx="7776864" cy="1323439"/>
          </a:xfrm>
          <a:prstGeom prst="rect">
            <a:avLst/>
          </a:prstGeom>
        </p:spPr>
        <p:txBody>
          <a:bodyPr wrap="square">
            <a:spAutoFit/>
          </a:bodyPr>
          <a:lstStyle/>
          <a:p>
            <a:r>
              <a:rPr lang="en-US" altLang="zh-CN" sz="2000" dirty="0">
                <a:solidFill>
                  <a:schemeClr val="tx1">
                    <a:lumMod val="65000"/>
                    <a:lumOff val="35000"/>
                  </a:schemeClr>
                </a:solidFill>
              </a:rPr>
              <a:t>1.PIE</a:t>
            </a:r>
            <a:r>
              <a:rPr lang="zh-CN" altLang="zh-CN" sz="2000" dirty="0">
                <a:solidFill>
                  <a:schemeClr val="tx1">
                    <a:lumMod val="65000"/>
                    <a:lumOff val="35000"/>
                  </a:schemeClr>
                </a:solidFill>
              </a:rPr>
              <a:t>中断使能寄存器</a:t>
            </a:r>
          </a:p>
          <a:p>
            <a:pPr indent="538163"/>
            <a:r>
              <a:rPr lang="en-US" altLang="zh-CN" sz="2000" dirty="0">
                <a:solidFill>
                  <a:schemeClr val="tx1">
                    <a:lumMod val="65000"/>
                    <a:lumOff val="35000"/>
                  </a:schemeClr>
                </a:solidFill>
              </a:rPr>
              <a:t>PIE</a:t>
            </a:r>
            <a:r>
              <a:rPr lang="zh-CN" altLang="zh-CN" sz="2000" dirty="0">
                <a:solidFill>
                  <a:schemeClr val="tx1">
                    <a:lumMod val="65000"/>
                    <a:lumOff val="35000"/>
                  </a:schemeClr>
                </a:solidFill>
              </a:rPr>
              <a:t>控制器一共有</a:t>
            </a:r>
            <a:r>
              <a:rPr lang="en-US" altLang="zh-CN" sz="2000" dirty="0">
                <a:solidFill>
                  <a:schemeClr val="tx1">
                    <a:lumMod val="65000"/>
                    <a:lumOff val="35000"/>
                  </a:schemeClr>
                </a:solidFill>
              </a:rPr>
              <a:t>12</a:t>
            </a:r>
            <a:r>
              <a:rPr lang="zh-CN" altLang="zh-CN" sz="2000" dirty="0">
                <a:solidFill>
                  <a:schemeClr val="tx1">
                    <a:lumMod val="65000"/>
                    <a:lumOff val="35000"/>
                  </a:schemeClr>
                </a:solidFill>
              </a:rPr>
              <a:t>个</a:t>
            </a:r>
            <a:r>
              <a:rPr lang="en-US" altLang="zh-CN" sz="2000" dirty="0">
                <a:solidFill>
                  <a:schemeClr val="tx1">
                    <a:lumMod val="65000"/>
                    <a:lumOff val="35000"/>
                  </a:schemeClr>
                </a:solidFill>
              </a:rPr>
              <a:t>PIE</a:t>
            </a:r>
            <a:r>
              <a:rPr lang="zh-CN" altLang="zh-CN" sz="2000" dirty="0">
                <a:solidFill>
                  <a:schemeClr val="tx1">
                    <a:lumMod val="65000"/>
                    <a:lumOff val="35000"/>
                  </a:schemeClr>
                </a:solidFill>
              </a:rPr>
              <a:t>中断使能寄存器</a:t>
            </a:r>
            <a:r>
              <a:rPr lang="en-US" altLang="zh-CN" sz="2000" dirty="0" err="1">
                <a:solidFill>
                  <a:schemeClr val="tx1">
                    <a:lumMod val="65000"/>
                    <a:lumOff val="35000"/>
                  </a:schemeClr>
                </a:solidFill>
              </a:rPr>
              <a:t>PIEIERx</a:t>
            </a:r>
            <a:r>
              <a:rPr lang="zh-CN" altLang="zh-CN" sz="2000" dirty="0">
                <a:solidFill>
                  <a:schemeClr val="tx1">
                    <a:lumMod val="65000"/>
                    <a:lumOff val="35000"/>
                  </a:schemeClr>
                </a:solidFill>
              </a:rPr>
              <a:t>，分别对应于</a:t>
            </a:r>
            <a:r>
              <a:rPr lang="en-US" altLang="zh-CN" sz="2000" dirty="0">
                <a:solidFill>
                  <a:schemeClr val="tx1">
                    <a:lumMod val="65000"/>
                    <a:lumOff val="35000"/>
                  </a:schemeClr>
                </a:solidFill>
              </a:rPr>
              <a:t>PIE</a:t>
            </a:r>
            <a:r>
              <a:rPr lang="zh-CN" altLang="zh-CN" sz="2000" dirty="0">
                <a:solidFill>
                  <a:schemeClr val="tx1">
                    <a:lumMod val="65000"/>
                    <a:lumOff val="35000"/>
                  </a:schemeClr>
                </a:solidFill>
              </a:rPr>
              <a:t>控制器的</a:t>
            </a:r>
            <a:r>
              <a:rPr lang="en-US" altLang="zh-CN" sz="2000" dirty="0">
                <a:solidFill>
                  <a:schemeClr val="tx1">
                    <a:lumMod val="65000"/>
                    <a:lumOff val="35000"/>
                  </a:schemeClr>
                </a:solidFill>
              </a:rPr>
              <a:t>12</a:t>
            </a:r>
            <a:r>
              <a:rPr lang="zh-CN" altLang="zh-CN" sz="2000" dirty="0">
                <a:solidFill>
                  <a:schemeClr val="tx1">
                    <a:lumMod val="65000"/>
                    <a:lumOff val="35000"/>
                  </a:schemeClr>
                </a:solidFill>
              </a:rPr>
              <a:t>个组，每组</a:t>
            </a:r>
            <a:r>
              <a:rPr lang="en-US" altLang="zh-CN" sz="2000" dirty="0">
                <a:solidFill>
                  <a:schemeClr val="tx1">
                    <a:lumMod val="65000"/>
                    <a:lumOff val="35000"/>
                  </a:schemeClr>
                </a:solidFill>
              </a:rPr>
              <a:t>1</a:t>
            </a:r>
            <a:r>
              <a:rPr lang="zh-CN" altLang="zh-CN" sz="2000" dirty="0">
                <a:solidFill>
                  <a:schemeClr val="tx1">
                    <a:lumMod val="65000"/>
                    <a:lumOff val="35000"/>
                  </a:schemeClr>
                </a:solidFill>
              </a:rPr>
              <a:t>个，用来设置组内中断的使能情况。</a:t>
            </a:r>
            <a:r>
              <a:rPr lang="en-US" altLang="zh-CN" sz="2000" dirty="0">
                <a:solidFill>
                  <a:schemeClr val="tx1">
                    <a:lumMod val="65000"/>
                    <a:lumOff val="35000"/>
                  </a:schemeClr>
                </a:solidFill>
              </a:rPr>
              <a:t>PIE</a:t>
            </a:r>
            <a:r>
              <a:rPr lang="zh-CN" altLang="zh-CN" sz="2000" dirty="0">
                <a:solidFill>
                  <a:schemeClr val="tx1">
                    <a:lumMod val="65000"/>
                    <a:lumOff val="35000"/>
                  </a:schemeClr>
                </a:solidFill>
              </a:rPr>
              <a:t>中断使能寄存器</a:t>
            </a:r>
            <a:r>
              <a:rPr lang="en-US" altLang="zh-CN" sz="2000" dirty="0" err="1">
                <a:solidFill>
                  <a:schemeClr val="tx1">
                    <a:lumMod val="65000"/>
                    <a:lumOff val="35000"/>
                  </a:schemeClr>
                </a:solidFill>
              </a:rPr>
              <a:t>PIEIERx</a:t>
            </a:r>
            <a:r>
              <a:rPr lang="zh-CN" altLang="zh-CN" sz="2000" dirty="0">
                <a:solidFill>
                  <a:schemeClr val="tx1">
                    <a:lumMod val="65000"/>
                    <a:lumOff val="35000"/>
                  </a:schemeClr>
                </a:solidFill>
              </a:rPr>
              <a:t>的位分布如图所示。</a:t>
            </a:r>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02" y="2380328"/>
            <a:ext cx="7576196" cy="1548110"/>
          </a:xfrm>
          <a:prstGeom prst="rect">
            <a:avLst/>
          </a:prstGeom>
        </p:spPr>
      </p:pic>
      <p:sp>
        <p:nvSpPr>
          <p:cNvPr id="9" name="矩形 8"/>
          <p:cNvSpPr/>
          <p:nvPr/>
        </p:nvSpPr>
        <p:spPr>
          <a:xfrm>
            <a:off x="2936776" y="4218642"/>
            <a:ext cx="3270447" cy="369332"/>
          </a:xfrm>
          <a:prstGeom prst="rect">
            <a:avLst/>
          </a:prstGeom>
        </p:spPr>
        <p:txBody>
          <a:bodyPr wrap="none">
            <a:spAutoFit/>
          </a:bodyPr>
          <a:lstStyle/>
          <a:p>
            <a:r>
              <a:rPr lang="zh-CN" altLang="en-US" dirty="0"/>
              <a:t>PIE </a:t>
            </a:r>
            <a:r>
              <a:rPr lang="zh-CN" altLang="en-US" dirty="0" smtClean="0"/>
              <a:t>中断使能寄存器 </a:t>
            </a:r>
            <a:r>
              <a:rPr lang="zh-CN" altLang="en-US" dirty="0"/>
              <a:t>PIEIERx</a:t>
            </a:r>
          </a:p>
        </p:txBody>
      </p:sp>
    </p:spTree>
    <p:extLst>
      <p:ext uri="{BB962C8B-B14F-4D97-AF65-F5344CB8AC3E}">
        <p14:creationId xmlns:p14="http://schemas.microsoft.com/office/powerpoint/2010/main" val="2019584579"/>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39552" y="883340"/>
            <a:ext cx="7776864" cy="1323439"/>
          </a:xfrm>
          <a:prstGeom prst="rect">
            <a:avLst/>
          </a:prstGeom>
        </p:spPr>
        <p:txBody>
          <a:bodyPr wrap="square">
            <a:spAutoFit/>
          </a:bodyPr>
          <a:lstStyle/>
          <a:p>
            <a:r>
              <a:rPr lang="en-US" altLang="zh-CN" sz="2000" dirty="0" smtClean="0">
                <a:solidFill>
                  <a:schemeClr val="tx1">
                    <a:lumMod val="65000"/>
                    <a:lumOff val="35000"/>
                  </a:schemeClr>
                </a:solidFill>
              </a:rPr>
              <a:t>1.PIE</a:t>
            </a:r>
            <a:r>
              <a:rPr lang="zh-CN" altLang="zh-CN" sz="2000" dirty="0" smtClean="0">
                <a:solidFill>
                  <a:schemeClr val="tx1">
                    <a:lumMod val="65000"/>
                    <a:lumOff val="35000"/>
                  </a:schemeClr>
                </a:solidFill>
              </a:rPr>
              <a:t>中断使能寄存器</a:t>
            </a:r>
          </a:p>
          <a:p>
            <a:pPr indent="538163"/>
            <a:r>
              <a:rPr lang="en-US" altLang="zh-CN" sz="2000" dirty="0" smtClean="0">
                <a:solidFill>
                  <a:schemeClr val="tx1">
                    <a:lumMod val="65000"/>
                    <a:lumOff val="35000"/>
                  </a:schemeClr>
                </a:solidFill>
              </a:rPr>
              <a:t>PIE</a:t>
            </a:r>
            <a:r>
              <a:rPr lang="zh-CN" altLang="zh-CN" sz="2000" dirty="0" smtClean="0">
                <a:solidFill>
                  <a:schemeClr val="tx1">
                    <a:lumMod val="65000"/>
                    <a:lumOff val="35000"/>
                  </a:schemeClr>
                </a:solidFill>
              </a:rPr>
              <a:t>控制器一共有</a:t>
            </a:r>
            <a:r>
              <a:rPr lang="en-US" altLang="zh-CN" sz="2000" dirty="0" smtClean="0">
                <a:solidFill>
                  <a:schemeClr val="tx1">
                    <a:lumMod val="65000"/>
                    <a:lumOff val="35000"/>
                  </a:schemeClr>
                </a:solidFill>
              </a:rPr>
              <a:t>12</a:t>
            </a:r>
            <a:r>
              <a:rPr lang="zh-CN" altLang="zh-CN" sz="2000" dirty="0" smtClean="0">
                <a:solidFill>
                  <a:schemeClr val="tx1">
                    <a:lumMod val="65000"/>
                    <a:lumOff val="35000"/>
                  </a:schemeClr>
                </a:solidFill>
              </a:rPr>
              <a:t>个</a:t>
            </a:r>
            <a:r>
              <a:rPr lang="en-US" altLang="zh-CN" sz="2000" dirty="0" smtClean="0">
                <a:solidFill>
                  <a:schemeClr val="tx1">
                    <a:lumMod val="65000"/>
                    <a:lumOff val="35000"/>
                  </a:schemeClr>
                </a:solidFill>
              </a:rPr>
              <a:t>PIE</a:t>
            </a:r>
            <a:r>
              <a:rPr lang="zh-CN" altLang="zh-CN" sz="2000" dirty="0" smtClean="0">
                <a:solidFill>
                  <a:schemeClr val="tx1">
                    <a:lumMod val="65000"/>
                    <a:lumOff val="35000"/>
                  </a:schemeClr>
                </a:solidFill>
              </a:rPr>
              <a:t>中断使能寄存器</a:t>
            </a:r>
            <a:r>
              <a:rPr lang="en-US" altLang="zh-CN" sz="2000" dirty="0" err="1" smtClean="0">
                <a:solidFill>
                  <a:schemeClr val="tx1">
                    <a:lumMod val="65000"/>
                    <a:lumOff val="35000"/>
                  </a:schemeClr>
                </a:solidFill>
              </a:rPr>
              <a:t>PIEIERx</a:t>
            </a:r>
            <a:r>
              <a:rPr lang="zh-CN" altLang="zh-CN" sz="2000" dirty="0" smtClean="0">
                <a:solidFill>
                  <a:schemeClr val="tx1">
                    <a:lumMod val="65000"/>
                    <a:lumOff val="35000"/>
                  </a:schemeClr>
                </a:solidFill>
              </a:rPr>
              <a:t>，分别对应于</a:t>
            </a:r>
            <a:r>
              <a:rPr lang="en-US" altLang="zh-CN" sz="2000" dirty="0" smtClean="0">
                <a:solidFill>
                  <a:schemeClr val="tx1">
                    <a:lumMod val="65000"/>
                    <a:lumOff val="35000"/>
                  </a:schemeClr>
                </a:solidFill>
              </a:rPr>
              <a:t>PIE</a:t>
            </a:r>
            <a:r>
              <a:rPr lang="zh-CN" altLang="zh-CN" sz="2000" dirty="0" smtClean="0">
                <a:solidFill>
                  <a:schemeClr val="tx1">
                    <a:lumMod val="65000"/>
                    <a:lumOff val="35000"/>
                  </a:schemeClr>
                </a:solidFill>
              </a:rPr>
              <a:t>控制器的</a:t>
            </a:r>
            <a:r>
              <a:rPr lang="en-US" altLang="zh-CN" sz="2000" dirty="0" smtClean="0">
                <a:solidFill>
                  <a:schemeClr val="tx1">
                    <a:lumMod val="65000"/>
                    <a:lumOff val="35000"/>
                  </a:schemeClr>
                </a:solidFill>
              </a:rPr>
              <a:t>12</a:t>
            </a:r>
            <a:r>
              <a:rPr lang="zh-CN" altLang="zh-CN" sz="2000" dirty="0" smtClean="0">
                <a:solidFill>
                  <a:schemeClr val="tx1">
                    <a:lumMod val="65000"/>
                    <a:lumOff val="35000"/>
                  </a:schemeClr>
                </a:solidFill>
              </a:rPr>
              <a:t>个组，每组</a:t>
            </a:r>
            <a:r>
              <a:rPr lang="en-US" altLang="zh-CN" sz="2000" dirty="0" smtClean="0">
                <a:solidFill>
                  <a:schemeClr val="tx1">
                    <a:lumMod val="65000"/>
                    <a:lumOff val="35000"/>
                  </a:schemeClr>
                </a:solidFill>
              </a:rPr>
              <a:t>1</a:t>
            </a:r>
            <a:r>
              <a:rPr lang="zh-CN" altLang="zh-CN" sz="2000" dirty="0" smtClean="0">
                <a:solidFill>
                  <a:schemeClr val="tx1">
                    <a:lumMod val="65000"/>
                    <a:lumOff val="35000"/>
                  </a:schemeClr>
                </a:solidFill>
              </a:rPr>
              <a:t>个，用来设置组内中断的使能情况。</a:t>
            </a:r>
            <a:r>
              <a:rPr lang="en-US" altLang="zh-CN" sz="2000" dirty="0" smtClean="0">
                <a:solidFill>
                  <a:schemeClr val="tx1">
                    <a:lumMod val="65000"/>
                    <a:lumOff val="35000"/>
                  </a:schemeClr>
                </a:solidFill>
              </a:rPr>
              <a:t>PIE</a:t>
            </a:r>
            <a:r>
              <a:rPr lang="zh-CN" altLang="zh-CN" sz="2000" dirty="0" smtClean="0">
                <a:solidFill>
                  <a:schemeClr val="tx1">
                    <a:lumMod val="65000"/>
                    <a:lumOff val="35000"/>
                  </a:schemeClr>
                </a:solidFill>
              </a:rPr>
              <a:t>中断使能寄存器</a:t>
            </a:r>
            <a:r>
              <a:rPr lang="en-US" altLang="zh-CN" sz="2000" dirty="0" err="1" smtClean="0">
                <a:solidFill>
                  <a:schemeClr val="tx1">
                    <a:lumMod val="65000"/>
                    <a:lumOff val="35000"/>
                  </a:schemeClr>
                </a:solidFill>
              </a:rPr>
              <a:t>PIEIERx</a:t>
            </a:r>
            <a:r>
              <a:rPr lang="zh-CN" altLang="zh-CN" sz="2000" dirty="0" smtClean="0">
                <a:solidFill>
                  <a:schemeClr val="tx1">
                    <a:lumMod val="65000"/>
                    <a:lumOff val="35000"/>
                  </a:schemeClr>
                </a:solidFill>
              </a:rPr>
              <a:t>的位分布如图所示。</a:t>
            </a:r>
            <a:endParaRPr lang="zh-CN" altLang="zh-CN" sz="2000" dirty="0">
              <a:solidFill>
                <a:schemeClr val="tx1">
                  <a:lumMod val="65000"/>
                  <a:lumOff val="35000"/>
                </a:schemeClr>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178201355"/>
              </p:ext>
            </p:extLst>
          </p:nvPr>
        </p:nvGraphicFramePr>
        <p:xfrm>
          <a:off x="1417320" y="2427734"/>
          <a:ext cx="6309360" cy="2346960"/>
        </p:xfrm>
        <a:graphic>
          <a:graphicData uri="http://schemas.openxmlformats.org/drawingml/2006/table">
            <a:tbl>
              <a:tblPr firstRow="1" firstCol="1" bandRow="1" bandCol="1">
                <a:tableStyleId>{00A15C55-8517-42AA-B614-E9B94910E393}</a:tableStyleId>
              </a:tblPr>
              <a:tblGrid>
                <a:gridCol w="640080">
                  <a:extLst>
                    <a:ext uri="{9D8B030D-6E8A-4147-A177-3AD203B41FA5}">
                      <a16:colId xmlns:a16="http://schemas.microsoft.com/office/drawing/2014/main" val="413438804"/>
                    </a:ext>
                  </a:extLst>
                </a:gridCol>
                <a:gridCol w="1257300">
                  <a:extLst>
                    <a:ext uri="{9D8B030D-6E8A-4147-A177-3AD203B41FA5}">
                      <a16:colId xmlns:a16="http://schemas.microsoft.com/office/drawing/2014/main" val="2541904605"/>
                    </a:ext>
                  </a:extLst>
                </a:gridCol>
                <a:gridCol w="4411980">
                  <a:extLst>
                    <a:ext uri="{9D8B030D-6E8A-4147-A177-3AD203B41FA5}">
                      <a16:colId xmlns:a16="http://schemas.microsoft.com/office/drawing/2014/main" val="37277313"/>
                    </a:ext>
                  </a:extLst>
                </a:gridCol>
              </a:tblGrid>
              <a:tr h="0">
                <a:tc>
                  <a:txBody>
                    <a:bodyPr/>
                    <a:lstStyle/>
                    <a:p>
                      <a:pPr algn="just">
                        <a:spcAft>
                          <a:spcPts val="0"/>
                        </a:spcAft>
                      </a:pPr>
                      <a:r>
                        <a:rPr lang="zh-CN" sz="1400" kern="100">
                          <a:effectLst/>
                        </a:rPr>
                        <a:t>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说明</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5212673"/>
                  </a:ext>
                </a:extLst>
              </a:tr>
              <a:tr h="0">
                <a:tc>
                  <a:txBody>
                    <a:bodyPr/>
                    <a:lstStyle/>
                    <a:p>
                      <a:pPr algn="just">
                        <a:spcAft>
                          <a:spcPts val="0"/>
                        </a:spcAft>
                      </a:pPr>
                      <a:r>
                        <a:rPr lang="en-US" sz="1400" kern="100" dirty="0">
                          <a:effectLst/>
                        </a:rPr>
                        <a:t>15</a:t>
                      </a:r>
                      <a:r>
                        <a:rPr lang="zh-CN" sz="1400" kern="100" dirty="0">
                          <a:effectLst/>
                        </a:rPr>
                        <a:t>～</a:t>
                      </a:r>
                      <a:r>
                        <a:rPr lang="en-US" sz="1400" kern="100" dirty="0">
                          <a:effectLst/>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Reserved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保留。</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6784346"/>
                  </a:ext>
                </a:extLst>
              </a:tr>
              <a:tr h="0">
                <a:tc>
                  <a:txBody>
                    <a:bodyPr/>
                    <a:lstStyle/>
                    <a:p>
                      <a:pPr algn="just">
                        <a:spcAft>
                          <a:spcPts val="0"/>
                        </a:spcAft>
                      </a:pPr>
                      <a:r>
                        <a:rPr lang="en-US" sz="1400" kern="100">
                          <a:effectLst/>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对</a:t>
                      </a:r>
                      <a:r>
                        <a:rPr lang="en-US" sz="1400" kern="100" dirty="0">
                          <a:effectLst/>
                        </a:rPr>
                        <a:t>PIE</a:t>
                      </a:r>
                      <a:r>
                        <a:rPr lang="zh-CN" sz="1400" kern="100" dirty="0">
                          <a:effectLst/>
                        </a:rPr>
                        <a:t>组内各个中断单独使能，和</a:t>
                      </a:r>
                      <a:r>
                        <a:rPr lang="en-US" sz="1400" kern="100" dirty="0">
                          <a:effectLst/>
                        </a:rPr>
                        <a:t>CPU</a:t>
                      </a:r>
                      <a:r>
                        <a:rPr lang="zh-CN" sz="1400" kern="100" dirty="0">
                          <a:effectLst/>
                        </a:rPr>
                        <a:t>中断使能寄存器</a:t>
                      </a:r>
                      <a:r>
                        <a:rPr lang="en-US" sz="1400" kern="100" dirty="0">
                          <a:effectLst/>
                        </a:rPr>
                        <a:t>IER</a:t>
                      </a:r>
                      <a:r>
                        <a:rPr lang="zh-CN" sz="1400" kern="100" dirty="0">
                          <a:effectLst/>
                        </a:rPr>
                        <a:t>类似。把某位置</a:t>
                      </a:r>
                      <a:r>
                        <a:rPr lang="en-US" sz="1400" kern="100" dirty="0">
                          <a:effectLst/>
                        </a:rPr>
                        <a:t>1</a:t>
                      </a:r>
                      <a:r>
                        <a:rPr lang="zh-CN" sz="1400" kern="100" dirty="0">
                          <a:effectLst/>
                        </a:rPr>
                        <a:t>，可以使能中断服务；将某位置</a:t>
                      </a:r>
                      <a:r>
                        <a:rPr lang="en-US" sz="1400" kern="100" dirty="0">
                          <a:effectLst/>
                        </a:rPr>
                        <a:t>0</a:t>
                      </a:r>
                      <a:r>
                        <a:rPr lang="zh-CN" sz="1400" kern="100" dirty="0">
                          <a:effectLst/>
                        </a:rPr>
                        <a:t>，将使该中断服务禁止。</a:t>
                      </a:r>
                    </a:p>
                    <a:p>
                      <a:pPr algn="just">
                        <a:spcAft>
                          <a:spcPts val="0"/>
                        </a:spcAft>
                      </a:pPr>
                      <a:r>
                        <a:rPr lang="en-US" sz="1400" kern="100" dirty="0">
                          <a:effectLst/>
                        </a:rPr>
                        <a:t>x=1</a:t>
                      </a:r>
                      <a:r>
                        <a:rPr lang="zh-CN" sz="1400" kern="100" dirty="0">
                          <a:effectLst/>
                        </a:rPr>
                        <a:t>～</a:t>
                      </a:r>
                      <a:r>
                        <a:rPr lang="en-US" sz="1400" kern="100" dirty="0">
                          <a:effectLst/>
                        </a:rPr>
                        <a:t>12</a:t>
                      </a:r>
                      <a:r>
                        <a:rPr lang="zh-CN" sz="1400" kern="100" dirty="0">
                          <a:effectLst/>
                        </a:rPr>
                        <a:t>，</a:t>
                      </a:r>
                      <a:r>
                        <a:rPr lang="en-US" sz="1400" kern="100" dirty="0" err="1">
                          <a:effectLst/>
                        </a:rPr>
                        <a:t>INTx</a:t>
                      </a:r>
                      <a:r>
                        <a:rPr lang="zh-CN" sz="1400" kern="100" dirty="0">
                          <a:effectLst/>
                        </a:rPr>
                        <a:t>表示</a:t>
                      </a:r>
                      <a:r>
                        <a:rPr lang="en-US" sz="1400" kern="100" dirty="0">
                          <a:effectLst/>
                        </a:rPr>
                        <a:t>CPU</a:t>
                      </a:r>
                      <a:r>
                        <a:rPr lang="zh-CN" sz="1400" kern="100" dirty="0">
                          <a:effectLst/>
                        </a:rPr>
                        <a:t>的</a:t>
                      </a:r>
                      <a:r>
                        <a:rPr lang="en-US" sz="1400" kern="100" dirty="0">
                          <a:effectLst/>
                        </a:rPr>
                        <a:t>INT1</a:t>
                      </a:r>
                      <a:r>
                        <a:rPr lang="zh-CN" sz="1400" kern="100" dirty="0">
                          <a:effectLst/>
                        </a:rPr>
                        <a:t>～</a:t>
                      </a:r>
                      <a:r>
                        <a:rPr lang="en-US" sz="1400" kern="100" dirty="0">
                          <a:effectLst/>
                        </a:rPr>
                        <a:t>INT12</a:t>
                      </a:r>
                      <a:r>
                        <a:rPr lang="zh-CN"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5175764"/>
                  </a:ext>
                </a:extLst>
              </a:tr>
              <a:tr h="0">
                <a:tc>
                  <a:txBody>
                    <a:bodyPr/>
                    <a:lstStyle/>
                    <a:p>
                      <a:pPr algn="just">
                        <a:spcAft>
                          <a:spcPts val="0"/>
                        </a:spcAft>
                      </a:pPr>
                      <a:r>
                        <a:rPr lang="en-US" sz="1400" kern="100">
                          <a:effectLst/>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632182240"/>
                  </a:ext>
                </a:extLst>
              </a:tr>
              <a:tr h="0">
                <a:tc>
                  <a:txBody>
                    <a:bodyPr/>
                    <a:lstStyle/>
                    <a:p>
                      <a:pPr algn="just">
                        <a:spcAft>
                          <a:spcPts val="0"/>
                        </a:spcAft>
                      </a:pPr>
                      <a:r>
                        <a:rPr lang="en-US" sz="1400" kern="100">
                          <a:effectLst/>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325296612"/>
                  </a:ext>
                </a:extLst>
              </a:tr>
              <a:tr h="0">
                <a:tc>
                  <a:txBody>
                    <a:bodyPr/>
                    <a:lstStyle/>
                    <a:p>
                      <a:pPr algn="just">
                        <a:spcAft>
                          <a:spcPts val="0"/>
                        </a:spcAft>
                      </a:pPr>
                      <a:r>
                        <a:rPr lang="en-US" sz="1400" kern="100">
                          <a:effectLst/>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INTx.5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735274813"/>
                  </a:ext>
                </a:extLst>
              </a:tr>
              <a:tr h="0">
                <a:tc>
                  <a:txBody>
                    <a:bodyPr/>
                    <a:lstStyle/>
                    <a:p>
                      <a:pPr algn="just">
                        <a:spcAft>
                          <a:spcPts val="0"/>
                        </a:spcAft>
                      </a:pPr>
                      <a:r>
                        <a:rPr lang="en-US" sz="1400" kern="10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599826826"/>
                  </a:ext>
                </a:extLst>
              </a:tr>
              <a:tr h="0">
                <a:tc>
                  <a:txBody>
                    <a:bodyPr/>
                    <a:lstStyle/>
                    <a:p>
                      <a:pPr algn="just">
                        <a:spcAft>
                          <a:spcPts val="0"/>
                        </a:spcAft>
                      </a:pPr>
                      <a:r>
                        <a:rPr lang="en-US" sz="1400" kern="10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649673595"/>
                  </a:ext>
                </a:extLst>
              </a:tr>
              <a:tr h="0">
                <a:tc>
                  <a:txBody>
                    <a:bodyPr/>
                    <a:lstStyle/>
                    <a:p>
                      <a:pPr algn="just">
                        <a:spcAft>
                          <a:spcPts val="0"/>
                        </a:spcAft>
                      </a:pPr>
                      <a:r>
                        <a:rPr lang="en-US" sz="1400" kern="100">
                          <a:effectLst/>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923969880"/>
                  </a:ext>
                </a:extLst>
              </a:tr>
              <a:tr h="0">
                <a:tc>
                  <a:txBody>
                    <a:bodyPr/>
                    <a:lstStyle/>
                    <a:p>
                      <a:pPr algn="just">
                        <a:spcAft>
                          <a:spcPts val="0"/>
                        </a:spcAft>
                      </a:pPr>
                      <a:r>
                        <a:rPr lang="en-US" sz="1400" kern="10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INTx.1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2706866460"/>
                  </a:ext>
                </a:extLst>
              </a:tr>
            </a:tbl>
          </a:graphicData>
        </a:graphic>
      </p:graphicFrame>
    </p:spTree>
    <p:extLst>
      <p:ext uri="{BB962C8B-B14F-4D97-AF65-F5344CB8AC3E}">
        <p14:creationId xmlns:p14="http://schemas.microsoft.com/office/powerpoint/2010/main" val="121647189"/>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95536" y="843558"/>
            <a:ext cx="8352928" cy="1938992"/>
          </a:xfrm>
          <a:prstGeom prst="rect">
            <a:avLst/>
          </a:prstGeom>
        </p:spPr>
        <p:txBody>
          <a:bodyPr wrap="square">
            <a:spAutoFit/>
          </a:bodyPr>
          <a:lstStyle/>
          <a:p>
            <a:r>
              <a:rPr lang="en-US" altLang="zh-CN" sz="2000" dirty="0">
                <a:solidFill>
                  <a:schemeClr val="tx1">
                    <a:lumMod val="65000"/>
                    <a:lumOff val="35000"/>
                  </a:schemeClr>
                </a:solidFill>
              </a:rPr>
              <a:t>2.PIE</a:t>
            </a:r>
            <a:r>
              <a:rPr lang="zh-CN" altLang="en-US" sz="2000" dirty="0">
                <a:solidFill>
                  <a:schemeClr val="tx1">
                    <a:lumMod val="65000"/>
                    <a:lumOff val="35000"/>
                  </a:schemeClr>
                </a:solidFill>
              </a:rPr>
              <a:t>中断标志寄存器</a:t>
            </a:r>
          </a:p>
          <a:p>
            <a:pPr indent="450850"/>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控制器一共有</a:t>
            </a:r>
            <a:r>
              <a:rPr lang="en-US" altLang="zh-CN" sz="2000" dirty="0">
                <a:solidFill>
                  <a:schemeClr val="tx1">
                    <a:lumMod val="65000"/>
                    <a:lumOff val="35000"/>
                  </a:schemeClr>
                </a:solidFill>
              </a:rPr>
              <a:t>12</a:t>
            </a:r>
            <a:r>
              <a:rPr lang="zh-CN" altLang="en-US" sz="2000" dirty="0">
                <a:solidFill>
                  <a:schemeClr val="tx1">
                    <a:lumMod val="65000"/>
                    <a:lumOff val="35000"/>
                  </a:schemeClr>
                </a:solidFill>
              </a:rPr>
              <a:t>个</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中断标志寄存器</a:t>
            </a:r>
            <a:r>
              <a:rPr lang="en-US" altLang="zh-CN" sz="2000" dirty="0" err="1">
                <a:solidFill>
                  <a:schemeClr val="tx1">
                    <a:lumMod val="65000"/>
                    <a:lumOff val="35000"/>
                  </a:schemeClr>
                </a:solidFill>
              </a:rPr>
              <a:t>PIEIFRx</a:t>
            </a:r>
            <a:r>
              <a:rPr lang="zh-CN" altLang="en-US" sz="2000" dirty="0">
                <a:solidFill>
                  <a:schemeClr val="tx1">
                    <a:lumMod val="65000"/>
                    <a:lumOff val="35000"/>
                  </a:schemeClr>
                </a:solidFill>
              </a:rPr>
              <a:t>，分别对应于</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控制器的</a:t>
            </a:r>
            <a:r>
              <a:rPr lang="en-US" altLang="zh-CN" sz="2000" dirty="0">
                <a:solidFill>
                  <a:schemeClr val="tx1">
                    <a:lumMod val="65000"/>
                    <a:lumOff val="35000"/>
                  </a:schemeClr>
                </a:solidFill>
              </a:rPr>
              <a:t>12</a:t>
            </a:r>
            <a:r>
              <a:rPr lang="zh-CN" altLang="en-US" sz="2000" dirty="0">
                <a:solidFill>
                  <a:schemeClr val="tx1">
                    <a:lumMod val="65000"/>
                    <a:lumOff val="35000"/>
                  </a:schemeClr>
                </a:solidFill>
              </a:rPr>
              <a:t>个组，每组</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个。</a:t>
            </a:r>
            <a:r>
              <a:rPr lang="en-US" altLang="zh-CN" sz="2000" dirty="0">
                <a:solidFill>
                  <a:schemeClr val="tx1">
                    <a:lumMod val="65000"/>
                    <a:lumOff val="35000"/>
                  </a:schemeClr>
                </a:solidFill>
              </a:rPr>
              <a:t>PIEIFR</a:t>
            </a:r>
            <a:r>
              <a:rPr lang="zh-CN" altLang="en-US" sz="2000" dirty="0">
                <a:solidFill>
                  <a:schemeClr val="tx1">
                    <a:lumMod val="65000"/>
                    <a:lumOff val="35000"/>
                  </a:schemeClr>
                </a:solidFill>
              </a:rPr>
              <a:t>寄存器的每一个位代表对应中断的请求信号，当该位置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，表示相应的中断提出了请求，需要</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响应。</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取出相应的中断向量的时候，也就是说当</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响应该中断的时候，该标志位被清</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中断标志寄存器</a:t>
            </a:r>
            <a:r>
              <a:rPr lang="en-US" altLang="zh-CN" sz="2000" dirty="0" err="1">
                <a:solidFill>
                  <a:schemeClr val="tx1">
                    <a:lumMod val="65000"/>
                    <a:lumOff val="35000"/>
                  </a:schemeClr>
                </a:solidFill>
              </a:rPr>
              <a:t>PIEIFRx</a:t>
            </a:r>
            <a:r>
              <a:rPr lang="zh-CN" altLang="en-US" sz="2000" dirty="0">
                <a:solidFill>
                  <a:schemeClr val="tx1">
                    <a:lumMod val="65000"/>
                    <a:lumOff val="35000"/>
                  </a:schemeClr>
                </a:solidFill>
              </a:rPr>
              <a:t>的位分布如图</a:t>
            </a:r>
            <a:r>
              <a:rPr lang="en-US" altLang="zh-CN" sz="2000" dirty="0">
                <a:solidFill>
                  <a:schemeClr val="tx1">
                    <a:lumMod val="65000"/>
                    <a:lumOff val="35000"/>
                  </a:schemeClr>
                </a:solidFill>
              </a:rPr>
              <a:t>10-9</a:t>
            </a:r>
            <a:r>
              <a:rPr lang="zh-CN" altLang="en-US" sz="2000" dirty="0">
                <a:solidFill>
                  <a:schemeClr val="tx1">
                    <a:lumMod val="65000"/>
                    <a:lumOff val="35000"/>
                  </a:schemeClr>
                </a:solidFill>
              </a:rPr>
              <a:t>所示。</a:t>
            </a:r>
          </a:p>
        </p:txBody>
      </p:sp>
      <p:sp>
        <p:nvSpPr>
          <p:cNvPr id="9" name="矩形 8"/>
          <p:cNvSpPr/>
          <p:nvPr/>
        </p:nvSpPr>
        <p:spPr>
          <a:xfrm>
            <a:off x="2936776" y="4227934"/>
            <a:ext cx="3270447" cy="369332"/>
          </a:xfrm>
          <a:prstGeom prst="rect">
            <a:avLst/>
          </a:prstGeom>
        </p:spPr>
        <p:txBody>
          <a:bodyPr wrap="none">
            <a:spAutoFit/>
          </a:bodyPr>
          <a:lstStyle/>
          <a:p>
            <a:r>
              <a:rPr lang="zh-CN" altLang="en-US" dirty="0"/>
              <a:t>PIE </a:t>
            </a:r>
            <a:r>
              <a:rPr lang="zh-CN" altLang="en-US" dirty="0" smtClean="0"/>
              <a:t>中断标记寄存器 </a:t>
            </a:r>
            <a:r>
              <a:rPr lang="zh-CN" altLang="en-US" dirty="0"/>
              <a:t>PIEIERx</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26" y="2787774"/>
            <a:ext cx="7974948" cy="1433260"/>
          </a:xfrm>
          <a:prstGeom prst="rect">
            <a:avLst/>
          </a:prstGeom>
        </p:spPr>
      </p:pic>
      <p:sp>
        <p:nvSpPr>
          <p:cNvPr id="5" name="矩形 4"/>
          <p:cNvSpPr/>
          <p:nvPr/>
        </p:nvSpPr>
        <p:spPr>
          <a:xfrm>
            <a:off x="515905" y="4605938"/>
            <a:ext cx="5064207" cy="400110"/>
          </a:xfrm>
          <a:prstGeom prst="rect">
            <a:avLst/>
          </a:prstGeom>
        </p:spPr>
        <p:txBody>
          <a:bodyPr wrap="non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W=</a:t>
            </a:r>
            <a:r>
              <a:rPr lang="zh-CN" altLang="zh-CN"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0=</a:t>
            </a:r>
            <a:r>
              <a:rPr lang="zh-CN" altLang="zh-CN" sz="2000" kern="100" dirty="0">
                <a:latin typeface="+mn-ea"/>
                <a:cs typeface="Times New Roman" panose="02020603050405020304" pitchFamily="18" charset="0"/>
              </a:rPr>
              <a:t>复位后的值。</a:t>
            </a:r>
          </a:p>
        </p:txBody>
      </p:sp>
    </p:spTree>
    <p:extLst>
      <p:ext uri="{BB962C8B-B14F-4D97-AF65-F5344CB8AC3E}">
        <p14:creationId xmlns:p14="http://schemas.microsoft.com/office/powerpoint/2010/main" val="1000173402"/>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95536" y="843558"/>
            <a:ext cx="8352928" cy="1938992"/>
          </a:xfrm>
          <a:prstGeom prst="rect">
            <a:avLst/>
          </a:prstGeom>
        </p:spPr>
        <p:txBody>
          <a:bodyPr wrap="square">
            <a:spAutoFit/>
          </a:bodyPr>
          <a:lstStyle/>
          <a:p>
            <a:r>
              <a:rPr lang="en-US" altLang="zh-CN" sz="2000" dirty="0">
                <a:solidFill>
                  <a:schemeClr val="tx1">
                    <a:lumMod val="65000"/>
                    <a:lumOff val="35000"/>
                  </a:schemeClr>
                </a:solidFill>
              </a:rPr>
              <a:t>2.PIE</a:t>
            </a:r>
            <a:r>
              <a:rPr lang="zh-CN" altLang="en-US" sz="2000" dirty="0">
                <a:solidFill>
                  <a:schemeClr val="tx1">
                    <a:lumMod val="65000"/>
                    <a:lumOff val="35000"/>
                  </a:schemeClr>
                </a:solidFill>
              </a:rPr>
              <a:t>中断标志寄存器</a:t>
            </a:r>
          </a:p>
          <a:p>
            <a:pPr indent="450850"/>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控制器一共有</a:t>
            </a:r>
            <a:r>
              <a:rPr lang="en-US" altLang="zh-CN" sz="2000" dirty="0">
                <a:solidFill>
                  <a:schemeClr val="tx1">
                    <a:lumMod val="65000"/>
                    <a:lumOff val="35000"/>
                  </a:schemeClr>
                </a:solidFill>
              </a:rPr>
              <a:t>12</a:t>
            </a:r>
            <a:r>
              <a:rPr lang="zh-CN" altLang="en-US" sz="2000" dirty="0">
                <a:solidFill>
                  <a:schemeClr val="tx1">
                    <a:lumMod val="65000"/>
                    <a:lumOff val="35000"/>
                  </a:schemeClr>
                </a:solidFill>
              </a:rPr>
              <a:t>个</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中断标志寄存器</a:t>
            </a:r>
            <a:r>
              <a:rPr lang="en-US" altLang="zh-CN" sz="2000" dirty="0" err="1">
                <a:solidFill>
                  <a:schemeClr val="tx1">
                    <a:lumMod val="65000"/>
                    <a:lumOff val="35000"/>
                  </a:schemeClr>
                </a:solidFill>
              </a:rPr>
              <a:t>PIEIFRx</a:t>
            </a:r>
            <a:r>
              <a:rPr lang="zh-CN" altLang="en-US" sz="2000" dirty="0">
                <a:solidFill>
                  <a:schemeClr val="tx1">
                    <a:lumMod val="65000"/>
                    <a:lumOff val="35000"/>
                  </a:schemeClr>
                </a:solidFill>
              </a:rPr>
              <a:t>，分别对应于</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控制器的</a:t>
            </a:r>
            <a:r>
              <a:rPr lang="en-US" altLang="zh-CN" sz="2000" dirty="0">
                <a:solidFill>
                  <a:schemeClr val="tx1">
                    <a:lumMod val="65000"/>
                    <a:lumOff val="35000"/>
                  </a:schemeClr>
                </a:solidFill>
              </a:rPr>
              <a:t>12</a:t>
            </a:r>
            <a:r>
              <a:rPr lang="zh-CN" altLang="en-US" sz="2000" dirty="0">
                <a:solidFill>
                  <a:schemeClr val="tx1">
                    <a:lumMod val="65000"/>
                    <a:lumOff val="35000"/>
                  </a:schemeClr>
                </a:solidFill>
              </a:rPr>
              <a:t>个组，每组</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个</a:t>
            </a:r>
            <a:r>
              <a:rPr lang="zh-CN" altLang="en-US" sz="2000" dirty="0" smtClean="0">
                <a:solidFill>
                  <a:schemeClr val="tx1">
                    <a:lumMod val="65000"/>
                    <a:lumOff val="35000"/>
                  </a:schemeClr>
                </a:solidFill>
              </a:rPr>
              <a:t>。</a:t>
            </a:r>
            <a:r>
              <a:rPr lang="en-US" altLang="zh-CN" sz="2000" dirty="0" smtClean="0">
                <a:solidFill>
                  <a:schemeClr val="tx1">
                    <a:lumMod val="65000"/>
                    <a:lumOff val="35000"/>
                  </a:schemeClr>
                </a:solidFill>
              </a:rPr>
              <a:t>PIEIFR</a:t>
            </a:r>
            <a:r>
              <a:rPr lang="zh-CN" altLang="en-US" sz="2000" dirty="0">
                <a:solidFill>
                  <a:schemeClr val="tx1">
                    <a:lumMod val="65000"/>
                    <a:lumOff val="35000"/>
                  </a:schemeClr>
                </a:solidFill>
              </a:rPr>
              <a:t>寄存器的每一个位代表对应中断的请求信号，当该位置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，表示相应的中断提出了请求，需要</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响应。</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取出相应的中断向量的时候，也就是说当</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响应该中断的时候，该标志位被清</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中断标志寄存器</a:t>
            </a:r>
            <a:r>
              <a:rPr lang="en-US" altLang="zh-CN" sz="2000" dirty="0" err="1">
                <a:solidFill>
                  <a:schemeClr val="tx1">
                    <a:lumMod val="65000"/>
                    <a:lumOff val="35000"/>
                  </a:schemeClr>
                </a:solidFill>
              </a:rPr>
              <a:t>PIEIFRx</a:t>
            </a:r>
            <a:r>
              <a:rPr lang="zh-CN" altLang="en-US" sz="2000" dirty="0">
                <a:solidFill>
                  <a:schemeClr val="tx1">
                    <a:lumMod val="65000"/>
                    <a:lumOff val="35000"/>
                  </a:schemeClr>
                </a:solidFill>
              </a:rPr>
              <a:t>的位分布如图</a:t>
            </a:r>
            <a:r>
              <a:rPr lang="en-US" altLang="zh-CN" sz="2000" dirty="0">
                <a:solidFill>
                  <a:schemeClr val="tx1">
                    <a:lumMod val="65000"/>
                    <a:lumOff val="35000"/>
                  </a:schemeClr>
                </a:solidFill>
              </a:rPr>
              <a:t>10-9</a:t>
            </a:r>
            <a:r>
              <a:rPr lang="zh-CN" altLang="en-US" sz="2000" dirty="0">
                <a:solidFill>
                  <a:schemeClr val="tx1">
                    <a:lumMod val="65000"/>
                    <a:lumOff val="35000"/>
                  </a:schemeClr>
                </a:solidFill>
              </a:rPr>
              <a:t>所示。</a:t>
            </a:r>
          </a:p>
        </p:txBody>
      </p:sp>
      <p:graphicFrame>
        <p:nvGraphicFramePr>
          <p:cNvPr id="11" name="表格 10"/>
          <p:cNvGraphicFramePr>
            <a:graphicFrameLocks noGrp="1"/>
          </p:cNvGraphicFramePr>
          <p:nvPr>
            <p:extLst>
              <p:ext uri="{D42A27DB-BD31-4B8C-83A1-F6EECF244321}">
                <p14:modId xmlns:p14="http://schemas.microsoft.com/office/powerpoint/2010/main" val="1618683938"/>
              </p:ext>
            </p:extLst>
          </p:nvPr>
        </p:nvGraphicFramePr>
        <p:xfrm>
          <a:off x="971600" y="2787774"/>
          <a:ext cx="7200800" cy="2133600"/>
        </p:xfrm>
        <a:graphic>
          <a:graphicData uri="http://schemas.openxmlformats.org/drawingml/2006/table">
            <a:tbl>
              <a:tblPr firstRow="1" firstCol="1" bandRow="1" bandCol="1">
                <a:tableStyleId>{00A15C55-8517-42AA-B614-E9B94910E393}</a:tableStyleId>
              </a:tblPr>
              <a:tblGrid>
                <a:gridCol w="730516">
                  <a:extLst>
                    <a:ext uri="{9D8B030D-6E8A-4147-A177-3AD203B41FA5}">
                      <a16:colId xmlns:a16="http://schemas.microsoft.com/office/drawing/2014/main" val="3996714677"/>
                    </a:ext>
                  </a:extLst>
                </a:gridCol>
                <a:gridCol w="1434942">
                  <a:extLst>
                    <a:ext uri="{9D8B030D-6E8A-4147-A177-3AD203B41FA5}">
                      <a16:colId xmlns:a16="http://schemas.microsoft.com/office/drawing/2014/main" val="3065635306"/>
                    </a:ext>
                  </a:extLst>
                </a:gridCol>
                <a:gridCol w="5035342">
                  <a:extLst>
                    <a:ext uri="{9D8B030D-6E8A-4147-A177-3AD203B41FA5}">
                      <a16:colId xmlns:a16="http://schemas.microsoft.com/office/drawing/2014/main" val="1208218866"/>
                    </a:ext>
                  </a:extLst>
                </a:gridCol>
              </a:tblGrid>
              <a:tr h="0">
                <a:tc>
                  <a:txBody>
                    <a:bodyPr/>
                    <a:lstStyle/>
                    <a:p>
                      <a:pPr algn="just">
                        <a:spcAft>
                          <a:spcPts val="0"/>
                        </a:spcAft>
                      </a:pPr>
                      <a:r>
                        <a:rPr lang="zh-CN" sz="1400" kern="100">
                          <a:effectLst/>
                        </a:rPr>
                        <a:t>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说明</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97662527"/>
                  </a:ext>
                </a:extLst>
              </a:tr>
              <a:tr h="0">
                <a:tc>
                  <a:txBody>
                    <a:bodyPr/>
                    <a:lstStyle/>
                    <a:p>
                      <a:pPr algn="just">
                        <a:spcAft>
                          <a:spcPts val="0"/>
                        </a:spcAft>
                      </a:pPr>
                      <a:r>
                        <a:rPr lang="en-US" sz="1400" kern="100">
                          <a:effectLst/>
                        </a:rPr>
                        <a:t>15</a:t>
                      </a:r>
                      <a:r>
                        <a:rPr lang="zh-CN" sz="1400" kern="100">
                          <a:effectLst/>
                        </a:rPr>
                        <a:t>～</a:t>
                      </a:r>
                      <a:r>
                        <a:rPr lang="en-US" sz="1400" kern="100">
                          <a:effectLst/>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Reserved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保留。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8013520"/>
                  </a:ext>
                </a:extLst>
              </a:tr>
              <a:tr h="0">
                <a:tc>
                  <a:txBody>
                    <a:bodyPr/>
                    <a:lstStyle/>
                    <a:p>
                      <a:pPr algn="just">
                        <a:spcAft>
                          <a:spcPts val="0"/>
                        </a:spcAft>
                      </a:pPr>
                      <a:r>
                        <a:rPr lang="en-US" sz="1400" kern="100">
                          <a:effectLst/>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spcAft>
                          <a:spcPts val="0"/>
                        </a:spcAft>
                      </a:pPr>
                      <a:r>
                        <a:rPr lang="en-US" sz="1400" kern="100" dirty="0">
                          <a:effectLst/>
                        </a:rPr>
                        <a:t> </a:t>
                      </a:r>
                      <a:endParaRPr lang="zh-CN" sz="1400" kern="100" dirty="0">
                        <a:effectLst/>
                      </a:endParaRPr>
                    </a:p>
                    <a:p>
                      <a:pPr algn="just">
                        <a:spcAft>
                          <a:spcPts val="0"/>
                        </a:spcAft>
                      </a:pPr>
                      <a:r>
                        <a:rPr lang="zh-CN" sz="1400" kern="100" dirty="0" smtClean="0">
                          <a:effectLst/>
                        </a:rPr>
                        <a:t>这些</a:t>
                      </a:r>
                      <a:r>
                        <a:rPr lang="zh-CN" sz="1400" kern="100" dirty="0">
                          <a:effectLst/>
                        </a:rPr>
                        <a:t>位表示一个中断当前是否被激活，向</a:t>
                      </a:r>
                      <a:r>
                        <a:rPr lang="en-US" sz="1400" kern="100" dirty="0">
                          <a:effectLst/>
                        </a:rPr>
                        <a:t>CPU</a:t>
                      </a:r>
                      <a:r>
                        <a:rPr lang="zh-CN" sz="1400" kern="100" dirty="0">
                          <a:effectLst/>
                        </a:rPr>
                        <a:t>提出了中断请求。它们和</a:t>
                      </a:r>
                      <a:r>
                        <a:rPr lang="en-US" sz="1400" kern="100" dirty="0">
                          <a:effectLst/>
                        </a:rPr>
                        <a:t>CPU</a:t>
                      </a:r>
                      <a:r>
                        <a:rPr lang="zh-CN" sz="1400" kern="100" dirty="0">
                          <a:effectLst/>
                        </a:rPr>
                        <a:t>中断标志寄存器</a:t>
                      </a:r>
                      <a:r>
                        <a:rPr lang="en-US" sz="1400" kern="100" dirty="0">
                          <a:effectLst/>
                        </a:rPr>
                        <a:t>IFR</a:t>
                      </a:r>
                      <a:r>
                        <a:rPr lang="zh-CN" sz="1400" kern="100" dirty="0">
                          <a:effectLst/>
                        </a:rPr>
                        <a:t>类似。当中断激活时，各个寄存器位置</a:t>
                      </a:r>
                      <a:r>
                        <a:rPr lang="en-US" sz="1400" kern="100" dirty="0">
                          <a:effectLst/>
                        </a:rPr>
                        <a:t>1</a:t>
                      </a:r>
                      <a:r>
                        <a:rPr lang="zh-CN" sz="1400" kern="100" dirty="0">
                          <a:effectLst/>
                        </a:rPr>
                        <a:t>。当一个中断被处理完成或向该寄存器位写</a:t>
                      </a:r>
                      <a:r>
                        <a:rPr lang="en-US" sz="1400" kern="100" dirty="0">
                          <a:effectLst/>
                        </a:rPr>
                        <a:t>0</a:t>
                      </a:r>
                      <a:r>
                        <a:rPr lang="zh-CN" sz="1400" kern="100" dirty="0">
                          <a:effectLst/>
                        </a:rPr>
                        <a:t>时，该位清</a:t>
                      </a:r>
                      <a:r>
                        <a:rPr lang="en-US" sz="1400" kern="100" dirty="0">
                          <a:effectLst/>
                        </a:rPr>
                        <a:t>0</a:t>
                      </a:r>
                      <a:r>
                        <a:rPr lang="zh-CN" sz="1400" kern="100" dirty="0">
                          <a:effectLst/>
                        </a:rPr>
                        <a:t>。该寄存器还可以被读取以确定哪个中断被激活或未处理。</a:t>
                      </a:r>
                    </a:p>
                    <a:p>
                      <a:pPr algn="just">
                        <a:spcAft>
                          <a:spcPts val="0"/>
                        </a:spcAft>
                      </a:pPr>
                      <a:r>
                        <a:rPr lang="en-US" sz="1400" kern="100" dirty="0">
                          <a:effectLst/>
                        </a:rPr>
                        <a:t>x=1</a:t>
                      </a:r>
                      <a:r>
                        <a:rPr lang="zh-CN" sz="1400" kern="100" dirty="0">
                          <a:effectLst/>
                        </a:rPr>
                        <a:t>～</a:t>
                      </a:r>
                      <a:r>
                        <a:rPr lang="en-US" sz="1400" kern="100" dirty="0">
                          <a:effectLst/>
                        </a:rPr>
                        <a:t>12</a:t>
                      </a:r>
                      <a:r>
                        <a:rPr lang="zh-CN" sz="1400" kern="100" dirty="0">
                          <a:effectLst/>
                        </a:rPr>
                        <a:t>，</a:t>
                      </a:r>
                      <a:r>
                        <a:rPr lang="en-US" sz="1400" kern="100" dirty="0" err="1">
                          <a:effectLst/>
                        </a:rPr>
                        <a:t>INTx</a:t>
                      </a:r>
                      <a:r>
                        <a:rPr lang="zh-CN" sz="1400" kern="100" dirty="0">
                          <a:effectLst/>
                        </a:rPr>
                        <a:t>表示</a:t>
                      </a:r>
                      <a:r>
                        <a:rPr lang="en-US" sz="1400" kern="100" dirty="0">
                          <a:effectLst/>
                        </a:rPr>
                        <a:t>CPU</a:t>
                      </a:r>
                      <a:r>
                        <a:rPr lang="zh-CN" sz="1400" kern="100" dirty="0">
                          <a:effectLst/>
                        </a:rPr>
                        <a:t>的</a:t>
                      </a:r>
                      <a:r>
                        <a:rPr lang="en-US" sz="1400" kern="100" dirty="0">
                          <a:effectLst/>
                        </a:rPr>
                        <a:t>INT1</a:t>
                      </a:r>
                      <a:r>
                        <a:rPr lang="zh-CN" sz="1400" kern="100" dirty="0">
                          <a:effectLst/>
                        </a:rPr>
                        <a:t>～</a:t>
                      </a:r>
                      <a:r>
                        <a:rPr lang="en-US" sz="1400" kern="100" dirty="0">
                          <a:effectLst/>
                        </a:rPr>
                        <a:t>INT12</a:t>
                      </a:r>
                      <a:r>
                        <a:rPr lang="zh-CN"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6818476"/>
                  </a:ext>
                </a:extLst>
              </a:tr>
              <a:tr h="0">
                <a:tc>
                  <a:txBody>
                    <a:bodyPr/>
                    <a:lstStyle/>
                    <a:p>
                      <a:pPr algn="just">
                        <a:spcAft>
                          <a:spcPts val="0"/>
                        </a:spcAft>
                      </a:pPr>
                      <a:r>
                        <a:rPr lang="en-US" sz="1400" kern="100">
                          <a:effectLst/>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075833319"/>
                  </a:ext>
                </a:extLst>
              </a:tr>
              <a:tr h="0">
                <a:tc>
                  <a:txBody>
                    <a:bodyPr/>
                    <a:lstStyle/>
                    <a:p>
                      <a:pPr algn="just">
                        <a:spcAft>
                          <a:spcPts val="0"/>
                        </a:spcAft>
                      </a:pPr>
                      <a:r>
                        <a:rPr lang="en-US" sz="1400" kern="100">
                          <a:effectLst/>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269273605"/>
                  </a:ext>
                </a:extLst>
              </a:tr>
              <a:tr h="0">
                <a:tc>
                  <a:txBody>
                    <a:bodyPr/>
                    <a:lstStyle/>
                    <a:p>
                      <a:pPr algn="just">
                        <a:spcAft>
                          <a:spcPts val="0"/>
                        </a:spcAft>
                      </a:pPr>
                      <a:r>
                        <a:rPr lang="en-US" sz="1400" kern="100">
                          <a:effectLst/>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751011673"/>
                  </a:ext>
                </a:extLst>
              </a:tr>
              <a:tr h="0">
                <a:tc>
                  <a:txBody>
                    <a:bodyPr/>
                    <a:lstStyle/>
                    <a:p>
                      <a:pPr algn="just">
                        <a:spcAft>
                          <a:spcPts val="0"/>
                        </a:spcAft>
                      </a:pPr>
                      <a:r>
                        <a:rPr lang="en-US" sz="1400" kern="10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109816510"/>
                  </a:ext>
                </a:extLst>
              </a:tr>
              <a:tr h="0">
                <a:tc>
                  <a:txBody>
                    <a:bodyPr/>
                    <a:lstStyle/>
                    <a:p>
                      <a:pPr algn="just">
                        <a:spcAft>
                          <a:spcPts val="0"/>
                        </a:spcAft>
                      </a:pPr>
                      <a:r>
                        <a:rPr lang="en-US" sz="1400" kern="10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072039845"/>
                  </a:ext>
                </a:extLst>
              </a:tr>
              <a:tr h="0">
                <a:tc>
                  <a:txBody>
                    <a:bodyPr/>
                    <a:lstStyle/>
                    <a:p>
                      <a:pPr algn="just">
                        <a:spcAft>
                          <a:spcPts val="0"/>
                        </a:spcAft>
                      </a:pPr>
                      <a:r>
                        <a:rPr lang="en-US" sz="1400" kern="100">
                          <a:effectLst/>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INTx.2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47638517"/>
                  </a:ext>
                </a:extLst>
              </a:tr>
              <a:tr h="0">
                <a:tc>
                  <a:txBody>
                    <a:bodyPr/>
                    <a:lstStyle/>
                    <a:p>
                      <a:pPr algn="just">
                        <a:spcAft>
                          <a:spcPts val="0"/>
                        </a:spcAft>
                      </a:pPr>
                      <a:r>
                        <a:rPr lang="en-US" sz="1400" kern="10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INTx.1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022443848"/>
                  </a:ext>
                </a:extLst>
              </a:tr>
            </a:tbl>
          </a:graphicData>
        </a:graphic>
      </p:graphicFrame>
    </p:spTree>
    <p:extLst>
      <p:ext uri="{BB962C8B-B14F-4D97-AF65-F5344CB8AC3E}">
        <p14:creationId xmlns:p14="http://schemas.microsoft.com/office/powerpoint/2010/main" val="2361367990"/>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95536" y="843558"/>
            <a:ext cx="8352928" cy="2246769"/>
          </a:xfrm>
          <a:prstGeom prst="rect">
            <a:avLst/>
          </a:prstGeom>
        </p:spPr>
        <p:txBody>
          <a:bodyPr wrap="square">
            <a:spAutoFit/>
          </a:bodyPr>
          <a:lstStyle/>
          <a:p>
            <a:r>
              <a:rPr lang="en-US" altLang="zh-CN" sz="2000" dirty="0">
                <a:solidFill>
                  <a:schemeClr val="tx1">
                    <a:lumMod val="65000"/>
                    <a:lumOff val="35000"/>
                  </a:schemeClr>
                </a:solidFill>
              </a:rPr>
              <a:t>3.PIE</a:t>
            </a:r>
            <a:r>
              <a:rPr lang="zh-CN" altLang="en-US" sz="2000" dirty="0">
                <a:solidFill>
                  <a:schemeClr val="tx1">
                    <a:lumMod val="65000"/>
                    <a:lumOff val="35000"/>
                  </a:schemeClr>
                </a:solidFill>
              </a:rPr>
              <a:t>中断应答寄存器</a:t>
            </a:r>
          </a:p>
          <a:p>
            <a:pPr indent="538163"/>
            <a:r>
              <a:rPr lang="zh-CN" altLang="en-US" sz="2000" dirty="0">
                <a:solidFill>
                  <a:schemeClr val="tx1">
                    <a:lumMod val="65000"/>
                    <a:lumOff val="35000"/>
                  </a:schemeClr>
                </a:solidFill>
              </a:rPr>
              <a:t>如果</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中断控制器有中断产生，则相应的中断标志位将置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。如果相应的</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中断使能位也置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，则</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将检查</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中断应答寄存器</a:t>
            </a:r>
            <a:r>
              <a:rPr lang="en-US" altLang="zh-CN" sz="2000" dirty="0">
                <a:solidFill>
                  <a:schemeClr val="tx1">
                    <a:lumMod val="65000"/>
                    <a:lumOff val="35000"/>
                  </a:schemeClr>
                </a:solidFill>
              </a:rPr>
              <a:t>PIEACK</a:t>
            </a:r>
            <a:r>
              <a:rPr lang="zh-CN" altLang="en-US" sz="2000" dirty="0">
                <a:solidFill>
                  <a:schemeClr val="tx1">
                    <a:lumMod val="65000"/>
                    <a:lumOff val="35000"/>
                  </a:schemeClr>
                </a:solidFill>
              </a:rPr>
              <a:t>，以确定</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是否准备响应该中断。如果相应的</a:t>
            </a:r>
            <a:r>
              <a:rPr lang="en-US" altLang="zh-CN" sz="2000" dirty="0" err="1">
                <a:solidFill>
                  <a:schemeClr val="tx1">
                    <a:lumMod val="65000"/>
                    <a:lumOff val="35000"/>
                  </a:schemeClr>
                </a:solidFill>
              </a:rPr>
              <a:t>PIEACKx</a:t>
            </a:r>
            <a:r>
              <a:rPr lang="zh-CN" altLang="en-US" sz="2000" dirty="0">
                <a:solidFill>
                  <a:schemeClr val="tx1">
                    <a:lumMod val="65000"/>
                    <a:lumOff val="35000"/>
                  </a:schemeClr>
                </a:solidFill>
              </a:rPr>
              <a:t>清</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便向</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申请中断；如果相应的</a:t>
            </a:r>
            <a:r>
              <a:rPr lang="en-US" altLang="zh-CN" sz="2000" dirty="0" err="1">
                <a:solidFill>
                  <a:schemeClr val="tx1">
                    <a:lumMod val="65000"/>
                    <a:lumOff val="35000"/>
                  </a:schemeClr>
                </a:solidFill>
              </a:rPr>
              <a:t>PIEACKx</a:t>
            </a:r>
            <a:r>
              <a:rPr lang="zh-CN" altLang="en-US" sz="2000" dirty="0">
                <a:solidFill>
                  <a:schemeClr val="tx1">
                    <a:lumMod val="65000"/>
                    <a:lumOff val="35000"/>
                  </a:schemeClr>
                </a:solidFill>
              </a:rPr>
              <a:t>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，那么</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将等待直到相应的</a:t>
            </a:r>
            <a:r>
              <a:rPr lang="en-US" altLang="zh-CN" sz="2000" dirty="0" err="1">
                <a:solidFill>
                  <a:schemeClr val="tx1">
                    <a:lumMod val="65000"/>
                    <a:lumOff val="35000"/>
                  </a:schemeClr>
                </a:solidFill>
              </a:rPr>
              <a:t>PIEACKx</a:t>
            </a:r>
            <a:r>
              <a:rPr lang="zh-CN" altLang="en-US" sz="2000" dirty="0">
                <a:solidFill>
                  <a:schemeClr val="tx1">
                    <a:lumMod val="65000"/>
                    <a:lumOff val="35000"/>
                  </a:schemeClr>
                </a:solidFill>
              </a:rPr>
              <a:t>清</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才向</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申请中断。</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中断应答寄存器</a:t>
            </a:r>
            <a:r>
              <a:rPr lang="en-US" altLang="zh-CN" sz="2000" dirty="0">
                <a:solidFill>
                  <a:schemeClr val="tx1">
                    <a:lumMod val="65000"/>
                    <a:lumOff val="35000"/>
                  </a:schemeClr>
                </a:solidFill>
              </a:rPr>
              <a:t>PIEACK</a:t>
            </a:r>
            <a:r>
              <a:rPr lang="zh-CN" altLang="en-US" sz="2000" dirty="0">
                <a:solidFill>
                  <a:schemeClr val="tx1">
                    <a:lumMod val="65000"/>
                    <a:lumOff val="35000"/>
                  </a:schemeClr>
                </a:solidFill>
              </a:rPr>
              <a:t>的位情况如图所示。</a:t>
            </a:r>
          </a:p>
        </p:txBody>
      </p:sp>
      <p:sp>
        <p:nvSpPr>
          <p:cNvPr id="9" name="矩形 8"/>
          <p:cNvSpPr/>
          <p:nvPr/>
        </p:nvSpPr>
        <p:spPr>
          <a:xfrm>
            <a:off x="2545643" y="4011910"/>
            <a:ext cx="4052713" cy="369332"/>
          </a:xfrm>
          <a:prstGeom prst="rect">
            <a:avLst/>
          </a:prstGeom>
        </p:spPr>
        <p:txBody>
          <a:bodyPr wrap="none">
            <a:spAutoFit/>
          </a:bodyPr>
          <a:lstStyle/>
          <a:p>
            <a:r>
              <a:rPr lang="zh-CN" altLang="en-US"/>
              <a:t>图</a:t>
            </a:r>
            <a:r>
              <a:rPr lang="en-US" altLang="zh-CN" dirty="0"/>
              <a:t>10-10 PIE</a:t>
            </a:r>
            <a:r>
              <a:rPr lang="zh-CN" altLang="en-US" dirty="0"/>
              <a:t>中断应答寄存器</a:t>
            </a:r>
            <a:r>
              <a:rPr lang="en-US" altLang="zh-CN" dirty="0"/>
              <a:t>PIEACK</a:t>
            </a:r>
            <a:endParaRPr lang="zh-CN" altLang="en-US" dirty="0"/>
          </a:p>
        </p:txBody>
      </p:sp>
      <p:sp>
        <p:nvSpPr>
          <p:cNvPr id="5" name="矩形 4"/>
          <p:cNvSpPr/>
          <p:nvPr/>
        </p:nvSpPr>
        <p:spPr>
          <a:xfrm>
            <a:off x="467544" y="4443958"/>
            <a:ext cx="5064207" cy="400110"/>
          </a:xfrm>
          <a:prstGeom prst="rect">
            <a:avLst/>
          </a:prstGeom>
        </p:spPr>
        <p:txBody>
          <a:bodyPr wrap="none">
            <a:spAutoFit/>
          </a:bodyPr>
          <a:lstStyle/>
          <a:p>
            <a:pPr algn="just">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W=</a:t>
            </a:r>
            <a:r>
              <a:rPr lang="zh-CN" altLang="en-US"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–1=</a:t>
            </a:r>
            <a:r>
              <a:rPr lang="zh-CN" altLang="en-US"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72" y="3212562"/>
            <a:ext cx="7124256" cy="655332"/>
          </a:xfrm>
          <a:prstGeom prst="rect">
            <a:avLst/>
          </a:prstGeom>
        </p:spPr>
      </p:pic>
    </p:spTree>
    <p:extLst>
      <p:ext uri="{BB962C8B-B14F-4D97-AF65-F5344CB8AC3E}">
        <p14:creationId xmlns:p14="http://schemas.microsoft.com/office/powerpoint/2010/main" val="805811433"/>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95536" y="843558"/>
            <a:ext cx="8352928" cy="2246769"/>
          </a:xfrm>
          <a:prstGeom prst="rect">
            <a:avLst/>
          </a:prstGeom>
        </p:spPr>
        <p:txBody>
          <a:bodyPr wrap="square">
            <a:spAutoFit/>
          </a:bodyPr>
          <a:lstStyle/>
          <a:p>
            <a:r>
              <a:rPr lang="en-US" altLang="zh-CN" sz="2000" dirty="0">
                <a:solidFill>
                  <a:schemeClr val="tx1">
                    <a:lumMod val="65000"/>
                    <a:lumOff val="35000"/>
                  </a:schemeClr>
                </a:solidFill>
              </a:rPr>
              <a:t>3.PIE</a:t>
            </a:r>
            <a:r>
              <a:rPr lang="zh-CN" altLang="en-US" sz="2000" dirty="0">
                <a:solidFill>
                  <a:schemeClr val="tx1">
                    <a:lumMod val="65000"/>
                    <a:lumOff val="35000"/>
                  </a:schemeClr>
                </a:solidFill>
              </a:rPr>
              <a:t>中断应答寄存器</a:t>
            </a:r>
          </a:p>
          <a:p>
            <a:pPr indent="538163"/>
            <a:r>
              <a:rPr lang="zh-CN" altLang="en-US" sz="2000" dirty="0">
                <a:solidFill>
                  <a:schemeClr val="tx1">
                    <a:lumMod val="65000"/>
                    <a:lumOff val="35000"/>
                  </a:schemeClr>
                </a:solidFill>
              </a:rPr>
              <a:t>如果</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中断控制器有中断产生，则相应的中断标志位将置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。如果相应的</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中断使能位也置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，则</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将检查</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中断应答寄存器</a:t>
            </a:r>
            <a:r>
              <a:rPr lang="en-US" altLang="zh-CN" sz="2000" dirty="0">
                <a:solidFill>
                  <a:schemeClr val="tx1">
                    <a:lumMod val="65000"/>
                    <a:lumOff val="35000"/>
                  </a:schemeClr>
                </a:solidFill>
              </a:rPr>
              <a:t>PIEACK</a:t>
            </a:r>
            <a:r>
              <a:rPr lang="zh-CN" altLang="en-US" sz="2000" dirty="0">
                <a:solidFill>
                  <a:schemeClr val="tx1">
                    <a:lumMod val="65000"/>
                    <a:lumOff val="35000"/>
                  </a:schemeClr>
                </a:solidFill>
              </a:rPr>
              <a:t>，以确定</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是否准备响应该中断。如果相应的</a:t>
            </a:r>
            <a:r>
              <a:rPr lang="en-US" altLang="zh-CN" sz="2000" dirty="0" err="1">
                <a:solidFill>
                  <a:schemeClr val="tx1">
                    <a:lumMod val="65000"/>
                    <a:lumOff val="35000"/>
                  </a:schemeClr>
                </a:solidFill>
              </a:rPr>
              <a:t>PIEACKx</a:t>
            </a:r>
            <a:r>
              <a:rPr lang="zh-CN" altLang="en-US" sz="2000" dirty="0">
                <a:solidFill>
                  <a:schemeClr val="tx1">
                    <a:lumMod val="65000"/>
                    <a:lumOff val="35000"/>
                  </a:schemeClr>
                </a:solidFill>
              </a:rPr>
              <a:t>清</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便向</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申请中断；如果相应的</a:t>
            </a:r>
            <a:r>
              <a:rPr lang="en-US" altLang="zh-CN" sz="2000" dirty="0" err="1">
                <a:solidFill>
                  <a:schemeClr val="tx1">
                    <a:lumMod val="65000"/>
                    <a:lumOff val="35000"/>
                  </a:schemeClr>
                </a:solidFill>
              </a:rPr>
              <a:t>PIEACKx</a:t>
            </a:r>
            <a:r>
              <a:rPr lang="zh-CN" altLang="en-US" sz="2000" dirty="0">
                <a:solidFill>
                  <a:schemeClr val="tx1">
                    <a:lumMod val="65000"/>
                    <a:lumOff val="35000"/>
                  </a:schemeClr>
                </a:solidFill>
              </a:rPr>
              <a:t>置</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，那么</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将等待直到相应的</a:t>
            </a:r>
            <a:r>
              <a:rPr lang="en-US" altLang="zh-CN" sz="2000" dirty="0" err="1">
                <a:solidFill>
                  <a:schemeClr val="tx1">
                    <a:lumMod val="65000"/>
                    <a:lumOff val="35000"/>
                  </a:schemeClr>
                </a:solidFill>
              </a:rPr>
              <a:t>PIEACKx</a:t>
            </a:r>
            <a:r>
              <a:rPr lang="zh-CN" altLang="en-US" sz="2000" dirty="0">
                <a:solidFill>
                  <a:schemeClr val="tx1">
                    <a:lumMod val="65000"/>
                    <a:lumOff val="35000"/>
                  </a:schemeClr>
                </a:solidFill>
              </a:rPr>
              <a:t>清</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才向</a:t>
            </a:r>
            <a:r>
              <a:rPr lang="en-US" altLang="zh-CN" sz="2000" dirty="0">
                <a:solidFill>
                  <a:schemeClr val="tx1">
                    <a:lumMod val="65000"/>
                    <a:lumOff val="35000"/>
                  </a:schemeClr>
                </a:solidFill>
              </a:rPr>
              <a:t>CPU</a:t>
            </a:r>
            <a:r>
              <a:rPr lang="zh-CN" altLang="en-US" sz="2000" dirty="0">
                <a:solidFill>
                  <a:schemeClr val="tx1">
                    <a:lumMod val="65000"/>
                    <a:lumOff val="35000"/>
                  </a:schemeClr>
                </a:solidFill>
              </a:rPr>
              <a:t>申请中断。</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中断应答寄存器</a:t>
            </a:r>
            <a:r>
              <a:rPr lang="en-US" altLang="zh-CN" sz="2000" dirty="0">
                <a:solidFill>
                  <a:schemeClr val="tx1">
                    <a:lumMod val="65000"/>
                    <a:lumOff val="35000"/>
                  </a:schemeClr>
                </a:solidFill>
              </a:rPr>
              <a:t>PIEACK</a:t>
            </a:r>
            <a:r>
              <a:rPr lang="zh-CN" altLang="en-US" sz="2000" dirty="0">
                <a:solidFill>
                  <a:schemeClr val="tx1">
                    <a:lumMod val="65000"/>
                    <a:lumOff val="35000"/>
                  </a:schemeClr>
                </a:solidFill>
              </a:rPr>
              <a:t>的位情况如图所示。</a:t>
            </a:r>
          </a:p>
        </p:txBody>
      </p:sp>
      <p:graphicFrame>
        <p:nvGraphicFramePr>
          <p:cNvPr id="4" name="表格 3"/>
          <p:cNvGraphicFramePr>
            <a:graphicFrameLocks noGrp="1"/>
          </p:cNvGraphicFramePr>
          <p:nvPr>
            <p:extLst>
              <p:ext uri="{D42A27DB-BD31-4B8C-83A1-F6EECF244321}">
                <p14:modId xmlns:p14="http://schemas.microsoft.com/office/powerpoint/2010/main" val="22123503"/>
              </p:ext>
            </p:extLst>
          </p:nvPr>
        </p:nvGraphicFramePr>
        <p:xfrm>
          <a:off x="1043608" y="3219822"/>
          <a:ext cx="6971103" cy="1493520"/>
        </p:xfrm>
        <a:graphic>
          <a:graphicData uri="http://schemas.openxmlformats.org/drawingml/2006/table">
            <a:tbl>
              <a:tblPr firstRow="1" firstCol="1" bandRow="1" bandCol="1">
                <a:tableStyleId>{00A15C55-8517-42AA-B614-E9B94910E393}</a:tableStyleId>
              </a:tblPr>
              <a:tblGrid>
                <a:gridCol w="922432">
                  <a:extLst>
                    <a:ext uri="{9D8B030D-6E8A-4147-A177-3AD203B41FA5}">
                      <a16:colId xmlns:a16="http://schemas.microsoft.com/office/drawing/2014/main" val="1011944066"/>
                    </a:ext>
                  </a:extLst>
                </a:gridCol>
                <a:gridCol w="1173950">
                  <a:extLst>
                    <a:ext uri="{9D8B030D-6E8A-4147-A177-3AD203B41FA5}">
                      <a16:colId xmlns:a16="http://schemas.microsoft.com/office/drawing/2014/main" val="398805877"/>
                    </a:ext>
                  </a:extLst>
                </a:gridCol>
                <a:gridCol w="4874721">
                  <a:extLst>
                    <a:ext uri="{9D8B030D-6E8A-4147-A177-3AD203B41FA5}">
                      <a16:colId xmlns:a16="http://schemas.microsoft.com/office/drawing/2014/main" val="1241024735"/>
                    </a:ext>
                  </a:extLst>
                </a:gridCol>
              </a:tblGrid>
              <a:tr h="0">
                <a:tc>
                  <a:txBody>
                    <a:bodyPr/>
                    <a:lstStyle/>
                    <a:p>
                      <a:pPr algn="just">
                        <a:spcAft>
                          <a:spcPts val="0"/>
                        </a:spcAft>
                      </a:pPr>
                      <a:r>
                        <a:rPr lang="zh-CN" sz="1400" kern="100">
                          <a:effectLst/>
                        </a:rPr>
                        <a:t>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说明</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6393542"/>
                  </a:ext>
                </a:extLst>
              </a:tr>
              <a:tr h="0">
                <a:tc>
                  <a:txBody>
                    <a:bodyPr/>
                    <a:lstStyle/>
                    <a:p>
                      <a:pPr algn="just">
                        <a:spcAft>
                          <a:spcPts val="0"/>
                        </a:spcAft>
                      </a:pPr>
                      <a:r>
                        <a:rPr lang="en-US" sz="1400" kern="100">
                          <a:effectLst/>
                        </a:rPr>
                        <a:t>15</a:t>
                      </a:r>
                      <a:r>
                        <a:rPr lang="zh-CN" sz="1400" kern="100">
                          <a:effectLst/>
                        </a:rPr>
                        <a:t>～</a:t>
                      </a:r>
                      <a:r>
                        <a:rPr lang="en-US" sz="1400" kern="100">
                          <a:effectLst/>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Reserved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保留。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7363222"/>
                  </a:ext>
                </a:extLst>
              </a:tr>
              <a:tr h="0">
                <a:tc>
                  <a:txBody>
                    <a:bodyPr/>
                    <a:lstStyle/>
                    <a:p>
                      <a:pPr algn="just">
                        <a:spcAft>
                          <a:spcPts val="0"/>
                        </a:spcAft>
                      </a:pPr>
                      <a:r>
                        <a:rPr lang="en-US" sz="1400" kern="100">
                          <a:effectLst/>
                        </a:rPr>
                        <a:t>10</a:t>
                      </a:r>
                      <a:r>
                        <a:rPr lang="zh-CN" sz="1400" kern="100">
                          <a:effectLst/>
                        </a:rPr>
                        <a:t>～</a:t>
                      </a:r>
                      <a:r>
                        <a:rPr lang="en-US" sz="1400" kern="10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PIEACK</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该寄存器的第</a:t>
                      </a:r>
                      <a:r>
                        <a:rPr lang="en-US" sz="1400" kern="100" dirty="0">
                          <a:effectLst/>
                        </a:rPr>
                        <a:t>0</a:t>
                      </a:r>
                      <a:r>
                        <a:rPr lang="zh-CN" sz="1400" kern="100" dirty="0">
                          <a:effectLst/>
                        </a:rPr>
                        <a:t>位表示</a:t>
                      </a:r>
                      <a:r>
                        <a:rPr lang="en-US" sz="1400" kern="100" dirty="0">
                          <a:effectLst/>
                        </a:rPr>
                        <a:t>PIE</a:t>
                      </a:r>
                      <a:r>
                        <a:rPr lang="zh-CN" sz="1400" kern="100" dirty="0">
                          <a:effectLst/>
                        </a:rPr>
                        <a:t>第一组中断的</a:t>
                      </a:r>
                      <a:r>
                        <a:rPr lang="en-US" sz="1400" kern="100" dirty="0">
                          <a:effectLst/>
                        </a:rPr>
                        <a:t>CPU</a:t>
                      </a:r>
                      <a:r>
                        <a:rPr lang="zh-CN" sz="1400" kern="100" dirty="0">
                          <a:effectLst/>
                        </a:rPr>
                        <a:t>响应情况，第</a:t>
                      </a:r>
                      <a:r>
                        <a:rPr lang="en-US" sz="1400" kern="100" dirty="0">
                          <a:effectLst/>
                        </a:rPr>
                        <a:t>1</a:t>
                      </a:r>
                      <a:r>
                        <a:rPr lang="zh-CN" sz="1400" kern="100" dirty="0">
                          <a:effectLst/>
                        </a:rPr>
                        <a:t>位表示</a:t>
                      </a:r>
                      <a:r>
                        <a:rPr lang="en-US" sz="1400" kern="100" dirty="0">
                          <a:effectLst/>
                        </a:rPr>
                        <a:t>PIE</a:t>
                      </a:r>
                      <a:r>
                        <a:rPr lang="zh-CN" sz="1400" kern="100" dirty="0">
                          <a:effectLst/>
                        </a:rPr>
                        <a:t>第二组中断的</a:t>
                      </a:r>
                      <a:r>
                        <a:rPr lang="en-US" sz="1400" kern="100" dirty="0">
                          <a:effectLst/>
                        </a:rPr>
                        <a:t>CPU</a:t>
                      </a:r>
                      <a:r>
                        <a:rPr lang="zh-CN" sz="1400" kern="100" dirty="0">
                          <a:effectLst/>
                        </a:rPr>
                        <a:t>响应情况，……，第</a:t>
                      </a:r>
                      <a:r>
                        <a:rPr lang="en-US" sz="1400" kern="100" dirty="0">
                          <a:effectLst/>
                        </a:rPr>
                        <a:t>10</a:t>
                      </a:r>
                      <a:r>
                        <a:rPr lang="zh-CN" sz="1400" kern="100" dirty="0">
                          <a:effectLst/>
                        </a:rPr>
                        <a:t>位表示</a:t>
                      </a:r>
                      <a:r>
                        <a:rPr lang="en-US" sz="1400" kern="100" dirty="0">
                          <a:effectLst/>
                        </a:rPr>
                        <a:t>PIE</a:t>
                      </a:r>
                      <a:r>
                        <a:rPr lang="zh-CN" sz="1400" kern="100" dirty="0">
                          <a:effectLst/>
                        </a:rPr>
                        <a:t>第</a:t>
                      </a:r>
                      <a:r>
                        <a:rPr lang="en-US" sz="1400" kern="100" dirty="0">
                          <a:effectLst/>
                        </a:rPr>
                        <a:t>12</a:t>
                      </a:r>
                      <a:r>
                        <a:rPr lang="zh-CN" sz="1400" kern="100" dirty="0">
                          <a:effectLst/>
                        </a:rPr>
                        <a:t>组中断的</a:t>
                      </a:r>
                      <a:r>
                        <a:rPr lang="en-US" sz="1400" kern="100" dirty="0">
                          <a:effectLst/>
                        </a:rPr>
                        <a:t>CPU</a:t>
                      </a:r>
                      <a:r>
                        <a:rPr lang="zh-CN" sz="1400" kern="100" dirty="0">
                          <a:effectLst/>
                        </a:rPr>
                        <a:t>响应情况。向该寄存器的某一位写</a:t>
                      </a:r>
                      <a:r>
                        <a:rPr lang="en-US" sz="1400" kern="100" dirty="0">
                          <a:effectLst/>
                        </a:rPr>
                        <a:t>1</a:t>
                      </a:r>
                      <a:r>
                        <a:rPr lang="zh-CN" sz="1400" kern="100" dirty="0">
                          <a:effectLst/>
                        </a:rPr>
                        <a:t>，可使该位清</a:t>
                      </a:r>
                      <a:r>
                        <a:rPr lang="en-US" sz="1400" kern="100" dirty="0">
                          <a:effectLst/>
                        </a:rPr>
                        <a:t>0</a:t>
                      </a:r>
                      <a:r>
                        <a:rPr lang="zh-CN" sz="1400" kern="100" dirty="0">
                          <a:effectLst/>
                        </a:rPr>
                        <a:t>，此时如果该组内有</a:t>
                      </a:r>
                      <a:r>
                        <a:rPr lang="en-US" sz="1400" kern="100" dirty="0">
                          <a:effectLst/>
                        </a:rPr>
                        <a:t>CPU</a:t>
                      </a:r>
                      <a:r>
                        <a:rPr lang="zh-CN" sz="1400" kern="100" dirty="0">
                          <a:effectLst/>
                        </a:rPr>
                        <a:t>尚未响应的中断，则</a:t>
                      </a:r>
                      <a:r>
                        <a:rPr lang="en-US" sz="1400" kern="100" dirty="0">
                          <a:effectLst/>
                        </a:rPr>
                        <a:t>PIE</a:t>
                      </a:r>
                      <a:r>
                        <a:rPr lang="zh-CN" sz="1400" kern="100" dirty="0">
                          <a:effectLst/>
                        </a:rPr>
                        <a:t>向</a:t>
                      </a:r>
                      <a:r>
                        <a:rPr lang="en-US" sz="1400" kern="100" dirty="0">
                          <a:effectLst/>
                        </a:rPr>
                        <a:t>CPU</a:t>
                      </a:r>
                      <a:r>
                        <a:rPr lang="zh-CN" sz="1400" kern="100" dirty="0">
                          <a:effectLst/>
                        </a:rPr>
                        <a:t>提出中断请求。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969286"/>
                  </a:ext>
                </a:extLst>
              </a:tr>
            </a:tbl>
          </a:graphicData>
        </a:graphic>
      </p:graphicFrame>
    </p:spTree>
    <p:extLst>
      <p:ext uri="{BB962C8B-B14F-4D97-AF65-F5344CB8AC3E}">
        <p14:creationId xmlns:p14="http://schemas.microsoft.com/office/powerpoint/2010/main" val="1052301689"/>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smtClean="0"/>
              <a:t>中断</a:t>
            </a:r>
            <a:r>
              <a:rPr lang="en-US" altLang="zh-CN" dirty="0"/>
              <a:t>· PIE</a:t>
            </a:r>
            <a:r>
              <a:rPr lang="zh-CN" altLang="en-US" dirty="0"/>
              <a:t>中断寄存器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95536" y="843558"/>
            <a:ext cx="8352928" cy="707886"/>
          </a:xfrm>
          <a:prstGeom prst="rect">
            <a:avLst/>
          </a:prstGeom>
        </p:spPr>
        <p:txBody>
          <a:bodyPr wrap="square">
            <a:spAutoFit/>
          </a:bodyPr>
          <a:lstStyle/>
          <a:p>
            <a:r>
              <a:rPr lang="en-US" altLang="zh-CN" sz="2000" dirty="0">
                <a:solidFill>
                  <a:schemeClr val="tx1">
                    <a:lumMod val="65000"/>
                    <a:lumOff val="35000"/>
                  </a:schemeClr>
                </a:solidFill>
              </a:rPr>
              <a:t>4.PIE</a:t>
            </a:r>
            <a:r>
              <a:rPr lang="zh-CN" altLang="en-US" sz="2000" dirty="0">
                <a:solidFill>
                  <a:schemeClr val="tx1">
                    <a:lumMod val="65000"/>
                    <a:lumOff val="35000"/>
                  </a:schemeClr>
                </a:solidFill>
              </a:rPr>
              <a:t>控制寄存器</a:t>
            </a:r>
          </a:p>
          <a:p>
            <a:pPr indent="450850"/>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控制寄存器</a:t>
            </a:r>
            <a:r>
              <a:rPr lang="en-US" altLang="zh-CN" sz="2000" dirty="0">
                <a:solidFill>
                  <a:schemeClr val="tx1">
                    <a:lumMod val="65000"/>
                    <a:lumOff val="35000"/>
                  </a:schemeClr>
                </a:solidFill>
              </a:rPr>
              <a:t>PIECTRL</a:t>
            </a:r>
            <a:r>
              <a:rPr lang="zh-CN" altLang="en-US" sz="2000" dirty="0">
                <a:solidFill>
                  <a:schemeClr val="tx1">
                    <a:lumMod val="65000"/>
                    <a:lumOff val="35000"/>
                  </a:schemeClr>
                </a:solidFill>
              </a:rPr>
              <a:t>的位情况如图所示。</a:t>
            </a:r>
          </a:p>
        </p:txBody>
      </p:sp>
      <p:sp>
        <p:nvSpPr>
          <p:cNvPr id="9" name="矩形 8"/>
          <p:cNvSpPr/>
          <p:nvPr/>
        </p:nvSpPr>
        <p:spPr>
          <a:xfrm>
            <a:off x="2719570" y="2638801"/>
            <a:ext cx="3704860" cy="369332"/>
          </a:xfrm>
          <a:prstGeom prst="rect">
            <a:avLst/>
          </a:prstGeom>
        </p:spPr>
        <p:txBody>
          <a:bodyPr wrap="none">
            <a:spAutoFit/>
          </a:bodyPr>
          <a:lstStyle/>
          <a:p>
            <a:r>
              <a:rPr lang="zh-CN" altLang="zh-CN" dirty="0"/>
              <a:t>图</a:t>
            </a:r>
            <a:r>
              <a:rPr lang="en-US" altLang="zh-CN" dirty="0"/>
              <a:t>10-11 PIE</a:t>
            </a:r>
            <a:r>
              <a:rPr lang="zh-CN" altLang="zh-CN" dirty="0"/>
              <a:t>控制寄存器</a:t>
            </a:r>
            <a:r>
              <a:rPr lang="en-US" altLang="zh-CN" dirty="0"/>
              <a:t>PIECTRL</a:t>
            </a:r>
            <a:endParaRPr lang="zh-CN" altLang="zh-CN" dirty="0"/>
          </a:p>
        </p:txBody>
      </p:sp>
      <p:sp>
        <p:nvSpPr>
          <p:cNvPr id="5" name="矩形 4"/>
          <p:cNvSpPr/>
          <p:nvPr/>
        </p:nvSpPr>
        <p:spPr>
          <a:xfrm>
            <a:off x="323528" y="2986412"/>
            <a:ext cx="5064207" cy="400110"/>
          </a:xfrm>
          <a:prstGeom prst="rect">
            <a:avLst/>
          </a:prstGeom>
        </p:spPr>
        <p:txBody>
          <a:bodyPr wrap="none">
            <a:spAutoFit/>
          </a:bodyPr>
          <a:lstStyle/>
          <a:p>
            <a:pPr algn="just">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W=</a:t>
            </a:r>
            <a:r>
              <a:rPr lang="zh-CN" altLang="en-US"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–1=</a:t>
            </a:r>
            <a:r>
              <a:rPr lang="zh-CN" altLang="en-US"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32" y="1709884"/>
            <a:ext cx="7596336" cy="750583"/>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2144269152"/>
              </p:ext>
            </p:extLst>
          </p:nvPr>
        </p:nvGraphicFramePr>
        <p:xfrm>
          <a:off x="1430992" y="3435846"/>
          <a:ext cx="6309360" cy="1493520"/>
        </p:xfrm>
        <a:graphic>
          <a:graphicData uri="http://schemas.openxmlformats.org/drawingml/2006/table">
            <a:tbl>
              <a:tblPr firstRow="1" firstCol="1" bandRow="1" bandCol="1">
                <a:tableStyleId>{00A15C55-8517-42AA-B614-E9B94910E393}</a:tableStyleId>
              </a:tblPr>
              <a:tblGrid>
                <a:gridCol w="908760">
                  <a:extLst>
                    <a:ext uri="{9D8B030D-6E8A-4147-A177-3AD203B41FA5}">
                      <a16:colId xmlns:a16="http://schemas.microsoft.com/office/drawing/2014/main" val="3419488242"/>
                    </a:ext>
                  </a:extLst>
                </a:gridCol>
                <a:gridCol w="988620">
                  <a:extLst>
                    <a:ext uri="{9D8B030D-6E8A-4147-A177-3AD203B41FA5}">
                      <a16:colId xmlns:a16="http://schemas.microsoft.com/office/drawing/2014/main" val="3572608352"/>
                    </a:ext>
                  </a:extLst>
                </a:gridCol>
                <a:gridCol w="4411980">
                  <a:extLst>
                    <a:ext uri="{9D8B030D-6E8A-4147-A177-3AD203B41FA5}">
                      <a16:colId xmlns:a16="http://schemas.microsoft.com/office/drawing/2014/main" val="1604992541"/>
                    </a:ext>
                  </a:extLst>
                </a:gridCol>
              </a:tblGrid>
              <a:tr h="0">
                <a:tc>
                  <a:txBody>
                    <a:bodyPr/>
                    <a:lstStyle/>
                    <a:p>
                      <a:pPr algn="just">
                        <a:spcAft>
                          <a:spcPts val="0"/>
                        </a:spcAft>
                      </a:pPr>
                      <a:r>
                        <a:rPr lang="zh-CN" sz="1400" kern="100">
                          <a:effectLst/>
                        </a:rPr>
                        <a:t>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说明</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4342603"/>
                  </a:ext>
                </a:extLst>
              </a:tr>
              <a:tr h="0">
                <a:tc>
                  <a:txBody>
                    <a:bodyPr/>
                    <a:lstStyle/>
                    <a:p>
                      <a:pPr algn="just">
                        <a:spcAft>
                          <a:spcPts val="0"/>
                        </a:spcAft>
                      </a:pPr>
                      <a:r>
                        <a:rPr lang="en-US" sz="1400" kern="100">
                          <a:effectLst/>
                        </a:rPr>
                        <a:t>15</a:t>
                      </a:r>
                      <a:r>
                        <a:rPr lang="zh-CN" sz="1400" kern="100">
                          <a:effectLst/>
                        </a:rPr>
                        <a:t>～</a:t>
                      </a:r>
                      <a:r>
                        <a:rPr lang="en-US" sz="1400" kern="100">
                          <a:effectLst/>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PIEVECT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这些位表示从</a:t>
                      </a:r>
                      <a:r>
                        <a:rPr lang="en-US" sz="1400" kern="100" dirty="0">
                          <a:effectLst/>
                        </a:rPr>
                        <a:t>PIE</a:t>
                      </a:r>
                      <a:r>
                        <a:rPr lang="zh-CN" sz="1400" kern="100" dirty="0">
                          <a:effectLst/>
                        </a:rPr>
                        <a:t>向量表取回的向量地址。最低位忽略，只显示位</a:t>
                      </a:r>
                      <a:r>
                        <a:rPr lang="en-US" sz="1400" kern="100" dirty="0">
                          <a:effectLst/>
                        </a:rPr>
                        <a:t>1</a:t>
                      </a:r>
                      <a:r>
                        <a:rPr lang="zh-CN" sz="1400" kern="100" dirty="0">
                          <a:effectLst/>
                        </a:rPr>
                        <a:t>到位</a:t>
                      </a:r>
                      <a:r>
                        <a:rPr lang="en-US" sz="1400" kern="100" dirty="0">
                          <a:effectLst/>
                        </a:rPr>
                        <a:t>15</a:t>
                      </a:r>
                      <a:r>
                        <a:rPr lang="zh-CN" sz="1400" kern="100" dirty="0">
                          <a:effectLst/>
                        </a:rPr>
                        <a:t>地址。用户可以读取向量值，以确定取回的向量是由哪一个中断产生的。</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4991562"/>
                  </a:ext>
                </a:extLst>
              </a:tr>
              <a:tr h="0">
                <a:tc>
                  <a:txBody>
                    <a:bodyPr/>
                    <a:lstStyle/>
                    <a:p>
                      <a:pPr algn="just">
                        <a:spcAft>
                          <a:spcPts val="0"/>
                        </a:spcAft>
                      </a:pPr>
                      <a:r>
                        <a:rPr lang="en-US" sz="1400" kern="10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ENPIE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从</a:t>
                      </a:r>
                      <a:r>
                        <a:rPr lang="en-US" sz="1400" kern="100" dirty="0">
                          <a:effectLst/>
                        </a:rPr>
                        <a:t>PIE</a:t>
                      </a:r>
                      <a:r>
                        <a:rPr lang="zh-CN" sz="1400" kern="100" dirty="0">
                          <a:effectLst/>
                        </a:rPr>
                        <a:t>块取回向量使能。当该位置</a:t>
                      </a:r>
                      <a:r>
                        <a:rPr lang="en-US" sz="1400" kern="100" dirty="0">
                          <a:effectLst/>
                        </a:rPr>
                        <a:t>1</a:t>
                      </a:r>
                      <a:r>
                        <a:rPr lang="zh-CN" sz="1400" kern="100" dirty="0">
                          <a:effectLst/>
                        </a:rPr>
                        <a:t>时，所有向量取自</a:t>
                      </a:r>
                      <a:r>
                        <a:rPr lang="en-US" sz="1400" kern="100" dirty="0">
                          <a:effectLst/>
                        </a:rPr>
                        <a:t>PIE</a:t>
                      </a:r>
                      <a:r>
                        <a:rPr lang="zh-CN" sz="1400" kern="100" dirty="0">
                          <a:effectLst/>
                        </a:rPr>
                        <a:t>向量表。如果该位置</a:t>
                      </a:r>
                      <a:r>
                        <a:rPr lang="en-US" sz="1400" kern="100" dirty="0">
                          <a:effectLst/>
                        </a:rPr>
                        <a:t>0</a:t>
                      </a:r>
                      <a:r>
                        <a:rPr lang="zh-CN" sz="1400" kern="100" dirty="0">
                          <a:effectLst/>
                        </a:rPr>
                        <a:t>，</a:t>
                      </a:r>
                      <a:r>
                        <a:rPr lang="en-US" sz="1400" kern="100" dirty="0">
                          <a:effectLst/>
                        </a:rPr>
                        <a:t>PIE</a:t>
                      </a:r>
                      <a:r>
                        <a:rPr lang="zh-CN" sz="1400" kern="100" dirty="0">
                          <a:effectLst/>
                        </a:rPr>
                        <a:t>块无效，向量取自引导</a:t>
                      </a:r>
                      <a:r>
                        <a:rPr lang="en-US" sz="1400" kern="100" dirty="0">
                          <a:effectLst/>
                        </a:rPr>
                        <a:t>ROM</a:t>
                      </a:r>
                      <a:r>
                        <a:rPr lang="zh-CN" sz="1400" kern="100" dirty="0">
                          <a:effectLst/>
                        </a:rPr>
                        <a:t>的</a:t>
                      </a:r>
                      <a:r>
                        <a:rPr lang="en-US" sz="1400" kern="100" dirty="0">
                          <a:effectLst/>
                        </a:rPr>
                        <a:t>CPU</a:t>
                      </a:r>
                      <a:r>
                        <a:rPr lang="zh-CN" sz="1400" kern="100" dirty="0">
                          <a:effectLst/>
                        </a:rPr>
                        <a:t>向量表或</a:t>
                      </a:r>
                      <a:r>
                        <a:rPr lang="en-US" sz="1400" kern="100" dirty="0">
                          <a:effectLst/>
                        </a:rPr>
                        <a:t>XINTF 7</a:t>
                      </a:r>
                      <a:r>
                        <a:rPr lang="zh-CN" sz="1400" kern="100" dirty="0">
                          <a:effectLst/>
                        </a:rPr>
                        <a:t>区外部接口。</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1150487"/>
                  </a:ext>
                </a:extLst>
              </a:tr>
            </a:tbl>
          </a:graphicData>
        </a:graphic>
      </p:graphicFrame>
    </p:spTree>
    <p:extLst>
      <p:ext uri="{BB962C8B-B14F-4D97-AF65-F5344CB8AC3E}">
        <p14:creationId xmlns:p14="http://schemas.microsoft.com/office/powerpoint/2010/main" val="1345076636"/>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a:t>
            </a:r>
            <a:r>
              <a:rPr lang="en-US" altLang="zh-CN" dirty="0" smtClean="0"/>
              <a:t>PIE</a:t>
            </a:r>
            <a:r>
              <a:rPr lang="zh-CN" altLang="en-US" dirty="0" smtClean="0"/>
              <a:t>中断</a:t>
            </a:r>
            <a:r>
              <a:rPr lang="en-US" altLang="zh-CN" dirty="0" smtClean="0"/>
              <a:t>·</a:t>
            </a:r>
            <a:r>
              <a:rPr lang="zh-CN" altLang="en-US" dirty="0" smtClean="0"/>
              <a:t>外部中断控制寄存器</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259632" y="1851670"/>
            <a:ext cx="6624736" cy="1631216"/>
          </a:xfrm>
          <a:prstGeom prst="rect">
            <a:avLst/>
          </a:prstGeom>
        </p:spPr>
        <p:txBody>
          <a:bodyPr wrap="square">
            <a:spAutoFit/>
          </a:bodyPr>
          <a:lstStyle/>
          <a:p>
            <a:pPr indent="450850"/>
            <a:r>
              <a:rPr lang="en-US" altLang="zh-CN" sz="2000" dirty="0">
                <a:solidFill>
                  <a:schemeClr val="tx1">
                    <a:lumMod val="65000"/>
                    <a:lumOff val="35000"/>
                  </a:schemeClr>
                </a:solidFill>
              </a:rPr>
              <a:t>F28335</a:t>
            </a:r>
            <a:r>
              <a:rPr lang="zh-CN" altLang="en-US" sz="2000" dirty="0">
                <a:solidFill>
                  <a:schemeClr val="tx1">
                    <a:lumMod val="65000"/>
                    <a:lumOff val="35000"/>
                  </a:schemeClr>
                </a:solidFill>
              </a:rPr>
              <a:t>支持</a:t>
            </a:r>
            <a:r>
              <a:rPr lang="en-US" altLang="zh-CN" sz="2000" dirty="0">
                <a:solidFill>
                  <a:schemeClr val="tx1">
                    <a:lumMod val="65000"/>
                    <a:lumOff val="35000"/>
                  </a:schemeClr>
                </a:solidFill>
              </a:rPr>
              <a:t>XINT1~XINT7</a:t>
            </a:r>
            <a:r>
              <a:rPr lang="zh-CN" altLang="en-US" sz="2000" dirty="0">
                <a:solidFill>
                  <a:schemeClr val="tx1">
                    <a:lumMod val="65000"/>
                    <a:lumOff val="35000"/>
                  </a:schemeClr>
                </a:solidFill>
              </a:rPr>
              <a:t>和</a:t>
            </a:r>
            <a:r>
              <a:rPr lang="en-US" altLang="zh-CN" sz="2000" dirty="0">
                <a:solidFill>
                  <a:schemeClr val="tx1">
                    <a:lumMod val="65000"/>
                    <a:lumOff val="35000"/>
                  </a:schemeClr>
                </a:solidFill>
              </a:rPr>
              <a:t>XNMI</a:t>
            </a:r>
            <a:r>
              <a:rPr lang="zh-CN" altLang="en-US" sz="2000" dirty="0">
                <a:solidFill>
                  <a:schemeClr val="tx1">
                    <a:lumMod val="65000"/>
                    <a:lumOff val="35000"/>
                  </a:schemeClr>
                </a:solidFill>
              </a:rPr>
              <a:t>，一共</a:t>
            </a:r>
            <a:r>
              <a:rPr lang="en-US" altLang="zh-CN" sz="2000" dirty="0">
                <a:solidFill>
                  <a:schemeClr val="tx1">
                    <a:lumMod val="65000"/>
                    <a:lumOff val="35000"/>
                  </a:schemeClr>
                </a:solidFill>
              </a:rPr>
              <a:t>8</a:t>
            </a:r>
            <a:r>
              <a:rPr lang="zh-CN" altLang="en-US" sz="2000" dirty="0">
                <a:solidFill>
                  <a:schemeClr val="tx1">
                    <a:lumMod val="65000"/>
                    <a:lumOff val="35000"/>
                  </a:schemeClr>
                </a:solidFill>
              </a:rPr>
              <a:t>路外部引脚中断，其中</a:t>
            </a:r>
            <a:r>
              <a:rPr lang="en-US" altLang="zh-CN" sz="2000" dirty="0">
                <a:solidFill>
                  <a:schemeClr val="tx1">
                    <a:lumMod val="65000"/>
                    <a:lumOff val="35000"/>
                  </a:schemeClr>
                </a:solidFill>
              </a:rPr>
              <a:t>XNMI</a:t>
            </a:r>
            <a:r>
              <a:rPr lang="zh-CN" altLang="en-US" sz="2000" dirty="0">
                <a:solidFill>
                  <a:schemeClr val="tx1">
                    <a:lumMod val="65000"/>
                    <a:lumOff val="35000"/>
                  </a:schemeClr>
                </a:solidFill>
              </a:rPr>
              <a:t>为非可屏蔽中断。通过控制寄存器</a:t>
            </a:r>
            <a:r>
              <a:rPr lang="en-US" altLang="zh-CN" sz="2000" dirty="0" err="1">
                <a:solidFill>
                  <a:schemeClr val="tx1">
                    <a:lumMod val="65000"/>
                    <a:lumOff val="35000"/>
                  </a:schemeClr>
                </a:solidFill>
              </a:rPr>
              <a:t>XINTnCR</a:t>
            </a:r>
            <a:r>
              <a:rPr lang="zh-CN" altLang="en-US" sz="2000" dirty="0">
                <a:solidFill>
                  <a:schemeClr val="tx1">
                    <a:lumMod val="65000"/>
                    <a:lumOff val="35000"/>
                  </a:schemeClr>
                </a:solidFill>
              </a:rPr>
              <a:t>可使能或禁止</a:t>
            </a:r>
            <a:r>
              <a:rPr lang="en-US" altLang="zh-CN" sz="2000" dirty="0">
                <a:solidFill>
                  <a:schemeClr val="tx1">
                    <a:lumMod val="65000"/>
                    <a:lumOff val="35000"/>
                  </a:schemeClr>
                </a:solidFill>
              </a:rPr>
              <a:t>8</a:t>
            </a:r>
            <a:r>
              <a:rPr lang="zh-CN" altLang="en-US" sz="2000" dirty="0">
                <a:solidFill>
                  <a:schemeClr val="tx1">
                    <a:lumMod val="65000"/>
                    <a:lumOff val="35000"/>
                  </a:schemeClr>
                </a:solidFill>
              </a:rPr>
              <a:t>路中的任何一路，同时可为每一路选择配置为上升沿触发或下降沿触发。寄存器</a:t>
            </a:r>
            <a:r>
              <a:rPr lang="en-US" altLang="zh-CN" sz="2000" dirty="0" err="1">
                <a:solidFill>
                  <a:schemeClr val="tx1">
                    <a:lumMod val="65000"/>
                    <a:lumOff val="35000"/>
                  </a:schemeClr>
                </a:solidFill>
              </a:rPr>
              <a:t>XINTnCR</a:t>
            </a:r>
            <a:r>
              <a:rPr lang="zh-CN" altLang="en-US" sz="2000" dirty="0">
                <a:solidFill>
                  <a:schemeClr val="tx1">
                    <a:lumMod val="65000"/>
                    <a:lumOff val="35000"/>
                  </a:schemeClr>
                </a:solidFill>
              </a:rPr>
              <a:t>的具体信息请查看</a:t>
            </a:r>
            <a:r>
              <a:rPr lang="en-US" altLang="zh-CN" sz="2000" dirty="0">
                <a:solidFill>
                  <a:schemeClr val="tx1">
                    <a:lumMod val="65000"/>
                    <a:lumOff val="35000"/>
                  </a:schemeClr>
                </a:solidFill>
              </a:rPr>
              <a:t>C2000</a:t>
            </a:r>
            <a:r>
              <a:rPr lang="zh-CN" altLang="en-US" sz="2000" dirty="0">
                <a:solidFill>
                  <a:schemeClr val="tx1">
                    <a:lumMod val="65000"/>
                    <a:lumOff val="35000"/>
                  </a:schemeClr>
                </a:solidFill>
              </a:rPr>
              <a:t>助手。</a:t>
            </a:r>
          </a:p>
        </p:txBody>
      </p:sp>
    </p:spTree>
    <p:extLst>
      <p:ext uri="{BB962C8B-B14F-4D97-AF65-F5344CB8AC3E}">
        <p14:creationId xmlns:p14="http://schemas.microsoft.com/office/powerpoint/2010/main" val="4102212039"/>
      </p:ext>
    </p:extLst>
  </p:cSld>
  <p:clrMapOvr>
    <a:masterClrMapping/>
  </p:clrMapOvr>
  <p:transition spd="slow" advTm="11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什么是中断</a:t>
            </a:r>
          </a:p>
        </p:txBody>
      </p:sp>
      <p:sp>
        <p:nvSpPr>
          <p:cNvPr id="4" name="矩形 3"/>
          <p:cNvSpPr/>
          <p:nvPr/>
        </p:nvSpPr>
        <p:spPr>
          <a:xfrm>
            <a:off x="719572" y="1140589"/>
            <a:ext cx="7704856" cy="286232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假如一个工程师正在办公桌前专心致志的写程序，突然电话铃声响了</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很显然，电话是不可错过的，相比手中写程序的活，这个电话肯定是更加重要和紧急的，电话事件相当于产生了一个中断请求，因为某种需求不得不请求这个工程师打断手中正在做的事情</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。工程师听到铃声便拿起电话进行交谈</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工程师响应了电话的请求，相当于</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响应了一个中断，停下了正在执行的主程序，并转向执行中断服务子程序</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。电话很快就讲完了，工程师挂上了电话，又接着从刚才停下来的地方开始写程序</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中断服务子程序执行完成之后，</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又回到了刚才停下来的地方开始执行主程序</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。整个过程如图</a:t>
            </a:r>
            <a:r>
              <a:rPr lang="en-US" altLang="zh-CN" sz="2000" kern="100" dirty="0">
                <a:solidFill>
                  <a:schemeClr val="tx1">
                    <a:lumMod val="65000"/>
                    <a:lumOff val="35000"/>
                  </a:schemeClr>
                </a:solidFill>
                <a:latin typeface="+mn-ea"/>
              </a:rPr>
              <a:t>10-1</a:t>
            </a:r>
            <a:r>
              <a:rPr lang="zh-CN" altLang="en-US" sz="2000" kern="100" dirty="0">
                <a:solidFill>
                  <a:schemeClr val="tx1">
                    <a:lumMod val="65000"/>
                    <a:lumOff val="35000"/>
                  </a:schemeClr>
                </a:solidFill>
                <a:latin typeface="+mn-ea"/>
              </a:rPr>
              <a:t>所示。</a:t>
            </a:r>
          </a:p>
        </p:txBody>
      </p:sp>
    </p:spTree>
    <p:extLst>
      <p:ext uri="{BB962C8B-B14F-4D97-AF65-F5344CB8AC3E}">
        <p14:creationId xmlns:p14="http://schemas.microsoft.com/office/powerpoint/2010/main" val="854561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PIE</a:t>
            </a:r>
            <a:r>
              <a:rPr lang="zh-CN" altLang="en-US" dirty="0"/>
              <a:t>中断</a:t>
            </a:r>
            <a:r>
              <a:rPr lang="en-US" altLang="zh-CN" dirty="0"/>
              <a:t>·PIE</a:t>
            </a:r>
            <a:r>
              <a:rPr lang="zh-CN" altLang="en-US" dirty="0"/>
              <a:t>中断向量表</a:t>
            </a:r>
          </a:p>
        </p:txBody>
      </p:sp>
      <p:sp>
        <p:nvSpPr>
          <p:cNvPr id="4" name="矩形 3"/>
          <p:cNvSpPr/>
          <p:nvPr/>
        </p:nvSpPr>
        <p:spPr>
          <a:xfrm>
            <a:off x="1079612" y="1707654"/>
            <a:ext cx="6984776" cy="2554545"/>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一共可以支持</a:t>
            </a:r>
            <a:r>
              <a:rPr lang="en-US" altLang="zh-CN" sz="2000" kern="100" dirty="0">
                <a:solidFill>
                  <a:schemeClr val="tx1">
                    <a:lumMod val="65000"/>
                    <a:lumOff val="35000"/>
                  </a:schemeClr>
                </a:solidFill>
                <a:latin typeface="+mn-ea"/>
              </a:rPr>
              <a:t>96</a:t>
            </a:r>
            <a:r>
              <a:rPr lang="zh-CN" altLang="en-US" sz="2000" kern="100" dirty="0">
                <a:solidFill>
                  <a:schemeClr val="tx1">
                    <a:lumMod val="65000"/>
                    <a:lumOff val="35000"/>
                  </a:schemeClr>
                </a:solidFill>
                <a:latin typeface="+mn-ea"/>
              </a:rPr>
              <a:t>个中断，每个中断都会有中断服务子程序</a:t>
            </a:r>
            <a:r>
              <a:rPr lang="en-US" altLang="zh-CN" sz="2000" kern="100" dirty="0">
                <a:solidFill>
                  <a:schemeClr val="tx1">
                    <a:lumMod val="65000"/>
                    <a:lumOff val="35000"/>
                  </a:schemeClr>
                </a:solidFill>
                <a:latin typeface="+mn-ea"/>
              </a:rPr>
              <a:t>ISR</a:t>
            </a:r>
            <a:r>
              <a:rPr lang="zh-CN" altLang="en-US" sz="2000" kern="100" dirty="0">
                <a:solidFill>
                  <a:schemeClr val="tx1">
                    <a:lumMod val="65000"/>
                    <a:lumOff val="35000"/>
                  </a:schemeClr>
                </a:solidFill>
                <a:latin typeface="+mn-ea"/>
              </a:rPr>
              <a:t>，那</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去响应中断时是如何找到对应的中断服务子程序的呢？解决方法是将</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的各个中断服务子程序的地址存储在一片连续的</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空间内，这就是</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中断向量表。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中断向量表是由</a:t>
            </a:r>
            <a:r>
              <a:rPr lang="en-US" altLang="zh-CN" sz="2000" kern="100" dirty="0">
                <a:solidFill>
                  <a:schemeClr val="tx1">
                    <a:lumMod val="65000"/>
                    <a:lumOff val="35000"/>
                  </a:schemeClr>
                </a:solidFill>
                <a:latin typeface="+mn-ea"/>
              </a:rPr>
              <a:t>256*16</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空间组成，如果不使用</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模块，则这个空间也可以作为通用的</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使用</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450850" algn="just"/>
            <a:endParaRPr lang="en-US" altLang="zh-CN" sz="2000" kern="100" dirty="0" smtClean="0">
              <a:solidFill>
                <a:schemeClr val="tx1">
                  <a:lumMod val="65000"/>
                  <a:lumOff val="35000"/>
                </a:schemeClr>
              </a:solidFill>
              <a:latin typeface="+mn-ea"/>
            </a:endParaRPr>
          </a:p>
          <a:p>
            <a:pPr algn="just"/>
            <a:r>
              <a:rPr lang="en-US" altLang="zh-CN" sz="2000" kern="100" dirty="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中断向量</a:t>
            </a:r>
            <a:r>
              <a:rPr lang="zh-CN" altLang="en-US" sz="2000" kern="100" dirty="0" smtClean="0">
                <a:solidFill>
                  <a:schemeClr val="tx1">
                    <a:lumMod val="65000"/>
                    <a:lumOff val="35000"/>
                  </a:schemeClr>
                </a:solidFill>
                <a:latin typeface="+mn-ea"/>
              </a:rPr>
              <a:t>表略。</a:t>
            </a:r>
            <a:endParaRPr lang="zh-CN" altLang="en-US" sz="2000" kern="100" dirty="0">
              <a:solidFill>
                <a:schemeClr val="tx1">
                  <a:lumMod val="65000"/>
                  <a:lumOff val="35000"/>
                </a:schemeClr>
              </a:solidFill>
              <a:latin typeface="+mn-ea"/>
            </a:endParaRPr>
          </a:p>
        </p:txBody>
      </p:sp>
    </p:spTree>
    <p:extLst>
      <p:ext uri="{BB962C8B-B14F-4D97-AF65-F5344CB8AC3E}">
        <p14:creationId xmlns:p14="http://schemas.microsoft.com/office/powerpoint/2010/main" val="25574225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4" name="矩形 3"/>
          <p:cNvSpPr/>
          <p:nvPr/>
        </p:nvSpPr>
        <p:spPr>
          <a:xfrm>
            <a:off x="575556" y="1435885"/>
            <a:ext cx="7992888" cy="3015697"/>
          </a:xfrm>
          <a:prstGeom prst="rect">
            <a:avLst/>
          </a:prstGeom>
        </p:spPr>
        <p:txBody>
          <a:bodyPr wrap="square">
            <a:spAutoFit/>
          </a:bodyPr>
          <a:lstStyle/>
          <a:p>
            <a:pPr indent="538163" algn="just">
              <a:lnSpc>
                <a:spcPct val="120000"/>
              </a:lnSpc>
            </a:pPr>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10-12</a:t>
            </a:r>
            <a:r>
              <a:rPr lang="zh-CN" altLang="en-US" sz="2000" kern="100" dirty="0">
                <a:solidFill>
                  <a:schemeClr val="tx1">
                    <a:lumMod val="65000"/>
                    <a:lumOff val="35000"/>
                  </a:schemeClr>
                </a:solidFill>
                <a:latin typeface="+mn-ea"/>
              </a:rPr>
              <a:t>所示，</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的中断采用的是三级中断机制，分别为外设级、</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级和</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级。对于某一个具体的外设中断请求，任意一级的不许可，</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最终都不会响应该外设中断。这就好比一个文件需要三级领导的批示一样，任意一级领导的不同意，都不能被送至上一级领导，更不可能得到最终的批复，中断机制的原理也是如此。上一章里介绍了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定时器</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，也提及了当</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定时器</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完成一个周期的计数后就会产生一个中断信号，也就是</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定时器</a:t>
            </a:r>
            <a:r>
              <a:rPr lang="en-US" altLang="zh-CN" sz="2000" kern="100" dirty="0">
                <a:solidFill>
                  <a:schemeClr val="tx1">
                    <a:lumMod val="65000"/>
                    <a:lumOff val="35000"/>
                  </a:schemeClr>
                </a:solidFill>
                <a:latin typeface="+mn-ea"/>
              </a:rPr>
              <a:t>0 </a:t>
            </a:r>
            <a:r>
              <a:rPr lang="zh-CN" altLang="en-US" sz="2000" kern="100" dirty="0">
                <a:solidFill>
                  <a:schemeClr val="tx1">
                    <a:lumMod val="65000"/>
                    <a:lumOff val="35000"/>
                  </a:schemeClr>
                </a:solidFill>
                <a:latin typeface="+mn-ea"/>
              </a:rPr>
              <a:t>的周期中断。接下来，以</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定时器</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的周期中断为例来探讨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的三级中断系统。</a:t>
            </a:r>
          </a:p>
        </p:txBody>
      </p:sp>
    </p:spTree>
    <p:extLst>
      <p:ext uri="{BB962C8B-B14F-4D97-AF65-F5344CB8AC3E}">
        <p14:creationId xmlns:p14="http://schemas.microsoft.com/office/powerpoint/2010/main" val="1551918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5" name="矩形 4"/>
          <p:cNvSpPr/>
          <p:nvPr/>
        </p:nvSpPr>
        <p:spPr>
          <a:xfrm>
            <a:off x="2614573" y="3651870"/>
            <a:ext cx="3914854" cy="430374"/>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10-12 F28335</a:t>
            </a:r>
            <a:r>
              <a:rPr lang="zh-CN" altLang="en-US" sz="2000" kern="100" dirty="0">
                <a:latin typeface="+mn-ea"/>
              </a:rPr>
              <a:t>的三级中断机制</a:t>
            </a:r>
          </a:p>
        </p:txBody>
      </p:sp>
      <p:graphicFrame>
        <p:nvGraphicFramePr>
          <p:cNvPr id="6" name="对象 5"/>
          <p:cNvGraphicFramePr>
            <a:graphicFrameLocks noChangeAspect="1"/>
          </p:cNvGraphicFramePr>
          <p:nvPr>
            <p:extLst>
              <p:ext uri="{D42A27DB-BD31-4B8C-83A1-F6EECF244321}">
                <p14:modId xmlns:p14="http://schemas.microsoft.com/office/powerpoint/2010/main" val="836179474"/>
              </p:ext>
            </p:extLst>
          </p:nvPr>
        </p:nvGraphicFramePr>
        <p:xfrm>
          <a:off x="990194" y="1563638"/>
          <a:ext cx="7163612" cy="1836204"/>
        </p:xfrm>
        <a:graphic>
          <a:graphicData uri="http://schemas.openxmlformats.org/presentationml/2006/ole">
            <mc:AlternateContent xmlns:mc="http://schemas.openxmlformats.org/markup-compatibility/2006">
              <mc:Choice xmlns:v="urn:schemas-microsoft-com:vml" Requires="v">
                <p:oleObj spid="_x0000_s14390" name="Visio" r:id="rId4" imgW="5650672" imgH="1444685" progId="Visio.Drawing.11">
                  <p:embed/>
                </p:oleObj>
              </mc:Choice>
              <mc:Fallback>
                <p:oleObj name="Visio" r:id="rId4" imgW="5650672" imgH="144468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194" y="1563638"/>
                        <a:ext cx="7163612" cy="1836204"/>
                      </a:xfrm>
                      <a:prstGeom prst="rect">
                        <a:avLst/>
                      </a:prstGeom>
                      <a:solidFill>
                        <a:schemeClr val="bg1"/>
                      </a:solidFill>
                      <a:ln>
                        <a:solidFill>
                          <a:schemeClr val="bg2"/>
                        </a:solidFill>
                      </a:ln>
                    </p:spPr>
                  </p:pic>
                </p:oleObj>
              </mc:Fallback>
            </mc:AlternateContent>
          </a:graphicData>
        </a:graphic>
      </p:graphicFrame>
    </p:spTree>
    <p:extLst>
      <p:ext uri="{BB962C8B-B14F-4D97-AF65-F5344CB8AC3E}">
        <p14:creationId xmlns:p14="http://schemas.microsoft.com/office/powerpoint/2010/main" val="1635776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539552" y="808422"/>
            <a:ext cx="1167307"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外设级</a:t>
            </a:r>
          </a:p>
        </p:txBody>
      </p:sp>
      <p:sp>
        <p:nvSpPr>
          <p:cNvPr id="7" name="矩形 6"/>
          <p:cNvSpPr/>
          <p:nvPr/>
        </p:nvSpPr>
        <p:spPr>
          <a:xfrm>
            <a:off x="539552" y="1203598"/>
            <a:ext cx="8237023" cy="3571299"/>
          </a:xfrm>
          <a:prstGeom prst="rect">
            <a:avLst/>
          </a:prstGeom>
        </p:spPr>
        <p:txBody>
          <a:bodyPr wrap="square">
            <a:spAutoFit/>
          </a:bodyPr>
          <a:lstStyle/>
          <a:p>
            <a:pPr indent="533400" algn="just">
              <a:lnSpc>
                <a:spcPct val="120000"/>
              </a:lnSpc>
              <a:spcAft>
                <a:spcPts val="0"/>
              </a:spcAft>
            </a:pPr>
            <a:r>
              <a:rPr lang="zh-CN" altLang="en-US" sz="1900" kern="100" dirty="0">
                <a:solidFill>
                  <a:schemeClr val="tx1">
                    <a:lumMod val="65000"/>
                    <a:lumOff val="35000"/>
                  </a:schemeClr>
                </a:solidFill>
                <a:latin typeface="+mn-ea"/>
                <a:cs typeface="Times New Roman" panose="02020603050405020304" pitchFamily="18" charset="0"/>
              </a:rPr>
              <a:t>假如在程序执行的过程中，某一个外设产生了一个中断事件，那么在这个外设的某个寄存器中与该中断事件相关的中断标志位</a:t>
            </a:r>
            <a:r>
              <a:rPr lang="en-US" altLang="zh-CN" sz="1900" kern="100" dirty="0">
                <a:solidFill>
                  <a:schemeClr val="tx1">
                    <a:lumMod val="65000"/>
                    <a:lumOff val="35000"/>
                  </a:schemeClr>
                </a:solidFill>
                <a:latin typeface="+mn-ea"/>
                <a:cs typeface="Times New Roman" panose="02020603050405020304" pitchFamily="18" charset="0"/>
              </a:rPr>
              <a:t>(IF=Interrupt Flag)</a:t>
            </a:r>
            <a:r>
              <a:rPr lang="zh-CN" altLang="en-US" sz="1900" kern="100" dirty="0">
                <a:solidFill>
                  <a:schemeClr val="tx1">
                    <a:lumMod val="65000"/>
                    <a:lumOff val="35000"/>
                  </a:schemeClr>
                </a:solidFill>
                <a:latin typeface="+mn-ea"/>
                <a:cs typeface="Times New Roman" panose="02020603050405020304" pitchFamily="18" charset="0"/>
              </a:rPr>
              <a:t>被置为</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。此时，如果该中断相应的中断使能位</a:t>
            </a:r>
            <a:r>
              <a:rPr lang="en-US" altLang="zh-CN" sz="1900" kern="100" dirty="0">
                <a:solidFill>
                  <a:schemeClr val="tx1">
                    <a:lumMod val="65000"/>
                    <a:lumOff val="35000"/>
                  </a:schemeClr>
                </a:solidFill>
                <a:latin typeface="+mn-ea"/>
                <a:cs typeface="Times New Roman" panose="02020603050405020304" pitchFamily="18" charset="0"/>
              </a:rPr>
              <a:t>(IE=Interrupt Enable)</a:t>
            </a:r>
            <a:r>
              <a:rPr lang="zh-CN" altLang="en-US" sz="1900" kern="100" dirty="0">
                <a:solidFill>
                  <a:schemeClr val="tx1">
                    <a:lumMod val="65000"/>
                    <a:lumOff val="35000"/>
                  </a:schemeClr>
                </a:solidFill>
                <a:latin typeface="+mn-ea"/>
                <a:cs typeface="Times New Roman" panose="02020603050405020304" pitchFamily="18" charset="0"/>
              </a:rPr>
              <a:t>已经被置位，也就是值为</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，该外设就会向</a:t>
            </a:r>
            <a:r>
              <a:rPr lang="en-US" altLang="zh-CN" sz="1900" kern="100" dirty="0">
                <a:solidFill>
                  <a:schemeClr val="tx1">
                    <a:lumMod val="65000"/>
                    <a:lumOff val="35000"/>
                  </a:schemeClr>
                </a:solidFill>
                <a:latin typeface="+mn-ea"/>
                <a:cs typeface="Times New Roman" panose="02020603050405020304" pitchFamily="18" charset="0"/>
              </a:rPr>
              <a:t>PIE</a:t>
            </a:r>
            <a:r>
              <a:rPr lang="zh-CN" altLang="en-US" sz="1900" kern="100" dirty="0">
                <a:solidFill>
                  <a:schemeClr val="tx1">
                    <a:lumMod val="65000"/>
                    <a:lumOff val="35000"/>
                  </a:schemeClr>
                </a:solidFill>
                <a:latin typeface="+mn-ea"/>
                <a:cs typeface="Times New Roman" panose="02020603050405020304" pitchFamily="18" charset="0"/>
              </a:rPr>
              <a:t>控制器发出一个中断请求。相反，如果虽然中断事件已经发生了，相应的中断标志位也被置位了，但是该中断没有被使能，也就是中断使能位的值为</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，那么外设就不会向</a:t>
            </a:r>
            <a:r>
              <a:rPr lang="en-US" altLang="zh-CN" sz="1900" kern="100" dirty="0">
                <a:solidFill>
                  <a:schemeClr val="tx1">
                    <a:lumMod val="65000"/>
                    <a:lumOff val="35000"/>
                  </a:schemeClr>
                </a:solidFill>
                <a:latin typeface="+mn-ea"/>
                <a:cs typeface="Times New Roman" panose="02020603050405020304" pitchFamily="18" charset="0"/>
              </a:rPr>
              <a:t>PIE</a:t>
            </a:r>
            <a:r>
              <a:rPr lang="zh-CN" altLang="en-US" sz="1900" kern="100" dirty="0">
                <a:solidFill>
                  <a:schemeClr val="tx1">
                    <a:lumMod val="65000"/>
                    <a:lumOff val="35000"/>
                  </a:schemeClr>
                </a:solidFill>
                <a:latin typeface="+mn-ea"/>
                <a:cs typeface="Times New Roman" panose="02020603050405020304" pitchFamily="18" charset="0"/>
              </a:rPr>
              <a:t>控制器提出中断请求。值得一提的是，这时候虽然外设不会向</a:t>
            </a:r>
            <a:r>
              <a:rPr lang="en-US" altLang="zh-CN" sz="1900" kern="100" dirty="0">
                <a:solidFill>
                  <a:schemeClr val="tx1">
                    <a:lumMod val="65000"/>
                    <a:lumOff val="35000"/>
                  </a:schemeClr>
                </a:solidFill>
                <a:latin typeface="+mn-ea"/>
                <a:cs typeface="Times New Roman" panose="02020603050405020304" pitchFamily="18" charset="0"/>
              </a:rPr>
              <a:t>PIE</a:t>
            </a:r>
            <a:r>
              <a:rPr lang="zh-CN" altLang="en-US" sz="1900" kern="100" dirty="0">
                <a:solidFill>
                  <a:schemeClr val="tx1">
                    <a:lumMod val="65000"/>
                    <a:lumOff val="35000"/>
                  </a:schemeClr>
                </a:solidFill>
                <a:latin typeface="+mn-ea"/>
                <a:cs typeface="Times New Roman" panose="02020603050405020304" pitchFamily="18" charset="0"/>
              </a:rPr>
              <a:t>控制器提出中断请求，但是相应的中断标志位会一直保持置位状态，直到用程序将其清除为止。当然，在中断标志位保持置位状态的时候，一旦该中断被使能了，那么外设会立即向</a:t>
            </a:r>
            <a:r>
              <a:rPr lang="en-US" altLang="zh-CN" sz="1900" kern="100" dirty="0">
                <a:solidFill>
                  <a:schemeClr val="tx1">
                    <a:lumMod val="65000"/>
                    <a:lumOff val="35000"/>
                  </a:schemeClr>
                </a:solidFill>
                <a:latin typeface="+mn-ea"/>
                <a:cs typeface="Times New Roman" panose="02020603050405020304" pitchFamily="18" charset="0"/>
              </a:rPr>
              <a:t>PIE</a:t>
            </a:r>
            <a:r>
              <a:rPr lang="zh-CN" altLang="en-US" sz="1900" kern="100" dirty="0">
                <a:solidFill>
                  <a:schemeClr val="tx1">
                    <a:lumMod val="65000"/>
                    <a:lumOff val="35000"/>
                  </a:schemeClr>
                </a:solidFill>
                <a:latin typeface="+mn-ea"/>
                <a:cs typeface="Times New Roman" panose="02020603050405020304" pitchFamily="18" charset="0"/>
              </a:rPr>
              <a:t>发出中断请求。</a:t>
            </a:r>
            <a:endParaRPr lang="zh-CN" altLang="zh-CN" sz="19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321369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539552" y="808422"/>
            <a:ext cx="1167307"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外设级</a:t>
            </a:r>
          </a:p>
        </p:txBody>
      </p:sp>
      <p:sp>
        <p:nvSpPr>
          <p:cNvPr id="7" name="矩形 6"/>
          <p:cNvSpPr/>
          <p:nvPr/>
        </p:nvSpPr>
        <p:spPr>
          <a:xfrm>
            <a:off x="539552" y="1203598"/>
            <a:ext cx="8237023" cy="3220433"/>
          </a:xfrm>
          <a:prstGeom prst="rect">
            <a:avLst/>
          </a:prstGeom>
        </p:spPr>
        <p:txBody>
          <a:bodyPr wrap="square">
            <a:spAutoFit/>
          </a:bodyPr>
          <a:lstStyle/>
          <a:p>
            <a:pPr indent="533400" algn="just">
              <a:lnSpc>
                <a:spcPct val="120000"/>
              </a:lnSpc>
              <a:spcAft>
                <a:spcPts val="0"/>
              </a:spcAft>
            </a:pPr>
            <a:r>
              <a:rPr lang="zh-CN" altLang="en-US" sz="1900" kern="100" dirty="0">
                <a:solidFill>
                  <a:schemeClr val="tx1">
                    <a:lumMod val="65000"/>
                    <a:lumOff val="35000"/>
                  </a:schemeClr>
                </a:solidFill>
                <a:latin typeface="+mn-ea"/>
                <a:cs typeface="Times New Roman" panose="02020603050405020304" pitchFamily="18" charset="0"/>
              </a:rPr>
              <a:t>下面结合具体的</a:t>
            </a:r>
            <a:r>
              <a:rPr lang="en-US" altLang="zh-CN" sz="1900" kern="100" dirty="0">
                <a:solidFill>
                  <a:schemeClr val="tx1">
                    <a:lumMod val="65000"/>
                    <a:lumOff val="35000"/>
                  </a:schemeClr>
                </a:solidFill>
                <a:latin typeface="+mn-ea"/>
                <a:cs typeface="Times New Roman" panose="02020603050405020304" pitchFamily="18" charset="0"/>
              </a:rPr>
              <a:t>T0INT</a:t>
            </a:r>
            <a:r>
              <a:rPr lang="zh-CN" altLang="en-US" sz="1900" kern="100" dirty="0">
                <a:solidFill>
                  <a:schemeClr val="tx1">
                    <a:lumMod val="65000"/>
                    <a:lumOff val="35000"/>
                  </a:schemeClr>
                </a:solidFill>
                <a:latin typeface="+mn-ea"/>
                <a:cs typeface="Times New Roman" panose="02020603050405020304" pitchFamily="18" charset="0"/>
              </a:rPr>
              <a:t>来进行进一步的说明。当</a:t>
            </a:r>
            <a:r>
              <a:rPr lang="en-US" altLang="zh-CN" sz="1900" kern="100" dirty="0">
                <a:solidFill>
                  <a:schemeClr val="tx1">
                    <a:lumMod val="65000"/>
                    <a:lumOff val="35000"/>
                  </a:schemeClr>
                </a:solidFill>
                <a:latin typeface="+mn-ea"/>
                <a:cs typeface="Times New Roman" panose="02020603050405020304" pitchFamily="18" charset="0"/>
              </a:rPr>
              <a:t>CPU</a:t>
            </a:r>
            <a:r>
              <a:rPr lang="zh-CN" altLang="en-US" sz="1900" kern="100" dirty="0">
                <a:solidFill>
                  <a:schemeClr val="tx1">
                    <a:lumMod val="65000"/>
                    <a:lumOff val="35000"/>
                  </a:schemeClr>
                </a:solidFill>
                <a:latin typeface="+mn-ea"/>
                <a:cs typeface="Times New Roman" panose="02020603050405020304" pitchFamily="18" charset="0"/>
              </a:rPr>
              <a:t>定时器</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的计数器寄存器</a:t>
            </a:r>
            <a:r>
              <a:rPr lang="en-US" altLang="zh-CN" sz="1900" kern="100" dirty="0">
                <a:solidFill>
                  <a:schemeClr val="tx1">
                    <a:lumMod val="65000"/>
                    <a:lumOff val="35000"/>
                  </a:schemeClr>
                </a:solidFill>
                <a:latin typeface="+mn-ea"/>
                <a:cs typeface="Times New Roman" panose="02020603050405020304" pitchFamily="18" charset="0"/>
              </a:rPr>
              <a:t>TIMH:TIM</a:t>
            </a:r>
            <a:r>
              <a:rPr lang="zh-CN" altLang="en-US" sz="1900" kern="100" dirty="0">
                <a:solidFill>
                  <a:schemeClr val="tx1">
                    <a:lumMod val="65000"/>
                    <a:lumOff val="35000"/>
                  </a:schemeClr>
                </a:solidFill>
                <a:latin typeface="+mn-ea"/>
                <a:cs typeface="Times New Roman" panose="02020603050405020304" pitchFamily="18" charset="0"/>
              </a:rPr>
              <a:t>计数到</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时，就产生了一个</a:t>
            </a:r>
            <a:r>
              <a:rPr lang="en-US" altLang="zh-CN" sz="1900" kern="100" dirty="0">
                <a:solidFill>
                  <a:schemeClr val="tx1">
                    <a:lumMod val="65000"/>
                    <a:lumOff val="35000"/>
                  </a:schemeClr>
                </a:solidFill>
                <a:latin typeface="+mn-ea"/>
                <a:cs typeface="Times New Roman" panose="02020603050405020304" pitchFamily="18" charset="0"/>
              </a:rPr>
              <a:t>T0INT</a:t>
            </a:r>
            <a:r>
              <a:rPr lang="zh-CN" altLang="en-US" sz="1900" kern="100" dirty="0">
                <a:solidFill>
                  <a:schemeClr val="tx1">
                    <a:lumMod val="65000"/>
                    <a:lumOff val="35000"/>
                  </a:schemeClr>
                </a:solidFill>
                <a:latin typeface="+mn-ea"/>
                <a:cs typeface="Times New Roman" panose="02020603050405020304" pitchFamily="18" charset="0"/>
              </a:rPr>
              <a:t>事件，即</a:t>
            </a:r>
            <a:r>
              <a:rPr lang="en-US" altLang="zh-CN" sz="1900" kern="100" dirty="0">
                <a:solidFill>
                  <a:schemeClr val="tx1">
                    <a:lumMod val="65000"/>
                    <a:lumOff val="35000"/>
                  </a:schemeClr>
                </a:solidFill>
                <a:latin typeface="+mn-ea"/>
                <a:cs typeface="Times New Roman" panose="02020603050405020304" pitchFamily="18" charset="0"/>
              </a:rPr>
              <a:t>CPU</a:t>
            </a:r>
            <a:r>
              <a:rPr lang="zh-CN" altLang="en-US" sz="1900" kern="100" dirty="0">
                <a:solidFill>
                  <a:schemeClr val="tx1">
                    <a:lumMod val="65000"/>
                    <a:lumOff val="35000"/>
                  </a:schemeClr>
                </a:solidFill>
                <a:latin typeface="+mn-ea"/>
                <a:cs typeface="Times New Roman" panose="02020603050405020304" pitchFamily="18" charset="0"/>
              </a:rPr>
              <a:t>定时器</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的周期中断。这时候，</a:t>
            </a:r>
            <a:r>
              <a:rPr lang="en-US" altLang="zh-CN" sz="1900" kern="100" dirty="0">
                <a:solidFill>
                  <a:schemeClr val="tx1">
                    <a:lumMod val="65000"/>
                    <a:lumOff val="35000"/>
                  </a:schemeClr>
                </a:solidFill>
                <a:latin typeface="+mn-ea"/>
                <a:cs typeface="Times New Roman" panose="02020603050405020304" pitchFamily="18" charset="0"/>
              </a:rPr>
              <a:t>CPU</a:t>
            </a:r>
            <a:r>
              <a:rPr lang="zh-CN" altLang="en-US" sz="1900" kern="100" dirty="0">
                <a:solidFill>
                  <a:schemeClr val="tx1">
                    <a:lumMod val="65000"/>
                    <a:lumOff val="35000"/>
                  </a:schemeClr>
                </a:solidFill>
                <a:latin typeface="+mn-ea"/>
                <a:cs typeface="Times New Roman" panose="02020603050405020304" pitchFamily="18" charset="0"/>
              </a:rPr>
              <a:t>定时器</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的控制寄存器</a:t>
            </a:r>
            <a:r>
              <a:rPr lang="en-US" altLang="zh-CN" sz="1900" kern="100" dirty="0">
                <a:solidFill>
                  <a:schemeClr val="tx1">
                    <a:lumMod val="65000"/>
                    <a:lumOff val="35000"/>
                  </a:schemeClr>
                </a:solidFill>
                <a:latin typeface="+mn-ea"/>
                <a:cs typeface="Times New Roman" panose="02020603050405020304" pitchFamily="18" charset="0"/>
              </a:rPr>
              <a:t>TIMER0TCR</a:t>
            </a:r>
            <a:r>
              <a:rPr lang="zh-CN" altLang="en-US" sz="1900" kern="100" dirty="0">
                <a:solidFill>
                  <a:schemeClr val="tx1">
                    <a:lumMod val="65000"/>
                    <a:lumOff val="35000"/>
                  </a:schemeClr>
                </a:solidFill>
                <a:latin typeface="+mn-ea"/>
                <a:cs typeface="Times New Roman" panose="02020603050405020304" pitchFamily="18" charset="0"/>
              </a:rPr>
              <a:t>的第</a:t>
            </a:r>
            <a:r>
              <a:rPr lang="en-US" altLang="zh-CN" sz="1900" kern="100" dirty="0">
                <a:solidFill>
                  <a:schemeClr val="tx1">
                    <a:lumMod val="65000"/>
                    <a:lumOff val="35000"/>
                  </a:schemeClr>
                </a:solidFill>
                <a:latin typeface="+mn-ea"/>
                <a:cs typeface="Times New Roman" panose="02020603050405020304" pitchFamily="18" charset="0"/>
              </a:rPr>
              <a:t>15</a:t>
            </a:r>
            <a:r>
              <a:rPr lang="zh-CN" altLang="en-US" sz="1900" kern="100" dirty="0">
                <a:solidFill>
                  <a:schemeClr val="tx1">
                    <a:lumMod val="65000"/>
                    <a:lumOff val="35000"/>
                  </a:schemeClr>
                </a:solidFill>
                <a:latin typeface="+mn-ea"/>
                <a:cs typeface="Times New Roman" panose="02020603050405020304" pitchFamily="18" charset="0"/>
              </a:rPr>
              <a:t>位定时器中断标志</a:t>
            </a:r>
            <a:r>
              <a:rPr lang="en-US" altLang="zh-CN" sz="1900" kern="100" dirty="0">
                <a:solidFill>
                  <a:schemeClr val="tx1">
                    <a:lumMod val="65000"/>
                    <a:lumOff val="35000"/>
                  </a:schemeClr>
                </a:solidFill>
                <a:latin typeface="+mn-ea"/>
                <a:cs typeface="Times New Roman" panose="02020603050405020304" pitchFamily="18" charset="0"/>
              </a:rPr>
              <a:t>TIF</a:t>
            </a:r>
            <a:r>
              <a:rPr lang="zh-CN" altLang="en-US" sz="1900" kern="100" dirty="0">
                <a:solidFill>
                  <a:schemeClr val="tx1">
                    <a:lumMod val="65000"/>
                    <a:lumOff val="35000"/>
                  </a:schemeClr>
                </a:solidFill>
                <a:latin typeface="+mn-ea"/>
                <a:cs typeface="Times New Roman" panose="02020603050405020304" pitchFamily="18" charset="0"/>
              </a:rPr>
              <a:t>被置位</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。这时候，如果</a:t>
            </a:r>
            <a:r>
              <a:rPr lang="en-US" altLang="zh-CN" sz="1900" kern="100" dirty="0">
                <a:solidFill>
                  <a:schemeClr val="tx1">
                    <a:lumMod val="65000"/>
                    <a:lumOff val="35000"/>
                  </a:schemeClr>
                </a:solidFill>
                <a:latin typeface="+mn-ea"/>
                <a:cs typeface="Times New Roman" panose="02020603050405020304" pitchFamily="18" charset="0"/>
              </a:rPr>
              <a:t>TIMER0TCR</a:t>
            </a:r>
            <a:r>
              <a:rPr lang="zh-CN" altLang="en-US" sz="1900" kern="100" dirty="0">
                <a:solidFill>
                  <a:schemeClr val="tx1">
                    <a:lumMod val="65000"/>
                    <a:lumOff val="35000"/>
                  </a:schemeClr>
                </a:solidFill>
                <a:latin typeface="+mn-ea"/>
                <a:cs typeface="Times New Roman" panose="02020603050405020304" pitchFamily="18" charset="0"/>
              </a:rPr>
              <a:t>的第</a:t>
            </a:r>
            <a:r>
              <a:rPr lang="en-US" altLang="zh-CN" sz="1900" kern="100" dirty="0">
                <a:solidFill>
                  <a:schemeClr val="tx1">
                    <a:lumMod val="65000"/>
                    <a:lumOff val="35000"/>
                  </a:schemeClr>
                </a:solidFill>
                <a:latin typeface="+mn-ea"/>
                <a:cs typeface="Times New Roman" panose="02020603050405020304" pitchFamily="18" charset="0"/>
              </a:rPr>
              <a:t>14</a:t>
            </a:r>
            <a:r>
              <a:rPr lang="zh-CN" altLang="en-US" sz="1900" kern="100" dirty="0">
                <a:solidFill>
                  <a:schemeClr val="tx1">
                    <a:lumMod val="65000"/>
                    <a:lumOff val="35000"/>
                  </a:schemeClr>
                </a:solidFill>
                <a:latin typeface="+mn-ea"/>
                <a:cs typeface="Times New Roman" panose="02020603050405020304" pitchFamily="18" charset="0"/>
              </a:rPr>
              <a:t>位，也就是定时器中断使能位</a:t>
            </a:r>
            <a:r>
              <a:rPr lang="en-US" altLang="zh-CN" sz="1900" kern="100" dirty="0">
                <a:solidFill>
                  <a:schemeClr val="tx1">
                    <a:lumMod val="65000"/>
                    <a:lumOff val="35000"/>
                  </a:schemeClr>
                </a:solidFill>
                <a:latin typeface="+mn-ea"/>
                <a:cs typeface="Times New Roman" panose="02020603050405020304" pitchFamily="18" charset="0"/>
              </a:rPr>
              <a:t>TIE</a:t>
            </a:r>
            <a:r>
              <a:rPr lang="zh-CN" altLang="en-US" sz="1900" kern="100" dirty="0">
                <a:solidFill>
                  <a:schemeClr val="tx1">
                    <a:lumMod val="65000"/>
                    <a:lumOff val="35000"/>
                  </a:schemeClr>
                </a:solidFill>
                <a:latin typeface="+mn-ea"/>
                <a:cs typeface="Times New Roman" panose="02020603050405020304" pitchFamily="18" charset="0"/>
              </a:rPr>
              <a:t>是</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的话，则</a:t>
            </a:r>
            <a:r>
              <a:rPr lang="en-US" altLang="zh-CN" sz="1900" kern="100" dirty="0">
                <a:solidFill>
                  <a:schemeClr val="tx1">
                    <a:lumMod val="65000"/>
                    <a:lumOff val="35000"/>
                  </a:schemeClr>
                </a:solidFill>
                <a:latin typeface="+mn-ea"/>
                <a:cs typeface="Times New Roman" panose="02020603050405020304" pitchFamily="18" charset="0"/>
              </a:rPr>
              <a:t>CPU</a:t>
            </a:r>
            <a:r>
              <a:rPr lang="zh-CN" altLang="en-US" sz="1900" kern="100" dirty="0">
                <a:solidFill>
                  <a:schemeClr val="tx1">
                    <a:lumMod val="65000"/>
                    <a:lumOff val="35000"/>
                  </a:schemeClr>
                </a:solidFill>
                <a:latin typeface="+mn-ea"/>
                <a:cs typeface="Times New Roman" panose="02020603050405020304" pitchFamily="18" charset="0"/>
              </a:rPr>
              <a:t>定时器</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就会向</a:t>
            </a:r>
            <a:r>
              <a:rPr lang="en-US" altLang="zh-CN" sz="1900" kern="100" dirty="0">
                <a:solidFill>
                  <a:schemeClr val="tx1">
                    <a:lumMod val="65000"/>
                    <a:lumOff val="35000"/>
                  </a:schemeClr>
                </a:solidFill>
                <a:latin typeface="+mn-ea"/>
                <a:cs typeface="Times New Roman" panose="02020603050405020304" pitchFamily="18" charset="0"/>
              </a:rPr>
              <a:t>PIE</a:t>
            </a:r>
            <a:r>
              <a:rPr lang="zh-CN" altLang="en-US" sz="1900" kern="100" dirty="0">
                <a:solidFill>
                  <a:schemeClr val="tx1">
                    <a:lumMod val="65000"/>
                    <a:lumOff val="35000"/>
                  </a:schemeClr>
                </a:solidFill>
                <a:latin typeface="+mn-ea"/>
                <a:cs typeface="Times New Roman" panose="02020603050405020304" pitchFamily="18" charset="0"/>
              </a:rPr>
              <a:t>控制器发出中断请求，当然如果</a:t>
            </a:r>
            <a:r>
              <a:rPr lang="en-US" altLang="zh-CN" sz="1900" kern="100" dirty="0">
                <a:solidFill>
                  <a:schemeClr val="tx1">
                    <a:lumMod val="65000"/>
                    <a:lumOff val="35000"/>
                  </a:schemeClr>
                </a:solidFill>
                <a:latin typeface="+mn-ea"/>
                <a:cs typeface="Times New Roman" panose="02020603050405020304" pitchFamily="18" charset="0"/>
              </a:rPr>
              <a:t>TIE</a:t>
            </a:r>
            <a:r>
              <a:rPr lang="zh-CN" altLang="en-US" sz="1900" kern="100" dirty="0">
                <a:solidFill>
                  <a:schemeClr val="tx1">
                    <a:lumMod val="65000"/>
                    <a:lumOff val="35000"/>
                  </a:schemeClr>
                </a:solidFill>
                <a:latin typeface="+mn-ea"/>
                <a:cs typeface="Times New Roman" panose="02020603050405020304" pitchFamily="18" charset="0"/>
              </a:rPr>
              <a:t>的值是</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，也就是该中断未被使能，则</a:t>
            </a:r>
            <a:r>
              <a:rPr lang="en-US" altLang="zh-CN" sz="1900" kern="100" dirty="0">
                <a:solidFill>
                  <a:schemeClr val="tx1">
                    <a:lumMod val="65000"/>
                    <a:lumOff val="35000"/>
                  </a:schemeClr>
                </a:solidFill>
                <a:latin typeface="+mn-ea"/>
                <a:cs typeface="Times New Roman" panose="02020603050405020304" pitchFamily="18" charset="0"/>
              </a:rPr>
              <a:t>CPU</a:t>
            </a:r>
            <a:r>
              <a:rPr lang="zh-CN" altLang="en-US" sz="1900" kern="100" dirty="0">
                <a:solidFill>
                  <a:schemeClr val="tx1">
                    <a:lumMod val="65000"/>
                    <a:lumOff val="35000"/>
                  </a:schemeClr>
                </a:solidFill>
                <a:latin typeface="+mn-ea"/>
                <a:cs typeface="Times New Roman" panose="02020603050405020304" pitchFamily="18" charset="0"/>
              </a:rPr>
              <a:t>定时器</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不会向</a:t>
            </a:r>
            <a:r>
              <a:rPr lang="en-US" altLang="zh-CN" sz="1900" kern="100" dirty="0">
                <a:solidFill>
                  <a:schemeClr val="tx1">
                    <a:lumMod val="65000"/>
                    <a:lumOff val="35000"/>
                  </a:schemeClr>
                </a:solidFill>
                <a:latin typeface="+mn-ea"/>
                <a:cs typeface="Times New Roman" panose="02020603050405020304" pitchFamily="18" charset="0"/>
              </a:rPr>
              <a:t>PIE</a:t>
            </a:r>
            <a:r>
              <a:rPr lang="zh-CN" altLang="en-US" sz="1900" kern="100" dirty="0">
                <a:solidFill>
                  <a:schemeClr val="tx1">
                    <a:lumMod val="65000"/>
                    <a:lumOff val="35000"/>
                  </a:schemeClr>
                </a:solidFill>
                <a:latin typeface="+mn-ea"/>
                <a:cs typeface="Times New Roman" panose="02020603050405020304" pitchFamily="18" charset="0"/>
              </a:rPr>
              <a:t>发出中断请求，而中断标志位</a:t>
            </a:r>
            <a:r>
              <a:rPr lang="en-US" altLang="zh-CN" sz="1900" kern="100" dirty="0">
                <a:solidFill>
                  <a:schemeClr val="tx1">
                    <a:lumMod val="65000"/>
                    <a:lumOff val="35000"/>
                  </a:schemeClr>
                </a:solidFill>
                <a:latin typeface="+mn-ea"/>
                <a:cs typeface="Times New Roman" panose="02020603050405020304" pitchFamily="18" charset="0"/>
              </a:rPr>
              <a:t>TIF</a:t>
            </a:r>
            <a:r>
              <a:rPr lang="zh-CN" altLang="en-US" sz="1900" kern="100" dirty="0">
                <a:solidFill>
                  <a:schemeClr val="tx1">
                    <a:lumMod val="65000"/>
                    <a:lumOff val="35000"/>
                  </a:schemeClr>
                </a:solidFill>
                <a:latin typeface="+mn-ea"/>
                <a:cs typeface="Times New Roman" panose="02020603050405020304" pitchFamily="18" charset="0"/>
              </a:rPr>
              <a:t>将一直保持为</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，除非通过程序将其清除。需要注意的是，不管在什么情况下，外设寄存器中的中断标志位都必须手工清除。（</a:t>
            </a:r>
            <a:r>
              <a:rPr lang="en-US" altLang="zh-CN" sz="1900" kern="100" dirty="0">
                <a:solidFill>
                  <a:schemeClr val="tx1">
                    <a:lumMod val="65000"/>
                    <a:lumOff val="35000"/>
                  </a:schemeClr>
                </a:solidFill>
                <a:latin typeface="+mn-ea"/>
                <a:cs typeface="Times New Roman" panose="02020603050405020304" pitchFamily="18" charset="0"/>
              </a:rPr>
              <a:t>CI</a:t>
            </a:r>
            <a:r>
              <a:rPr lang="zh-CN" altLang="en-US" sz="1900" kern="100" dirty="0">
                <a:solidFill>
                  <a:schemeClr val="tx1">
                    <a:lumMod val="65000"/>
                    <a:lumOff val="35000"/>
                  </a:schemeClr>
                </a:solidFill>
                <a:latin typeface="+mn-ea"/>
                <a:cs typeface="Times New Roman" panose="02020603050405020304" pitchFamily="18" charset="0"/>
              </a:rPr>
              <a:t>、</a:t>
            </a:r>
            <a:r>
              <a:rPr lang="en-US" altLang="zh-CN" sz="1900" kern="100" dirty="0">
                <a:solidFill>
                  <a:schemeClr val="tx1">
                    <a:lumMod val="65000"/>
                    <a:lumOff val="35000"/>
                  </a:schemeClr>
                </a:solidFill>
                <a:latin typeface="+mn-ea"/>
                <a:cs typeface="Times New Roman" panose="02020603050405020304" pitchFamily="18" charset="0"/>
              </a:rPr>
              <a:t>SPI</a:t>
            </a:r>
            <a:r>
              <a:rPr lang="zh-CN" altLang="en-US" sz="1900" kern="100" dirty="0">
                <a:solidFill>
                  <a:schemeClr val="tx1">
                    <a:lumMod val="65000"/>
                    <a:lumOff val="35000"/>
                  </a:schemeClr>
                </a:solidFill>
                <a:latin typeface="+mn-ea"/>
                <a:cs typeface="Times New Roman" panose="02020603050405020304" pitchFamily="18" charset="0"/>
              </a:rPr>
              <a:t>除外，讲解到具体内容时会做介绍。</a:t>
            </a:r>
            <a:endParaRPr lang="zh-CN" altLang="zh-CN" sz="19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72742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539552" y="808422"/>
            <a:ext cx="1167307"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外设级</a:t>
            </a:r>
          </a:p>
        </p:txBody>
      </p:sp>
      <p:sp>
        <p:nvSpPr>
          <p:cNvPr id="7" name="矩形 6"/>
          <p:cNvSpPr/>
          <p:nvPr/>
        </p:nvSpPr>
        <p:spPr>
          <a:xfrm>
            <a:off x="558800" y="1487831"/>
            <a:ext cx="8217775" cy="2197525"/>
          </a:xfrm>
          <a:prstGeom prst="rect">
            <a:avLst/>
          </a:prstGeom>
        </p:spPr>
        <p:txBody>
          <a:bodyPr wrap="square">
            <a:spAutoFit/>
          </a:bodyPr>
          <a:lstStyle/>
          <a:p>
            <a:pPr indent="533400" algn="just">
              <a:lnSpc>
                <a:spcPct val="120000"/>
              </a:lnSpc>
              <a:spcAft>
                <a:spcPts val="0"/>
              </a:spcAft>
            </a:pPr>
            <a:r>
              <a:rPr lang="zh-CN" altLang="en-US" sz="1900" kern="100" dirty="0">
                <a:solidFill>
                  <a:schemeClr val="tx1">
                    <a:lumMod val="65000"/>
                    <a:lumOff val="35000"/>
                  </a:schemeClr>
                </a:solidFill>
                <a:latin typeface="+mn-ea"/>
                <a:cs typeface="Times New Roman" panose="02020603050405020304" pitchFamily="18" charset="0"/>
              </a:rPr>
              <a:t>例如，清除</a:t>
            </a:r>
            <a:r>
              <a:rPr lang="en-US" altLang="zh-CN" sz="1900" kern="100" dirty="0">
                <a:solidFill>
                  <a:schemeClr val="tx1">
                    <a:lumMod val="65000"/>
                    <a:lumOff val="35000"/>
                  </a:schemeClr>
                </a:solidFill>
                <a:latin typeface="+mn-ea"/>
                <a:cs typeface="Times New Roman" panose="02020603050405020304" pitchFamily="18" charset="0"/>
              </a:rPr>
              <a:t>CPU</a:t>
            </a:r>
            <a:r>
              <a:rPr lang="zh-CN" altLang="en-US" sz="1900" kern="100" dirty="0">
                <a:solidFill>
                  <a:schemeClr val="tx1">
                    <a:lumMod val="65000"/>
                    <a:lumOff val="35000"/>
                  </a:schemeClr>
                </a:solidFill>
                <a:latin typeface="+mn-ea"/>
                <a:cs typeface="Times New Roman" panose="02020603050405020304" pitchFamily="18" charset="0"/>
              </a:rPr>
              <a:t>定时器</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中断标志位</a:t>
            </a:r>
            <a:r>
              <a:rPr lang="en-US" altLang="zh-CN" sz="1900" kern="100" dirty="0">
                <a:solidFill>
                  <a:schemeClr val="tx1">
                    <a:lumMod val="65000"/>
                    <a:lumOff val="35000"/>
                  </a:schemeClr>
                </a:solidFill>
                <a:latin typeface="+mn-ea"/>
                <a:cs typeface="Times New Roman" panose="02020603050405020304" pitchFamily="18" charset="0"/>
              </a:rPr>
              <a:t>TIF</a:t>
            </a:r>
            <a:r>
              <a:rPr lang="zh-CN" altLang="en-US" sz="1900" kern="100" dirty="0">
                <a:solidFill>
                  <a:schemeClr val="tx1">
                    <a:lumMod val="65000"/>
                    <a:lumOff val="35000"/>
                  </a:schemeClr>
                </a:solidFill>
                <a:latin typeface="+mn-ea"/>
                <a:cs typeface="Times New Roman" panose="02020603050405020304" pitchFamily="18" charset="0"/>
              </a:rPr>
              <a:t>的语句如下：</a:t>
            </a:r>
          </a:p>
          <a:p>
            <a:pPr indent="533400" algn="just">
              <a:lnSpc>
                <a:spcPct val="120000"/>
              </a:lnSpc>
              <a:spcAft>
                <a:spcPts val="0"/>
              </a:spcAft>
            </a:pPr>
            <a:r>
              <a:rPr lang="en-US" altLang="zh-CN" sz="1900" kern="100" dirty="0">
                <a:solidFill>
                  <a:schemeClr val="tx1">
                    <a:lumMod val="65000"/>
                    <a:lumOff val="35000"/>
                  </a:schemeClr>
                </a:solidFill>
                <a:latin typeface="+mn-ea"/>
                <a:cs typeface="Times New Roman" panose="02020603050405020304" pitchFamily="18" charset="0"/>
              </a:rPr>
              <a:t>CpuTimer0Regs.TCR.bit.TIF=1;  //</a:t>
            </a:r>
            <a:r>
              <a:rPr lang="zh-CN" altLang="en-US" sz="1900" kern="100" dirty="0">
                <a:solidFill>
                  <a:schemeClr val="tx1">
                    <a:lumMod val="65000"/>
                    <a:lumOff val="35000"/>
                  </a:schemeClr>
                </a:solidFill>
                <a:latin typeface="+mn-ea"/>
                <a:cs typeface="Times New Roman" panose="02020603050405020304" pitchFamily="18" charset="0"/>
              </a:rPr>
              <a:t>清除定时器中断标志位</a:t>
            </a:r>
          </a:p>
          <a:p>
            <a:pPr indent="533400" algn="just">
              <a:lnSpc>
                <a:spcPct val="120000"/>
              </a:lnSpc>
              <a:spcAft>
                <a:spcPts val="0"/>
              </a:spcAft>
            </a:pPr>
            <a:r>
              <a:rPr lang="zh-CN" altLang="en-US" sz="1900" kern="100" dirty="0">
                <a:solidFill>
                  <a:schemeClr val="tx1">
                    <a:lumMod val="65000"/>
                    <a:lumOff val="35000"/>
                  </a:schemeClr>
                </a:solidFill>
                <a:latin typeface="+mn-ea"/>
                <a:cs typeface="Times New Roman" panose="02020603050405020304" pitchFamily="18" charset="0"/>
              </a:rPr>
              <a:t>看了上面的语句，是否会有疑问，不是说清除中断标志位么，这个语句却明明是对</a:t>
            </a:r>
            <a:r>
              <a:rPr lang="en-US" altLang="zh-CN" sz="1900" kern="100" dirty="0">
                <a:solidFill>
                  <a:schemeClr val="tx1">
                    <a:lumMod val="65000"/>
                    <a:lumOff val="35000"/>
                  </a:schemeClr>
                </a:solidFill>
                <a:latin typeface="+mn-ea"/>
                <a:cs typeface="Times New Roman" panose="02020603050405020304" pitchFamily="18" charset="0"/>
              </a:rPr>
              <a:t>TIF</a:t>
            </a:r>
            <a:r>
              <a:rPr lang="zh-CN" altLang="en-US" sz="1900" kern="100" dirty="0">
                <a:solidFill>
                  <a:schemeClr val="tx1">
                    <a:lumMod val="65000"/>
                    <a:lumOff val="35000"/>
                  </a:schemeClr>
                </a:solidFill>
                <a:latin typeface="+mn-ea"/>
                <a:cs typeface="Times New Roman" panose="02020603050405020304" pitchFamily="18" charset="0"/>
              </a:rPr>
              <a:t>位写</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呀？其实，在</a:t>
            </a:r>
            <a:r>
              <a:rPr lang="en-US" altLang="zh-CN" sz="1900" kern="100" dirty="0">
                <a:solidFill>
                  <a:schemeClr val="tx1">
                    <a:lumMod val="65000"/>
                    <a:lumOff val="35000"/>
                  </a:schemeClr>
                </a:solidFill>
                <a:latin typeface="+mn-ea"/>
                <a:cs typeface="Times New Roman" panose="02020603050405020304" pitchFamily="18" charset="0"/>
              </a:rPr>
              <a:t>F28335</a:t>
            </a:r>
            <a:r>
              <a:rPr lang="zh-CN" altLang="en-US" sz="1900" kern="100" dirty="0">
                <a:solidFill>
                  <a:schemeClr val="tx1">
                    <a:lumMod val="65000"/>
                    <a:lumOff val="35000"/>
                  </a:schemeClr>
                </a:solidFill>
                <a:latin typeface="+mn-ea"/>
                <a:cs typeface="Times New Roman" panose="02020603050405020304" pitchFamily="18" charset="0"/>
              </a:rPr>
              <a:t>的编程中，很多时候都是通过对寄存器的位写</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来清除该位的。写</a:t>
            </a:r>
            <a:r>
              <a:rPr lang="en-US" altLang="zh-CN" sz="1900" kern="100" dirty="0">
                <a:solidFill>
                  <a:schemeClr val="tx1">
                    <a:lumMod val="65000"/>
                    <a:lumOff val="35000"/>
                  </a:schemeClr>
                </a:solidFill>
                <a:latin typeface="+mn-ea"/>
                <a:cs typeface="Times New Roman" panose="02020603050405020304" pitchFamily="18" charset="0"/>
              </a:rPr>
              <a:t>0</a:t>
            </a:r>
            <a:r>
              <a:rPr lang="zh-CN" altLang="en-US" sz="1900" kern="100" dirty="0">
                <a:solidFill>
                  <a:schemeClr val="tx1">
                    <a:lumMod val="65000"/>
                    <a:lumOff val="35000"/>
                  </a:schemeClr>
                </a:solidFill>
                <a:latin typeface="+mn-ea"/>
                <a:cs typeface="Times New Roman" panose="02020603050405020304" pitchFamily="18" charset="0"/>
              </a:rPr>
              <a:t>是无效的，只有写</a:t>
            </a:r>
            <a:r>
              <a:rPr lang="en-US" altLang="zh-CN" sz="1900" kern="100" dirty="0">
                <a:solidFill>
                  <a:schemeClr val="tx1">
                    <a:lumMod val="65000"/>
                    <a:lumOff val="35000"/>
                  </a:schemeClr>
                </a:solidFill>
                <a:latin typeface="+mn-ea"/>
                <a:cs typeface="Times New Roman" panose="02020603050405020304" pitchFamily="18" charset="0"/>
              </a:rPr>
              <a:t>1</a:t>
            </a:r>
            <a:r>
              <a:rPr lang="zh-CN" altLang="en-US" sz="1900" kern="100" dirty="0">
                <a:solidFill>
                  <a:schemeClr val="tx1">
                    <a:lumMod val="65000"/>
                    <a:lumOff val="35000"/>
                  </a:schemeClr>
                </a:solidFill>
                <a:latin typeface="+mn-ea"/>
                <a:cs typeface="Times New Roman" panose="02020603050405020304" pitchFamily="18" charset="0"/>
              </a:rPr>
              <a:t>才能将该标志位复位，在应用的时候请查阅各个寄存器位的具体说明。</a:t>
            </a:r>
          </a:p>
        </p:txBody>
      </p:sp>
    </p:spTree>
    <p:extLst>
      <p:ext uri="{BB962C8B-B14F-4D97-AF65-F5344CB8AC3E}">
        <p14:creationId xmlns:p14="http://schemas.microsoft.com/office/powerpoint/2010/main" val="1202680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539552" y="808422"/>
            <a:ext cx="1167307"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外设级</a:t>
            </a:r>
          </a:p>
        </p:txBody>
      </p:sp>
      <p:sp>
        <p:nvSpPr>
          <p:cNvPr id="7" name="矩形 6"/>
          <p:cNvSpPr/>
          <p:nvPr/>
        </p:nvSpPr>
        <p:spPr>
          <a:xfrm>
            <a:off x="345476" y="1707654"/>
            <a:ext cx="8453047" cy="1421928"/>
          </a:xfrm>
          <a:prstGeom prst="rect">
            <a:avLst/>
          </a:prstGeom>
        </p:spPr>
        <p:txBody>
          <a:bodyPr wrap="square">
            <a:spAutoFit/>
          </a:bodyPr>
          <a:lstStyle/>
          <a:p>
            <a:pPr indent="53340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介绍了这么多之后，接下来总结一下在外设级需要在编程时手动的地方有：</a:t>
            </a:r>
          </a:p>
          <a:p>
            <a:pPr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外设</a:t>
            </a:r>
            <a:r>
              <a:rPr lang="zh-CN" altLang="en-US" kern="100" dirty="0">
                <a:solidFill>
                  <a:schemeClr val="tx1">
                    <a:lumMod val="65000"/>
                    <a:lumOff val="35000"/>
                  </a:schemeClr>
                </a:solidFill>
                <a:latin typeface="+mn-ea"/>
                <a:cs typeface="Times New Roman" panose="02020603050405020304" pitchFamily="18" charset="0"/>
              </a:rPr>
              <a:t>中断的使能，需要将与该中断相关的外设寄存器中的中断使能位置</a:t>
            </a:r>
            <a:r>
              <a:rPr lang="en-US" altLang="zh-CN" kern="100" dirty="0">
                <a:solidFill>
                  <a:schemeClr val="tx1">
                    <a:lumMod val="65000"/>
                    <a:lumOff val="35000"/>
                  </a:schemeClr>
                </a:solidFill>
                <a:latin typeface="+mn-ea"/>
                <a:cs typeface="Times New Roman" panose="02020603050405020304" pitchFamily="18" charset="0"/>
              </a:rPr>
              <a:t>1</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外设</a:t>
            </a:r>
            <a:r>
              <a:rPr lang="zh-CN" altLang="en-US" kern="100" dirty="0">
                <a:solidFill>
                  <a:schemeClr val="tx1">
                    <a:lumMod val="65000"/>
                    <a:lumOff val="35000"/>
                  </a:schemeClr>
                </a:solidFill>
                <a:latin typeface="+mn-ea"/>
                <a:cs typeface="Times New Roman" panose="02020603050405020304" pitchFamily="18" charset="0"/>
              </a:rPr>
              <a:t>中断的屏蔽，需要将与该中断相关的外设寄存器中的中断使能位置</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外设</a:t>
            </a:r>
            <a:r>
              <a:rPr lang="zh-CN" altLang="en-US" kern="100" dirty="0">
                <a:solidFill>
                  <a:schemeClr val="tx1">
                    <a:lumMod val="65000"/>
                    <a:lumOff val="35000"/>
                  </a:schemeClr>
                </a:solidFill>
                <a:latin typeface="+mn-ea"/>
                <a:cs typeface="Times New Roman" panose="02020603050405020304" pitchFamily="18" charset="0"/>
              </a:rPr>
              <a:t>中断标志位的清除，需要将与该中断相关的外设寄存器中的中断</a:t>
            </a:r>
            <a:r>
              <a:rPr lang="zh-CN" altLang="en-US" kern="100" dirty="0" smtClean="0">
                <a:solidFill>
                  <a:schemeClr val="tx1">
                    <a:lumMod val="65000"/>
                    <a:lumOff val="35000"/>
                  </a:schemeClr>
                </a:solidFill>
                <a:latin typeface="+mn-ea"/>
                <a:cs typeface="Times New Roman" panose="02020603050405020304" pitchFamily="18" charset="0"/>
              </a:rPr>
              <a:t>标志位置</a:t>
            </a:r>
            <a:r>
              <a:rPr lang="en-US" altLang="zh-CN" kern="100" dirty="0">
                <a:solidFill>
                  <a:schemeClr val="tx1">
                    <a:lumMod val="65000"/>
                    <a:lumOff val="35000"/>
                  </a:schemeClr>
                </a:solidFill>
                <a:latin typeface="+mn-ea"/>
                <a:cs typeface="Times New Roman" panose="02020603050405020304" pitchFamily="18" charset="0"/>
              </a:rPr>
              <a:t>1</a:t>
            </a:r>
            <a:r>
              <a:rPr lang="zh-CN" altLang="en-US" kern="100" dirty="0">
                <a:solidFill>
                  <a:schemeClr val="tx1">
                    <a:lumMod val="65000"/>
                    <a:lumOff val="35000"/>
                  </a:schemeClr>
                </a:solidFill>
                <a:latin typeface="+mn-ea"/>
                <a:cs typeface="Times New Roman" panose="02020603050405020304" pitchFamily="18" charset="0"/>
              </a:rPr>
              <a:t>。</a:t>
            </a:r>
          </a:p>
        </p:txBody>
      </p:sp>
    </p:spTree>
    <p:extLst>
      <p:ext uri="{BB962C8B-B14F-4D97-AF65-F5344CB8AC3E}">
        <p14:creationId xmlns:p14="http://schemas.microsoft.com/office/powerpoint/2010/main" val="1602291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609283" y="808422"/>
            <a:ext cx="1027845"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2.PIE</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345476" y="1428261"/>
            <a:ext cx="8453047" cy="3046988"/>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当外设产生中断事件，相关中断标志位置位，中断使能位使能之后，外设就会把中断请求提交给</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控制器。前面已经讲过，</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控制器将</a:t>
            </a:r>
            <a:r>
              <a:rPr lang="en-US" altLang="zh-CN" sz="2000" kern="100" dirty="0">
                <a:solidFill>
                  <a:schemeClr val="tx1">
                    <a:lumMod val="65000"/>
                    <a:lumOff val="35000"/>
                  </a:schemeClr>
                </a:solidFill>
                <a:latin typeface="+mn-ea"/>
                <a:cs typeface="Times New Roman" panose="02020603050405020304" pitchFamily="18" charset="0"/>
              </a:rPr>
              <a:t>96</a:t>
            </a:r>
            <a:r>
              <a:rPr lang="zh-CN" altLang="en-US" sz="2000" kern="100" dirty="0">
                <a:solidFill>
                  <a:schemeClr val="tx1">
                    <a:lumMod val="65000"/>
                    <a:lumOff val="35000"/>
                  </a:schemeClr>
                </a:solidFill>
                <a:latin typeface="+mn-ea"/>
                <a:cs typeface="Times New Roman" panose="02020603050405020304" pitchFamily="18" charset="0"/>
              </a:rPr>
              <a:t>个外设和外部引脚的中断进行了分组，每</a:t>
            </a:r>
            <a:r>
              <a:rPr lang="en-US" altLang="zh-CN" sz="2000" kern="100" dirty="0">
                <a:solidFill>
                  <a:schemeClr val="tx1">
                    <a:lumMod val="65000"/>
                    <a:lumOff val="35000"/>
                  </a:schemeClr>
                </a:solidFill>
                <a:latin typeface="+mn-ea"/>
                <a:cs typeface="Times New Roman" panose="02020603050405020304" pitchFamily="18" charset="0"/>
              </a:rPr>
              <a:t>8</a:t>
            </a:r>
            <a:r>
              <a:rPr lang="zh-CN" altLang="en-US" sz="2000" kern="100" dirty="0">
                <a:solidFill>
                  <a:schemeClr val="tx1">
                    <a:lumMod val="65000"/>
                    <a:lumOff val="35000"/>
                  </a:schemeClr>
                </a:solidFill>
                <a:latin typeface="+mn-ea"/>
                <a:cs typeface="Times New Roman" panose="02020603050405020304" pitchFamily="18" charset="0"/>
              </a:rPr>
              <a:t>个中断为</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组，一共是</a:t>
            </a:r>
            <a:r>
              <a:rPr lang="en-US" altLang="zh-CN" sz="2000" kern="100" dirty="0">
                <a:solidFill>
                  <a:schemeClr val="tx1">
                    <a:lumMod val="65000"/>
                    <a:lumOff val="35000"/>
                  </a:schemeClr>
                </a:solidFill>
                <a:latin typeface="+mn-ea"/>
                <a:cs typeface="Times New Roman" panose="02020603050405020304" pitchFamily="18" charset="0"/>
              </a:rPr>
              <a:t>12</a:t>
            </a:r>
            <a:r>
              <a:rPr lang="zh-CN" altLang="en-US" sz="2000" kern="100" dirty="0">
                <a:solidFill>
                  <a:schemeClr val="tx1">
                    <a:lumMod val="65000"/>
                    <a:lumOff val="35000"/>
                  </a:schemeClr>
                </a:solidFill>
                <a:latin typeface="+mn-ea"/>
                <a:cs typeface="Times New Roman" panose="02020603050405020304" pitchFamily="18" charset="0"/>
              </a:rPr>
              <a:t>组，分别是</a:t>
            </a:r>
            <a:r>
              <a:rPr lang="en-US" altLang="zh-CN" sz="2000" kern="100" dirty="0">
                <a:solidFill>
                  <a:schemeClr val="tx1">
                    <a:lumMod val="65000"/>
                    <a:lumOff val="35000"/>
                  </a:schemeClr>
                </a:solidFill>
                <a:latin typeface="+mn-ea"/>
                <a:cs typeface="Times New Roman" panose="02020603050405020304" pitchFamily="18" charset="0"/>
              </a:rPr>
              <a:t>PIE1~PIE12</a:t>
            </a:r>
            <a:r>
              <a:rPr lang="zh-CN" altLang="en-US" sz="2000" kern="100" dirty="0">
                <a:solidFill>
                  <a:schemeClr val="tx1">
                    <a:lumMod val="65000"/>
                    <a:lumOff val="35000"/>
                  </a:schemeClr>
                </a:solidFill>
                <a:latin typeface="+mn-ea"/>
                <a:cs typeface="Times New Roman" panose="02020603050405020304" pitchFamily="18" charset="0"/>
              </a:rPr>
              <a:t>。每个组的中断被多路汇集进入了</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个</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中断，例如</a:t>
            </a:r>
            <a:r>
              <a:rPr lang="en-US" altLang="zh-CN" sz="2000" kern="100" dirty="0">
                <a:solidFill>
                  <a:schemeClr val="tx1">
                    <a:lumMod val="65000"/>
                    <a:lumOff val="35000"/>
                  </a:schemeClr>
                </a:solidFill>
                <a:latin typeface="+mn-ea"/>
                <a:cs typeface="Times New Roman" panose="02020603050405020304" pitchFamily="18" charset="0"/>
              </a:rPr>
              <a:t>SEQ1INT</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SEQ2INT</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XINT1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XINT2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ADCINT</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TINT0</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WAKEINT</a:t>
            </a:r>
            <a:r>
              <a:rPr lang="zh-CN" altLang="en-US" sz="2000" kern="100" dirty="0">
                <a:solidFill>
                  <a:schemeClr val="tx1">
                    <a:lumMod val="65000"/>
                    <a:lumOff val="35000"/>
                  </a:schemeClr>
                </a:solidFill>
                <a:latin typeface="+mn-ea"/>
                <a:cs typeface="Times New Roman" panose="02020603050405020304" pitchFamily="18" charset="0"/>
              </a:rPr>
              <a:t>这</a:t>
            </a:r>
            <a:r>
              <a:rPr lang="en-US" altLang="zh-CN" sz="2000" kern="100" dirty="0">
                <a:solidFill>
                  <a:schemeClr val="tx1">
                    <a:lumMod val="65000"/>
                    <a:lumOff val="35000"/>
                  </a:schemeClr>
                </a:solidFill>
                <a:latin typeface="+mn-ea"/>
                <a:cs typeface="Times New Roman" panose="02020603050405020304" pitchFamily="18" charset="0"/>
              </a:rPr>
              <a:t>7</a:t>
            </a:r>
            <a:r>
              <a:rPr lang="zh-CN" altLang="en-US" sz="2000" kern="100" dirty="0">
                <a:solidFill>
                  <a:schemeClr val="tx1">
                    <a:lumMod val="65000"/>
                    <a:lumOff val="35000"/>
                  </a:schemeClr>
                </a:solidFill>
                <a:latin typeface="+mn-ea"/>
                <a:cs typeface="Times New Roman" panose="02020603050405020304" pitchFamily="18" charset="0"/>
              </a:rPr>
              <a:t>个中断都在</a:t>
            </a:r>
            <a:r>
              <a:rPr lang="en-US" altLang="zh-CN" sz="2000" kern="100" dirty="0">
                <a:solidFill>
                  <a:schemeClr val="tx1">
                    <a:lumMod val="65000"/>
                    <a:lumOff val="35000"/>
                  </a:schemeClr>
                </a:solidFill>
                <a:latin typeface="+mn-ea"/>
                <a:cs typeface="Times New Roman" panose="02020603050405020304" pitchFamily="18" charset="0"/>
              </a:rPr>
              <a:t>PIE1</a:t>
            </a:r>
            <a:r>
              <a:rPr lang="zh-CN" altLang="en-US" sz="2000" kern="100" dirty="0">
                <a:solidFill>
                  <a:schemeClr val="tx1">
                    <a:lumMod val="65000"/>
                    <a:lumOff val="35000"/>
                  </a:schemeClr>
                </a:solidFill>
                <a:latin typeface="+mn-ea"/>
                <a:cs typeface="Times New Roman" panose="02020603050405020304" pitchFamily="18" charset="0"/>
              </a:rPr>
              <a:t>组内，这些中断也都汇集到了</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中断的</a:t>
            </a:r>
            <a:r>
              <a:rPr lang="en-US" altLang="zh-CN" sz="2000" kern="100" dirty="0">
                <a:solidFill>
                  <a:schemeClr val="tx1">
                    <a:lumMod val="65000"/>
                    <a:lumOff val="35000"/>
                  </a:schemeClr>
                </a:solidFill>
                <a:latin typeface="+mn-ea"/>
                <a:cs typeface="Times New Roman" panose="02020603050405020304" pitchFamily="18" charset="0"/>
              </a:rPr>
              <a:t>INT1</a:t>
            </a:r>
            <a:r>
              <a:rPr lang="zh-CN" altLang="en-US" sz="2000" kern="100" dirty="0">
                <a:solidFill>
                  <a:schemeClr val="tx1">
                    <a:lumMod val="65000"/>
                    <a:lumOff val="35000"/>
                  </a:schemeClr>
                </a:solidFill>
                <a:latin typeface="+mn-ea"/>
                <a:cs typeface="Times New Roman" panose="02020603050405020304" pitchFamily="18" charset="0"/>
              </a:rPr>
              <a:t>，同样的，</a:t>
            </a:r>
            <a:r>
              <a:rPr lang="en-US" altLang="zh-CN" sz="2000" kern="100" dirty="0">
                <a:solidFill>
                  <a:schemeClr val="tx1">
                    <a:lumMod val="65000"/>
                    <a:lumOff val="35000"/>
                  </a:schemeClr>
                </a:solidFill>
                <a:latin typeface="+mn-ea"/>
                <a:cs typeface="Times New Roman" panose="02020603050405020304" pitchFamily="18" charset="0"/>
              </a:rPr>
              <a:t>PIE2</a:t>
            </a:r>
            <a:r>
              <a:rPr lang="zh-CN" altLang="en-US" sz="2000" kern="100" dirty="0">
                <a:solidFill>
                  <a:schemeClr val="tx1">
                    <a:lumMod val="65000"/>
                    <a:lumOff val="35000"/>
                  </a:schemeClr>
                </a:solidFill>
                <a:latin typeface="+mn-ea"/>
                <a:cs typeface="Times New Roman" panose="02020603050405020304" pitchFamily="18" charset="0"/>
              </a:rPr>
              <a:t>组的中断都被汇集到了</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中断的</a:t>
            </a:r>
            <a:r>
              <a:rPr lang="en-US" altLang="zh-CN" sz="2000" kern="100" dirty="0">
                <a:solidFill>
                  <a:schemeClr val="tx1">
                    <a:lumMod val="65000"/>
                    <a:lumOff val="35000"/>
                  </a:schemeClr>
                </a:solidFill>
                <a:latin typeface="+mn-ea"/>
                <a:cs typeface="Times New Roman" panose="02020603050405020304" pitchFamily="18" charset="0"/>
              </a:rPr>
              <a:t>INT2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PIE12</a:t>
            </a:r>
            <a:r>
              <a:rPr lang="zh-CN" altLang="en-US" sz="2000" kern="100" dirty="0">
                <a:solidFill>
                  <a:schemeClr val="tx1">
                    <a:lumMod val="65000"/>
                    <a:lumOff val="35000"/>
                  </a:schemeClr>
                </a:solidFill>
                <a:latin typeface="+mn-ea"/>
                <a:cs typeface="Times New Roman" panose="02020603050405020304" pitchFamily="18" charset="0"/>
              </a:rPr>
              <a:t>组的中断都被汇集到了</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中断的</a:t>
            </a:r>
            <a:r>
              <a:rPr lang="en-US" altLang="zh-CN" sz="2000" kern="100" dirty="0">
                <a:solidFill>
                  <a:schemeClr val="tx1">
                    <a:lumMod val="65000"/>
                    <a:lumOff val="35000"/>
                  </a:schemeClr>
                </a:solidFill>
                <a:latin typeface="+mn-ea"/>
                <a:cs typeface="Times New Roman" panose="02020603050405020304" pitchFamily="18" charset="0"/>
              </a:rPr>
              <a:t>INT12</a:t>
            </a:r>
            <a:r>
              <a:rPr lang="zh-CN" altLang="en-US" sz="2000" kern="100" dirty="0" smtClean="0">
                <a:solidFill>
                  <a:schemeClr val="tx1">
                    <a:lumMod val="65000"/>
                    <a:lumOff val="35000"/>
                  </a:schemeClr>
                </a:solidFill>
                <a:latin typeface="+mn-ea"/>
                <a:cs typeface="Times New Roman" panose="02020603050405020304" pitchFamily="18" charset="0"/>
              </a:rPr>
              <a:t>。</a:t>
            </a:r>
            <a:endParaRPr lang="zh-CN" altLang="en-US" sz="2000"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4213256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609283" y="808422"/>
            <a:ext cx="1027845"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2.PIE</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345476" y="1428261"/>
            <a:ext cx="8453047" cy="3046988"/>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和外设级相类似的，</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控制器中的每一个组都会有一个中断标志寄存器</a:t>
            </a:r>
            <a:r>
              <a:rPr lang="en-US" altLang="zh-CN" sz="2000" kern="100" dirty="0" err="1">
                <a:solidFill>
                  <a:schemeClr val="tx1">
                    <a:lumMod val="65000"/>
                    <a:lumOff val="35000"/>
                  </a:schemeClr>
                </a:solidFill>
                <a:latin typeface="+mn-ea"/>
                <a:cs typeface="Times New Roman" panose="02020603050405020304" pitchFamily="18" charset="0"/>
              </a:rPr>
              <a:t>PIEIFRx</a:t>
            </a:r>
            <a:r>
              <a:rPr lang="zh-CN" altLang="en-US" sz="2000" kern="100" dirty="0">
                <a:solidFill>
                  <a:schemeClr val="tx1">
                    <a:lumMod val="65000"/>
                    <a:lumOff val="35000"/>
                  </a:schemeClr>
                </a:solidFill>
                <a:latin typeface="+mn-ea"/>
                <a:cs typeface="Times New Roman" panose="02020603050405020304" pitchFamily="18" charset="0"/>
              </a:rPr>
              <a:t>和一个中断使能寄存器</a:t>
            </a:r>
            <a:r>
              <a:rPr lang="en-US" altLang="zh-CN" sz="2000" kern="100" dirty="0" err="1">
                <a:solidFill>
                  <a:schemeClr val="tx1">
                    <a:lumMod val="65000"/>
                    <a:lumOff val="35000"/>
                  </a:schemeClr>
                </a:solidFill>
                <a:latin typeface="+mn-ea"/>
                <a:cs typeface="Times New Roman" panose="02020603050405020304" pitchFamily="18" charset="0"/>
              </a:rPr>
              <a:t>PIEIERx</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x=1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12</a:t>
            </a:r>
            <a:r>
              <a:rPr lang="zh-CN" altLang="en-US" sz="2000" kern="100" dirty="0">
                <a:solidFill>
                  <a:schemeClr val="tx1">
                    <a:lumMod val="65000"/>
                    <a:lumOff val="35000"/>
                  </a:schemeClr>
                </a:solidFill>
                <a:latin typeface="+mn-ea"/>
                <a:cs typeface="Times New Roman" panose="02020603050405020304" pitchFamily="18" charset="0"/>
              </a:rPr>
              <a:t>。每个寄存器的低</a:t>
            </a:r>
            <a:r>
              <a:rPr lang="en-US" altLang="zh-CN" sz="2000" kern="100" dirty="0">
                <a:solidFill>
                  <a:schemeClr val="tx1">
                    <a:lumMod val="65000"/>
                    <a:lumOff val="35000"/>
                  </a:schemeClr>
                </a:solidFill>
                <a:latin typeface="+mn-ea"/>
                <a:cs typeface="Times New Roman" panose="02020603050405020304" pitchFamily="18" charset="0"/>
              </a:rPr>
              <a:t>8</a:t>
            </a:r>
            <a:r>
              <a:rPr lang="zh-CN" altLang="en-US" sz="2000" kern="100" dirty="0">
                <a:solidFill>
                  <a:schemeClr val="tx1">
                    <a:lumMod val="65000"/>
                    <a:lumOff val="35000"/>
                  </a:schemeClr>
                </a:solidFill>
                <a:latin typeface="+mn-ea"/>
                <a:cs typeface="Times New Roman" panose="02020603050405020304" pitchFamily="18" charset="0"/>
              </a:rPr>
              <a:t>位对应于</a:t>
            </a:r>
            <a:r>
              <a:rPr lang="en-US" altLang="zh-CN" sz="2000" kern="100" dirty="0">
                <a:solidFill>
                  <a:schemeClr val="tx1">
                    <a:lumMod val="65000"/>
                    <a:lumOff val="35000"/>
                  </a:schemeClr>
                </a:solidFill>
                <a:latin typeface="+mn-ea"/>
                <a:cs typeface="Times New Roman" panose="02020603050405020304" pitchFamily="18" charset="0"/>
              </a:rPr>
              <a:t>8</a:t>
            </a:r>
            <a:r>
              <a:rPr lang="zh-CN" altLang="en-US" sz="2000" kern="100" dirty="0">
                <a:solidFill>
                  <a:schemeClr val="tx1">
                    <a:lumMod val="65000"/>
                    <a:lumOff val="35000"/>
                  </a:schemeClr>
                </a:solidFill>
                <a:latin typeface="+mn-ea"/>
                <a:cs typeface="Times New Roman" panose="02020603050405020304" pitchFamily="18" charset="0"/>
              </a:rPr>
              <a:t>个外设中断，高</a:t>
            </a:r>
            <a:r>
              <a:rPr lang="en-US" altLang="zh-CN" sz="2000" kern="100" dirty="0">
                <a:solidFill>
                  <a:schemeClr val="tx1">
                    <a:lumMod val="65000"/>
                    <a:lumOff val="35000"/>
                  </a:schemeClr>
                </a:solidFill>
                <a:latin typeface="+mn-ea"/>
                <a:cs typeface="Times New Roman" panose="02020603050405020304" pitchFamily="18" charset="0"/>
              </a:rPr>
              <a:t>8</a:t>
            </a:r>
            <a:r>
              <a:rPr lang="zh-CN" altLang="en-US" sz="2000" kern="100" dirty="0">
                <a:solidFill>
                  <a:schemeClr val="tx1">
                    <a:lumMod val="65000"/>
                    <a:lumOff val="35000"/>
                  </a:schemeClr>
                </a:solidFill>
                <a:latin typeface="+mn-ea"/>
                <a:cs typeface="Times New Roman" panose="02020603050405020304" pitchFamily="18" charset="0"/>
              </a:rPr>
              <a:t>位保留。这些寄存器在前面的</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中断寄存器部分已经介绍到，例如</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定时器</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的周期中断</a:t>
            </a:r>
            <a:r>
              <a:rPr lang="en-US" altLang="zh-CN" sz="2000" kern="100" dirty="0">
                <a:solidFill>
                  <a:schemeClr val="tx1">
                    <a:lumMod val="65000"/>
                    <a:lumOff val="35000"/>
                  </a:schemeClr>
                </a:solidFill>
                <a:latin typeface="+mn-ea"/>
                <a:cs typeface="Times New Roman" panose="02020603050405020304" pitchFamily="18" charset="0"/>
              </a:rPr>
              <a:t>T0INT</a:t>
            </a:r>
            <a:r>
              <a:rPr lang="zh-CN" altLang="en-US" sz="2000" kern="100" dirty="0">
                <a:solidFill>
                  <a:schemeClr val="tx1">
                    <a:lumMod val="65000"/>
                    <a:lumOff val="35000"/>
                  </a:schemeClr>
                </a:solidFill>
                <a:latin typeface="+mn-ea"/>
                <a:cs typeface="Times New Roman" panose="02020603050405020304" pitchFamily="18" charset="0"/>
              </a:rPr>
              <a:t>对应于</a:t>
            </a:r>
            <a:r>
              <a:rPr lang="en-US" altLang="zh-CN" sz="2000" kern="100" dirty="0">
                <a:solidFill>
                  <a:schemeClr val="tx1">
                    <a:lumMod val="65000"/>
                    <a:lumOff val="35000"/>
                  </a:schemeClr>
                </a:solidFill>
                <a:latin typeface="+mn-ea"/>
                <a:cs typeface="Times New Roman" panose="02020603050405020304" pitchFamily="18" charset="0"/>
              </a:rPr>
              <a:t>PIEIFR1</a:t>
            </a:r>
            <a:r>
              <a:rPr lang="zh-CN" altLang="en-US" sz="2000" kern="100" dirty="0">
                <a:solidFill>
                  <a:schemeClr val="tx1">
                    <a:lumMod val="65000"/>
                    <a:lumOff val="35000"/>
                  </a:schemeClr>
                </a:solidFill>
                <a:latin typeface="+mn-ea"/>
                <a:cs typeface="Times New Roman" panose="02020603050405020304" pitchFamily="18" charset="0"/>
              </a:rPr>
              <a:t>的第</a:t>
            </a:r>
            <a:r>
              <a:rPr lang="en-US" altLang="zh-CN" sz="2000" kern="100" dirty="0">
                <a:solidFill>
                  <a:schemeClr val="tx1">
                    <a:lumMod val="65000"/>
                    <a:lumOff val="35000"/>
                  </a:schemeClr>
                </a:solidFill>
                <a:latin typeface="+mn-ea"/>
                <a:cs typeface="Times New Roman" panose="02020603050405020304" pitchFamily="18" charset="0"/>
              </a:rPr>
              <a:t>7</a:t>
            </a:r>
            <a:r>
              <a:rPr lang="zh-CN" altLang="en-US" sz="2000" kern="100" dirty="0">
                <a:solidFill>
                  <a:schemeClr val="tx1">
                    <a:lumMod val="65000"/>
                    <a:lumOff val="35000"/>
                  </a:schemeClr>
                </a:solidFill>
                <a:latin typeface="+mn-ea"/>
                <a:cs typeface="Times New Roman" panose="02020603050405020304" pitchFamily="18" charset="0"/>
              </a:rPr>
              <a:t>位和</a:t>
            </a:r>
            <a:r>
              <a:rPr lang="en-US" altLang="zh-CN" sz="2000" kern="100" dirty="0">
                <a:solidFill>
                  <a:schemeClr val="tx1">
                    <a:lumMod val="65000"/>
                    <a:lumOff val="35000"/>
                  </a:schemeClr>
                </a:solidFill>
                <a:latin typeface="+mn-ea"/>
                <a:cs typeface="Times New Roman" panose="02020603050405020304" pitchFamily="18" charset="0"/>
              </a:rPr>
              <a:t>PIEIER1</a:t>
            </a:r>
            <a:r>
              <a:rPr lang="zh-CN" altLang="en-US" sz="2000" kern="100" dirty="0">
                <a:solidFill>
                  <a:schemeClr val="tx1">
                    <a:lumMod val="65000"/>
                    <a:lumOff val="35000"/>
                  </a:schemeClr>
                </a:solidFill>
                <a:latin typeface="+mn-ea"/>
                <a:cs typeface="Times New Roman" panose="02020603050405020304" pitchFamily="18" charset="0"/>
              </a:rPr>
              <a:t>的第</a:t>
            </a:r>
            <a:r>
              <a:rPr lang="en-US" altLang="zh-CN" sz="2000" kern="100" dirty="0">
                <a:solidFill>
                  <a:schemeClr val="tx1">
                    <a:lumMod val="65000"/>
                    <a:lumOff val="35000"/>
                  </a:schemeClr>
                </a:solidFill>
                <a:latin typeface="+mn-ea"/>
                <a:cs typeface="Times New Roman" panose="02020603050405020304" pitchFamily="18" charset="0"/>
              </a:rPr>
              <a:t>7</a:t>
            </a:r>
            <a:r>
              <a:rPr lang="zh-CN" altLang="en-US" sz="2000" kern="100" dirty="0">
                <a:solidFill>
                  <a:schemeClr val="tx1">
                    <a:lumMod val="65000"/>
                    <a:lumOff val="35000"/>
                  </a:schemeClr>
                </a:solidFill>
                <a:latin typeface="+mn-ea"/>
                <a:cs typeface="Times New Roman" panose="02020603050405020304" pitchFamily="18" charset="0"/>
              </a:rPr>
              <a:t>位。 </a:t>
            </a:r>
          </a:p>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由于</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控制器是多路复用的，每一组内有许多不同的外设中断共同使用一个</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中断，但是每一个组在同一个时间内只能有一个中断被响应，那么</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控制器是如何实现的呢。</a:t>
            </a:r>
          </a:p>
        </p:txBody>
      </p:sp>
    </p:spTree>
    <p:extLst>
      <p:ext uri="{BB962C8B-B14F-4D97-AF65-F5344CB8AC3E}">
        <p14:creationId xmlns:p14="http://schemas.microsoft.com/office/powerpoint/2010/main" val="409247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609283" y="808422"/>
            <a:ext cx="1027845"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2.PIE</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345476" y="1284245"/>
            <a:ext cx="8453047" cy="3385029"/>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首先，</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组内的各个中断也是有优先级的，位置在前面的中断的优先级比位置在后面的中断的优先级来的高，这样，如果同时有多个中断提出请求的话，</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先处理优先级高的，后处理优先级低的。同时，</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控制器除了每组有</a:t>
            </a:r>
            <a:r>
              <a:rPr lang="en-US" altLang="zh-CN" sz="2000" kern="100" dirty="0">
                <a:solidFill>
                  <a:schemeClr val="tx1">
                    <a:lumMod val="65000"/>
                    <a:lumOff val="35000"/>
                  </a:schemeClr>
                </a:solidFill>
                <a:latin typeface="+mn-ea"/>
                <a:cs typeface="Times New Roman" panose="02020603050405020304" pitchFamily="18" charset="0"/>
              </a:rPr>
              <a:t>PIEIFR</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PIEIER</a:t>
            </a:r>
            <a:r>
              <a:rPr lang="zh-CN" altLang="en-US" sz="2000" kern="100" dirty="0">
                <a:solidFill>
                  <a:schemeClr val="tx1">
                    <a:lumMod val="65000"/>
                    <a:lumOff val="35000"/>
                  </a:schemeClr>
                </a:solidFill>
                <a:latin typeface="+mn-ea"/>
                <a:cs typeface="Times New Roman" panose="02020603050405020304" pitchFamily="18" charset="0"/>
              </a:rPr>
              <a:t>寄存器之外，还有一个</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中断应答寄存器</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，如前面的图</a:t>
            </a:r>
            <a:r>
              <a:rPr lang="en-US" altLang="zh-CN" sz="2000" kern="100" dirty="0">
                <a:solidFill>
                  <a:schemeClr val="tx1">
                    <a:lumMod val="65000"/>
                    <a:lumOff val="35000"/>
                  </a:schemeClr>
                </a:solidFill>
                <a:latin typeface="+mn-ea"/>
                <a:cs typeface="Times New Roman" panose="02020603050405020304" pitchFamily="18" charset="0"/>
              </a:rPr>
              <a:t>10-10</a:t>
            </a:r>
            <a:r>
              <a:rPr lang="zh-CN" altLang="en-US" sz="2000" kern="100" dirty="0">
                <a:solidFill>
                  <a:schemeClr val="tx1">
                    <a:lumMod val="65000"/>
                    <a:lumOff val="35000"/>
                  </a:schemeClr>
                </a:solidFill>
                <a:latin typeface="+mn-ea"/>
                <a:cs typeface="Times New Roman" panose="02020603050405020304" pitchFamily="18" charset="0"/>
              </a:rPr>
              <a:t>所示，它的低</a:t>
            </a:r>
            <a:r>
              <a:rPr lang="en-US" altLang="zh-CN" sz="2000" kern="100" dirty="0">
                <a:solidFill>
                  <a:schemeClr val="tx1">
                    <a:lumMod val="65000"/>
                    <a:lumOff val="35000"/>
                  </a:schemeClr>
                </a:solidFill>
                <a:latin typeface="+mn-ea"/>
                <a:cs typeface="Times New Roman" panose="02020603050405020304" pitchFamily="18" charset="0"/>
              </a:rPr>
              <a:t>12</a:t>
            </a:r>
            <a:r>
              <a:rPr lang="zh-CN" altLang="en-US" sz="2000" kern="100" dirty="0">
                <a:solidFill>
                  <a:schemeClr val="tx1">
                    <a:lumMod val="65000"/>
                    <a:lumOff val="35000"/>
                  </a:schemeClr>
                </a:solidFill>
                <a:latin typeface="+mn-ea"/>
                <a:cs typeface="Times New Roman" panose="02020603050405020304" pitchFamily="18" charset="0"/>
              </a:rPr>
              <a:t>位分别对应着</a:t>
            </a:r>
            <a:r>
              <a:rPr lang="en-US" altLang="zh-CN" sz="2000" kern="100" dirty="0">
                <a:solidFill>
                  <a:schemeClr val="tx1">
                    <a:lumMod val="65000"/>
                    <a:lumOff val="35000"/>
                  </a:schemeClr>
                </a:solidFill>
                <a:latin typeface="+mn-ea"/>
                <a:cs typeface="Times New Roman" panose="02020603050405020304" pitchFamily="18" charset="0"/>
              </a:rPr>
              <a:t>12</a:t>
            </a:r>
            <a:r>
              <a:rPr lang="zh-CN" altLang="en-US" sz="2000" kern="100" dirty="0">
                <a:solidFill>
                  <a:schemeClr val="tx1">
                    <a:lumMod val="65000"/>
                    <a:lumOff val="35000"/>
                  </a:schemeClr>
                </a:solidFill>
                <a:latin typeface="+mn-ea"/>
                <a:cs typeface="Times New Roman" panose="02020603050405020304" pitchFamily="18" charset="0"/>
              </a:rPr>
              <a:t>个组，即</a:t>
            </a:r>
            <a:r>
              <a:rPr lang="en-US" altLang="zh-CN" sz="2000" kern="100" dirty="0">
                <a:solidFill>
                  <a:schemeClr val="tx1">
                    <a:lumMod val="65000"/>
                    <a:lumOff val="35000"/>
                  </a:schemeClr>
                </a:solidFill>
                <a:latin typeface="+mn-ea"/>
                <a:cs typeface="Times New Roman" panose="02020603050405020304" pitchFamily="18" charset="0"/>
              </a:rPr>
              <a:t>PIE1~PIE12</a:t>
            </a:r>
            <a:r>
              <a:rPr lang="zh-CN" altLang="en-US" sz="2000" kern="100" dirty="0">
                <a:solidFill>
                  <a:schemeClr val="tx1">
                    <a:lumMod val="65000"/>
                    <a:lumOff val="35000"/>
                  </a:schemeClr>
                </a:solidFill>
                <a:latin typeface="+mn-ea"/>
                <a:cs typeface="Times New Roman" panose="02020603050405020304" pitchFamily="18" charset="0"/>
              </a:rPr>
              <a:t>，也就是</a:t>
            </a:r>
            <a:r>
              <a:rPr lang="en-US" altLang="zh-CN" sz="2000" kern="100" dirty="0">
                <a:solidFill>
                  <a:schemeClr val="tx1">
                    <a:lumMod val="65000"/>
                    <a:lumOff val="35000"/>
                  </a:schemeClr>
                </a:solidFill>
                <a:latin typeface="+mn-ea"/>
                <a:cs typeface="Times New Roman" panose="02020603050405020304" pitchFamily="18" charset="0"/>
              </a:rPr>
              <a:t>INT1~INT12</a:t>
            </a:r>
            <a:r>
              <a:rPr lang="zh-CN" altLang="en-US" sz="2000" kern="100" dirty="0">
                <a:solidFill>
                  <a:schemeClr val="tx1">
                    <a:lumMod val="65000"/>
                    <a:lumOff val="35000"/>
                  </a:schemeClr>
                </a:solidFill>
                <a:latin typeface="+mn-ea"/>
                <a:cs typeface="Times New Roman" panose="02020603050405020304" pitchFamily="18" charset="0"/>
              </a:rPr>
              <a:t>，高位保留。这些位的状态就表示了</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是否准备好了去响应这些组内的中断。比如</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定时器</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的周期中断被响应了，则</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的第</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位</a:t>
            </a:r>
            <a:r>
              <a:rPr lang="en-US" altLang="zh-CN" sz="2000" kern="100" dirty="0">
                <a:solidFill>
                  <a:schemeClr val="tx1">
                    <a:lumMod val="65000"/>
                    <a:lumOff val="35000"/>
                  </a:schemeClr>
                </a:solidFill>
                <a:latin typeface="+mn-ea"/>
                <a:cs typeface="Times New Roman" panose="02020603050405020304" pitchFamily="18" charset="0"/>
              </a:rPr>
              <a:t>(</a:t>
            </a:r>
            <a:r>
              <a:rPr lang="zh-CN" altLang="en-US" sz="2000" kern="100" dirty="0">
                <a:solidFill>
                  <a:schemeClr val="tx1">
                    <a:lumMod val="65000"/>
                    <a:lumOff val="35000"/>
                  </a:schemeClr>
                </a:solidFill>
                <a:latin typeface="+mn-ea"/>
                <a:cs typeface="Times New Roman" panose="02020603050405020304" pitchFamily="18" charset="0"/>
              </a:rPr>
              <a:t>对应于</a:t>
            </a:r>
            <a:r>
              <a:rPr lang="en-US" altLang="zh-CN" sz="2000" kern="100" dirty="0">
                <a:solidFill>
                  <a:schemeClr val="tx1">
                    <a:lumMod val="65000"/>
                    <a:lumOff val="35000"/>
                  </a:schemeClr>
                </a:solidFill>
                <a:latin typeface="+mn-ea"/>
                <a:cs typeface="Times New Roman" panose="02020603050405020304" pitchFamily="18" charset="0"/>
              </a:rPr>
              <a:t>PIE1</a:t>
            </a:r>
            <a:r>
              <a:rPr lang="zh-CN" altLang="en-US" sz="2000" kern="100" dirty="0">
                <a:solidFill>
                  <a:schemeClr val="tx1">
                    <a:lumMod val="65000"/>
                    <a:lumOff val="35000"/>
                  </a:schemeClr>
                </a:solidFill>
                <a:latin typeface="+mn-ea"/>
                <a:cs typeface="Times New Roman" panose="02020603050405020304" pitchFamily="18" charset="0"/>
              </a:rPr>
              <a:t>，即</a:t>
            </a:r>
            <a:r>
              <a:rPr lang="en-US" altLang="zh-CN" sz="2000" kern="100" dirty="0">
                <a:solidFill>
                  <a:schemeClr val="tx1">
                    <a:lumMod val="65000"/>
                    <a:lumOff val="35000"/>
                  </a:schemeClr>
                </a:solidFill>
                <a:latin typeface="+mn-ea"/>
                <a:cs typeface="Times New Roman" panose="02020603050405020304" pitchFamily="18" charset="0"/>
              </a:rPr>
              <a:t>INT1)</a:t>
            </a:r>
            <a:r>
              <a:rPr lang="zh-CN" altLang="en-US" sz="2000" kern="100" dirty="0">
                <a:solidFill>
                  <a:schemeClr val="tx1">
                    <a:lumMod val="65000"/>
                    <a:lumOff val="35000"/>
                  </a:schemeClr>
                </a:solidFill>
                <a:latin typeface="+mn-ea"/>
                <a:cs typeface="Times New Roman" panose="02020603050405020304" pitchFamily="18" charset="0"/>
              </a:rPr>
              <a:t>就会被置位，并且一直保持直到手动清除这个标志位。</a:t>
            </a:r>
          </a:p>
        </p:txBody>
      </p:sp>
    </p:spTree>
    <p:extLst>
      <p:ext uri="{BB962C8B-B14F-4D97-AF65-F5344CB8AC3E}">
        <p14:creationId xmlns:p14="http://schemas.microsoft.com/office/powerpoint/2010/main" val="3188499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什么是中断</a:t>
            </a:r>
          </a:p>
        </p:txBody>
      </p:sp>
      <p:graphicFrame>
        <p:nvGraphicFramePr>
          <p:cNvPr id="5" name="对象 4"/>
          <p:cNvGraphicFramePr>
            <a:graphicFrameLocks noChangeAspect="1"/>
          </p:cNvGraphicFramePr>
          <p:nvPr>
            <p:extLst>
              <p:ext uri="{D42A27DB-BD31-4B8C-83A1-F6EECF244321}">
                <p14:modId xmlns:p14="http://schemas.microsoft.com/office/powerpoint/2010/main" val="1502838147"/>
              </p:ext>
            </p:extLst>
          </p:nvPr>
        </p:nvGraphicFramePr>
        <p:xfrm>
          <a:off x="2383135" y="1042143"/>
          <a:ext cx="4349105" cy="3059213"/>
        </p:xfrm>
        <a:graphic>
          <a:graphicData uri="http://schemas.openxmlformats.org/presentationml/2006/ole">
            <mc:AlternateContent xmlns:mc="http://schemas.openxmlformats.org/markup-compatibility/2006">
              <mc:Choice xmlns:v="urn:schemas-microsoft-com:vml" Requires="v">
                <p:oleObj spid="_x0000_s1132" r:id="rId4" imgW="3634740" imgH="2554605" progId="Visio.Drawing.11">
                  <p:embed/>
                </p:oleObj>
              </mc:Choice>
              <mc:Fallback>
                <p:oleObj r:id="rId4" imgW="3634740" imgH="255460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3135" y="1042143"/>
                        <a:ext cx="4349105" cy="3059213"/>
                      </a:xfrm>
                      <a:prstGeom prst="rect">
                        <a:avLst/>
                      </a:prstGeom>
                      <a:noFill/>
                    </p:spPr>
                  </p:pic>
                </p:oleObj>
              </mc:Fallback>
            </mc:AlternateContent>
          </a:graphicData>
        </a:graphic>
      </p:graphicFrame>
      <p:sp>
        <p:nvSpPr>
          <p:cNvPr id="9" name="矩形 8"/>
          <p:cNvSpPr/>
          <p:nvPr/>
        </p:nvSpPr>
        <p:spPr>
          <a:xfrm>
            <a:off x="3011361" y="4345443"/>
            <a:ext cx="3092651" cy="400110"/>
          </a:xfrm>
          <a:prstGeom prst="rect">
            <a:avLst/>
          </a:prstGeom>
        </p:spPr>
        <p:txBody>
          <a:bodyPr wrap="square">
            <a:spAutoFit/>
          </a:bodyPr>
          <a:lstStyle/>
          <a:p>
            <a:pPr algn="just"/>
            <a:r>
              <a:rPr lang="zh-CN" altLang="en-US" sz="2000" kern="100" dirty="0">
                <a:latin typeface="+mn-ea"/>
              </a:rPr>
              <a:t>图</a:t>
            </a:r>
            <a:r>
              <a:rPr lang="en-US" altLang="zh-CN" sz="2000" kern="100" dirty="0">
                <a:latin typeface="+mn-ea"/>
              </a:rPr>
              <a:t>10-1 </a:t>
            </a:r>
            <a:r>
              <a:rPr lang="zh-CN" altLang="en-US" sz="2000" kern="100" dirty="0">
                <a:latin typeface="+mn-ea"/>
              </a:rPr>
              <a:t>中断的生活实例</a:t>
            </a:r>
            <a:endParaRPr lang="zh-CN" altLang="en-US" sz="2000" kern="100" dirty="0">
              <a:effectLst/>
              <a:latin typeface="+mn-ea"/>
            </a:endParaRPr>
          </a:p>
        </p:txBody>
      </p:sp>
    </p:spTree>
    <p:extLst>
      <p:ext uri="{BB962C8B-B14F-4D97-AF65-F5344CB8AC3E}">
        <p14:creationId xmlns:p14="http://schemas.microsoft.com/office/powerpoint/2010/main" val="2653477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609283" y="808422"/>
            <a:ext cx="1027845"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2.PIE</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827585" y="1396970"/>
            <a:ext cx="7560839" cy="3046988"/>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在响应</a:t>
            </a:r>
            <a:r>
              <a:rPr lang="en-US" altLang="zh-CN" sz="2000" kern="100" dirty="0">
                <a:solidFill>
                  <a:schemeClr val="tx1">
                    <a:lumMod val="65000"/>
                    <a:lumOff val="35000"/>
                  </a:schemeClr>
                </a:solidFill>
                <a:latin typeface="+mn-ea"/>
                <a:cs typeface="Times New Roman" panose="02020603050405020304" pitchFamily="18" charset="0"/>
              </a:rPr>
              <a:t>T0INT</a:t>
            </a:r>
            <a:r>
              <a:rPr lang="zh-CN" altLang="en-US" sz="2000" kern="100" dirty="0">
                <a:solidFill>
                  <a:schemeClr val="tx1">
                    <a:lumMod val="65000"/>
                    <a:lumOff val="35000"/>
                  </a:schemeClr>
                </a:solidFill>
                <a:latin typeface="+mn-ea"/>
                <a:cs typeface="Times New Roman" panose="02020603050405020304" pitchFamily="18" charset="0"/>
              </a:rPr>
              <a:t>的时候，</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的第</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位一直是</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，这时候如果</a:t>
            </a:r>
            <a:r>
              <a:rPr lang="en-US" altLang="zh-CN" sz="2000" kern="100" dirty="0">
                <a:solidFill>
                  <a:schemeClr val="tx1">
                    <a:lumMod val="65000"/>
                    <a:lumOff val="35000"/>
                  </a:schemeClr>
                </a:solidFill>
                <a:latin typeface="+mn-ea"/>
                <a:cs typeface="Times New Roman" panose="02020603050405020304" pitchFamily="18" charset="0"/>
              </a:rPr>
              <a:t>PIE1</a:t>
            </a:r>
            <a:r>
              <a:rPr lang="zh-CN" altLang="en-US" sz="2000" kern="100" dirty="0">
                <a:solidFill>
                  <a:schemeClr val="tx1">
                    <a:lumMod val="65000"/>
                    <a:lumOff val="35000"/>
                  </a:schemeClr>
                </a:solidFill>
                <a:latin typeface="+mn-ea"/>
                <a:cs typeface="Times New Roman" panose="02020603050405020304" pitchFamily="18" charset="0"/>
              </a:rPr>
              <a:t>组内发生了其他的外设中断，则暂时不会被</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控制器响应并发送给</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，必须等到</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的第</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位被复位之后，如果该中断请求还存在，那么</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控制器会立刻把中断请求发送给</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。所以，每个外设中断被响应之后，一定要对</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的相关位进行手动复位，以使得</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控制器能够响应同组内的其他中断。清除</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中与</a:t>
            </a:r>
            <a:r>
              <a:rPr lang="en-US" altLang="zh-CN" sz="2000" kern="100" dirty="0">
                <a:solidFill>
                  <a:schemeClr val="tx1">
                    <a:lumMod val="65000"/>
                    <a:lumOff val="35000"/>
                  </a:schemeClr>
                </a:solidFill>
                <a:latin typeface="+mn-ea"/>
                <a:cs typeface="Times New Roman" panose="02020603050405020304" pitchFamily="18" charset="0"/>
              </a:rPr>
              <a:t>T0INT</a:t>
            </a:r>
            <a:r>
              <a:rPr lang="zh-CN" altLang="en-US" sz="2000" kern="100" dirty="0">
                <a:solidFill>
                  <a:schemeClr val="tx1">
                    <a:lumMod val="65000"/>
                    <a:lumOff val="35000"/>
                  </a:schemeClr>
                </a:solidFill>
                <a:latin typeface="+mn-ea"/>
                <a:cs typeface="Times New Roman" panose="02020603050405020304" pitchFamily="18" charset="0"/>
              </a:rPr>
              <a:t>相关的应答位的语句如下所示：</a:t>
            </a:r>
          </a:p>
          <a:p>
            <a:pPr indent="53340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PieCtrl.PIEACK.bit.ACK1=1;    //</a:t>
            </a:r>
            <a:r>
              <a:rPr lang="zh-CN" altLang="en-US" sz="2000" kern="100" dirty="0">
                <a:solidFill>
                  <a:schemeClr val="tx1">
                    <a:lumMod val="65000"/>
                    <a:lumOff val="35000"/>
                  </a:schemeClr>
                </a:solidFill>
                <a:latin typeface="+mn-ea"/>
                <a:cs typeface="Times New Roman" panose="02020603050405020304" pitchFamily="18" charset="0"/>
              </a:rPr>
              <a:t>响应</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组</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内的其他中断。</a:t>
            </a:r>
          </a:p>
        </p:txBody>
      </p:sp>
    </p:spTree>
    <p:extLst>
      <p:ext uri="{BB962C8B-B14F-4D97-AF65-F5344CB8AC3E}">
        <p14:creationId xmlns:p14="http://schemas.microsoft.com/office/powerpoint/2010/main" val="2071088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609283" y="808422"/>
            <a:ext cx="1027845"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2.PIE</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609283" y="1550278"/>
            <a:ext cx="7923157" cy="2677656"/>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因此，当外设中断向</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提出中断请求之后，</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中断标志寄存器</a:t>
            </a:r>
            <a:r>
              <a:rPr lang="en-US" altLang="zh-CN" sz="2000" kern="100" dirty="0" err="1">
                <a:solidFill>
                  <a:schemeClr val="tx1">
                    <a:lumMod val="65000"/>
                    <a:lumOff val="35000"/>
                  </a:schemeClr>
                </a:solidFill>
                <a:latin typeface="+mn-ea"/>
                <a:cs typeface="Times New Roman" panose="02020603050405020304" pitchFamily="18" charset="0"/>
              </a:rPr>
              <a:t>PIEIFRx</a:t>
            </a:r>
            <a:r>
              <a:rPr lang="zh-CN" altLang="en-US" sz="2000" kern="100" dirty="0">
                <a:solidFill>
                  <a:schemeClr val="tx1">
                    <a:lumMod val="65000"/>
                    <a:lumOff val="35000"/>
                  </a:schemeClr>
                </a:solidFill>
                <a:latin typeface="+mn-ea"/>
                <a:cs typeface="Times New Roman" panose="02020603050405020304" pitchFamily="18" charset="0"/>
              </a:rPr>
              <a:t>的相关标志位被置位，这时候如果相应的</a:t>
            </a:r>
            <a:r>
              <a:rPr lang="en-US" altLang="zh-CN" sz="2000" kern="100" dirty="0" err="1">
                <a:solidFill>
                  <a:schemeClr val="tx1">
                    <a:lumMod val="65000"/>
                    <a:lumOff val="35000"/>
                  </a:schemeClr>
                </a:solidFill>
                <a:latin typeface="+mn-ea"/>
                <a:cs typeface="Times New Roman" panose="02020603050405020304" pitchFamily="18" charset="0"/>
              </a:rPr>
              <a:t>PIEIERx</a:t>
            </a:r>
            <a:r>
              <a:rPr lang="zh-CN" altLang="en-US" sz="2000" kern="100" dirty="0">
                <a:solidFill>
                  <a:schemeClr val="tx1">
                    <a:lumMod val="65000"/>
                    <a:lumOff val="35000"/>
                  </a:schemeClr>
                </a:solidFill>
                <a:latin typeface="+mn-ea"/>
                <a:cs typeface="Times New Roman" panose="02020603050405020304" pitchFamily="18" charset="0"/>
              </a:rPr>
              <a:t>相关的中断使能位被置位，</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相应位的值为</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控制器便会将该外设中断请求提交给</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，否则如果相应的</a:t>
            </a:r>
            <a:r>
              <a:rPr lang="en-US" altLang="zh-CN" sz="2000" kern="100" dirty="0" err="1">
                <a:solidFill>
                  <a:schemeClr val="tx1">
                    <a:lumMod val="65000"/>
                    <a:lumOff val="35000"/>
                  </a:schemeClr>
                </a:solidFill>
                <a:latin typeface="+mn-ea"/>
                <a:cs typeface="Times New Roman" panose="02020603050405020304" pitchFamily="18" charset="0"/>
              </a:rPr>
              <a:t>PIEIERx</a:t>
            </a:r>
            <a:r>
              <a:rPr lang="zh-CN" altLang="en-US" sz="2000" kern="100" dirty="0">
                <a:solidFill>
                  <a:schemeClr val="tx1">
                    <a:lumMod val="65000"/>
                    <a:lumOff val="35000"/>
                  </a:schemeClr>
                </a:solidFill>
                <a:latin typeface="+mn-ea"/>
                <a:cs typeface="Times New Roman" panose="02020603050405020304" pitchFamily="18" charset="0"/>
              </a:rPr>
              <a:t>相关的中断使能位没有被置位，就是没有被使能，或者</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相应位的值为</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，就是</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控制器正在处理同组的其他中断，</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控制器都暂时不会响应外设的中断请求。</a:t>
            </a:r>
          </a:p>
        </p:txBody>
      </p:sp>
    </p:spTree>
    <p:extLst>
      <p:ext uri="{BB962C8B-B14F-4D97-AF65-F5344CB8AC3E}">
        <p14:creationId xmlns:p14="http://schemas.microsoft.com/office/powerpoint/2010/main" val="1174385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609283" y="808422"/>
            <a:ext cx="1027845"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2.PIE</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345476" y="1703586"/>
            <a:ext cx="8453047" cy="2308324"/>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通过上面的分析，在</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级需要编程时手动处理的地方有</a:t>
            </a:r>
            <a:r>
              <a:rPr lang="zh-CN" altLang="en-US" sz="2000" kern="100" dirty="0" smtClean="0">
                <a:solidFill>
                  <a:schemeClr val="tx1">
                    <a:lumMod val="65000"/>
                    <a:lumOff val="35000"/>
                  </a:schemeClr>
                </a:solidFill>
                <a:latin typeface="+mn-ea"/>
                <a:cs typeface="Times New Roman" panose="02020603050405020304" pitchFamily="18" charset="0"/>
              </a:rPr>
              <a:t>：</a:t>
            </a:r>
            <a:endParaRPr lang="en-US" altLang="zh-CN" sz="2000" kern="100" dirty="0" smtClean="0">
              <a:solidFill>
                <a:schemeClr val="tx1">
                  <a:lumMod val="65000"/>
                  <a:lumOff val="35000"/>
                </a:schemeClr>
              </a:solidFill>
              <a:latin typeface="+mn-ea"/>
              <a:cs typeface="Times New Roman" panose="02020603050405020304" pitchFamily="18" charset="0"/>
            </a:endParaRPr>
          </a:p>
          <a:p>
            <a:pPr marL="533400" indent="-533400" algn="just">
              <a:lnSpc>
                <a:spcPct val="120000"/>
              </a:lnSpc>
              <a:spcAft>
                <a:spcPts val="0"/>
              </a:spcAft>
            </a:pPr>
            <a:r>
              <a:rPr lang="en-US" altLang="zh-CN" sz="2000" kern="100" dirty="0" smtClean="0">
                <a:solidFill>
                  <a:schemeClr val="tx1">
                    <a:lumMod val="65000"/>
                    <a:lumOff val="35000"/>
                  </a:schemeClr>
                </a:solidFill>
                <a:latin typeface="+mn-ea"/>
                <a:cs typeface="Times New Roman" panose="02020603050405020304" pitchFamily="18" charset="0"/>
              </a:rPr>
              <a:t>· PIE</a:t>
            </a:r>
            <a:r>
              <a:rPr lang="zh-CN" altLang="en-US" sz="2000" kern="100" dirty="0">
                <a:solidFill>
                  <a:schemeClr val="tx1">
                    <a:lumMod val="65000"/>
                    <a:lumOff val="35000"/>
                  </a:schemeClr>
                </a:solidFill>
                <a:latin typeface="+mn-ea"/>
                <a:cs typeface="Times New Roman" panose="02020603050405020304" pitchFamily="18" charset="0"/>
              </a:rPr>
              <a:t>中断的使能。需要使能某个外设中断，就得将其相应组的使能寄存器</a:t>
            </a:r>
            <a:r>
              <a:rPr lang="en-US" altLang="zh-CN" sz="2000" kern="100" dirty="0" err="1">
                <a:solidFill>
                  <a:schemeClr val="tx1">
                    <a:lumMod val="65000"/>
                    <a:lumOff val="35000"/>
                  </a:schemeClr>
                </a:solidFill>
                <a:latin typeface="+mn-ea"/>
                <a:cs typeface="Times New Roman" panose="02020603050405020304" pitchFamily="18" charset="0"/>
              </a:rPr>
              <a:t>PIEIERx</a:t>
            </a:r>
            <a:r>
              <a:rPr lang="zh-CN" altLang="en-US" sz="2000" kern="100" dirty="0">
                <a:solidFill>
                  <a:schemeClr val="tx1">
                    <a:lumMod val="65000"/>
                    <a:lumOff val="35000"/>
                  </a:schemeClr>
                </a:solidFill>
                <a:latin typeface="+mn-ea"/>
                <a:cs typeface="Times New Roman" panose="02020603050405020304" pitchFamily="18" charset="0"/>
              </a:rPr>
              <a:t>的相应位进行置位</a:t>
            </a:r>
            <a:r>
              <a:rPr lang="zh-CN" altLang="en-US" sz="2000" kern="100" dirty="0" smtClean="0">
                <a:solidFill>
                  <a:schemeClr val="tx1">
                    <a:lumMod val="65000"/>
                    <a:lumOff val="35000"/>
                  </a:schemeClr>
                </a:solidFill>
                <a:latin typeface="+mn-ea"/>
                <a:cs typeface="Times New Roman" panose="02020603050405020304" pitchFamily="18" charset="0"/>
              </a:rPr>
              <a:t>；</a:t>
            </a:r>
            <a:endParaRPr lang="en-US" altLang="zh-CN" sz="2000" kern="100" dirty="0" smtClean="0">
              <a:solidFill>
                <a:schemeClr val="tx1">
                  <a:lumMod val="65000"/>
                  <a:lumOff val="35000"/>
                </a:schemeClr>
              </a:solidFill>
              <a:latin typeface="+mn-ea"/>
              <a:cs typeface="Times New Roman" panose="02020603050405020304" pitchFamily="18" charset="0"/>
            </a:endParaRPr>
          </a:p>
          <a:p>
            <a:pPr marL="533400" indent="-533400" algn="just">
              <a:lnSpc>
                <a:spcPct val="120000"/>
              </a:lnSpc>
              <a:spcAft>
                <a:spcPts val="0"/>
              </a:spcAft>
            </a:pPr>
            <a:r>
              <a:rPr lang="en-US" altLang="zh-CN" sz="2000" kern="100" dirty="0" smtClean="0">
                <a:solidFill>
                  <a:schemeClr val="tx1">
                    <a:lumMod val="65000"/>
                    <a:lumOff val="35000"/>
                  </a:schemeClr>
                </a:solidFill>
                <a:latin typeface="+mn-ea"/>
                <a:cs typeface="Times New Roman" panose="02020603050405020304" pitchFamily="18" charset="0"/>
              </a:rPr>
              <a:t>· PIE</a:t>
            </a:r>
            <a:r>
              <a:rPr lang="zh-CN" altLang="en-US" sz="2000" kern="100" dirty="0">
                <a:solidFill>
                  <a:schemeClr val="tx1">
                    <a:lumMod val="65000"/>
                    <a:lumOff val="35000"/>
                  </a:schemeClr>
                </a:solidFill>
                <a:latin typeface="+mn-ea"/>
                <a:cs typeface="Times New Roman" panose="02020603050405020304" pitchFamily="18" charset="0"/>
              </a:rPr>
              <a:t>中断的屏蔽。这是和使能相反的操作</a:t>
            </a:r>
            <a:r>
              <a:rPr lang="zh-CN" altLang="en-US" sz="2000" kern="100" dirty="0" smtClean="0">
                <a:solidFill>
                  <a:schemeClr val="tx1">
                    <a:lumMod val="65000"/>
                    <a:lumOff val="35000"/>
                  </a:schemeClr>
                </a:solidFill>
                <a:latin typeface="+mn-ea"/>
                <a:cs typeface="Times New Roman" panose="02020603050405020304" pitchFamily="18" charset="0"/>
              </a:rPr>
              <a:t>；</a:t>
            </a:r>
            <a:endParaRPr lang="en-US" altLang="zh-CN" sz="2000" kern="100" dirty="0" smtClean="0">
              <a:solidFill>
                <a:schemeClr val="tx1">
                  <a:lumMod val="65000"/>
                  <a:lumOff val="35000"/>
                </a:schemeClr>
              </a:solidFill>
              <a:latin typeface="+mn-ea"/>
              <a:cs typeface="Times New Roman" panose="02020603050405020304" pitchFamily="18" charset="0"/>
            </a:endParaRPr>
          </a:p>
          <a:p>
            <a:pPr marL="533400" indent="-533400" algn="just">
              <a:lnSpc>
                <a:spcPct val="120000"/>
              </a:lnSpc>
              <a:spcAft>
                <a:spcPts val="0"/>
              </a:spcAft>
            </a:pPr>
            <a:r>
              <a:rPr lang="en-US" altLang="zh-CN" sz="2000" kern="100" dirty="0" smtClean="0">
                <a:solidFill>
                  <a:schemeClr val="tx1">
                    <a:lumMod val="65000"/>
                    <a:lumOff val="35000"/>
                  </a:schemeClr>
                </a:solidFill>
                <a:latin typeface="+mn-ea"/>
                <a:cs typeface="Times New Roman" panose="02020603050405020304" pitchFamily="18" charset="0"/>
              </a:rPr>
              <a:t>· PIE</a:t>
            </a:r>
            <a:r>
              <a:rPr lang="zh-CN" altLang="en-US" sz="2000" kern="100" dirty="0">
                <a:solidFill>
                  <a:schemeClr val="tx1">
                    <a:lumMod val="65000"/>
                    <a:lumOff val="35000"/>
                  </a:schemeClr>
                </a:solidFill>
                <a:latin typeface="+mn-ea"/>
                <a:cs typeface="Times New Roman" panose="02020603050405020304" pitchFamily="18" charset="0"/>
              </a:rPr>
              <a:t>应答寄存器</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相关位的清除，以使得</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能够响应同组内的其他中断。</a:t>
            </a:r>
          </a:p>
        </p:txBody>
      </p:sp>
    </p:spTree>
    <p:extLst>
      <p:ext uri="{BB962C8B-B14F-4D97-AF65-F5344CB8AC3E}">
        <p14:creationId xmlns:p14="http://schemas.microsoft.com/office/powerpoint/2010/main" val="230281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609283" y="808422"/>
            <a:ext cx="1027845"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2.PIE</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975292" y="1703586"/>
            <a:ext cx="7193416" cy="2308324"/>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将</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级的中断和外设级的中断相比较之后发现，外设中断的中断标志位是需要手工清除的，而</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级的中断标志位都是自动置位或者是清除的。但是</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en-US" sz="2000" kern="100" dirty="0">
                <a:solidFill>
                  <a:schemeClr val="tx1">
                    <a:lumMod val="65000"/>
                    <a:lumOff val="35000"/>
                  </a:schemeClr>
                </a:solidFill>
                <a:latin typeface="+mn-ea"/>
                <a:cs typeface="Times New Roman" panose="02020603050405020304" pitchFamily="18" charset="0"/>
              </a:rPr>
              <a:t>级多了一个</a:t>
            </a:r>
            <a:r>
              <a:rPr lang="en-US" altLang="zh-CN" sz="2000" kern="100" dirty="0">
                <a:solidFill>
                  <a:schemeClr val="tx1">
                    <a:lumMod val="65000"/>
                    <a:lumOff val="35000"/>
                  </a:schemeClr>
                </a:solidFill>
                <a:latin typeface="+mn-ea"/>
                <a:cs typeface="Times New Roman" panose="02020603050405020304" pitchFamily="18" charset="0"/>
              </a:rPr>
              <a:t>PIEACK</a:t>
            </a:r>
            <a:r>
              <a:rPr lang="zh-CN" altLang="en-US" sz="2000" kern="100" dirty="0">
                <a:solidFill>
                  <a:schemeClr val="tx1">
                    <a:lumMod val="65000"/>
                    <a:lumOff val="35000"/>
                  </a:schemeClr>
                </a:solidFill>
                <a:latin typeface="+mn-ea"/>
                <a:cs typeface="Times New Roman" panose="02020603050405020304" pitchFamily="18" charset="0"/>
              </a:rPr>
              <a:t>寄存器，它相当于一个关卡，同一时间只能放一个中断过去，只有等到这个中断被响应完成之后，再给关卡一个放行命令之后，才能让同组的下一个中断过去，被</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响应。</a:t>
            </a:r>
          </a:p>
        </p:txBody>
      </p:sp>
    </p:spTree>
    <p:extLst>
      <p:ext uri="{BB962C8B-B14F-4D97-AF65-F5344CB8AC3E}">
        <p14:creationId xmlns:p14="http://schemas.microsoft.com/office/powerpoint/2010/main" val="2999669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536346" y="808422"/>
            <a:ext cx="1173719"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3.CPU</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611560" y="1532201"/>
            <a:ext cx="7920880" cy="3055773"/>
          </a:xfrm>
          <a:prstGeom prst="rect">
            <a:avLst/>
          </a:prstGeom>
        </p:spPr>
        <p:txBody>
          <a:bodyPr wrap="square">
            <a:spAutoFit/>
          </a:bodyPr>
          <a:lstStyle/>
          <a:p>
            <a:pPr indent="53340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和前面两级类似，</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级也有中断标志寄存器</a:t>
            </a:r>
            <a:r>
              <a:rPr lang="en-US" altLang="zh-CN" kern="100" dirty="0">
                <a:solidFill>
                  <a:schemeClr val="tx1">
                    <a:lumMod val="65000"/>
                    <a:lumOff val="35000"/>
                  </a:schemeClr>
                </a:solidFill>
                <a:latin typeface="+mn-ea"/>
                <a:cs typeface="Times New Roman" panose="02020603050405020304" pitchFamily="18" charset="0"/>
              </a:rPr>
              <a:t>IFR</a:t>
            </a:r>
            <a:r>
              <a:rPr lang="zh-CN" altLang="en-US" kern="100" dirty="0">
                <a:solidFill>
                  <a:schemeClr val="tx1">
                    <a:lumMod val="65000"/>
                    <a:lumOff val="35000"/>
                  </a:schemeClr>
                </a:solidFill>
                <a:latin typeface="+mn-ea"/>
                <a:cs typeface="Times New Roman" panose="02020603050405020304" pitchFamily="18" charset="0"/>
              </a:rPr>
              <a:t>和中断使能寄存器</a:t>
            </a:r>
            <a:r>
              <a:rPr lang="en-US" altLang="zh-CN" kern="100" dirty="0">
                <a:solidFill>
                  <a:schemeClr val="tx1">
                    <a:lumMod val="65000"/>
                    <a:lumOff val="35000"/>
                  </a:schemeClr>
                </a:solidFill>
                <a:latin typeface="+mn-ea"/>
                <a:cs typeface="Times New Roman" panose="02020603050405020304" pitchFamily="18" charset="0"/>
              </a:rPr>
              <a:t>IER</a:t>
            </a:r>
            <a:r>
              <a:rPr lang="zh-CN" altLang="en-US" kern="100" dirty="0">
                <a:solidFill>
                  <a:schemeClr val="tx1">
                    <a:lumMod val="65000"/>
                    <a:lumOff val="35000"/>
                  </a:schemeClr>
                </a:solidFill>
                <a:latin typeface="+mn-ea"/>
                <a:cs typeface="Times New Roman" panose="02020603050405020304" pitchFamily="18" charset="0"/>
              </a:rPr>
              <a:t>。当某一个外设中断请求通过</a:t>
            </a:r>
            <a:r>
              <a:rPr lang="en-US" altLang="zh-CN" kern="100" dirty="0">
                <a:solidFill>
                  <a:schemeClr val="tx1">
                    <a:lumMod val="65000"/>
                    <a:lumOff val="35000"/>
                  </a:schemeClr>
                </a:solidFill>
                <a:latin typeface="+mn-ea"/>
                <a:cs typeface="Times New Roman" panose="02020603050405020304" pitchFamily="18" charset="0"/>
              </a:rPr>
              <a:t>PIE</a:t>
            </a:r>
            <a:r>
              <a:rPr lang="zh-CN" altLang="en-US" kern="100" dirty="0">
                <a:solidFill>
                  <a:schemeClr val="tx1">
                    <a:lumMod val="65000"/>
                    <a:lumOff val="35000"/>
                  </a:schemeClr>
                </a:solidFill>
                <a:latin typeface="+mn-ea"/>
                <a:cs typeface="Times New Roman" panose="02020603050405020304" pitchFamily="18" charset="0"/>
              </a:rPr>
              <a:t>发送到</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时，</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中断标志寄存器</a:t>
            </a:r>
            <a:r>
              <a:rPr lang="en-US" altLang="zh-CN" kern="100" dirty="0">
                <a:solidFill>
                  <a:schemeClr val="tx1">
                    <a:lumMod val="65000"/>
                    <a:lumOff val="35000"/>
                  </a:schemeClr>
                </a:solidFill>
                <a:latin typeface="+mn-ea"/>
                <a:cs typeface="Times New Roman" panose="02020603050405020304" pitchFamily="18" charset="0"/>
              </a:rPr>
              <a:t>IFR</a:t>
            </a:r>
            <a:r>
              <a:rPr lang="zh-CN" altLang="en-US" kern="100" dirty="0">
                <a:solidFill>
                  <a:schemeClr val="tx1">
                    <a:lumMod val="65000"/>
                    <a:lumOff val="35000"/>
                  </a:schemeClr>
                </a:solidFill>
                <a:latin typeface="+mn-ea"/>
                <a:cs typeface="Times New Roman" panose="02020603050405020304" pitchFamily="18" charset="0"/>
              </a:rPr>
              <a:t>中相对应的中断标志位</a:t>
            </a:r>
            <a:r>
              <a:rPr lang="en-US" altLang="zh-CN" kern="100" dirty="0" err="1">
                <a:solidFill>
                  <a:schemeClr val="tx1">
                    <a:lumMod val="65000"/>
                    <a:lumOff val="35000"/>
                  </a:schemeClr>
                </a:solidFill>
                <a:latin typeface="+mn-ea"/>
                <a:cs typeface="Times New Roman" panose="02020603050405020304" pitchFamily="18" charset="0"/>
              </a:rPr>
              <a:t>INTx</a:t>
            </a:r>
            <a:r>
              <a:rPr lang="zh-CN" altLang="en-US" kern="100" dirty="0">
                <a:solidFill>
                  <a:schemeClr val="tx1">
                    <a:lumMod val="65000"/>
                    <a:lumOff val="35000"/>
                  </a:schemeClr>
                </a:solidFill>
                <a:latin typeface="+mn-ea"/>
                <a:cs typeface="Times New Roman" panose="02020603050405020304" pitchFamily="18" charset="0"/>
              </a:rPr>
              <a:t>就会被置位。例如，当</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定时器</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a:solidFill>
                  <a:schemeClr val="tx1">
                    <a:lumMod val="65000"/>
                    <a:lumOff val="35000"/>
                  </a:schemeClr>
                </a:solidFill>
                <a:latin typeface="+mn-ea"/>
                <a:cs typeface="Times New Roman" panose="02020603050405020304" pitchFamily="18" charset="0"/>
              </a:rPr>
              <a:t>的周期中断</a:t>
            </a:r>
            <a:r>
              <a:rPr lang="en-US" altLang="zh-CN" kern="100" dirty="0">
                <a:solidFill>
                  <a:schemeClr val="tx1">
                    <a:lumMod val="65000"/>
                    <a:lumOff val="35000"/>
                  </a:schemeClr>
                </a:solidFill>
                <a:latin typeface="+mn-ea"/>
                <a:cs typeface="Times New Roman" panose="02020603050405020304" pitchFamily="18" charset="0"/>
              </a:rPr>
              <a:t>T0INT</a:t>
            </a:r>
            <a:r>
              <a:rPr lang="zh-CN" altLang="en-US" kern="100" dirty="0">
                <a:solidFill>
                  <a:schemeClr val="tx1">
                    <a:lumMod val="65000"/>
                    <a:lumOff val="35000"/>
                  </a:schemeClr>
                </a:solidFill>
                <a:latin typeface="+mn-ea"/>
                <a:cs typeface="Times New Roman" panose="02020603050405020304" pitchFamily="18" charset="0"/>
              </a:rPr>
              <a:t>发送到</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时，</a:t>
            </a:r>
            <a:r>
              <a:rPr lang="en-US" altLang="zh-CN" kern="100" dirty="0">
                <a:solidFill>
                  <a:schemeClr val="tx1">
                    <a:lumMod val="65000"/>
                    <a:lumOff val="35000"/>
                  </a:schemeClr>
                </a:solidFill>
                <a:latin typeface="+mn-ea"/>
                <a:cs typeface="Times New Roman" panose="02020603050405020304" pitchFamily="18" charset="0"/>
              </a:rPr>
              <a:t>IFR</a:t>
            </a:r>
            <a:r>
              <a:rPr lang="zh-CN" altLang="en-US" kern="100" dirty="0">
                <a:solidFill>
                  <a:schemeClr val="tx1">
                    <a:lumMod val="65000"/>
                    <a:lumOff val="35000"/>
                  </a:schemeClr>
                </a:solidFill>
                <a:latin typeface="+mn-ea"/>
                <a:cs typeface="Times New Roman" panose="02020603050405020304" pitchFamily="18" charset="0"/>
              </a:rPr>
              <a:t>的第</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a:solidFill>
                  <a:schemeClr val="tx1">
                    <a:lumMod val="65000"/>
                    <a:lumOff val="35000"/>
                  </a:schemeClr>
                </a:solidFill>
                <a:latin typeface="+mn-ea"/>
                <a:cs typeface="Times New Roman" panose="02020603050405020304" pitchFamily="18" charset="0"/>
              </a:rPr>
              <a:t>位</a:t>
            </a:r>
            <a:r>
              <a:rPr lang="en-US" altLang="zh-CN" kern="100" dirty="0">
                <a:solidFill>
                  <a:schemeClr val="tx1">
                    <a:lumMod val="65000"/>
                    <a:lumOff val="35000"/>
                  </a:schemeClr>
                </a:solidFill>
                <a:latin typeface="+mn-ea"/>
                <a:cs typeface="Times New Roman" panose="02020603050405020304" pitchFamily="18" charset="0"/>
              </a:rPr>
              <a:t>INT1</a:t>
            </a:r>
            <a:r>
              <a:rPr lang="zh-CN" altLang="en-US" kern="100" dirty="0">
                <a:solidFill>
                  <a:schemeClr val="tx1">
                    <a:lumMod val="65000"/>
                    <a:lumOff val="35000"/>
                  </a:schemeClr>
                </a:solidFill>
                <a:latin typeface="+mn-ea"/>
                <a:cs typeface="Times New Roman" panose="02020603050405020304" pitchFamily="18" charset="0"/>
              </a:rPr>
              <a:t>就会被置位，然后该状态就会被锁存在寄存器</a:t>
            </a:r>
            <a:r>
              <a:rPr lang="en-US" altLang="zh-CN" kern="100" dirty="0">
                <a:solidFill>
                  <a:schemeClr val="tx1">
                    <a:lumMod val="65000"/>
                    <a:lumOff val="35000"/>
                  </a:schemeClr>
                </a:solidFill>
                <a:latin typeface="+mn-ea"/>
                <a:cs typeface="Times New Roman" panose="02020603050405020304" pitchFamily="18" charset="0"/>
              </a:rPr>
              <a:t>IFR</a:t>
            </a:r>
            <a:r>
              <a:rPr lang="zh-CN" altLang="en-US" kern="100" dirty="0">
                <a:solidFill>
                  <a:schemeClr val="tx1">
                    <a:lumMod val="65000"/>
                    <a:lumOff val="35000"/>
                  </a:schemeClr>
                </a:solidFill>
                <a:latin typeface="+mn-ea"/>
                <a:cs typeface="Times New Roman" panose="02020603050405020304" pitchFamily="18" charset="0"/>
              </a:rPr>
              <a:t>中。这时候，</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不会马上去执行相应的中断，而是检查</a:t>
            </a:r>
            <a:r>
              <a:rPr lang="en-US" altLang="zh-CN" kern="100" dirty="0">
                <a:solidFill>
                  <a:schemeClr val="tx1">
                    <a:lumMod val="65000"/>
                    <a:lumOff val="35000"/>
                  </a:schemeClr>
                </a:solidFill>
                <a:latin typeface="+mn-ea"/>
                <a:cs typeface="Times New Roman" panose="02020603050405020304" pitchFamily="18" charset="0"/>
              </a:rPr>
              <a:t>IER</a:t>
            </a:r>
            <a:r>
              <a:rPr lang="zh-CN" altLang="en-US" kern="100" dirty="0">
                <a:solidFill>
                  <a:schemeClr val="tx1">
                    <a:lumMod val="65000"/>
                    <a:lumOff val="35000"/>
                  </a:schemeClr>
                </a:solidFill>
                <a:latin typeface="+mn-ea"/>
                <a:cs typeface="Times New Roman" panose="02020603050405020304" pitchFamily="18" charset="0"/>
              </a:rPr>
              <a:t>寄存器中相关位的使能情况和</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寄存器</a:t>
            </a:r>
            <a:r>
              <a:rPr lang="en-US" altLang="zh-CN" kern="100" dirty="0">
                <a:solidFill>
                  <a:schemeClr val="tx1">
                    <a:lumMod val="65000"/>
                    <a:lumOff val="35000"/>
                  </a:schemeClr>
                </a:solidFill>
                <a:latin typeface="+mn-ea"/>
                <a:cs typeface="Times New Roman" panose="02020603050405020304" pitchFamily="18" charset="0"/>
              </a:rPr>
              <a:t>ST1</a:t>
            </a:r>
            <a:r>
              <a:rPr lang="zh-CN" altLang="en-US" kern="100" dirty="0">
                <a:solidFill>
                  <a:schemeClr val="tx1">
                    <a:lumMod val="65000"/>
                    <a:lumOff val="35000"/>
                  </a:schemeClr>
                </a:solidFill>
                <a:latin typeface="+mn-ea"/>
                <a:cs typeface="Times New Roman" panose="02020603050405020304" pitchFamily="18" charset="0"/>
              </a:rPr>
              <a:t>中全局中断屏蔽位</a:t>
            </a:r>
            <a:r>
              <a:rPr lang="en-US" altLang="zh-CN" kern="100" dirty="0">
                <a:solidFill>
                  <a:schemeClr val="tx1">
                    <a:lumMod val="65000"/>
                    <a:lumOff val="35000"/>
                  </a:schemeClr>
                </a:solidFill>
                <a:latin typeface="+mn-ea"/>
                <a:cs typeface="Times New Roman" panose="02020603050405020304" pitchFamily="18" charset="0"/>
              </a:rPr>
              <a:t>INTM</a:t>
            </a:r>
            <a:r>
              <a:rPr lang="zh-CN" altLang="en-US" kern="100" dirty="0">
                <a:solidFill>
                  <a:schemeClr val="tx1">
                    <a:lumMod val="65000"/>
                    <a:lumOff val="35000"/>
                  </a:schemeClr>
                </a:solidFill>
                <a:latin typeface="+mn-ea"/>
                <a:cs typeface="Times New Roman" panose="02020603050405020304" pitchFamily="18" charset="0"/>
              </a:rPr>
              <a:t>的使能情况。如果</a:t>
            </a:r>
            <a:r>
              <a:rPr lang="en-US" altLang="zh-CN" kern="100" dirty="0">
                <a:solidFill>
                  <a:schemeClr val="tx1">
                    <a:lumMod val="65000"/>
                    <a:lumOff val="35000"/>
                  </a:schemeClr>
                </a:solidFill>
                <a:latin typeface="+mn-ea"/>
                <a:cs typeface="Times New Roman" panose="02020603050405020304" pitchFamily="18" charset="0"/>
              </a:rPr>
              <a:t>IER</a:t>
            </a:r>
            <a:r>
              <a:rPr lang="zh-CN" altLang="en-US" kern="100" dirty="0">
                <a:solidFill>
                  <a:schemeClr val="tx1">
                    <a:lumMod val="65000"/>
                    <a:lumOff val="35000"/>
                  </a:schemeClr>
                </a:solidFill>
                <a:latin typeface="+mn-ea"/>
                <a:cs typeface="Times New Roman" panose="02020603050405020304" pitchFamily="18" charset="0"/>
              </a:rPr>
              <a:t>中的相关位被置位了，并且</a:t>
            </a:r>
            <a:r>
              <a:rPr lang="en-US" altLang="zh-CN" kern="100" dirty="0">
                <a:solidFill>
                  <a:schemeClr val="tx1">
                    <a:lumMod val="65000"/>
                    <a:lumOff val="35000"/>
                  </a:schemeClr>
                </a:solidFill>
                <a:latin typeface="+mn-ea"/>
                <a:cs typeface="Times New Roman" panose="02020603050405020304" pitchFamily="18" charset="0"/>
              </a:rPr>
              <a:t>INTM</a:t>
            </a:r>
            <a:r>
              <a:rPr lang="zh-CN" altLang="en-US" kern="100" dirty="0">
                <a:solidFill>
                  <a:schemeClr val="tx1">
                    <a:lumMod val="65000"/>
                    <a:lumOff val="35000"/>
                  </a:schemeClr>
                </a:solidFill>
                <a:latin typeface="+mn-ea"/>
                <a:cs typeface="Times New Roman" panose="02020603050405020304" pitchFamily="18" charset="0"/>
              </a:rPr>
              <a:t>的值为</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a:solidFill>
                  <a:schemeClr val="tx1">
                    <a:lumMod val="65000"/>
                    <a:lumOff val="35000"/>
                  </a:schemeClr>
                </a:solidFill>
                <a:latin typeface="+mn-ea"/>
                <a:cs typeface="Times New Roman" panose="02020603050405020304" pitchFamily="18" charset="0"/>
              </a:rPr>
              <a:t>，则中断就会被</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响应。在</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定时器</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a:solidFill>
                  <a:schemeClr val="tx1">
                    <a:lumMod val="65000"/>
                    <a:lumOff val="35000"/>
                  </a:schemeClr>
                </a:solidFill>
                <a:latin typeface="+mn-ea"/>
                <a:cs typeface="Times New Roman" panose="02020603050405020304" pitchFamily="18" charset="0"/>
              </a:rPr>
              <a:t>的周期中断的例子里，当</a:t>
            </a:r>
            <a:r>
              <a:rPr lang="en-US" altLang="zh-CN" kern="100" dirty="0">
                <a:solidFill>
                  <a:schemeClr val="tx1">
                    <a:lumMod val="65000"/>
                    <a:lumOff val="35000"/>
                  </a:schemeClr>
                </a:solidFill>
                <a:latin typeface="+mn-ea"/>
                <a:cs typeface="Times New Roman" panose="02020603050405020304" pitchFamily="18" charset="0"/>
              </a:rPr>
              <a:t>IER</a:t>
            </a:r>
            <a:r>
              <a:rPr lang="zh-CN" altLang="en-US" kern="100" dirty="0">
                <a:solidFill>
                  <a:schemeClr val="tx1">
                    <a:lumMod val="65000"/>
                    <a:lumOff val="35000"/>
                  </a:schemeClr>
                </a:solidFill>
                <a:latin typeface="+mn-ea"/>
                <a:cs typeface="Times New Roman" panose="02020603050405020304" pitchFamily="18" charset="0"/>
              </a:rPr>
              <a:t>的第</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a:solidFill>
                  <a:schemeClr val="tx1">
                    <a:lumMod val="65000"/>
                    <a:lumOff val="35000"/>
                  </a:schemeClr>
                </a:solidFill>
                <a:latin typeface="+mn-ea"/>
                <a:cs typeface="Times New Roman" panose="02020603050405020304" pitchFamily="18" charset="0"/>
              </a:rPr>
              <a:t>位</a:t>
            </a:r>
            <a:r>
              <a:rPr lang="en-US" altLang="zh-CN" kern="100" dirty="0">
                <a:solidFill>
                  <a:schemeClr val="tx1">
                    <a:lumMod val="65000"/>
                    <a:lumOff val="35000"/>
                  </a:schemeClr>
                </a:solidFill>
                <a:latin typeface="+mn-ea"/>
                <a:cs typeface="Times New Roman" panose="02020603050405020304" pitchFamily="18" charset="0"/>
              </a:rPr>
              <a:t>INT1</a:t>
            </a:r>
            <a:r>
              <a:rPr lang="zh-CN" altLang="en-US" kern="100" dirty="0">
                <a:solidFill>
                  <a:schemeClr val="tx1">
                    <a:lumMod val="65000"/>
                    <a:lumOff val="35000"/>
                  </a:schemeClr>
                </a:solidFill>
                <a:latin typeface="+mn-ea"/>
                <a:cs typeface="Times New Roman" panose="02020603050405020304" pitchFamily="18" charset="0"/>
              </a:rPr>
              <a:t>被置位，</a:t>
            </a:r>
            <a:r>
              <a:rPr lang="en-US" altLang="zh-CN" kern="100" dirty="0">
                <a:solidFill>
                  <a:schemeClr val="tx1">
                    <a:lumMod val="65000"/>
                    <a:lumOff val="35000"/>
                  </a:schemeClr>
                </a:solidFill>
                <a:latin typeface="+mn-ea"/>
                <a:cs typeface="Times New Roman" panose="02020603050405020304" pitchFamily="18" charset="0"/>
              </a:rPr>
              <a:t>INTM</a:t>
            </a:r>
            <a:r>
              <a:rPr lang="zh-CN" altLang="en-US" kern="100" dirty="0">
                <a:solidFill>
                  <a:schemeClr val="tx1">
                    <a:lumMod val="65000"/>
                    <a:lumOff val="35000"/>
                  </a:schemeClr>
                </a:solidFill>
                <a:latin typeface="+mn-ea"/>
                <a:cs typeface="Times New Roman" panose="02020603050405020304" pitchFamily="18" charset="0"/>
              </a:rPr>
              <a:t>的值为</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a:solidFill>
                  <a:schemeClr val="tx1">
                    <a:lumMod val="65000"/>
                    <a:lumOff val="35000"/>
                  </a:schemeClr>
                </a:solidFill>
                <a:latin typeface="+mn-ea"/>
                <a:cs typeface="Times New Roman" panose="02020603050405020304" pitchFamily="18" charset="0"/>
              </a:rPr>
              <a:t>，则</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就会响应定时器</a:t>
            </a:r>
            <a:r>
              <a:rPr lang="en-US" altLang="zh-CN" kern="100" dirty="0">
                <a:solidFill>
                  <a:schemeClr val="tx1">
                    <a:lumMod val="65000"/>
                    <a:lumOff val="35000"/>
                  </a:schemeClr>
                </a:solidFill>
                <a:latin typeface="+mn-ea"/>
                <a:cs typeface="Times New Roman" panose="02020603050405020304" pitchFamily="18" charset="0"/>
              </a:rPr>
              <a:t>0</a:t>
            </a:r>
            <a:r>
              <a:rPr lang="zh-CN" altLang="en-US" kern="100" dirty="0">
                <a:solidFill>
                  <a:schemeClr val="tx1">
                    <a:lumMod val="65000"/>
                    <a:lumOff val="35000"/>
                  </a:schemeClr>
                </a:solidFill>
                <a:latin typeface="+mn-ea"/>
                <a:cs typeface="Times New Roman" panose="02020603050405020304" pitchFamily="18" charset="0"/>
              </a:rPr>
              <a:t>的周期中断</a:t>
            </a:r>
            <a:r>
              <a:rPr lang="en-US" altLang="zh-CN" kern="100" dirty="0">
                <a:solidFill>
                  <a:schemeClr val="tx1">
                    <a:lumMod val="65000"/>
                    <a:lumOff val="35000"/>
                  </a:schemeClr>
                </a:solidFill>
                <a:latin typeface="+mn-ea"/>
                <a:cs typeface="Times New Roman" panose="02020603050405020304" pitchFamily="18" charset="0"/>
              </a:rPr>
              <a:t>T0INT</a:t>
            </a:r>
            <a:r>
              <a:rPr lang="zh-CN" altLang="en-US" kern="100" dirty="0">
                <a:solidFill>
                  <a:schemeClr val="tx1">
                    <a:lumMod val="65000"/>
                    <a:lumOff val="35000"/>
                  </a:schemeClr>
                </a:solidFill>
                <a:latin typeface="+mn-ea"/>
                <a:cs typeface="Times New Roman" panose="02020603050405020304" pitchFamily="18" charset="0"/>
              </a:rPr>
              <a:t>。</a:t>
            </a:r>
          </a:p>
        </p:txBody>
      </p:sp>
    </p:spTree>
    <p:extLst>
      <p:ext uri="{BB962C8B-B14F-4D97-AF65-F5344CB8AC3E}">
        <p14:creationId xmlns:p14="http://schemas.microsoft.com/office/powerpoint/2010/main" val="1601082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536346" y="808422"/>
            <a:ext cx="1173719"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3.CPU</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611560" y="1532201"/>
            <a:ext cx="7920880" cy="3055773"/>
          </a:xfrm>
          <a:prstGeom prst="rect">
            <a:avLst/>
          </a:prstGeom>
        </p:spPr>
        <p:txBody>
          <a:bodyPr wrap="square">
            <a:spAutoFit/>
          </a:bodyPr>
          <a:lstStyle/>
          <a:p>
            <a:pPr indent="533400" algn="just">
              <a:lnSpc>
                <a:spcPct val="120000"/>
              </a:lnSpc>
              <a:spcAft>
                <a:spcPts val="0"/>
              </a:spcAft>
            </a:pP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接到了中断请求，并发现可以去响应的时候，就得暂停正在执行的程序，转而去响应中断程序，但是此时，它必须得做一些准备工作，以便于执行完中断程序之后回过头来还能找到原来的地方和原来的状态。</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会将相应的</a:t>
            </a:r>
            <a:r>
              <a:rPr lang="en-US" altLang="zh-CN" kern="100" dirty="0">
                <a:solidFill>
                  <a:schemeClr val="tx1">
                    <a:lumMod val="65000"/>
                    <a:lumOff val="35000"/>
                  </a:schemeClr>
                </a:solidFill>
                <a:latin typeface="+mn-ea"/>
                <a:cs typeface="Times New Roman" panose="02020603050405020304" pitchFamily="18" charset="0"/>
              </a:rPr>
              <a:t>IFR</a:t>
            </a:r>
            <a:r>
              <a:rPr lang="zh-CN" altLang="en-US" kern="100" dirty="0">
                <a:solidFill>
                  <a:schemeClr val="tx1">
                    <a:lumMod val="65000"/>
                    <a:lumOff val="35000"/>
                  </a:schemeClr>
                </a:solidFill>
                <a:latin typeface="+mn-ea"/>
                <a:cs typeface="Times New Roman" panose="02020603050405020304" pitchFamily="18" charset="0"/>
              </a:rPr>
              <a:t>位进行清除，</a:t>
            </a:r>
            <a:r>
              <a:rPr lang="en-US" altLang="zh-CN" kern="100" dirty="0">
                <a:solidFill>
                  <a:schemeClr val="tx1">
                    <a:lumMod val="65000"/>
                    <a:lumOff val="35000"/>
                  </a:schemeClr>
                </a:solidFill>
                <a:latin typeface="+mn-ea"/>
                <a:cs typeface="Times New Roman" panose="02020603050405020304" pitchFamily="18" charset="0"/>
              </a:rPr>
              <a:t>EALLOW</a:t>
            </a:r>
            <a:r>
              <a:rPr lang="zh-CN" altLang="en-US" kern="100" dirty="0">
                <a:solidFill>
                  <a:schemeClr val="tx1">
                    <a:lumMod val="65000"/>
                    <a:lumOff val="35000"/>
                  </a:schemeClr>
                </a:solidFill>
                <a:latin typeface="+mn-ea"/>
                <a:cs typeface="Times New Roman" panose="02020603050405020304" pitchFamily="18" charset="0"/>
              </a:rPr>
              <a:t>也被清除，</a:t>
            </a:r>
            <a:r>
              <a:rPr lang="en-US" altLang="zh-CN" kern="100" dirty="0">
                <a:solidFill>
                  <a:schemeClr val="tx1">
                    <a:lumMod val="65000"/>
                    <a:lumOff val="35000"/>
                  </a:schemeClr>
                </a:solidFill>
                <a:latin typeface="+mn-ea"/>
                <a:cs typeface="Times New Roman" panose="02020603050405020304" pitchFamily="18" charset="0"/>
              </a:rPr>
              <a:t>INTM</a:t>
            </a:r>
            <a:r>
              <a:rPr lang="zh-CN" altLang="en-US" kern="100" dirty="0">
                <a:solidFill>
                  <a:schemeClr val="tx1">
                    <a:lumMod val="65000"/>
                    <a:lumOff val="35000"/>
                  </a:schemeClr>
                </a:solidFill>
                <a:latin typeface="+mn-ea"/>
                <a:cs typeface="Times New Roman" panose="02020603050405020304" pitchFamily="18" charset="0"/>
              </a:rPr>
              <a:t>被置位，就是不能响应其他中断了，等于</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向其他中断发出了通知，现在正在忙，没有时间处理别的请求了，得等到处理完手上的中断之后才能再来处理。然后，</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会存储返回地址并自动保存相关的信息，例如将正在处理的数据放入堆栈等等，做好这些准备工作之后，</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会从</a:t>
            </a:r>
            <a:r>
              <a:rPr lang="en-US" altLang="zh-CN" kern="100" dirty="0">
                <a:solidFill>
                  <a:schemeClr val="tx1">
                    <a:lumMod val="65000"/>
                    <a:lumOff val="35000"/>
                  </a:schemeClr>
                </a:solidFill>
                <a:latin typeface="+mn-ea"/>
                <a:cs typeface="Times New Roman" panose="02020603050405020304" pitchFamily="18" charset="0"/>
              </a:rPr>
              <a:t>PIE</a:t>
            </a:r>
            <a:r>
              <a:rPr lang="zh-CN" altLang="en-US" kern="100" dirty="0">
                <a:solidFill>
                  <a:schemeClr val="tx1">
                    <a:lumMod val="65000"/>
                    <a:lumOff val="35000"/>
                  </a:schemeClr>
                </a:solidFill>
                <a:latin typeface="+mn-ea"/>
                <a:cs typeface="Times New Roman" panose="02020603050405020304" pitchFamily="18" charset="0"/>
              </a:rPr>
              <a:t>向量表中取出对应的中断向量</a:t>
            </a:r>
            <a:r>
              <a:rPr lang="en-US" altLang="zh-CN" kern="100" dirty="0">
                <a:solidFill>
                  <a:schemeClr val="tx1">
                    <a:lumMod val="65000"/>
                    <a:lumOff val="35000"/>
                  </a:schemeClr>
                </a:solidFill>
                <a:latin typeface="+mn-ea"/>
                <a:cs typeface="Times New Roman" panose="02020603050405020304" pitchFamily="18" charset="0"/>
              </a:rPr>
              <a:t>ISR</a:t>
            </a:r>
            <a:r>
              <a:rPr lang="zh-CN" altLang="en-US" kern="100" dirty="0">
                <a:solidFill>
                  <a:schemeClr val="tx1">
                    <a:lumMod val="65000"/>
                    <a:lumOff val="35000"/>
                  </a:schemeClr>
                </a:solidFill>
                <a:latin typeface="+mn-ea"/>
                <a:cs typeface="Times New Roman" panose="02020603050405020304" pitchFamily="18" charset="0"/>
              </a:rPr>
              <a:t>，从而转去执行中断服务子程序。</a:t>
            </a:r>
          </a:p>
        </p:txBody>
      </p:sp>
    </p:spTree>
    <p:extLst>
      <p:ext uri="{BB962C8B-B14F-4D97-AF65-F5344CB8AC3E}">
        <p14:creationId xmlns:p14="http://schemas.microsoft.com/office/powerpoint/2010/main" val="2530480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的三级中断系统分析</a:t>
            </a:r>
          </a:p>
        </p:txBody>
      </p:sp>
      <p:sp>
        <p:nvSpPr>
          <p:cNvPr id="3" name="矩形 2"/>
          <p:cNvSpPr/>
          <p:nvPr/>
        </p:nvSpPr>
        <p:spPr>
          <a:xfrm>
            <a:off x="536346" y="808422"/>
            <a:ext cx="1173719" cy="430374"/>
          </a:xfrm>
          <a:prstGeom prst="rect">
            <a:avLst/>
          </a:prstGeom>
        </p:spPr>
        <p:txBody>
          <a:bodyPr wrap="none">
            <a:spAutoFit/>
          </a:bodyPr>
          <a:lstStyle/>
          <a:p>
            <a:pPr algn="just">
              <a:lnSpc>
                <a:spcPct val="120000"/>
              </a:lnSpc>
              <a:spcAft>
                <a:spcPts val="0"/>
              </a:spcAft>
            </a:pPr>
            <a:r>
              <a:rPr lang="en-US" altLang="zh-CN" sz="2000" kern="100" dirty="0">
                <a:latin typeface="+mn-ea"/>
                <a:cs typeface="Times New Roman" panose="02020603050405020304" pitchFamily="18" charset="0"/>
              </a:rPr>
              <a:t>3.CPU</a:t>
            </a:r>
            <a:r>
              <a:rPr lang="zh-CN" altLang="en-US" sz="2000" kern="100" dirty="0">
                <a:latin typeface="+mn-ea"/>
                <a:cs typeface="Times New Roman" panose="02020603050405020304" pitchFamily="18" charset="0"/>
              </a:rPr>
              <a:t>级</a:t>
            </a:r>
            <a:endParaRPr lang="zh-CN" altLang="zh-CN" sz="2000" kern="100" dirty="0">
              <a:latin typeface="+mn-ea"/>
              <a:cs typeface="Times New Roman" panose="02020603050405020304" pitchFamily="18" charset="0"/>
            </a:endParaRPr>
          </a:p>
        </p:txBody>
      </p:sp>
      <p:sp>
        <p:nvSpPr>
          <p:cNvPr id="7" name="矩形 6"/>
          <p:cNvSpPr/>
          <p:nvPr/>
        </p:nvSpPr>
        <p:spPr>
          <a:xfrm>
            <a:off x="611560" y="1244169"/>
            <a:ext cx="7920880" cy="1089529"/>
          </a:xfrm>
          <a:prstGeom prst="rect">
            <a:avLst/>
          </a:prstGeom>
        </p:spPr>
        <p:txBody>
          <a:bodyPr wrap="square">
            <a:spAutoFit/>
          </a:bodyPr>
          <a:lstStyle/>
          <a:p>
            <a:pPr indent="53340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可以看到，</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级中断标志位的置位和清除也都是自动完成的。图</a:t>
            </a:r>
            <a:r>
              <a:rPr lang="en-US" altLang="zh-CN" kern="100" dirty="0">
                <a:solidFill>
                  <a:schemeClr val="tx1">
                    <a:lumMod val="65000"/>
                    <a:lumOff val="35000"/>
                  </a:schemeClr>
                </a:solidFill>
                <a:latin typeface="+mn-ea"/>
                <a:cs typeface="Times New Roman" panose="02020603050405020304" pitchFamily="18" charset="0"/>
              </a:rPr>
              <a:t>10-13</a:t>
            </a:r>
            <a:r>
              <a:rPr lang="zh-CN" altLang="en-US" kern="100" dirty="0">
                <a:solidFill>
                  <a:schemeClr val="tx1">
                    <a:lumMod val="65000"/>
                    <a:lumOff val="35000"/>
                  </a:schemeClr>
                </a:solidFill>
                <a:latin typeface="+mn-ea"/>
                <a:cs typeface="Times New Roman" panose="02020603050405020304" pitchFamily="18" charset="0"/>
              </a:rPr>
              <a:t>很形象的表示了</a:t>
            </a:r>
            <a:r>
              <a:rPr lang="en-US" altLang="zh-CN" kern="100" dirty="0">
                <a:solidFill>
                  <a:schemeClr val="tx1">
                    <a:lumMod val="65000"/>
                    <a:lumOff val="35000"/>
                  </a:schemeClr>
                </a:solidFill>
                <a:latin typeface="+mn-ea"/>
                <a:cs typeface="Times New Roman" panose="02020603050405020304" pitchFamily="18" charset="0"/>
              </a:rPr>
              <a:t>F28335</a:t>
            </a:r>
            <a:r>
              <a:rPr lang="zh-CN" altLang="en-US" kern="100" dirty="0">
                <a:solidFill>
                  <a:schemeClr val="tx1">
                    <a:lumMod val="65000"/>
                    <a:lumOff val="35000"/>
                  </a:schemeClr>
                </a:solidFill>
                <a:latin typeface="+mn-ea"/>
                <a:cs typeface="Times New Roman" panose="02020603050405020304" pitchFamily="18" charset="0"/>
              </a:rPr>
              <a:t>的三级中断，能够帮助更好的理解这部分内容，可以结合此图反复的对照琢磨。</a:t>
            </a:r>
          </a:p>
        </p:txBody>
      </p:sp>
      <p:pic>
        <p:nvPicPr>
          <p:cNvPr id="5" name="图片 4" descr="11.13.jpg"/>
          <p:cNvPicPr/>
          <p:nvPr/>
        </p:nvPicPr>
        <p:blipFill>
          <a:blip r:embed="rId3" cstate="print"/>
          <a:stretch>
            <a:fillRect/>
          </a:stretch>
        </p:blipFill>
        <p:spPr>
          <a:xfrm>
            <a:off x="928557" y="2310868"/>
            <a:ext cx="4860394" cy="2566492"/>
          </a:xfrm>
          <a:prstGeom prst="rect">
            <a:avLst/>
          </a:prstGeom>
        </p:spPr>
      </p:pic>
      <p:sp>
        <p:nvSpPr>
          <p:cNvPr id="4" name="矩形 3"/>
          <p:cNvSpPr/>
          <p:nvPr/>
        </p:nvSpPr>
        <p:spPr>
          <a:xfrm>
            <a:off x="5875519" y="4169474"/>
            <a:ext cx="2671481" cy="707886"/>
          </a:xfrm>
          <a:prstGeom prst="rect">
            <a:avLst/>
          </a:prstGeom>
        </p:spPr>
        <p:txBody>
          <a:bodyPr wrap="square">
            <a:spAutoFit/>
          </a:bodyPr>
          <a:lstStyle/>
          <a:p>
            <a:r>
              <a:rPr lang="zh-CN" altLang="zh-CN" sz="2000" dirty="0">
                <a:latin typeface="+mn-ea"/>
                <a:cs typeface="Times New Roman" panose="02020603050405020304" pitchFamily="18" charset="0"/>
              </a:rPr>
              <a:t>图</a:t>
            </a:r>
            <a:r>
              <a:rPr lang="en-US" altLang="zh-CN" sz="2000" dirty="0">
                <a:latin typeface="+mn-ea"/>
                <a:cs typeface="Times New Roman" panose="02020603050405020304" pitchFamily="18" charset="0"/>
              </a:rPr>
              <a:t>10-13 F28335</a:t>
            </a:r>
            <a:r>
              <a:rPr lang="zh-CN" altLang="zh-CN" sz="2000" dirty="0">
                <a:latin typeface="+mn-ea"/>
                <a:cs typeface="Times New Roman" panose="02020603050405020304" pitchFamily="18" charset="0"/>
              </a:rPr>
              <a:t>中断的工作过程</a:t>
            </a:r>
            <a:endParaRPr lang="zh-CN" altLang="en-US" sz="2000" dirty="0">
              <a:latin typeface="+mn-ea"/>
            </a:endParaRPr>
          </a:p>
        </p:txBody>
      </p:sp>
    </p:spTree>
    <p:extLst>
      <p:ext uri="{BB962C8B-B14F-4D97-AF65-F5344CB8AC3E}">
        <p14:creationId xmlns:p14="http://schemas.microsoft.com/office/powerpoint/2010/main" val="3763454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成功实现中断的必要步骤</a:t>
            </a:r>
          </a:p>
        </p:txBody>
      </p:sp>
      <p:sp>
        <p:nvSpPr>
          <p:cNvPr id="6" name="矩形 5"/>
          <p:cNvSpPr/>
          <p:nvPr/>
        </p:nvSpPr>
        <p:spPr>
          <a:xfrm>
            <a:off x="1259632" y="1528388"/>
            <a:ext cx="6624736" cy="1938992"/>
          </a:xfrm>
          <a:prstGeom prst="rect">
            <a:avLst/>
          </a:prstGeom>
        </p:spPr>
        <p:txBody>
          <a:bodyPr wrap="square">
            <a:spAutoFit/>
          </a:bodyPr>
          <a:lstStyle/>
          <a:p>
            <a:pPr indent="5334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对于刚刚使用</a:t>
            </a:r>
            <a:r>
              <a:rPr lang="en-US" altLang="zh-CN" sz="2000" kern="100" dirty="0">
                <a:solidFill>
                  <a:schemeClr val="tx1">
                    <a:lumMod val="65000"/>
                    <a:lumOff val="35000"/>
                  </a:schemeClr>
                </a:solidFill>
                <a:latin typeface="+mn-ea"/>
                <a:cs typeface="Times New Roman" panose="02020603050405020304" pitchFamily="18" charset="0"/>
              </a:rPr>
              <a:t>DSP</a:t>
            </a:r>
            <a:r>
              <a:rPr lang="zh-CN" altLang="zh-CN" sz="2000" kern="100" dirty="0">
                <a:solidFill>
                  <a:schemeClr val="tx1">
                    <a:lumMod val="65000"/>
                    <a:lumOff val="35000"/>
                  </a:schemeClr>
                </a:solidFill>
                <a:latin typeface="+mn-ea"/>
                <a:cs typeface="Times New Roman" panose="02020603050405020304" pitchFamily="18" charset="0"/>
              </a:rPr>
              <a:t>的用户可能会常常遇到中断无法进入的问题，这确实是一件非常郁闷的事情。接下来，将详细介绍怎样编写中断程序才能够顺利进入中断，这部分内容可能需要大家在实际使用的时候才能够有所体会，因为毕竟“绝知此事需躬行”。</a:t>
            </a:r>
          </a:p>
        </p:txBody>
      </p:sp>
    </p:spTree>
    <p:extLst>
      <p:ext uri="{BB962C8B-B14F-4D97-AF65-F5344CB8AC3E}">
        <p14:creationId xmlns:p14="http://schemas.microsoft.com/office/powerpoint/2010/main" val="19290197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成功实现中断的必要步骤</a:t>
            </a:r>
          </a:p>
        </p:txBody>
      </p:sp>
      <p:sp>
        <p:nvSpPr>
          <p:cNvPr id="6" name="矩形 5"/>
          <p:cNvSpPr/>
          <p:nvPr/>
        </p:nvSpPr>
        <p:spPr>
          <a:xfrm>
            <a:off x="395536" y="1011420"/>
            <a:ext cx="8352928" cy="3720570"/>
          </a:xfrm>
          <a:prstGeom prst="rect">
            <a:avLst/>
          </a:prstGeom>
        </p:spPr>
        <p:txBody>
          <a:bodyPr wrap="square">
            <a:spAutoFit/>
          </a:bodyPr>
          <a:lstStyle/>
          <a:p>
            <a:pPr indent="53340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先来看看光盘的编程素材文件夹内一些在建立工程时需要使用的文件，也是推荐的工程结构所需的文件。首先来看看</a:t>
            </a:r>
            <a:r>
              <a:rPr lang="en-US" altLang="zh-CN" kern="100" dirty="0">
                <a:solidFill>
                  <a:schemeClr val="tx1">
                    <a:lumMod val="65000"/>
                    <a:lumOff val="35000"/>
                  </a:schemeClr>
                </a:solidFill>
                <a:latin typeface="+mn-ea"/>
                <a:cs typeface="Times New Roman" panose="02020603050405020304" pitchFamily="18" charset="0"/>
              </a:rPr>
              <a:t>DSP2833x_Piectrl.h</a:t>
            </a:r>
            <a:r>
              <a:rPr lang="zh-CN" altLang="en-US" kern="100" dirty="0">
                <a:solidFill>
                  <a:schemeClr val="tx1">
                    <a:lumMod val="65000"/>
                    <a:lumOff val="35000"/>
                  </a:schemeClr>
                </a:solidFill>
                <a:latin typeface="+mn-ea"/>
                <a:cs typeface="Times New Roman" panose="02020603050405020304" pitchFamily="18" charset="0"/>
              </a:rPr>
              <a:t>，这一个文件定义了</a:t>
            </a:r>
            <a:r>
              <a:rPr lang="en-US" altLang="zh-CN" kern="100" dirty="0">
                <a:solidFill>
                  <a:schemeClr val="tx1">
                    <a:lumMod val="65000"/>
                    <a:lumOff val="35000"/>
                  </a:schemeClr>
                </a:solidFill>
                <a:latin typeface="+mn-ea"/>
                <a:cs typeface="Times New Roman" panose="02020603050405020304" pitchFamily="18" charset="0"/>
              </a:rPr>
              <a:t>PIE</a:t>
            </a:r>
            <a:r>
              <a:rPr lang="zh-CN" altLang="en-US" kern="100" dirty="0">
                <a:solidFill>
                  <a:schemeClr val="tx1">
                    <a:lumMod val="65000"/>
                    <a:lumOff val="35000"/>
                  </a:schemeClr>
                </a:solidFill>
                <a:latin typeface="+mn-ea"/>
                <a:cs typeface="Times New Roman" panose="02020603050405020304" pitchFamily="18" charset="0"/>
              </a:rPr>
              <a:t>寄存器的数据结构，如果对照书中所介绍的相关寄存器的定义，可以发现两者是一样的。然后看看</a:t>
            </a:r>
            <a:r>
              <a:rPr lang="en-US" altLang="zh-CN" kern="100" dirty="0">
                <a:solidFill>
                  <a:schemeClr val="tx1">
                    <a:lumMod val="65000"/>
                    <a:lumOff val="35000"/>
                  </a:schemeClr>
                </a:solidFill>
                <a:latin typeface="+mn-ea"/>
                <a:cs typeface="Times New Roman" panose="02020603050405020304" pitchFamily="18" charset="0"/>
              </a:rPr>
              <a:t>DSP2833x_PieVect.h</a:t>
            </a:r>
            <a:r>
              <a:rPr lang="zh-CN" altLang="en-US" kern="100" dirty="0">
                <a:solidFill>
                  <a:schemeClr val="tx1">
                    <a:lumMod val="65000"/>
                    <a:lumOff val="35000"/>
                  </a:schemeClr>
                </a:solidFill>
                <a:latin typeface="+mn-ea"/>
                <a:cs typeface="Times New Roman" panose="02020603050405020304" pitchFamily="18" charset="0"/>
              </a:rPr>
              <a:t>，这个头文件定义了</a:t>
            </a:r>
            <a:r>
              <a:rPr lang="en-US" altLang="zh-CN" kern="100" dirty="0">
                <a:solidFill>
                  <a:schemeClr val="tx1">
                    <a:lumMod val="65000"/>
                    <a:lumOff val="35000"/>
                  </a:schemeClr>
                </a:solidFill>
                <a:latin typeface="+mn-ea"/>
                <a:cs typeface="Times New Roman" panose="02020603050405020304" pitchFamily="18" charset="0"/>
              </a:rPr>
              <a:t>PIE</a:t>
            </a:r>
            <a:r>
              <a:rPr lang="zh-CN" altLang="en-US" kern="100" dirty="0">
                <a:solidFill>
                  <a:schemeClr val="tx1">
                    <a:lumMod val="65000"/>
                    <a:lumOff val="35000"/>
                  </a:schemeClr>
                </a:solidFill>
                <a:latin typeface="+mn-ea"/>
                <a:cs typeface="Times New Roman" panose="02020603050405020304" pitchFamily="18" charset="0"/>
              </a:rPr>
              <a:t>的中断向量。接下来看源文件。</a:t>
            </a:r>
            <a:r>
              <a:rPr lang="en-US" altLang="zh-CN" kern="100" dirty="0">
                <a:solidFill>
                  <a:schemeClr val="tx1">
                    <a:lumMod val="65000"/>
                    <a:lumOff val="35000"/>
                  </a:schemeClr>
                </a:solidFill>
                <a:latin typeface="+mn-ea"/>
                <a:cs typeface="Times New Roman" panose="02020603050405020304" pitchFamily="18" charset="0"/>
              </a:rPr>
              <a:t>DSP2833x_PieCtrl.c</a:t>
            </a:r>
            <a:r>
              <a:rPr lang="zh-CN" altLang="en-US" kern="100" dirty="0">
                <a:solidFill>
                  <a:schemeClr val="tx1">
                    <a:lumMod val="65000"/>
                    <a:lumOff val="35000"/>
                  </a:schemeClr>
                </a:solidFill>
                <a:latin typeface="+mn-ea"/>
                <a:cs typeface="Times New Roman" panose="02020603050405020304" pitchFamily="18" charset="0"/>
              </a:rPr>
              <a:t>文件里只有</a:t>
            </a:r>
            <a:r>
              <a:rPr lang="en-US" altLang="zh-CN" kern="100" dirty="0">
                <a:solidFill>
                  <a:schemeClr val="tx1">
                    <a:lumMod val="65000"/>
                    <a:lumOff val="35000"/>
                  </a:schemeClr>
                </a:solidFill>
                <a:latin typeface="+mn-ea"/>
                <a:cs typeface="Times New Roman" panose="02020603050405020304" pitchFamily="18" charset="0"/>
              </a:rPr>
              <a:t>1</a:t>
            </a:r>
            <a:r>
              <a:rPr lang="zh-CN" altLang="en-US" kern="100" dirty="0">
                <a:solidFill>
                  <a:schemeClr val="tx1">
                    <a:lumMod val="65000"/>
                    <a:lumOff val="35000"/>
                  </a:schemeClr>
                </a:solidFill>
                <a:latin typeface="+mn-ea"/>
                <a:cs typeface="Times New Roman" panose="02020603050405020304" pitchFamily="18" charset="0"/>
              </a:rPr>
              <a:t>个函数，</a:t>
            </a:r>
            <a:r>
              <a:rPr lang="en-US" altLang="zh-CN" kern="100" dirty="0" err="1">
                <a:solidFill>
                  <a:schemeClr val="tx1">
                    <a:lumMod val="65000"/>
                    <a:lumOff val="35000"/>
                  </a:schemeClr>
                </a:solidFill>
                <a:latin typeface="+mn-ea"/>
                <a:cs typeface="Times New Roman" panose="02020603050405020304" pitchFamily="18" charset="0"/>
              </a:rPr>
              <a:t>InitPieCtrl</a:t>
            </a:r>
            <a:r>
              <a:rPr lang="zh-CN" altLang="en-US" kern="100" dirty="0">
                <a:solidFill>
                  <a:schemeClr val="tx1">
                    <a:lumMod val="65000"/>
                    <a:lumOff val="35000"/>
                  </a:schemeClr>
                </a:solidFill>
                <a:latin typeface="+mn-ea"/>
                <a:cs typeface="Times New Roman" panose="02020603050405020304" pitchFamily="18" charset="0"/>
              </a:rPr>
              <a:t>（），其作用是对</a:t>
            </a:r>
            <a:r>
              <a:rPr lang="en-US" altLang="zh-CN" kern="100" dirty="0">
                <a:solidFill>
                  <a:schemeClr val="tx1">
                    <a:lumMod val="65000"/>
                    <a:lumOff val="35000"/>
                  </a:schemeClr>
                </a:solidFill>
                <a:latin typeface="+mn-ea"/>
                <a:cs typeface="Times New Roman" panose="02020603050405020304" pitchFamily="18" charset="0"/>
              </a:rPr>
              <a:t>PIE</a:t>
            </a:r>
            <a:r>
              <a:rPr lang="zh-CN" altLang="en-US" kern="100" dirty="0">
                <a:solidFill>
                  <a:schemeClr val="tx1">
                    <a:lumMod val="65000"/>
                    <a:lumOff val="35000"/>
                  </a:schemeClr>
                </a:solidFill>
                <a:latin typeface="+mn-ea"/>
                <a:cs typeface="Times New Roman" panose="02020603050405020304" pitchFamily="18" charset="0"/>
              </a:rPr>
              <a:t>控制器进行初始化的，例如在程序开始的时候使能某些外设中断。</a:t>
            </a:r>
            <a:r>
              <a:rPr lang="en-US" altLang="zh-CN" kern="100" dirty="0">
                <a:solidFill>
                  <a:schemeClr val="tx1">
                    <a:lumMod val="65000"/>
                    <a:lumOff val="35000"/>
                  </a:schemeClr>
                </a:solidFill>
                <a:latin typeface="+mn-ea"/>
                <a:cs typeface="Times New Roman" panose="02020603050405020304" pitchFamily="18" charset="0"/>
              </a:rPr>
              <a:t>DSP2833x_PieVect.c</a:t>
            </a:r>
            <a:r>
              <a:rPr lang="zh-CN" altLang="en-US" kern="100" dirty="0">
                <a:solidFill>
                  <a:schemeClr val="tx1">
                    <a:lumMod val="65000"/>
                    <a:lumOff val="35000"/>
                  </a:schemeClr>
                </a:solidFill>
                <a:latin typeface="+mn-ea"/>
                <a:cs typeface="Times New Roman" panose="02020603050405020304" pitchFamily="18" charset="0"/>
              </a:rPr>
              <a:t>文件是对</a:t>
            </a:r>
            <a:r>
              <a:rPr lang="en-US" altLang="zh-CN" kern="100" dirty="0">
                <a:solidFill>
                  <a:schemeClr val="tx1">
                    <a:lumMod val="65000"/>
                    <a:lumOff val="35000"/>
                  </a:schemeClr>
                </a:solidFill>
                <a:latin typeface="+mn-ea"/>
                <a:cs typeface="Times New Roman" panose="02020603050405020304" pitchFamily="18" charset="0"/>
              </a:rPr>
              <a:t>PIE</a:t>
            </a:r>
            <a:r>
              <a:rPr lang="zh-CN" altLang="en-US" kern="100" dirty="0">
                <a:solidFill>
                  <a:schemeClr val="tx1">
                    <a:lumMod val="65000"/>
                    <a:lumOff val="35000"/>
                  </a:schemeClr>
                </a:solidFill>
                <a:latin typeface="+mn-ea"/>
                <a:cs typeface="Times New Roman" panose="02020603050405020304" pitchFamily="18" charset="0"/>
              </a:rPr>
              <a:t>中断向量表进行初始化的。执行完这个程序后，各个中断函数就有了明确的入口地址了，这样</a:t>
            </a:r>
            <a:r>
              <a:rPr lang="en-US" altLang="zh-CN" kern="100" dirty="0">
                <a:solidFill>
                  <a:schemeClr val="tx1">
                    <a:lumMod val="65000"/>
                    <a:lumOff val="35000"/>
                  </a:schemeClr>
                </a:solidFill>
                <a:latin typeface="+mn-ea"/>
                <a:cs typeface="Times New Roman" panose="02020603050405020304" pitchFamily="18" charset="0"/>
              </a:rPr>
              <a:t>CPU</a:t>
            </a:r>
            <a:r>
              <a:rPr lang="zh-CN" altLang="en-US" kern="100" dirty="0">
                <a:solidFill>
                  <a:schemeClr val="tx1">
                    <a:lumMod val="65000"/>
                    <a:lumOff val="35000"/>
                  </a:schemeClr>
                </a:solidFill>
                <a:latin typeface="+mn-ea"/>
                <a:cs typeface="Times New Roman" panose="02020603050405020304" pitchFamily="18" charset="0"/>
              </a:rPr>
              <a:t>执行起来也方便了。最后，需要来关注下</a:t>
            </a:r>
            <a:r>
              <a:rPr lang="en-US" altLang="zh-CN" kern="100" dirty="0">
                <a:solidFill>
                  <a:schemeClr val="tx1">
                    <a:lumMod val="65000"/>
                    <a:lumOff val="35000"/>
                  </a:schemeClr>
                </a:solidFill>
                <a:latin typeface="+mn-ea"/>
                <a:cs typeface="Times New Roman" panose="02020603050405020304" pitchFamily="18" charset="0"/>
              </a:rPr>
              <a:t>DSP2833x_DefaultIsr.c</a:t>
            </a:r>
            <a:r>
              <a:rPr lang="zh-CN" altLang="en-US" kern="100" dirty="0">
                <a:solidFill>
                  <a:schemeClr val="tx1">
                    <a:lumMod val="65000"/>
                    <a:lumOff val="35000"/>
                  </a:schemeClr>
                </a:solidFill>
                <a:latin typeface="+mn-ea"/>
                <a:cs typeface="Times New Roman" panose="02020603050405020304" pitchFamily="18" charset="0"/>
              </a:rPr>
              <a:t>这个文件，大家或许会惊讶的发现， </a:t>
            </a:r>
            <a:r>
              <a:rPr lang="en-US" altLang="zh-CN" kern="100" dirty="0">
                <a:solidFill>
                  <a:schemeClr val="tx1">
                    <a:lumMod val="65000"/>
                    <a:lumOff val="35000"/>
                  </a:schemeClr>
                </a:solidFill>
                <a:latin typeface="+mn-ea"/>
                <a:cs typeface="Times New Roman" panose="02020603050405020304" pitchFamily="18" charset="0"/>
              </a:rPr>
              <a:t>F28335</a:t>
            </a:r>
            <a:r>
              <a:rPr lang="zh-CN" altLang="en-US" kern="100" dirty="0">
                <a:solidFill>
                  <a:schemeClr val="tx1">
                    <a:lumMod val="65000"/>
                    <a:lumOff val="35000"/>
                  </a:schemeClr>
                </a:solidFill>
                <a:latin typeface="+mn-ea"/>
                <a:cs typeface="Times New Roman" panose="02020603050405020304" pitchFamily="18" charset="0"/>
              </a:rPr>
              <a:t>所有的与外设相关的中断函数都已经在这个文件里预定义好了，在编写中断函数的时候，只需将具体的函数内容写进去就可以了。图</a:t>
            </a:r>
            <a:r>
              <a:rPr lang="en-US" altLang="zh-CN" kern="100" dirty="0">
                <a:solidFill>
                  <a:schemeClr val="tx1">
                    <a:lumMod val="65000"/>
                    <a:lumOff val="35000"/>
                  </a:schemeClr>
                </a:solidFill>
                <a:latin typeface="+mn-ea"/>
                <a:cs typeface="Times New Roman" panose="02020603050405020304" pitchFamily="18" charset="0"/>
              </a:rPr>
              <a:t>10-14</a:t>
            </a:r>
            <a:r>
              <a:rPr lang="zh-CN" altLang="en-US" kern="100" dirty="0">
                <a:solidFill>
                  <a:schemeClr val="tx1">
                    <a:lumMod val="65000"/>
                    <a:lumOff val="35000"/>
                  </a:schemeClr>
                </a:solidFill>
                <a:latin typeface="+mn-ea"/>
                <a:cs typeface="Times New Roman" panose="02020603050405020304" pitchFamily="18" charset="0"/>
              </a:rPr>
              <a:t>是</a:t>
            </a:r>
            <a:r>
              <a:rPr lang="en-US" altLang="zh-CN" kern="100" dirty="0">
                <a:solidFill>
                  <a:schemeClr val="tx1">
                    <a:lumMod val="65000"/>
                    <a:lumOff val="35000"/>
                  </a:schemeClr>
                </a:solidFill>
                <a:latin typeface="+mn-ea"/>
                <a:cs typeface="Times New Roman" panose="02020603050405020304" pitchFamily="18" charset="0"/>
              </a:rPr>
              <a:t>ADC</a:t>
            </a:r>
            <a:r>
              <a:rPr lang="zh-CN" altLang="en-US" kern="100" dirty="0">
                <a:solidFill>
                  <a:schemeClr val="tx1">
                    <a:lumMod val="65000"/>
                    <a:lumOff val="35000"/>
                  </a:schemeClr>
                </a:solidFill>
                <a:latin typeface="+mn-ea"/>
                <a:cs typeface="Times New Roman" panose="02020603050405020304" pitchFamily="18" charset="0"/>
              </a:rPr>
              <a:t>中断函数。</a:t>
            </a:r>
            <a:endParaRPr lang="zh-CN" altLang="zh-CN" kern="100" dirty="0">
              <a:solidFill>
                <a:schemeClr val="tx1">
                  <a:lumMod val="65000"/>
                  <a:lumOff val="3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29103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成功实现中断的必要步骤</a:t>
            </a:r>
          </a:p>
        </p:txBody>
      </p:sp>
      <p:pic>
        <p:nvPicPr>
          <p:cNvPr id="4" name="图片 3" descr="11.14.jpg"/>
          <p:cNvPicPr/>
          <p:nvPr/>
        </p:nvPicPr>
        <p:blipFill>
          <a:blip r:embed="rId3" cstate="print"/>
          <a:stretch>
            <a:fillRect/>
          </a:stretch>
        </p:blipFill>
        <p:spPr>
          <a:xfrm>
            <a:off x="1771650" y="1409700"/>
            <a:ext cx="5600700" cy="2324100"/>
          </a:xfrm>
          <a:prstGeom prst="rect">
            <a:avLst/>
          </a:prstGeom>
        </p:spPr>
      </p:pic>
      <p:sp>
        <p:nvSpPr>
          <p:cNvPr id="3" name="矩形 2"/>
          <p:cNvSpPr/>
          <p:nvPr/>
        </p:nvSpPr>
        <p:spPr>
          <a:xfrm>
            <a:off x="1224806" y="4011910"/>
            <a:ext cx="6694387" cy="400110"/>
          </a:xfrm>
          <a:prstGeom prst="rect">
            <a:avLst/>
          </a:prstGeom>
        </p:spPr>
        <p:txBody>
          <a:bodyPr wrap="square">
            <a:spAutoFit/>
          </a:bodyPr>
          <a:lstStyle/>
          <a:p>
            <a:r>
              <a:rPr lang="zh-CN" altLang="zh-CN" sz="2000" dirty="0">
                <a:latin typeface="+mn-ea"/>
                <a:cs typeface="Times New Roman" panose="02020603050405020304" pitchFamily="18" charset="0"/>
              </a:rPr>
              <a:t>图</a:t>
            </a:r>
            <a:r>
              <a:rPr lang="en-US" altLang="zh-CN" sz="2000" dirty="0">
                <a:latin typeface="+mn-ea"/>
                <a:cs typeface="Times New Roman" panose="02020603050405020304" pitchFamily="18" charset="0"/>
              </a:rPr>
              <a:t>10-14 DSP2833x_Default.c</a:t>
            </a:r>
            <a:r>
              <a:rPr lang="zh-CN" altLang="zh-CN" sz="2000" dirty="0">
                <a:latin typeface="+mn-ea"/>
                <a:cs typeface="Times New Roman" panose="02020603050405020304" pitchFamily="18" charset="0"/>
              </a:rPr>
              <a:t>文件中的</a:t>
            </a:r>
            <a:r>
              <a:rPr lang="en-US" altLang="zh-CN" sz="2000" dirty="0">
                <a:latin typeface="+mn-ea"/>
                <a:cs typeface="Times New Roman" panose="02020603050405020304" pitchFamily="18" charset="0"/>
              </a:rPr>
              <a:t>ADC</a:t>
            </a:r>
            <a:r>
              <a:rPr lang="zh-CN" altLang="zh-CN" sz="2000" dirty="0">
                <a:latin typeface="+mn-ea"/>
                <a:cs typeface="Times New Roman" panose="02020603050405020304" pitchFamily="18" charset="0"/>
              </a:rPr>
              <a:t>中断函数</a:t>
            </a:r>
            <a:endParaRPr lang="zh-CN" altLang="en-US" sz="2000" dirty="0">
              <a:latin typeface="+mn-ea"/>
            </a:endParaRPr>
          </a:p>
        </p:txBody>
      </p:sp>
    </p:spTree>
    <p:extLst>
      <p:ext uri="{BB962C8B-B14F-4D97-AF65-F5344CB8AC3E}">
        <p14:creationId xmlns:p14="http://schemas.microsoft.com/office/powerpoint/2010/main" val="596281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什么是中断</a:t>
            </a:r>
          </a:p>
        </p:txBody>
      </p:sp>
      <p:sp>
        <p:nvSpPr>
          <p:cNvPr id="4" name="矩形 3"/>
          <p:cNvSpPr/>
          <p:nvPr/>
        </p:nvSpPr>
        <p:spPr>
          <a:xfrm>
            <a:off x="719572" y="1910030"/>
            <a:ext cx="7704856" cy="193899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当然，</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执行中断的时候肯定要比接电话的例子复杂的多，但是通过这个简单的生活实例，希望能够比较感性的理解什么是中断，以及中断产生时</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是如何去执行一些步骤的。</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的中断系统从上至下分成了三级，即</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级中断、</a:t>
            </a:r>
            <a:r>
              <a:rPr lang="en-US" altLang="zh-CN" sz="2000" kern="100" dirty="0">
                <a:solidFill>
                  <a:schemeClr val="tx1">
                    <a:lumMod val="65000"/>
                    <a:lumOff val="35000"/>
                  </a:schemeClr>
                </a:solidFill>
                <a:latin typeface="+mn-ea"/>
              </a:rPr>
              <a:t>PIE</a:t>
            </a:r>
            <a:r>
              <a:rPr lang="zh-CN" altLang="en-US" sz="2000" kern="100" dirty="0">
                <a:solidFill>
                  <a:schemeClr val="tx1">
                    <a:lumMod val="65000"/>
                    <a:lumOff val="35000"/>
                  </a:schemeClr>
                </a:solidFill>
                <a:latin typeface="+mn-ea"/>
              </a:rPr>
              <a:t>级中断和外设中断。下面先从上至下分别详细介绍各级中断，然后再从下至上并结合实例分析</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三级中断的工作过程。</a:t>
            </a:r>
          </a:p>
        </p:txBody>
      </p:sp>
    </p:spTree>
    <p:extLst>
      <p:ext uri="{BB962C8B-B14F-4D97-AF65-F5344CB8AC3E}">
        <p14:creationId xmlns:p14="http://schemas.microsoft.com/office/powerpoint/2010/main" val="346326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成功实现中断的必要步骤</a:t>
            </a:r>
          </a:p>
        </p:txBody>
      </p:sp>
      <p:sp>
        <p:nvSpPr>
          <p:cNvPr id="3" name="矩形 2"/>
          <p:cNvSpPr/>
          <p:nvPr/>
        </p:nvSpPr>
        <p:spPr>
          <a:xfrm>
            <a:off x="539552" y="843558"/>
            <a:ext cx="8064896" cy="1015663"/>
          </a:xfrm>
          <a:prstGeom prst="rect">
            <a:avLst/>
          </a:prstGeom>
        </p:spPr>
        <p:txBody>
          <a:bodyPr wrap="square">
            <a:spAutoFit/>
          </a:bodyPr>
          <a:lstStyle/>
          <a:p>
            <a:pPr indent="538163"/>
            <a:r>
              <a:rPr lang="zh-CN" altLang="en-US" sz="2000" dirty="0">
                <a:solidFill>
                  <a:schemeClr val="tx1">
                    <a:lumMod val="65000"/>
                    <a:lumOff val="35000"/>
                  </a:schemeClr>
                </a:solidFill>
                <a:latin typeface="+mn-ea"/>
                <a:cs typeface="Times New Roman" panose="02020603050405020304" pitchFamily="18" charset="0"/>
              </a:rPr>
              <a:t>除了采用上述的文件结构外，接下来，介绍下具体的写法，以保证中断能够成功进入。仍然以</a:t>
            </a:r>
            <a:r>
              <a:rPr lang="en-US" altLang="zh-CN" sz="2000" dirty="0">
                <a:solidFill>
                  <a:schemeClr val="tx1">
                    <a:lumMod val="65000"/>
                    <a:lumOff val="35000"/>
                  </a:schemeClr>
                </a:solidFill>
                <a:latin typeface="+mn-ea"/>
                <a:cs typeface="Times New Roman" panose="02020603050405020304" pitchFamily="18" charset="0"/>
              </a:rPr>
              <a:t>CPU</a:t>
            </a:r>
            <a:r>
              <a:rPr lang="zh-CN" altLang="en-US" sz="2000" dirty="0">
                <a:solidFill>
                  <a:schemeClr val="tx1">
                    <a:lumMod val="65000"/>
                    <a:lumOff val="35000"/>
                  </a:schemeClr>
                </a:solidFill>
                <a:latin typeface="+mn-ea"/>
                <a:cs typeface="Times New Roman" panose="02020603050405020304" pitchFamily="18" charset="0"/>
              </a:rPr>
              <a:t>定时器</a:t>
            </a:r>
            <a:r>
              <a:rPr lang="en-US" altLang="zh-CN" sz="2000" dirty="0">
                <a:solidFill>
                  <a:schemeClr val="tx1">
                    <a:lumMod val="65000"/>
                    <a:lumOff val="35000"/>
                  </a:schemeClr>
                </a:solidFill>
                <a:latin typeface="+mn-ea"/>
                <a:cs typeface="Times New Roman" panose="02020603050405020304" pitchFamily="18" charset="0"/>
              </a:rPr>
              <a:t>0</a:t>
            </a:r>
            <a:r>
              <a:rPr lang="zh-CN" altLang="en-US" sz="2000" dirty="0">
                <a:solidFill>
                  <a:schemeClr val="tx1">
                    <a:lumMod val="65000"/>
                    <a:lumOff val="35000"/>
                  </a:schemeClr>
                </a:solidFill>
                <a:latin typeface="+mn-ea"/>
                <a:cs typeface="Times New Roman" panose="02020603050405020304" pitchFamily="18" charset="0"/>
              </a:rPr>
              <a:t>的周期中断</a:t>
            </a:r>
            <a:r>
              <a:rPr lang="en-US" altLang="zh-CN" sz="2000" dirty="0">
                <a:solidFill>
                  <a:schemeClr val="tx1">
                    <a:lumMod val="65000"/>
                    <a:lumOff val="35000"/>
                  </a:schemeClr>
                </a:solidFill>
                <a:latin typeface="+mn-ea"/>
                <a:cs typeface="Times New Roman" panose="02020603050405020304" pitchFamily="18" charset="0"/>
              </a:rPr>
              <a:t>T0INT</a:t>
            </a:r>
            <a:r>
              <a:rPr lang="zh-CN" altLang="en-US" sz="2000" dirty="0">
                <a:solidFill>
                  <a:schemeClr val="tx1">
                    <a:lumMod val="65000"/>
                    <a:lumOff val="35000"/>
                  </a:schemeClr>
                </a:solidFill>
                <a:latin typeface="+mn-ea"/>
                <a:cs typeface="Times New Roman" panose="02020603050405020304" pitchFamily="18" charset="0"/>
              </a:rPr>
              <a:t>为例。其实编写一个成功的中断并不难，书写时请按照下面的步骤来</a:t>
            </a:r>
            <a:r>
              <a:rPr lang="zh-CN" altLang="en-US" sz="2000" dirty="0" smtClean="0">
                <a:solidFill>
                  <a:schemeClr val="tx1">
                    <a:lumMod val="65000"/>
                    <a:lumOff val="35000"/>
                  </a:schemeClr>
                </a:solidFill>
                <a:latin typeface="+mn-ea"/>
                <a:cs typeface="Times New Roman" panose="02020603050405020304" pitchFamily="18" charset="0"/>
              </a:rPr>
              <a:t>：</a:t>
            </a:r>
            <a:endParaRPr lang="zh-CN" altLang="en-US" sz="2000" dirty="0">
              <a:solidFill>
                <a:schemeClr val="tx1">
                  <a:lumMod val="65000"/>
                  <a:lumOff val="35000"/>
                </a:schemeClr>
              </a:solidFill>
              <a:latin typeface="+mn-ea"/>
              <a:cs typeface="Times New Roman" panose="02020603050405020304" pitchFamily="18" charset="0"/>
            </a:endParaRPr>
          </a:p>
        </p:txBody>
      </p:sp>
      <p:sp>
        <p:nvSpPr>
          <p:cNvPr id="5" name="矩形 4"/>
          <p:cNvSpPr/>
          <p:nvPr/>
        </p:nvSpPr>
        <p:spPr>
          <a:xfrm>
            <a:off x="233190" y="1997360"/>
            <a:ext cx="4770858" cy="430374"/>
          </a:xfrm>
          <a:prstGeom prst="rect">
            <a:avLst/>
          </a:prstGeom>
        </p:spPr>
        <p:txBody>
          <a:bodyPr wrap="none">
            <a:spAutoFit/>
          </a:bodyPr>
          <a:lstStyle/>
          <a:p>
            <a:pPr indent="266700" algn="just">
              <a:lnSpc>
                <a:spcPct val="120000"/>
              </a:lnSpc>
              <a:spcAft>
                <a:spcPts val="0"/>
              </a:spcAft>
            </a:pPr>
            <a:r>
              <a:rPr lang="en-US" altLang="zh-CN" sz="2000" dirty="0">
                <a:latin typeface="+mn-ea"/>
                <a:cs typeface="Times New Roman" panose="02020603050405020304" pitchFamily="18" charset="0"/>
              </a:rPr>
              <a:t>1.</a:t>
            </a:r>
            <a:r>
              <a:rPr lang="zh-CN" altLang="zh-CN" sz="2000" dirty="0">
                <a:latin typeface="+mn-ea"/>
                <a:cs typeface="Times New Roman" panose="02020603050405020304" pitchFamily="18" charset="0"/>
              </a:rPr>
              <a:t>在外设初始化函数中使能外设中断。</a:t>
            </a:r>
          </a:p>
        </p:txBody>
      </p:sp>
      <p:graphicFrame>
        <p:nvGraphicFramePr>
          <p:cNvPr id="6" name="表格 5"/>
          <p:cNvGraphicFramePr>
            <a:graphicFrameLocks noGrp="1"/>
          </p:cNvGraphicFramePr>
          <p:nvPr>
            <p:extLst>
              <p:ext uri="{D42A27DB-BD31-4B8C-83A1-F6EECF244321}">
                <p14:modId xmlns:p14="http://schemas.microsoft.com/office/powerpoint/2010/main" val="2572273838"/>
              </p:ext>
            </p:extLst>
          </p:nvPr>
        </p:nvGraphicFramePr>
        <p:xfrm>
          <a:off x="939170" y="3013090"/>
          <a:ext cx="7305238" cy="1536192"/>
        </p:xfrm>
        <a:graphic>
          <a:graphicData uri="http://schemas.openxmlformats.org/drawingml/2006/table">
            <a:tbl>
              <a:tblPr bandRow="1">
                <a:tableStyleId>{21E4AEA4-8DFA-4A89-87EB-49C32662AFE0}</a:tableStyleId>
              </a:tblPr>
              <a:tblGrid>
                <a:gridCol w="7305238">
                  <a:extLst>
                    <a:ext uri="{9D8B030D-6E8A-4147-A177-3AD203B41FA5}">
                      <a16:colId xmlns:a16="http://schemas.microsoft.com/office/drawing/2014/main" val="80972687"/>
                    </a:ext>
                  </a:extLst>
                </a:gridCol>
              </a:tblGrid>
              <a:tr h="0">
                <a:tc>
                  <a:txBody>
                    <a:bodyPr/>
                    <a:lstStyle/>
                    <a:p>
                      <a:pPr algn="just">
                        <a:lnSpc>
                          <a:spcPct val="120000"/>
                        </a:lnSpc>
                        <a:spcAft>
                          <a:spcPts val="0"/>
                        </a:spcAft>
                      </a:pPr>
                      <a:r>
                        <a:rPr lang="en-US" sz="1400" kern="100" dirty="0">
                          <a:effectLst/>
                        </a:rPr>
                        <a:t>void </a:t>
                      </a:r>
                      <a:r>
                        <a:rPr lang="en-US" sz="1400" kern="100" dirty="0" err="1">
                          <a:effectLst/>
                        </a:rPr>
                        <a:t>InitCpuTimers</a:t>
                      </a:r>
                      <a:r>
                        <a:rPr lang="en-US" sz="1400" kern="100" dirty="0">
                          <a:effectLst/>
                        </a:rPr>
                        <a:t>(void)</a:t>
                      </a:r>
                      <a:endParaRPr lang="zh-CN" sz="1400" kern="100" dirty="0">
                        <a:effectLst/>
                      </a:endParaRPr>
                    </a:p>
                    <a:p>
                      <a:pPr algn="just">
                        <a:lnSpc>
                          <a:spcPct val="120000"/>
                        </a:lnSpc>
                        <a:spcAft>
                          <a:spcPts val="0"/>
                        </a:spcAft>
                      </a:pPr>
                      <a:r>
                        <a:rPr lang="en-US" sz="1400" kern="100" dirty="0">
                          <a:effectLst/>
                        </a:rPr>
                        <a:t>{</a:t>
                      </a:r>
                      <a:endParaRPr lang="zh-CN" sz="1400" kern="100" dirty="0">
                        <a:effectLst/>
                      </a:endParaRPr>
                    </a:p>
                    <a:p>
                      <a:pPr algn="just">
                        <a:lnSpc>
                          <a:spcPct val="120000"/>
                        </a:lnSpc>
                        <a:spcAft>
                          <a:spcPts val="0"/>
                        </a:spcAft>
                      </a:pPr>
                      <a:r>
                        <a:rPr lang="en-US" sz="1400" kern="100" dirty="0">
                          <a:effectLst/>
                        </a:rPr>
                        <a:t>	</a:t>
                      </a:r>
                      <a:r>
                        <a:rPr lang="zh-CN" sz="1400" kern="100" dirty="0">
                          <a:effectLst/>
                        </a:rPr>
                        <a:t>……</a:t>
                      </a:r>
                    </a:p>
                    <a:p>
                      <a:pPr algn="just">
                        <a:lnSpc>
                          <a:spcPct val="120000"/>
                        </a:lnSpc>
                        <a:spcAft>
                          <a:spcPts val="0"/>
                        </a:spcAft>
                      </a:pPr>
                      <a:r>
                        <a:rPr lang="en-US" sz="1400" kern="100" dirty="0">
                          <a:effectLst/>
                        </a:rPr>
                        <a:t>	CpuTimer0Regs.TCR.bit.TIE=1; //</a:t>
                      </a:r>
                      <a:r>
                        <a:rPr lang="zh-CN" sz="1400" kern="100" dirty="0">
                          <a:effectLst/>
                        </a:rPr>
                        <a:t>使能</a:t>
                      </a:r>
                      <a:r>
                        <a:rPr lang="en-US" sz="1400" kern="100" dirty="0">
                          <a:effectLst/>
                        </a:rPr>
                        <a:t>CPU</a:t>
                      </a:r>
                      <a:r>
                        <a:rPr lang="zh-CN" sz="1400" kern="100" dirty="0">
                          <a:effectLst/>
                        </a:rPr>
                        <a:t>定时器</a:t>
                      </a:r>
                      <a:r>
                        <a:rPr lang="en-US" sz="1400" kern="100" dirty="0">
                          <a:effectLst/>
                        </a:rPr>
                        <a:t>0</a:t>
                      </a:r>
                      <a:r>
                        <a:rPr lang="zh-CN" sz="1400" kern="100" dirty="0">
                          <a:effectLst/>
                        </a:rPr>
                        <a:t>的周期中断</a:t>
                      </a:r>
                      <a:r>
                        <a:rPr lang="en-US" sz="1400" kern="100" dirty="0">
                          <a:effectLst/>
                        </a:rPr>
                        <a:t>       </a:t>
                      </a:r>
                      <a:endParaRPr lang="zh-CN" sz="1400" kern="100" dirty="0">
                        <a:effectLst/>
                      </a:endParaRPr>
                    </a:p>
                    <a:p>
                      <a:pPr algn="just">
                        <a:lnSpc>
                          <a:spcPct val="120000"/>
                        </a:lnSpc>
                        <a:spcAft>
                          <a:spcPts val="0"/>
                        </a:spcAft>
                      </a:pPr>
                      <a:r>
                        <a:rPr lang="en-US" sz="1400" kern="100" dirty="0">
                          <a:effectLst/>
                        </a:rPr>
                        <a:t>    </a:t>
                      </a:r>
                      <a:r>
                        <a:rPr lang="zh-CN" sz="1400" kern="100" dirty="0">
                          <a:effectLst/>
                        </a:rPr>
                        <a:t>……</a:t>
                      </a:r>
                    </a:p>
                    <a:p>
                      <a:pPr algn="just">
                        <a:lnSpc>
                          <a:spcPct val="120000"/>
                        </a:lnSpc>
                        <a:spcAft>
                          <a:spcPts val="0"/>
                        </a:spcAft>
                      </a:pPr>
                      <a:r>
                        <a:rPr lang="en-US" sz="1400" kern="10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8381951"/>
                  </a:ext>
                </a:extLst>
              </a:tr>
            </a:tbl>
          </a:graphicData>
        </a:graphic>
      </p:graphicFrame>
      <p:sp>
        <p:nvSpPr>
          <p:cNvPr id="7" name="矩形 6"/>
          <p:cNvSpPr/>
          <p:nvPr/>
        </p:nvSpPr>
        <p:spPr>
          <a:xfrm>
            <a:off x="3666143" y="2643758"/>
            <a:ext cx="1811714" cy="369332"/>
          </a:xfrm>
          <a:prstGeom prst="rect">
            <a:avLst/>
          </a:prstGeom>
        </p:spPr>
        <p:txBody>
          <a:bodyPr wrap="none">
            <a:spAutoFit/>
          </a:bodyPr>
          <a:lstStyle/>
          <a:p>
            <a:r>
              <a:rPr lang="zh-CN" altLang="zh-CN" dirty="0">
                <a:latin typeface="+mn-ea"/>
                <a:cs typeface="Times New Roman" panose="02020603050405020304" pitchFamily="18" charset="0"/>
              </a:rPr>
              <a:t>外设初始化函数</a:t>
            </a:r>
            <a:endParaRPr lang="zh-CN" altLang="en-US" dirty="0">
              <a:latin typeface="+mn-ea"/>
            </a:endParaRPr>
          </a:p>
        </p:txBody>
      </p:sp>
    </p:spTree>
    <p:extLst>
      <p:ext uri="{BB962C8B-B14F-4D97-AF65-F5344CB8AC3E}">
        <p14:creationId xmlns:p14="http://schemas.microsoft.com/office/powerpoint/2010/main" val="382763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成功实现中断的必要步骤</a:t>
            </a:r>
          </a:p>
        </p:txBody>
      </p:sp>
      <p:sp>
        <p:nvSpPr>
          <p:cNvPr id="7" name="矩形 6"/>
          <p:cNvSpPr/>
          <p:nvPr/>
        </p:nvSpPr>
        <p:spPr>
          <a:xfrm>
            <a:off x="1378245" y="771550"/>
            <a:ext cx="1811714" cy="369332"/>
          </a:xfrm>
          <a:prstGeom prst="rect">
            <a:avLst/>
          </a:prstGeom>
        </p:spPr>
        <p:txBody>
          <a:bodyPr wrap="none">
            <a:spAutoFit/>
          </a:bodyPr>
          <a:lstStyle/>
          <a:p>
            <a:r>
              <a:rPr lang="zh-CN" altLang="en-US" dirty="0">
                <a:latin typeface="+mn-ea"/>
                <a:cs typeface="Times New Roman" panose="02020603050405020304" pitchFamily="18" charset="0"/>
              </a:rPr>
              <a:t>主函数中的处理</a:t>
            </a:r>
            <a:endParaRPr lang="zh-CN" altLang="en-US"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2853142731"/>
              </p:ext>
            </p:extLst>
          </p:nvPr>
        </p:nvGraphicFramePr>
        <p:xfrm>
          <a:off x="428251" y="1166835"/>
          <a:ext cx="3423669" cy="3712464"/>
        </p:xfrm>
        <a:graphic>
          <a:graphicData uri="http://schemas.openxmlformats.org/drawingml/2006/table">
            <a:tbl>
              <a:tblPr bandRow="1">
                <a:tableStyleId>{21E4AEA4-8DFA-4A89-87EB-49C32662AFE0}</a:tableStyleId>
              </a:tblPr>
              <a:tblGrid>
                <a:gridCol w="3423669">
                  <a:extLst>
                    <a:ext uri="{9D8B030D-6E8A-4147-A177-3AD203B41FA5}">
                      <a16:colId xmlns:a16="http://schemas.microsoft.com/office/drawing/2014/main" val="1843512392"/>
                    </a:ext>
                  </a:extLst>
                </a:gridCol>
              </a:tblGrid>
              <a:tr h="3565155">
                <a:tc>
                  <a:txBody>
                    <a:bodyPr/>
                    <a:lstStyle/>
                    <a:p>
                      <a:pPr algn="l">
                        <a:lnSpc>
                          <a:spcPct val="120000"/>
                        </a:lnSpc>
                        <a:spcAft>
                          <a:spcPts val="0"/>
                        </a:spcAft>
                      </a:pPr>
                      <a:r>
                        <a:rPr lang="en-US" sz="700" kern="100" dirty="0">
                          <a:effectLst/>
                        </a:rPr>
                        <a:t>void main(void)</a:t>
                      </a:r>
                      <a:br>
                        <a:rPr lang="en-US" sz="700" kern="100" dirty="0">
                          <a:effectLst/>
                        </a:rPr>
                      </a:br>
                      <a:r>
                        <a:rPr lang="en-US" sz="700" kern="100" dirty="0">
                          <a:effectLst/>
                        </a:rPr>
                        <a:t>{</a:t>
                      </a:r>
                      <a:br>
                        <a:rPr lang="en-US" sz="700" kern="100" dirty="0">
                          <a:effectLst/>
                        </a:rPr>
                      </a:br>
                      <a:r>
                        <a:rPr lang="en-US" sz="700" kern="100" dirty="0">
                          <a:effectLst/>
                        </a:rPr>
                        <a:t>  .........</a:t>
                      </a:r>
                      <a:br>
                        <a:rPr lang="en-US" sz="700" kern="100" dirty="0">
                          <a:effectLst/>
                        </a:rPr>
                      </a:br>
                      <a:r>
                        <a:rPr lang="en-US" sz="700" kern="100" dirty="0">
                          <a:effectLst/>
                        </a:rPr>
                        <a:t>  .........</a:t>
                      </a:r>
                      <a:br>
                        <a:rPr lang="en-US" sz="700" kern="100" dirty="0">
                          <a:effectLst/>
                        </a:rPr>
                      </a:br>
                      <a:r>
                        <a:rPr lang="en-US" sz="700" kern="100" dirty="0">
                          <a:effectLst/>
                        </a:rPr>
                        <a:t>  </a:t>
                      </a:r>
                      <a:endParaRPr lang="zh-CN" sz="700" kern="100" dirty="0">
                        <a:effectLst/>
                      </a:endParaRPr>
                    </a:p>
                    <a:p>
                      <a:pPr algn="l">
                        <a:lnSpc>
                          <a:spcPct val="120000"/>
                        </a:lnSpc>
                        <a:spcAft>
                          <a:spcPts val="0"/>
                        </a:spcAft>
                      </a:pPr>
                      <a:r>
                        <a:rPr lang="en-US" sz="700" kern="100" dirty="0">
                          <a:effectLst/>
                        </a:rPr>
                        <a:t>//</a:t>
                      </a:r>
                      <a:r>
                        <a:rPr lang="zh-CN" sz="700" kern="100" dirty="0">
                          <a:effectLst/>
                        </a:rPr>
                        <a:t>初始化</a:t>
                      </a:r>
                      <a:r>
                        <a:rPr lang="en-US" sz="700" kern="100" dirty="0">
                          <a:effectLst/>
                        </a:rPr>
                        <a:t>CPU</a:t>
                      </a:r>
                      <a:r>
                        <a:rPr lang="zh-CN" sz="700" kern="100" dirty="0">
                          <a:effectLst/>
                        </a:rPr>
                        <a:t>定时器</a:t>
                      </a:r>
                      <a:r>
                        <a:rPr lang="en-US" sz="700" kern="100" dirty="0">
                          <a:effectLst/>
                        </a:rPr>
                        <a:t>0</a:t>
                      </a:r>
                      <a:endParaRPr lang="zh-CN" sz="700" kern="100" dirty="0">
                        <a:effectLst/>
                      </a:endParaRPr>
                    </a:p>
                    <a:p>
                      <a:pPr algn="l">
                        <a:lnSpc>
                          <a:spcPct val="120000"/>
                        </a:lnSpc>
                        <a:spcAft>
                          <a:spcPts val="0"/>
                        </a:spcAft>
                      </a:pPr>
                      <a:r>
                        <a:rPr lang="en-US" sz="700" kern="100" dirty="0">
                          <a:effectLst/>
                        </a:rPr>
                        <a:t> </a:t>
                      </a:r>
                      <a:r>
                        <a:rPr lang="en-US" sz="700" kern="100" dirty="0" err="1">
                          <a:effectLst/>
                        </a:rPr>
                        <a:t>InitCpuTimers</a:t>
                      </a:r>
                      <a:r>
                        <a:rPr lang="en-US" sz="700" kern="100" dirty="0">
                          <a:effectLst/>
                        </a:rPr>
                        <a:t>();</a:t>
                      </a:r>
                      <a:endParaRPr lang="zh-CN" sz="700" kern="100" dirty="0">
                        <a:effectLst/>
                      </a:endParaRPr>
                    </a:p>
                    <a:p>
                      <a:pPr algn="l">
                        <a:lnSpc>
                          <a:spcPct val="120000"/>
                        </a:lnSpc>
                        <a:spcAft>
                          <a:spcPts val="0"/>
                        </a:spcAft>
                      </a:pPr>
                      <a:r>
                        <a:rPr lang="en-US" sz="700" kern="100" dirty="0">
                          <a:effectLst/>
                        </a:rPr>
                        <a:t> </a:t>
                      </a:r>
                      <a:endParaRPr lang="zh-CN" sz="700" kern="100" dirty="0">
                        <a:effectLst/>
                      </a:endParaRPr>
                    </a:p>
                    <a:p>
                      <a:pPr algn="l">
                        <a:lnSpc>
                          <a:spcPct val="120000"/>
                        </a:lnSpc>
                        <a:spcAft>
                          <a:spcPts val="0"/>
                        </a:spcAft>
                      </a:pPr>
                      <a:r>
                        <a:rPr lang="en-US" sz="700" kern="100" dirty="0">
                          <a:effectLst/>
                        </a:rPr>
                        <a:t>//</a:t>
                      </a:r>
                      <a:r>
                        <a:rPr lang="zh-CN" sz="700" kern="100" dirty="0">
                          <a:effectLst/>
                        </a:rPr>
                        <a:t>禁止和清除所有</a:t>
                      </a:r>
                      <a:r>
                        <a:rPr lang="en-US" sz="700" kern="100" dirty="0">
                          <a:effectLst/>
                        </a:rPr>
                        <a:t>CPU</a:t>
                      </a:r>
                      <a:r>
                        <a:rPr lang="zh-CN" sz="700" kern="100" dirty="0">
                          <a:effectLst/>
                        </a:rPr>
                        <a:t>中断</a:t>
                      </a:r>
                      <a:r>
                        <a:rPr lang="en-US" sz="700" kern="100" dirty="0">
                          <a:effectLst/>
                        </a:rPr>
                        <a:t> </a:t>
                      </a:r>
                      <a:br>
                        <a:rPr lang="en-US" sz="700" kern="100" dirty="0">
                          <a:effectLst/>
                        </a:rPr>
                      </a:br>
                      <a:r>
                        <a:rPr lang="en-US" sz="700" kern="100" dirty="0">
                          <a:effectLst/>
                        </a:rPr>
                        <a:t>   DINT;</a:t>
                      </a:r>
                      <a:br>
                        <a:rPr lang="en-US" sz="700" kern="100" dirty="0">
                          <a:effectLst/>
                        </a:rPr>
                      </a:br>
                      <a:r>
                        <a:rPr lang="en-US" sz="700" kern="100" dirty="0">
                          <a:effectLst/>
                        </a:rPr>
                        <a:t>   IER=0x0000;</a:t>
                      </a:r>
                      <a:br>
                        <a:rPr lang="en-US" sz="700" kern="100" dirty="0">
                          <a:effectLst/>
                        </a:rPr>
                      </a:br>
                      <a:r>
                        <a:rPr lang="en-US" sz="700" kern="100" dirty="0">
                          <a:effectLst/>
                        </a:rPr>
                        <a:t>   IFR=0x0000;</a:t>
                      </a:r>
                      <a:br>
                        <a:rPr lang="en-US" sz="700" kern="100" dirty="0">
                          <a:effectLst/>
                        </a:rPr>
                      </a:br>
                      <a:r>
                        <a:rPr lang="en-US" sz="700" kern="100" dirty="0">
                          <a:effectLst/>
                        </a:rPr>
                        <a:t>   </a:t>
                      </a:r>
                      <a:br>
                        <a:rPr lang="en-US" sz="700" kern="100" dirty="0">
                          <a:effectLst/>
                        </a:rPr>
                      </a:br>
                      <a:r>
                        <a:rPr lang="en-US" sz="700" kern="100" dirty="0">
                          <a:effectLst/>
                        </a:rPr>
                        <a:t>//</a:t>
                      </a:r>
                      <a:r>
                        <a:rPr lang="zh-CN" sz="700" kern="100" dirty="0">
                          <a:effectLst/>
                        </a:rPr>
                        <a:t>初始化中断向量</a:t>
                      </a:r>
                      <a:r>
                        <a:rPr lang="en-US" sz="700" kern="100" dirty="0">
                          <a:effectLst/>
                        </a:rPr>
                        <a:t/>
                      </a:r>
                      <a:br>
                        <a:rPr lang="en-US" sz="700" kern="100" dirty="0">
                          <a:effectLst/>
                        </a:rPr>
                      </a:br>
                      <a:r>
                        <a:rPr lang="en-US" sz="700" kern="100" dirty="0">
                          <a:effectLst/>
                        </a:rPr>
                        <a:t>   </a:t>
                      </a:r>
                      <a:r>
                        <a:rPr lang="en-US" sz="700" kern="100" dirty="0" err="1">
                          <a:effectLst/>
                        </a:rPr>
                        <a:t>InitPieCtrl</a:t>
                      </a:r>
                      <a:r>
                        <a:rPr lang="en-US" sz="700" kern="100" dirty="0">
                          <a:effectLst/>
                        </a:rPr>
                        <a:t>();</a:t>
                      </a:r>
                      <a:br>
                        <a:rPr lang="en-US" sz="700" kern="100" dirty="0">
                          <a:effectLst/>
                        </a:rPr>
                      </a:br>
                      <a:r>
                        <a:rPr lang="en-US" sz="700" kern="100" dirty="0">
                          <a:effectLst/>
                        </a:rPr>
                        <a:t>   </a:t>
                      </a:r>
                      <a:br>
                        <a:rPr lang="en-US" sz="700" kern="100" dirty="0">
                          <a:effectLst/>
                        </a:rPr>
                      </a:br>
                      <a:r>
                        <a:rPr lang="en-US" sz="700" kern="100" dirty="0">
                          <a:effectLst/>
                        </a:rPr>
                        <a:t>//</a:t>
                      </a:r>
                      <a:r>
                        <a:rPr lang="zh-CN" sz="700" kern="100" dirty="0">
                          <a:effectLst/>
                        </a:rPr>
                        <a:t>初始化中断向量表</a:t>
                      </a:r>
                      <a:r>
                        <a:rPr lang="en-US" sz="700" kern="100" dirty="0">
                          <a:effectLst/>
                        </a:rPr>
                        <a:t/>
                      </a:r>
                      <a:br>
                        <a:rPr lang="en-US" sz="700" kern="100" dirty="0">
                          <a:effectLst/>
                        </a:rPr>
                      </a:br>
                      <a:r>
                        <a:rPr lang="en-US" sz="700" kern="100" dirty="0">
                          <a:effectLst/>
                        </a:rPr>
                        <a:t>   </a:t>
                      </a:r>
                      <a:r>
                        <a:rPr lang="en-US" sz="700" kern="100" dirty="0" err="1">
                          <a:effectLst/>
                        </a:rPr>
                        <a:t>InitPieVectTable</a:t>
                      </a:r>
                      <a:r>
                        <a:rPr lang="en-US" sz="700" kern="100" dirty="0">
                          <a:effectLst/>
                        </a:rPr>
                        <a:t>();</a:t>
                      </a:r>
                      <a:br>
                        <a:rPr lang="en-US" sz="700" kern="100" dirty="0">
                          <a:effectLst/>
                        </a:rPr>
                      </a:br>
                      <a:r>
                        <a:rPr lang="en-US" sz="700" kern="100" dirty="0">
                          <a:effectLst/>
                        </a:rPr>
                        <a:t/>
                      </a:r>
                      <a:br>
                        <a:rPr lang="en-US" sz="700" kern="100" dirty="0">
                          <a:effectLst/>
                        </a:rPr>
                      </a:br>
                      <a:r>
                        <a:rPr lang="en-US" sz="700" kern="100" dirty="0">
                          <a:effectLst/>
                        </a:rPr>
                        <a:t>//</a:t>
                      </a:r>
                      <a:r>
                        <a:rPr lang="zh-CN" sz="700" kern="100" dirty="0">
                          <a:effectLst/>
                        </a:rPr>
                        <a:t>使能</a:t>
                      </a:r>
                      <a:r>
                        <a:rPr lang="en-US" sz="700" kern="100" dirty="0">
                          <a:effectLst/>
                        </a:rPr>
                        <a:t>PIE</a:t>
                      </a:r>
                      <a:r>
                        <a:rPr lang="zh-CN" sz="700" kern="100" dirty="0">
                          <a:effectLst/>
                        </a:rPr>
                        <a:t>中断</a:t>
                      </a:r>
                      <a:r>
                        <a:rPr lang="en-US" sz="700" kern="100" dirty="0">
                          <a:effectLst/>
                        </a:rPr>
                        <a:t/>
                      </a:r>
                      <a:br>
                        <a:rPr lang="en-US" sz="700" kern="100" dirty="0">
                          <a:effectLst/>
                        </a:rPr>
                      </a:br>
                      <a:r>
                        <a:rPr lang="en-US" sz="700" kern="100" dirty="0">
                          <a:effectLst/>
                        </a:rPr>
                        <a:t> PieCtrl.PIEIER1.bit.INTx7 =1; //</a:t>
                      </a:r>
                      <a:r>
                        <a:rPr lang="zh-CN" sz="700" kern="100" dirty="0">
                          <a:effectLst/>
                        </a:rPr>
                        <a:t>使能</a:t>
                      </a:r>
                      <a:r>
                        <a:rPr lang="en-US" sz="700" kern="100" dirty="0">
                          <a:effectLst/>
                        </a:rPr>
                        <a:t>PIE</a:t>
                      </a:r>
                      <a:r>
                        <a:rPr lang="zh-CN" sz="700" kern="100" dirty="0">
                          <a:effectLst/>
                        </a:rPr>
                        <a:t>模块中的</a:t>
                      </a:r>
                      <a:r>
                        <a:rPr lang="en-US" sz="700" kern="100" dirty="0">
                          <a:effectLst/>
                        </a:rPr>
                        <a:t>CPU</a:t>
                      </a:r>
                      <a:r>
                        <a:rPr lang="zh-CN" sz="700" kern="100" dirty="0">
                          <a:effectLst/>
                        </a:rPr>
                        <a:t>定时器</a:t>
                      </a:r>
                      <a:r>
                        <a:rPr lang="en-US" sz="700" kern="100" dirty="0">
                          <a:effectLst/>
                        </a:rPr>
                        <a:t>0</a:t>
                      </a:r>
                      <a:r>
                        <a:rPr lang="zh-CN" sz="700" kern="100" dirty="0">
                          <a:effectLst/>
                        </a:rPr>
                        <a:t>的中断</a:t>
                      </a:r>
                      <a:r>
                        <a:rPr lang="en-US" sz="700" kern="100" dirty="0">
                          <a:effectLst/>
                        </a:rPr>
                        <a:t/>
                      </a:r>
                      <a:br>
                        <a:rPr lang="en-US" sz="700" kern="100" dirty="0">
                          <a:effectLst/>
                        </a:rPr>
                      </a:br>
                      <a:r>
                        <a:rPr lang="en-US" sz="700" kern="100" dirty="0">
                          <a:effectLst/>
                        </a:rPr>
                        <a:t/>
                      </a:r>
                      <a:br>
                        <a:rPr lang="en-US" sz="700" kern="100" dirty="0">
                          <a:effectLst/>
                        </a:rPr>
                      </a:br>
                      <a:r>
                        <a:rPr lang="en-US" sz="700" kern="100" dirty="0">
                          <a:effectLst/>
                        </a:rPr>
                        <a:t>//</a:t>
                      </a:r>
                      <a:r>
                        <a:rPr lang="zh-CN" sz="700" kern="100" dirty="0">
                          <a:effectLst/>
                        </a:rPr>
                        <a:t>开</a:t>
                      </a:r>
                      <a:r>
                        <a:rPr lang="en-US" sz="700" kern="100" dirty="0">
                          <a:effectLst/>
                        </a:rPr>
                        <a:t>CPU</a:t>
                      </a:r>
                      <a:r>
                        <a:rPr lang="zh-CN" sz="700" kern="100" dirty="0">
                          <a:effectLst/>
                        </a:rPr>
                        <a:t>中断</a:t>
                      </a:r>
                      <a:r>
                        <a:rPr lang="en-US" sz="700" kern="100" dirty="0">
                          <a:effectLst/>
                        </a:rPr>
                        <a:t/>
                      </a:r>
                      <a:br>
                        <a:rPr lang="en-US" sz="700" kern="100" dirty="0">
                          <a:effectLst/>
                        </a:rPr>
                      </a:br>
                      <a:r>
                        <a:rPr lang="en-US" sz="700" kern="100" dirty="0">
                          <a:effectLst/>
                        </a:rPr>
                        <a:t>   IER |=M_INT1;                          //</a:t>
                      </a:r>
                      <a:r>
                        <a:rPr lang="zh-CN" sz="700" kern="100" dirty="0">
                          <a:effectLst/>
                        </a:rPr>
                        <a:t>开中断</a:t>
                      </a:r>
                      <a:r>
                        <a:rPr lang="en-US" sz="700" kern="100" dirty="0">
                          <a:effectLst/>
                        </a:rPr>
                        <a:t>1</a:t>
                      </a:r>
                      <a:br>
                        <a:rPr lang="en-US" sz="700" kern="100" dirty="0">
                          <a:effectLst/>
                        </a:rPr>
                      </a:br>
                      <a:r>
                        <a:rPr lang="en-US" sz="700" kern="100" dirty="0">
                          <a:effectLst/>
                        </a:rPr>
                        <a:t/>
                      </a:r>
                      <a:br>
                        <a:rPr lang="en-US" sz="700" kern="100" dirty="0">
                          <a:effectLst/>
                        </a:rPr>
                      </a:br>
                      <a:r>
                        <a:rPr lang="en-US" sz="700" kern="100" dirty="0">
                          <a:effectLst/>
                        </a:rPr>
                        <a:t>EINT;                                  //</a:t>
                      </a:r>
                      <a:r>
                        <a:rPr lang="zh-CN" sz="700" kern="100" dirty="0">
                          <a:effectLst/>
                        </a:rPr>
                        <a:t>使能全局中断</a:t>
                      </a:r>
                      <a:r>
                        <a:rPr lang="en-US" sz="700" kern="100" dirty="0">
                          <a:effectLst/>
                        </a:rPr>
                        <a:t/>
                      </a:r>
                      <a:br>
                        <a:rPr lang="en-US" sz="700" kern="100" dirty="0">
                          <a:effectLst/>
                        </a:rPr>
                      </a:br>
                      <a:r>
                        <a:rPr lang="en-US" sz="700" kern="100" dirty="0">
                          <a:effectLst/>
                        </a:rPr>
                        <a:t> ERTM;                                  //</a:t>
                      </a:r>
                      <a:r>
                        <a:rPr lang="zh-CN" sz="700" kern="100" dirty="0">
                          <a:effectLst/>
                        </a:rPr>
                        <a:t>使能实时中断</a:t>
                      </a:r>
                      <a:r>
                        <a:rPr lang="en-US" sz="700" kern="100" dirty="0">
                          <a:effectLst/>
                        </a:rPr>
                        <a:t/>
                      </a:r>
                      <a:br>
                        <a:rPr lang="en-US" sz="700" kern="100" dirty="0">
                          <a:effectLst/>
                        </a:rPr>
                      </a:br>
                      <a:r>
                        <a:rPr lang="en-US" sz="700" kern="100" dirty="0">
                          <a:effectLst/>
                        </a:rPr>
                        <a:t/>
                      </a:r>
                      <a:br>
                        <a:rPr lang="en-US" sz="700" kern="100" dirty="0">
                          <a:effectLst/>
                        </a:rPr>
                      </a:br>
                      <a:r>
                        <a:rPr lang="en-US" sz="700" kern="100" dirty="0">
                          <a:effectLst/>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249" marR="30249" marT="0" marB="0"/>
                </a:tc>
                <a:extLst>
                  <a:ext uri="{0D108BD9-81ED-4DB2-BD59-A6C34878D82A}">
                    <a16:rowId xmlns:a16="http://schemas.microsoft.com/office/drawing/2014/main" val="64411213"/>
                  </a:ext>
                </a:extLst>
              </a:tr>
            </a:tbl>
          </a:graphicData>
        </a:graphic>
      </p:graphicFrame>
      <p:sp>
        <p:nvSpPr>
          <p:cNvPr id="8" name="矩形 7"/>
          <p:cNvSpPr/>
          <p:nvPr/>
        </p:nvSpPr>
        <p:spPr>
          <a:xfrm>
            <a:off x="3923928" y="971089"/>
            <a:ext cx="4932040" cy="3832909"/>
          </a:xfrm>
          <a:prstGeom prst="rect">
            <a:avLst/>
          </a:prstGeom>
        </p:spPr>
        <p:txBody>
          <a:bodyPr wrap="square">
            <a:spAutoFit/>
          </a:bodyPr>
          <a:lstStyle/>
          <a:p>
            <a:pPr algn="just">
              <a:lnSpc>
                <a:spcPct val="120000"/>
              </a:lnSpc>
              <a:spcAft>
                <a:spcPts val="0"/>
              </a:spcAft>
            </a:pPr>
            <a:r>
              <a:rPr lang="en-US" altLang="zh-CN" sz="1700" kern="100" dirty="0">
                <a:latin typeface="+mn-ea"/>
                <a:cs typeface="Times New Roman" panose="02020603050405020304" pitchFamily="18" charset="0"/>
              </a:rPr>
              <a:t>2.</a:t>
            </a:r>
            <a:r>
              <a:rPr lang="zh-CN" altLang="en-US" sz="1700" kern="100" dirty="0">
                <a:latin typeface="+mn-ea"/>
                <a:cs typeface="Times New Roman" panose="02020603050405020304" pitchFamily="18" charset="0"/>
              </a:rPr>
              <a:t>在主函数里需要注意一些步骤，不可缺少，主要是初始化外设，使能</a:t>
            </a:r>
            <a:r>
              <a:rPr lang="en-US" altLang="zh-CN" sz="1700" kern="100" dirty="0">
                <a:latin typeface="+mn-ea"/>
                <a:cs typeface="Times New Roman" panose="02020603050405020304" pitchFamily="18" charset="0"/>
              </a:rPr>
              <a:t>PIE</a:t>
            </a:r>
            <a:r>
              <a:rPr lang="zh-CN" altLang="en-US" sz="1700" kern="100" dirty="0">
                <a:latin typeface="+mn-ea"/>
                <a:cs typeface="Times New Roman" panose="02020603050405020304" pitchFamily="18" charset="0"/>
              </a:rPr>
              <a:t>和</a:t>
            </a:r>
            <a:r>
              <a:rPr lang="en-US" altLang="zh-CN" sz="1700" kern="100" dirty="0">
                <a:latin typeface="+mn-ea"/>
                <a:cs typeface="Times New Roman" panose="02020603050405020304" pitchFamily="18" charset="0"/>
              </a:rPr>
              <a:t>CPU</a:t>
            </a:r>
            <a:r>
              <a:rPr lang="zh-CN" altLang="en-US" sz="1700" kern="100" dirty="0">
                <a:latin typeface="+mn-ea"/>
                <a:cs typeface="Times New Roman" panose="02020603050405020304" pitchFamily="18" charset="0"/>
              </a:rPr>
              <a:t>中断等。</a:t>
            </a:r>
            <a:endParaRPr lang="en-US" altLang="zh-CN" sz="1700" kern="100" dirty="0" smtClean="0">
              <a:latin typeface="+mn-ea"/>
              <a:cs typeface="Times New Roman" panose="02020603050405020304" pitchFamily="18" charset="0"/>
            </a:endParaRPr>
          </a:p>
          <a:p>
            <a:pPr indent="450850" algn="just">
              <a:lnSpc>
                <a:spcPct val="120000"/>
              </a:lnSpc>
              <a:spcAft>
                <a:spcPts val="0"/>
              </a:spcAft>
            </a:pPr>
            <a:r>
              <a:rPr lang="zh-CN" altLang="zh-CN" sz="1700" kern="100" dirty="0" smtClean="0">
                <a:solidFill>
                  <a:schemeClr val="tx1">
                    <a:lumMod val="65000"/>
                    <a:lumOff val="35000"/>
                  </a:schemeClr>
                </a:solidFill>
                <a:latin typeface="+mn-ea"/>
                <a:cs typeface="Times New Roman" panose="02020603050405020304" pitchFamily="18" charset="0"/>
              </a:rPr>
              <a:t>这里</a:t>
            </a:r>
            <a:r>
              <a:rPr lang="zh-CN" altLang="zh-CN" sz="1700" kern="100" dirty="0">
                <a:solidFill>
                  <a:schemeClr val="tx1">
                    <a:lumMod val="65000"/>
                    <a:lumOff val="35000"/>
                  </a:schemeClr>
                </a:solidFill>
                <a:latin typeface="+mn-ea"/>
                <a:cs typeface="Times New Roman" panose="02020603050405020304" pitchFamily="18" charset="0"/>
              </a:rPr>
              <a:t>，来分析一下开</a:t>
            </a:r>
            <a:r>
              <a:rPr lang="en-US" altLang="zh-CN" sz="1700" kern="100" dirty="0">
                <a:solidFill>
                  <a:schemeClr val="tx1">
                    <a:lumMod val="65000"/>
                    <a:lumOff val="35000"/>
                  </a:schemeClr>
                </a:solidFill>
                <a:latin typeface="+mn-ea"/>
                <a:cs typeface="Times New Roman" panose="02020603050405020304" pitchFamily="18" charset="0"/>
              </a:rPr>
              <a:t>CPU</a:t>
            </a:r>
            <a:r>
              <a:rPr lang="zh-CN" altLang="zh-CN" sz="1700" kern="100" dirty="0">
                <a:solidFill>
                  <a:schemeClr val="tx1">
                    <a:lumMod val="65000"/>
                    <a:lumOff val="35000"/>
                  </a:schemeClr>
                </a:solidFill>
                <a:latin typeface="+mn-ea"/>
                <a:cs typeface="Times New Roman" panose="02020603050405020304" pitchFamily="18" charset="0"/>
              </a:rPr>
              <a:t>中断的语句：“</a:t>
            </a:r>
            <a:r>
              <a:rPr lang="en-US" altLang="zh-CN" sz="1700" kern="100" dirty="0">
                <a:solidFill>
                  <a:schemeClr val="tx1">
                    <a:lumMod val="65000"/>
                    <a:lumOff val="35000"/>
                  </a:schemeClr>
                </a:solidFill>
                <a:latin typeface="+mn-ea"/>
                <a:cs typeface="Times New Roman" panose="02020603050405020304" pitchFamily="18" charset="0"/>
              </a:rPr>
              <a:t> IER |=M_INT1 </a:t>
            </a:r>
            <a:r>
              <a:rPr lang="zh-CN" altLang="zh-CN" sz="1700" kern="100" dirty="0">
                <a:solidFill>
                  <a:schemeClr val="tx1">
                    <a:lumMod val="65000"/>
                    <a:lumOff val="35000"/>
                  </a:schemeClr>
                </a:solidFill>
                <a:latin typeface="+mn-ea"/>
                <a:cs typeface="Times New Roman" panose="02020603050405020304" pitchFamily="18" charset="0"/>
              </a:rPr>
              <a:t>”。为什么这个语句表示开</a:t>
            </a:r>
            <a:r>
              <a:rPr lang="en-US" altLang="zh-CN" sz="1700" kern="100" dirty="0">
                <a:solidFill>
                  <a:schemeClr val="tx1">
                    <a:lumMod val="65000"/>
                    <a:lumOff val="35000"/>
                  </a:schemeClr>
                </a:solidFill>
                <a:latin typeface="+mn-ea"/>
                <a:cs typeface="Times New Roman" panose="02020603050405020304" pitchFamily="18" charset="0"/>
              </a:rPr>
              <a:t>CPU</a:t>
            </a:r>
            <a:r>
              <a:rPr lang="zh-CN" altLang="zh-CN" sz="1700" kern="100" dirty="0">
                <a:solidFill>
                  <a:schemeClr val="tx1">
                    <a:lumMod val="65000"/>
                    <a:lumOff val="35000"/>
                  </a:schemeClr>
                </a:solidFill>
                <a:latin typeface="+mn-ea"/>
                <a:cs typeface="Times New Roman" panose="02020603050405020304" pitchFamily="18" charset="0"/>
              </a:rPr>
              <a:t>中断</a:t>
            </a:r>
            <a:r>
              <a:rPr lang="en-US" altLang="zh-CN" sz="1700" kern="100" dirty="0">
                <a:solidFill>
                  <a:schemeClr val="tx1">
                    <a:lumMod val="65000"/>
                    <a:lumOff val="35000"/>
                  </a:schemeClr>
                </a:solidFill>
                <a:latin typeface="+mn-ea"/>
                <a:cs typeface="Times New Roman" panose="02020603050405020304" pitchFamily="18" charset="0"/>
              </a:rPr>
              <a:t>1</a:t>
            </a:r>
            <a:r>
              <a:rPr lang="zh-CN" altLang="zh-CN" sz="1700" kern="100" dirty="0">
                <a:solidFill>
                  <a:schemeClr val="tx1">
                    <a:lumMod val="65000"/>
                    <a:lumOff val="35000"/>
                  </a:schemeClr>
                </a:solidFill>
                <a:latin typeface="+mn-ea"/>
                <a:cs typeface="Times New Roman" panose="02020603050405020304" pitchFamily="18" charset="0"/>
              </a:rPr>
              <a:t>呢？首先，</a:t>
            </a:r>
            <a:r>
              <a:rPr lang="en-US" altLang="zh-CN" sz="1700" kern="100" dirty="0">
                <a:solidFill>
                  <a:schemeClr val="tx1">
                    <a:lumMod val="65000"/>
                    <a:lumOff val="35000"/>
                  </a:schemeClr>
                </a:solidFill>
                <a:latin typeface="+mn-ea"/>
                <a:cs typeface="Times New Roman" panose="02020603050405020304" pitchFamily="18" charset="0"/>
              </a:rPr>
              <a:t>M_INT1</a:t>
            </a:r>
            <a:r>
              <a:rPr lang="zh-CN" altLang="zh-CN" sz="1700" kern="100" dirty="0">
                <a:solidFill>
                  <a:schemeClr val="tx1">
                    <a:lumMod val="65000"/>
                    <a:lumOff val="35000"/>
                  </a:schemeClr>
                </a:solidFill>
                <a:latin typeface="+mn-ea"/>
                <a:cs typeface="Times New Roman" panose="02020603050405020304" pitchFamily="18" charset="0"/>
              </a:rPr>
              <a:t>的值为</a:t>
            </a:r>
            <a:r>
              <a:rPr lang="en-US" altLang="zh-CN" sz="1700" kern="100" dirty="0">
                <a:solidFill>
                  <a:schemeClr val="tx1">
                    <a:lumMod val="65000"/>
                    <a:lumOff val="35000"/>
                  </a:schemeClr>
                </a:solidFill>
                <a:latin typeface="+mn-ea"/>
                <a:cs typeface="Times New Roman" panose="02020603050405020304" pitchFamily="18" charset="0"/>
              </a:rPr>
              <a:t>0x0001</a:t>
            </a:r>
            <a:r>
              <a:rPr lang="zh-CN" altLang="zh-CN" sz="1700" kern="100" dirty="0">
                <a:solidFill>
                  <a:schemeClr val="tx1">
                    <a:lumMod val="65000"/>
                    <a:lumOff val="35000"/>
                  </a:schemeClr>
                </a:solidFill>
                <a:latin typeface="+mn-ea"/>
                <a:cs typeface="Times New Roman" panose="02020603050405020304" pitchFamily="18" charset="0"/>
              </a:rPr>
              <a:t>，这是在</a:t>
            </a:r>
            <a:r>
              <a:rPr lang="en-US" altLang="zh-CN" sz="1700" kern="100" dirty="0">
                <a:solidFill>
                  <a:schemeClr val="tx1">
                    <a:lumMod val="65000"/>
                    <a:lumOff val="35000"/>
                  </a:schemeClr>
                </a:solidFill>
                <a:latin typeface="+mn-ea"/>
                <a:cs typeface="Times New Roman" panose="02020603050405020304" pitchFamily="18" charset="0"/>
              </a:rPr>
              <a:t>DSP2833x_Device.h</a:t>
            </a:r>
            <a:r>
              <a:rPr lang="zh-CN" altLang="zh-CN" sz="1700" kern="100" dirty="0">
                <a:solidFill>
                  <a:schemeClr val="tx1">
                    <a:lumMod val="65000"/>
                    <a:lumOff val="35000"/>
                  </a:schemeClr>
                </a:solidFill>
                <a:latin typeface="+mn-ea"/>
                <a:cs typeface="Times New Roman" panose="02020603050405020304" pitchFamily="18" charset="0"/>
              </a:rPr>
              <a:t>文件内定义的。这样，“</a:t>
            </a:r>
            <a:r>
              <a:rPr lang="en-US" altLang="zh-CN" sz="1700" kern="100" dirty="0">
                <a:solidFill>
                  <a:schemeClr val="tx1">
                    <a:lumMod val="65000"/>
                    <a:lumOff val="35000"/>
                  </a:schemeClr>
                </a:solidFill>
                <a:latin typeface="+mn-ea"/>
                <a:cs typeface="Times New Roman" panose="02020603050405020304" pitchFamily="18" charset="0"/>
              </a:rPr>
              <a:t> IER |=M_INT1 </a:t>
            </a:r>
            <a:r>
              <a:rPr lang="zh-CN" altLang="zh-CN" sz="1700" kern="100" dirty="0">
                <a:solidFill>
                  <a:schemeClr val="tx1">
                    <a:lumMod val="65000"/>
                    <a:lumOff val="35000"/>
                  </a:schemeClr>
                </a:solidFill>
                <a:latin typeface="+mn-ea"/>
                <a:cs typeface="Times New Roman" panose="02020603050405020304" pitchFamily="18" charset="0"/>
              </a:rPr>
              <a:t>”就等于是“</a:t>
            </a:r>
            <a:r>
              <a:rPr lang="en-US" altLang="zh-CN" sz="1700" kern="100" dirty="0">
                <a:solidFill>
                  <a:schemeClr val="tx1">
                    <a:lumMod val="65000"/>
                    <a:lumOff val="35000"/>
                  </a:schemeClr>
                </a:solidFill>
                <a:latin typeface="+mn-ea"/>
                <a:cs typeface="Times New Roman" panose="02020603050405020304" pitchFamily="18" charset="0"/>
              </a:rPr>
              <a:t>IER|=0x0001</a:t>
            </a:r>
            <a:r>
              <a:rPr lang="zh-CN" altLang="zh-CN" sz="1700" kern="100" dirty="0">
                <a:solidFill>
                  <a:schemeClr val="tx1">
                    <a:lumMod val="65000"/>
                    <a:lumOff val="35000"/>
                  </a:schemeClr>
                </a:solidFill>
                <a:latin typeface="+mn-ea"/>
                <a:cs typeface="Times New Roman" panose="02020603050405020304" pitchFamily="18" charset="0"/>
              </a:rPr>
              <a:t>”，也就等于“</a:t>
            </a:r>
            <a:r>
              <a:rPr lang="en-US" altLang="zh-CN" sz="1700" kern="100" dirty="0">
                <a:solidFill>
                  <a:schemeClr val="tx1">
                    <a:lumMod val="65000"/>
                    <a:lumOff val="35000"/>
                  </a:schemeClr>
                </a:solidFill>
                <a:latin typeface="+mn-ea"/>
                <a:cs typeface="Times New Roman" panose="02020603050405020304" pitchFamily="18" charset="0"/>
              </a:rPr>
              <a:t>IER=IER|0x0001</a:t>
            </a:r>
            <a:r>
              <a:rPr lang="zh-CN" altLang="zh-CN" sz="1700" kern="100" dirty="0">
                <a:solidFill>
                  <a:schemeClr val="tx1">
                    <a:lumMod val="65000"/>
                    <a:lumOff val="35000"/>
                  </a:schemeClr>
                </a:solidFill>
                <a:latin typeface="+mn-ea"/>
                <a:cs typeface="Times New Roman" panose="02020603050405020304" pitchFamily="18" charset="0"/>
              </a:rPr>
              <a:t>”。也就是</a:t>
            </a:r>
            <a:r>
              <a:rPr lang="en-US" altLang="zh-CN" sz="1700" kern="100" dirty="0">
                <a:solidFill>
                  <a:schemeClr val="tx1">
                    <a:lumMod val="65000"/>
                    <a:lumOff val="35000"/>
                  </a:schemeClr>
                </a:solidFill>
                <a:latin typeface="+mn-ea"/>
                <a:cs typeface="Times New Roman" panose="02020603050405020304" pitchFamily="18" charset="0"/>
              </a:rPr>
              <a:t>IER</a:t>
            </a:r>
            <a:r>
              <a:rPr lang="zh-CN" altLang="zh-CN" sz="1700" kern="100" dirty="0">
                <a:solidFill>
                  <a:schemeClr val="tx1">
                    <a:lumMod val="65000"/>
                    <a:lumOff val="35000"/>
                  </a:schemeClr>
                </a:solidFill>
                <a:latin typeface="+mn-ea"/>
                <a:cs typeface="Times New Roman" panose="02020603050405020304" pitchFamily="18" charset="0"/>
              </a:rPr>
              <a:t>的最低位与</a:t>
            </a:r>
            <a:r>
              <a:rPr lang="en-US" altLang="zh-CN" sz="1700" kern="100" dirty="0">
                <a:solidFill>
                  <a:schemeClr val="tx1">
                    <a:lumMod val="65000"/>
                    <a:lumOff val="35000"/>
                  </a:schemeClr>
                </a:solidFill>
                <a:latin typeface="+mn-ea"/>
                <a:cs typeface="Times New Roman" panose="02020603050405020304" pitchFamily="18" charset="0"/>
              </a:rPr>
              <a:t>1</a:t>
            </a:r>
            <a:r>
              <a:rPr lang="zh-CN" altLang="zh-CN" sz="1700" kern="100" dirty="0">
                <a:solidFill>
                  <a:schemeClr val="tx1">
                    <a:lumMod val="65000"/>
                    <a:lumOff val="35000"/>
                  </a:schemeClr>
                </a:solidFill>
                <a:latin typeface="+mn-ea"/>
                <a:cs typeface="Times New Roman" panose="02020603050405020304" pitchFamily="18" charset="0"/>
              </a:rPr>
              <a:t>进行或运算，然后把结果赋给</a:t>
            </a:r>
            <a:r>
              <a:rPr lang="en-US" altLang="zh-CN" sz="1700" kern="100" dirty="0">
                <a:solidFill>
                  <a:schemeClr val="tx1">
                    <a:lumMod val="65000"/>
                    <a:lumOff val="35000"/>
                  </a:schemeClr>
                </a:solidFill>
                <a:latin typeface="+mn-ea"/>
                <a:cs typeface="Times New Roman" panose="02020603050405020304" pitchFamily="18" charset="0"/>
              </a:rPr>
              <a:t>IER</a:t>
            </a:r>
            <a:r>
              <a:rPr lang="zh-CN" altLang="zh-CN" sz="1700" kern="100" dirty="0">
                <a:solidFill>
                  <a:schemeClr val="tx1">
                    <a:lumMod val="65000"/>
                    <a:lumOff val="35000"/>
                  </a:schemeClr>
                </a:solidFill>
                <a:latin typeface="+mn-ea"/>
                <a:cs typeface="Times New Roman" panose="02020603050405020304" pitchFamily="18" charset="0"/>
              </a:rPr>
              <a:t>的最低位，显然这样一运算之后，</a:t>
            </a:r>
            <a:r>
              <a:rPr lang="en-US" altLang="zh-CN" sz="1700" kern="100" dirty="0">
                <a:solidFill>
                  <a:schemeClr val="tx1">
                    <a:lumMod val="65000"/>
                    <a:lumOff val="35000"/>
                  </a:schemeClr>
                </a:solidFill>
                <a:latin typeface="+mn-ea"/>
                <a:cs typeface="Times New Roman" panose="02020603050405020304" pitchFamily="18" charset="0"/>
              </a:rPr>
              <a:t>IER</a:t>
            </a:r>
            <a:r>
              <a:rPr lang="zh-CN" altLang="zh-CN" sz="1700" kern="100" dirty="0">
                <a:solidFill>
                  <a:schemeClr val="tx1">
                    <a:lumMod val="65000"/>
                    <a:lumOff val="35000"/>
                  </a:schemeClr>
                </a:solidFill>
                <a:latin typeface="+mn-ea"/>
                <a:cs typeface="Times New Roman" panose="02020603050405020304" pitchFamily="18" charset="0"/>
              </a:rPr>
              <a:t>的最低位变成了</a:t>
            </a:r>
            <a:r>
              <a:rPr lang="en-US" altLang="zh-CN" sz="1700" kern="100" dirty="0">
                <a:solidFill>
                  <a:schemeClr val="tx1">
                    <a:lumMod val="65000"/>
                    <a:lumOff val="35000"/>
                  </a:schemeClr>
                </a:solidFill>
                <a:latin typeface="+mn-ea"/>
                <a:cs typeface="Times New Roman" panose="02020603050405020304" pitchFamily="18" charset="0"/>
              </a:rPr>
              <a:t>1</a:t>
            </a:r>
            <a:r>
              <a:rPr lang="zh-CN" altLang="zh-CN" sz="1700" kern="100" dirty="0">
                <a:solidFill>
                  <a:schemeClr val="tx1">
                    <a:lumMod val="65000"/>
                    <a:lumOff val="35000"/>
                  </a:schemeClr>
                </a:solidFill>
                <a:latin typeface="+mn-ea"/>
                <a:cs typeface="Times New Roman" panose="02020603050405020304" pitchFamily="18" charset="0"/>
              </a:rPr>
              <a:t>。</a:t>
            </a:r>
            <a:r>
              <a:rPr lang="en-US" altLang="zh-CN" sz="1700" kern="100" dirty="0">
                <a:solidFill>
                  <a:schemeClr val="tx1">
                    <a:lumMod val="65000"/>
                    <a:lumOff val="35000"/>
                  </a:schemeClr>
                </a:solidFill>
                <a:latin typeface="+mn-ea"/>
                <a:cs typeface="Times New Roman" panose="02020603050405020304" pitchFamily="18" charset="0"/>
              </a:rPr>
              <a:t>IER</a:t>
            </a:r>
            <a:r>
              <a:rPr lang="zh-CN" altLang="zh-CN" sz="1700" kern="100" dirty="0">
                <a:solidFill>
                  <a:schemeClr val="tx1">
                    <a:lumMod val="65000"/>
                    <a:lumOff val="35000"/>
                  </a:schemeClr>
                </a:solidFill>
                <a:latin typeface="+mn-ea"/>
                <a:cs typeface="Times New Roman" panose="02020603050405020304" pitchFamily="18" charset="0"/>
              </a:rPr>
              <a:t>的最低位代表的就是</a:t>
            </a:r>
            <a:r>
              <a:rPr lang="en-US" altLang="zh-CN" sz="1700" kern="100" dirty="0">
                <a:solidFill>
                  <a:schemeClr val="tx1">
                    <a:lumMod val="65000"/>
                    <a:lumOff val="35000"/>
                  </a:schemeClr>
                </a:solidFill>
                <a:latin typeface="+mn-ea"/>
                <a:cs typeface="Times New Roman" panose="02020603050405020304" pitchFamily="18" charset="0"/>
              </a:rPr>
              <a:t>CPU</a:t>
            </a:r>
            <a:r>
              <a:rPr lang="zh-CN" altLang="zh-CN" sz="1700" kern="100" dirty="0">
                <a:solidFill>
                  <a:schemeClr val="tx1">
                    <a:lumMod val="65000"/>
                    <a:lumOff val="35000"/>
                  </a:schemeClr>
                </a:solidFill>
                <a:latin typeface="+mn-ea"/>
                <a:cs typeface="Times New Roman" panose="02020603050405020304" pitchFamily="18" charset="0"/>
              </a:rPr>
              <a:t>中断</a:t>
            </a:r>
            <a:r>
              <a:rPr lang="en-US" altLang="zh-CN" sz="1700" kern="100" dirty="0">
                <a:solidFill>
                  <a:schemeClr val="tx1">
                    <a:lumMod val="65000"/>
                    <a:lumOff val="35000"/>
                  </a:schemeClr>
                </a:solidFill>
                <a:latin typeface="+mn-ea"/>
                <a:cs typeface="Times New Roman" panose="02020603050405020304" pitchFamily="18" charset="0"/>
              </a:rPr>
              <a:t>1</a:t>
            </a:r>
            <a:r>
              <a:rPr lang="zh-CN" altLang="zh-CN" sz="1700" kern="100" dirty="0">
                <a:solidFill>
                  <a:schemeClr val="tx1">
                    <a:lumMod val="65000"/>
                    <a:lumOff val="35000"/>
                  </a:schemeClr>
                </a:solidFill>
                <a:latin typeface="+mn-ea"/>
                <a:cs typeface="Times New Roman" panose="02020603050405020304" pitchFamily="18" charset="0"/>
              </a:rPr>
              <a:t>的使能位，现在这个位的值为</a:t>
            </a:r>
            <a:r>
              <a:rPr lang="en-US" altLang="zh-CN" sz="1700" kern="100" dirty="0">
                <a:solidFill>
                  <a:schemeClr val="tx1">
                    <a:lumMod val="65000"/>
                    <a:lumOff val="35000"/>
                  </a:schemeClr>
                </a:solidFill>
                <a:latin typeface="+mn-ea"/>
                <a:cs typeface="Times New Roman" panose="02020603050405020304" pitchFamily="18" charset="0"/>
              </a:rPr>
              <a:t>1</a:t>
            </a:r>
            <a:r>
              <a:rPr lang="zh-CN" altLang="zh-CN" sz="1700" kern="100" dirty="0">
                <a:solidFill>
                  <a:schemeClr val="tx1">
                    <a:lumMod val="65000"/>
                    <a:lumOff val="35000"/>
                  </a:schemeClr>
                </a:solidFill>
                <a:latin typeface="+mn-ea"/>
                <a:cs typeface="Times New Roman" panose="02020603050405020304" pitchFamily="18" charset="0"/>
              </a:rPr>
              <a:t>，也就是说使能了</a:t>
            </a:r>
            <a:r>
              <a:rPr lang="en-US" altLang="zh-CN" sz="1700" kern="100" dirty="0">
                <a:solidFill>
                  <a:schemeClr val="tx1">
                    <a:lumMod val="65000"/>
                    <a:lumOff val="35000"/>
                  </a:schemeClr>
                </a:solidFill>
                <a:latin typeface="+mn-ea"/>
                <a:cs typeface="Times New Roman" panose="02020603050405020304" pitchFamily="18" charset="0"/>
              </a:rPr>
              <a:t>CPU</a:t>
            </a:r>
            <a:r>
              <a:rPr lang="zh-CN" altLang="zh-CN" sz="1700" kern="100" dirty="0">
                <a:solidFill>
                  <a:schemeClr val="tx1">
                    <a:lumMod val="65000"/>
                    <a:lumOff val="35000"/>
                  </a:schemeClr>
                </a:solidFill>
                <a:latin typeface="+mn-ea"/>
                <a:cs typeface="Times New Roman" panose="02020603050405020304" pitchFamily="18" charset="0"/>
              </a:rPr>
              <a:t>中断</a:t>
            </a:r>
            <a:r>
              <a:rPr lang="en-US" altLang="zh-CN" sz="1700" kern="100" dirty="0">
                <a:solidFill>
                  <a:schemeClr val="tx1">
                    <a:lumMod val="65000"/>
                    <a:lumOff val="35000"/>
                  </a:schemeClr>
                </a:solidFill>
                <a:latin typeface="+mn-ea"/>
                <a:cs typeface="Times New Roman" panose="02020603050405020304" pitchFamily="18" charset="0"/>
              </a:rPr>
              <a:t>1</a:t>
            </a:r>
            <a:r>
              <a:rPr lang="zh-CN" altLang="zh-CN" sz="1700" kern="100" dirty="0">
                <a:solidFill>
                  <a:schemeClr val="tx1">
                    <a:lumMod val="65000"/>
                    <a:lumOff val="35000"/>
                  </a:schemeClr>
                </a:solidFill>
                <a:latin typeface="+mn-ea"/>
                <a:cs typeface="Times New Roman" panose="02020603050405020304" pitchFamily="18" charset="0"/>
              </a:rPr>
              <a:t>。</a:t>
            </a:r>
          </a:p>
        </p:txBody>
      </p:sp>
    </p:spTree>
    <p:extLst>
      <p:ext uri="{BB962C8B-B14F-4D97-AF65-F5344CB8AC3E}">
        <p14:creationId xmlns:p14="http://schemas.microsoft.com/office/powerpoint/2010/main" val="2135166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成功实现中断的必要步骤</a:t>
            </a:r>
          </a:p>
        </p:txBody>
      </p:sp>
      <p:sp>
        <p:nvSpPr>
          <p:cNvPr id="3" name="矩形 2"/>
          <p:cNvSpPr/>
          <p:nvPr/>
        </p:nvSpPr>
        <p:spPr>
          <a:xfrm>
            <a:off x="467544" y="915566"/>
            <a:ext cx="7337431" cy="1569660"/>
          </a:xfrm>
          <a:prstGeom prst="rect">
            <a:avLst/>
          </a:prstGeom>
        </p:spPr>
        <p:txBody>
          <a:bodyPr wrap="square">
            <a:spAutoFit/>
          </a:bodyPr>
          <a:lstStyle/>
          <a:p>
            <a:pPr algn="just">
              <a:lnSpc>
                <a:spcPct val="120000"/>
              </a:lnSpc>
              <a:spcAft>
                <a:spcPts val="0"/>
              </a:spcAft>
            </a:pPr>
            <a:r>
              <a:rPr lang="en-US" altLang="zh-CN" sz="2000" kern="100" dirty="0">
                <a:latin typeface="+mn-ea"/>
                <a:cs typeface="Times New Roman" panose="02020603050405020304" pitchFamily="18" charset="0"/>
              </a:rPr>
              <a:t>3.</a:t>
            </a:r>
            <a:r>
              <a:rPr lang="zh-CN" altLang="zh-CN" sz="2000" kern="100" dirty="0">
                <a:latin typeface="+mn-ea"/>
                <a:cs typeface="Times New Roman" panose="02020603050405020304" pitchFamily="18" charset="0"/>
              </a:rPr>
              <a:t>在文件</a:t>
            </a:r>
            <a:r>
              <a:rPr lang="en-US" altLang="zh-CN" sz="2000" kern="100" dirty="0">
                <a:latin typeface="+mn-ea"/>
                <a:cs typeface="Times New Roman" panose="02020603050405020304" pitchFamily="18" charset="0"/>
              </a:rPr>
              <a:t>DSP2833x_DefaultIsr.c</a:t>
            </a:r>
            <a:r>
              <a:rPr lang="zh-CN" altLang="zh-CN" sz="2000" kern="100" dirty="0">
                <a:latin typeface="+mn-ea"/>
                <a:cs typeface="Times New Roman" panose="02020603050405020304" pitchFamily="18" charset="0"/>
              </a:rPr>
              <a:t>的中断函数中需要注意的一些步骤，必须要手动清除外设中断的标志位和复位</a:t>
            </a:r>
            <a:r>
              <a:rPr lang="en-US" altLang="zh-CN" sz="2000" kern="100" dirty="0">
                <a:latin typeface="+mn-ea"/>
                <a:cs typeface="Times New Roman" panose="02020603050405020304" pitchFamily="18" charset="0"/>
              </a:rPr>
              <a:t>PIE</a:t>
            </a:r>
            <a:r>
              <a:rPr lang="zh-CN" altLang="zh-CN" sz="2000" kern="100" dirty="0">
                <a:latin typeface="+mn-ea"/>
                <a:cs typeface="Times New Roman" panose="02020603050405020304" pitchFamily="18" charset="0"/>
              </a:rPr>
              <a:t>应答寄存器</a:t>
            </a:r>
            <a:r>
              <a:rPr lang="en-US" altLang="zh-CN" sz="2000" kern="100" dirty="0">
                <a:latin typeface="+mn-ea"/>
                <a:cs typeface="Times New Roman" panose="02020603050405020304" pitchFamily="18" charset="0"/>
              </a:rPr>
              <a:t>PIEACK</a:t>
            </a:r>
            <a:r>
              <a:rPr lang="zh-CN" altLang="zh-CN" sz="2000" kern="100" dirty="0">
                <a:latin typeface="+mn-ea"/>
                <a:cs typeface="Times New Roman" panose="02020603050405020304" pitchFamily="18" charset="0"/>
              </a:rPr>
              <a:t>相关的位，使得</a:t>
            </a:r>
            <a:r>
              <a:rPr lang="en-US" altLang="zh-CN" sz="2000" kern="100" dirty="0">
                <a:latin typeface="+mn-ea"/>
                <a:cs typeface="Times New Roman" panose="02020603050405020304" pitchFamily="18" charset="0"/>
              </a:rPr>
              <a:t>CPU</a:t>
            </a:r>
            <a:r>
              <a:rPr lang="zh-CN" altLang="zh-CN" sz="2000" kern="100" dirty="0">
                <a:latin typeface="+mn-ea"/>
                <a:cs typeface="Times New Roman" panose="02020603050405020304" pitchFamily="18" charset="0"/>
              </a:rPr>
              <a:t>能够响应</a:t>
            </a:r>
            <a:r>
              <a:rPr lang="en-US" altLang="zh-CN" sz="2000" kern="100" dirty="0">
                <a:latin typeface="+mn-ea"/>
                <a:cs typeface="Times New Roman" panose="02020603050405020304" pitchFamily="18" charset="0"/>
              </a:rPr>
              <a:t>PIE</a:t>
            </a:r>
            <a:r>
              <a:rPr lang="zh-CN" altLang="zh-CN" sz="2000" kern="100" dirty="0">
                <a:latin typeface="+mn-ea"/>
                <a:cs typeface="Times New Roman" panose="02020603050405020304" pitchFamily="18" charset="0"/>
              </a:rPr>
              <a:t>控制器同组内的其他中断。</a:t>
            </a:r>
          </a:p>
        </p:txBody>
      </p:sp>
      <p:sp>
        <p:nvSpPr>
          <p:cNvPr id="5" name="矩形 4"/>
          <p:cNvSpPr/>
          <p:nvPr/>
        </p:nvSpPr>
        <p:spPr>
          <a:xfrm>
            <a:off x="3671753" y="2451717"/>
            <a:ext cx="1800493" cy="424732"/>
          </a:xfrm>
          <a:prstGeom prst="rect">
            <a:avLst/>
          </a:prstGeom>
        </p:spPr>
        <p:txBody>
          <a:bodyPr wrap="none">
            <a:spAutoFit/>
          </a:bodyPr>
          <a:lstStyle/>
          <a:p>
            <a:pPr algn="ctr">
              <a:lnSpc>
                <a:spcPct val="120000"/>
              </a:lnSpc>
              <a:spcAft>
                <a:spcPts val="0"/>
              </a:spcAft>
            </a:pPr>
            <a:r>
              <a:rPr lang="zh-CN" altLang="zh-CN" b="1" kern="100" dirty="0">
                <a:latin typeface="+mn-ea"/>
                <a:cs typeface="Times New Roman" panose="02020603050405020304" pitchFamily="18" charset="0"/>
              </a:rPr>
              <a:t>中断函数的处理</a:t>
            </a:r>
            <a:endParaRPr lang="zh-CN" altLang="zh-CN" kern="100" dirty="0">
              <a:effectLst/>
              <a:latin typeface="+mn-ea"/>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60573268"/>
              </p:ext>
            </p:extLst>
          </p:nvPr>
        </p:nvGraphicFramePr>
        <p:xfrm>
          <a:off x="1299210" y="2883378"/>
          <a:ext cx="6545580" cy="2048256"/>
        </p:xfrm>
        <a:graphic>
          <a:graphicData uri="http://schemas.openxmlformats.org/drawingml/2006/table">
            <a:tbl>
              <a:tblPr bandRow="1">
                <a:tableStyleId>{21E4AEA4-8DFA-4A89-87EB-49C32662AFE0}</a:tableStyleId>
              </a:tblPr>
              <a:tblGrid>
                <a:gridCol w="6545580">
                  <a:extLst>
                    <a:ext uri="{9D8B030D-6E8A-4147-A177-3AD203B41FA5}">
                      <a16:colId xmlns:a16="http://schemas.microsoft.com/office/drawing/2014/main" val="4064001175"/>
                    </a:ext>
                  </a:extLst>
                </a:gridCol>
              </a:tblGrid>
              <a:tr h="0">
                <a:tc>
                  <a:txBody>
                    <a:bodyPr/>
                    <a:lstStyle/>
                    <a:p>
                      <a:pPr algn="just">
                        <a:lnSpc>
                          <a:spcPct val="120000"/>
                        </a:lnSpc>
                        <a:spcAft>
                          <a:spcPts val="0"/>
                        </a:spcAft>
                      </a:pPr>
                      <a:r>
                        <a:rPr lang="en-US" sz="1400" kern="100" dirty="0">
                          <a:effectLst/>
                        </a:rPr>
                        <a:t>interrupt void  TINT0_ISR(void)      // CPU-Timer0</a:t>
                      </a:r>
                      <a:r>
                        <a:rPr lang="zh-CN" sz="1400" kern="100" dirty="0">
                          <a:effectLst/>
                        </a:rPr>
                        <a:t>中断函数</a:t>
                      </a:r>
                    </a:p>
                    <a:p>
                      <a:pPr algn="just">
                        <a:lnSpc>
                          <a:spcPct val="120000"/>
                        </a:lnSpc>
                        <a:spcAft>
                          <a:spcPts val="0"/>
                        </a:spcAft>
                      </a:pPr>
                      <a:r>
                        <a:rPr lang="en-US" sz="1400" kern="100" dirty="0">
                          <a:effectLst/>
                        </a:rPr>
                        <a:t>{</a:t>
                      </a:r>
                      <a:endParaRPr lang="zh-CN" sz="1400" kern="100" dirty="0">
                        <a:effectLst/>
                      </a:endParaRPr>
                    </a:p>
                    <a:p>
                      <a:pPr algn="just">
                        <a:lnSpc>
                          <a:spcPct val="120000"/>
                        </a:lnSpc>
                        <a:spcAft>
                          <a:spcPts val="0"/>
                        </a:spcAft>
                      </a:pPr>
                      <a:r>
                        <a:rPr lang="en-US" sz="1400" kern="100" dirty="0">
                          <a:effectLst/>
                        </a:rPr>
                        <a:t>   </a:t>
                      </a:r>
                      <a:r>
                        <a:rPr lang="zh-CN" sz="1400" kern="100" dirty="0">
                          <a:effectLst/>
                        </a:rPr>
                        <a:t>……</a:t>
                      </a:r>
                    </a:p>
                    <a:p>
                      <a:pPr algn="just">
                        <a:lnSpc>
                          <a:spcPct val="120000"/>
                        </a:lnSpc>
                        <a:spcAft>
                          <a:spcPts val="0"/>
                        </a:spcAft>
                      </a:pPr>
                      <a:r>
                        <a:rPr lang="en-US" sz="1400" kern="100" dirty="0">
                          <a:effectLst/>
                        </a:rPr>
                        <a:t>   </a:t>
                      </a:r>
                      <a:r>
                        <a:rPr lang="zh-CN" sz="1400" kern="100" dirty="0">
                          <a:effectLst/>
                        </a:rPr>
                        <a:t>……</a:t>
                      </a:r>
                    </a:p>
                    <a:p>
                      <a:pPr algn="just">
                        <a:lnSpc>
                          <a:spcPct val="120000"/>
                        </a:lnSpc>
                        <a:spcAft>
                          <a:spcPts val="0"/>
                        </a:spcAft>
                      </a:pPr>
                      <a:r>
                        <a:rPr lang="en-US" sz="1400" kern="100" dirty="0">
                          <a:effectLst/>
                        </a:rPr>
                        <a:t>   CpuTimer0Regs.TCR.bit.TIF=1;  //</a:t>
                      </a:r>
                      <a:r>
                        <a:rPr lang="zh-CN" sz="1400" kern="100" dirty="0">
                          <a:effectLst/>
                        </a:rPr>
                        <a:t>清除定时器中断标志位</a:t>
                      </a:r>
                    </a:p>
                    <a:p>
                      <a:pPr algn="just">
                        <a:lnSpc>
                          <a:spcPct val="120000"/>
                        </a:lnSpc>
                        <a:spcAft>
                          <a:spcPts val="0"/>
                        </a:spcAft>
                      </a:pPr>
                      <a:r>
                        <a:rPr lang="en-US" sz="1400" kern="100" dirty="0">
                          <a:effectLst/>
                        </a:rPr>
                        <a:t>   PieCtrl.PIEACK.bit.ACK1=1;    //</a:t>
                      </a:r>
                      <a:r>
                        <a:rPr lang="zh-CN" sz="1400" kern="100" dirty="0">
                          <a:effectLst/>
                        </a:rPr>
                        <a:t>响应同组其他中断</a:t>
                      </a:r>
                    </a:p>
                    <a:p>
                      <a:pPr algn="just">
                        <a:lnSpc>
                          <a:spcPct val="120000"/>
                        </a:lnSpc>
                        <a:spcAft>
                          <a:spcPts val="0"/>
                        </a:spcAft>
                      </a:pPr>
                      <a:r>
                        <a:rPr lang="en-US" sz="1400" kern="100" dirty="0">
                          <a:effectLst/>
                        </a:rPr>
                        <a:t>   EINT;  //</a:t>
                      </a:r>
                      <a:r>
                        <a:rPr lang="zh-CN" sz="1400" kern="100" dirty="0">
                          <a:effectLst/>
                        </a:rPr>
                        <a:t>开全局中断</a:t>
                      </a:r>
                    </a:p>
                    <a:p>
                      <a:pPr algn="just">
                        <a:lnSpc>
                          <a:spcPct val="120000"/>
                        </a:lnSpc>
                        <a:spcAft>
                          <a:spcPts val="0"/>
                        </a:spcAft>
                      </a:pPr>
                      <a:r>
                        <a:rPr lang="en-US"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991583"/>
                  </a:ext>
                </a:extLst>
              </a:tr>
            </a:tbl>
          </a:graphicData>
        </a:graphic>
      </p:graphicFrame>
    </p:spTree>
    <p:extLst>
      <p:ext uri="{BB962C8B-B14F-4D97-AF65-F5344CB8AC3E}">
        <p14:creationId xmlns:p14="http://schemas.microsoft.com/office/powerpoint/2010/main" val="12592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成功实现中断的必要步骤</a:t>
            </a:r>
          </a:p>
        </p:txBody>
      </p:sp>
      <p:sp>
        <p:nvSpPr>
          <p:cNvPr id="3" name="矩形 2"/>
          <p:cNvSpPr/>
          <p:nvPr/>
        </p:nvSpPr>
        <p:spPr>
          <a:xfrm>
            <a:off x="611560" y="1252954"/>
            <a:ext cx="7913495" cy="3046988"/>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按照上述的方法来编写中断程序，一般是不会出错的。当然，万一出现了中断无法进入的时候，也不用着急，一定要学会分析，通过分析找到问题，然后加以解决。首先，应该检查上述的一些程序处理，是不是有疏忽弄错的地方，其次要分析是不是有中断源，就是中断事件是不是确实发生了，如果中断事件都没有发生，那么也就不可能进入中断程序。</a:t>
            </a:r>
          </a:p>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前面介绍的是使用</a:t>
            </a:r>
            <a:r>
              <a:rPr lang="en-US" altLang="zh-CN" sz="2000" kern="100" dirty="0">
                <a:solidFill>
                  <a:schemeClr val="tx1">
                    <a:lumMod val="65000"/>
                    <a:lumOff val="35000"/>
                  </a:schemeClr>
                </a:solidFill>
                <a:latin typeface="+mn-ea"/>
                <a:cs typeface="Times New Roman" panose="02020603050405020304" pitchFamily="18" charset="0"/>
              </a:rPr>
              <a:t>TI</a:t>
            </a:r>
            <a:r>
              <a:rPr lang="zh-CN" altLang="en-US" sz="2000" kern="100" dirty="0">
                <a:solidFill>
                  <a:schemeClr val="tx1">
                    <a:lumMod val="65000"/>
                    <a:lumOff val="35000"/>
                  </a:schemeClr>
                </a:solidFill>
                <a:latin typeface="+mn-ea"/>
                <a:cs typeface="Times New Roman" panose="02020603050405020304" pitchFamily="18" charset="0"/>
              </a:rPr>
              <a:t>已经提供的文件架构来实现的中断函数，用户当然也可以自定义中断函数，如何自定义中断函数详见下面的例程。</a:t>
            </a:r>
          </a:p>
        </p:txBody>
      </p:sp>
    </p:spTree>
    <p:extLst>
      <p:ext uri="{BB962C8B-B14F-4D97-AF65-F5344CB8AC3E}">
        <p14:creationId xmlns:p14="http://schemas.microsoft.com/office/powerpoint/2010/main" val="1999509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CPU</a:t>
            </a:r>
            <a:r>
              <a:rPr lang="zh-CN" altLang="en-US" dirty="0"/>
              <a:t>定时器</a:t>
            </a:r>
            <a:r>
              <a:rPr lang="en-US" altLang="zh-CN" dirty="0"/>
              <a:t>0</a:t>
            </a:r>
            <a:r>
              <a:rPr lang="zh-CN" altLang="en-US" dirty="0"/>
              <a:t>的周期中断控制</a:t>
            </a:r>
            <a:r>
              <a:rPr lang="en-US" altLang="zh-CN" dirty="0"/>
              <a:t>LED</a:t>
            </a:r>
            <a:r>
              <a:rPr lang="zh-CN" altLang="en-US" dirty="0"/>
              <a:t>灯的闪烁</a:t>
            </a:r>
          </a:p>
        </p:txBody>
      </p:sp>
      <p:sp>
        <p:nvSpPr>
          <p:cNvPr id="3" name="矩形 2"/>
          <p:cNvSpPr/>
          <p:nvPr/>
        </p:nvSpPr>
        <p:spPr>
          <a:xfrm>
            <a:off x="615252" y="771550"/>
            <a:ext cx="7913495" cy="1200329"/>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上一章中由于还没有介绍中断的知识，所以也没有讲</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定时器的应用实例，现在来看看如何使用</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定时器</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的周期中断来控制</a:t>
            </a:r>
            <a:r>
              <a:rPr lang="en-US" altLang="zh-CN" sz="2000" kern="100" dirty="0">
                <a:solidFill>
                  <a:schemeClr val="tx1">
                    <a:lumMod val="65000"/>
                    <a:lumOff val="35000"/>
                  </a:schemeClr>
                </a:solidFill>
                <a:latin typeface="+mn-ea"/>
                <a:cs typeface="Times New Roman" panose="02020603050405020304" pitchFamily="18" charset="0"/>
              </a:rPr>
              <a:t>LED</a:t>
            </a:r>
            <a:r>
              <a:rPr lang="zh-CN" altLang="en-US" sz="2000" kern="100" dirty="0">
                <a:solidFill>
                  <a:schemeClr val="tx1">
                    <a:lumMod val="65000"/>
                    <a:lumOff val="35000"/>
                  </a:schemeClr>
                </a:solidFill>
                <a:latin typeface="+mn-ea"/>
                <a:cs typeface="Times New Roman" panose="02020603050405020304" pitchFamily="18" charset="0"/>
              </a:rPr>
              <a:t>灯的闪烁。硬件电路图比较简单，如图</a:t>
            </a:r>
            <a:r>
              <a:rPr lang="en-US" altLang="zh-CN" sz="2000" kern="100" dirty="0">
                <a:solidFill>
                  <a:schemeClr val="tx1">
                    <a:lumMod val="65000"/>
                    <a:lumOff val="35000"/>
                  </a:schemeClr>
                </a:solidFill>
                <a:latin typeface="+mn-ea"/>
                <a:cs typeface="Times New Roman" panose="02020603050405020304" pitchFamily="18" charset="0"/>
              </a:rPr>
              <a:t>10-14</a:t>
            </a:r>
            <a:r>
              <a:rPr lang="zh-CN" altLang="en-US" sz="2000" kern="100" dirty="0">
                <a:solidFill>
                  <a:schemeClr val="tx1">
                    <a:lumMod val="65000"/>
                    <a:lumOff val="35000"/>
                  </a:schemeClr>
                </a:solidFill>
                <a:latin typeface="+mn-ea"/>
                <a:cs typeface="Times New Roman" panose="02020603050405020304" pitchFamily="18" charset="0"/>
              </a:rPr>
              <a:t>所示。</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46" y="2139702"/>
            <a:ext cx="5561905" cy="1638095"/>
          </a:xfrm>
          <a:prstGeom prst="rect">
            <a:avLst/>
          </a:prstGeom>
          <a:ln>
            <a:solidFill>
              <a:schemeClr val="tx1"/>
            </a:solidFill>
          </a:ln>
        </p:spPr>
      </p:pic>
      <p:sp>
        <p:nvSpPr>
          <p:cNvPr id="6" name="矩形 5"/>
          <p:cNvSpPr/>
          <p:nvPr/>
        </p:nvSpPr>
        <p:spPr>
          <a:xfrm>
            <a:off x="2820057" y="3946329"/>
            <a:ext cx="3611886"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10-14 GPIO</a:t>
            </a:r>
            <a:r>
              <a:rPr lang="zh-CN" altLang="zh-CN" sz="2000" kern="100" dirty="0">
                <a:latin typeface="+mn-ea"/>
                <a:cs typeface="Times New Roman" panose="02020603050405020304" pitchFamily="18" charset="0"/>
              </a:rPr>
              <a:t>引脚驱动</a:t>
            </a:r>
            <a:r>
              <a:rPr lang="en-US" altLang="zh-CN" sz="2000" kern="100" dirty="0">
                <a:latin typeface="+mn-ea"/>
                <a:cs typeface="Times New Roman" panose="02020603050405020304" pitchFamily="18" charset="0"/>
              </a:rPr>
              <a:t>LED</a:t>
            </a:r>
            <a:r>
              <a:rPr lang="zh-CN" altLang="zh-CN" sz="2000" kern="100" dirty="0">
                <a:latin typeface="+mn-ea"/>
                <a:cs typeface="Times New Roman" panose="02020603050405020304" pitchFamily="18" charset="0"/>
              </a:rPr>
              <a:t>灯</a:t>
            </a:r>
          </a:p>
        </p:txBody>
      </p:sp>
    </p:spTree>
    <p:extLst>
      <p:ext uri="{BB962C8B-B14F-4D97-AF65-F5344CB8AC3E}">
        <p14:creationId xmlns:p14="http://schemas.microsoft.com/office/powerpoint/2010/main" val="646518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CPU</a:t>
            </a:r>
            <a:r>
              <a:rPr lang="zh-CN" altLang="en-US" dirty="0"/>
              <a:t>定时器</a:t>
            </a:r>
            <a:r>
              <a:rPr lang="en-US" altLang="zh-CN" dirty="0"/>
              <a:t>0</a:t>
            </a:r>
            <a:r>
              <a:rPr lang="zh-CN" altLang="en-US" dirty="0"/>
              <a:t>的周期中断控制</a:t>
            </a:r>
            <a:r>
              <a:rPr lang="en-US" altLang="zh-CN" dirty="0"/>
              <a:t>LED</a:t>
            </a:r>
            <a:r>
              <a:rPr lang="zh-CN" altLang="en-US" dirty="0"/>
              <a:t>灯的闪烁</a:t>
            </a:r>
          </a:p>
        </p:txBody>
      </p:sp>
      <p:sp>
        <p:nvSpPr>
          <p:cNvPr id="3" name="矩形 2"/>
          <p:cNvSpPr/>
          <p:nvPr/>
        </p:nvSpPr>
        <p:spPr>
          <a:xfrm>
            <a:off x="615252" y="1491630"/>
            <a:ext cx="7913495" cy="2677656"/>
          </a:xfrm>
          <a:prstGeom prst="rect">
            <a:avLst/>
          </a:prstGeom>
        </p:spPr>
        <p:txBody>
          <a:bodyPr wrap="square">
            <a:spAutoFit/>
          </a:bodyPr>
          <a:lstStyle/>
          <a:p>
            <a:pPr indent="538163"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从图</a:t>
            </a:r>
            <a:r>
              <a:rPr lang="en-US" altLang="zh-CN" sz="2000" kern="100" dirty="0">
                <a:solidFill>
                  <a:schemeClr val="tx1">
                    <a:lumMod val="65000"/>
                    <a:lumOff val="35000"/>
                  </a:schemeClr>
                </a:solidFill>
                <a:latin typeface="+mn-ea"/>
                <a:cs typeface="Times New Roman" panose="02020603050405020304" pitchFamily="18" charset="0"/>
              </a:rPr>
              <a:t>10-14</a:t>
            </a:r>
            <a:r>
              <a:rPr lang="zh-CN" altLang="en-US" sz="2000" kern="100" dirty="0">
                <a:solidFill>
                  <a:schemeClr val="tx1">
                    <a:lumMod val="65000"/>
                    <a:lumOff val="35000"/>
                  </a:schemeClr>
                </a:solidFill>
                <a:latin typeface="+mn-ea"/>
                <a:cs typeface="Times New Roman" panose="02020603050405020304" pitchFamily="18" charset="0"/>
              </a:rPr>
              <a:t>不难看出，当引脚</a:t>
            </a:r>
            <a:r>
              <a:rPr lang="en-US" altLang="zh-CN" sz="2000" kern="100" dirty="0">
                <a:solidFill>
                  <a:schemeClr val="tx1">
                    <a:lumMod val="65000"/>
                    <a:lumOff val="35000"/>
                  </a:schemeClr>
                </a:solidFill>
                <a:latin typeface="+mn-ea"/>
                <a:cs typeface="Times New Roman" panose="02020603050405020304" pitchFamily="18" charset="0"/>
              </a:rPr>
              <a:t>GPIO0</a:t>
            </a:r>
            <a:r>
              <a:rPr lang="zh-CN" altLang="en-US" sz="2000" kern="100" dirty="0">
                <a:solidFill>
                  <a:schemeClr val="tx1">
                    <a:lumMod val="65000"/>
                    <a:lumOff val="35000"/>
                  </a:schemeClr>
                </a:solidFill>
                <a:latin typeface="+mn-ea"/>
                <a:cs typeface="Times New Roman" panose="02020603050405020304" pitchFamily="18" charset="0"/>
              </a:rPr>
              <a:t>为高电平时，</a:t>
            </a:r>
            <a:r>
              <a:rPr lang="en-US" altLang="zh-CN" sz="2000" kern="100" dirty="0">
                <a:solidFill>
                  <a:schemeClr val="tx1">
                    <a:lumMod val="65000"/>
                    <a:lumOff val="35000"/>
                  </a:schemeClr>
                </a:solidFill>
                <a:latin typeface="+mn-ea"/>
                <a:cs typeface="Times New Roman" panose="02020603050405020304" pitchFamily="18" charset="0"/>
              </a:rPr>
              <a:t>LED</a:t>
            </a:r>
            <a:r>
              <a:rPr lang="zh-CN" altLang="en-US" sz="2000" kern="100" dirty="0">
                <a:solidFill>
                  <a:schemeClr val="tx1">
                    <a:lumMod val="65000"/>
                    <a:lumOff val="35000"/>
                  </a:schemeClr>
                </a:solidFill>
                <a:latin typeface="+mn-ea"/>
                <a:cs typeface="Times New Roman" panose="02020603050405020304" pitchFamily="18" charset="0"/>
              </a:rPr>
              <a:t>灯点亮；当引脚</a:t>
            </a:r>
            <a:r>
              <a:rPr lang="en-US" altLang="zh-CN" sz="2000" kern="100" dirty="0">
                <a:solidFill>
                  <a:schemeClr val="tx1">
                    <a:lumMod val="65000"/>
                    <a:lumOff val="35000"/>
                  </a:schemeClr>
                </a:solidFill>
                <a:latin typeface="+mn-ea"/>
                <a:cs typeface="Times New Roman" panose="02020603050405020304" pitchFamily="18" charset="0"/>
              </a:rPr>
              <a:t>GPIO0</a:t>
            </a:r>
            <a:r>
              <a:rPr lang="zh-CN" altLang="en-US" sz="2000" kern="100" dirty="0">
                <a:solidFill>
                  <a:schemeClr val="tx1">
                    <a:lumMod val="65000"/>
                    <a:lumOff val="35000"/>
                  </a:schemeClr>
                </a:solidFill>
                <a:latin typeface="+mn-ea"/>
                <a:cs typeface="Times New Roman" panose="02020603050405020304" pitchFamily="18" charset="0"/>
              </a:rPr>
              <a:t>为低电平时，</a:t>
            </a:r>
            <a:r>
              <a:rPr lang="en-US" altLang="zh-CN" sz="2000" kern="100" dirty="0">
                <a:solidFill>
                  <a:schemeClr val="tx1">
                    <a:lumMod val="65000"/>
                    <a:lumOff val="35000"/>
                  </a:schemeClr>
                </a:solidFill>
                <a:latin typeface="+mn-ea"/>
                <a:cs typeface="Times New Roman" panose="02020603050405020304" pitchFamily="18" charset="0"/>
              </a:rPr>
              <a:t>LED</a:t>
            </a:r>
            <a:r>
              <a:rPr lang="zh-CN" altLang="en-US" sz="2000" kern="100" dirty="0">
                <a:solidFill>
                  <a:schemeClr val="tx1">
                    <a:lumMod val="65000"/>
                    <a:lumOff val="35000"/>
                  </a:schemeClr>
                </a:solidFill>
                <a:latin typeface="+mn-ea"/>
                <a:cs typeface="Times New Roman" panose="02020603050405020304" pitchFamily="18" charset="0"/>
              </a:rPr>
              <a:t>灯熄灭。</a:t>
            </a:r>
          </a:p>
          <a:p>
            <a:pPr indent="538163"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定时器</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在完成一个周期的计数之后，会产生一个周期中断。设置</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定时器</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的周期为</a:t>
            </a:r>
            <a:r>
              <a:rPr lang="en-US" altLang="zh-CN" sz="2000" kern="100" dirty="0">
                <a:solidFill>
                  <a:schemeClr val="tx1">
                    <a:lumMod val="65000"/>
                    <a:lumOff val="35000"/>
                  </a:schemeClr>
                </a:solidFill>
                <a:latin typeface="+mn-ea"/>
                <a:cs typeface="Times New Roman" panose="02020603050405020304" pitchFamily="18" charset="0"/>
              </a:rPr>
              <a:t>1s</a:t>
            </a:r>
            <a:r>
              <a:rPr lang="zh-CN" altLang="en-US" sz="2000" kern="100" dirty="0">
                <a:solidFill>
                  <a:schemeClr val="tx1">
                    <a:lumMod val="65000"/>
                    <a:lumOff val="35000"/>
                  </a:schemeClr>
                </a:solidFill>
                <a:latin typeface="+mn-ea"/>
                <a:cs typeface="Times New Roman" panose="02020603050405020304" pitchFamily="18" charset="0"/>
              </a:rPr>
              <a:t>，这样每隔</a:t>
            </a:r>
            <a:r>
              <a:rPr lang="en-US" altLang="zh-CN" sz="2000" kern="100" dirty="0">
                <a:solidFill>
                  <a:schemeClr val="tx1">
                    <a:lumMod val="65000"/>
                    <a:lumOff val="35000"/>
                  </a:schemeClr>
                </a:solidFill>
                <a:latin typeface="+mn-ea"/>
                <a:cs typeface="Times New Roman" panose="02020603050405020304" pitchFamily="18" charset="0"/>
              </a:rPr>
              <a:t>1s</a:t>
            </a:r>
            <a:r>
              <a:rPr lang="zh-CN" altLang="en-US" sz="2000" kern="100" dirty="0">
                <a:solidFill>
                  <a:schemeClr val="tx1">
                    <a:lumMod val="65000"/>
                    <a:lumOff val="35000"/>
                  </a:schemeClr>
                </a:solidFill>
                <a:latin typeface="+mn-ea"/>
                <a:cs typeface="Times New Roman" panose="02020603050405020304" pitchFamily="18" charset="0"/>
              </a:rPr>
              <a:t>时间就会就会进入一次周期中断，然后在中断函数中改变</a:t>
            </a:r>
            <a:r>
              <a:rPr lang="en-US" altLang="zh-CN" sz="2000" kern="100" dirty="0">
                <a:solidFill>
                  <a:schemeClr val="tx1">
                    <a:lumMod val="65000"/>
                    <a:lumOff val="35000"/>
                  </a:schemeClr>
                </a:solidFill>
                <a:latin typeface="+mn-ea"/>
                <a:cs typeface="Times New Roman" panose="02020603050405020304" pitchFamily="18" charset="0"/>
              </a:rPr>
              <a:t>GPIO</a:t>
            </a:r>
            <a:r>
              <a:rPr lang="zh-CN" altLang="en-US" sz="2000" kern="100" dirty="0">
                <a:solidFill>
                  <a:schemeClr val="tx1">
                    <a:lumMod val="65000"/>
                    <a:lumOff val="35000"/>
                  </a:schemeClr>
                </a:solidFill>
                <a:latin typeface="+mn-ea"/>
                <a:cs typeface="Times New Roman" panose="02020603050405020304" pitchFamily="18" charset="0"/>
              </a:rPr>
              <a:t>引脚的电平，这样就能实现每隔</a:t>
            </a:r>
            <a:r>
              <a:rPr lang="en-US" altLang="zh-CN" sz="2000" kern="100" dirty="0">
                <a:solidFill>
                  <a:schemeClr val="tx1">
                    <a:lumMod val="65000"/>
                    <a:lumOff val="35000"/>
                  </a:schemeClr>
                </a:solidFill>
                <a:latin typeface="+mn-ea"/>
                <a:cs typeface="Times New Roman" panose="02020603050405020304" pitchFamily="18" charset="0"/>
              </a:rPr>
              <a:t>1s</a:t>
            </a:r>
            <a:r>
              <a:rPr lang="zh-CN" altLang="en-US" sz="2000" kern="100" dirty="0">
                <a:solidFill>
                  <a:schemeClr val="tx1">
                    <a:lumMod val="65000"/>
                    <a:lumOff val="35000"/>
                  </a:schemeClr>
                </a:solidFill>
                <a:latin typeface="+mn-ea"/>
                <a:cs typeface="Times New Roman" panose="02020603050405020304" pitchFamily="18" charset="0"/>
              </a:rPr>
              <a:t>钟</a:t>
            </a:r>
            <a:r>
              <a:rPr lang="en-US" altLang="zh-CN" sz="2000" kern="100" dirty="0">
                <a:solidFill>
                  <a:schemeClr val="tx1">
                    <a:lumMod val="65000"/>
                    <a:lumOff val="35000"/>
                  </a:schemeClr>
                </a:solidFill>
                <a:latin typeface="+mn-ea"/>
                <a:cs typeface="Times New Roman" panose="02020603050405020304" pitchFamily="18" charset="0"/>
              </a:rPr>
              <a:t>LED</a:t>
            </a:r>
            <a:r>
              <a:rPr lang="zh-CN" altLang="en-US" sz="2000" kern="100" dirty="0">
                <a:solidFill>
                  <a:schemeClr val="tx1">
                    <a:lumMod val="65000"/>
                    <a:lumOff val="35000"/>
                  </a:schemeClr>
                </a:solidFill>
                <a:latin typeface="+mn-ea"/>
                <a:cs typeface="Times New Roman" panose="02020603050405020304" pitchFamily="18" charset="0"/>
              </a:rPr>
              <a:t>灯闪烁一次的功能。此实验的例程在配套资源的</a:t>
            </a:r>
            <a:r>
              <a:rPr lang="en-US" altLang="zh-CN" sz="2000" kern="100" dirty="0">
                <a:solidFill>
                  <a:schemeClr val="tx1">
                    <a:lumMod val="65000"/>
                    <a:lumOff val="35000"/>
                  </a:schemeClr>
                </a:solidFill>
                <a:latin typeface="+mn-ea"/>
                <a:cs typeface="Times New Roman" panose="02020603050405020304" pitchFamily="18" charset="0"/>
              </a:rPr>
              <a:t>project example</a:t>
            </a:r>
            <a:r>
              <a:rPr lang="zh-CN" altLang="en-US" sz="2000" kern="100" dirty="0">
                <a:solidFill>
                  <a:schemeClr val="tx1">
                    <a:lumMod val="65000"/>
                    <a:lumOff val="35000"/>
                  </a:schemeClr>
                </a:solidFill>
                <a:latin typeface="+mn-ea"/>
                <a:cs typeface="Times New Roman" panose="02020603050405020304" pitchFamily="18" charset="0"/>
              </a:rPr>
              <a:t>文件夹内。</a:t>
            </a:r>
          </a:p>
        </p:txBody>
      </p:sp>
    </p:spTree>
    <p:extLst>
      <p:ext uri="{BB962C8B-B14F-4D97-AF65-F5344CB8AC3E}">
        <p14:creationId xmlns:p14="http://schemas.microsoft.com/office/powerpoint/2010/main" val="3910462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的中断系统</a:t>
            </a:r>
          </a:p>
        </p:txBody>
      </p:sp>
      <p:sp>
        <p:nvSpPr>
          <p:cNvPr id="3" name="矩形 2"/>
          <p:cNvSpPr/>
          <p:nvPr/>
        </p:nvSpPr>
        <p:spPr>
          <a:xfrm>
            <a:off x="863588" y="1563638"/>
            <a:ext cx="7416824" cy="2677656"/>
          </a:xfrm>
          <a:prstGeom prst="rect">
            <a:avLst/>
          </a:prstGeom>
        </p:spPr>
        <p:txBody>
          <a:bodyPr wrap="square">
            <a:spAutoFit/>
          </a:bodyPr>
          <a:lstStyle/>
          <a:p>
            <a:pPr indent="538163"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本章首先从上至下详细介绍了</a:t>
            </a:r>
            <a:r>
              <a:rPr lang="en-US" altLang="zh-CN" sz="2000" kern="100" dirty="0">
                <a:solidFill>
                  <a:schemeClr val="tx1">
                    <a:lumMod val="65000"/>
                    <a:lumOff val="35000"/>
                  </a:schemeClr>
                </a:solidFill>
                <a:latin typeface="+mn-ea"/>
                <a:cs typeface="Times New Roman" panose="02020603050405020304" pitchFamily="18" charset="0"/>
              </a:rPr>
              <a:t>F28335</a:t>
            </a:r>
            <a:r>
              <a:rPr lang="zh-CN" altLang="zh-CN" sz="2000" kern="100" dirty="0">
                <a:solidFill>
                  <a:schemeClr val="tx1">
                    <a:lumMod val="65000"/>
                    <a:lumOff val="35000"/>
                  </a:schemeClr>
                </a:solidFill>
                <a:latin typeface="+mn-ea"/>
                <a:cs typeface="Times New Roman" panose="02020603050405020304" pitchFamily="18" charset="0"/>
              </a:rPr>
              <a:t>的</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中断、</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zh-CN" sz="2000" kern="100" dirty="0">
                <a:solidFill>
                  <a:schemeClr val="tx1">
                    <a:lumMod val="65000"/>
                    <a:lumOff val="35000"/>
                  </a:schemeClr>
                </a:solidFill>
                <a:latin typeface="+mn-ea"/>
                <a:cs typeface="Times New Roman" panose="02020603050405020304" pitchFamily="18" charset="0"/>
              </a:rPr>
              <a:t>中断、中断向量表等内容，然后又从下至上详细分析了</a:t>
            </a:r>
            <a:r>
              <a:rPr lang="en-US" altLang="zh-CN" sz="2000" kern="100" dirty="0">
                <a:solidFill>
                  <a:schemeClr val="tx1">
                    <a:lumMod val="65000"/>
                    <a:lumOff val="35000"/>
                  </a:schemeClr>
                </a:solidFill>
                <a:latin typeface="+mn-ea"/>
                <a:cs typeface="Times New Roman" panose="02020603050405020304" pitchFamily="18" charset="0"/>
              </a:rPr>
              <a:t>F28335 DSP</a:t>
            </a:r>
            <a:r>
              <a:rPr lang="zh-CN" altLang="zh-CN" sz="2000" kern="100" dirty="0">
                <a:solidFill>
                  <a:schemeClr val="tx1">
                    <a:lumMod val="65000"/>
                    <a:lumOff val="35000"/>
                  </a:schemeClr>
                </a:solidFill>
                <a:latin typeface="+mn-ea"/>
                <a:cs typeface="Times New Roman" panose="02020603050405020304" pitchFamily="18" charset="0"/>
              </a:rPr>
              <a:t>的三级中断系统，了解了在</a:t>
            </a:r>
            <a:r>
              <a:rPr lang="en-US" altLang="zh-CN" sz="2000" kern="100" dirty="0">
                <a:solidFill>
                  <a:schemeClr val="tx1">
                    <a:lumMod val="65000"/>
                    <a:lumOff val="35000"/>
                  </a:schemeClr>
                </a:solidFill>
                <a:latin typeface="+mn-ea"/>
                <a:cs typeface="Times New Roman" panose="02020603050405020304" pitchFamily="18" charset="0"/>
              </a:rPr>
              <a:t>DSP</a:t>
            </a:r>
            <a:r>
              <a:rPr lang="zh-CN" altLang="zh-CN" sz="2000" kern="100" dirty="0">
                <a:solidFill>
                  <a:schemeClr val="tx1">
                    <a:lumMod val="65000"/>
                    <a:lumOff val="35000"/>
                  </a:schemeClr>
                </a:solidFill>
                <a:latin typeface="+mn-ea"/>
                <a:cs typeface="Times New Roman" panose="02020603050405020304" pitchFamily="18" charset="0"/>
              </a:rPr>
              <a:t>中是如何从外设产生中断事件到</a:t>
            </a:r>
            <a:r>
              <a:rPr lang="en-US" altLang="zh-CN" sz="2000" kern="100" dirty="0">
                <a:solidFill>
                  <a:schemeClr val="tx1">
                    <a:lumMod val="65000"/>
                    <a:lumOff val="35000"/>
                  </a:schemeClr>
                </a:solidFill>
                <a:latin typeface="+mn-ea"/>
                <a:cs typeface="Times New Roman" panose="02020603050405020304" pitchFamily="18" charset="0"/>
              </a:rPr>
              <a:t>PIE</a:t>
            </a:r>
            <a:r>
              <a:rPr lang="zh-CN" altLang="zh-CN" sz="2000" kern="100" dirty="0">
                <a:solidFill>
                  <a:schemeClr val="tx1">
                    <a:lumMod val="65000"/>
                    <a:lumOff val="35000"/>
                  </a:schemeClr>
                </a:solidFill>
                <a:latin typeface="+mn-ea"/>
                <a:cs typeface="Times New Roman" panose="02020603050405020304" pitchFamily="18" charset="0"/>
              </a:rPr>
              <a:t>控制器再到</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响应中断事件的整个过程，并详细介绍了成功进入</a:t>
            </a:r>
            <a:r>
              <a:rPr lang="en-US" altLang="zh-CN" sz="2000" kern="100" dirty="0">
                <a:solidFill>
                  <a:schemeClr val="tx1">
                    <a:lumMod val="65000"/>
                    <a:lumOff val="35000"/>
                  </a:schemeClr>
                </a:solidFill>
                <a:latin typeface="+mn-ea"/>
                <a:cs typeface="Times New Roman" panose="02020603050405020304" pitchFamily="18" charset="0"/>
              </a:rPr>
              <a:t>DSP</a:t>
            </a:r>
            <a:r>
              <a:rPr lang="zh-CN" altLang="zh-CN" sz="2000" kern="100" dirty="0">
                <a:solidFill>
                  <a:schemeClr val="tx1">
                    <a:lumMod val="65000"/>
                    <a:lumOff val="35000"/>
                  </a:schemeClr>
                </a:solidFill>
                <a:latin typeface="+mn-ea"/>
                <a:cs typeface="Times New Roman" panose="02020603050405020304" pitchFamily="18" charset="0"/>
              </a:rPr>
              <a:t>中断必须的一些步骤。最后，介绍了如何使用</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定时器</a:t>
            </a:r>
            <a:r>
              <a:rPr lang="en-US" altLang="zh-CN" sz="2000" kern="100" dirty="0">
                <a:solidFill>
                  <a:schemeClr val="tx1">
                    <a:lumMod val="65000"/>
                    <a:lumOff val="35000"/>
                  </a:schemeClr>
                </a:solidFill>
                <a:latin typeface="+mn-ea"/>
                <a:cs typeface="Times New Roman" panose="02020603050405020304" pitchFamily="18" charset="0"/>
              </a:rPr>
              <a:t>0</a:t>
            </a:r>
            <a:r>
              <a:rPr lang="zh-CN" altLang="zh-CN" sz="2000" kern="100" dirty="0">
                <a:solidFill>
                  <a:schemeClr val="tx1">
                    <a:lumMod val="65000"/>
                    <a:lumOff val="35000"/>
                  </a:schemeClr>
                </a:solidFill>
                <a:latin typeface="+mn-ea"/>
                <a:cs typeface="Times New Roman" panose="02020603050405020304" pitchFamily="18" charset="0"/>
              </a:rPr>
              <a:t>的周期中断来控制</a:t>
            </a:r>
            <a:r>
              <a:rPr lang="en-US" altLang="zh-CN" sz="2000" kern="100" dirty="0">
                <a:solidFill>
                  <a:schemeClr val="tx1">
                    <a:lumMod val="65000"/>
                    <a:lumOff val="35000"/>
                  </a:schemeClr>
                </a:solidFill>
                <a:latin typeface="+mn-ea"/>
                <a:cs typeface="Times New Roman" panose="02020603050405020304" pitchFamily="18" charset="0"/>
              </a:rPr>
              <a:t>LED</a:t>
            </a:r>
            <a:r>
              <a:rPr lang="zh-CN" altLang="zh-CN" sz="2000" kern="100" dirty="0">
                <a:solidFill>
                  <a:schemeClr val="tx1">
                    <a:lumMod val="65000"/>
                    <a:lumOff val="35000"/>
                  </a:schemeClr>
                </a:solidFill>
                <a:latin typeface="+mn-ea"/>
                <a:cs typeface="Times New Roman" panose="02020603050405020304" pitchFamily="18" charset="0"/>
              </a:rPr>
              <a:t>灯的周期性闪烁。下一章，将详细介绍</a:t>
            </a:r>
            <a:r>
              <a:rPr lang="en-US" altLang="zh-CN" sz="2000" kern="100" dirty="0">
                <a:solidFill>
                  <a:schemeClr val="tx1">
                    <a:lumMod val="65000"/>
                    <a:lumOff val="35000"/>
                  </a:schemeClr>
                </a:solidFill>
                <a:latin typeface="+mn-ea"/>
                <a:cs typeface="Times New Roman" panose="02020603050405020304" pitchFamily="18" charset="0"/>
              </a:rPr>
              <a:t>F28335</a:t>
            </a:r>
            <a:r>
              <a:rPr lang="zh-CN" altLang="zh-CN" sz="2000" kern="100" dirty="0">
                <a:solidFill>
                  <a:schemeClr val="tx1">
                    <a:lumMod val="65000"/>
                    <a:lumOff val="35000"/>
                  </a:schemeClr>
                </a:solidFill>
                <a:latin typeface="+mn-ea"/>
                <a:cs typeface="Times New Roman" panose="02020603050405020304" pitchFamily="18" charset="0"/>
              </a:rPr>
              <a:t>的模数转换器</a:t>
            </a:r>
            <a:r>
              <a:rPr lang="en-US" altLang="zh-CN" sz="2000" kern="100" dirty="0">
                <a:solidFill>
                  <a:schemeClr val="tx1">
                    <a:lumMod val="65000"/>
                    <a:lumOff val="35000"/>
                  </a:schemeClr>
                </a:solidFill>
                <a:latin typeface="+mn-ea"/>
                <a:cs typeface="Times New Roman" panose="02020603050405020304" pitchFamily="18" charset="0"/>
              </a:rPr>
              <a:t>ADC</a:t>
            </a:r>
            <a:r>
              <a:rPr lang="zh-CN" altLang="zh-CN" sz="2000" kern="100" dirty="0">
                <a:solidFill>
                  <a:schemeClr val="tx1">
                    <a:lumMod val="65000"/>
                    <a:lumOff val="35000"/>
                  </a:schemeClr>
                </a:solidFill>
                <a:latin typeface="+mn-ea"/>
                <a:cs typeface="Times New Roman" panose="02020603050405020304" pitchFamily="18" charset="0"/>
              </a:rPr>
              <a:t>。</a:t>
            </a:r>
          </a:p>
        </p:txBody>
      </p:sp>
    </p:spTree>
    <p:extLst>
      <p:ext uri="{BB962C8B-B14F-4D97-AF65-F5344CB8AC3E}">
        <p14:creationId xmlns:p14="http://schemas.microsoft.com/office/powerpoint/2010/main" val="836216671"/>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charset="0"/>
                <a:ea typeface="Kozuka Gothic Pr6N B" pitchFamily="34" charset="-128"/>
                <a:cs typeface="Arial" charset="0"/>
              </a:rPr>
              <a:t>THANKS</a:t>
            </a: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工程师</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公众号</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官网</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旗舰店</a:t>
            </a:r>
          </a:p>
        </p:txBody>
      </p:sp>
    </p:spTree>
    <p:extLst>
      <p:ext uri="{BB962C8B-B14F-4D97-AF65-F5344CB8AC3E}">
        <p14:creationId xmlns:p14="http://schemas.microsoft.com/office/powerpoint/2010/main" val="387273982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animBg="1"/>
      <p:bldP spid="54" grpId="1" animBg="1"/>
      <p:bldP spid="55" grpId="0"/>
      <p:bldP spid="55" grpId="1"/>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smtClean="0"/>
              <a:t>中断</a:t>
            </a:r>
            <a:r>
              <a:rPr lang="en-US" altLang="zh-CN" dirty="0"/>
              <a:t>·CPU</a:t>
            </a:r>
            <a:r>
              <a:rPr lang="zh-CN" altLang="en-US" dirty="0"/>
              <a:t>中断的概述</a:t>
            </a:r>
          </a:p>
        </p:txBody>
      </p:sp>
      <p:sp>
        <p:nvSpPr>
          <p:cNvPr id="4" name="矩形 3"/>
          <p:cNvSpPr/>
          <p:nvPr/>
        </p:nvSpPr>
        <p:spPr>
          <a:xfrm>
            <a:off x="719572" y="1131590"/>
            <a:ext cx="7704856" cy="1631216"/>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的中断主要由两种方式触发。一种是通过在软件中写指令，例如</a:t>
            </a:r>
            <a:r>
              <a:rPr lang="en-US" altLang="zh-CN" sz="2000" kern="100" dirty="0">
                <a:solidFill>
                  <a:schemeClr val="tx1">
                    <a:lumMod val="65000"/>
                    <a:lumOff val="35000"/>
                  </a:schemeClr>
                </a:solidFill>
                <a:latin typeface="+mn-ea"/>
              </a:rPr>
              <a:t>INTR</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OR IFR</a:t>
            </a:r>
            <a:r>
              <a:rPr lang="zh-CN" altLang="en-US" sz="2000" kern="100" dirty="0">
                <a:solidFill>
                  <a:schemeClr val="tx1">
                    <a:lumMod val="65000"/>
                    <a:lumOff val="35000"/>
                  </a:schemeClr>
                </a:solidFill>
                <a:latin typeface="+mn-ea"/>
              </a:rPr>
              <a:t>或者</a:t>
            </a:r>
            <a:r>
              <a:rPr lang="en-US" altLang="zh-CN" sz="2000" kern="100" dirty="0">
                <a:solidFill>
                  <a:schemeClr val="tx1">
                    <a:lumMod val="65000"/>
                    <a:lumOff val="35000"/>
                  </a:schemeClr>
                </a:solidFill>
                <a:latin typeface="+mn-ea"/>
              </a:rPr>
              <a:t>TRAP</a:t>
            </a:r>
            <a:r>
              <a:rPr lang="zh-CN" altLang="en-US" sz="2000" kern="100" dirty="0">
                <a:solidFill>
                  <a:schemeClr val="tx1">
                    <a:lumMod val="65000"/>
                    <a:lumOff val="35000"/>
                  </a:schemeClr>
                </a:solidFill>
                <a:latin typeface="+mn-ea"/>
              </a:rPr>
              <a:t>指令。另一种是硬件方式触发，例如来自于片内外设，或者外围设备的中断信号，表示某个事件已经发生。无论是软件中断，还是硬件中断，都可以归结为可屏蔽中断和不可屏蔽中断。</a:t>
            </a:r>
          </a:p>
        </p:txBody>
      </p:sp>
      <p:sp>
        <p:nvSpPr>
          <p:cNvPr id="5" name="矩形 4"/>
          <p:cNvSpPr/>
          <p:nvPr/>
        </p:nvSpPr>
        <p:spPr>
          <a:xfrm>
            <a:off x="704643" y="2762806"/>
            <a:ext cx="7704856" cy="1015663"/>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所谓可屏蔽中断就是这些中断可以用软件加以屏蔽或者解除屏蔽。</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片内外设所产生的中断都是可屏蔽中断，每一个中断都可以通过相应寄存器的中断使能位来禁止或者使能该中断。</a:t>
            </a:r>
          </a:p>
        </p:txBody>
      </p:sp>
    </p:spTree>
    <p:extLst>
      <p:ext uri="{BB962C8B-B14F-4D97-AF65-F5344CB8AC3E}">
        <p14:creationId xmlns:p14="http://schemas.microsoft.com/office/powerpoint/2010/main" val="21183695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smtClean="0"/>
              <a:t>中断</a:t>
            </a:r>
            <a:r>
              <a:rPr lang="en-US" altLang="zh-CN" dirty="0"/>
              <a:t>·CPU</a:t>
            </a:r>
            <a:r>
              <a:rPr lang="zh-CN" altLang="en-US" dirty="0"/>
              <a:t>中断的概述</a:t>
            </a:r>
          </a:p>
        </p:txBody>
      </p:sp>
      <mc:AlternateContent xmlns:mc="http://schemas.openxmlformats.org/markup-compatibility/2006" xmlns:a14="http://schemas.microsoft.com/office/drawing/2010/main">
        <mc:Choice Requires="a14">
          <p:sp>
            <p:nvSpPr>
              <p:cNvPr id="4" name="矩形 3"/>
              <p:cNvSpPr/>
              <p:nvPr/>
            </p:nvSpPr>
            <p:spPr>
              <a:xfrm>
                <a:off x="719572" y="1131590"/>
                <a:ext cx="7704856" cy="2862322"/>
              </a:xfrm>
              <a:prstGeom prst="rect">
                <a:avLst/>
              </a:prstGeom>
            </p:spPr>
            <p:txBody>
              <a:bodyPr wrap="square">
                <a:spAutoFit/>
              </a:bodyPr>
              <a:lstStyle/>
              <a:p>
                <a:pPr indent="538163" algn="just"/>
                <a:r>
                  <a:rPr lang="zh-CN" altLang="en-US" sz="2000" kern="100" dirty="0">
                    <a:solidFill>
                      <a:schemeClr val="tx1">
                        <a:lumMod val="65000"/>
                        <a:lumOff val="35000"/>
                      </a:schemeClr>
                    </a:solidFill>
                    <a:latin typeface="+mn-ea"/>
                  </a:rPr>
                  <a:t>不可屏蔽中断就是这些中断是不可以被屏蔽的，一旦中断申请信号发出，</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必须无条件的立即去响应该中断并执行相应的中断服务子程序。</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的不可屏蔽中断主要包括软件中断</a:t>
                </a:r>
                <a:r>
                  <a:rPr lang="en-US" altLang="zh-CN" sz="2000" kern="100" dirty="0">
                    <a:solidFill>
                      <a:schemeClr val="tx1">
                        <a:lumMod val="65000"/>
                        <a:lumOff val="35000"/>
                      </a:schemeClr>
                    </a:solidFill>
                    <a:latin typeface="+mn-ea"/>
                  </a:rPr>
                  <a:t>(INTR</a:t>
                </a:r>
                <a:r>
                  <a:rPr lang="zh-CN" altLang="en-US" sz="2000" kern="100" dirty="0">
                    <a:solidFill>
                      <a:schemeClr val="tx1">
                        <a:lumMod val="65000"/>
                        <a:lumOff val="35000"/>
                      </a:schemeClr>
                    </a:solidFill>
                    <a:latin typeface="+mn-ea"/>
                  </a:rPr>
                  <a:t>指令和</a:t>
                </a:r>
                <a:r>
                  <a:rPr lang="en-US" altLang="zh-CN" sz="2000" kern="100" dirty="0">
                    <a:solidFill>
                      <a:schemeClr val="tx1">
                        <a:lumMod val="65000"/>
                        <a:lumOff val="35000"/>
                      </a:schemeClr>
                    </a:solidFill>
                    <a:latin typeface="+mn-ea"/>
                  </a:rPr>
                  <a:t>TRAP</a:t>
                </a:r>
                <a:r>
                  <a:rPr lang="zh-CN" altLang="en-US" sz="2000" kern="100" dirty="0">
                    <a:solidFill>
                      <a:schemeClr val="tx1">
                        <a:lumMod val="65000"/>
                        <a:lumOff val="35000"/>
                      </a:schemeClr>
                    </a:solidFill>
                    <a:latin typeface="+mn-ea"/>
                  </a:rPr>
                  <a:t>指令等</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、硬件中断 、非法指令陷阱以及硬件复位中断。由于平时遇到最多的还是可屏蔽中断，所以这里不可屏蔽中断除了硬件中断 以外就不多做介绍了。通过</a:t>
                </a:r>
                <a:r>
                  <a:rPr lang="en-US" altLang="zh-CN" sz="2000" kern="100" dirty="0">
                    <a:solidFill>
                      <a:schemeClr val="tx1">
                        <a:lumMod val="65000"/>
                        <a:lumOff val="35000"/>
                      </a:schemeClr>
                    </a:solidFill>
                    <a:latin typeface="+mn-ea"/>
                  </a:rPr>
                  <a:t>XNMI</a:t>
                </a:r>
                <a:r>
                  <a:rPr lang="zh-CN" altLang="en-US" sz="2000" kern="100" dirty="0">
                    <a:solidFill>
                      <a:schemeClr val="tx1">
                        <a:lumMod val="65000"/>
                        <a:lumOff val="35000"/>
                      </a:schemeClr>
                    </a:solidFill>
                    <a:latin typeface="+mn-ea"/>
                  </a:rPr>
                  <a:t>输入选择寄存器</a:t>
                </a:r>
                <a:r>
                  <a:rPr lang="en-US" altLang="zh-CN" sz="2000" kern="100" dirty="0">
                    <a:solidFill>
                      <a:schemeClr val="tx1">
                        <a:lumMod val="65000"/>
                        <a:lumOff val="35000"/>
                      </a:schemeClr>
                    </a:solidFill>
                    <a:latin typeface="+mn-ea"/>
                  </a:rPr>
                  <a:t>GPIOXNMISEL</a:t>
                </a:r>
                <a:r>
                  <a:rPr lang="zh-CN" altLang="en-US" sz="2000" kern="100" dirty="0">
                    <a:solidFill>
                      <a:schemeClr val="tx1">
                        <a:lumMod val="65000"/>
                        <a:lumOff val="35000"/>
                      </a:schemeClr>
                    </a:solidFill>
                    <a:latin typeface="+mn-ea"/>
                  </a:rPr>
                  <a:t>可以进行不可屏蔽中断</a:t>
                </a:r>
                <a14:m>
                  <m:oMath xmlns:m="http://schemas.openxmlformats.org/officeDocument/2006/math">
                    <m:acc>
                      <m:accPr>
                        <m:chr m:val="̅"/>
                        <m:ctrlPr>
                          <a:rPr lang="zh-CN" altLang="en-US" sz="2000" i="1" kern="100" dirty="0" smtClean="0">
                            <a:solidFill>
                              <a:schemeClr val="tx1">
                                <a:lumMod val="65000"/>
                                <a:lumOff val="35000"/>
                              </a:schemeClr>
                            </a:solidFill>
                            <a:latin typeface="Cambria Math" panose="02040503050406030204" pitchFamily="18" charset="0"/>
                          </a:rPr>
                        </m:ctrlPr>
                      </m:accPr>
                      <m:e>
                        <m:r>
                          <m:rPr>
                            <m:sty m:val="p"/>
                          </m:rPr>
                          <a:rPr lang="en-US" altLang="zh-CN" sz="2000" i="1" kern="100" dirty="0">
                            <a:solidFill>
                              <a:schemeClr val="tx1">
                                <a:lumMod val="65000"/>
                                <a:lumOff val="35000"/>
                              </a:schemeClr>
                            </a:solidFill>
                            <a:latin typeface="Cambria Math" panose="02040503050406030204" pitchFamily="18" charset="0"/>
                          </a:rPr>
                          <m:t>NMI</m:t>
                        </m:r>
                      </m:e>
                    </m:acc>
                    <m:r>
                      <a:rPr lang="zh-CN" altLang="en-US" sz="2000" i="1" kern="100" dirty="0" smtClean="0">
                        <a:solidFill>
                          <a:schemeClr val="tx1">
                            <a:lumMod val="65000"/>
                            <a:lumOff val="35000"/>
                          </a:schemeClr>
                        </a:solidFill>
                        <a:latin typeface="Cambria Math" panose="02040503050406030204" pitchFamily="18" charset="0"/>
                      </a:rPr>
                      <m:t> </m:t>
                    </m:r>
                  </m:oMath>
                </a14:m>
                <a:r>
                  <a:rPr lang="zh-CN" altLang="en-US" sz="2000" kern="100" dirty="0">
                    <a:solidFill>
                      <a:schemeClr val="tx1">
                        <a:lumMod val="65000"/>
                        <a:lumOff val="35000"/>
                      </a:schemeClr>
                    </a:solidFill>
                    <a:latin typeface="+mn-ea"/>
                  </a:rPr>
                  <a:t>的中断源设置，当相应引脚为低电平时，</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就可以检测到一个有效的中断请求，从而会响应</a:t>
                </a:r>
                <a14:m>
                  <m:oMath xmlns:m="http://schemas.openxmlformats.org/officeDocument/2006/math">
                    <m:acc>
                      <m:accPr>
                        <m:chr m:val="̅"/>
                        <m:ctrlPr>
                          <a:rPr lang="zh-CN" altLang="en-US" sz="2000" i="1" kern="100" dirty="0">
                            <a:solidFill>
                              <a:schemeClr val="tx1">
                                <a:lumMod val="65000"/>
                                <a:lumOff val="35000"/>
                              </a:schemeClr>
                            </a:solidFill>
                            <a:latin typeface="Cambria Math" panose="02040503050406030204" pitchFamily="18" charset="0"/>
                          </a:rPr>
                        </m:ctrlPr>
                      </m:accPr>
                      <m:e>
                        <m:r>
                          <m:rPr>
                            <m:sty m:val="p"/>
                          </m:rPr>
                          <a:rPr lang="en-US" altLang="zh-CN" sz="2000" i="1" kern="100" dirty="0">
                            <a:solidFill>
                              <a:schemeClr val="tx1">
                                <a:lumMod val="65000"/>
                                <a:lumOff val="35000"/>
                              </a:schemeClr>
                            </a:solidFill>
                            <a:latin typeface="Cambria Math" panose="02040503050406030204" pitchFamily="18" charset="0"/>
                          </a:rPr>
                          <m:t>NMI</m:t>
                        </m:r>
                      </m:e>
                    </m:acc>
                  </m:oMath>
                </a14:m>
                <a:r>
                  <a:rPr lang="zh-CN" altLang="en-US" sz="2000" kern="100" dirty="0">
                    <a:solidFill>
                      <a:schemeClr val="tx1">
                        <a:lumMod val="65000"/>
                        <a:lumOff val="35000"/>
                      </a:schemeClr>
                    </a:solidFill>
                    <a:latin typeface="+mn-ea"/>
                  </a:rPr>
                  <a:t>中断。</a:t>
                </a:r>
              </a:p>
            </p:txBody>
          </p:sp>
        </mc:Choice>
        <mc:Fallback xmlns="">
          <p:sp>
            <p:nvSpPr>
              <p:cNvPr id="4" name="矩形 3"/>
              <p:cNvSpPr>
                <a:spLocks noRot="1" noChangeAspect="1" noMove="1" noResize="1" noEditPoints="1" noAdjustHandles="1" noChangeArrowheads="1" noChangeShapeType="1" noTextEdit="1"/>
              </p:cNvSpPr>
              <p:nvPr/>
            </p:nvSpPr>
            <p:spPr>
              <a:xfrm>
                <a:off x="719572" y="1131590"/>
                <a:ext cx="7704856" cy="2862322"/>
              </a:xfrm>
              <a:prstGeom prst="rect">
                <a:avLst/>
              </a:prstGeom>
              <a:blipFill>
                <a:blip r:embed="rId3"/>
                <a:stretch>
                  <a:fillRect l="-791" t="-1279" r="-870" b="-29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142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en-US" altLang="zh-CN" dirty="0"/>
              <a:t>CPU</a:t>
            </a:r>
            <a:r>
              <a:rPr lang="zh-CN" altLang="en-US" dirty="0" smtClean="0"/>
              <a:t>中断</a:t>
            </a:r>
            <a:r>
              <a:rPr lang="en-US" altLang="zh-CN" dirty="0"/>
              <a:t>·CPU</a:t>
            </a:r>
            <a:r>
              <a:rPr lang="zh-CN" altLang="en-US" dirty="0"/>
              <a:t>中断的概述</a:t>
            </a:r>
          </a:p>
        </p:txBody>
      </p:sp>
      <p:sp>
        <p:nvSpPr>
          <p:cNvPr id="4" name="矩形 3"/>
          <p:cNvSpPr/>
          <p:nvPr/>
        </p:nvSpPr>
        <p:spPr>
          <a:xfrm>
            <a:off x="719572" y="1059582"/>
            <a:ext cx="7704856" cy="3170099"/>
          </a:xfrm>
          <a:prstGeom prst="rect">
            <a:avLst/>
          </a:prstGeom>
        </p:spPr>
        <p:txBody>
          <a:bodyPr wrap="square">
            <a:spAutoFit/>
          </a:bodyPr>
          <a:lstStyle/>
          <a:p>
            <a:pPr indent="538163"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按照图</a:t>
            </a:r>
            <a:r>
              <a:rPr lang="en-US" altLang="zh-CN" sz="2000" kern="100" dirty="0">
                <a:solidFill>
                  <a:schemeClr val="tx1">
                    <a:lumMod val="65000"/>
                    <a:lumOff val="35000"/>
                  </a:schemeClr>
                </a:solidFill>
                <a:latin typeface="+mn-ea"/>
              </a:rPr>
              <a:t>10-2</a:t>
            </a:r>
            <a:r>
              <a:rPr lang="zh-CN" altLang="en-US" sz="2000" kern="100" dirty="0">
                <a:solidFill>
                  <a:schemeClr val="tx1">
                    <a:lumMod val="65000"/>
                    <a:lumOff val="35000"/>
                  </a:schemeClr>
                </a:solidFill>
                <a:latin typeface="+mn-ea"/>
              </a:rPr>
              <a:t>所示的四个步骤来处理中断。首先由外设或者其他方式向</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提出中断请求，然后如果这个中断是可屏蔽中断，</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便会去检查这个中断的使能情况，再决定是否响应该中断，如果这个中断是不可屏蔽中断，则</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便会立即响应该中断。接着，</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会完整的执行完当前指令，为了记住当前主程序的状态，</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必须要做一些准备工作，例如将</a:t>
            </a:r>
            <a:r>
              <a:rPr lang="en-US" altLang="zh-CN" sz="2000" kern="100" dirty="0">
                <a:solidFill>
                  <a:schemeClr val="tx1">
                    <a:lumMod val="65000"/>
                    <a:lumOff val="35000"/>
                  </a:schemeClr>
                </a:solidFill>
                <a:latin typeface="+mn-ea"/>
              </a:rPr>
              <a:t>ST0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AH</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AL</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PC</a:t>
            </a:r>
            <a:r>
              <a:rPr lang="zh-CN" altLang="en-US" sz="2000" kern="100" dirty="0">
                <a:solidFill>
                  <a:schemeClr val="tx1">
                    <a:lumMod val="65000"/>
                    <a:lumOff val="35000"/>
                  </a:schemeClr>
                </a:solidFill>
                <a:latin typeface="+mn-ea"/>
              </a:rPr>
              <a:t>等寄存器的内容保存到堆栈中，以便自动保存主程序的大部分内容。在准备工作做完之后，</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就取回中断向量，开始执行中断服务子程序。当然，处理完相应的中断事件之后，</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就回到原来的主程序暂停的地方，恢复各个寄存器的内容，继续执行主程序。</a:t>
            </a:r>
          </a:p>
        </p:txBody>
      </p:sp>
    </p:spTree>
    <p:extLst>
      <p:ext uri="{BB962C8B-B14F-4D97-AF65-F5344CB8AC3E}">
        <p14:creationId xmlns:p14="http://schemas.microsoft.com/office/powerpoint/2010/main" val="2723725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8908</Words>
  <Application>Microsoft Office PowerPoint</Application>
  <PresentationFormat>全屏显示(16:9)</PresentationFormat>
  <Paragraphs>855</Paragraphs>
  <Slides>67</Slides>
  <Notes>47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80" baseType="lpstr">
      <vt:lpstr>Kozuka Gothic Pr6N B</vt:lpstr>
      <vt:lpstr>宋体</vt:lpstr>
      <vt:lpstr>微软雅黑</vt:lpstr>
      <vt:lpstr>Arial</vt:lpstr>
      <vt:lpstr>Calibri</vt:lpstr>
      <vt:lpstr>Cambria Math</vt:lpstr>
      <vt:lpstr>Impact</vt:lpstr>
      <vt:lpstr>Times New Roman</vt:lpstr>
      <vt:lpstr>Verdana</vt:lpstr>
      <vt:lpstr>Wingdings</vt:lpstr>
      <vt:lpstr>1_Office 主题​​</vt:lpstr>
      <vt:lpstr>Microsoft Office Visio 绘图</vt:lpstr>
      <vt:lpstr>Visio</vt:lpstr>
      <vt:lpstr>PowerPoint 演示文稿</vt:lpstr>
      <vt:lpstr>F28335的中断系统</vt:lpstr>
      <vt:lpstr>什么是中断</vt:lpstr>
      <vt:lpstr>什么是中断</vt:lpstr>
      <vt:lpstr>什么是中断</vt:lpstr>
      <vt:lpstr>什么是中断</vt:lpstr>
      <vt:lpstr>F28335的CPU中断·CPU中断的概述</vt:lpstr>
      <vt:lpstr>F28335的CPU中断·CPU中断的概述</vt:lpstr>
      <vt:lpstr>F28335的CPU中断·CPU中断的概述</vt:lpstr>
      <vt:lpstr>F28335的CPU中断·CPU中断的概述</vt:lpstr>
      <vt:lpstr>F28335的CPU中断·CPU中断的概述</vt:lpstr>
      <vt:lpstr>F28335的CPU中断·CPU中断向量和优先级</vt:lpstr>
      <vt:lpstr>F28335的CPU中断·CPU中断向量和优先级</vt:lpstr>
      <vt:lpstr>F28335的CPU中断·CPU中断的寄存器</vt:lpstr>
      <vt:lpstr>F28335的CPU中断·CPU中断的寄存器</vt:lpstr>
      <vt:lpstr>F28335的CPU中断·CPU中断的寄存器</vt:lpstr>
      <vt:lpstr>F28335的CPU中断·CPU中断的寄存器</vt:lpstr>
      <vt:lpstr>F28335的CPU中断·CPU中断的寄存器</vt:lpstr>
      <vt:lpstr>F28335的CPU中断·CPU中断的寄存器</vt:lpstr>
      <vt:lpstr>F28335的CPU中断·可屏蔽中断的响应过程</vt:lpstr>
      <vt:lpstr>F28335的CPU中断·可屏蔽中断的响应过程</vt:lpstr>
      <vt:lpstr>F28335的CPU中断·可屏蔽中断的响应过程</vt:lpstr>
      <vt:lpstr>F28335的CPU中断·可屏蔽中断的响应过程</vt:lpstr>
      <vt:lpstr>F28335的PIE中断</vt:lpstr>
      <vt:lpstr>F28335的PIE中断</vt:lpstr>
      <vt:lpstr>F28335的PIE中断·PIE中断概述</vt:lpstr>
      <vt:lpstr>F28335的PIE中断·PIE中断概述</vt:lpstr>
      <vt:lpstr>F28335的PIE中断·PIE中断概述</vt:lpstr>
      <vt:lpstr>F28335的PIE中断·PIE中断概述</vt:lpstr>
      <vt:lpstr>F28335的PIE中断·PIE中断概述</vt:lpstr>
      <vt:lpstr>F28335的PIE中断· PIE中断寄存器</vt:lpstr>
      <vt:lpstr>F28335的PIE中断· PIE中断寄存器</vt:lpstr>
      <vt:lpstr>F28335的PIE中断· PIE中断寄存器</vt:lpstr>
      <vt:lpstr>F28335的PIE中断· PIE中断寄存器</vt:lpstr>
      <vt:lpstr>F28335的PIE中断· PIE中断寄存器</vt:lpstr>
      <vt:lpstr>F28335的PIE中断· PIE中断寄存器</vt:lpstr>
      <vt:lpstr>F28335的PIE中断· PIE中断寄存器</vt:lpstr>
      <vt:lpstr>F28335的PIE中断· PIE中断寄存器</vt:lpstr>
      <vt:lpstr>F28335的PIE中断·外部中断控制寄存器</vt:lpstr>
      <vt:lpstr>F28335的PIE中断·PIE中断向量表</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F28335的三级中断系统分析</vt:lpstr>
      <vt:lpstr>成功实现中断的必要步骤</vt:lpstr>
      <vt:lpstr>成功实现中断的必要步骤</vt:lpstr>
      <vt:lpstr>成功实现中断的必要步骤</vt:lpstr>
      <vt:lpstr>成功实现中断的必要步骤</vt:lpstr>
      <vt:lpstr>成功实现中断的必要步骤</vt:lpstr>
      <vt:lpstr>成功实现中断的必要步骤</vt:lpstr>
      <vt:lpstr>成功实现中断的必要步骤</vt:lpstr>
      <vt:lpstr>使用CPU定时器0的周期中断控制LED灯的闪烁</vt:lpstr>
      <vt:lpstr>使用CPU定时器0的周期中断控制LED灯的闪烁</vt:lpstr>
      <vt:lpstr>F28335的中断系统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China</cp:lastModifiedBy>
  <cp:revision>1314</cp:revision>
  <dcterms:created xsi:type="dcterms:W3CDTF">2016-12-11T00:22:00Z</dcterms:created>
  <dcterms:modified xsi:type="dcterms:W3CDTF">2017-09-08T01:39:32Z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