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0"/>
  </p:notesMasterIdLst>
  <p:sldIdLst>
    <p:sldId id="256" r:id="rId2"/>
    <p:sldId id="291" r:id="rId3"/>
    <p:sldId id="353" r:id="rId4"/>
    <p:sldId id="595" r:id="rId5"/>
    <p:sldId id="537" r:id="rId6"/>
    <p:sldId id="538" r:id="rId7"/>
    <p:sldId id="596" r:id="rId8"/>
    <p:sldId id="597" r:id="rId9"/>
    <p:sldId id="598" r:id="rId10"/>
    <p:sldId id="599" r:id="rId11"/>
    <p:sldId id="600" r:id="rId12"/>
    <p:sldId id="601" r:id="rId13"/>
    <p:sldId id="602" r:id="rId14"/>
    <p:sldId id="603" r:id="rId15"/>
    <p:sldId id="604" r:id="rId16"/>
    <p:sldId id="605" r:id="rId17"/>
    <p:sldId id="606" r:id="rId18"/>
    <p:sldId id="607" r:id="rId19"/>
    <p:sldId id="608" r:id="rId20"/>
    <p:sldId id="609" r:id="rId21"/>
    <p:sldId id="539" r:id="rId22"/>
    <p:sldId id="610" r:id="rId23"/>
    <p:sldId id="611" r:id="rId24"/>
    <p:sldId id="612" r:id="rId25"/>
    <p:sldId id="613" r:id="rId26"/>
    <p:sldId id="614" r:id="rId27"/>
    <p:sldId id="615" r:id="rId28"/>
    <p:sldId id="540" r:id="rId29"/>
    <p:sldId id="616" r:id="rId30"/>
    <p:sldId id="617" r:id="rId31"/>
    <p:sldId id="618" r:id="rId32"/>
    <p:sldId id="619" r:id="rId33"/>
    <p:sldId id="620" r:id="rId34"/>
    <p:sldId id="621" r:id="rId35"/>
    <p:sldId id="622" r:id="rId36"/>
    <p:sldId id="623" r:id="rId37"/>
    <p:sldId id="624" r:id="rId38"/>
    <p:sldId id="625" r:id="rId39"/>
    <p:sldId id="626" r:id="rId40"/>
    <p:sldId id="627" r:id="rId41"/>
    <p:sldId id="628" r:id="rId42"/>
    <p:sldId id="629" r:id="rId43"/>
    <p:sldId id="630" r:id="rId44"/>
    <p:sldId id="631" r:id="rId45"/>
    <p:sldId id="632" r:id="rId46"/>
    <p:sldId id="633" r:id="rId47"/>
    <p:sldId id="634" r:id="rId48"/>
    <p:sldId id="635" r:id="rId49"/>
    <p:sldId id="636" r:id="rId50"/>
    <p:sldId id="637" r:id="rId51"/>
    <p:sldId id="638" r:id="rId52"/>
    <p:sldId id="639" r:id="rId53"/>
    <p:sldId id="640" r:id="rId54"/>
    <p:sldId id="641" r:id="rId55"/>
    <p:sldId id="642" r:id="rId56"/>
    <p:sldId id="541" r:id="rId57"/>
    <p:sldId id="643" r:id="rId58"/>
    <p:sldId id="644" r:id="rId59"/>
    <p:sldId id="645" r:id="rId60"/>
    <p:sldId id="646" r:id="rId61"/>
    <p:sldId id="647" r:id="rId62"/>
    <p:sldId id="648" r:id="rId63"/>
    <p:sldId id="649" r:id="rId64"/>
    <p:sldId id="650" r:id="rId65"/>
    <p:sldId id="651" r:id="rId66"/>
    <p:sldId id="652" r:id="rId67"/>
    <p:sldId id="653" r:id="rId68"/>
    <p:sldId id="654" r:id="rId69"/>
    <p:sldId id="655" r:id="rId70"/>
    <p:sldId id="656" r:id="rId71"/>
    <p:sldId id="657" r:id="rId72"/>
    <p:sldId id="658" r:id="rId73"/>
    <p:sldId id="659" r:id="rId74"/>
    <p:sldId id="660" r:id="rId75"/>
    <p:sldId id="661" r:id="rId76"/>
    <p:sldId id="662" r:id="rId77"/>
    <p:sldId id="663" r:id="rId78"/>
    <p:sldId id="664" r:id="rId79"/>
    <p:sldId id="665" r:id="rId80"/>
    <p:sldId id="666" r:id="rId81"/>
    <p:sldId id="667" r:id="rId82"/>
    <p:sldId id="668" r:id="rId83"/>
    <p:sldId id="669" r:id="rId84"/>
    <p:sldId id="670" r:id="rId85"/>
    <p:sldId id="516" r:id="rId86"/>
    <p:sldId id="671" r:id="rId87"/>
    <p:sldId id="672" r:id="rId88"/>
    <p:sldId id="673" r:id="rId8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6" autoAdjust="0"/>
    <p:restoredTop sz="99632" autoAdjust="0"/>
  </p:normalViewPr>
  <p:slideViewPr>
    <p:cSldViewPr>
      <p:cViewPr varScale="1">
        <p:scale>
          <a:sx n="151" d="100"/>
          <a:sy n="151" d="100"/>
        </p:scale>
        <p:origin x="492" y="138"/>
      </p:cViewPr>
      <p:guideLst>
        <p:guide orient="horz" pos="1620"/>
        <p:guide pos="288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8A702-CEA7-413B-8D8B-CA3DFDC33490}" type="datetimeFigureOut">
              <a:rPr lang="zh-CN" altLang="en-US" smtClean="0"/>
              <a:t>2017-09-08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54EF16-2C2F-4878-9027-FCDB2D58A6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10</a:t>
            </a:fld>
            <a:endParaRPr lang="zh-CN" altLang="en-US"/>
          </a:p>
        </p:txBody>
      </p:sp>
    </p:spTree>
    <p:extLst>
      <p:ext uri="{BB962C8B-B14F-4D97-AF65-F5344CB8AC3E}">
        <p14:creationId xmlns:p14="http://schemas.microsoft.com/office/powerpoint/2010/main" val="4121095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11</a:t>
            </a:fld>
            <a:endParaRPr lang="zh-CN" altLang="en-US"/>
          </a:p>
        </p:txBody>
      </p:sp>
    </p:spTree>
    <p:extLst>
      <p:ext uri="{BB962C8B-B14F-4D97-AF65-F5344CB8AC3E}">
        <p14:creationId xmlns:p14="http://schemas.microsoft.com/office/powerpoint/2010/main" val="211115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12</a:t>
            </a:fld>
            <a:endParaRPr lang="zh-CN" altLang="en-US"/>
          </a:p>
        </p:txBody>
      </p:sp>
    </p:spTree>
    <p:extLst>
      <p:ext uri="{BB962C8B-B14F-4D97-AF65-F5344CB8AC3E}">
        <p14:creationId xmlns:p14="http://schemas.microsoft.com/office/powerpoint/2010/main" val="607920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13</a:t>
            </a:fld>
            <a:endParaRPr lang="zh-CN" altLang="en-US"/>
          </a:p>
        </p:txBody>
      </p:sp>
    </p:spTree>
    <p:extLst>
      <p:ext uri="{BB962C8B-B14F-4D97-AF65-F5344CB8AC3E}">
        <p14:creationId xmlns:p14="http://schemas.microsoft.com/office/powerpoint/2010/main" val="4272788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14</a:t>
            </a:fld>
            <a:endParaRPr lang="zh-CN" altLang="en-US"/>
          </a:p>
        </p:txBody>
      </p:sp>
    </p:spTree>
    <p:extLst>
      <p:ext uri="{BB962C8B-B14F-4D97-AF65-F5344CB8AC3E}">
        <p14:creationId xmlns:p14="http://schemas.microsoft.com/office/powerpoint/2010/main" val="4180212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15</a:t>
            </a:fld>
            <a:endParaRPr lang="zh-CN" altLang="en-US"/>
          </a:p>
        </p:txBody>
      </p:sp>
    </p:spTree>
    <p:extLst>
      <p:ext uri="{BB962C8B-B14F-4D97-AF65-F5344CB8AC3E}">
        <p14:creationId xmlns:p14="http://schemas.microsoft.com/office/powerpoint/2010/main" val="3610320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16</a:t>
            </a:fld>
            <a:endParaRPr lang="zh-CN" altLang="en-US"/>
          </a:p>
        </p:txBody>
      </p:sp>
    </p:spTree>
    <p:extLst>
      <p:ext uri="{BB962C8B-B14F-4D97-AF65-F5344CB8AC3E}">
        <p14:creationId xmlns:p14="http://schemas.microsoft.com/office/powerpoint/2010/main" val="3420412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17</a:t>
            </a:fld>
            <a:endParaRPr lang="zh-CN" altLang="en-US"/>
          </a:p>
        </p:txBody>
      </p:sp>
    </p:spTree>
    <p:extLst>
      <p:ext uri="{BB962C8B-B14F-4D97-AF65-F5344CB8AC3E}">
        <p14:creationId xmlns:p14="http://schemas.microsoft.com/office/powerpoint/2010/main" val="3695807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18</a:t>
            </a:fld>
            <a:endParaRPr lang="zh-CN" altLang="en-US"/>
          </a:p>
        </p:txBody>
      </p:sp>
    </p:spTree>
    <p:extLst>
      <p:ext uri="{BB962C8B-B14F-4D97-AF65-F5344CB8AC3E}">
        <p14:creationId xmlns:p14="http://schemas.microsoft.com/office/powerpoint/2010/main" val="2746123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19</a:t>
            </a:fld>
            <a:endParaRPr lang="zh-CN" altLang="en-US"/>
          </a:p>
        </p:txBody>
      </p:sp>
    </p:spTree>
    <p:extLst>
      <p:ext uri="{BB962C8B-B14F-4D97-AF65-F5344CB8AC3E}">
        <p14:creationId xmlns:p14="http://schemas.microsoft.com/office/powerpoint/2010/main" val="225469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20</a:t>
            </a:fld>
            <a:endParaRPr lang="zh-CN" altLang="en-US"/>
          </a:p>
        </p:txBody>
      </p:sp>
    </p:spTree>
    <p:extLst>
      <p:ext uri="{BB962C8B-B14F-4D97-AF65-F5344CB8AC3E}">
        <p14:creationId xmlns:p14="http://schemas.microsoft.com/office/powerpoint/2010/main" val="186536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21</a:t>
            </a:fld>
            <a:endParaRPr lang="zh-CN" altLang="en-US"/>
          </a:p>
        </p:txBody>
      </p:sp>
    </p:spTree>
    <p:extLst>
      <p:ext uri="{BB962C8B-B14F-4D97-AF65-F5344CB8AC3E}">
        <p14:creationId xmlns:p14="http://schemas.microsoft.com/office/powerpoint/2010/main" val="6287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22</a:t>
            </a:fld>
            <a:endParaRPr lang="zh-CN" altLang="en-US"/>
          </a:p>
        </p:txBody>
      </p:sp>
    </p:spTree>
    <p:extLst>
      <p:ext uri="{BB962C8B-B14F-4D97-AF65-F5344CB8AC3E}">
        <p14:creationId xmlns:p14="http://schemas.microsoft.com/office/powerpoint/2010/main" val="1528162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23</a:t>
            </a:fld>
            <a:endParaRPr lang="zh-CN" altLang="en-US"/>
          </a:p>
        </p:txBody>
      </p:sp>
    </p:spTree>
    <p:extLst>
      <p:ext uri="{BB962C8B-B14F-4D97-AF65-F5344CB8AC3E}">
        <p14:creationId xmlns:p14="http://schemas.microsoft.com/office/powerpoint/2010/main" val="909787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24</a:t>
            </a:fld>
            <a:endParaRPr lang="zh-CN" altLang="en-US"/>
          </a:p>
        </p:txBody>
      </p:sp>
    </p:spTree>
    <p:extLst>
      <p:ext uri="{BB962C8B-B14F-4D97-AF65-F5344CB8AC3E}">
        <p14:creationId xmlns:p14="http://schemas.microsoft.com/office/powerpoint/2010/main" val="3472081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25</a:t>
            </a:fld>
            <a:endParaRPr lang="zh-CN" altLang="en-US"/>
          </a:p>
        </p:txBody>
      </p:sp>
    </p:spTree>
    <p:extLst>
      <p:ext uri="{BB962C8B-B14F-4D97-AF65-F5344CB8AC3E}">
        <p14:creationId xmlns:p14="http://schemas.microsoft.com/office/powerpoint/2010/main" val="3504958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26</a:t>
            </a:fld>
            <a:endParaRPr lang="zh-CN" altLang="en-US"/>
          </a:p>
        </p:txBody>
      </p:sp>
    </p:spTree>
    <p:extLst>
      <p:ext uri="{BB962C8B-B14F-4D97-AF65-F5344CB8AC3E}">
        <p14:creationId xmlns:p14="http://schemas.microsoft.com/office/powerpoint/2010/main" val="1297500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27</a:t>
            </a:fld>
            <a:endParaRPr lang="zh-CN" altLang="en-US"/>
          </a:p>
        </p:txBody>
      </p:sp>
    </p:spTree>
    <p:extLst>
      <p:ext uri="{BB962C8B-B14F-4D97-AF65-F5344CB8AC3E}">
        <p14:creationId xmlns:p14="http://schemas.microsoft.com/office/powerpoint/2010/main" val="4184315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28</a:t>
            </a:fld>
            <a:endParaRPr lang="zh-CN" altLang="en-US"/>
          </a:p>
        </p:txBody>
      </p:sp>
    </p:spTree>
    <p:extLst>
      <p:ext uri="{BB962C8B-B14F-4D97-AF65-F5344CB8AC3E}">
        <p14:creationId xmlns:p14="http://schemas.microsoft.com/office/powerpoint/2010/main" val="39886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29</a:t>
            </a:fld>
            <a:endParaRPr lang="zh-CN" altLang="en-US"/>
          </a:p>
        </p:txBody>
      </p:sp>
    </p:spTree>
    <p:extLst>
      <p:ext uri="{BB962C8B-B14F-4D97-AF65-F5344CB8AC3E}">
        <p14:creationId xmlns:p14="http://schemas.microsoft.com/office/powerpoint/2010/main" val="413829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30</a:t>
            </a:fld>
            <a:endParaRPr lang="zh-CN" altLang="en-US"/>
          </a:p>
        </p:txBody>
      </p:sp>
    </p:spTree>
    <p:extLst>
      <p:ext uri="{BB962C8B-B14F-4D97-AF65-F5344CB8AC3E}">
        <p14:creationId xmlns:p14="http://schemas.microsoft.com/office/powerpoint/2010/main" val="32283958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31</a:t>
            </a:fld>
            <a:endParaRPr lang="zh-CN" altLang="en-US"/>
          </a:p>
        </p:txBody>
      </p:sp>
    </p:spTree>
    <p:extLst>
      <p:ext uri="{BB962C8B-B14F-4D97-AF65-F5344CB8AC3E}">
        <p14:creationId xmlns:p14="http://schemas.microsoft.com/office/powerpoint/2010/main" val="1776441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32</a:t>
            </a:fld>
            <a:endParaRPr lang="zh-CN" altLang="en-US"/>
          </a:p>
        </p:txBody>
      </p:sp>
    </p:spTree>
    <p:extLst>
      <p:ext uri="{BB962C8B-B14F-4D97-AF65-F5344CB8AC3E}">
        <p14:creationId xmlns:p14="http://schemas.microsoft.com/office/powerpoint/2010/main" val="1756348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33</a:t>
            </a:fld>
            <a:endParaRPr lang="zh-CN" altLang="en-US"/>
          </a:p>
        </p:txBody>
      </p:sp>
    </p:spTree>
    <p:extLst>
      <p:ext uri="{BB962C8B-B14F-4D97-AF65-F5344CB8AC3E}">
        <p14:creationId xmlns:p14="http://schemas.microsoft.com/office/powerpoint/2010/main" val="29594193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34</a:t>
            </a:fld>
            <a:endParaRPr lang="zh-CN" altLang="en-US"/>
          </a:p>
        </p:txBody>
      </p:sp>
    </p:spTree>
    <p:extLst>
      <p:ext uri="{BB962C8B-B14F-4D97-AF65-F5344CB8AC3E}">
        <p14:creationId xmlns:p14="http://schemas.microsoft.com/office/powerpoint/2010/main" val="5039111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35</a:t>
            </a:fld>
            <a:endParaRPr lang="zh-CN" altLang="en-US"/>
          </a:p>
        </p:txBody>
      </p:sp>
    </p:spTree>
    <p:extLst>
      <p:ext uri="{BB962C8B-B14F-4D97-AF65-F5344CB8AC3E}">
        <p14:creationId xmlns:p14="http://schemas.microsoft.com/office/powerpoint/2010/main" val="1209731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36</a:t>
            </a:fld>
            <a:endParaRPr lang="zh-CN" altLang="en-US"/>
          </a:p>
        </p:txBody>
      </p:sp>
    </p:spTree>
    <p:extLst>
      <p:ext uri="{BB962C8B-B14F-4D97-AF65-F5344CB8AC3E}">
        <p14:creationId xmlns:p14="http://schemas.microsoft.com/office/powerpoint/2010/main" val="4217248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37</a:t>
            </a:fld>
            <a:endParaRPr lang="zh-CN" altLang="en-US"/>
          </a:p>
        </p:txBody>
      </p:sp>
    </p:spTree>
    <p:extLst>
      <p:ext uri="{BB962C8B-B14F-4D97-AF65-F5344CB8AC3E}">
        <p14:creationId xmlns:p14="http://schemas.microsoft.com/office/powerpoint/2010/main" val="37157991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38</a:t>
            </a:fld>
            <a:endParaRPr lang="zh-CN" altLang="en-US"/>
          </a:p>
        </p:txBody>
      </p:sp>
    </p:spTree>
    <p:extLst>
      <p:ext uri="{BB962C8B-B14F-4D97-AF65-F5344CB8AC3E}">
        <p14:creationId xmlns:p14="http://schemas.microsoft.com/office/powerpoint/2010/main" val="14475394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39</a:t>
            </a:fld>
            <a:endParaRPr lang="zh-CN" altLang="en-US"/>
          </a:p>
        </p:txBody>
      </p:sp>
    </p:spTree>
    <p:extLst>
      <p:ext uri="{BB962C8B-B14F-4D97-AF65-F5344CB8AC3E}">
        <p14:creationId xmlns:p14="http://schemas.microsoft.com/office/powerpoint/2010/main" val="128677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a:t>
            </a:fld>
            <a:endParaRPr lang="zh-CN" altLang="en-US"/>
          </a:p>
        </p:txBody>
      </p:sp>
    </p:spTree>
    <p:extLst>
      <p:ext uri="{BB962C8B-B14F-4D97-AF65-F5344CB8AC3E}">
        <p14:creationId xmlns:p14="http://schemas.microsoft.com/office/powerpoint/2010/main" val="17402938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40</a:t>
            </a:fld>
            <a:endParaRPr lang="zh-CN" altLang="en-US"/>
          </a:p>
        </p:txBody>
      </p:sp>
    </p:spTree>
    <p:extLst>
      <p:ext uri="{BB962C8B-B14F-4D97-AF65-F5344CB8AC3E}">
        <p14:creationId xmlns:p14="http://schemas.microsoft.com/office/powerpoint/2010/main" val="39553184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41</a:t>
            </a:fld>
            <a:endParaRPr lang="zh-CN" altLang="en-US"/>
          </a:p>
        </p:txBody>
      </p:sp>
    </p:spTree>
    <p:extLst>
      <p:ext uri="{BB962C8B-B14F-4D97-AF65-F5344CB8AC3E}">
        <p14:creationId xmlns:p14="http://schemas.microsoft.com/office/powerpoint/2010/main" val="10082107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42</a:t>
            </a:fld>
            <a:endParaRPr lang="zh-CN" altLang="en-US"/>
          </a:p>
        </p:txBody>
      </p:sp>
    </p:spTree>
    <p:extLst>
      <p:ext uri="{BB962C8B-B14F-4D97-AF65-F5344CB8AC3E}">
        <p14:creationId xmlns:p14="http://schemas.microsoft.com/office/powerpoint/2010/main" val="19802798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43</a:t>
            </a:fld>
            <a:endParaRPr lang="zh-CN" altLang="en-US"/>
          </a:p>
        </p:txBody>
      </p:sp>
    </p:spTree>
    <p:extLst>
      <p:ext uri="{BB962C8B-B14F-4D97-AF65-F5344CB8AC3E}">
        <p14:creationId xmlns:p14="http://schemas.microsoft.com/office/powerpoint/2010/main" val="40069066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44</a:t>
            </a:fld>
            <a:endParaRPr lang="zh-CN" altLang="en-US"/>
          </a:p>
        </p:txBody>
      </p:sp>
    </p:spTree>
    <p:extLst>
      <p:ext uri="{BB962C8B-B14F-4D97-AF65-F5344CB8AC3E}">
        <p14:creationId xmlns:p14="http://schemas.microsoft.com/office/powerpoint/2010/main" val="17583476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45</a:t>
            </a:fld>
            <a:endParaRPr lang="zh-CN" altLang="en-US"/>
          </a:p>
        </p:txBody>
      </p:sp>
    </p:spTree>
    <p:extLst>
      <p:ext uri="{BB962C8B-B14F-4D97-AF65-F5344CB8AC3E}">
        <p14:creationId xmlns:p14="http://schemas.microsoft.com/office/powerpoint/2010/main" val="8707135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46</a:t>
            </a:fld>
            <a:endParaRPr lang="zh-CN" altLang="en-US"/>
          </a:p>
        </p:txBody>
      </p:sp>
    </p:spTree>
    <p:extLst>
      <p:ext uri="{BB962C8B-B14F-4D97-AF65-F5344CB8AC3E}">
        <p14:creationId xmlns:p14="http://schemas.microsoft.com/office/powerpoint/2010/main" val="4768374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47</a:t>
            </a:fld>
            <a:endParaRPr lang="zh-CN" altLang="en-US"/>
          </a:p>
        </p:txBody>
      </p:sp>
    </p:spTree>
    <p:extLst>
      <p:ext uri="{BB962C8B-B14F-4D97-AF65-F5344CB8AC3E}">
        <p14:creationId xmlns:p14="http://schemas.microsoft.com/office/powerpoint/2010/main" val="17705778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48</a:t>
            </a:fld>
            <a:endParaRPr lang="zh-CN" altLang="en-US"/>
          </a:p>
        </p:txBody>
      </p:sp>
    </p:spTree>
    <p:extLst>
      <p:ext uri="{BB962C8B-B14F-4D97-AF65-F5344CB8AC3E}">
        <p14:creationId xmlns:p14="http://schemas.microsoft.com/office/powerpoint/2010/main" val="24414269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49</a:t>
            </a:fld>
            <a:endParaRPr lang="zh-CN" altLang="en-US"/>
          </a:p>
        </p:txBody>
      </p:sp>
    </p:spTree>
    <p:extLst>
      <p:ext uri="{BB962C8B-B14F-4D97-AF65-F5344CB8AC3E}">
        <p14:creationId xmlns:p14="http://schemas.microsoft.com/office/powerpoint/2010/main" val="729969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a:t>
            </a:fld>
            <a:endParaRPr lang="zh-CN" altLang="en-US"/>
          </a:p>
        </p:txBody>
      </p:sp>
    </p:spTree>
    <p:extLst>
      <p:ext uri="{BB962C8B-B14F-4D97-AF65-F5344CB8AC3E}">
        <p14:creationId xmlns:p14="http://schemas.microsoft.com/office/powerpoint/2010/main" val="12116220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50</a:t>
            </a:fld>
            <a:endParaRPr lang="zh-CN" altLang="en-US"/>
          </a:p>
        </p:txBody>
      </p:sp>
    </p:spTree>
    <p:extLst>
      <p:ext uri="{BB962C8B-B14F-4D97-AF65-F5344CB8AC3E}">
        <p14:creationId xmlns:p14="http://schemas.microsoft.com/office/powerpoint/2010/main" val="5987035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51</a:t>
            </a:fld>
            <a:endParaRPr lang="zh-CN" altLang="en-US"/>
          </a:p>
        </p:txBody>
      </p:sp>
    </p:spTree>
    <p:extLst>
      <p:ext uri="{BB962C8B-B14F-4D97-AF65-F5344CB8AC3E}">
        <p14:creationId xmlns:p14="http://schemas.microsoft.com/office/powerpoint/2010/main" val="23329512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52</a:t>
            </a:fld>
            <a:endParaRPr lang="zh-CN" altLang="en-US"/>
          </a:p>
        </p:txBody>
      </p:sp>
    </p:spTree>
    <p:extLst>
      <p:ext uri="{BB962C8B-B14F-4D97-AF65-F5344CB8AC3E}">
        <p14:creationId xmlns:p14="http://schemas.microsoft.com/office/powerpoint/2010/main" val="37159597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53</a:t>
            </a:fld>
            <a:endParaRPr lang="zh-CN" altLang="en-US"/>
          </a:p>
        </p:txBody>
      </p:sp>
    </p:spTree>
    <p:extLst>
      <p:ext uri="{BB962C8B-B14F-4D97-AF65-F5344CB8AC3E}">
        <p14:creationId xmlns:p14="http://schemas.microsoft.com/office/powerpoint/2010/main" val="4180012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54</a:t>
            </a:fld>
            <a:endParaRPr lang="zh-CN" altLang="en-US"/>
          </a:p>
        </p:txBody>
      </p:sp>
    </p:spTree>
    <p:extLst>
      <p:ext uri="{BB962C8B-B14F-4D97-AF65-F5344CB8AC3E}">
        <p14:creationId xmlns:p14="http://schemas.microsoft.com/office/powerpoint/2010/main" val="8195478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55</a:t>
            </a:fld>
            <a:endParaRPr lang="zh-CN" altLang="en-US"/>
          </a:p>
        </p:txBody>
      </p:sp>
    </p:spTree>
    <p:extLst>
      <p:ext uri="{BB962C8B-B14F-4D97-AF65-F5344CB8AC3E}">
        <p14:creationId xmlns:p14="http://schemas.microsoft.com/office/powerpoint/2010/main" val="35010425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56</a:t>
            </a:fld>
            <a:endParaRPr lang="zh-CN" altLang="en-US"/>
          </a:p>
        </p:txBody>
      </p:sp>
    </p:spTree>
    <p:extLst>
      <p:ext uri="{BB962C8B-B14F-4D97-AF65-F5344CB8AC3E}">
        <p14:creationId xmlns:p14="http://schemas.microsoft.com/office/powerpoint/2010/main" val="3440941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57</a:t>
            </a:fld>
            <a:endParaRPr lang="zh-CN" altLang="en-US"/>
          </a:p>
        </p:txBody>
      </p:sp>
    </p:spTree>
    <p:extLst>
      <p:ext uri="{BB962C8B-B14F-4D97-AF65-F5344CB8AC3E}">
        <p14:creationId xmlns:p14="http://schemas.microsoft.com/office/powerpoint/2010/main" val="26049767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58</a:t>
            </a:fld>
            <a:endParaRPr lang="zh-CN" altLang="en-US"/>
          </a:p>
        </p:txBody>
      </p:sp>
    </p:spTree>
    <p:extLst>
      <p:ext uri="{BB962C8B-B14F-4D97-AF65-F5344CB8AC3E}">
        <p14:creationId xmlns:p14="http://schemas.microsoft.com/office/powerpoint/2010/main" val="18260682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59</a:t>
            </a:fld>
            <a:endParaRPr lang="zh-CN" altLang="en-US"/>
          </a:p>
        </p:txBody>
      </p:sp>
    </p:spTree>
    <p:extLst>
      <p:ext uri="{BB962C8B-B14F-4D97-AF65-F5344CB8AC3E}">
        <p14:creationId xmlns:p14="http://schemas.microsoft.com/office/powerpoint/2010/main" val="266815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a:t>
            </a:fld>
            <a:endParaRPr lang="zh-CN" altLang="en-US"/>
          </a:p>
        </p:txBody>
      </p:sp>
    </p:spTree>
    <p:extLst>
      <p:ext uri="{BB962C8B-B14F-4D97-AF65-F5344CB8AC3E}">
        <p14:creationId xmlns:p14="http://schemas.microsoft.com/office/powerpoint/2010/main" val="9287712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60</a:t>
            </a:fld>
            <a:endParaRPr lang="zh-CN" altLang="en-US"/>
          </a:p>
        </p:txBody>
      </p:sp>
    </p:spTree>
    <p:extLst>
      <p:ext uri="{BB962C8B-B14F-4D97-AF65-F5344CB8AC3E}">
        <p14:creationId xmlns:p14="http://schemas.microsoft.com/office/powerpoint/2010/main" val="33508144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61</a:t>
            </a:fld>
            <a:endParaRPr lang="zh-CN" altLang="en-US"/>
          </a:p>
        </p:txBody>
      </p:sp>
    </p:spTree>
    <p:extLst>
      <p:ext uri="{BB962C8B-B14F-4D97-AF65-F5344CB8AC3E}">
        <p14:creationId xmlns:p14="http://schemas.microsoft.com/office/powerpoint/2010/main" val="4323000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62</a:t>
            </a:fld>
            <a:endParaRPr lang="zh-CN" altLang="en-US"/>
          </a:p>
        </p:txBody>
      </p:sp>
    </p:spTree>
    <p:extLst>
      <p:ext uri="{BB962C8B-B14F-4D97-AF65-F5344CB8AC3E}">
        <p14:creationId xmlns:p14="http://schemas.microsoft.com/office/powerpoint/2010/main" val="6925977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63</a:t>
            </a:fld>
            <a:endParaRPr lang="zh-CN" altLang="en-US"/>
          </a:p>
        </p:txBody>
      </p:sp>
    </p:spTree>
    <p:extLst>
      <p:ext uri="{BB962C8B-B14F-4D97-AF65-F5344CB8AC3E}">
        <p14:creationId xmlns:p14="http://schemas.microsoft.com/office/powerpoint/2010/main" val="3331156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64</a:t>
            </a:fld>
            <a:endParaRPr lang="zh-CN" altLang="en-US"/>
          </a:p>
        </p:txBody>
      </p:sp>
    </p:spTree>
    <p:extLst>
      <p:ext uri="{BB962C8B-B14F-4D97-AF65-F5344CB8AC3E}">
        <p14:creationId xmlns:p14="http://schemas.microsoft.com/office/powerpoint/2010/main" val="8434076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65</a:t>
            </a:fld>
            <a:endParaRPr lang="zh-CN" altLang="en-US"/>
          </a:p>
        </p:txBody>
      </p:sp>
    </p:spTree>
    <p:extLst>
      <p:ext uri="{BB962C8B-B14F-4D97-AF65-F5344CB8AC3E}">
        <p14:creationId xmlns:p14="http://schemas.microsoft.com/office/powerpoint/2010/main" val="31257015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66</a:t>
            </a:fld>
            <a:endParaRPr lang="zh-CN" altLang="en-US"/>
          </a:p>
        </p:txBody>
      </p:sp>
    </p:spTree>
    <p:extLst>
      <p:ext uri="{BB962C8B-B14F-4D97-AF65-F5344CB8AC3E}">
        <p14:creationId xmlns:p14="http://schemas.microsoft.com/office/powerpoint/2010/main" val="28478039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67</a:t>
            </a:fld>
            <a:endParaRPr lang="zh-CN" altLang="en-US"/>
          </a:p>
        </p:txBody>
      </p:sp>
    </p:spTree>
    <p:extLst>
      <p:ext uri="{BB962C8B-B14F-4D97-AF65-F5344CB8AC3E}">
        <p14:creationId xmlns:p14="http://schemas.microsoft.com/office/powerpoint/2010/main" val="38971094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68</a:t>
            </a:fld>
            <a:endParaRPr lang="zh-CN" altLang="en-US"/>
          </a:p>
        </p:txBody>
      </p:sp>
    </p:spTree>
    <p:extLst>
      <p:ext uri="{BB962C8B-B14F-4D97-AF65-F5344CB8AC3E}">
        <p14:creationId xmlns:p14="http://schemas.microsoft.com/office/powerpoint/2010/main" val="20874916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69</a:t>
            </a:fld>
            <a:endParaRPr lang="zh-CN" altLang="en-US"/>
          </a:p>
        </p:txBody>
      </p:sp>
    </p:spTree>
    <p:extLst>
      <p:ext uri="{BB962C8B-B14F-4D97-AF65-F5344CB8AC3E}">
        <p14:creationId xmlns:p14="http://schemas.microsoft.com/office/powerpoint/2010/main" val="4101143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a:t>
            </a:fld>
            <a:endParaRPr lang="zh-CN" altLang="en-US"/>
          </a:p>
        </p:txBody>
      </p:sp>
    </p:spTree>
    <p:extLst>
      <p:ext uri="{BB962C8B-B14F-4D97-AF65-F5344CB8AC3E}">
        <p14:creationId xmlns:p14="http://schemas.microsoft.com/office/powerpoint/2010/main" val="25086030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70</a:t>
            </a:fld>
            <a:endParaRPr lang="zh-CN" altLang="en-US"/>
          </a:p>
        </p:txBody>
      </p:sp>
    </p:spTree>
    <p:extLst>
      <p:ext uri="{BB962C8B-B14F-4D97-AF65-F5344CB8AC3E}">
        <p14:creationId xmlns:p14="http://schemas.microsoft.com/office/powerpoint/2010/main" val="22556278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71</a:t>
            </a:fld>
            <a:endParaRPr lang="zh-CN" altLang="en-US"/>
          </a:p>
        </p:txBody>
      </p:sp>
    </p:spTree>
    <p:extLst>
      <p:ext uri="{BB962C8B-B14F-4D97-AF65-F5344CB8AC3E}">
        <p14:creationId xmlns:p14="http://schemas.microsoft.com/office/powerpoint/2010/main" val="15543193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72</a:t>
            </a:fld>
            <a:endParaRPr lang="zh-CN" altLang="en-US"/>
          </a:p>
        </p:txBody>
      </p:sp>
    </p:spTree>
    <p:extLst>
      <p:ext uri="{BB962C8B-B14F-4D97-AF65-F5344CB8AC3E}">
        <p14:creationId xmlns:p14="http://schemas.microsoft.com/office/powerpoint/2010/main" val="22358107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73</a:t>
            </a:fld>
            <a:endParaRPr lang="zh-CN" altLang="en-US"/>
          </a:p>
        </p:txBody>
      </p:sp>
    </p:spTree>
    <p:extLst>
      <p:ext uri="{BB962C8B-B14F-4D97-AF65-F5344CB8AC3E}">
        <p14:creationId xmlns:p14="http://schemas.microsoft.com/office/powerpoint/2010/main" val="36460107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74</a:t>
            </a:fld>
            <a:endParaRPr lang="zh-CN" altLang="en-US"/>
          </a:p>
        </p:txBody>
      </p:sp>
    </p:spTree>
    <p:extLst>
      <p:ext uri="{BB962C8B-B14F-4D97-AF65-F5344CB8AC3E}">
        <p14:creationId xmlns:p14="http://schemas.microsoft.com/office/powerpoint/2010/main" val="2437061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75</a:t>
            </a:fld>
            <a:endParaRPr lang="zh-CN" altLang="en-US"/>
          </a:p>
        </p:txBody>
      </p:sp>
    </p:spTree>
    <p:extLst>
      <p:ext uri="{BB962C8B-B14F-4D97-AF65-F5344CB8AC3E}">
        <p14:creationId xmlns:p14="http://schemas.microsoft.com/office/powerpoint/2010/main" val="9524935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76</a:t>
            </a:fld>
            <a:endParaRPr lang="zh-CN" altLang="en-US"/>
          </a:p>
        </p:txBody>
      </p:sp>
    </p:spTree>
    <p:extLst>
      <p:ext uri="{BB962C8B-B14F-4D97-AF65-F5344CB8AC3E}">
        <p14:creationId xmlns:p14="http://schemas.microsoft.com/office/powerpoint/2010/main" val="10584851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77</a:t>
            </a:fld>
            <a:endParaRPr lang="zh-CN" altLang="en-US"/>
          </a:p>
        </p:txBody>
      </p:sp>
    </p:spTree>
    <p:extLst>
      <p:ext uri="{BB962C8B-B14F-4D97-AF65-F5344CB8AC3E}">
        <p14:creationId xmlns:p14="http://schemas.microsoft.com/office/powerpoint/2010/main" val="10881795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78</a:t>
            </a:fld>
            <a:endParaRPr lang="zh-CN" altLang="en-US"/>
          </a:p>
        </p:txBody>
      </p:sp>
    </p:spTree>
    <p:extLst>
      <p:ext uri="{BB962C8B-B14F-4D97-AF65-F5344CB8AC3E}">
        <p14:creationId xmlns:p14="http://schemas.microsoft.com/office/powerpoint/2010/main" val="25432973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79</a:t>
            </a:fld>
            <a:endParaRPr lang="zh-CN" altLang="en-US"/>
          </a:p>
        </p:txBody>
      </p:sp>
    </p:spTree>
    <p:extLst>
      <p:ext uri="{BB962C8B-B14F-4D97-AF65-F5344CB8AC3E}">
        <p14:creationId xmlns:p14="http://schemas.microsoft.com/office/powerpoint/2010/main" val="3846511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a:t>
            </a:fld>
            <a:endParaRPr lang="zh-CN" altLang="en-US"/>
          </a:p>
        </p:txBody>
      </p:sp>
    </p:spTree>
    <p:extLst>
      <p:ext uri="{BB962C8B-B14F-4D97-AF65-F5344CB8AC3E}">
        <p14:creationId xmlns:p14="http://schemas.microsoft.com/office/powerpoint/2010/main" val="12261384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80</a:t>
            </a:fld>
            <a:endParaRPr lang="zh-CN" altLang="en-US"/>
          </a:p>
        </p:txBody>
      </p:sp>
    </p:spTree>
    <p:extLst>
      <p:ext uri="{BB962C8B-B14F-4D97-AF65-F5344CB8AC3E}">
        <p14:creationId xmlns:p14="http://schemas.microsoft.com/office/powerpoint/2010/main" val="88581787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81</a:t>
            </a:fld>
            <a:endParaRPr lang="zh-CN" altLang="en-US"/>
          </a:p>
        </p:txBody>
      </p:sp>
    </p:spTree>
    <p:extLst>
      <p:ext uri="{BB962C8B-B14F-4D97-AF65-F5344CB8AC3E}">
        <p14:creationId xmlns:p14="http://schemas.microsoft.com/office/powerpoint/2010/main" val="33520204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82</a:t>
            </a:fld>
            <a:endParaRPr lang="zh-CN" altLang="en-US"/>
          </a:p>
        </p:txBody>
      </p:sp>
    </p:spTree>
    <p:extLst>
      <p:ext uri="{BB962C8B-B14F-4D97-AF65-F5344CB8AC3E}">
        <p14:creationId xmlns:p14="http://schemas.microsoft.com/office/powerpoint/2010/main" val="29127258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83</a:t>
            </a:fld>
            <a:endParaRPr lang="zh-CN" altLang="en-US"/>
          </a:p>
        </p:txBody>
      </p:sp>
    </p:spTree>
    <p:extLst>
      <p:ext uri="{BB962C8B-B14F-4D97-AF65-F5344CB8AC3E}">
        <p14:creationId xmlns:p14="http://schemas.microsoft.com/office/powerpoint/2010/main" val="359363851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84</a:t>
            </a:fld>
            <a:endParaRPr lang="zh-CN" altLang="en-US"/>
          </a:p>
        </p:txBody>
      </p:sp>
    </p:spTree>
    <p:extLst>
      <p:ext uri="{BB962C8B-B14F-4D97-AF65-F5344CB8AC3E}">
        <p14:creationId xmlns:p14="http://schemas.microsoft.com/office/powerpoint/2010/main" val="32226065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85</a:t>
            </a:fld>
            <a:endParaRPr lang="zh-CN" altLang="en-US"/>
          </a:p>
        </p:txBody>
      </p:sp>
    </p:spTree>
    <p:extLst>
      <p:ext uri="{BB962C8B-B14F-4D97-AF65-F5344CB8AC3E}">
        <p14:creationId xmlns:p14="http://schemas.microsoft.com/office/powerpoint/2010/main" val="343534269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86</a:t>
            </a:fld>
            <a:endParaRPr lang="zh-CN" altLang="en-US"/>
          </a:p>
        </p:txBody>
      </p:sp>
    </p:spTree>
    <p:extLst>
      <p:ext uri="{BB962C8B-B14F-4D97-AF65-F5344CB8AC3E}">
        <p14:creationId xmlns:p14="http://schemas.microsoft.com/office/powerpoint/2010/main" val="285145072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87</a:t>
            </a:fld>
            <a:endParaRPr lang="zh-CN" altLang="en-US"/>
          </a:p>
        </p:txBody>
      </p:sp>
    </p:spTree>
    <p:extLst>
      <p:ext uri="{BB962C8B-B14F-4D97-AF65-F5344CB8AC3E}">
        <p14:creationId xmlns:p14="http://schemas.microsoft.com/office/powerpoint/2010/main" val="294718227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88</a:t>
            </a:fld>
            <a:endParaRPr lang="zh-CN" altLang="en-US"/>
          </a:p>
        </p:txBody>
      </p:sp>
    </p:spTree>
    <p:extLst>
      <p:ext uri="{BB962C8B-B14F-4D97-AF65-F5344CB8AC3E}">
        <p14:creationId xmlns:p14="http://schemas.microsoft.com/office/powerpoint/2010/main" val="3741893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9</a:t>
            </a:fld>
            <a:endParaRPr lang="zh-CN" altLang="en-US"/>
          </a:p>
        </p:txBody>
      </p:sp>
    </p:spTree>
    <p:extLst>
      <p:ext uri="{BB962C8B-B14F-4D97-AF65-F5344CB8AC3E}">
        <p14:creationId xmlns:p14="http://schemas.microsoft.com/office/powerpoint/2010/main" val="3531759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72508"/>
            <a:ext cx="2133600" cy="273844"/>
          </a:xfrm>
        </p:spPr>
        <p:txBody>
          <a:bodyPr/>
          <a:lstStyle/>
          <a:p>
            <a:fld id="{530820CF-B880-4189-942D-D702A7CBA730}" type="datetimeFigureOut">
              <a:rPr lang="zh-CN" altLang="en-US" smtClean="0">
                <a:solidFill>
                  <a:prstClr val="black">
                    <a:tint val="75000"/>
                  </a:prstClr>
                </a:solidFill>
              </a:rPr>
              <a:t>2017-09-08</a:t>
            </a:fld>
            <a:endParaRPr lang="zh-CN" altLang="en-US">
              <a:solidFill>
                <a:prstClr val="black">
                  <a:tint val="75000"/>
                </a:prstClr>
              </a:solidFill>
            </a:endParaRPr>
          </a:p>
        </p:txBody>
      </p:sp>
      <p:sp>
        <p:nvSpPr>
          <p:cNvPr id="4" name="页脚占位符 3"/>
          <p:cNvSpPr>
            <a:spLocks noGrp="1"/>
          </p:cNvSpPr>
          <p:nvPr>
            <p:ph type="ftr" sz="quarter" idx="11"/>
          </p:nvPr>
        </p:nvSpPr>
        <p:spPr>
          <a:xfrm>
            <a:off x="3086690" y="4772508"/>
            <a:ext cx="2895600" cy="273844"/>
          </a:xfrm>
        </p:spPr>
        <p:txBody>
          <a:bodyPr vert="horz" lIns="76618" tIns="38309" rIns="76618" bIns="38309" rtlCol="0" anchor="ctr"/>
          <a:lstStyle>
            <a:lvl1pPr>
              <a:defRPr lang="en-US" altLang="zh-CN" smtClean="0">
                <a:solidFill>
                  <a:prstClr val="white">
                    <a:lumMod val="65000"/>
                  </a:prstClr>
                </a:solidFill>
                <a:latin typeface="Calibri" panose="020F0502020204030204"/>
              </a:defRPr>
            </a:lvl1pPr>
          </a:lstStyle>
          <a:p>
            <a:endParaRPr lang="zh-CN" altLang="en-US"/>
          </a:p>
        </p:txBody>
      </p:sp>
      <p:sp>
        <p:nvSpPr>
          <p:cNvPr id="22" name="灯片编号占位符 4"/>
          <p:cNvSpPr>
            <a:spLocks noGrp="1"/>
          </p:cNvSpPr>
          <p:nvPr>
            <p:ph type="sldNum" sz="quarter" idx="12"/>
          </p:nvPr>
        </p:nvSpPr>
        <p:spPr>
          <a:xfrm>
            <a:off x="6948573" y="4763842"/>
            <a:ext cx="1388046" cy="282500"/>
          </a:xfrm>
        </p:spPr>
        <p:txBody>
          <a:bodyPr vert="horz" lIns="102156" tIns="51076" rIns="102156" bIns="51076" rtlCol="0" anchor="ctr"/>
          <a:lstStyle>
            <a:lvl1pPr algn="r">
              <a:defRPr lang="zh-CN" altLang="en-US" smtClean="0"/>
            </a:lvl1pPr>
          </a:lstStyle>
          <a:p>
            <a:fld id="{0C913308-F349-4B6D-A68A-DD1791B4A57B}" type="slidenum">
              <a:rPr>
                <a:solidFill>
                  <a:prstClr val="black">
                    <a:tint val="75000"/>
                  </a:prstClr>
                </a:solidFill>
              </a:rPr>
              <a:t>‹#›</a:t>
            </a:fld>
            <a:endParaRPr>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906977" y="267494"/>
            <a:ext cx="5897272" cy="330507"/>
          </a:xfrm>
        </p:spPr>
        <p:txBody>
          <a:bodyPr vert="horz" lIns="68580" tIns="34290" rIns="68580" bIns="34290" rtlCol="0" anchor="ctr">
            <a:noAutofit/>
          </a:bodyPr>
          <a:lstStyle>
            <a:lvl1pPr algn="l">
              <a:defRPr lang="zh-CN" altLang="en-US" sz="2000" b="0" i="0" baseline="0" dirty="0">
                <a:solidFill>
                  <a:schemeClr val="tx1">
                    <a:lumMod val="65000"/>
                    <a:lumOff val="35000"/>
                  </a:schemeClr>
                </a:solidFill>
                <a:effectLst/>
                <a:latin typeface="微软雅黑" panose="020B0503020204020204" pitchFamily="34" charset="-122"/>
                <a:ea typeface="微软雅黑" panose="020B0503020204020204" pitchFamily="34" charset="-122"/>
              </a:defRPr>
            </a:lvl1pPr>
          </a:lstStyle>
          <a:p>
            <a:pPr lvl="0" defTabSz="514350">
              <a:lnSpc>
                <a:spcPct val="90000"/>
              </a:lnSpc>
            </a:pPr>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2017-09-08</a:t>
            </a:fld>
            <a:endParaRPr lang="zh-CN" altLang="en-US">
              <a:solidFill>
                <a:prstClr val="black">
                  <a:tint val="75000"/>
                </a:prstClr>
              </a:solidFill>
            </a:endParaRPr>
          </a:p>
        </p:txBody>
      </p:sp>
      <p:sp>
        <p:nvSpPr>
          <p:cNvPr id="4" name="页脚占位符 3"/>
          <p:cNvSpPr>
            <a:spLocks noGrp="1"/>
          </p:cNvSpPr>
          <p:nvPr>
            <p:ph type="ftr" sz="quarter" idx="11"/>
          </p:nvPr>
        </p:nvSpPr>
        <p:spPr>
          <a:xfrm>
            <a:off x="3124200" y="4791015"/>
            <a:ext cx="2895600" cy="273844"/>
          </a:xfrm>
        </p:spPr>
        <p:txBody>
          <a:bodyPr/>
          <a:lstStyle>
            <a:lvl1pPr>
              <a:defRPr sz="1050"/>
            </a:lvl1p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7452320" y="4788216"/>
            <a:ext cx="1224136" cy="304675"/>
          </a:xfrm>
        </p:spPr>
        <p:txBody>
          <a:bodyPr/>
          <a:lstStyle>
            <a:lvl1pPr algn="ctr">
              <a:defRPr sz="1400">
                <a:latin typeface="Impact" panose="020B0806030902050204" pitchFamily="34" charset="0"/>
              </a:defRPr>
            </a:lvl1p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cxnSp>
        <p:nvCxnSpPr>
          <p:cNvPr id="12" name="直接连接符 11"/>
          <p:cNvCxnSpPr/>
          <p:nvPr/>
        </p:nvCxnSpPr>
        <p:spPr>
          <a:xfrm flipV="1">
            <a:off x="953128" y="654062"/>
            <a:ext cx="7859428"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4" name="组合 13"/>
          <p:cNvGrpSpPr/>
          <p:nvPr/>
        </p:nvGrpSpPr>
        <p:grpSpPr>
          <a:xfrm>
            <a:off x="395576" y="248444"/>
            <a:ext cx="396000" cy="396000"/>
            <a:chOff x="406574" y="236732"/>
            <a:chExt cx="612048" cy="593261"/>
          </a:xfrm>
        </p:grpSpPr>
        <p:sp>
          <p:nvSpPr>
            <p:cNvPr id="15" name="矩形 14"/>
            <p:cNvSpPr/>
            <p:nvPr userDrawn="1"/>
          </p:nvSpPr>
          <p:spPr>
            <a:xfrm>
              <a:off x="406574" y="236732"/>
              <a:ext cx="504000" cy="504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p:nvPr userDrawn="1"/>
          </p:nvSpPr>
          <p:spPr>
            <a:xfrm>
              <a:off x="694606" y="512239"/>
              <a:ext cx="324016" cy="317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advTm="11000">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102156" tIns="51076" rIns="102156" bIns="5107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63"/>
            <a:ext cx="8229600" cy="3394472"/>
          </a:xfrm>
          <a:prstGeom prst="rect">
            <a:avLst/>
          </a:prstGeom>
        </p:spPr>
        <p:txBody>
          <a:bodyPr vert="horz" lIns="102156" tIns="51076" rIns="102156" bIns="51076"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4"/>
            <a:ext cx="2133600" cy="273844"/>
          </a:xfrm>
          <a:prstGeom prst="rect">
            <a:avLst/>
          </a:prstGeom>
        </p:spPr>
        <p:txBody>
          <a:bodyPr vert="horz" lIns="102156" tIns="51076" rIns="102156" bIns="51076" rtlCol="0" anchor="ctr"/>
          <a:lstStyle>
            <a:lvl1pPr algn="l">
              <a:defRPr sz="1300">
                <a:solidFill>
                  <a:schemeClr val="tx1">
                    <a:tint val="75000"/>
                  </a:schemeClr>
                </a:solidFill>
              </a:defRPr>
            </a:lvl1pPr>
          </a:lstStyle>
          <a:p>
            <a:fld id="{530820CF-B880-4189-942D-D702A7CBA730}" type="datetimeFigureOut">
              <a:rPr lang="zh-CN" altLang="en-US" smtClean="0">
                <a:solidFill>
                  <a:prstClr val="black">
                    <a:tint val="75000"/>
                  </a:prstClr>
                </a:solidFill>
              </a:rPr>
              <a:t>2017-09-08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102156" tIns="51076" rIns="102156" bIns="51076" rtlCol="0" anchor="ctr"/>
          <a:lstStyle>
            <a:lvl1pPr algn="ctr">
              <a:defRPr sz="13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102156" tIns="51076" rIns="102156" bIns="51076" rtlCol="0" anchor="ctr"/>
          <a:lstStyle>
            <a:lvl1pPr algn="r">
              <a:defRPr sz="1300">
                <a:solidFill>
                  <a:schemeClr val="tx1">
                    <a:tint val="75000"/>
                  </a:schemeClr>
                </a:solidFill>
              </a:defRPr>
            </a:lvl1p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par>
    </p:tnLst>
  </p:timing>
  <p:txStyles>
    <p:titleStyle>
      <a:lvl1pPr algn="ctr" defTabSz="1022985" rtl="0" eaLnBrk="1" latinLnBrk="0" hangingPunct="1">
        <a:spcBef>
          <a:spcPct val="0"/>
        </a:spcBef>
        <a:buNone/>
        <a:defRPr sz="5000" kern="1200">
          <a:solidFill>
            <a:schemeClr val="tx1"/>
          </a:solidFill>
          <a:latin typeface="+mj-lt"/>
          <a:ea typeface="+mj-ea"/>
          <a:cs typeface="+mj-cs"/>
        </a:defRPr>
      </a:lvl1pPr>
    </p:titleStyle>
    <p:bodyStyle>
      <a:lvl1pPr marL="383540" indent="-383540" algn="l" defTabSz="10229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1215" indent="-320040" algn="l" defTabSz="102298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8890" indent="-255905" algn="l" defTabSz="102298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9070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0251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1368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2549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83730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34911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22985" rtl="0" eaLnBrk="1" latinLnBrk="0" hangingPunct="1">
        <a:defRPr sz="2000" kern="1200">
          <a:solidFill>
            <a:schemeClr val="tx1"/>
          </a:solidFill>
          <a:latin typeface="+mn-lt"/>
          <a:ea typeface="+mn-ea"/>
          <a:cs typeface="+mn-cs"/>
        </a:defRPr>
      </a:lvl1pPr>
      <a:lvl2pPr marL="511810" algn="l" defTabSz="1022985" rtl="0" eaLnBrk="1" latinLnBrk="0" hangingPunct="1">
        <a:defRPr sz="2000" kern="1200">
          <a:solidFill>
            <a:schemeClr val="tx1"/>
          </a:solidFill>
          <a:latin typeface="+mn-lt"/>
          <a:ea typeface="+mn-ea"/>
          <a:cs typeface="+mn-cs"/>
        </a:defRPr>
      </a:lvl2pPr>
      <a:lvl3pPr marL="1022985" algn="l" defTabSz="1022985" rtl="0" eaLnBrk="1" latinLnBrk="0" hangingPunct="1">
        <a:defRPr sz="2000" kern="1200">
          <a:solidFill>
            <a:schemeClr val="tx1"/>
          </a:solidFill>
          <a:latin typeface="+mn-lt"/>
          <a:ea typeface="+mn-ea"/>
          <a:cs typeface="+mn-cs"/>
        </a:defRPr>
      </a:lvl3pPr>
      <a:lvl4pPr marL="1534795" algn="l" defTabSz="1022985" rtl="0" eaLnBrk="1" latinLnBrk="0" hangingPunct="1">
        <a:defRPr sz="2000" kern="1200">
          <a:solidFill>
            <a:schemeClr val="tx1"/>
          </a:solidFill>
          <a:latin typeface="+mn-lt"/>
          <a:ea typeface="+mn-ea"/>
          <a:cs typeface="+mn-cs"/>
        </a:defRPr>
      </a:lvl4pPr>
      <a:lvl5pPr marL="2046605" algn="l" defTabSz="1022985" rtl="0" eaLnBrk="1" latinLnBrk="0" hangingPunct="1">
        <a:defRPr sz="2000" kern="1200">
          <a:solidFill>
            <a:schemeClr val="tx1"/>
          </a:solidFill>
          <a:latin typeface="+mn-lt"/>
          <a:ea typeface="+mn-ea"/>
          <a:cs typeface="+mn-cs"/>
        </a:defRPr>
      </a:lvl5pPr>
      <a:lvl6pPr marL="2558415" algn="l" defTabSz="1022985" rtl="0" eaLnBrk="1" latinLnBrk="0" hangingPunct="1">
        <a:defRPr sz="2000" kern="1200">
          <a:solidFill>
            <a:schemeClr val="tx1"/>
          </a:solidFill>
          <a:latin typeface="+mn-lt"/>
          <a:ea typeface="+mn-ea"/>
          <a:cs typeface="+mn-cs"/>
        </a:defRPr>
      </a:lvl6pPr>
      <a:lvl7pPr marL="3069590" algn="l" defTabSz="1022985" rtl="0" eaLnBrk="1" latinLnBrk="0" hangingPunct="1">
        <a:defRPr sz="2000" kern="1200">
          <a:solidFill>
            <a:schemeClr val="tx1"/>
          </a:solidFill>
          <a:latin typeface="+mn-lt"/>
          <a:ea typeface="+mn-ea"/>
          <a:cs typeface="+mn-cs"/>
        </a:defRPr>
      </a:lvl7pPr>
      <a:lvl8pPr marL="3581400" algn="l" defTabSz="1022985" rtl="0" eaLnBrk="1" latinLnBrk="0" hangingPunct="1">
        <a:defRPr sz="2000" kern="1200">
          <a:solidFill>
            <a:schemeClr val="tx1"/>
          </a:solidFill>
          <a:latin typeface="+mn-lt"/>
          <a:ea typeface="+mn-ea"/>
          <a:cs typeface="+mn-cs"/>
        </a:defRPr>
      </a:lvl8pPr>
      <a:lvl9pPr marL="4093210" algn="l" defTabSz="102298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image" Target="../media/image12.w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7.emf"/><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8.emf"/><Relationship Id="rId4"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9.emf"/><Relationship Id="rId4" Type="http://schemas.openxmlformats.org/officeDocument/2006/relationships/oleObject" Target="../embeddings/oleObject1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0.emf"/><Relationship Id="rId4" Type="http://schemas.openxmlformats.org/officeDocument/2006/relationships/oleObject" Target="../embeddings/oleObject17.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1.emf"/><Relationship Id="rId4" Type="http://schemas.openxmlformats.org/officeDocument/2006/relationships/oleObject" Target="../embeddings/oleObject18.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2.emf"/><Relationship Id="rId4" Type="http://schemas.openxmlformats.org/officeDocument/2006/relationships/oleObject" Target="../embeddings/oleObject19.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3.emf"/><Relationship Id="rId4" Type="http://schemas.openxmlformats.org/officeDocument/2006/relationships/oleObject" Target="../embeddings/oleObject20.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4.emf"/><Relationship Id="rId4" Type="http://schemas.openxmlformats.org/officeDocument/2006/relationships/oleObject" Target="../embeddings/oleObject21.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5.emf"/><Relationship Id="rId4" Type="http://schemas.openxmlformats.org/officeDocument/2006/relationships/oleObject" Target="../embeddings/oleObject22.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6.emf"/><Relationship Id="rId4" Type="http://schemas.openxmlformats.org/officeDocument/2006/relationships/oleObject" Target="../embeddings/oleObject23.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27.emf"/><Relationship Id="rId4" Type="http://schemas.openxmlformats.org/officeDocument/2006/relationships/oleObject" Target="../embeddings/oleObject24.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28.emf"/><Relationship Id="rId4" Type="http://schemas.openxmlformats.org/officeDocument/2006/relationships/oleObject" Target="../embeddings/oleObject25.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29.emf"/><Relationship Id="rId4" Type="http://schemas.openxmlformats.org/officeDocument/2006/relationships/oleObject" Target="../embeddings/oleObject26.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30.emf"/><Relationship Id="rId4" Type="http://schemas.openxmlformats.org/officeDocument/2006/relationships/oleObject" Target="../embeddings/oleObject27.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31.emf"/><Relationship Id="rId4" Type="http://schemas.openxmlformats.org/officeDocument/2006/relationships/oleObject" Target="../embeddings/oleObject28.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32.emf"/><Relationship Id="rId4" Type="http://schemas.openxmlformats.org/officeDocument/2006/relationships/oleObject" Target="../embeddings/oleObject29.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33.emf"/><Relationship Id="rId4" Type="http://schemas.openxmlformats.org/officeDocument/2006/relationships/oleObject" Target="../embeddings/oleObject30.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473750"/>
            <a:ext cx="2761685" cy="2196000"/>
          </a:xfrm>
          <a:custGeom>
            <a:avLst/>
            <a:gdLst/>
            <a:ahLst/>
            <a:cxnLst/>
            <a:rect l="l" t="t" r="r" b="b"/>
            <a:pathLst>
              <a:path w="2761685" h="2196000">
                <a:moveTo>
                  <a:pt x="0" y="0"/>
                </a:moveTo>
                <a:lnTo>
                  <a:pt x="2761685" y="0"/>
                </a:lnTo>
                <a:lnTo>
                  <a:pt x="2318746" y="2196000"/>
                </a:lnTo>
                <a:lnTo>
                  <a:pt x="0" y="2196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a:off x="2548726" y="1473750"/>
            <a:ext cx="6628125" cy="2196000"/>
          </a:xfrm>
          <a:custGeom>
            <a:avLst/>
            <a:gdLst/>
            <a:ahLst/>
            <a:cxnLst/>
            <a:rect l="l" t="t" r="r" b="b"/>
            <a:pathLst>
              <a:path w="6628125" h="2196000">
                <a:moveTo>
                  <a:pt x="442939" y="0"/>
                </a:moveTo>
                <a:lnTo>
                  <a:pt x="6628125" y="0"/>
                </a:lnTo>
                <a:lnTo>
                  <a:pt x="6628125" y="2196000"/>
                </a:lnTo>
                <a:lnTo>
                  <a:pt x="0" y="2196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580112" y="3084427"/>
            <a:ext cx="1872000" cy="276999"/>
          </a:xfrm>
          <a:prstGeom prst="rect">
            <a:avLst/>
          </a:prstGeom>
          <a:noFill/>
        </p:spPr>
        <p:txBody>
          <a:bodyPr wrap="square" rtlCol="0">
            <a:spAutoFit/>
          </a:bodyPr>
          <a:lstStyle/>
          <a:p>
            <a:r>
              <a:rPr lang="zh-CN" altLang="en-US" sz="1200" dirty="0" smtClean="0">
                <a:solidFill>
                  <a:schemeClr val="bg1"/>
                </a:solidFill>
              </a:rPr>
              <a:t>讲师：顾卫钢</a:t>
            </a:r>
            <a:endParaRPr lang="zh-CN" altLang="en-US" sz="1200" dirty="0">
              <a:solidFill>
                <a:schemeClr val="bg1"/>
              </a:solidFill>
            </a:endParaRPr>
          </a:p>
        </p:txBody>
      </p:sp>
      <p:sp>
        <p:nvSpPr>
          <p:cNvPr id="14" name="KSO_Shape"/>
          <p:cNvSpPr/>
          <p:nvPr/>
        </p:nvSpPr>
        <p:spPr bwMode="auto">
          <a:xfrm>
            <a:off x="5385104" y="3114926"/>
            <a:ext cx="168120" cy="21600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8" name="TextBox 17"/>
          <p:cNvSpPr txBox="1"/>
          <p:nvPr/>
        </p:nvSpPr>
        <p:spPr>
          <a:xfrm>
            <a:off x="3062210" y="2187791"/>
            <a:ext cx="5902278" cy="561682"/>
          </a:xfrm>
          <a:prstGeom prst="rect">
            <a:avLst/>
          </a:prstGeom>
          <a:noFill/>
        </p:spPr>
        <p:txBody>
          <a:bodyPr wrap="square" lIns="68571" tIns="34285" rIns="68571" bIns="34285" rtlCol="0">
            <a:spAutoFit/>
          </a:bodyPr>
          <a:lstStyle/>
          <a:p>
            <a:pPr algn="ctr"/>
            <a:r>
              <a:rPr lang="zh-CN" altLang="en-US" sz="3200" spc="300" dirty="0" smtClean="0">
                <a:solidFill>
                  <a:schemeClr val="bg1"/>
                </a:solidFill>
              </a:rPr>
              <a:t>模数转换器</a:t>
            </a:r>
            <a:r>
              <a:rPr lang="en-US" altLang="zh-CN" sz="3200" spc="300" dirty="0">
                <a:solidFill>
                  <a:schemeClr val="bg1"/>
                </a:solidFill>
              </a:rPr>
              <a:t>ADC</a:t>
            </a:r>
            <a:endParaRPr lang="zh-CN" altLang="en-US" sz="3200" spc="300" dirty="0">
              <a:solidFill>
                <a:schemeClr val="bg1"/>
              </a:solidFill>
            </a:endParaRPr>
          </a:p>
        </p:txBody>
      </p:sp>
      <p:grpSp>
        <p:nvGrpSpPr>
          <p:cNvPr id="25" name="组合 24"/>
          <p:cNvGrpSpPr/>
          <p:nvPr/>
        </p:nvGrpSpPr>
        <p:grpSpPr>
          <a:xfrm>
            <a:off x="467544" y="1745324"/>
            <a:ext cx="1652852" cy="1652852"/>
            <a:chOff x="6775328" y="630868"/>
            <a:chExt cx="1652852" cy="1652852"/>
          </a:xfrm>
        </p:grpSpPr>
        <p:sp>
          <p:nvSpPr>
            <p:cNvPr id="26" name="椭圆 25"/>
            <p:cNvSpPr/>
            <p:nvPr/>
          </p:nvSpPr>
          <p:spPr>
            <a:xfrm>
              <a:off x="6775328" y="630868"/>
              <a:ext cx="1652852" cy="1652852"/>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539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27" name="椭圆 26"/>
            <p:cNvSpPr/>
            <p:nvPr/>
          </p:nvSpPr>
          <p:spPr bwMode="auto">
            <a:xfrm>
              <a:off x="6959915" y="815455"/>
              <a:ext cx="1283679" cy="1283679"/>
            </a:xfrm>
            <a:prstGeom prst="ellipse">
              <a:avLst/>
            </a:prstGeom>
            <a:solidFill>
              <a:schemeClr val="accent1"/>
            </a:solidFill>
            <a:ln>
              <a:noFill/>
            </a:ln>
            <a:effectLst>
              <a:innerShdw blurRad="76200" dist="101600" dir="180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71" tIns="34285" rIns="68571" bIns="34285" numCol="1" spcCol="0" rtlCol="0" fromWordArt="0" anchor="ctr" anchorCtr="0" forceAA="0" compatLnSpc="1">
              <a:noAutofit/>
            </a:bodyPr>
            <a:lstStyle/>
            <a:p>
              <a:pPr algn="ctr" defTabSz="685800"/>
              <a:endParaRPr lang="en-US" sz="2100" b="1"/>
            </a:p>
          </p:txBody>
        </p:sp>
        <p:sp>
          <p:nvSpPr>
            <p:cNvPr id="28" name="KSO_Shape"/>
            <p:cNvSpPr>
              <a:spLocks noChangeAspect="1"/>
            </p:cNvSpPr>
            <p:nvPr/>
          </p:nvSpPr>
          <p:spPr bwMode="auto">
            <a:xfrm>
              <a:off x="7214180" y="1164029"/>
              <a:ext cx="775149" cy="586531"/>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2" name="2"/>
          <p:cNvSpPr/>
          <p:nvPr>
            <p:custDataLst>
              <p:tags r:id="rId1"/>
            </p:custDataLst>
          </p:nvPr>
        </p:nvSpPr>
        <p:spPr>
          <a:xfrm>
            <a:off x="5998020" y="78908"/>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3" name="1"/>
          <p:cNvSpPr/>
          <p:nvPr>
            <p:custDataLst>
              <p:tags r:id="rId2"/>
            </p:custDataLst>
          </p:nvPr>
        </p:nvSpPr>
        <p:spPr>
          <a:xfrm>
            <a:off x="5272345" y="-285387"/>
            <a:ext cx="520817" cy="520817"/>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4" name="3"/>
          <p:cNvSpPr/>
          <p:nvPr>
            <p:custDataLst>
              <p:tags r:id="rId3"/>
            </p:custDataLst>
          </p:nvPr>
        </p:nvSpPr>
        <p:spPr>
          <a:xfrm>
            <a:off x="6839826" y="-572185"/>
            <a:ext cx="947414" cy="936468"/>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5" name="4"/>
          <p:cNvSpPr/>
          <p:nvPr>
            <p:custDataLst>
              <p:tags r:id="rId4"/>
            </p:custDataLst>
          </p:nvPr>
        </p:nvSpPr>
        <p:spPr>
          <a:xfrm>
            <a:off x="7979664" y="-120201"/>
            <a:ext cx="596669" cy="589775"/>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6" name="6"/>
          <p:cNvSpPr/>
          <p:nvPr>
            <p:custDataLst>
              <p:tags r:id="rId5"/>
            </p:custDataLst>
          </p:nvPr>
        </p:nvSpPr>
        <p:spPr>
          <a:xfrm>
            <a:off x="8797087" y="-510681"/>
            <a:ext cx="722005" cy="713663"/>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7" name="5"/>
          <p:cNvSpPr/>
          <p:nvPr>
            <p:custDataLst>
              <p:tags r:id="rId6"/>
            </p:custDataLst>
          </p:nvPr>
        </p:nvSpPr>
        <p:spPr>
          <a:xfrm>
            <a:off x="8647909" y="423634"/>
            <a:ext cx="195306" cy="195306"/>
          </a:xfrm>
          <a:prstGeom prst="ellipse">
            <a:avLst/>
          </a:prstGeom>
          <a:gradFill flip="none" rotWithShape="1">
            <a:gsLst>
              <a:gs pos="100000">
                <a:schemeClr val="bg1"/>
              </a:gs>
              <a:gs pos="0">
                <a:srgbClr val="E0E0E0"/>
              </a:gs>
            </a:gsLst>
            <a:lin ang="81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102249" tIns="51123" rIns="102249" bIns="51123" anchor="ctr"/>
          <a:lstStyle/>
          <a:p>
            <a:pPr algn="ctr"/>
            <a:endParaRPr lang="en-US">
              <a:solidFill>
                <a:prstClr val="white"/>
              </a:solidFill>
              <a:sym typeface="+mn-lt"/>
            </a:endParaRPr>
          </a:p>
        </p:txBody>
      </p:sp>
      <p:sp>
        <p:nvSpPr>
          <p:cNvPr id="38" name="8"/>
          <p:cNvSpPr/>
          <p:nvPr>
            <p:custDataLst>
              <p:tags r:id="rId7"/>
            </p:custDataLst>
          </p:nvPr>
        </p:nvSpPr>
        <p:spPr>
          <a:xfrm flipH="1">
            <a:off x="2371520" y="4912873"/>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9" name="7"/>
          <p:cNvSpPr/>
          <p:nvPr>
            <p:custDataLst>
              <p:tags r:id="rId8"/>
            </p:custDataLst>
          </p:nvPr>
        </p:nvSpPr>
        <p:spPr>
          <a:xfrm flipH="1">
            <a:off x="3348157" y="4734697"/>
            <a:ext cx="520817" cy="52081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0" name="9"/>
          <p:cNvSpPr/>
          <p:nvPr>
            <p:custDataLst>
              <p:tags r:id="rId9"/>
            </p:custDataLst>
          </p:nvPr>
        </p:nvSpPr>
        <p:spPr>
          <a:xfrm flipH="1">
            <a:off x="1259632" y="4587974"/>
            <a:ext cx="947414" cy="936468"/>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1" name="9"/>
          <p:cNvSpPr/>
          <p:nvPr>
            <p:custDataLst>
              <p:tags r:id="rId10"/>
            </p:custDataLst>
          </p:nvPr>
        </p:nvSpPr>
        <p:spPr>
          <a:xfrm flipH="1">
            <a:off x="524650" y="4934310"/>
            <a:ext cx="596669" cy="589775"/>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2" name="11"/>
          <p:cNvSpPr/>
          <p:nvPr>
            <p:custDataLst>
              <p:tags r:id="rId11"/>
            </p:custDataLst>
          </p:nvPr>
        </p:nvSpPr>
        <p:spPr>
          <a:xfrm flipH="1">
            <a:off x="-418155" y="4578455"/>
            <a:ext cx="722005" cy="713663"/>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3" name="10"/>
          <p:cNvSpPr/>
          <p:nvPr>
            <p:custDataLst>
              <p:tags r:id="rId12"/>
            </p:custDataLst>
          </p:nvPr>
        </p:nvSpPr>
        <p:spPr>
          <a:xfrm flipH="1">
            <a:off x="357841" y="4897452"/>
            <a:ext cx="195306" cy="195306"/>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1000"/>
                                        <p:tgtEl>
                                          <p:spTgt spid="7"/>
                                        </p:tgtEl>
                                      </p:cBhvr>
                                    </p:animEffect>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900" decel="100000" fill="hold"/>
                                        <p:tgtEl>
                                          <p:spTgt spid="2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41" presetClass="entr" presetSubtype="0" fill="hold" grpId="0" nodeType="afterEffect">
                                  <p:stCondLst>
                                    <p:cond delay="0"/>
                                  </p:stCondLst>
                                  <p:iterate type="lt">
                                    <p:tmPct val="15000"/>
                                  </p:iterate>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8"/>
                                        </p:tgtEl>
                                        <p:attrNameLst>
                                          <p:attrName>ppt_y</p:attrName>
                                        </p:attrNameLst>
                                      </p:cBhvr>
                                      <p:tavLst>
                                        <p:tav tm="0">
                                          <p:val>
                                            <p:strVal val="#ppt_y"/>
                                          </p:val>
                                        </p:tav>
                                        <p:tav tm="100000">
                                          <p:val>
                                            <p:strVal val="#ppt_y"/>
                                          </p:val>
                                        </p:tav>
                                      </p:tavLst>
                                    </p:anim>
                                    <p:anim calcmode="lin" valueType="num">
                                      <p:cBhvr>
                                        <p:cTn id="2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8"/>
                                        </p:tgtEl>
                                      </p:cBhvr>
                                    </p:animEffect>
                                  </p:childTnLst>
                                </p:cTn>
                              </p:par>
                            </p:childTnLst>
                          </p:cTn>
                        </p:par>
                        <p:par>
                          <p:cTn id="26" fill="hold">
                            <p:stCondLst>
                              <p:cond delay="3025"/>
                            </p:stCondLst>
                            <p:childTnLst>
                              <p:par>
                                <p:cTn id="27" presetID="3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900" decel="100000" fill="hold"/>
                                        <p:tgtEl>
                                          <p:spTgt spid="1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33" presetID="41" presetClass="entr" presetSubtype="0" fill="hold" grpId="0" nodeType="withEffect">
                                  <p:stCondLst>
                                    <p:cond delay="75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2"/>
                                        </p:tgtEl>
                                        <p:attrNameLst>
                                          <p:attrName>ppt_y</p:attrName>
                                        </p:attrNameLst>
                                      </p:cBhvr>
                                      <p:tavLst>
                                        <p:tav tm="0">
                                          <p:val>
                                            <p:strVal val="#ppt_y"/>
                                          </p:val>
                                        </p:tav>
                                        <p:tav tm="100000">
                                          <p:val>
                                            <p:strVal val="#ppt_y"/>
                                          </p:val>
                                        </p:tav>
                                      </p:tavLst>
                                    </p:anim>
                                    <p:anim calcmode="lin" valueType="num">
                                      <p:cBhvr>
                                        <p:cTn id="3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2"/>
                                        </p:tgtEl>
                                      </p:cBhvr>
                                    </p:animEffect>
                                  </p:childTnLst>
                                </p:cTn>
                              </p:par>
                            </p:childTnLst>
                          </p:cTn>
                        </p:par>
                        <p:par>
                          <p:cTn id="40" fill="hold">
                            <p:stCondLst>
                              <p:cond delay="4525"/>
                            </p:stCondLst>
                            <p:childTnLst>
                              <p:par>
                                <p:cTn id="41" presetID="23" presetClass="entr" presetSubtype="528" fill="hold" grpId="0" nodeType="afterEffect">
                                  <p:stCondLst>
                                    <p:cond delay="218"/>
                                  </p:stCondLst>
                                  <p:childTnLst>
                                    <p:set>
                                      <p:cBhvr>
                                        <p:cTn id="42" dur="1" fill="hold">
                                          <p:stCondLst>
                                            <p:cond delay="0"/>
                                          </p:stCondLst>
                                        </p:cTn>
                                        <p:tgtEl>
                                          <p:spTgt spid="42"/>
                                        </p:tgtEl>
                                        <p:attrNameLst>
                                          <p:attrName>style.visibility</p:attrName>
                                        </p:attrNameLst>
                                      </p:cBhvr>
                                      <p:to>
                                        <p:strVal val="visible"/>
                                      </p:to>
                                    </p:set>
                                    <p:anim calcmode="lin" valueType="num">
                                      <p:cBhvr>
                                        <p:cTn id="43" dur="932" fill="hold"/>
                                        <p:tgtEl>
                                          <p:spTgt spid="42"/>
                                        </p:tgtEl>
                                        <p:attrNameLst>
                                          <p:attrName>ppt_w</p:attrName>
                                        </p:attrNameLst>
                                      </p:cBhvr>
                                      <p:tavLst>
                                        <p:tav tm="0">
                                          <p:val>
                                            <p:fltVal val="0"/>
                                          </p:val>
                                        </p:tav>
                                        <p:tav tm="100000">
                                          <p:val>
                                            <p:strVal val="#ppt_w"/>
                                          </p:val>
                                        </p:tav>
                                      </p:tavLst>
                                    </p:anim>
                                    <p:anim calcmode="lin" valueType="num">
                                      <p:cBhvr>
                                        <p:cTn id="44" dur="932" fill="hold"/>
                                        <p:tgtEl>
                                          <p:spTgt spid="42"/>
                                        </p:tgtEl>
                                        <p:attrNameLst>
                                          <p:attrName>ppt_h</p:attrName>
                                        </p:attrNameLst>
                                      </p:cBhvr>
                                      <p:tavLst>
                                        <p:tav tm="0">
                                          <p:val>
                                            <p:fltVal val="0"/>
                                          </p:val>
                                        </p:tav>
                                        <p:tav tm="100000">
                                          <p:val>
                                            <p:strVal val="#ppt_h"/>
                                          </p:val>
                                        </p:tav>
                                      </p:tavLst>
                                    </p:anim>
                                    <p:anim calcmode="lin" valueType="num">
                                      <p:cBhvr>
                                        <p:cTn id="45" dur="932" fill="hold"/>
                                        <p:tgtEl>
                                          <p:spTgt spid="42"/>
                                        </p:tgtEl>
                                        <p:attrNameLst>
                                          <p:attrName>ppt_x</p:attrName>
                                        </p:attrNameLst>
                                      </p:cBhvr>
                                      <p:tavLst>
                                        <p:tav tm="0">
                                          <p:val>
                                            <p:fltVal val="0.5"/>
                                          </p:val>
                                        </p:tav>
                                        <p:tav tm="100000">
                                          <p:val>
                                            <p:strVal val="#ppt_x"/>
                                          </p:val>
                                        </p:tav>
                                      </p:tavLst>
                                    </p:anim>
                                    <p:anim calcmode="lin" valueType="num">
                                      <p:cBhvr>
                                        <p:cTn id="46" dur="932" fill="hold"/>
                                        <p:tgtEl>
                                          <p:spTgt spid="42"/>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318"/>
                                  </p:stCondLst>
                                  <p:childTnLst>
                                    <p:set>
                                      <p:cBhvr>
                                        <p:cTn id="48" dur="1" fill="hold">
                                          <p:stCondLst>
                                            <p:cond delay="0"/>
                                          </p:stCondLst>
                                        </p:cTn>
                                        <p:tgtEl>
                                          <p:spTgt spid="43"/>
                                        </p:tgtEl>
                                        <p:attrNameLst>
                                          <p:attrName>style.visibility</p:attrName>
                                        </p:attrNameLst>
                                      </p:cBhvr>
                                      <p:to>
                                        <p:strVal val="visible"/>
                                      </p:to>
                                    </p:set>
                                    <p:anim calcmode="lin" valueType="num">
                                      <p:cBhvr>
                                        <p:cTn id="49" dur="599" fill="hold"/>
                                        <p:tgtEl>
                                          <p:spTgt spid="43"/>
                                        </p:tgtEl>
                                        <p:attrNameLst>
                                          <p:attrName>ppt_w</p:attrName>
                                        </p:attrNameLst>
                                      </p:cBhvr>
                                      <p:tavLst>
                                        <p:tav tm="0">
                                          <p:val>
                                            <p:fltVal val="0"/>
                                          </p:val>
                                        </p:tav>
                                        <p:tav tm="100000">
                                          <p:val>
                                            <p:strVal val="#ppt_w"/>
                                          </p:val>
                                        </p:tav>
                                      </p:tavLst>
                                    </p:anim>
                                    <p:anim calcmode="lin" valueType="num">
                                      <p:cBhvr>
                                        <p:cTn id="50" dur="599" fill="hold"/>
                                        <p:tgtEl>
                                          <p:spTgt spid="43"/>
                                        </p:tgtEl>
                                        <p:attrNameLst>
                                          <p:attrName>ppt_h</p:attrName>
                                        </p:attrNameLst>
                                      </p:cBhvr>
                                      <p:tavLst>
                                        <p:tav tm="0">
                                          <p:val>
                                            <p:fltVal val="0"/>
                                          </p:val>
                                        </p:tav>
                                        <p:tav tm="100000">
                                          <p:val>
                                            <p:strVal val="#ppt_h"/>
                                          </p:val>
                                        </p:tav>
                                      </p:tavLst>
                                    </p:anim>
                                    <p:anim calcmode="lin" valueType="num">
                                      <p:cBhvr>
                                        <p:cTn id="51" dur="599" fill="hold"/>
                                        <p:tgtEl>
                                          <p:spTgt spid="43"/>
                                        </p:tgtEl>
                                        <p:attrNameLst>
                                          <p:attrName>ppt_x</p:attrName>
                                        </p:attrNameLst>
                                      </p:cBhvr>
                                      <p:tavLst>
                                        <p:tav tm="0">
                                          <p:val>
                                            <p:fltVal val="0.5"/>
                                          </p:val>
                                        </p:tav>
                                        <p:tav tm="100000">
                                          <p:val>
                                            <p:strVal val="#ppt_x"/>
                                          </p:val>
                                        </p:tav>
                                      </p:tavLst>
                                    </p:anim>
                                    <p:anim calcmode="lin" valueType="num">
                                      <p:cBhvr>
                                        <p:cTn id="52" dur="599" fill="hold"/>
                                        <p:tgtEl>
                                          <p:spTgt spid="43"/>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353"/>
                                  </p:stCondLst>
                                  <p:childTnLst>
                                    <p:set>
                                      <p:cBhvr>
                                        <p:cTn id="54" dur="1" fill="hold">
                                          <p:stCondLst>
                                            <p:cond delay="0"/>
                                          </p:stCondLst>
                                        </p:cTn>
                                        <p:tgtEl>
                                          <p:spTgt spid="41"/>
                                        </p:tgtEl>
                                        <p:attrNameLst>
                                          <p:attrName>style.visibility</p:attrName>
                                        </p:attrNameLst>
                                      </p:cBhvr>
                                      <p:to>
                                        <p:strVal val="visible"/>
                                      </p:to>
                                    </p:set>
                                    <p:anim calcmode="lin" valueType="num">
                                      <p:cBhvr>
                                        <p:cTn id="55" dur="1070" fill="hold"/>
                                        <p:tgtEl>
                                          <p:spTgt spid="41"/>
                                        </p:tgtEl>
                                        <p:attrNameLst>
                                          <p:attrName>ppt_w</p:attrName>
                                        </p:attrNameLst>
                                      </p:cBhvr>
                                      <p:tavLst>
                                        <p:tav tm="0">
                                          <p:val>
                                            <p:fltVal val="0"/>
                                          </p:val>
                                        </p:tav>
                                        <p:tav tm="100000">
                                          <p:val>
                                            <p:strVal val="#ppt_w"/>
                                          </p:val>
                                        </p:tav>
                                      </p:tavLst>
                                    </p:anim>
                                    <p:anim calcmode="lin" valueType="num">
                                      <p:cBhvr>
                                        <p:cTn id="56" dur="1070" fill="hold"/>
                                        <p:tgtEl>
                                          <p:spTgt spid="41"/>
                                        </p:tgtEl>
                                        <p:attrNameLst>
                                          <p:attrName>ppt_h</p:attrName>
                                        </p:attrNameLst>
                                      </p:cBhvr>
                                      <p:tavLst>
                                        <p:tav tm="0">
                                          <p:val>
                                            <p:fltVal val="0"/>
                                          </p:val>
                                        </p:tav>
                                        <p:tav tm="100000">
                                          <p:val>
                                            <p:strVal val="#ppt_h"/>
                                          </p:val>
                                        </p:tav>
                                      </p:tavLst>
                                    </p:anim>
                                    <p:anim calcmode="lin" valueType="num">
                                      <p:cBhvr>
                                        <p:cTn id="57" dur="1070" fill="hold"/>
                                        <p:tgtEl>
                                          <p:spTgt spid="41"/>
                                        </p:tgtEl>
                                        <p:attrNameLst>
                                          <p:attrName>ppt_x</p:attrName>
                                        </p:attrNameLst>
                                      </p:cBhvr>
                                      <p:tavLst>
                                        <p:tav tm="0">
                                          <p:val>
                                            <p:fltVal val="0.5"/>
                                          </p:val>
                                        </p:tav>
                                        <p:tav tm="100000">
                                          <p:val>
                                            <p:strVal val="#ppt_x"/>
                                          </p:val>
                                        </p:tav>
                                      </p:tavLst>
                                    </p:anim>
                                    <p:anim calcmode="lin" valueType="num">
                                      <p:cBhvr>
                                        <p:cTn id="58" dur="1070" fill="hold"/>
                                        <p:tgtEl>
                                          <p:spTgt spid="41"/>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320"/>
                                  </p:stCondLst>
                                  <p:childTnLst>
                                    <p:set>
                                      <p:cBhvr>
                                        <p:cTn id="60" dur="1" fill="hold">
                                          <p:stCondLst>
                                            <p:cond delay="0"/>
                                          </p:stCondLst>
                                        </p:cTn>
                                        <p:tgtEl>
                                          <p:spTgt spid="40"/>
                                        </p:tgtEl>
                                        <p:attrNameLst>
                                          <p:attrName>style.visibility</p:attrName>
                                        </p:attrNameLst>
                                      </p:cBhvr>
                                      <p:to>
                                        <p:strVal val="visible"/>
                                      </p:to>
                                    </p:set>
                                    <p:anim calcmode="lin" valueType="num">
                                      <p:cBhvr>
                                        <p:cTn id="61" dur="997" fill="hold"/>
                                        <p:tgtEl>
                                          <p:spTgt spid="40"/>
                                        </p:tgtEl>
                                        <p:attrNameLst>
                                          <p:attrName>ppt_w</p:attrName>
                                        </p:attrNameLst>
                                      </p:cBhvr>
                                      <p:tavLst>
                                        <p:tav tm="0">
                                          <p:val>
                                            <p:fltVal val="0"/>
                                          </p:val>
                                        </p:tav>
                                        <p:tav tm="100000">
                                          <p:val>
                                            <p:strVal val="#ppt_w"/>
                                          </p:val>
                                        </p:tav>
                                      </p:tavLst>
                                    </p:anim>
                                    <p:anim calcmode="lin" valueType="num">
                                      <p:cBhvr>
                                        <p:cTn id="62" dur="997" fill="hold"/>
                                        <p:tgtEl>
                                          <p:spTgt spid="40"/>
                                        </p:tgtEl>
                                        <p:attrNameLst>
                                          <p:attrName>ppt_h</p:attrName>
                                        </p:attrNameLst>
                                      </p:cBhvr>
                                      <p:tavLst>
                                        <p:tav tm="0">
                                          <p:val>
                                            <p:fltVal val="0"/>
                                          </p:val>
                                        </p:tav>
                                        <p:tav tm="100000">
                                          <p:val>
                                            <p:strVal val="#ppt_h"/>
                                          </p:val>
                                        </p:tav>
                                      </p:tavLst>
                                    </p:anim>
                                    <p:anim calcmode="lin" valueType="num">
                                      <p:cBhvr>
                                        <p:cTn id="63" dur="997" fill="hold"/>
                                        <p:tgtEl>
                                          <p:spTgt spid="40"/>
                                        </p:tgtEl>
                                        <p:attrNameLst>
                                          <p:attrName>ppt_x</p:attrName>
                                        </p:attrNameLst>
                                      </p:cBhvr>
                                      <p:tavLst>
                                        <p:tav tm="0">
                                          <p:val>
                                            <p:fltVal val="0.5"/>
                                          </p:val>
                                        </p:tav>
                                        <p:tav tm="100000">
                                          <p:val>
                                            <p:strVal val="#ppt_x"/>
                                          </p:val>
                                        </p:tav>
                                      </p:tavLst>
                                    </p:anim>
                                    <p:anim calcmode="lin" valueType="num">
                                      <p:cBhvr>
                                        <p:cTn id="64" dur="997" fill="hold"/>
                                        <p:tgtEl>
                                          <p:spTgt spid="40"/>
                                        </p:tgtEl>
                                        <p:attrNameLst>
                                          <p:attrName>ppt_y</p:attrName>
                                        </p:attrNameLst>
                                      </p:cBhvr>
                                      <p:tavLst>
                                        <p:tav tm="0">
                                          <p:val>
                                            <p:fltVal val="0.5"/>
                                          </p:val>
                                        </p:tav>
                                        <p:tav tm="100000">
                                          <p:val>
                                            <p:strVal val="#ppt_y"/>
                                          </p:val>
                                        </p:tav>
                                      </p:tavLst>
                                    </p:anim>
                                  </p:childTnLst>
                                </p:cTn>
                              </p:par>
                              <p:par>
                                <p:cTn id="65" presetID="23" presetClass="entr" presetSubtype="528" fill="hold" grpId="0" nodeType="withEffect">
                                  <p:stCondLst>
                                    <p:cond delay="579"/>
                                  </p:stCondLst>
                                  <p:childTnLst>
                                    <p:set>
                                      <p:cBhvr>
                                        <p:cTn id="66" dur="1" fill="hold">
                                          <p:stCondLst>
                                            <p:cond delay="0"/>
                                          </p:stCondLst>
                                        </p:cTn>
                                        <p:tgtEl>
                                          <p:spTgt spid="38"/>
                                        </p:tgtEl>
                                        <p:attrNameLst>
                                          <p:attrName>style.visibility</p:attrName>
                                        </p:attrNameLst>
                                      </p:cBhvr>
                                      <p:to>
                                        <p:strVal val="visible"/>
                                      </p:to>
                                    </p:set>
                                    <p:anim calcmode="lin" valueType="num">
                                      <p:cBhvr>
                                        <p:cTn id="67" dur="345" fill="hold"/>
                                        <p:tgtEl>
                                          <p:spTgt spid="38"/>
                                        </p:tgtEl>
                                        <p:attrNameLst>
                                          <p:attrName>ppt_w</p:attrName>
                                        </p:attrNameLst>
                                      </p:cBhvr>
                                      <p:tavLst>
                                        <p:tav tm="0">
                                          <p:val>
                                            <p:fltVal val="0"/>
                                          </p:val>
                                        </p:tav>
                                        <p:tav tm="100000">
                                          <p:val>
                                            <p:strVal val="#ppt_w"/>
                                          </p:val>
                                        </p:tav>
                                      </p:tavLst>
                                    </p:anim>
                                    <p:anim calcmode="lin" valueType="num">
                                      <p:cBhvr>
                                        <p:cTn id="68" dur="345" fill="hold"/>
                                        <p:tgtEl>
                                          <p:spTgt spid="38"/>
                                        </p:tgtEl>
                                        <p:attrNameLst>
                                          <p:attrName>ppt_h</p:attrName>
                                        </p:attrNameLst>
                                      </p:cBhvr>
                                      <p:tavLst>
                                        <p:tav tm="0">
                                          <p:val>
                                            <p:fltVal val="0"/>
                                          </p:val>
                                        </p:tav>
                                        <p:tav tm="100000">
                                          <p:val>
                                            <p:strVal val="#ppt_h"/>
                                          </p:val>
                                        </p:tav>
                                      </p:tavLst>
                                    </p:anim>
                                    <p:anim calcmode="lin" valueType="num">
                                      <p:cBhvr>
                                        <p:cTn id="69" dur="345" fill="hold"/>
                                        <p:tgtEl>
                                          <p:spTgt spid="38"/>
                                        </p:tgtEl>
                                        <p:attrNameLst>
                                          <p:attrName>ppt_x</p:attrName>
                                        </p:attrNameLst>
                                      </p:cBhvr>
                                      <p:tavLst>
                                        <p:tav tm="0">
                                          <p:val>
                                            <p:fltVal val="0.5"/>
                                          </p:val>
                                        </p:tav>
                                        <p:tav tm="100000">
                                          <p:val>
                                            <p:strVal val="#ppt_x"/>
                                          </p:val>
                                        </p:tav>
                                      </p:tavLst>
                                    </p:anim>
                                    <p:anim calcmode="lin" valueType="num">
                                      <p:cBhvr>
                                        <p:cTn id="70" dur="345" fill="hold"/>
                                        <p:tgtEl>
                                          <p:spTgt spid="38"/>
                                        </p:tgtEl>
                                        <p:attrNameLst>
                                          <p:attrName>ppt_y</p:attrName>
                                        </p:attrNameLst>
                                      </p:cBhvr>
                                      <p:tavLst>
                                        <p:tav tm="0">
                                          <p:val>
                                            <p:fltVal val="0.5"/>
                                          </p:val>
                                        </p:tav>
                                        <p:tav tm="100000">
                                          <p:val>
                                            <p:strVal val="#ppt_y"/>
                                          </p:val>
                                        </p:tav>
                                      </p:tavLst>
                                    </p:anim>
                                  </p:childTnLst>
                                </p:cTn>
                              </p:par>
                              <p:par>
                                <p:cTn id="71" presetID="23" presetClass="entr" presetSubtype="528" fill="hold" grpId="0" nodeType="withEffect">
                                  <p:stCondLst>
                                    <p:cond delay="592"/>
                                  </p:stCondLst>
                                  <p:childTnLst>
                                    <p:set>
                                      <p:cBhvr>
                                        <p:cTn id="72" dur="1" fill="hold">
                                          <p:stCondLst>
                                            <p:cond delay="0"/>
                                          </p:stCondLst>
                                        </p:cTn>
                                        <p:tgtEl>
                                          <p:spTgt spid="39"/>
                                        </p:tgtEl>
                                        <p:attrNameLst>
                                          <p:attrName>style.visibility</p:attrName>
                                        </p:attrNameLst>
                                      </p:cBhvr>
                                      <p:to>
                                        <p:strVal val="visible"/>
                                      </p:to>
                                    </p:set>
                                    <p:anim calcmode="lin" valueType="num">
                                      <p:cBhvr>
                                        <p:cTn id="73" dur="1060" fill="hold"/>
                                        <p:tgtEl>
                                          <p:spTgt spid="39"/>
                                        </p:tgtEl>
                                        <p:attrNameLst>
                                          <p:attrName>ppt_w</p:attrName>
                                        </p:attrNameLst>
                                      </p:cBhvr>
                                      <p:tavLst>
                                        <p:tav tm="0">
                                          <p:val>
                                            <p:fltVal val="0"/>
                                          </p:val>
                                        </p:tav>
                                        <p:tav tm="100000">
                                          <p:val>
                                            <p:strVal val="#ppt_w"/>
                                          </p:val>
                                        </p:tav>
                                      </p:tavLst>
                                    </p:anim>
                                    <p:anim calcmode="lin" valueType="num">
                                      <p:cBhvr>
                                        <p:cTn id="74" dur="1060" fill="hold"/>
                                        <p:tgtEl>
                                          <p:spTgt spid="39"/>
                                        </p:tgtEl>
                                        <p:attrNameLst>
                                          <p:attrName>ppt_h</p:attrName>
                                        </p:attrNameLst>
                                      </p:cBhvr>
                                      <p:tavLst>
                                        <p:tav tm="0">
                                          <p:val>
                                            <p:fltVal val="0"/>
                                          </p:val>
                                        </p:tav>
                                        <p:tav tm="100000">
                                          <p:val>
                                            <p:strVal val="#ppt_h"/>
                                          </p:val>
                                        </p:tav>
                                      </p:tavLst>
                                    </p:anim>
                                    <p:anim calcmode="lin" valueType="num">
                                      <p:cBhvr>
                                        <p:cTn id="75" dur="1060" fill="hold"/>
                                        <p:tgtEl>
                                          <p:spTgt spid="39"/>
                                        </p:tgtEl>
                                        <p:attrNameLst>
                                          <p:attrName>ppt_x</p:attrName>
                                        </p:attrNameLst>
                                      </p:cBhvr>
                                      <p:tavLst>
                                        <p:tav tm="0">
                                          <p:val>
                                            <p:fltVal val="0.5"/>
                                          </p:val>
                                        </p:tav>
                                        <p:tav tm="100000">
                                          <p:val>
                                            <p:strVal val="#ppt_x"/>
                                          </p:val>
                                        </p:tav>
                                      </p:tavLst>
                                    </p:anim>
                                    <p:anim calcmode="lin" valueType="num">
                                      <p:cBhvr>
                                        <p:cTn id="76" dur="1060" fill="hold"/>
                                        <p:tgtEl>
                                          <p:spTgt spid="39"/>
                                        </p:tgtEl>
                                        <p:attrNameLst>
                                          <p:attrName>ppt_y</p:attrName>
                                        </p:attrNameLst>
                                      </p:cBhvr>
                                      <p:tavLst>
                                        <p:tav tm="0">
                                          <p:val>
                                            <p:fltVal val="0.5"/>
                                          </p:val>
                                        </p:tav>
                                        <p:tav tm="100000">
                                          <p:val>
                                            <p:strVal val="#ppt_y"/>
                                          </p:val>
                                        </p:tav>
                                      </p:tavLst>
                                    </p:anim>
                                  </p:childTnLst>
                                </p:cTn>
                              </p:par>
                              <p:par>
                                <p:cTn id="77" presetID="23" presetClass="entr" presetSubtype="528" fill="hold" grpId="0"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914" fill="hold"/>
                                        <p:tgtEl>
                                          <p:spTgt spid="34"/>
                                        </p:tgtEl>
                                        <p:attrNameLst>
                                          <p:attrName>ppt_w</p:attrName>
                                        </p:attrNameLst>
                                      </p:cBhvr>
                                      <p:tavLst>
                                        <p:tav tm="0">
                                          <p:val>
                                            <p:fltVal val="0"/>
                                          </p:val>
                                        </p:tav>
                                        <p:tav tm="100000">
                                          <p:val>
                                            <p:strVal val="#ppt_w"/>
                                          </p:val>
                                        </p:tav>
                                      </p:tavLst>
                                    </p:anim>
                                    <p:anim calcmode="lin" valueType="num">
                                      <p:cBhvr>
                                        <p:cTn id="80" dur="914" fill="hold"/>
                                        <p:tgtEl>
                                          <p:spTgt spid="34"/>
                                        </p:tgtEl>
                                        <p:attrNameLst>
                                          <p:attrName>ppt_h</p:attrName>
                                        </p:attrNameLst>
                                      </p:cBhvr>
                                      <p:tavLst>
                                        <p:tav tm="0">
                                          <p:val>
                                            <p:fltVal val="0"/>
                                          </p:val>
                                        </p:tav>
                                        <p:tav tm="100000">
                                          <p:val>
                                            <p:strVal val="#ppt_h"/>
                                          </p:val>
                                        </p:tav>
                                      </p:tavLst>
                                    </p:anim>
                                    <p:anim calcmode="lin" valueType="num">
                                      <p:cBhvr>
                                        <p:cTn id="81" dur="914" fill="hold"/>
                                        <p:tgtEl>
                                          <p:spTgt spid="34"/>
                                        </p:tgtEl>
                                        <p:attrNameLst>
                                          <p:attrName>ppt_x</p:attrName>
                                        </p:attrNameLst>
                                      </p:cBhvr>
                                      <p:tavLst>
                                        <p:tav tm="0">
                                          <p:val>
                                            <p:fltVal val="0.5"/>
                                          </p:val>
                                        </p:tav>
                                        <p:tav tm="100000">
                                          <p:val>
                                            <p:strVal val="#ppt_x"/>
                                          </p:val>
                                        </p:tav>
                                      </p:tavLst>
                                    </p:anim>
                                    <p:anim calcmode="lin" valueType="num">
                                      <p:cBhvr>
                                        <p:cTn id="82" dur="914" fill="hold"/>
                                        <p:tgtEl>
                                          <p:spTgt spid="34"/>
                                        </p:tgtEl>
                                        <p:attrNameLst>
                                          <p:attrName>ppt_y</p:attrName>
                                        </p:attrNameLst>
                                      </p:cBhvr>
                                      <p:tavLst>
                                        <p:tav tm="0">
                                          <p:val>
                                            <p:fltVal val="0.5"/>
                                          </p:val>
                                        </p:tav>
                                        <p:tav tm="100000">
                                          <p:val>
                                            <p:strVal val="#ppt_y"/>
                                          </p:val>
                                        </p:tav>
                                      </p:tavLst>
                                    </p:anim>
                                  </p:childTnLst>
                                </p:cTn>
                              </p:par>
                              <p:par>
                                <p:cTn id="83" presetID="23" presetClass="entr" presetSubtype="528" fill="hold" grpId="0" nodeType="withEffect">
                                  <p:stCondLst>
                                    <p:cond delay="361"/>
                                  </p:stCondLst>
                                  <p:childTnLst>
                                    <p:set>
                                      <p:cBhvr>
                                        <p:cTn id="84" dur="1" fill="hold">
                                          <p:stCondLst>
                                            <p:cond delay="0"/>
                                          </p:stCondLst>
                                        </p:cTn>
                                        <p:tgtEl>
                                          <p:spTgt spid="33"/>
                                        </p:tgtEl>
                                        <p:attrNameLst>
                                          <p:attrName>style.visibility</p:attrName>
                                        </p:attrNameLst>
                                      </p:cBhvr>
                                      <p:to>
                                        <p:strVal val="visible"/>
                                      </p:to>
                                    </p:set>
                                    <p:anim calcmode="lin" valueType="num">
                                      <p:cBhvr>
                                        <p:cTn id="85" dur="591" fill="hold"/>
                                        <p:tgtEl>
                                          <p:spTgt spid="33"/>
                                        </p:tgtEl>
                                        <p:attrNameLst>
                                          <p:attrName>ppt_w</p:attrName>
                                        </p:attrNameLst>
                                      </p:cBhvr>
                                      <p:tavLst>
                                        <p:tav tm="0">
                                          <p:val>
                                            <p:fltVal val="0"/>
                                          </p:val>
                                        </p:tav>
                                        <p:tav tm="100000">
                                          <p:val>
                                            <p:strVal val="#ppt_w"/>
                                          </p:val>
                                        </p:tav>
                                      </p:tavLst>
                                    </p:anim>
                                    <p:anim calcmode="lin" valueType="num">
                                      <p:cBhvr>
                                        <p:cTn id="86" dur="591" fill="hold"/>
                                        <p:tgtEl>
                                          <p:spTgt spid="33"/>
                                        </p:tgtEl>
                                        <p:attrNameLst>
                                          <p:attrName>ppt_h</p:attrName>
                                        </p:attrNameLst>
                                      </p:cBhvr>
                                      <p:tavLst>
                                        <p:tav tm="0">
                                          <p:val>
                                            <p:fltVal val="0"/>
                                          </p:val>
                                        </p:tav>
                                        <p:tav tm="100000">
                                          <p:val>
                                            <p:strVal val="#ppt_h"/>
                                          </p:val>
                                        </p:tav>
                                      </p:tavLst>
                                    </p:anim>
                                    <p:anim calcmode="lin" valueType="num">
                                      <p:cBhvr>
                                        <p:cTn id="87" dur="591" fill="hold"/>
                                        <p:tgtEl>
                                          <p:spTgt spid="33"/>
                                        </p:tgtEl>
                                        <p:attrNameLst>
                                          <p:attrName>ppt_x</p:attrName>
                                        </p:attrNameLst>
                                      </p:cBhvr>
                                      <p:tavLst>
                                        <p:tav tm="0">
                                          <p:val>
                                            <p:fltVal val="0.5"/>
                                          </p:val>
                                        </p:tav>
                                        <p:tav tm="100000">
                                          <p:val>
                                            <p:strVal val="#ppt_x"/>
                                          </p:val>
                                        </p:tav>
                                      </p:tavLst>
                                    </p:anim>
                                    <p:anim calcmode="lin" valueType="num">
                                      <p:cBhvr>
                                        <p:cTn id="88" dur="591" fill="hold"/>
                                        <p:tgtEl>
                                          <p:spTgt spid="33"/>
                                        </p:tgtEl>
                                        <p:attrNameLst>
                                          <p:attrName>ppt_y</p:attrName>
                                        </p:attrNameLst>
                                      </p:cBhvr>
                                      <p:tavLst>
                                        <p:tav tm="0">
                                          <p:val>
                                            <p:fltVal val="0.5"/>
                                          </p:val>
                                        </p:tav>
                                        <p:tav tm="100000">
                                          <p:val>
                                            <p:strVal val="#ppt_y"/>
                                          </p:val>
                                        </p:tav>
                                      </p:tavLst>
                                    </p:anim>
                                  </p:childTnLst>
                                </p:cTn>
                              </p:par>
                              <p:par>
                                <p:cTn id="89" presetID="23" presetClass="entr" presetSubtype="528" fill="hold" grpId="0" nodeType="withEffect">
                                  <p:stCondLst>
                                    <p:cond delay="311"/>
                                  </p:stCondLst>
                                  <p:childTnLst>
                                    <p:set>
                                      <p:cBhvr>
                                        <p:cTn id="90" dur="1" fill="hold">
                                          <p:stCondLst>
                                            <p:cond delay="0"/>
                                          </p:stCondLst>
                                        </p:cTn>
                                        <p:tgtEl>
                                          <p:spTgt spid="32"/>
                                        </p:tgtEl>
                                        <p:attrNameLst>
                                          <p:attrName>style.visibility</p:attrName>
                                        </p:attrNameLst>
                                      </p:cBhvr>
                                      <p:to>
                                        <p:strVal val="visible"/>
                                      </p:to>
                                    </p:set>
                                    <p:anim calcmode="lin" valueType="num">
                                      <p:cBhvr>
                                        <p:cTn id="91" dur="720" fill="hold"/>
                                        <p:tgtEl>
                                          <p:spTgt spid="32"/>
                                        </p:tgtEl>
                                        <p:attrNameLst>
                                          <p:attrName>ppt_w</p:attrName>
                                        </p:attrNameLst>
                                      </p:cBhvr>
                                      <p:tavLst>
                                        <p:tav tm="0">
                                          <p:val>
                                            <p:fltVal val="0"/>
                                          </p:val>
                                        </p:tav>
                                        <p:tav tm="100000">
                                          <p:val>
                                            <p:strVal val="#ppt_w"/>
                                          </p:val>
                                        </p:tav>
                                      </p:tavLst>
                                    </p:anim>
                                    <p:anim calcmode="lin" valueType="num">
                                      <p:cBhvr>
                                        <p:cTn id="92" dur="720" fill="hold"/>
                                        <p:tgtEl>
                                          <p:spTgt spid="32"/>
                                        </p:tgtEl>
                                        <p:attrNameLst>
                                          <p:attrName>ppt_h</p:attrName>
                                        </p:attrNameLst>
                                      </p:cBhvr>
                                      <p:tavLst>
                                        <p:tav tm="0">
                                          <p:val>
                                            <p:fltVal val="0"/>
                                          </p:val>
                                        </p:tav>
                                        <p:tav tm="100000">
                                          <p:val>
                                            <p:strVal val="#ppt_h"/>
                                          </p:val>
                                        </p:tav>
                                      </p:tavLst>
                                    </p:anim>
                                    <p:anim calcmode="lin" valueType="num">
                                      <p:cBhvr>
                                        <p:cTn id="93" dur="720" fill="hold"/>
                                        <p:tgtEl>
                                          <p:spTgt spid="32"/>
                                        </p:tgtEl>
                                        <p:attrNameLst>
                                          <p:attrName>ppt_x</p:attrName>
                                        </p:attrNameLst>
                                      </p:cBhvr>
                                      <p:tavLst>
                                        <p:tav tm="0">
                                          <p:val>
                                            <p:fltVal val="0.5"/>
                                          </p:val>
                                        </p:tav>
                                        <p:tav tm="100000">
                                          <p:val>
                                            <p:strVal val="#ppt_x"/>
                                          </p:val>
                                        </p:tav>
                                      </p:tavLst>
                                    </p:anim>
                                    <p:anim calcmode="lin" valueType="num">
                                      <p:cBhvr>
                                        <p:cTn id="94" dur="720" fill="hold"/>
                                        <p:tgtEl>
                                          <p:spTgt spid="32"/>
                                        </p:tgtEl>
                                        <p:attrNameLst>
                                          <p:attrName>ppt_y</p:attrName>
                                        </p:attrNameLst>
                                      </p:cBhvr>
                                      <p:tavLst>
                                        <p:tav tm="0">
                                          <p:val>
                                            <p:fltVal val="0.5"/>
                                          </p:val>
                                        </p:tav>
                                        <p:tav tm="100000">
                                          <p:val>
                                            <p:strVal val="#ppt_y"/>
                                          </p:val>
                                        </p:tav>
                                      </p:tavLst>
                                    </p:anim>
                                  </p:childTnLst>
                                </p:cTn>
                              </p:par>
                              <p:par>
                                <p:cTn id="95" presetID="23" presetClass="entr" presetSubtype="528" fill="hold" grpId="0" nodeType="withEffect">
                                  <p:stCondLst>
                                    <p:cond delay="265"/>
                                  </p:stCondLst>
                                  <p:childTnLst>
                                    <p:set>
                                      <p:cBhvr>
                                        <p:cTn id="96" dur="1" fill="hold">
                                          <p:stCondLst>
                                            <p:cond delay="0"/>
                                          </p:stCondLst>
                                        </p:cTn>
                                        <p:tgtEl>
                                          <p:spTgt spid="35"/>
                                        </p:tgtEl>
                                        <p:attrNameLst>
                                          <p:attrName>style.visibility</p:attrName>
                                        </p:attrNameLst>
                                      </p:cBhvr>
                                      <p:to>
                                        <p:strVal val="visible"/>
                                      </p:to>
                                    </p:set>
                                    <p:anim calcmode="lin" valueType="num">
                                      <p:cBhvr>
                                        <p:cTn id="97" dur="343" fill="hold"/>
                                        <p:tgtEl>
                                          <p:spTgt spid="35"/>
                                        </p:tgtEl>
                                        <p:attrNameLst>
                                          <p:attrName>ppt_w</p:attrName>
                                        </p:attrNameLst>
                                      </p:cBhvr>
                                      <p:tavLst>
                                        <p:tav tm="0">
                                          <p:val>
                                            <p:fltVal val="0"/>
                                          </p:val>
                                        </p:tav>
                                        <p:tav tm="100000">
                                          <p:val>
                                            <p:strVal val="#ppt_w"/>
                                          </p:val>
                                        </p:tav>
                                      </p:tavLst>
                                    </p:anim>
                                    <p:anim calcmode="lin" valueType="num">
                                      <p:cBhvr>
                                        <p:cTn id="98" dur="343" fill="hold"/>
                                        <p:tgtEl>
                                          <p:spTgt spid="35"/>
                                        </p:tgtEl>
                                        <p:attrNameLst>
                                          <p:attrName>ppt_h</p:attrName>
                                        </p:attrNameLst>
                                      </p:cBhvr>
                                      <p:tavLst>
                                        <p:tav tm="0">
                                          <p:val>
                                            <p:fltVal val="0"/>
                                          </p:val>
                                        </p:tav>
                                        <p:tav tm="100000">
                                          <p:val>
                                            <p:strVal val="#ppt_h"/>
                                          </p:val>
                                        </p:tav>
                                      </p:tavLst>
                                    </p:anim>
                                    <p:anim calcmode="lin" valueType="num">
                                      <p:cBhvr>
                                        <p:cTn id="99" dur="343" fill="hold"/>
                                        <p:tgtEl>
                                          <p:spTgt spid="35"/>
                                        </p:tgtEl>
                                        <p:attrNameLst>
                                          <p:attrName>ppt_x</p:attrName>
                                        </p:attrNameLst>
                                      </p:cBhvr>
                                      <p:tavLst>
                                        <p:tav tm="0">
                                          <p:val>
                                            <p:fltVal val="0.5"/>
                                          </p:val>
                                        </p:tav>
                                        <p:tav tm="100000">
                                          <p:val>
                                            <p:strVal val="#ppt_x"/>
                                          </p:val>
                                        </p:tav>
                                      </p:tavLst>
                                    </p:anim>
                                    <p:anim calcmode="lin" valueType="num">
                                      <p:cBhvr>
                                        <p:cTn id="100" dur="343" fill="hold"/>
                                        <p:tgtEl>
                                          <p:spTgt spid="35"/>
                                        </p:tgtEl>
                                        <p:attrNameLst>
                                          <p:attrName>ppt_y</p:attrName>
                                        </p:attrNameLst>
                                      </p:cBhvr>
                                      <p:tavLst>
                                        <p:tav tm="0">
                                          <p:val>
                                            <p:fltVal val="0.5"/>
                                          </p:val>
                                        </p:tav>
                                        <p:tav tm="100000">
                                          <p:val>
                                            <p:strVal val="#ppt_y"/>
                                          </p:val>
                                        </p:tav>
                                      </p:tavLst>
                                    </p:anim>
                                  </p:childTnLst>
                                </p:cTn>
                              </p:par>
                              <p:par>
                                <p:cTn id="101" presetID="23" presetClass="entr" presetSubtype="528" fill="hold" grpId="0" nodeType="withEffect">
                                  <p:stCondLst>
                                    <p:cond delay="459"/>
                                  </p:stCondLst>
                                  <p:childTnLst>
                                    <p:set>
                                      <p:cBhvr>
                                        <p:cTn id="102" dur="1" fill="hold">
                                          <p:stCondLst>
                                            <p:cond delay="0"/>
                                          </p:stCondLst>
                                        </p:cTn>
                                        <p:tgtEl>
                                          <p:spTgt spid="37"/>
                                        </p:tgtEl>
                                        <p:attrNameLst>
                                          <p:attrName>style.visibility</p:attrName>
                                        </p:attrNameLst>
                                      </p:cBhvr>
                                      <p:to>
                                        <p:strVal val="visible"/>
                                      </p:to>
                                    </p:set>
                                    <p:anim calcmode="lin" valueType="num">
                                      <p:cBhvr>
                                        <p:cTn id="103" dur="774" fill="hold"/>
                                        <p:tgtEl>
                                          <p:spTgt spid="37"/>
                                        </p:tgtEl>
                                        <p:attrNameLst>
                                          <p:attrName>ppt_w</p:attrName>
                                        </p:attrNameLst>
                                      </p:cBhvr>
                                      <p:tavLst>
                                        <p:tav tm="0">
                                          <p:val>
                                            <p:fltVal val="0"/>
                                          </p:val>
                                        </p:tav>
                                        <p:tav tm="100000">
                                          <p:val>
                                            <p:strVal val="#ppt_w"/>
                                          </p:val>
                                        </p:tav>
                                      </p:tavLst>
                                    </p:anim>
                                    <p:anim calcmode="lin" valueType="num">
                                      <p:cBhvr>
                                        <p:cTn id="104" dur="774" fill="hold"/>
                                        <p:tgtEl>
                                          <p:spTgt spid="37"/>
                                        </p:tgtEl>
                                        <p:attrNameLst>
                                          <p:attrName>ppt_h</p:attrName>
                                        </p:attrNameLst>
                                      </p:cBhvr>
                                      <p:tavLst>
                                        <p:tav tm="0">
                                          <p:val>
                                            <p:fltVal val="0"/>
                                          </p:val>
                                        </p:tav>
                                        <p:tav tm="100000">
                                          <p:val>
                                            <p:strVal val="#ppt_h"/>
                                          </p:val>
                                        </p:tav>
                                      </p:tavLst>
                                    </p:anim>
                                    <p:anim calcmode="lin" valueType="num">
                                      <p:cBhvr>
                                        <p:cTn id="105" dur="774" fill="hold"/>
                                        <p:tgtEl>
                                          <p:spTgt spid="37"/>
                                        </p:tgtEl>
                                        <p:attrNameLst>
                                          <p:attrName>ppt_x</p:attrName>
                                        </p:attrNameLst>
                                      </p:cBhvr>
                                      <p:tavLst>
                                        <p:tav tm="0">
                                          <p:val>
                                            <p:fltVal val="0.5"/>
                                          </p:val>
                                        </p:tav>
                                        <p:tav tm="100000">
                                          <p:val>
                                            <p:strVal val="#ppt_x"/>
                                          </p:val>
                                        </p:tav>
                                      </p:tavLst>
                                    </p:anim>
                                    <p:anim calcmode="lin" valueType="num">
                                      <p:cBhvr>
                                        <p:cTn id="106" dur="774" fill="hold"/>
                                        <p:tgtEl>
                                          <p:spTgt spid="3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p:bldP spid="14" grpId="0" animBg="1"/>
      <p:bldP spid="18" grpId="0"/>
      <p:bldP spid="32" grpId="0" animBg="1"/>
      <p:bldP spid="33" grpId="0" animBg="1"/>
      <p:bldP spid="34" grpId="0" animBg="1"/>
      <p:bldP spid="35" grpId="0" animBg="1"/>
      <p:bldP spid="37" grpId="0" animBg="1"/>
      <p:bldP spid="38" grpId="0" animBg="1"/>
      <p:bldP spid="39" grpId="0" animBg="1"/>
      <p:bldP spid="40" grpId="0" animBg="1"/>
      <p:bldP spid="41" grpId="0" animBg="1"/>
      <p:bldP spid="42" grpId="0" animBg="1"/>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smtClean="0"/>
              <a:t>·</a:t>
            </a:r>
            <a:r>
              <a:rPr lang="en-US" altLang="zh-CN" dirty="0"/>
              <a:t>ADC</a:t>
            </a:r>
            <a:r>
              <a:rPr lang="zh-CN" altLang="en-US" dirty="0"/>
              <a:t>模块的特点</a:t>
            </a:r>
          </a:p>
        </p:txBody>
      </p:sp>
      <p:sp>
        <p:nvSpPr>
          <p:cNvPr id="5" name="矩形 4"/>
          <p:cNvSpPr/>
          <p:nvPr/>
        </p:nvSpPr>
        <p:spPr>
          <a:xfrm>
            <a:off x="611560" y="1066448"/>
            <a:ext cx="5544616" cy="3477875"/>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4.ADC</a:t>
            </a:r>
            <a:r>
              <a:rPr lang="zh-CN" altLang="en-US" sz="2000" kern="100" dirty="0">
                <a:solidFill>
                  <a:schemeClr val="tx1">
                    <a:lumMod val="65000"/>
                    <a:lumOff val="35000"/>
                  </a:schemeClr>
                </a:solidFill>
                <a:latin typeface="+mn-ea"/>
              </a:rPr>
              <a:t>模块的自动序列发生器可以按两个独立的</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状态序列发生器</a:t>
            </a:r>
            <a:r>
              <a:rPr lang="en-US" altLang="zh-CN" sz="2000" kern="100" dirty="0">
                <a:solidFill>
                  <a:schemeClr val="tx1">
                    <a:lumMod val="65000"/>
                    <a:lumOff val="35000"/>
                  </a:schemeClr>
                </a:solidFill>
                <a:latin typeface="+mn-ea"/>
              </a:rPr>
              <a:t>(SEQ1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SEQ2)</a:t>
            </a:r>
            <a:r>
              <a:rPr lang="zh-CN" altLang="en-US" sz="2000" kern="100" dirty="0">
                <a:solidFill>
                  <a:schemeClr val="tx1">
                    <a:lumMod val="65000"/>
                    <a:lumOff val="35000"/>
                  </a:schemeClr>
                </a:solidFill>
                <a:latin typeface="+mn-ea"/>
              </a:rPr>
              <a:t>来运行，也可以按一个</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状态的序列发生器</a:t>
            </a:r>
            <a:r>
              <a:rPr lang="en-US" altLang="zh-CN" sz="2000" kern="100" dirty="0">
                <a:solidFill>
                  <a:schemeClr val="tx1">
                    <a:lumMod val="65000"/>
                    <a:lumOff val="35000"/>
                  </a:schemeClr>
                </a:solidFill>
                <a:latin typeface="+mn-ea"/>
              </a:rPr>
              <a:t>(SEQ)</a:t>
            </a:r>
            <a:r>
              <a:rPr lang="zh-CN" altLang="en-US" sz="2000" kern="100" dirty="0">
                <a:solidFill>
                  <a:schemeClr val="tx1">
                    <a:lumMod val="65000"/>
                    <a:lumOff val="35000"/>
                  </a:schemeClr>
                </a:solidFill>
                <a:latin typeface="+mn-ea"/>
              </a:rPr>
              <a:t>来运行。不管是</a:t>
            </a:r>
            <a:r>
              <a:rPr lang="en-US" altLang="zh-CN" sz="2000" kern="100" dirty="0">
                <a:solidFill>
                  <a:schemeClr val="tx1">
                    <a:lumMod val="65000"/>
                    <a:lumOff val="35000"/>
                  </a:schemeClr>
                </a:solidFill>
                <a:latin typeface="+mn-ea"/>
              </a:rPr>
              <a:t>SEQ1</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SEQ2</a:t>
            </a:r>
            <a:r>
              <a:rPr lang="zh-CN" altLang="en-US" sz="2000" kern="100" dirty="0">
                <a:solidFill>
                  <a:schemeClr val="tx1">
                    <a:lumMod val="65000"/>
                    <a:lumOff val="35000"/>
                  </a:schemeClr>
                </a:solidFill>
                <a:latin typeface="+mn-ea"/>
              </a:rPr>
              <a:t>或者是级联后的</a:t>
            </a:r>
            <a:r>
              <a:rPr lang="en-US" altLang="zh-CN" sz="2000" kern="100" dirty="0">
                <a:solidFill>
                  <a:schemeClr val="tx1">
                    <a:lumMod val="65000"/>
                    <a:lumOff val="35000"/>
                  </a:schemeClr>
                </a:solidFill>
                <a:latin typeface="+mn-ea"/>
              </a:rPr>
              <a:t>SEQ</a:t>
            </a:r>
            <a:r>
              <a:rPr lang="zh-CN" altLang="en-US" sz="2000" kern="100" dirty="0">
                <a:solidFill>
                  <a:schemeClr val="tx1">
                    <a:lumMod val="65000"/>
                    <a:lumOff val="35000"/>
                  </a:schemeClr>
                </a:solidFill>
                <a:latin typeface="+mn-ea"/>
              </a:rPr>
              <a:t>，每个序列发生器都允许系统对同一个通道进行多次采样，也就是说允许用户执行过采样的算法。如图</a:t>
            </a:r>
            <a:r>
              <a:rPr lang="en-US" altLang="zh-CN" sz="2000" kern="100" dirty="0">
                <a:solidFill>
                  <a:schemeClr val="tx1">
                    <a:lumMod val="65000"/>
                    <a:lumOff val="35000"/>
                  </a:schemeClr>
                </a:solidFill>
                <a:latin typeface="+mn-ea"/>
              </a:rPr>
              <a:t>11-3</a:t>
            </a:r>
            <a:r>
              <a:rPr lang="zh-CN" altLang="en-US" sz="2000" kern="100" dirty="0">
                <a:solidFill>
                  <a:schemeClr val="tx1">
                    <a:lumMod val="65000"/>
                    <a:lumOff val="35000"/>
                  </a:schemeClr>
                </a:solidFill>
                <a:latin typeface="+mn-ea"/>
              </a:rPr>
              <a:t>所示，</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状态的序列发生器</a:t>
            </a:r>
            <a:r>
              <a:rPr lang="en-US" altLang="zh-CN" sz="2000" kern="100" dirty="0">
                <a:solidFill>
                  <a:schemeClr val="tx1">
                    <a:lumMod val="65000"/>
                    <a:lumOff val="35000"/>
                  </a:schemeClr>
                </a:solidFill>
                <a:latin typeface="+mn-ea"/>
              </a:rPr>
              <a:t>SEQ1</a:t>
            </a:r>
            <a:r>
              <a:rPr lang="zh-CN" altLang="en-US" sz="2000" kern="100" dirty="0">
                <a:solidFill>
                  <a:schemeClr val="tx1">
                    <a:lumMod val="65000"/>
                    <a:lumOff val="35000"/>
                  </a:schemeClr>
                </a:solidFill>
                <a:latin typeface="+mn-ea"/>
              </a:rPr>
              <a:t>中先对通道</a:t>
            </a:r>
            <a:r>
              <a:rPr lang="en-US" altLang="zh-CN" sz="2000" kern="100" dirty="0">
                <a:solidFill>
                  <a:schemeClr val="tx1">
                    <a:lumMod val="65000"/>
                    <a:lumOff val="35000"/>
                  </a:schemeClr>
                </a:solidFill>
                <a:latin typeface="+mn-ea"/>
              </a:rPr>
              <a:t>ADCINA0</a:t>
            </a:r>
            <a:r>
              <a:rPr lang="zh-CN" altLang="en-US" sz="2000" kern="100" dirty="0">
                <a:solidFill>
                  <a:schemeClr val="tx1">
                    <a:lumMod val="65000"/>
                    <a:lumOff val="35000"/>
                  </a:schemeClr>
                </a:solidFill>
                <a:latin typeface="+mn-ea"/>
              </a:rPr>
              <a:t>连续采样</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次，然后再对</a:t>
            </a:r>
            <a:r>
              <a:rPr lang="en-US" altLang="zh-CN" sz="2000" kern="100" dirty="0">
                <a:solidFill>
                  <a:schemeClr val="tx1">
                    <a:lumMod val="65000"/>
                    <a:lumOff val="35000"/>
                  </a:schemeClr>
                </a:solidFill>
                <a:latin typeface="+mn-ea"/>
              </a:rPr>
              <a:t>ADCINA1</a:t>
            </a:r>
            <a:r>
              <a:rPr lang="zh-CN" altLang="en-US" sz="2000" kern="100" dirty="0">
                <a:solidFill>
                  <a:schemeClr val="tx1">
                    <a:lumMod val="65000"/>
                    <a:lumOff val="35000"/>
                  </a:schemeClr>
                </a:solidFill>
                <a:latin typeface="+mn-ea"/>
              </a:rPr>
              <a:t>通道连续采样</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次，最后对</a:t>
            </a:r>
            <a:r>
              <a:rPr lang="en-US" altLang="zh-CN" sz="2000" kern="100" dirty="0">
                <a:solidFill>
                  <a:schemeClr val="tx1">
                    <a:lumMod val="65000"/>
                    <a:lumOff val="35000"/>
                  </a:schemeClr>
                </a:solidFill>
                <a:latin typeface="+mn-ea"/>
              </a:rPr>
              <a:t>ADCINA2</a:t>
            </a:r>
            <a:r>
              <a:rPr lang="zh-CN" altLang="en-US" sz="2000" kern="100" dirty="0">
                <a:solidFill>
                  <a:schemeClr val="tx1">
                    <a:lumMod val="65000"/>
                    <a:lumOff val="35000"/>
                  </a:schemeClr>
                </a:solidFill>
                <a:latin typeface="+mn-ea"/>
              </a:rPr>
              <a:t>通道连续采样</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次。以</a:t>
            </a:r>
            <a:r>
              <a:rPr lang="en-US" altLang="zh-CN" sz="2000" kern="100" dirty="0">
                <a:solidFill>
                  <a:schemeClr val="tx1">
                    <a:lumMod val="65000"/>
                    <a:lumOff val="35000"/>
                  </a:schemeClr>
                </a:solidFill>
                <a:latin typeface="+mn-ea"/>
              </a:rPr>
              <a:t>ADCINA0</a:t>
            </a:r>
            <a:r>
              <a:rPr lang="zh-CN" altLang="en-US" sz="2000" kern="100" dirty="0">
                <a:solidFill>
                  <a:schemeClr val="tx1">
                    <a:lumMod val="65000"/>
                    <a:lumOff val="35000"/>
                  </a:schemeClr>
                </a:solidFill>
                <a:latin typeface="+mn-ea"/>
              </a:rPr>
              <a:t>为例，</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次采样结果的平均值肯定要比单次采样结果的精度来的高。</a:t>
            </a:r>
          </a:p>
        </p:txBody>
      </p:sp>
      <p:graphicFrame>
        <p:nvGraphicFramePr>
          <p:cNvPr id="3" name="对象 2"/>
          <p:cNvGraphicFramePr>
            <a:graphicFrameLocks noChangeAspect="1"/>
          </p:cNvGraphicFramePr>
          <p:nvPr>
            <p:extLst>
              <p:ext uri="{D42A27DB-BD31-4B8C-83A1-F6EECF244321}">
                <p14:modId xmlns:p14="http://schemas.microsoft.com/office/powerpoint/2010/main" val="937896912"/>
              </p:ext>
            </p:extLst>
          </p:nvPr>
        </p:nvGraphicFramePr>
        <p:xfrm>
          <a:off x="6516216" y="915566"/>
          <a:ext cx="1872208" cy="3232360"/>
        </p:xfrm>
        <a:graphic>
          <a:graphicData uri="http://schemas.openxmlformats.org/presentationml/2006/ole">
            <mc:AlternateContent xmlns:mc="http://schemas.openxmlformats.org/markup-compatibility/2006">
              <mc:Choice xmlns:v="urn:schemas-microsoft-com:vml" Requires="v">
                <p:oleObj spid="_x0000_s17532" name="Visio" r:id="rId4" imgW="1114806" imgH="1924812" progId="Visio.Drawing.11">
                  <p:embed/>
                </p:oleObj>
              </mc:Choice>
              <mc:Fallback>
                <p:oleObj name="Visio" r:id="rId4" imgW="1114806" imgH="192481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915566"/>
                        <a:ext cx="1872208" cy="3232360"/>
                      </a:xfrm>
                      <a:prstGeom prst="rect">
                        <a:avLst/>
                      </a:prstGeom>
                      <a:solidFill>
                        <a:schemeClr val="bg2"/>
                      </a:solidFill>
                    </p:spPr>
                  </p:pic>
                </p:oleObj>
              </mc:Fallback>
            </mc:AlternateContent>
          </a:graphicData>
        </a:graphic>
      </p:graphicFrame>
      <p:sp>
        <p:nvSpPr>
          <p:cNvPr id="11" name="矩形 10"/>
          <p:cNvSpPr/>
          <p:nvPr/>
        </p:nvSpPr>
        <p:spPr>
          <a:xfrm>
            <a:off x="6455880" y="4155926"/>
            <a:ext cx="1992879"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11-3 </a:t>
            </a:r>
            <a:r>
              <a:rPr lang="zh-CN" altLang="zh-CN" sz="2000" kern="100" dirty="0">
                <a:latin typeface="+mn-ea"/>
                <a:cs typeface="Times New Roman" panose="02020603050405020304" pitchFamily="18" charset="0"/>
              </a:rPr>
              <a:t>自动序列发生器</a:t>
            </a:r>
            <a:r>
              <a:rPr lang="en-US" altLang="zh-CN" sz="2000" kern="100" dirty="0">
                <a:latin typeface="+mn-ea"/>
                <a:cs typeface="Times New Roman" panose="02020603050405020304" pitchFamily="18" charset="0"/>
              </a:rPr>
              <a:t>SEQ1</a:t>
            </a:r>
            <a:endParaRPr lang="zh-CN" altLang="zh-CN" sz="2000" kern="100" dirty="0">
              <a:latin typeface="+mn-ea"/>
              <a:cs typeface="Times New Roman" panose="02020603050405020304" pitchFamily="18" charset="0"/>
            </a:endParaRPr>
          </a:p>
        </p:txBody>
      </p:sp>
    </p:spTree>
    <p:extLst>
      <p:ext uri="{BB962C8B-B14F-4D97-AF65-F5344CB8AC3E}">
        <p14:creationId xmlns:p14="http://schemas.microsoft.com/office/powerpoint/2010/main" val="342320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smtClean="0"/>
              <a:t>·</a:t>
            </a:r>
            <a:r>
              <a:rPr lang="en-US" altLang="zh-CN" dirty="0"/>
              <a:t>ADC</a:t>
            </a:r>
            <a:r>
              <a:rPr lang="zh-CN" altLang="en-US" dirty="0"/>
              <a:t>模块的特点</a:t>
            </a:r>
          </a:p>
        </p:txBody>
      </p:sp>
      <p:sp>
        <p:nvSpPr>
          <p:cNvPr id="5" name="矩形 4"/>
          <p:cNvSpPr/>
          <p:nvPr/>
        </p:nvSpPr>
        <p:spPr>
          <a:xfrm>
            <a:off x="467544" y="863590"/>
            <a:ext cx="8208912" cy="4093428"/>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5.ADC</a:t>
            </a:r>
            <a:r>
              <a:rPr lang="zh-CN" altLang="en-US" sz="2000" kern="100" dirty="0">
                <a:solidFill>
                  <a:schemeClr val="tx1">
                    <a:lumMod val="65000"/>
                    <a:lumOff val="35000"/>
                  </a:schemeClr>
                </a:solidFill>
                <a:latin typeface="+mn-ea"/>
              </a:rPr>
              <a:t>采样输入的范围为</a:t>
            </a:r>
            <a:r>
              <a:rPr lang="en-US" altLang="zh-CN" sz="2000" kern="100" dirty="0">
                <a:solidFill>
                  <a:schemeClr val="tx1">
                    <a:lumMod val="65000"/>
                    <a:lumOff val="35000"/>
                  </a:schemeClr>
                </a:solidFill>
                <a:latin typeface="+mn-ea"/>
              </a:rPr>
              <a:t>0~3V</a:t>
            </a:r>
            <a:r>
              <a:rPr lang="zh-CN" altLang="en-US" sz="2000" kern="100" dirty="0">
                <a:solidFill>
                  <a:schemeClr val="tx1">
                    <a:lumMod val="65000"/>
                    <a:lumOff val="35000"/>
                  </a:schemeClr>
                </a:solidFill>
                <a:latin typeface="+mn-ea"/>
              </a:rPr>
              <a:t>。如果输入的电压过高，或者输入的电压为负电压，都会烧毁</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，因此，通常需要将采样输入的信号先经过调理电路进行调整，使其输入电压范围在</a:t>
            </a:r>
            <a:r>
              <a:rPr lang="en-US" altLang="zh-CN" sz="2000" kern="100" dirty="0">
                <a:solidFill>
                  <a:schemeClr val="tx1">
                    <a:lumMod val="65000"/>
                    <a:lumOff val="35000"/>
                  </a:schemeClr>
                </a:solidFill>
                <a:latin typeface="+mn-ea"/>
              </a:rPr>
              <a:t>0~3V</a:t>
            </a:r>
            <a:r>
              <a:rPr lang="zh-CN" altLang="en-US" sz="2000" kern="100" dirty="0">
                <a:solidFill>
                  <a:schemeClr val="tx1">
                    <a:lumMod val="65000"/>
                    <a:lumOff val="35000"/>
                  </a:schemeClr>
                </a:solidFill>
                <a:latin typeface="+mn-ea"/>
              </a:rPr>
              <a:t>之间。这里解释一下，如果电压大于</a:t>
            </a:r>
            <a:r>
              <a:rPr lang="en-US" altLang="zh-CN" sz="2000" kern="100" dirty="0">
                <a:solidFill>
                  <a:schemeClr val="tx1">
                    <a:lumMod val="65000"/>
                    <a:lumOff val="35000"/>
                  </a:schemeClr>
                </a:solidFill>
                <a:latin typeface="+mn-ea"/>
              </a:rPr>
              <a:t>3V</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不会立即烧坏的，只有当电压大于四点几伏时，</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才会烧坏，但是电压高于</a:t>
            </a:r>
            <a:r>
              <a:rPr lang="en-US" altLang="zh-CN" sz="2000" kern="100" dirty="0">
                <a:solidFill>
                  <a:schemeClr val="tx1">
                    <a:lumMod val="65000"/>
                    <a:lumOff val="35000"/>
                  </a:schemeClr>
                </a:solidFill>
                <a:latin typeface="+mn-ea"/>
              </a:rPr>
              <a:t>3V</a:t>
            </a:r>
            <a:r>
              <a:rPr lang="zh-CN" altLang="en-US" sz="2000" kern="100" dirty="0">
                <a:solidFill>
                  <a:schemeClr val="tx1">
                    <a:lumMod val="65000"/>
                    <a:lumOff val="35000"/>
                  </a:schemeClr>
                </a:solidFill>
                <a:latin typeface="+mn-ea"/>
              </a:rPr>
              <a:t>时，采样得到的结果始终是</a:t>
            </a:r>
            <a:r>
              <a:rPr lang="en-US" altLang="zh-CN" sz="2000" kern="100" dirty="0">
                <a:solidFill>
                  <a:schemeClr val="tx1">
                    <a:lumMod val="65000"/>
                    <a:lumOff val="35000"/>
                  </a:schemeClr>
                </a:solidFill>
                <a:latin typeface="+mn-ea"/>
              </a:rPr>
              <a:t>3V</a:t>
            </a:r>
            <a:r>
              <a:rPr lang="zh-CN" altLang="en-US" sz="2000" kern="100" dirty="0">
                <a:solidFill>
                  <a:schemeClr val="tx1">
                    <a:lumMod val="65000"/>
                    <a:lumOff val="35000"/>
                  </a:schemeClr>
                </a:solidFill>
                <a:latin typeface="+mn-ea"/>
              </a:rPr>
              <a:t>，这样的结果已经没有意义。如果输入的电压值范围为</a:t>
            </a:r>
            <a:r>
              <a:rPr lang="en-US" altLang="zh-CN" sz="2000" kern="100" dirty="0">
                <a:solidFill>
                  <a:schemeClr val="tx1">
                    <a:lumMod val="65000"/>
                    <a:lumOff val="35000"/>
                  </a:schemeClr>
                </a:solidFill>
                <a:latin typeface="+mn-ea"/>
              </a:rPr>
              <a:t>0~X</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X</a:t>
            </a:r>
            <a:r>
              <a:rPr lang="zh-CN" altLang="en-US" sz="2000" kern="100" dirty="0">
                <a:solidFill>
                  <a:schemeClr val="tx1">
                    <a:lumMod val="65000"/>
                    <a:lumOff val="35000"/>
                  </a:schemeClr>
                </a:solidFill>
                <a:latin typeface="+mn-ea"/>
              </a:rPr>
              <a:t>大于</a:t>
            </a:r>
            <a:r>
              <a:rPr lang="en-US" altLang="zh-CN" sz="2000" kern="100" dirty="0">
                <a:solidFill>
                  <a:schemeClr val="tx1">
                    <a:lumMod val="65000"/>
                    <a:lumOff val="35000"/>
                  </a:schemeClr>
                </a:solidFill>
                <a:latin typeface="+mn-ea"/>
              </a:rPr>
              <a:t>3V</a:t>
            </a:r>
            <a:r>
              <a:rPr lang="zh-CN" altLang="en-US" sz="2000" kern="100" dirty="0">
                <a:solidFill>
                  <a:schemeClr val="tx1">
                    <a:lumMod val="65000"/>
                    <a:lumOff val="35000"/>
                  </a:schemeClr>
                </a:solidFill>
                <a:latin typeface="+mn-ea"/>
              </a:rPr>
              <a:t>，则可以通过分压电路，使得输入电压的最大值小于</a:t>
            </a:r>
            <a:r>
              <a:rPr lang="en-US" altLang="zh-CN" sz="2000" kern="100" dirty="0">
                <a:solidFill>
                  <a:schemeClr val="tx1">
                    <a:lumMod val="65000"/>
                    <a:lumOff val="35000"/>
                  </a:schemeClr>
                </a:solidFill>
                <a:latin typeface="+mn-ea"/>
              </a:rPr>
              <a:t>3V</a:t>
            </a:r>
            <a:r>
              <a:rPr lang="zh-CN" altLang="en-US" sz="2000" kern="100" dirty="0">
                <a:solidFill>
                  <a:schemeClr val="tx1">
                    <a:lumMod val="65000"/>
                    <a:lumOff val="35000"/>
                  </a:schemeClr>
                </a:solidFill>
                <a:latin typeface="+mn-ea"/>
              </a:rPr>
              <a:t>，或者输入的电压范围为</a:t>
            </a:r>
            <a:r>
              <a:rPr lang="en-US" altLang="zh-CN" sz="2000" kern="100" dirty="0">
                <a:solidFill>
                  <a:schemeClr val="tx1">
                    <a:lumMod val="65000"/>
                    <a:lumOff val="35000"/>
                  </a:schemeClr>
                </a:solidFill>
                <a:latin typeface="+mn-ea"/>
              </a:rPr>
              <a:t>-X~Y</a:t>
            </a:r>
            <a:r>
              <a:rPr lang="zh-CN" altLang="en-US" sz="2000" kern="100" dirty="0">
                <a:solidFill>
                  <a:schemeClr val="tx1">
                    <a:lumMod val="65000"/>
                    <a:lumOff val="35000"/>
                  </a:schemeClr>
                </a:solidFill>
                <a:latin typeface="+mn-ea"/>
              </a:rPr>
              <a:t>，则可以将电压整体抬高</a:t>
            </a:r>
            <a:r>
              <a:rPr lang="en-US" altLang="zh-CN" sz="2000" kern="100" dirty="0">
                <a:solidFill>
                  <a:schemeClr val="tx1">
                    <a:lumMod val="65000"/>
                    <a:lumOff val="35000"/>
                  </a:schemeClr>
                </a:solidFill>
                <a:latin typeface="+mn-ea"/>
              </a:rPr>
              <a:t>X</a:t>
            </a:r>
            <a:r>
              <a:rPr lang="zh-CN" altLang="en-US" sz="2000" kern="100" dirty="0">
                <a:solidFill>
                  <a:schemeClr val="tx1">
                    <a:lumMod val="65000"/>
                    <a:lumOff val="35000"/>
                  </a:schemeClr>
                </a:solidFill>
                <a:latin typeface="+mn-ea"/>
              </a:rPr>
              <a:t>，使其电压范围变为</a:t>
            </a:r>
            <a:r>
              <a:rPr lang="en-US" altLang="zh-CN" sz="2000" kern="100" dirty="0">
                <a:solidFill>
                  <a:schemeClr val="tx1">
                    <a:lumMod val="65000"/>
                    <a:lumOff val="35000"/>
                  </a:schemeClr>
                </a:solidFill>
                <a:latin typeface="+mn-ea"/>
              </a:rPr>
              <a:t>0~(X+Y)</a:t>
            </a:r>
            <a:r>
              <a:rPr lang="zh-CN" altLang="en-US" sz="2000" kern="100" dirty="0">
                <a:solidFill>
                  <a:schemeClr val="tx1">
                    <a:lumMod val="65000"/>
                    <a:lumOff val="35000"/>
                  </a:schemeClr>
                </a:solidFill>
                <a:latin typeface="+mn-ea"/>
              </a:rPr>
              <a:t>，然后再通过其他的方式，使得电压最大值小于</a:t>
            </a:r>
            <a:r>
              <a:rPr lang="en-US" altLang="zh-CN" sz="2000" kern="100" dirty="0">
                <a:solidFill>
                  <a:schemeClr val="tx1">
                    <a:lumMod val="65000"/>
                    <a:lumOff val="35000"/>
                  </a:schemeClr>
                </a:solidFill>
                <a:latin typeface="+mn-ea"/>
              </a:rPr>
              <a:t>3V</a:t>
            </a:r>
            <a:r>
              <a:rPr lang="zh-CN" altLang="en-US" sz="2000" kern="100" dirty="0">
                <a:solidFill>
                  <a:schemeClr val="tx1">
                    <a:lumMod val="65000"/>
                    <a:lumOff val="35000"/>
                  </a:schemeClr>
                </a:solidFill>
                <a:latin typeface="+mn-ea"/>
              </a:rPr>
              <a:t>。如果将调整前的信号称为原始信号，而将调整后的信号称为调整信号，</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采样得到的是调整信号的值，但是最后可以在</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程序中通过原始信号和调整信号的关系来还原原始输入信号的值。下面介绍一个常用的信号调理电路，可以将</a:t>
            </a:r>
            <a:r>
              <a:rPr lang="en-US" altLang="zh-CN" sz="2000" kern="100" dirty="0">
                <a:solidFill>
                  <a:schemeClr val="tx1">
                    <a:lumMod val="65000"/>
                    <a:lumOff val="35000"/>
                  </a:schemeClr>
                </a:solidFill>
                <a:latin typeface="+mn-ea"/>
              </a:rPr>
              <a:t>-5V~5V</a:t>
            </a:r>
            <a:r>
              <a:rPr lang="zh-CN" altLang="en-US" sz="2000" kern="100" dirty="0">
                <a:solidFill>
                  <a:schemeClr val="tx1">
                    <a:lumMod val="65000"/>
                    <a:lumOff val="35000"/>
                  </a:schemeClr>
                </a:solidFill>
                <a:latin typeface="+mn-ea"/>
              </a:rPr>
              <a:t>的信号变换到</a:t>
            </a:r>
            <a:r>
              <a:rPr lang="en-US" altLang="zh-CN" sz="2000" kern="100" dirty="0">
                <a:solidFill>
                  <a:schemeClr val="tx1">
                    <a:lumMod val="65000"/>
                    <a:lumOff val="35000"/>
                  </a:schemeClr>
                </a:solidFill>
                <a:latin typeface="+mn-ea"/>
              </a:rPr>
              <a:t>0~3V</a:t>
            </a:r>
            <a:r>
              <a:rPr lang="zh-CN" altLang="en-US" sz="2000" kern="100" dirty="0">
                <a:solidFill>
                  <a:schemeClr val="tx1">
                    <a:lumMod val="65000"/>
                    <a:lumOff val="35000"/>
                  </a:schemeClr>
                </a:solidFill>
                <a:latin typeface="+mn-ea"/>
              </a:rPr>
              <a:t>，从而满足采样输入的要求，如图</a:t>
            </a:r>
            <a:r>
              <a:rPr lang="en-US" altLang="zh-CN" sz="2000" kern="100" dirty="0">
                <a:solidFill>
                  <a:schemeClr val="tx1">
                    <a:lumMod val="65000"/>
                    <a:lumOff val="35000"/>
                  </a:schemeClr>
                </a:solidFill>
                <a:latin typeface="+mn-ea"/>
              </a:rPr>
              <a:t>11-4</a:t>
            </a:r>
            <a:r>
              <a:rPr lang="zh-CN" altLang="en-US" sz="2000" kern="100" dirty="0">
                <a:solidFill>
                  <a:schemeClr val="tx1">
                    <a:lumMod val="65000"/>
                    <a:lumOff val="35000"/>
                  </a:schemeClr>
                </a:solidFill>
                <a:latin typeface="+mn-ea"/>
              </a:rPr>
              <a:t>所示。</a:t>
            </a:r>
          </a:p>
        </p:txBody>
      </p:sp>
    </p:spTree>
    <p:extLst>
      <p:ext uri="{BB962C8B-B14F-4D97-AF65-F5344CB8AC3E}">
        <p14:creationId xmlns:p14="http://schemas.microsoft.com/office/powerpoint/2010/main" val="3493727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smtClean="0"/>
              <a:t>·</a:t>
            </a:r>
            <a:r>
              <a:rPr lang="en-US" altLang="zh-CN" dirty="0"/>
              <a:t>ADC</a:t>
            </a:r>
            <a:r>
              <a:rPr lang="zh-CN" altLang="en-US" dirty="0"/>
              <a:t>模块的特点</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99925" y="1423775"/>
            <a:ext cx="5544149" cy="283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262988" y="4372975"/>
            <a:ext cx="2618024" cy="400110"/>
          </a:xfrm>
          <a:prstGeom prst="rect">
            <a:avLst/>
          </a:prstGeom>
        </p:spPr>
        <p:txBody>
          <a:bodyPr wrap="none">
            <a:spAutoFit/>
          </a:bodyPr>
          <a:lstStyle/>
          <a:p>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11-4 </a:t>
            </a:r>
            <a:r>
              <a:rPr lang="zh-CN" altLang="zh-CN" sz="2000" kern="100" dirty="0">
                <a:latin typeface="+mn-ea"/>
                <a:cs typeface="Times New Roman" panose="02020603050405020304" pitchFamily="18" charset="0"/>
              </a:rPr>
              <a:t>信号调理电路</a:t>
            </a:r>
            <a:endParaRPr lang="zh-CN" altLang="en-US" sz="2000" dirty="0">
              <a:latin typeface="+mn-ea"/>
            </a:endParaRPr>
          </a:p>
        </p:txBody>
      </p:sp>
    </p:spTree>
    <p:extLst>
      <p:ext uri="{BB962C8B-B14F-4D97-AF65-F5344CB8AC3E}">
        <p14:creationId xmlns:p14="http://schemas.microsoft.com/office/powerpoint/2010/main" val="1971747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left)">
                                      <p:cBhvr>
                                        <p:cTn id="7" dur="500"/>
                                        <p:tgtEl>
                                          <p:spTgt spid="2253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righ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smtClean="0"/>
              <a:t>·</a:t>
            </a:r>
            <a:r>
              <a:rPr lang="en-US" altLang="zh-CN" dirty="0"/>
              <a:t>ADC</a:t>
            </a:r>
            <a:r>
              <a:rPr lang="zh-CN" altLang="en-US" dirty="0"/>
              <a:t>模块的特点</a:t>
            </a:r>
          </a:p>
        </p:txBody>
      </p:sp>
      <p:sp>
        <p:nvSpPr>
          <p:cNvPr id="7" name="矩形 6"/>
          <p:cNvSpPr/>
          <p:nvPr/>
        </p:nvSpPr>
        <p:spPr>
          <a:xfrm>
            <a:off x="611560" y="1275606"/>
            <a:ext cx="7920880" cy="2862322"/>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为了保险起见，在 </a:t>
            </a:r>
            <a:r>
              <a:rPr lang="en-US" altLang="zh-CN" sz="2000" kern="100" dirty="0">
                <a:solidFill>
                  <a:schemeClr val="tx1">
                    <a:lumMod val="65000"/>
                    <a:lumOff val="35000"/>
                  </a:schemeClr>
                </a:solidFill>
                <a:latin typeface="+mn-ea"/>
              </a:rPr>
              <a:t>AD</a:t>
            </a:r>
            <a:r>
              <a:rPr lang="zh-CN" altLang="en-US" sz="2000" kern="100" dirty="0">
                <a:solidFill>
                  <a:schemeClr val="tx1">
                    <a:lumMod val="65000"/>
                    <a:lumOff val="35000"/>
                  </a:schemeClr>
                </a:solidFill>
                <a:latin typeface="+mn-ea"/>
              </a:rPr>
              <a:t>端口最好加一个如图</a:t>
            </a:r>
            <a:r>
              <a:rPr lang="en-US" altLang="zh-CN" sz="2000" kern="100" dirty="0">
                <a:solidFill>
                  <a:schemeClr val="tx1">
                    <a:lumMod val="65000"/>
                    <a:lumOff val="35000"/>
                  </a:schemeClr>
                </a:solidFill>
                <a:latin typeface="+mn-ea"/>
              </a:rPr>
              <a:t>11-5</a:t>
            </a:r>
            <a:r>
              <a:rPr lang="zh-CN" altLang="en-US" sz="2000" kern="100" dirty="0">
                <a:solidFill>
                  <a:schemeClr val="tx1">
                    <a:lumMod val="65000"/>
                    <a:lumOff val="35000"/>
                  </a:schemeClr>
                </a:solidFill>
                <a:latin typeface="+mn-ea"/>
              </a:rPr>
              <a:t>所示的嵌位电路。图中采用了一个双二极管，比如英飞凌公司的</a:t>
            </a:r>
            <a:r>
              <a:rPr lang="en-US" altLang="zh-CN" sz="2000" kern="100" dirty="0">
                <a:solidFill>
                  <a:schemeClr val="tx1">
                    <a:lumMod val="65000"/>
                    <a:lumOff val="35000"/>
                  </a:schemeClr>
                </a:solidFill>
                <a:latin typeface="+mn-ea"/>
              </a:rPr>
              <a:t>BAT68-04</a:t>
            </a:r>
            <a:r>
              <a:rPr lang="zh-CN" altLang="en-US" sz="2000" kern="100" dirty="0">
                <a:solidFill>
                  <a:schemeClr val="tx1">
                    <a:lumMod val="65000"/>
                    <a:lumOff val="35000"/>
                  </a:schemeClr>
                </a:solidFill>
                <a:latin typeface="+mn-ea"/>
              </a:rPr>
              <a:t>。当输入电压超过</a:t>
            </a:r>
            <a:r>
              <a:rPr lang="en-US" altLang="zh-CN" sz="2000" kern="100" dirty="0">
                <a:solidFill>
                  <a:schemeClr val="tx1">
                    <a:lumMod val="65000"/>
                    <a:lumOff val="35000"/>
                  </a:schemeClr>
                </a:solidFill>
                <a:latin typeface="+mn-ea"/>
              </a:rPr>
              <a:t>3.3V</a:t>
            </a:r>
            <a:r>
              <a:rPr lang="zh-CN" altLang="en-US" sz="2000" kern="100" dirty="0">
                <a:solidFill>
                  <a:schemeClr val="tx1">
                    <a:lumMod val="65000"/>
                    <a:lumOff val="35000"/>
                  </a:schemeClr>
                </a:solidFill>
                <a:latin typeface="+mn-ea"/>
              </a:rPr>
              <a:t>时，二极管</a:t>
            </a:r>
            <a:r>
              <a:rPr lang="en-US" altLang="zh-CN" sz="2000" kern="100" dirty="0">
                <a:solidFill>
                  <a:schemeClr val="tx1">
                    <a:lumMod val="65000"/>
                    <a:lumOff val="35000"/>
                  </a:schemeClr>
                </a:solidFill>
                <a:latin typeface="+mn-ea"/>
              </a:rPr>
              <a:t>D1</a:t>
            </a:r>
            <a:r>
              <a:rPr lang="zh-CN" altLang="en-US" sz="2000" kern="100" dirty="0">
                <a:solidFill>
                  <a:schemeClr val="tx1">
                    <a:lumMod val="65000"/>
                    <a:lumOff val="35000"/>
                  </a:schemeClr>
                </a:solidFill>
                <a:latin typeface="+mn-ea"/>
              </a:rPr>
              <a:t>导通，</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输入引脚上的电平变为</a:t>
            </a:r>
            <a:r>
              <a:rPr lang="en-US" altLang="zh-CN" sz="2000" kern="100" dirty="0">
                <a:solidFill>
                  <a:schemeClr val="tx1">
                    <a:lumMod val="65000"/>
                    <a:lumOff val="35000"/>
                  </a:schemeClr>
                </a:solidFill>
                <a:latin typeface="+mn-ea"/>
              </a:rPr>
              <a:t>3.3V</a:t>
            </a:r>
            <a:r>
              <a:rPr lang="zh-CN" altLang="en-US" sz="2000" kern="100" dirty="0">
                <a:solidFill>
                  <a:schemeClr val="tx1">
                    <a:lumMod val="65000"/>
                    <a:lumOff val="35000"/>
                  </a:schemeClr>
                </a:solidFill>
                <a:latin typeface="+mn-ea"/>
              </a:rPr>
              <a:t>；当输入电压为负电压时，二极管</a:t>
            </a:r>
            <a:r>
              <a:rPr lang="en-US" altLang="zh-CN" sz="2000" kern="100" dirty="0">
                <a:solidFill>
                  <a:schemeClr val="tx1">
                    <a:lumMod val="65000"/>
                    <a:lumOff val="35000"/>
                  </a:schemeClr>
                </a:solidFill>
                <a:latin typeface="+mn-ea"/>
              </a:rPr>
              <a:t>D2</a:t>
            </a:r>
            <a:r>
              <a:rPr lang="zh-CN" altLang="en-US" sz="2000" kern="100" dirty="0">
                <a:solidFill>
                  <a:schemeClr val="tx1">
                    <a:lumMod val="65000"/>
                    <a:lumOff val="35000"/>
                  </a:schemeClr>
                </a:solidFill>
                <a:latin typeface="+mn-ea"/>
              </a:rPr>
              <a:t>导通，</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输入引脚上的电平变为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，因此这个电路能够将</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输出引脚上的电平稳定在</a:t>
            </a:r>
            <a:r>
              <a:rPr lang="en-US" altLang="zh-CN" sz="2000" kern="100" dirty="0">
                <a:solidFill>
                  <a:schemeClr val="tx1">
                    <a:lumMod val="65000"/>
                    <a:lumOff val="35000"/>
                  </a:schemeClr>
                </a:solidFill>
                <a:latin typeface="+mn-ea"/>
              </a:rPr>
              <a:t>0~3.3V</a:t>
            </a:r>
            <a:r>
              <a:rPr lang="zh-CN" altLang="en-US" sz="2000" kern="100" dirty="0">
                <a:solidFill>
                  <a:schemeClr val="tx1">
                    <a:lumMod val="65000"/>
                    <a:lumOff val="35000"/>
                  </a:schemeClr>
                </a:solidFill>
                <a:latin typeface="+mn-ea"/>
              </a:rPr>
              <a:t>之间，从而保护了</a:t>
            </a:r>
            <a:r>
              <a:rPr lang="en-US" altLang="zh-CN" sz="2000" kern="100" dirty="0">
                <a:solidFill>
                  <a:schemeClr val="tx1">
                    <a:lumMod val="65000"/>
                    <a:lumOff val="35000"/>
                  </a:schemeClr>
                </a:solidFill>
                <a:latin typeface="+mn-ea"/>
              </a:rPr>
              <a:t>AD</a:t>
            </a:r>
            <a:r>
              <a:rPr lang="zh-CN" altLang="en-US" sz="2000" kern="100" dirty="0">
                <a:solidFill>
                  <a:schemeClr val="tx1">
                    <a:lumMod val="65000"/>
                    <a:lumOff val="35000"/>
                  </a:schemeClr>
                </a:solidFill>
                <a:latin typeface="+mn-ea"/>
              </a:rPr>
              <a:t>输入端口。不是说</a:t>
            </a:r>
            <a:r>
              <a:rPr lang="en-US" altLang="zh-CN" sz="2000" kern="100" dirty="0">
                <a:solidFill>
                  <a:schemeClr val="tx1">
                    <a:lumMod val="65000"/>
                    <a:lumOff val="35000"/>
                  </a:schemeClr>
                </a:solidFill>
                <a:latin typeface="+mn-ea"/>
              </a:rPr>
              <a:t>AD</a:t>
            </a:r>
            <a:r>
              <a:rPr lang="zh-CN" altLang="en-US" sz="2000" kern="100" dirty="0">
                <a:solidFill>
                  <a:schemeClr val="tx1">
                    <a:lumMod val="65000"/>
                    <a:lumOff val="35000"/>
                  </a:schemeClr>
                </a:solidFill>
                <a:latin typeface="+mn-ea"/>
              </a:rPr>
              <a:t>端口的输入电压是</a:t>
            </a:r>
            <a:r>
              <a:rPr lang="en-US" altLang="zh-CN" sz="2000" kern="100" dirty="0">
                <a:solidFill>
                  <a:schemeClr val="tx1">
                    <a:lumMod val="65000"/>
                    <a:lumOff val="35000"/>
                  </a:schemeClr>
                </a:solidFill>
                <a:latin typeface="+mn-ea"/>
              </a:rPr>
              <a:t>0~3V</a:t>
            </a:r>
            <a:r>
              <a:rPr lang="zh-CN" altLang="en-US" sz="2000" kern="100" dirty="0">
                <a:solidFill>
                  <a:schemeClr val="tx1">
                    <a:lumMod val="65000"/>
                    <a:lumOff val="35000"/>
                  </a:schemeClr>
                </a:solidFill>
                <a:latin typeface="+mn-ea"/>
              </a:rPr>
              <a:t>的么，为何图</a:t>
            </a:r>
            <a:r>
              <a:rPr lang="en-US" altLang="zh-CN" sz="2000" kern="100" dirty="0">
                <a:solidFill>
                  <a:schemeClr val="tx1">
                    <a:lumMod val="65000"/>
                    <a:lumOff val="35000"/>
                  </a:schemeClr>
                </a:solidFill>
                <a:latin typeface="+mn-ea"/>
              </a:rPr>
              <a:t>11-5</a:t>
            </a:r>
            <a:r>
              <a:rPr lang="zh-CN" altLang="en-US" sz="2000" kern="100" dirty="0">
                <a:solidFill>
                  <a:schemeClr val="tx1">
                    <a:lumMod val="65000"/>
                    <a:lumOff val="35000"/>
                  </a:schemeClr>
                </a:solidFill>
                <a:latin typeface="+mn-ea"/>
              </a:rPr>
              <a:t>中设计的高电压是</a:t>
            </a:r>
            <a:r>
              <a:rPr lang="en-US" altLang="zh-CN" sz="2000" kern="100" dirty="0">
                <a:solidFill>
                  <a:schemeClr val="tx1">
                    <a:lumMod val="65000"/>
                    <a:lumOff val="35000"/>
                  </a:schemeClr>
                </a:solidFill>
                <a:latin typeface="+mn-ea"/>
              </a:rPr>
              <a:t>3.3V</a:t>
            </a:r>
            <a:r>
              <a:rPr lang="zh-CN" altLang="en-US" sz="2000" kern="100" dirty="0">
                <a:solidFill>
                  <a:schemeClr val="tx1">
                    <a:lumMod val="65000"/>
                    <a:lumOff val="35000"/>
                  </a:schemeClr>
                </a:solidFill>
                <a:latin typeface="+mn-ea"/>
              </a:rPr>
              <a:t>呢？这是从工程设计的实际情况出发的，选择最容易获得的并且接近的电压，因为</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的工作电压中有</a:t>
            </a:r>
            <a:r>
              <a:rPr lang="en-US" altLang="zh-CN" sz="2000" kern="100" dirty="0">
                <a:solidFill>
                  <a:schemeClr val="tx1">
                    <a:lumMod val="65000"/>
                    <a:lumOff val="35000"/>
                  </a:schemeClr>
                </a:solidFill>
                <a:latin typeface="+mn-ea"/>
              </a:rPr>
              <a:t>3.3V</a:t>
            </a:r>
            <a:r>
              <a:rPr lang="zh-CN" altLang="en-US" sz="2000" kern="100" dirty="0">
                <a:solidFill>
                  <a:schemeClr val="tx1">
                    <a:lumMod val="65000"/>
                    <a:lumOff val="35000"/>
                  </a:schemeClr>
                </a:solidFill>
                <a:latin typeface="+mn-ea"/>
              </a:rPr>
              <a:t>，所以选择</a:t>
            </a:r>
            <a:r>
              <a:rPr lang="en-US" altLang="zh-CN" sz="2000" kern="100" dirty="0">
                <a:solidFill>
                  <a:schemeClr val="tx1">
                    <a:lumMod val="65000"/>
                    <a:lumOff val="35000"/>
                  </a:schemeClr>
                </a:solidFill>
                <a:latin typeface="+mn-ea"/>
              </a:rPr>
              <a:t>3.3V</a:t>
            </a:r>
            <a:r>
              <a:rPr lang="zh-CN" altLang="en-US" sz="2000" kern="100" dirty="0">
                <a:solidFill>
                  <a:schemeClr val="tx1">
                    <a:lumMod val="65000"/>
                    <a:lumOff val="35000"/>
                  </a:schemeClr>
                </a:solidFill>
                <a:latin typeface="+mn-ea"/>
              </a:rPr>
              <a:t>。</a:t>
            </a:r>
          </a:p>
        </p:txBody>
      </p:sp>
    </p:spTree>
    <p:extLst>
      <p:ext uri="{BB962C8B-B14F-4D97-AF65-F5344CB8AC3E}">
        <p14:creationId xmlns:p14="http://schemas.microsoft.com/office/powerpoint/2010/main" val="2125650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smtClean="0"/>
              <a:t>·</a:t>
            </a:r>
            <a:r>
              <a:rPr lang="en-US" altLang="zh-CN" dirty="0"/>
              <a:t>ADC</a:t>
            </a:r>
            <a:r>
              <a:rPr lang="zh-CN" altLang="en-US" dirty="0"/>
              <a:t>模块的特点</a:t>
            </a:r>
          </a:p>
        </p:txBody>
      </p:sp>
      <p:sp>
        <p:nvSpPr>
          <p:cNvPr id="7" name="矩形 6"/>
          <p:cNvSpPr/>
          <p:nvPr/>
        </p:nvSpPr>
        <p:spPr>
          <a:xfrm>
            <a:off x="4283968" y="1131590"/>
            <a:ext cx="4392488" cy="3477875"/>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连接到</a:t>
            </a:r>
            <a:r>
              <a:rPr lang="en-US" altLang="zh-CN" sz="2000" kern="100" dirty="0" err="1">
                <a:solidFill>
                  <a:schemeClr val="tx1">
                    <a:lumMod val="65000"/>
                    <a:lumOff val="35000"/>
                  </a:schemeClr>
                </a:solidFill>
                <a:latin typeface="+mn-ea"/>
              </a:rPr>
              <a:t>ADCINx</a:t>
            </a:r>
            <a:r>
              <a:rPr lang="zh-CN" altLang="en-US" sz="2000" kern="100" dirty="0">
                <a:solidFill>
                  <a:schemeClr val="tx1">
                    <a:lumMod val="65000"/>
                    <a:lumOff val="35000"/>
                  </a:schemeClr>
                </a:solidFill>
                <a:latin typeface="+mn-ea"/>
              </a:rPr>
              <a:t>引脚的输入信号要尽可能地远离数字电路信号线，</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模块的供电电源与数字电源隔离开，避免数字电源的高频干扰，</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的参考电压是影响</a:t>
            </a:r>
            <a:r>
              <a:rPr lang="en-US" altLang="zh-CN" sz="2000" kern="100" dirty="0">
                <a:solidFill>
                  <a:schemeClr val="tx1">
                    <a:lumMod val="65000"/>
                    <a:lumOff val="35000"/>
                  </a:schemeClr>
                </a:solidFill>
                <a:latin typeface="+mn-ea"/>
              </a:rPr>
              <a:t>AD</a:t>
            </a:r>
            <a:r>
              <a:rPr lang="zh-CN" altLang="en-US" sz="2000" kern="100" dirty="0">
                <a:solidFill>
                  <a:schemeClr val="tx1">
                    <a:lumMod val="65000"/>
                    <a:lumOff val="35000"/>
                  </a:schemeClr>
                </a:solidFill>
                <a:latin typeface="+mn-ea"/>
              </a:rPr>
              <a:t>转换精度的一个重要因素，因此需要注意</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参考源的电压纹波处理。</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参考电源选择和</a:t>
            </a:r>
            <a:r>
              <a:rPr lang="en-US" altLang="zh-CN" sz="2000" kern="100" dirty="0">
                <a:solidFill>
                  <a:schemeClr val="tx1">
                    <a:lumMod val="65000"/>
                    <a:lumOff val="35000"/>
                  </a:schemeClr>
                </a:solidFill>
                <a:latin typeface="+mn-ea"/>
              </a:rPr>
              <a:t>F2812</a:t>
            </a:r>
            <a:r>
              <a:rPr lang="zh-CN" altLang="en-US" sz="2000" kern="100" dirty="0">
                <a:solidFill>
                  <a:schemeClr val="tx1">
                    <a:lumMod val="65000"/>
                    <a:lumOff val="35000"/>
                  </a:schemeClr>
                </a:solidFill>
                <a:latin typeface="+mn-ea"/>
              </a:rPr>
              <a:t>的有所不同，</a:t>
            </a:r>
            <a:r>
              <a:rPr lang="en-US" altLang="zh-CN" sz="2000" kern="100" dirty="0">
                <a:solidFill>
                  <a:schemeClr val="tx1">
                    <a:lumMod val="65000"/>
                    <a:lumOff val="35000"/>
                  </a:schemeClr>
                </a:solidFill>
                <a:latin typeface="+mn-ea"/>
              </a:rPr>
              <a:t>F2812</a:t>
            </a:r>
            <a:r>
              <a:rPr lang="zh-CN" altLang="en-US" sz="2000" kern="100" dirty="0">
                <a:solidFill>
                  <a:schemeClr val="tx1">
                    <a:lumMod val="65000"/>
                    <a:lumOff val="35000"/>
                  </a:schemeClr>
                </a:solidFill>
                <a:latin typeface="+mn-ea"/>
              </a:rPr>
              <a:t>只能使用内部参考电压，而</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可以通过寄存器来选择使用内部参考电压还是外部参考电压。</a:t>
            </a:r>
          </a:p>
        </p:txBody>
      </p:sp>
      <p:graphicFrame>
        <p:nvGraphicFramePr>
          <p:cNvPr id="3" name="对象 2"/>
          <p:cNvGraphicFramePr>
            <a:graphicFrameLocks noChangeAspect="1"/>
          </p:cNvGraphicFramePr>
          <p:nvPr>
            <p:extLst>
              <p:ext uri="{D42A27DB-BD31-4B8C-83A1-F6EECF244321}">
                <p14:modId xmlns:p14="http://schemas.microsoft.com/office/powerpoint/2010/main" val="3570153166"/>
              </p:ext>
            </p:extLst>
          </p:nvPr>
        </p:nvGraphicFramePr>
        <p:xfrm>
          <a:off x="683568" y="1593511"/>
          <a:ext cx="3240360" cy="2190851"/>
        </p:xfrm>
        <a:graphic>
          <a:graphicData uri="http://schemas.openxmlformats.org/presentationml/2006/ole">
            <mc:AlternateContent xmlns:mc="http://schemas.openxmlformats.org/markup-compatibility/2006">
              <mc:Choice xmlns:v="urn:schemas-microsoft-com:vml" Requires="v">
                <p:oleObj spid="_x0000_s23669" name="Visio" r:id="rId4" imgW="2350770" imgH="1588770" progId="Visio.Drawing.11">
                  <p:embed/>
                </p:oleObj>
              </mc:Choice>
              <mc:Fallback>
                <p:oleObj name="Visio" r:id="rId4" imgW="2350770" imgH="158877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593511"/>
                        <a:ext cx="3240360" cy="2190851"/>
                      </a:xfrm>
                      <a:prstGeom prst="rect">
                        <a:avLst/>
                      </a:prstGeom>
                      <a:solidFill>
                        <a:schemeClr val="bg1"/>
                      </a:solidFill>
                    </p:spPr>
                  </p:pic>
                </p:oleObj>
              </mc:Fallback>
            </mc:AlternateContent>
          </a:graphicData>
        </a:graphic>
      </p:graphicFrame>
      <p:sp>
        <p:nvSpPr>
          <p:cNvPr id="5" name="矩形 4"/>
          <p:cNvSpPr/>
          <p:nvPr/>
        </p:nvSpPr>
        <p:spPr>
          <a:xfrm>
            <a:off x="672717" y="3835997"/>
            <a:ext cx="3251211"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11-5 AD</a:t>
            </a:r>
            <a:r>
              <a:rPr lang="zh-CN" altLang="zh-CN" sz="2000" kern="100" dirty="0">
                <a:latin typeface="+mn-ea"/>
                <a:cs typeface="Times New Roman" panose="02020603050405020304" pitchFamily="18" charset="0"/>
              </a:rPr>
              <a:t>端口的嵌位电路</a:t>
            </a:r>
          </a:p>
        </p:txBody>
      </p:sp>
    </p:spTree>
    <p:extLst>
      <p:ext uri="{BB962C8B-B14F-4D97-AF65-F5344CB8AC3E}">
        <p14:creationId xmlns:p14="http://schemas.microsoft.com/office/powerpoint/2010/main" val="2105089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smtClean="0"/>
              <a:t>·</a:t>
            </a:r>
            <a:r>
              <a:rPr lang="en-US" altLang="zh-CN" dirty="0"/>
              <a:t>ADC</a:t>
            </a:r>
            <a:r>
              <a:rPr lang="zh-CN" altLang="en-US" dirty="0"/>
              <a:t>模块的特点</a:t>
            </a:r>
          </a:p>
        </p:txBody>
      </p:sp>
      <p:sp>
        <p:nvSpPr>
          <p:cNvPr id="7" name="矩形 6"/>
          <p:cNvSpPr/>
          <p:nvPr/>
        </p:nvSpPr>
        <p:spPr>
          <a:xfrm>
            <a:off x="395536" y="1059582"/>
            <a:ext cx="8352928" cy="3477875"/>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6.ADC</a:t>
            </a:r>
            <a:r>
              <a:rPr lang="zh-CN" altLang="en-US" sz="2000" kern="100" dirty="0">
                <a:solidFill>
                  <a:schemeClr val="tx1">
                    <a:lumMod val="65000"/>
                    <a:lumOff val="35000"/>
                  </a:schemeClr>
                </a:solidFill>
                <a:latin typeface="+mn-ea"/>
              </a:rPr>
              <a:t>对一个序列的通道进行转换需要有一个启动信号，或者说是一个触发信号。当启动信号到来时，相应的序列发生器就开始对其内部预先指定的通道进行转换。当</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工作于独立的</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状态序列发生器</a:t>
            </a:r>
            <a:r>
              <a:rPr lang="en-US" altLang="zh-CN" sz="2000" kern="100" dirty="0">
                <a:solidFill>
                  <a:schemeClr val="tx1">
                    <a:lumMod val="65000"/>
                    <a:lumOff val="35000"/>
                  </a:schemeClr>
                </a:solidFill>
                <a:latin typeface="+mn-ea"/>
              </a:rPr>
              <a:t>SEQ1</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SEQ2</a:t>
            </a:r>
            <a:r>
              <a:rPr lang="zh-CN" altLang="en-US" sz="2000" kern="100" dirty="0">
                <a:solidFill>
                  <a:schemeClr val="tx1">
                    <a:lumMod val="65000"/>
                    <a:lumOff val="35000"/>
                  </a:schemeClr>
                </a:solidFill>
                <a:latin typeface="+mn-ea"/>
              </a:rPr>
              <a:t>，和工作于一个级联的</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状态序列发生器时，启动</a:t>
            </a:r>
            <a:r>
              <a:rPr lang="en-US" altLang="zh-CN" sz="2000" kern="100" dirty="0">
                <a:solidFill>
                  <a:schemeClr val="tx1">
                    <a:lumMod val="65000"/>
                    <a:lumOff val="35000"/>
                  </a:schemeClr>
                </a:solidFill>
                <a:latin typeface="+mn-ea"/>
              </a:rPr>
              <a:t>AD</a:t>
            </a:r>
            <a:r>
              <a:rPr lang="zh-CN" altLang="en-US" sz="2000" kern="100" dirty="0">
                <a:solidFill>
                  <a:schemeClr val="tx1">
                    <a:lumMod val="65000"/>
                    <a:lumOff val="35000"/>
                  </a:schemeClr>
                </a:solidFill>
                <a:latin typeface="+mn-ea"/>
              </a:rPr>
              <a:t>转换的方式稍有不同，具体的如表</a:t>
            </a:r>
            <a:r>
              <a:rPr lang="en-US" altLang="zh-CN" sz="2000" kern="100" dirty="0">
                <a:solidFill>
                  <a:schemeClr val="tx1">
                    <a:lumMod val="65000"/>
                    <a:lumOff val="35000"/>
                  </a:schemeClr>
                </a:solidFill>
                <a:latin typeface="+mn-ea"/>
              </a:rPr>
              <a:t>11-1</a:t>
            </a:r>
            <a:r>
              <a:rPr lang="zh-CN" altLang="en-US" sz="2000" kern="100" dirty="0">
                <a:solidFill>
                  <a:schemeClr val="tx1">
                    <a:lumMod val="65000"/>
                    <a:lumOff val="35000"/>
                  </a:schemeClr>
                </a:solidFill>
                <a:latin typeface="+mn-ea"/>
              </a:rPr>
              <a:t>所示。软件立即启动，是指通过程序对</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控制寄存器</a:t>
            </a:r>
            <a:r>
              <a:rPr lang="en-US" altLang="zh-CN" sz="2000" kern="100" dirty="0">
                <a:solidFill>
                  <a:schemeClr val="tx1">
                    <a:lumMod val="65000"/>
                    <a:lumOff val="35000"/>
                  </a:schemeClr>
                </a:solidFill>
                <a:latin typeface="+mn-ea"/>
              </a:rPr>
              <a:t>ADCTRL2</a:t>
            </a:r>
            <a:r>
              <a:rPr lang="zh-CN" altLang="en-US" sz="2000" kern="100" dirty="0">
                <a:solidFill>
                  <a:schemeClr val="tx1">
                    <a:lumMod val="65000"/>
                    <a:lumOff val="35000"/>
                  </a:schemeClr>
                </a:solidFill>
                <a:latin typeface="+mn-ea"/>
              </a:rPr>
              <a:t>的第</a:t>
            </a:r>
            <a:r>
              <a:rPr lang="en-US" altLang="zh-CN" sz="2000" kern="100" dirty="0">
                <a:solidFill>
                  <a:schemeClr val="tx1">
                    <a:lumMod val="65000"/>
                    <a:lumOff val="35000"/>
                  </a:schemeClr>
                </a:solidFill>
                <a:latin typeface="+mn-ea"/>
              </a:rPr>
              <a:t>11</a:t>
            </a:r>
            <a:r>
              <a:rPr lang="zh-CN" altLang="en-US" sz="2000" kern="100" dirty="0">
                <a:solidFill>
                  <a:schemeClr val="tx1">
                    <a:lumMod val="65000"/>
                    <a:lumOff val="35000"/>
                  </a:schemeClr>
                </a:solidFill>
                <a:latin typeface="+mn-ea"/>
              </a:rPr>
              <a:t>位，即</a:t>
            </a:r>
            <a:r>
              <a:rPr lang="en-US" altLang="zh-CN" sz="2000" kern="100" dirty="0">
                <a:solidFill>
                  <a:schemeClr val="tx1">
                    <a:lumMod val="65000"/>
                    <a:lumOff val="35000"/>
                  </a:schemeClr>
                </a:solidFill>
                <a:latin typeface="+mn-ea"/>
              </a:rPr>
              <a:t>SOC SEQ1</a:t>
            </a:r>
            <a:r>
              <a:rPr lang="zh-CN" altLang="en-US" sz="2000" kern="100" dirty="0">
                <a:solidFill>
                  <a:schemeClr val="tx1">
                    <a:lumMod val="65000"/>
                    <a:lumOff val="35000"/>
                  </a:schemeClr>
                </a:solidFill>
                <a:latin typeface="+mn-ea"/>
              </a:rPr>
              <a:t>位置</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，来立即启动</a:t>
            </a:r>
            <a:r>
              <a:rPr lang="en-US" altLang="zh-CN" sz="2000" kern="100" dirty="0">
                <a:solidFill>
                  <a:schemeClr val="tx1">
                    <a:lumMod val="65000"/>
                    <a:lumOff val="35000"/>
                  </a:schemeClr>
                </a:solidFill>
                <a:latin typeface="+mn-ea"/>
              </a:rPr>
              <a:t>AD</a:t>
            </a:r>
            <a:r>
              <a:rPr lang="zh-CN" altLang="en-US" sz="2000" kern="100" dirty="0">
                <a:solidFill>
                  <a:schemeClr val="tx1">
                    <a:lumMod val="65000"/>
                    <a:lumOff val="35000"/>
                  </a:schemeClr>
                </a:solidFill>
                <a:latin typeface="+mn-ea"/>
              </a:rPr>
              <a:t>转换。外部引脚启动方式是指当引脚</a:t>
            </a:r>
            <a:r>
              <a:rPr lang="en-US" altLang="zh-CN" sz="2000" kern="100" dirty="0">
                <a:solidFill>
                  <a:schemeClr val="tx1">
                    <a:lumMod val="65000"/>
                    <a:lumOff val="35000"/>
                  </a:schemeClr>
                </a:solidFill>
                <a:latin typeface="+mn-ea"/>
              </a:rPr>
              <a:t>XINT2_ADCSOC</a:t>
            </a:r>
            <a:r>
              <a:rPr lang="zh-CN" altLang="en-US" sz="2000" kern="100" dirty="0">
                <a:solidFill>
                  <a:schemeClr val="tx1">
                    <a:lumMod val="65000"/>
                    <a:lumOff val="35000"/>
                  </a:schemeClr>
                </a:solidFill>
                <a:latin typeface="+mn-ea"/>
              </a:rPr>
              <a:t>从低电平转为高电平的时候，启动</a:t>
            </a:r>
            <a:r>
              <a:rPr lang="en-US" altLang="zh-CN" sz="2000" kern="100" dirty="0">
                <a:solidFill>
                  <a:schemeClr val="tx1">
                    <a:lumMod val="65000"/>
                    <a:lumOff val="35000"/>
                  </a:schemeClr>
                </a:solidFill>
                <a:latin typeface="+mn-ea"/>
              </a:rPr>
              <a:t>AD</a:t>
            </a:r>
            <a:r>
              <a:rPr lang="zh-CN" altLang="en-US" sz="2000" kern="100" dirty="0">
                <a:solidFill>
                  <a:schemeClr val="tx1">
                    <a:lumMod val="65000"/>
                    <a:lumOff val="35000"/>
                  </a:schemeClr>
                </a:solidFill>
                <a:latin typeface="+mn-ea"/>
              </a:rPr>
              <a:t>转换，当然首先需要将该引脚设置为功能引脚，而不是通用的数字</a:t>
            </a:r>
            <a:r>
              <a:rPr lang="en-US" altLang="zh-CN" sz="2000" kern="100" dirty="0">
                <a:solidFill>
                  <a:schemeClr val="tx1">
                    <a:lumMod val="65000"/>
                    <a:lumOff val="35000"/>
                  </a:schemeClr>
                </a:solidFill>
                <a:latin typeface="+mn-ea"/>
              </a:rPr>
              <a:t>I/O</a:t>
            </a:r>
            <a:r>
              <a:rPr lang="zh-CN" altLang="en-US" sz="2000" kern="100" dirty="0">
                <a:solidFill>
                  <a:schemeClr val="tx1">
                    <a:lumMod val="65000"/>
                    <a:lumOff val="35000"/>
                  </a:schemeClr>
                </a:solidFill>
                <a:latin typeface="+mn-ea"/>
              </a:rPr>
              <a:t>口。还有一种是通过</a:t>
            </a:r>
            <a:r>
              <a:rPr lang="en-US" altLang="zh-CN" sz="2000" kern="100" dirty="0" err="1">
                <a:solidFill>
                  <a:schemeClr val="tx1">
                    <a:lumMod val="65000"/>
                    <a:lumOff val="35000"/>
                  </a:schemeClr>
                </a:solidFill>
                <a:latin typeface="+mn-ea"/>
              </a:rPr>
              <a:t>ePWM</a:t>
            </a:r>
            <a:r>
              <a:rPr lang="zh-CN" altLang="en-US" sz="2000" kern="100" dirty="0">
                <a:solidFill>
                  <a:schemeClr val="tx1">
                    <a:lumMod val="65000"/>
                    <a:lumOff val="35000"/>
                  </a:schemeClr>
                </a:solidFill>
                <a:latin typeface="+mn-ea"/>
              </a:rPr>
              <a:t>模块启动</a:t>
            </a:r>
            <a:r>
              <a:rPr lang="en-US" altLang="zh-CN" sz="2000" kern="100" dirty="0">
                <a:solidFill>
                  <a:schemeClr val="tx1">
                    <a:lumMod val="65000"/>
                    <a:lumOff val="35000"/>
                  </a:schemeClr>
                </a:solidFill>
                <a:latin typeface="+mn-ea"/>
              </a:rPr>
              <a:t>AD</a:t>
            </a:r>
            <a:r>
              <a:rPr lang="zh-CN" altLang="en-US" sz="2000" kern="100" dirty="0">
                <a:solidFill>
                  <a:schemeClr val="tx1">
                    <a:lumMod val="65000"/>
                    <a:lumOff val="35000"/>
                  </a:schemeClr>
                </a:solidFill>
                <a:latin typeface="+mn-ea"/>
              </a:rPr>
              <a:t>转换。从表</a:t>
            </a:r>
            <a:r>
              <a:rPr lang="en-US" altLang="zh-CN" sz="2000" kern="100" dirty="0">
                <a:solidFill>
                  <a:schemeClr val="tx1">
                    <a:lumMod val="65000"/>
                    <a:lumOff val="35000"/>
                  </a:schemeClr>
                </a:solidFill>
                <a:latin typeface="+mn-ea"/>
              </a:rPr>
              <a:t>11-1</a:t>
            </a:r>
            <a:r>
              <a:rPr lang="zh-CN" altLang="en-US" sz="2000" kern="100" dirty="0">
                <a:solidFill>
                  <a:schemeClr val="tx1">
                    <a:lumMod val="65000"/>
                    <a:lumOff val="35000"/>
                  </a:schemeClr>
                </a:solidFill>
                <a:latin typeface="+mn-ea"/>
              </a:rPr>
              <a:t>可以看出，序列发生器</a:t>
            </a:r>
            <a:r>
              <a:rPr lang="en-US" altLang="zh-CN" sz="2000" kern="100" dirty="0">
                <a:solidFill>
                  <a:schemeClr val="tx1">
                    <a:lumMod val="65000"/>
                    <a:lumOff val="35000"/>
                  </a:schemeClr>
                </a:solidFill>
                <a:latin typeface="+mn-ea"/>
              </a:rPr>
              <a:t>SEQ</a:t>
            </a:r>
            <a:r>
              <a:rPr lang="zh-CN" altLang="en-US" sz="2000" kern="100" dirty="0">
                <a:solidFill>
                  <a:schemeClr val="tx1">
                    <a:lumMod val="65000"/>
                    <a:lumOff val="35000"/>
                  </a:schemeClr>
                </a:solidFill>
                <a:latin typeface="+mn-ea"/>
              </a:rPr>
              <a:t>的启动方式其实就是综合了序列发生器</a:t>
            </a:r>
            <a:r>
              <a:rPr lang="en-US" altLang="zh-CN" sz="2000" kern="100" dirty="0">
                <a:solidFill>
                  <a:schemeClr val="tx1">
                    <a:lumMod val="65000"/>
                    <a:lumOff val="35000"/>
                  </a:schemeClr>
                </a:solidFill>
                <a:latin typeface="+mn-ea"/>
              </a:rPr>
              <a:t>SEQ1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SEQ2</a:t>
            </a:r>
            <a:r>
              <a:rPr lang="zh-CN" altLang="en-US" sz="2000" kern="100" dirty="0">
                <a:solidFill>
                  <a:schemeClr val="tx1">
                    <a:lumMod val="65000"/>
                    <a:lumOff val="35000"/>
                  </a:schemeClr>
                </a:solidFill>
                <a:latin typeface="+mn-ea"/>
              </a:rPr>
              <a:t>的启动方式。</a:t>
            </a:r>
          </a:p>
        </p:txBody>
      </p:sp>
    </p:spTree>
    <p:extLst>
      <p:ext uri="{BB962C8B-B14F-4D97-AF65-F5344CB8AC3E}">
        <p14:creationId xmlns:p14="http://schemas.microsoft.com/office/powerpoint/2010/main" val="2719959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smtClean="0"/>
              <a:t>·</a:t>
            </a:r>
            <a:r>
              <a:rPr lang="en-US" altLang="zh-CN" dirty="0"/>
              <a:t>ADC</a:t>
            </a:r>
            <a:r>
              <a:rPr lang="zh-CN" altLang="en-US" dirty="0"/>
              <a:t>模块的特点</a:t>
            </a:r>
          </a:p>
        </p:txBody>
      </p:sp>
      <p:graphicFrame>
        <p:nvGraphicFramePr>
          <p:cNvPr id="2" name="表格 1"/>
          <p:cNvGraphicFramePr>
            <a:graphicFrameLocks noGrp="1"/>
          </p:cNvGraphicFramePr>
          <p:nvPr>
            <p:extLst>
              <p:ext uri="{D42A27DB-BD31-4B8C-83A1-F6EECF244321}">
                <p14:modId xmlns:p14="http://schemas.microsoft.com/office/powerpoint/2010/main" val="653463375"/>
              </p:ext>
            </p:extLst>
          </p:nvPr>
        </p:nvGraphicFramePr>
        <p:xfrm>
          <a:off x="888288" y="1923678"/>
          <a:ext cx="7377247" cy="1097280"/>
        </p:xfrm>
        <a:graphic>
          <a:graphicData uri="http://schemas.openxmlformats.org/drawingml/2006/table">
            <a:tbl>
              <a:tblPr firstRow="1" bandRow="1">
                <a:tableStyleId>{00A15C55-8517-42AA-B614-E9B94910E393}</a:tableStyleId>
              </a:tblPr>
              <a:tblGrid>
                <a:gridCol w="987818">
                  <a:extLst>
                    <a:ext uri="{9D8B030D-6E8A-4147-A177-3AD203B41FA5}">
                      <a16:colId xmlns:a16="http://schemas.microsoft.com/office/drawing/2014/main" val="782486459"/>
                    </a:ext>
                  </a:extLst>
                </a:gridCol>
                <a:gridCol w="2129809">
                  <a:extLst>
                    <a:ext uri="{9D8B030D-6E8A-4147-A177-3AD203B41FA5}">
                      <a16:colId xmlns:a16="http://schemas.microsoft.com/office/drawing/2014/main" val="2259246457"/>
                    </a:ext>
                  </a:extLst>
                </a:gridCol>
                <a:gridCol w="1542276">
                  <a:extLst>
                    <a:ext uri="{9D8B030D-6E8A-4147-A177-3AD203B41FA5}">
                      <a16:colId xmlns:a16="http://schemas.microsoft.com/office/drawing/2014/main" val="2986767473"/>
                    </a:ext>
                  </a:extLst>
                </a:gridCol>
                <a:gridCol w="2717344">
                  <a:extLst>
                    <a:ext uri="{9D8B030D-6E8A-4147-A177-3AD203B41FA5}">
                      <a16:colId xmlns:a16="http://schemas.microsoft.com/office/drawing/2014/main" val="1360797329"/>
                    </a:ext>
                  </a:extLst>
                </a:gridCol>
              </a:tblGrid>
              <a:tr h="0">
                <a:tc>
                  <a:txBody>
                    <a:bodyPr/>
                    <a:lstStyle/>
                    <a:p>
                      <a:pPr algn="just">
                        <a:lnSpc>
                          <a:spcPct val="120000"/>
                        </a:lnSpc>
                        <a:spcAft>
                          <a:spcPts val="0"/>
                        </a:spcAft>
                      </a:pPr>
                      <a:r>
                        <a:rPr lang="zh-CN" sz="1200" kern="100">
                          <a:effectLst/>
                        </a:rPr>
                        <a:t>序列发生器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dirty="0">
                          <a:effectLst/>
                        </a:rPr>
                        <a:t>SEQ1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dirty="0">
                          <a:effectLst/>
                        </a:rPr>
                        <a:t>SEQ2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dirty="0">
                          <a:effectLst/>
                        </a:rPr>
                        <a:t>SEQ</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9538828"/>
                  </a:ext>
                </a:extLst>
              </a:tr>
              <a:tr h="0">
                <a:tc>
                  <a:txBody>
                    <a:bodyPr/>
                    <a:lstStyle/>
                    <a:p>
                      <a:pPr algn="just">
                        <a:lnSpc>
                          <a:spcPct val="120000"/>
                        </a:lnSpc>
                        <a:spcAft>
                          <a:spcPts val="0"/>
                        </a:spcAft>
                      </a:pPr>
                      <a:r>
                        <a:rPr lang="zh-CN" sz="1200" kern="100" dirty="0">
                          <a:effectLst/>
                        </a:rPr>
                        <a:t>启动方式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dirty="0">
                          <a:effectLst/>
                        </a:rPr>
                        <a:t>软件立即启动</a:t>
                      </a:r>
                      <a:r>
                        <a:rPr lang="en-US" sz="1200" kern="100" dirty="0">
                          <a:effectLst/>
                        </a:rPr>
                        <a:t>(S/W)</a:t>
                      </a:r>
                      <a:endParaRPr lang="zh-CN" sz="1200" kern="100" dirty="0">
                        <a:effectLst/>
                      </a:endParaRPr>
                    </a:p>
                    <a:p>
                      <a:pPr algn="l">
                        <a:lnSpc>
                          <a:spcPct val="120000"/>
                        </a:lnSpc>
                        <a:spcAft>
                          <a:spcPts val="0"/>
                        </a:spcAft>
                      </a:pPr>
                      <a:r>
                        <a:rPr lang="en-US" sz="1200" kern="100" dirty="0" err="1">
                          <a:effectLst/>
                        </a:rPr>
                        <a:t>ePWMx</a:t>
                      </a:r>
                      <a:r>
                        <a:rPr lang="en-US" sz="1200" kern="100" dirty="0">
                          <a:effectLst/>
                        </a:rPr>
                        <a:t> SOCA</a:t>
                      </a:r>
                      <a:endParaRPr lang="zh-CN" sz="1200" kern="100" dirty="0">
                        <a:effectLst/>
                      </a:endParaRPr>
                    </a:p>
                    <a:p>
                      <a:pPr algn="l">
                        <a:lnSpc>
                          <a:spcPct val="120000"/>
                        </a:lnSpc>
                        <a:spcAft>
                          <a:spcPts val="0"/>
                        </a:spcAft>
                      </a:pPr>
                      <a:r>
                        <a:rPr lang="zh-CN" sz="1200" kern="100" dirty="0">
                          <a:effectLst/>
                        </a:rPr>
                        <a:t>外部引</a:t>
                      </a:r>
                      <a:r>
                        <a:rPr lang="en-US" sz="1200" kern="100" dirty="0">
                          <a:effectLst/>
                        </a:rPr>
                        <a:t>(GPIO/XINT2_ADCSOC)</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dirty="0">
                          <a:effectLst/>
                        </a:rPr>
                        <a:t>软件立即启动</a:t>
                      </a:r>
                      <a:r>
                        <a:rPr lang="en-US" sz="1200" kern="100" dirty="0">
                          <a:effectLst/>
                        </a:rPr>
                        <a:t>(S/W)</a:t>
                      </a:r>
                      <a:endParaRPr lang="zh-CN" sz="1200" kern="100" dirty="0">
                        <a:effectLst/>
                      </a:endParaRPr>
                    </a:p>
                    <a:p>
                      <a:pPr algn="l">
                        <a:lnSpc>
                          <a:spcPct val="120000"/>
                        </a:lnSpc>
                        <a:spcAft>
                          <a:spcPts val="0"/>
                        </a:spcAft>
                      </a:pPr>
                      <a:r>
                        <a:rPr lang="en-US" sz="1200" kern="100" dirty="0" err="1">
                          <a:effectLst/>
                        </a:rPr>
                        <a:t>ePWMx</a:t>
                      </a:r>
                      <a:r>
                        <a:rPr lang="en-US" sz="1200" kern="100" dirty="0">
                          <a:effectLst/>
                        </a:rPr>
                        <a:t> SOCB</a:t>
                      </a:r>
                      <a:endParaRPr lang="zh-CN" sz="1200" kern="100" dirty="0">
                        <a:effectLst/>
                      </a:endParaRPr>
                    </a:p>
                    <a:p>
                      <a:pPr algn="just">
                        <a:lnSpc>
                          <a:spcPct val="120000"/>
                        </a:lnSpc>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dirty="0">
                          <a:effectLst/>
                        </a:rPr>
                        <a:t>软件立即启动</a:t>
                      </a:r>
                      <a:r>
                        <a:rPr lang="en-US" sz="1200" kern="100" dirty="0">
                          <a:effectLst/>
                        </a:rPr>
                        <a:t>(S/W)</a:t>
                      </a:r>
                      <a:endParaRPr lang="zh-CN" sz="1200" kern="100" dirty="0">
                        <a:effectLst/>
                      </a:endParaRPr>
                    </a:p>
                    <a:p>
                      <a:pPr algn="l">
                        <a:lnSpc>
                          <a:spcPct val="120000"/>
                        </a:lnSpc>
                        <a:spcAft>
                          <a:spcPts val="0"/>
                        </a:spcAft>
                      </a:pPr>
                      <a:r>
                        <a:rPr lang="en-US" sz="1200" kern="100" dirty="0" err="1">
                          <a:effectLst/>
                        </a:rPr>
                        <a:t>ePWMx</a:t>
                      </a:r>
                      <a:r>
                        <a:rPr lang="en-US" sz="1200" kern="100" dirty="0">
                          <a:effectLst/>
                        </a:rPr>
                        <a:t> SOCA</a:t>
                      </a:r>
                      <a:endParaRPr lang="zh-CN" sz="1200" kern="100" dirty="0">
                        <a:effectLst/>
                      </a:endParaRPr>
                    </a:p>
                    <a:p>
                      <a:pPr algn="l">
                        <a:lnSpc>
                          <a:spcPct val="120000"/>
                        </a:lnSpc>
                        <a:spcAft>
                          <a:spcPts val="0"/>
                        </a:spcAft>
                      </a:pPr>
                      <a:r>
                        <a:rPr lang="en-US" sz="1200" kern="100" dirty="0" err="1">
                          <a:effectLst/>
                        </a:rPr>
                        <a:t>ePWMx</a:t>
                      </a:r>
                      <a:r>
                        <a:rPr lang="en-US" sz="1200" kern="100" dirty="0">
                          <a:effectLst/>
                        </a:rPr>
                        <a:t> SOCB</a:t>
                      </a:r>
                      <a:endParaRPr lang="zh-CN" sz="1200" kern="100" dirty="0">
                        <a:effectLst/>
                      </a:endParaRPr>
                    </a:p>
                    <a:p>
                      <a:pPr algn="just">
                        <a:lnSpc>
                          <a:spcPct val="120000"/>
                        </a:lnSpc>
                        <a:spcAft>
                          <a:spcPts val="0"/>
                        </a:spcAft>
                      </a:pPr>
                      <a:r>
                        <a:rPr lang="zh-CN" sz="1200" kern="100" dirty="0">
                          <a:effectLst/>
                        </a:rPr>
                        <a:t>外部引脚</a:t>
                      </a:r>
                      <a:r>
                        <a:rPr lang="en-US" sz="1200" kern="100" dirty="0">
                          <a:effectLst/>
                        </a:rPr>
                        <a:t>(GPIO/XINT2_ADCSOC)</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94526048"/>
                  </a:ext>
                </a:extLst>
              </a:tr>
            </a:tbl>
          </a:graphicData>
        </a:graphic>
      </p:graphicFrame>
      <p:sp>
        <p:nvSpPr>
          <p:cNvPr id="3" name="矩形 2"/>
          <p:cNvSpPr/>
          <p:nvPr/>
        </p:nvSpPr>
        <p:spPr>
          <a:xfrm>
            <a:off x="1689742" y="3291830"/>
            <a:ext cx="5774338"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11-1 SEQ1</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SEQ2</a:t>
            </a:r>
            <a:r>
              <a:rPr lang="zh-CN" altLang="zh-CN" sz="2000" kern="100" dirty="0">
                <a:latin typeface="+mn-ea"/>
                <a:cs typeface="Times New Roman" panose="02020603050405020304" pitchFamily="18" charset="0"/>
              </a:rPr>
              <a:t>和级联</a:t>
            </a:r>
            <a:r>
              <a:rPr lang="en-US" altLang="zh-CN" sz="2000" kern="100" dirty="0">
                <a:latin typeface="+mn-ea"/>
                <a:cs typeface="Times New Roman" panose="02020603050405020304" pitchFamily="18" charset="0"/>
              </a:rPr>
              <a:t>SEQ</a:t>
            </a:r>
            <a:r>
              <a:rPr lang="zh-CN" altLang="zh-CN" sz="2000" kern="100" dirty="0">
                <a:latin typeface="+mn-ea"/>
                <a:cs typeface="Times New Roman" panose="02020603050405020304" pitchFamily="18" charset="0"/>
              </a:rPr>
              <a:t>的有效启动方式</a:t>
            </a:r>
            <a:endParaRPr lang="zh-CN" altLang="zh-CN" sz="72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328369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smtClean="0"/>
              <a:t>·</a:t>
            </a:r>
            <a:r>
              <a:rPr lang="en-US" altLang="zh-CN" dirty="0"/>
              <a:t>ADC</a:t>
            </a:r>
            <a:r>
              <a:rPr lang="zh-CN" altLang="en-US" dirty="0"/>
              <a:t>模块的特点</a:t>
            </a:r>
          </a:p>
        </p:txBody>
      </p:sp>
      <p:sp>
        <p:nvSpPr>
          <p:cNvPr id="7" name="矩形 6"/>
          <p:cNvSpPr/>
          <p:nvPr/>
        </p:nvSpPr>
        <p:spPr>
          <a:xfrm>
            <a:off x="611560" y="1117069"/>
            <a:ext cx="7920880" cy="2246769"/>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7.ADC</a:t>
            </a:r>
            <a:r>
              <a:rPr lang="zh-CN" altLang="en-US" sz="2000" kern="100" dirty="0">
                <a:solidFill>
                  <a:schemeClr val="tx1">
                    <a:lumMod val="65000"/>
                    <a:lumOff val="35000"/>
                  </a:schemeClr>
                </a:solidFill>
                <a:latin typeface="+mn-ea"/>
              </a:rPr>
              <a:t>模块共有</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个结果寄存器</a:t>
            </a:r>
            <a:r>
              <a:rPr lang="en-US" altLang="zh-CN" sz="2000" kern="100" dirty="0">
                <a:solidFill>
                  <a:schemeClr val="tx1">
                    <a:lumMod val="65000"/>
                    <a:lumOff val="35000"/>
                  </a:schemeClr>
                </a:solidFill>
                <a:latin typeface="+mn-ea"/>
              </a:rPr>
              <a:t>ADCRESULT0~ADCRESULT15</a:t>
            </a:r>
            <a:r>
              <a:rPr lang="zh-CN" altLang="en-US" sz="2000" kern="100" dirty="0">
                <a:solidFill>
                  <a:schemeClr val="tx1">
                    <a:lumMod val="65000"/>
                    <a:lumOff val="35000"/>
                  </a:schemeClr>
                </a:solidFill>
                <a:latin typeface="+mn-ea"/>
              </a:rPr>
              <a:t>，用来保存转换的数值。每个结果寄存器都是</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位的，而</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的精度是</a:t>
            </a:r>
            <a:r>
              <a:rPr lang="en-US" altLang="zh-CN" sz="2000" kern="100" dirty="0">
                <a:solidFill>
                  <a:schemeClr val="tx1">
                    <a:lumMod val="65000"/>
                    <a:lumOff val="35000"/>
                  </a:schemeClr>
                </a:solidFill>
                <a:latin typeface="+mn-ea"/>
              </a:rPr>
              <a:t>12</a:t>
            </a:r>
            <a:r>
              <a:rPr lang="zh-CN" altLang="en-US" sz="2000" kern="100" dirty="0">
                <a:solidFill>
                  <a:schemeClr val="tx1">
                    <a:lumMod val="65000"/>
                    <a:lumOff val="35000"/>
                  </a:schemeClr>
                </a:solidFill>
                <a:latin typeface="+mn-ea"/>
              </a:rPr>
              <a:t>位的，也就是说转换后的数字值最高只有</a:t>
            </a:r>
            <a:r>
              <a:rPr lang="en-US" altLang="zh-CN" sz="2000" kern="100" dirty="0">
                <a:solidFill>
                  <a:schemeClr val="tx1">
                    <a:lumMod val="65000"/>
                    <a:lumOff val="35000"/>
                  </a:schemeClr>
                </a:solidFill>
                <a:latin typeface="+mn-ea"/>
              </a:rPr>
              <a:t>12</a:t>
            </a:r>
            <a:r>
              <a:rPr lang="zh-CN" altLang="en-US" sz="2000" kern="100" dirty="0">
                <a:solidFill>
                  <a:schemeClr val="tx1">
                    <a:lumMod val="65000"/>
                    <a:lumOff val="35000"/>
                  </a:schemeClr>
                </a:solidFill>
                <a:latin typeface="+mn-ea"/>
              </a:rPr>
              <a:t>位，那这个</a:t>
            </a:r>
            <a:r>
              <a:rPr lang="en-US" altLang="zh-CN" sz="2000" kern="100" dirty="0">
                <a:solidFill>
                  <a:schemeClr val="tx1">
                    <a:lumMod val="65000"/>
                    <a:lumOff val="35000"/>
                  </a:schemeClr>
                </a:solidFill>
                <a:latin typeface="+mn-ea"/>
              </a:rPr>
              <a:t>12</a:t>
            </a:r>
            <a:r>
              <a:rPr lang="zh-CN" altLang="en-US" sz="2000" kern="100" dirty="0">
                <a:solidFill>
                  <a:schemeClr val="tx1">
                    <a:lumMod val="65000"/>
                    <a:lumOff val="35000"/>
                  </a:schemeClr>
                </a:solidFill>
                <a:latin typeface="+mn-ea"/>
              </a:rPr>
              <a:t>位的值是如何放在</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位的结果寄存器中的呢？如图</a:t>
            </a:r>
            <a:r>
              <a:rPr lang="en-US" altLang="zh-CN" sz="2000" kern="100" dirty="0">
                <a:solidFill>
                  <a:schemeClr val="tx1">
                    <a:lumMod val="65000"/>
                    <a:lumOff val="35000"/>
                  </a:schemeClr>
                </a:solidFill>
                <a:latin typeface="+mn-ea"/>
              </a:rPr>
              <a:t>11-6</a:t>
            </a:r>
            <a:r>
              <a:rPr lang="zh-CN" altLang="en-US" sz="2000" kern="100" dirty="0">
                <a:solidFill>
                  <a:schemeClr val="tx1">
                    <a:lumMod val="65000"/>
                    <a:lumOff val="35000"/>
                  </a:schemeClr>
                </a:solidFill>
                <a:latin typeface="+mn-ea"/>
              </a:rPr>
              <a:t>所示，</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转换的数值在结果寄存器中是左对齐的，结果寄存器的高</a:t>
            </a:r>
            <a:r>
              <a:rPr lang="en-US" altLang="zh-CN" sz="2000" kern="100" dirty="0">
                <a:solidFill>
                  <a:schemeClr val="tx1">
                    <a:lumMod val="65000"/>
                    <a:lumOff val="35000"/>
                  </a:schemeClr>
                </a:solidFill>
                <a:latin typeface="+mn-ea"/>
              </a:rPr>
              <a:t>12</a:t>
            </a:r>
            <a:r>
              <a:rPr lang="zh-CN" altLang="en-US" sz="2000" kern="100" dirty="0">
                <a:solidFill>
                  <a:schemeClr val="tx1">
                    <a:lumMod val="65000"/>
                    <a:lumOff val="35000"/>
                  </a:schemeClr>
                </a:solidFill>
                <a:latin typeface="+mn-ea"/>
              </a:rPr>
              <a:t>位用于存放转换结果，而低</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位被忽略。接下来，一起来推导输入的模拟量和转换后的数字量之间的关系。</a:t>
            </a:r>
          </a:p>
        </p:txBody>
      </p:sp>
      <p:graphicFrame>
        <p:nvGraphicFramePr>
          <p:cNvPr id="8" name="对象 7"/>
          <p:cNvGraphicFramePr>
            <a:graphicFrameLocks noChangeAspect="1"/>
          </p:cNvGraphicFramePr>
          <p:nvPr>
            <p:extLst>
              <p:ext uri="{D42A27DB-BD31-4B8C-83A1-F6EECF244321}">
                <p14:modId xmlns:p14="http://schemas.microsoft.com/office/powerpoint/2010/main" val="35797717"/>
              </p:ext>
            </p:extLst>
          </p:nvPr>
        </p:nvGraphicFramePr>
        <p:xfrm>
          <a:off x="1318530" y="3569329"/>
          <a:ext cx="6506939" cy="776057"/>
        </p:xfrm>
        <a:graphic>
          <a:graphicData uri="http://schemas.openxmlformats.org/presentationml/2006/ole">
            <mc:AlternateContent xmlns:mc="http://schemas.openxmlformats.org/markup-compatibility/2006">
              <mc:Choice xmlns:v="urn:schemas-microsoft-com:vml" Requires="v">
                <p:oleObj spid="_x0000_s28787" name="Visio" r:id="rId4" imgW="3106674" imgH="370713" progId="Visio.Drawing.11">
                  <p:embed/>
                </p:oleObj>
              </mc:Choice>
              <mc:Fallback>
                <p:oleObj name="Visio" r:id="rId4" imgW="3106674" imgH="37071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8530" y="3569329"/>
                        <a:ext cx="6506939" cy="776057"/>
                      </a:xfrm>
                      <a:prstGeom prst="rect">
                        <a:avLst/>
                      </a:prstGeom>
                      <a:solidFill>
                        <a:schemeClr val="bg1"/>
                      </a:solidFill>
                    </p:spPr>
                  </p:pic>
                </p:oleObj>
              </mc:Fallback>
            </mc:AlternateContent>
          </a:graphicData>
        </a:graphic>
      </p:graphicFrame>
      <p:sp>
        <p:nvSpPr>
          <p:cNvPr id="9" name="矩形 8"/>
          <p:cNvSpPr/>
          <p:nvPr/>
        </p:nvSpPr>
        <p:spPr>
          <a:xfrm>
            <a:off x="2988873" y="4364908"/>
            <a:ext cx="3166252"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11-6 ADC</a:t>
            </a:r>
            <a:r>
              <a:rPr lang="zh-CN" altLang="zh-CN" sz="2000" kern="100" dirty="0">
                <a:latin typeface="+mn-ea"/>
                <a:cs typeface="Times New Roman" panose="02020603050405020304" pitchFamily="18" charset="0"/>
              </a:rPr>
              <a:t>的结果寄存器</a:t>
            </a:r>
          </a:p>
        </p:txBody>
      </p:sp>
    </p:spTree>
    <p:extLst>
      <p:ext uri="{BB962C8B-B14F-4D97-AF65-F5344CB8AC3E}">
        <p14:creationId xmlns:p14="http://schemas.microsoft.com/office/powerpoint/2010/main" val="3235726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smtClean="0"/>
              <a:t>·</a:t>
            </a:r>
            <a:r>
              <a:rPr lang="en-US" altLang="zh-CN" dirty="0"/>
              <a:t>ADC</a:t>
            </a:r>
            <a:r>
              <a:rPr lang="zh-CN" altLang="en-US" dirty="0"/>
              <a:t>模块的特点</a:t>
            </a:r>
          </a:p>
        </p:txBody>
      </p:sp>
      <p:sp>
        <p:nvSpPr>
          <p:cNvPr id="7" name="矩形 6"/>
          <p:cNvSpPr/>
          <p:nvPr/>
        </p:nvSpPr>
        <p:spPr>
          <a:xfrm>
            <a:off x="611560" y="987574"/>
            <a:ext cx="7920880" cy="1631216"/>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从图</a:t>
            </a:r>
            <a:r>
              <a:rPr lang="en-US" altLang="zh-CN" sz="2000" kern="100" dirty="0">
                <a:solidFill>
                  <a:schemeClr val="tx1">
                    <a:lumMod val="65000"/>
                    <a:lumOff val="35000"/>
                  </a:schemeClr>
                </a:solidFill>
                <a:latin typeface="+mn-ea"/>
              </a:rPr>
              <a:t>11-6</a:t>
            </a:r>
            <a:r>
              <a:rPr lang="zh-CN" altLang="en-US" sz="2000" kern="100" dirty="0">
                <a:solidFill>
                  <a:schemeClr val="tx1">
                    <a:lumMod val="65000"/>
                    <a:lumOff val="35000"/>
                  </a:schemeClr>
                </a:solidFill>
                <a:latin typeface="+mn-ea"/>
              </a:rPr>
              <a:t>可知，如果当模拟输入电压为</a:t>
            </a:r>
            <a:r>
              <a:rPr lang="en-US" altLang="zh-CN" sz="2000" kern="100" dirty="0">
                <a:solidFill>
                  <a:schemeClr val="tx1">
                    <a:lumMod val="65000"/>
                    <a:lumOff val="35000"/>
                  </a:schemeClr>
                </a:solidFill>
                <a:latin typeface="+mn-ea"/>
              </a:rPr>
              <a:t>3V</a:t>
            </a:r>
            <a:r>
              <a:rPr lang="zh-CN" altLang="en-US" sz="2000" kern="100" dirty="0">
                <a:solidFill>
                  <a:schemeClr val="tx1">
                    <a:lumMod val="65000"/>
                    <a:lumOff val="35000"/>
                  </a:schemeClr>
                </a:solidFill>
                <a:latin typeface="+mn-ea"/>
              </a:rPr>
              <a:t>时，</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结果寄存器的高</a:t>
            </a:r>
            <a:r>
              <a:rPr lang="en-US" altLang="zh-CN" sz="2000" kern="100" dirty="0">
                <a:solidFill>
                  <a:schemeClr val="tx1">
                    <a:lumMod val="65000"/>
                    <a:lumOff val="35000"/>
                  </a:schemeClr>
                </a:solidFill>
                <a:latin typeface="+mn-ea"/>
              </a:rPr>
              <a:t>12</a:t>
            </a:r>
            <a:r>
              <a:rPr lang="zh-CN" altLang="en-US" sz="2000" kern="100" dirty="0">
                <a:solidFill>
                  <a:schemeClr val="tx1">
                    <a:lumMod val="65000"/>
                    <a:lumOff val="35000"/>
                  </a:schemeClr>
                </a:solidFill>
                <a:latin typeface="+mn-ea"/>
              </a:rPr>
              <a:t>位均为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，而低</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位均为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，则此时结果寄存器中的数字量是</a:t>
            </a:r>
            <a:r>
              <a:rPr lang="en-US" altLang="zh-CN" sz="2000" kern="100" dirty="0">
                <a:solidFill>
                  <a:schemeClr val="tx1">
                    <a:lumMod val="65000"/>
                    <a:lumOff val="35000"/>
                  </a:schemeClr>
                </a:solidFill>
                <a:latin typeface="+mn-ea"/>
              </a:rPr>
              <a:t>0xFFF0</a:t>
            </a:r>
            <a:r>
              <a:rPr lang="zh-CN" altLang="en-US" sz="2000" kern="100" dirty="0">
                <a:solidFill>
                  <a:schemeClr val="tx1">
                    <a:lumMod val="65000"/>
                    <a:lumOff val="35000"/>
                  </a:schemeClr>
                </a:solidFill>
                <a:latin typeface="+mn-ea"/>
              </a:rPr>
              <a:t>，也就是</a:t>
            </a:r>
            <a:r>
              <a:rPr lang="en-US" altLang="zh-CN" sz="2000" kern="100" dirty="0">
                <a:solidFill>
                  <a:schemeClr val="tx1">
                    <a:lumMod val="65000"/>
                    <a:lumOff val="35000"/>
                  </a:schemeClr>
                </a:solidFill>
                <a:latin typeface="+mn-ea"/>
              </a:rPr>
              <a:t>65520</a:t>
            </a:r>
            <a:r>
              <a:rPr lang="zh-CN" altLang="en-US" sz="2000" kern="100" dirty="0">
                <a:solidFill>
                  <a:schemeClr val="tx1">
                    <a:lumMod val="65000"/>
                    <a:lumOff val="35000"/>
                  </a:schemeClr>
                </a:solidFill>
                <a:latin typeface="+mn-ea"/>
              </a:rPr>
              <a:t>。当模拟输入电压为</a:t>
            </a:r>
            <a:r>
              <a:rPr lang="en-US" altLang="zh-CN" sz="2000" kern="100" dirty="0">
                <a:solidFill>
                  <a:schemeClr val="tx1">
                    <a:lumMod val="65000"/>
                    <a:lumOff val="35000"/>
                  </a:schemeClr>
                </a:solidFill>
                <a:latin typeface="+mn-ea"/>
              </a:rPr>
              <a:t>0V</a:t>
            </a:r>
            <a:r>
              <a:rPr lang="zh-CN" altLang="en-US" sz="2000" kern="100" dirty="0">
                <a:solidFill>
                  <a:schemeClr val="tx1">
                    <a:lumMod val="65000"/>
                    <a:lumOff val="35000"/>
                  </a:schemeClr>
                </a:solidFill>
                <a:latin typeface="+mn-ea"/>
              </a:rPr>
              <a:t>时，</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结果寄存器中的数字量为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，由于</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转换的特性是线性关系的，如图</a:t>
            </a:r>
            <a:r>
              <a:rPr lang="en-US" altLang="zh-CN" sz="2000" kern="100" dirty="0">
                <a:solidFill>
                  <a:schemeClr val="tx1">
                    <a:lumMod val="65000"/>
                    <a:lumOff val="35000"/>
                  </a:schemeClr>
                </a:solidFill>
                <a:latin typeface="+mn-ea"/>
              </a:rPr>
              <a:t>11-12</a:t>
            </a:r>
            <a:r>
              <a:rPr lang="zh-CN" altLang="en-US" sz="2000" kern="100" dirty="0">
                <a:solidFill>
                  <a:schemeClr val="tx1">
                    <a:lumMod val="65000"/>
                    <a:lumOff val="35000"/>
                  </a:schemeClr>
                </a:solidFill>
                <a:latin typeface="+mn-ea"/>
              </a:rPr>
              <a:t>所示，所以不难得到：</a:t>
            </a:r>
          </a:p>
        </p:txBody>
      </p:sp>
      <p:sp>
        <p:nvSpPr>
          <p:cNvPr id="2" name="Rectangle 2"/>
          <p:cNvSpPr>
            <a:spLocks noChangeArrowheads="1"/>
          </p:cNvSpPr>
          <p:nvPr/>
        </p:nvSpPr>
        <p:spPr bwMode="auto">
          <a:xfrm>
            <a:off x="467544" y="283272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020666926"/>
              </p:ext>
            </p:extLst>
          </p:nvPr>
        </p:nvGraphicFramePr>
        <p:xfrm>
          <a:off x="2627915" y="2643758"/>
          <a:ext cx="3888169" cy="662558"/>
        </p:xfrm>
        <a:graphic>
          <a:graphicData uri="http://schemas.openxmlformats.org/presentationml/2006/ole">
            <mc:AlternateContent xmlns:mc="http://schemas.openxmlformats.org/markup-compatibility/2006">
              <mc:Choice xmlns:v="urn:schemas-microsoft-com:vml" Requires="v">
                <p:oleObj spid="_x0000_s29811" r:id="rId4" imgW="2120900" imgH="355600" progId="Equation.DSMT4">
                  <p:embed/>
                </p:oleObj>
              </mc:Choice>
              <mc:Fallback>
                <p:oleObj r:id="rId4" imgW="2120900" imgH="355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915" y="2643758"/>
                        <a:ext cx="3888169" cy="662558"/>
                      </a:xfrm>
                      <a:prstGeom prst="rect">
                        <a:avLst/>
                      </a:prstGeom>
                      <a:solidFill>
                        <a:schemeClr val="bg1"/>
                      </a:solidFill>
                    </p:spPr>
                  </p:pic>
                </p:oleObj>
              </mc:Fallback>
            </mc:AlternateContent>
          </a:graphicData>
        </a:graphic>
      </p:graphicFrame>
      <p:sp>
        <p:nvSpPr>
          <p:cNvPr id="11" name="矩形 10"/>
          <p:cNvSpPr/>
          <p:nvPr/>
        </p:nvSpPr>
        <p:spPr>
          <a:xfrm>
            <a:off x="611559" y="3363838"/>
            <a:ext cx="7920880" cy="1015663"/>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式中，</a:t>
            </a:r>
            <a:r>
              <a:rPr lang="en-US" altLang="zh-CN" sz="2000" kern="100" dirty="0" err="1">
                <a:solidFill>
                  <a:schemeClr val="tx1">
                    <a:lumMod val="65000"/>
                    <a:lumOff val="35000"/>
                  </a:schemeClr>
                </a:solidFill>
                <a:latin typeface="+mn-ea"/>
              </a:rPr>
              <a:t>ADResult</a:t>
            </a:r>
            <a:r>
              <a:rPr lang="zh-CN" altLang="en-US" sz="2000" kern="100" dirty="0">
                <a:solidFill>
                  <a:schemeClr val="tx1">
                    <a:lumMod val="65000"/>
                    <a:lumOff val="35000"/>
                  </a:schemeClr>
                </a:solidFill>
                <a:latin typeface="+mn-ea"/>
              </a:rPr>
              <a:t>是结果寄存器中的数字量，</a:t>
            </a:r>
            <a:r>
              <a:rPr lang="en-US" altLang="zh-CN" sz="2000" kern="100" dirty="0" err="1">
                <a:solidFill>
                  <a:schemeClr val="tx1">
                    <a:lumMod val="65000"/>
                    <a:lumOff val="35000"/>
                  </a:schemeClr>
                </a:solidFill>
                <a:latin typeface="+mn-ea"/>
              </a:rPr>
              <a:t>VoltInput</a:t>
            </a:r>
            <a:r>
              <a:rPr lang="zh-CN" altLang="en-US" sz="2000" kern="100" dirty="0">
                <a:solidFill>
                  <a:schemeClr val="tx1">
                    <a:lumMod val="65000"/>
                    <a:lumOff val="35000"/>
                  </a:schemeClr>
                </a:solidFill>
                <a:latin typeface="+mn-ea"/>
              </a:rPr>
              <a:t>是模拟电压输入值，</a:t>
            </a:r>
            <a:r>
              <a:rPr lang="en-US" altLang="zh-CN" sz="2000" kern="100" dirty="0">
                <a:solidFill>
                  <a:schemeClr val="tx1">
                    <a:lumMod val="65000"/>
                    <a:lumOff val="35000"/>
                  </a:schemeClr>
                </a:solidFill>
                <a:latin typeface="+mn-ea"/>
              </a:rPr>
              <a:t>ADCLO</a:t>
            </a:r>
            <a:r>
              <a:rPr lang="zh-CN" altLang="en-US" sz="2000" kern="100" dirty="0">
                <a:solidFill>
                  <a:schemeClr val="tx1">
                    <a:lumMod val="65000"/>
                    <a:lumOff val="35000"/>
                  </a:schemeClr>
                </a:solidFill>
                <a:latin typeface="+mn-ea"/>
              </a:rPr>
              <a:t>是</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转换的参考电平，实际使用时，通常将其与</a:t>
            </a:r>
            <a:r>
              <a:rPr lang="en-US" altLang="zh-CN" sz="2000" kern="100" dirty="0">
                <a:solidFill>
                  <a:schemeClr val="tx1">
                    <a:lumMod val="65000"/>
                    <a:lumOff val="35000"/>
                  </a:schemeClr>
                </a:solidFill>
                <a:latin typeface="+mn-ea"/>
              </a:rPr>
              <a:t>AGND</a:t>
            </a:r>
            <a:r>
              <a:rPr lang="zh-CN" altLang="en-US" sz="2000" kern="100" dirty="0">
                <a:solidFill>
                  <a:schemeClr val="tx1">
                    <a:lumMod val="65000"/>
                    <a:lumOff val="35000"/>
                  </a:schemeClr>
                </a:solidFill>
                <a:latin typeface="+mn-ea"/>
              </a:rPr>
              <a:t>连在一起，因此此时</a:t>
            </a:r>
            <a:r>
              <a:rPr lang="en-US" altLang="zh-CN" sz="2000" kern="100" dirty="0">
                <a:solidFill>
                  <a:schemeClr val="tx1">
                    <a:lumMod val="65000"/>
                    <a:lumOff val="35000"/>
                  </a:schemeClr>
                </a:solidFill>
                <a:latin typeface="+mn-ea"/>
              </a:rPr>
              <a:t>ADCLO</a:t>
            </a:r>
            <a:r>
              <a:rPr lang="zh-CN" altLang="en-US" sz="2000" kern="100" dirty="0">
                <a:solidFill>
                  <a:schemeClr val="tx1">
                    <a:lumMod val="65000"/>
                    <a:lumOff val="35000"/>
                  </a:schemeClr>
                </a:solidFill>
                <a:latin typeface="+mn-ea"/>
              </a:rPr>
              <a:t>的值为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a:t>
            </a:r>
          </a:p>
        </p:txBody>
      </p:sp>
    </p:spTree>
    <p:extLst>
      <p:ext uri="{BB962C8B-B14F-4D97-AF65-F5344CB8AC3E}">
        <p14:creationId xmlns:p14="http://schemas.microsoft.com/office/powerpoint/2010/main" val="2530236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smtClean="0"/>
              <a:t>·</a:t>
            </a:r>
            <a:r>
              <a:rPr lang="en-US" altLang="zh-CN" dirty="0"/>
              <a:t>ADC</a:t>
            </a:r>
            <a:r>
              <a:rPr lang="zh-CN" altLang="en-US" dirty="0"/>
              <a:t>模块的特点</a:t>
            </a:r>
          </a:p>
        </p:txBody>
      </p:sp>
      <p:graphicFrame>
        <p:nvGraphicFramePr>
          <p:cNvPr id="8" name="对象 7"/>
          <p:cNvGraphicFramePr>
            <a:graphicFrameLocks noChangeAspect="1"/>
          </p:cNvGraphicFramePr>
          <p:nvPr>
            <p:extLst>
              <p:ext uri="{D42A27DB-BD31-4B8C-83A1-F6EECF244321}">
                <p14:modId xmlns:p14="http://schemas.microsoft.com/office/powerpoint/2010/main" val="306535572"/>
              </p:ext>
            </p:extLst>
          </p:nvPr>
        </p:nvGraphicFramePr>
        <p:xfrm>
          <a:off x="1806575" y="1059582"/>
          <a:ext cx="5566317" cy="2736304"/>
        </p:xfrm>
        <a:graphic>
          <a:graphicData uri="http://schemas.openxmlformats.org/presentationml/2006/ole">
            <mc:AlternateContent xmlns:mc="http://schemas.openxmlformats.org/markup-compatibility/2006">
              <mc:Choice xmlns:v="urn:schemas-microsoft-com:vml" Requires="v">
                <p:oleObj spid="_x0000_s30836" name="Visio" r:id="rId4" imgW="2826639" imgH="1390650" progId="Visio.Drawing.11">
                  <p:embed/>
                </p:oleObj>
              </mc:Choice>
              <mc:Fallback>
                <p:oleObj name="Visio" r:id="rId4" imgW="2826639" imgH="139065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575" y="1059582"/>
                        <a:ext cx="5566317" cy="2736304"/>
                      </a:xfrm>
                      <a:prstGeom prst="rect">
                        <a:avLst/>
                      </a:prstGeom>
                      <a:solidFill>
                        <a:schemeClr val="bg1"/>
                      </a:solidFill>
                    </p:spPr>
                  </p:pic>
                </p:oleObj>
              </mc:Fallback>
            </mc:AlternateContent>
          </a:graphicData>
        </a:graphic>
      </p:graphicFrame>
      <p:sp>
        <p:nvSpPr>
          <p:cNvPr id="12" name="矩形 11"/>
          <p:cNvSpPr/>
          <p:nvPr/>
        </p:nvSpPr>
        <p:spPr>
          <a:xfrm>
            <a:off x="3245355" y="4083918"/>
            <a:ext cx="2653290" cy="400110"/>
          </a:xfrm>
          <a:prstGeom prst="rect">
            <a:avLst/>
          </a:prstGeom>
        </p:spPr>
        <p:txBody>
          <a:bodyPr wrap="none">
            <a:spAutoFit/>
          </a:bodyPr>
          <a:lstStyle/>
          <a:p>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11-7 ADC</a:t>
            </a:r>
            <a:r>
              <a:rPr lang="zh-CN" altLang="zh-CN" sz="2000" kern="100" dirty="0">
                <a:latin typeface="+mn-ea"/>
                <a:cs typeface="Times New Roman" panose="02020603050405020304" pitchFamily="18" charset="0"/>
              </a:rPr>
              <a:t>转换特性</a:t>
            </a:r>
            <a:endParaRPr lang="zh-CN" altLang="en-US" sz="2000" dirty="0">
              <a:latin typeface="+mn-ea"/>
            </a:endParaRPr>
          </a:p>
        </p:txBody>
      </p:sp>
    </p:spTree>
    <p:extLst>
      <p:ext uri="{BB962C8B-B14F-4D97-AF65-F5344CB8AC3E}">
        <p14:creationId xmlns:p14="http://schemas.microsoft.com/office/powerpoint/2010/main" val="485386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模数转换器</a:t>
            </a:r>
            <a:r>
              <a:rPr lang="en-US" altLang="zh-CN" dirty="0"/>
              <a:t>ADC</a:t>
            </a:r>
            <a:endParaRPr lang="zh-CN" altLang="en-US" dirty="0"/>
          </a:p>
        </p:txBody>
      </p:sp>
      <p:sp>
        <p:nvSpPr>
          <p:cNvPr id="35" name="MH_SubTitle_1"/>
          <p:cNvSpPr txBox="1">
            <a:spLocks noChangeArrowheads="1"/>
          </p:cNvSpPr>
          <p:nvPr>
            <p:custDataLst>
              <p:tags r:id="rId1"/>
            </p:custDataLst>
          </p:nvPr>
        </p:nvSpPr>
        <p:spPr bwMode="auto">
          <a:xfrm>
            <a:off x="827584" y="1347614"/>
            <a:ext cx="7560840" cy="3024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538163">
              <a:buClr>
                <a:schemeClr val="accent2"/>
              </a:buClr>
              <a:buNone/>
            </a:pPr>
            <a:r>
              <a:rPr lang="zh-CN" altLang="en-US" sz="2000" b="0" dirty="0">
                <a:solidFill>
                  <a:schemeClr val="tx1">
                    <a:lumMod val="65000"/>
                    <a:lumOff val="35000"/>
                  </a:schemeClr>
                </a:solidFill>
                <a:sym typeface="+mn-lt"/>
              </a:rPr>
              <a:t>在现实世界中，许多量都是模拟量，例如电压、电流、温度、湿度、压力等信号，而在</a:t>
            </a:r>
            <a:r>
              <a:rPr lang="en-US" altLang="zh-CN" sz="2000" b="0" dirty="0">
                <a:solidFill>
                  <a:schemeClr val="tx1">
                    <a:lumMod val="65000"/>
                    <a:lumOff val="35000"/>
                  </a:schemeClr>
                </a:solidFill>
                <a:sym typeface="+mn-lt"/>
              </a:rPr>
              <a:t>DSP</a:t>
            </a:r>
            <a:r>
              <a:rPr lang="zh-CN" altLang="en-US" sz="2000" b="0" dirty="0">
                <a:solidFill>
                  <a:schemeClr val="tx1">
                    <a:lumMod val="65000"/>
                    <a:lumOff val="35000"/>
                  </a:schemeClr>
                </a:solidFill>
                <a:sym typeface="+mn-lt"/>
              </a:rPr>
              <a:t>等微控制器的世界中，所有的量却都是数字量，那如何实现将现实世界的模拟量提供给</a:t>
            </a:r>
            <a:r>
              <a:rPr lang="en-US" altLang="zh-CN" sz="2000" b="0" dirty="0">
                <a:solidFill>
                  <a:schemeClr val="tx1">
                    <a:lumMod val="65000"/>
                    <a:lumOff val="35000"/>
                  </a:schemeClr>
                </a:solidFill>
                <a:sym typeface="+mn-lt"/>
              </a:rPr>
              <a:t>DSP</a:t>
            </a:r>
            <a:r>
              <a:rPr lang="zh-CN" altLang="en-US" sz="2000" b="0" dirty="0">
                <a:solidFill>
                  <a:schemeClr val="tx1">
                    <a:lumMod val="65000"/>
                    <a:lumOff val="35000"/>
                  </a:schemeClr>
                </a:solidFill>
                <a:sym typeface="+mn-lt"/>
              </a:rPr>
              <a:t>等微控制器呢？模数转换器</a:t>
            </a:r>
            <a:r>
              <a:rPr lang="en-US" altLang="zh-CN" sz="2000" b="0" dirty="0">
                <a:solidFill>
                  <a:schemeClr val="tx1">
                    <a:lumMod val="65000"/>
                    <a:lumOff val="35000"/>
                  </a:schemeClr>
                </a:solidFill>
                <a:sym typeface="+mn-lt"/>
              </a:rPr>
              <a:t>ADC</a:t>
            </a:r>
            <a:r>
              <a:rPr lang="zh-CN" altLang="en-US" sz="2000" b="0" dirty="0">
                <a:solidFill>
                  <a:schemeClr val="tx1">
                    <a:lumMod val="65000"/>
                    <a:lumOff val="35000"/>
                  </a:schemeClr>
                </a:solidFill>
                <a:sym typeface="+mn-lt"/>
              </a:rPr>
              <a:t>模块就是连接现实世界和微控制器的桥梁，它可以将现实世界的模拟量转换成数字量，提供给控制器使用。本章将详细介绍</a:t>
            </a:r>
            <a:r>
              <a:rPr lang="en-US" altLang="zh-CN" sz="2000" b="0" dirty="0">
                <a:solidFill>
                  <a:schemeClr val="tx1">
                    <a:lumMod val="65000"/>
                    <a:lumOff val="35000"/>
                  </a:schemeClr>
                </a:solidFill>
                <a:sym typeface="+mn-lt"/>
              </a:rPr>
              <a:t>F28335</a:t>
            </a:r>
            <a:r>
              <a:rPr lang="zh-CN" altLang="en-US" sz="2000" b="0" dirty="0">
                <a:solidFill>
                  <a:schemeClr val="tx1">
                    <a:lumMod val="65000"/>
                    <a:lumOff val="35000"/>
                  </a:schemeClr>
                </a:solidFill>
                <a:sym typeface="+mn-lt"/>
              </a:rPr>
              <a:t>内部自带</a:t>
            </a:r>
            <a:r>
              <a:rPr lang="en-US" altLang="zh-CN" sz="2000" b="0" dirty="0">
                <a:solidFill>
                  <a:schemeClr val="tx1">
                    <a:lumMod val="65000"/>
                    <a:lumOff val="35000"/>
                  </a:schemeClr>
                </a:solidFill>
                <a:sym typeface="+mn-lt"/>
              </a:rPr>
              <a:t>ADC</a:t>
            </a:r>
            <a:r>
              <a:rPr lang="zh-CN" altLang="en-US" sz="2000" b="0" dirty="0">
                <a:solidFill>
                  <a:schemeClr val="tx1">
                    <a:lumMod val="65000"/>
                    <a:lumOff val="35000"/>
                  </a:schemeClr>
                </a:solidFill>
                <a:sym typeface="+mn-lt"/>
              </a:rPr>
              <a:t>模块的性能、特点及其工作方式。</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smtClean="0"/>
              <a:t>·</a:t>
            </a:r>
            <a:r>
              <a:rPr lang="en-US" altLang="zh-CN" dirty="0"/>
              <a:t>ADC</a:t>
            </a:r>
            <a:r>
              <a:rPr lang="zh-CN" altLang="en-US" dirty="0"/>
              <a:t>模块的特点</a:t>
            </a:r>
          </a:p>
        </p:txBody>
      </p:sp>
      <p:sp>
        <p:nvSpPr>
          <p:cNvPr id="7" name="矩形 6"/>
          <p:cNvSpPr/>
          <p:nvPr/>
        </p:nvSpPr>
        <p:spPr>
          <a:xfrm>
            <a:off x="755576" y="915566"/>
            <a:ext cx="7632848" cy="1938992"/>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还有一种关系表达式，其结果是一样的，只是表达的方法不一样。由于</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结果寄存器中的数字量位于高</a:t>
            </a:r>
            <a:r>
              <a:rPr lang="en-US" altLang="zh-CN" sz="2000" kern="100" dirty="0">
                <a:solidFill>
                  <a:schemeClr val="tx1">
                    <a:lumMod val="65000"/>
                    <a:lumOff val="35000"/>
                  </a:schemeClr>
                </a:solidFill>
                <a:latin typeface="+mn-ea"/>
              </a:rPr>
              <a:t>12</a:t>
            </a:r>
            <a:r>
              <a:rPr lang="zh-CN" altLang="en-US" sz="2000" kern="100" dirty="0">
                <a:solidFill>
                  <a:schemeClr val="tx1">
                    <a:lumMod val="65000"/>
                    <a:lumOff val="35000"/>
                  </a:schemeClr>
                </a:solidFill>
                <a:latin typeface="+mn-ea"/>
              </a:rPr>
              <a:t>位，低</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位是无效的，那是不是可以将</a:t>
            </a:r>
            <a:r>
              <a:rPr lang="en-US" altLang="zh-CN" sz="2000" kern="100" dirty="0" err="1">
                <a:solidFill>
                  <a:schemeClr val="tx1">
                    <a:lumMod val="65000"/>
                    <a:lumOff val="35000"/>
                  </a:schemeClr>
                </a:solidFill>
                <a:latin typeface="+mn-ea"/>
              </a:rPr>
              <a:t>ADResult</a:t>
            </a:r>
            <a:r>
              <a:rPr lang="zh-CN" altLang="en-US" sz="2000" kern="100" dirty="0">
                <a:solidFill>
                  <a:schemeClr val="tx1">
                    <a:lumMod val="65000"/>
                    <a:lumOff val="35000"/>
                  </a:schemeClr>
                </a:solidFill>
                <a:latin typeface="+mn-ea"/>
              </a:rPr>
              <a:t>中的值先右移</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位，然后再进行计算。同样的，当输入的电压为</a:t>
            </a:r>
            <a:r>
              <a:rPr lang="en-US" altLang="zh-CN" sz="2000" kern="100" dirty="0">
                <a:solidFill>
                  <a:schemeClr val="tx1">
                    <a:lumMod val="65000"/>
                    <a:lumOff val="35000"/>
                  </a:schemeClr>
                </a:solidFill>
                <a:latin typeface="+mn-ea"/>
              </a:rPr>
              <a:t>3V</a:t>
            </a:r>
            <a:r>
              <a:rPr lang="zh-CN" altLang="en-US" sz="2000" kern="100" dirty="0">
                <a:solidFill>
                  <a:schemeClr val="tx1">
                    <a:lumMod val="65000"/>
                    <a:lumOff val="35000"/>
                  </a:schemeClr>
                </a:solidFill>
                <a:latin typeface="+mn-ea"/>
              </a:rPr>
              <a:t>时，</a:t>
            </a:r>
            <a:r>
              <a:rPr lang="en-US" altLang="zh-CN" sz="2000" kern="100" dirty="0" err="1">
                <a:solidFill>
                  <a:schemeClr val="tx1">
                    <a:lumMod val="65000"/>
                    <a:lumOff val="35000"/>
                  </a:schemeClr>
                </a:solidFill>
                <a:latin typeface="+mn-ea"/>
              </a:rPr>
              <a:t>ADResult</a:t>
            </a:r>
            <a:r>
              <a:rPr lang="zh-CN" altLang="en-US" sz="2000" kern="100" dirty="0">
                <a:solidFill>
                  <a:schemeClr val="tx1">
                    <a:lumMod val="65000"/>
                    <a:lumOff val="35000"/>
                  </a:schemeClr>
                </a:solidFill>
                <a:latin typeface="+mn-ea"/>
              </a:rPr>
              <a:t>右移</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位后，值为</a:t>
            </a:r>
            <a:r>
              <a:rPr lang="en-US" altLang="zh-CN" sz="2000" kern="100" dirty="0">
                <a:solidFill>
                  <a:schemeClr val="tx1">
                    <a:lumMod val="65000"/>
                    <a:lumOff val="35000"/>
                  </a:schemeClr>
                </a:solidFill>
                <a:latin typeface="+mn-ea"/>
              </a:rPr>
              <a:t>0x0FFF</a:t>
            </a:r>
            <a:r>
              <a:rPr lang="zh-CN" altLang="en-US" sz="2000" kern="100" dirty="0">
                <a:solidFill>
                  <a:schemeClr val="tx1">
                    <a:lumMod val="65000"/>
                    <a:lumOff val="35000"/>
                  </a:schemeClr>
                </a:solidFill>
                <a:latin typeface="+mn-ea"/>
              </a:rPr>
              <a:t>，也就是</a:t>
            </a:r>
            <a:r>
              <a:rPr lang="en-US" altLang="zh-CN" sz="2000" kern="100" dirty="0">
                <a:solidFill>
                  <a:schemeClr val="tx1">
                    <a:lumMod val="65000"/>
                    <a:lumOff val="35000"/>
                  </a:schemeClr>
                </a:solidFill>
                <a:latin typeface="+mn-ea"/>
              </a:rPr>
              <a:t>4095</a:t>
            </a:r>
            <a:r>
              <a:rPr lang="zh-CN" altLang="en-US" sz="2000" kern="100" dirty="0">
                <a:solidFill>
                  <a:schemeClr val="tx1">
                    <a:lumMod val="65000"/>
                    <a:lumOff val="35000"/>
                  </a:schemeClr>
                </a:solidFill>
                <a:latin typeface="+mn-ea"/>
              </a:rPr>
              <a:t>。当输入的电影为</a:t>
            </a:r>
            <a:r>
              <a:rPr lang="en-US" altLang="zh-CN" sz="2000" kern="100" dirty="0">
                <a:solidFill>
                  <a:schemeClr val="tx1">
                    <a:lumMod val="65000"/>
                    <a:lumOff val="35000"/>
                  </a:schemeClr>
                </a:solidFill>
                <a:latin typeface="+mn-ea"/>
              </a:rPr>
              <a:t>0V</a:t>
            </a:r>
            <a:r>
              <a:rPr lang="zh-CN" altLang="en-US" sz="2000" kern="100" dirty="0">
                <a:solidFill>
                  <a:schemeClr val="tx1">
                    <a:lumMod val="65000"/>
                    <a:lumOff val="35000"/>
                  </a:schemeClr>
                </a:solidFill>
                <a:latin typeface="+mn-ea"/>
              </a:rPr>
              <a:t>时，结果寄存器的值依然为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。根据图</a:t>
            </a:r>
            <a:r>
              <a:rPr lang="en-US" altLang="zh-CN" sz="2000" kern="100" dirty="0">
                <a:solidFill>
                  <a:schemeClr val="tx1">
                    <a:lumMod val="65000"/>
                    <a:lumOff val="35000"/>
                  </a:schemeClr>
                </a:solidFill>
                <a:latin typeface="+mn-ea"/>
              </a:rPr>
              <a:t>11-7</a:t>
            </a:r>
            <a:r>
              <a:rPr lang="zh-CN" altLang="en-US" sz="2000" kern="100" dirty="0">
                <a:solidFill>
                  <a:schemeClr val="tx1">
                    <a:lumMod val="65000"/>
                    <a:lumOff val="35000"/>
                  </a:schemeClr>
                </a:solidFill>
                <a:latin typeface="+mn-ea"/>
              </a:rPr>
              <a:t>所示的线性转换关系，有：</a:t>
            </a:r>
          </a:p>
        </p:txBody>
      </p:sp>
      <p:graphicFrame>
        <p:nvGraphicFramePr>
          <p:cNvPr id="3" name="对象 2"/>
          <p:cNvGraphicFramePr>
            <a:graphicFrameLocks noChangeAspect="1"/>
          </p:cNvGraphicFramePr>
          <p:nvPr>
            <p:extLst>
              <p:ext uri="{D42A27DB-BD31-4B8C-83A1-F6EECF244321}">
                <p14:modId xmlns:p14="http://schemas.microsoft.com/office/powerpoint/2010/main" val="1793758508"/>
              </p:ext>
            </p:extLst>
          </p:nvPr>
        </p:nvGraphicFramePr>
        <p:xfrm>
          <a:off x="2468608" y="2931790"/>
          <a:ext cx="4263632" cy="648072"/>
        </p:xfrm>
        <a:graphic>
          <a:graphicData uri="http://schemas.openxmlformats.org/presentationml/2006/ole">
            <mc:AlternateContent xmlns:mc="http://schemas.openxmlformats.org/markup-compatibility/2006">
              <mc:Choice xmlns:v="urn:schemas-microsoft-com:vml" Requires="v">
                <p:oleObj spid="_x0000_s31857" r:id="rId4" imgW="2387600" imgH="355600" progId="Equation.DSMT4">
                  <p:embed/>
                </p:oleObj>
              </mc:Choice>
              <mc:Fallback>
                <p:oleObj r:id="rId4" imgW="2387600" imgH="355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8608" y="2931790"/>
                        <a:ext cx="4263632" cy="648072"/>
                      </a:xfrm>
                      <a:prstGeom prst="rect">
                        <a:avLst/>
                      </a:prstGeom>
                      <a:solidFill>
                        <a:schemeClr val="bg1"/>
                      </a:solidFill>
                    </p:spPr>
                  </p:pic>
                </p:oleObj>
              </mc:Fallback>
            </mc:AlternateContent>
          </a:graphicData>
        </a:graphic>
      </p:graphicFrame>
      <p:sp>
        <p:nvSpPr>
          <p:cNvPr id="9" name="矩形 8"/>
          <p:cNvSpPr/>
          <p:nvPr/>
        </p:nvSpPr>
        <p:spPr>
          <a:xfrm>
            <a:off x="755576" y="3795886"/>
            <a:ext cx="7632848" cy="707886"/>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在实际应用中，通常都是通过读取</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结果寄存器中的值，然后求得实际输入的模拟电压值。</a:t>
            </a:r>
          </a:p>
        </p:txBody>
      </p:sp>
    </p:spTree>
    <p:extLst>
      <p:ext uri="{BB962C8B-B14F-4D97-AF65-F5344CB8AC3E}">
        <p14:creationId xmlns:p14="http://schemas.microsoft.com/office/powerpoint/2010/main" val="2422841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771550"/>
            <a:ext cx="7704856" cy="400110"/>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图</a:t>
            </a:r>
            <a:r>
              <a:rPr lang="en-US" altLang="zh-CN" sz="2000" kern="100" dirty="0">
                <a:solidFill>
                  <a:schemeClr val="tx1">
                    <a:lumMod val="65000"/>
                    <a:lumOff val="35000"/>
                  </a:schemeClr>
                </a:solidFill>
                <a:latin typeface="+mn-ea"/>
              </a:rPr>
              <a:t>11-8</a:t>
            </a:r>
            <a:r>
              <a:rPr lang="zh-CN" altLang="en-US" sz="2000" kern="100" dirty="0">
                <a:solidFill>
                  <a:schemeClr val="tx1">
                    <a:lumMod val="65000"/>
                    <a:lumOff val="35000"/>
                  </a:schemeClr>
                </a:solidFill>
                <a:latin typeface="+mn-ea"/>
              </a:rPr>
              <a:t>显示了驱动</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模块的时钟和采样脉冲的时钟。</a:t>
            </a:r>
          </a:p>
        </p:txBody>
      </p:sp>
      <p:sp>
        <p:nvSpPr>
          <p:cNvPr id="5" name="矩形 4"/>
          <p:cNvSpPr/>
          <p:nvPr/>
        </p:nvSpPr>
        <p:spPr>
          <a:xfrm>
            <a:off x="704642" y="3187787"/>
            <a:ext cx="7704856" cy="1323439"/>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下面来详细分析</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模块的时钟</a:t>
            </a:r>
            <a:r>
              <a:rPr lang="en-US" altLang="zh-CN" sz="2000" kern="100" dirty="0">
                <a:solidFill>
                  <a:schemeClr val="tx1">
                    <a:lumMod val="65000"/>
                    <a:lumOff val="35000"/>
                  </a:schemeClr>
                </a:solidFill>
                <a:latin typeface="+mn-ea"/>
              </a:rPr>
              <a:t>ADCLK</a:t>
            </a:r>
            <a:r>
              <a:rPr lang="zh-CN" altLang="en-US" sz="2000" kern="100" dirty="0">
                <a:solidFill>
                  <a:schemeClr val="tx1">
                    <a:lumMod val="65000"/>
                    <a:lumOff val="35000"/>
                  </a:schemeClr>
                </a:solidFill>
                <a:latin typeface="+mn-ea"/>
              </a:rPr>
              <a:t>。图</a:t>
            </a:r>
            <a:r>
              <a:rPr lang="en-US" altLang="zh-CN" sz="2000" kern="100" dirty="0">
                <a:solidFill>
                  <a:schemeClr val="tx1">
                    <a:lumMod val="65000"/>
                    <a:lumOff val="35000"/>
                  </a:schemeClr>
                </a:solidFill>
                <a:latin typeface="+mn-ea"/>
              </a:rPr>
              <a:t>11-8</a:t>
            </a:r>
            <a:r>
              <a:rPr lang="zh-CN" altLang="en-US" sz="2000" kern="100" dirty="0">
                <a:solidFill>
                  <a:schemeClr val="tx1">
                    <a:lumMod val="65000"/>
                    <a:lumOff val="35000"/>
                  </a:schemeClr>
                </a:solidFill>
                <a:latin typeface="+mn-ea"/>
              </a:rPr>
              <a:t>中的</a:t>
            </a:r>
            <a:r>
              <a:rPr lang="en-US" altLang="zh-CN" sz="2000" kern="100" dirty="0">
                <a:solidFill>
                  <a:schemeClr val="tx1">
                    <a:lumMod val="65000"/>
                    <a:lumOff val="35000"/>
                  </a:schemeClr>
                </a:solidFill>
                <a:latin typeface="+mn-ea"/>
              </a:rPr>
              <a:t>XCLKIN</a:t>
            </a:r>
            <a:r>
              <a:rPr lang="zh-CN" altLang="en-US" sz="2000" kern="100" dirty="0">
                <a:solidFill>
                  <a:schemeClr val="tx1">
                    <a:lumMod val="65000"/>
                    <a:lumOff val="35000"/>
                  </a:schemeClr>
                </a:solidFill>
                <a:latin typeface="+mn-ea"/>
              </a:rPr>
              <a:t>是指外部输入的时钟，这里也就是外部晶振所产生的时钟。假设外部晶振的频率为</a:t>
            </a:r>
            <a:r>
              <a:rPr lang="en-US" altLang="zh-CN" sz="2000" kern="100" dirty="0">
                <a:solidFill>
                  <a:schemeClr val="tx1">
                    <a:lumMod val="65000"/>
                    <a:lumOff val="35000"/>
                  </a:schemeClr>
                </a:solidFill>
                <a:latin typeface="+mn-ea"/>
              </a:rPr>
              <a:t>OSCCLK Hz</a:t>
            </a:r>
            <a:r>
              <a:rPr lang="zh-CN" altLang="en-US" sz="2000" kern="100" dirty="0">
                <a:solidFill>
                  <a:schemeClr val="tx1">
                    <a:lumMod val="65000"/>
                    <a:lumOff val="35000"/>
                  </a:schemeClr>
                </a:solidFill>
                <a:latin typeface="+mn-ea"/>
              </a:rPr>
              <a:t>，通过前面的介绍可以知道，通常选用的是</a:t>
            </a:r>
            <a:r>
              <a:rPr lang="en-US" altLang="zh-CN" sz="2000" kern="100" dirty="0">
                <a:solidFill>
                  <a:schemeClr val="tx1">
                    <a:lumMod val="65000"/>
                    <a:lumOff val="35000"/>
                  </a:schemeClr>
                </a:solidFill>
                <a:latin typeface="+mn-ea"/>
              </a:rPr>
              <a:t>30M</a:t>
            </a:r>
            <a:r>
              <a:rPr lang="zh-CN" altLang="en-US" sz="2000" kern="100" dirty="0">
                <a:solidFill>
                  <a:schemeClr val="tx1">
                    <a:lumMod val="65000"/>
                    <a:lumOff val="35000"/>
                  </a:schemeClr>
                </a:solidFill>
                <a:latin typeface="+mn-ea"/>
              </a:rPr>
              <a:t>的晶振。</a:t>
            </a:r>
          </a:p>
        </p:txBody>
      </p:sp>
      <p:sp>
        <p:nvSpPr>
          <p:cNvPr id="6" name="标题 1"/>
          <p:cNvSpPr>
            <a:spLocks noGrp="1"/>
          </p:cNvSpPr>
          <p:nvPr>
            <p:ph type="title"/>
          </p:nvPr>
        </p:nvSpPr>
        <p:spPr>
          <a:xfrm>
            <a:off x="906976" y="267494"/>
            <a:ext cx="6401327"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a:t>·ADC</a:t>
            </a:r>
            <a:r>
              <a:rPr lang="zh-CN" altLang="en-US" dirty="0"/>
              <a:t>的时钟频率和采样频率</a:t>
            </a:r>
          </a:p>
        </p:txBody>
      </p:sp>
      <p:graphicFrame>
        <p:nvGraphicFramePr>
          <p:cNvPr id="8" name="对象 7"/>
          <p:cNvGraphicFramePr>
            <a:graphicFrameLocks noChangeAspect="1"/>
          </p:cNvGraphicFramePr>
          <p:nvPr>
            <p:extLst>
              <p:ext uri="{D42A27DB-BD31-4B8C-83A1-F6EECF244321}">
                <p14:modId xmlns:p14="http://schemas.microsoft.com/office/powerpoint/2010/main" val="3442797652"/>
              </p:ext>
            </p:extLst>
          </p:nvPr>
        </p:nvGraphicFramePr>
        <p:xfrm>
          <a:off x="879912" y="1367946"/>
          <a:ext cx="7354318" cy="1010517"/>
        </p:xfrm>
        <a:graphic>
          <a:graphicData uri="http://schemas.openxmlformats.org/presentationml/2006/ole">
            <mc:AlternateContent xmlns:mc="http://schemas.openxmlformats.org/markup-compatibility/2006">
              <mc:Choice xmlns:v="urn:schemas-microsoft-com:vml" Requires="v">
                <p:oleObj spid="_x0000_s32880" name="Visio" r:id="rId4" imgW="6229731" imgH="856869" progId="Visio.Drawing.11">
                  <p:embed/>
                </p:oleObj>
              </mc:Choice>
              <mc:Fallback>
                <p:oleObj name="Visio" r:id="rId4" imgW="6229731" imgH="85686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9912" y="1367946"/>
                        <a:ext cx="7354318" cy="1010517"/>
                      </a:xfrm>
                      <a:prstGeom prst="rect">
                        <a:avLst/>
                      </a:prstGeom>
                      <a:solidFill>
                        <a:schemeClr val="bg1"/>
                      </a:solidFill>
                    </p:spPr>
                  </p:pic>
                </p:oleObj>
              </mc:Fallback>
            </mc:AlternateContent>
          </a:graphicData>
        </a:graphic>
      </p:graphicFrame>
      <p:sp>
        <p:nvSpPr>
          <p:cNvPr id="9" name="矩形 8"/>
          <p:cNvSpPr/>
          <p:nvPr/>
        </p:nvSpPr>
        <p:spPr>
          <a:xfrm>
            <a:off x="2875420" y="2589083"/>
            <a:ext cx="3363301" cy="400110"/>
          </a:xfrm>
          <a:prstGeom prst="rect">
            <a:avLst/>
          </a:prstGeom>
        </p:spPr>
        <p:txBody>
          <a:bodyPr wrap="square">
            <a:spAutoFit/>
          </a:bodyPr>
          <a:lstStyle/>
          <a:p>
            <a:pPr indent="538163" algn="just"/>
            <a:r>
              <a:rPr lang="zh-CN" altLang="en-US" sz="2000" kern="100" dirty="0">
                <a:latin typeface="+mn-ea"/>
              </a:rPr>
              <a:t>图</a:t>
            </a:r>
            <a:r>
              <a:rPr lang="en-US" altLang="zh-CN" sz="2000" kern="100" dirty="0">
                <a:latin typeface="+mn-ea"/>
              </a:rPr>
              <a:t>11-8 ADC</a:t>
            </a:r>
            <a:r>
              <a:rPr lang="zh-CN" altLang="en-US" sz="2000" kern="100" dirty="0">
                <a:latin typeface="+mn-ea"/>
              </a:rPr>
              <a:t>时钟级联</a:t>
            </a:r>
          </a:p>
        </p:txBody>
      </p:sp>
    </p:spTree>
    <p:extLst>
      <p:ext uri="{BB962C8B-B14F-4D97-AF65-F5344CB8AC3E}">
        <p14:creationId xmlns:p14="http://schemas.microsoft.com/office/powerpoint/2010/main" val="21183695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9572" y="771550"/>
            <a:ext cx="7704856" cy="707886"/>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外部晶振经过</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模块产生</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时钟</a:t>
            </a:r>
            <a:r>
              <a:rPr lang="en-US" altLang="zh-CN" sz="2000" kern="100" dirty="0">
                <a:solidFill>
                  <a:schemeClr val="tx1">
                    <a:lumMod val="65000"/>
                    <a:lumOff val="35000"/>
                  </a:schemeClr>
                </a:solidFill>
                <a:latin typeface="+mn-ea"/>
              </a:rPr>
              <a:t>SYSCLKOUT</a:t>
            </a:r>
            <a:r>
              <a:rPr lang="zh-CN" altLang="en-US" sz="2000" kern="100" dirty="0">
                <a:solidFill>
                  <a:schemeClr val="tx1">
                    <a:lumMod val="65000"/>
                    <a:lumOff val="35000"/>
                  </a:schemeClr>
                </a:solidFill>
                <a:latin typeface="+mn-ea"/>
              </a:rPr>
              <a:t>，如果</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模块的值为</a:t>
            </a:r>
            <a:r>
              <a:rPr lang="en-US" altLang="zh-CN" sz="2000" kern="100" dirty="0">
                <a:solidFill>
                  <a:schemeClr val="tx1">
                    <a:lumMod val="65000"/>
                    <a:lumOff val="35000"/>
                  </a:schemeClr>
                </a:solidFill>
                <a:latin typeface="+mn-ea"/>
              </a:rPr>
              <a:t>m</a:t>
            </a:r>
            <a:r>
              <a:rPr lang="zh-CN" altLang="en-US" sz="2000" kern="100" dirty="0">
                <a:solidFill>
                  <a:schemeClr val="tx1">
                    <a:lumMod val="65000"/>
                    <a:lumOff val="35000"/>
                  </a:schemeClr>
                </a:solidFill>
                <a:latin typeface="+mn-ea"/>
              </a:rPr>
              <a:t>，则有：</a:t>
            </a:r>
          </a:p>
        </p:txBody>
      </p:sp>
      <p:sp>
        <p:nvSpPr>
          <p:cNvPr id="6" name="标题 1"/>
          <p:cNvSpPr>
            <a:spLocks noGrp="1"/>
          </p:cNvSpPr>
          <p:nvPr>
            <p:ph type="title"/>
          </p:nvPr>
        </p:nvSpPr>
        <p:spPr>
          <a:xfrm>
            <a:off x="906976" y="267494"/>
            <a:ext cx="6401327"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a:t>·ADC</a:t>
            </a:r>
            <a:r>
              <a:rPr lang="zh-CN" altLang="en-US" dirty="0"/>
              <a:t>的时钟频率和采样频率</a:t>
            </a:r>
          </a:p>
        </p:txBody>
      </p:sp>
      <p:graphicFrame>
        <p:nvGraphicFramePr>
          <p:cNvPr id="3" name="对象 2"/>
          <p:cNvGraphicFramePr>
            <a:graphicFrameLocks noChangeAspect="1"/>
          </p:cNvGraphicFramePr>
          <p:nvPr>
            <p:extLst>
              <p:ext uri="{D42A27DB-BD31-4B8C-83A1-F6EECF244321}">
                <p14:modId xmlns:p14="http://schemas.microsoft.com/office/powerpoint/2010/main" val="3704821334"/>
              </p:ext>
            </p:extLst>
          </p:nvPr>
        </p:nvGraphicFramePr>
        <p:xfrm>
          <a:off x="2769691" y="1563638"/>
          <a:ext cx="3674517" cy="1119142"/>
        </p:xfrm>
        <a:graphic>
          <a:graphicData uri="http://schemas.openxmlformats.org/presentationml/2006/ole">
            <mc:AlternateContent xmlns:mc="http://schemas.openxmlformats.org/markup-compatibility/2006">
              <mc:Choice xmlns:v="urn:schemas-microsoft-com:vml" Requires="v">
                <p:oleObj spid="_x0000_s34014" r:id="rId4" imgW="1879600" imgH="571500" progId="Equation.DSMT4">
                  <p:embed/>
                </p:oleObj>
              </mc:Choice>
              <mc:Fallback>
                <p:oleObj r:id="rId4" imgW="1879600" imgH="5715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9691" y="1563638"/>
                        <a:ext cx="3674517" cy="1119142"/>
                      </a:xfrm>
                      <a:prstGeom prst="rect">
                        <a:avLst/>
                      </a:prstGeom>
                      <a:solidFill>
                        <a:schemeClr val="bg1"/>
                      </a:solidFill>
                    </p:spPr>
                  </p:pic>
                </p:oleObj>
              </mc:Fallback>
            </mc:AlternateContent>
          </a:graphicData>
        </a:graphic>
      </p:graphicFrame>
      <p:sp>
        <p:nvSpPr>
          <p:cNvPr id="10" name="矩形 9"/>
          <p:cNvSpPr/>
          <p:nvPr/>
        </p:nvSpPr>
        <p:spPr>
          <a:xfrm>
            <a:off x="755576" y="2787774"/>
            <a:ext cx="7704856" cy="707886"/>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然后，</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时钟信号经过高速时钟预定标器</a:t>
            </a:r>
            <a:r>
              <a:rPr lang="en-US" altLang="zh-CN" sz="2000" kern="100" dirty="0">
                <a:solidFill>
                  <a:schemeClr val="tx1">
                    <a:lumMod val="65000"/>
                    <a:lumOff val="35000"/>
                  </a:schemeClr>
                </a:solidFill>
                <a:latin typeface="+mn-ea"/>
              </a:rPr>
              <a:t>HISPCP</a:t>
            </a:r>
            <a:r>
              <a:rPr lang="zh-CN" altLang="en-US" sz="2000" kern="100" dirty="0">
                <a:solidFill>
                  <a:schemeClr val="tx1">
                    <a:lumMod val="65000"/>
                    <a:lumOff val="35000"/>
                  </a:schemeClr>
                </a:solidFill>
                <a:latin typeface="+mn-ea"/>
              </a:rPr>
              <a:t>之后，生成高速外设时钟</a:t>
            </a:r>
            <a:r>
              <a:rPr lang="en-US" altLang="zh-CN" sz="2000" kern="100" dirty="0">
                <a:solidFill>
                  <a:schemeClr val="tx1">
                    <a:lumMod val="65000"/>
                    <a:lumOff val="35000"/>
                  </a:schemeClr>
                </a:solidFill>
                <a:latin typeface="+mn-ea"/>
              </a:rPr>
              <a:t>HSPCLK</a:t>
            </a:r>
            <a:r>
              <a:rPr lang="zh-CN" altLang="en-US" sz="2000" kern="100" dirty="0">
                <a:solidFill>
                  <a:schemeClr val="tx1">
                    <a:lumMod val="65000"/>
                    <a:lumOff val="35000"/>
                  </a:schemeClr>
                </a:solidFill>
                <a:latin typeface="+mn-ea"/>
              </a:rPr>
              <a:t>，假设</a:t>
            </a:r>
            <a:r>
              <a:rPr lang="en-US" altLang="zh-CN" sz="2000" kern="100" dirty="0">
                <a:solidFill>
                  <a:schemeClr val="tx1">
                    <a:lumMod val="65000"/>
                    <a:lumOff val="35000"/>
                  </a:schemeClr>
                </a:solidFill>
                <a:latin typeface="+mn-ea"/>
              </a:rPr>
              <a:t>HISPCP</a:t>
            </a:r>
            <a:r>
              <a:rPr lang="zh-CN" altLang="en-US" sz="2000" kern="100" dirty="0">
                <a:solidFill>
                  <a:schemeClr val="tx1">
                    <a:lumMod val="65000"/>
                    <a:lumOff val="35000"/>
                  </a:schemeClr>
                </a:solidFill>
                <a:latin typeface="+mn-ea"/>
              </a:rPr>
              <a:t>寄存器的值为</a:t>
            </a:r>
            <a:r>
              <a:rPr lang="en-US" altLang="zh-CN" sz="2000" kern="100" dirty="0">
                <a:solidFill>
                  <a:schemeClr val="tx1">
                    <a:lumMod val="65000"/>
                    <a:lumOff val="35000"/>
                  </a:schemeClr>
                </a:solidFill>
                <a:latin typeface="+mn-ea"/>
              </a:rPr>
              <a:t>n</a:t>
            </a:r>
            <a:r>
              <a:rPr lang="zh-CN" altLang="en-US" sz="2000" kern="100" dirty="0">
                <a:solidFill>
                  <a:schemeClr val="tx1">
                    <a:lumMod val="65000"/>
                    <a:lumOff val="35000"/>
                  </a:schemeClr>
                </a:solidFill>
                <a:latin typeface="+mn-ea"/>
              </a:rPr>
              <a:t>，则有：</a:t>
            </a:r>
          </a:p>
        </p:txBody>
      </p:sp>
      <p:graphicFrame>
        <p:nvGraphicFramePr>
          <p:cNvPr id="11" name="对象 10"/>
          <p:cNvGraphicFramePr>
            <a:graphicFrameLocks noChangeAspect="1"/>
          </p:cNvGraphicFramePr>
          <p:nvPr>
            <p:extLst>
              <p:ext uri="{D42A27DB-BD31-4B8C-83A1-F6EECF244321}">
                <p14:modId xmlns:p14="http://schemas.microsoft.com/office/powerpoint/2010/main" val="250553808"/>
              </p:ext>
            </p:extLst>
          </p:nvPr>
        </p:nvGraphicFramePr>
        <p:xfrm>
          <a:off x="3059832" y="3579862"/>
          <a:ext cx="3096344" cy="1080120"/>
        </p:xfrm>
        <a:graphic>
          <a:graphicData uri="http://schemas.openxmlformats.org/presentationml/2006/ole">
            <mc:AlternateContent xmlns:mc="http://schemas.openxmlformats.org/markup-compatibility/2006">
              <mc:Choice xmlns:v="urn:schemas-microsoft-com:vml" Requires="v">
                <p:oleObj spid="_x0000_s34015" r:id="rId6" imgW="1637589" imgH="571252" progId="Equation.DSMT4">
                  <p:embed/>
                </p:oleObj>
              </mc:Choice>
              <mc:Fallback>
                <p:oleObj r:id="rId6" imgW="1637589" imgH="571252"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832" y="3579862"/>
                        <a:ext cx="3096344" cy="108012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17740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9572" y="1131590"/>
            <a:ext cx="7704856" cy="1846659"/>
          </a:xfrm>
          <a:prstGeom prst="rect">
            <a:avLst/>
          </a:prstGeom>
        </p:spPr>
        <p:txBody>
          <a:bodyPr wrap="square">
            <a:spAutoFit/>
          </a:bodyPr>
          <a:lstStyle/>
          <a:p>
            <a:pPr indent="538163" algn="just"/>
            <a:r>
              <a:rPr lang="zh-CN" altLang="en-US" sz="1900" kern="100" dirty="0">
                <a:solidFill>
                  <a:schemeClr val="tx1">
                    <a:lumMod val="65000"/>
                    <a:lumOff val="35000"/>
                  </a:schemeClr>
                </a:solidFill>
                <a:latin typeface="+mn-ea"/>
              </a:rPr>
              <a:t>如果外设时钟控制寄存器</a:t>
            </a:r>
            <a:r>
              <a:rPr lang="en-US" altLang="zh-CN" sz="1900" kern="100" dirty="0">
                <a:solidFill>
                  <a:schemeClr val="tx1">
                    <a:lumMod val="65000"/>
                    <a:lumOff val="35000"/>
                  </a:schemeClr>
                </a:solidFill>
                <a:latin typeface="+mn-ea"/>
              </a:rPr>
              <a:t>PCLKCR</a:t>
            </a:r>
            <a:r>
              <a:rPr lang="zh-CN" altLang="en-US" sz="1900" kern="100" dirty="0">
                <a:solidFill>
                  <a:schemeClr val="tx1">
                    <a:lumMod val="65000"/>
                    <a:lumOff val="35000"/>
                  </a:schemeClr>
                </a:solidFill>
                <a:latin typeface="+mn-ea"/>
              </a:rPr>
              <a:t>的第</a:t>
            </a:r>
            <a:r>
              <a:rPr lang="en-US" altLang="zh-CN" sz="1900" kern="100" dirty="0">
                <a:solidFill>
                  <a:schemeClr val="tx1">
                    <a:lumMod val="65000"/>
                    <a:lumOff val="35000"/>
                  </a:schemeClr>
                </a:solidFill>
                <a:latin typeface="+mn-ea"/>
              </a:rPr>
              <a:t>3</a:t>
            </a:r>
            <a:r>
              <a:rPr lang="zh-CN" altLang="en-US" sz="1900" kern="100" dirty="0">
                <a:solidFill>
                  <a:schemeClr val="tx1">
                    <a:lumMod val="65000"/>
                    <a:lumOff val="35000"/>
                  </a:schemeClr>
                </a:solidFill>
                <a:latin typeface="+mn-ea"/>
              </a:rPr>
              <a:t>位，也就是位</a:t>
            </a:r>
            <a:r>
              <a:rPr lang="en-US" altLang="zh-CN" sz="1900" kern="100" dirty="0">
                <a:solidFill>
                  <a:schemeClr val="tx1">
                    <a:lumMod val="65000"/>
                    <a:lumOff val="35000"/>
                  </a:schemeClr>
                </a:solidFill>
                <a:latin typeface="+mn-ea"/>
              </a:rPr>
              <a:t>ADCENCLK</a:t>
            </a:r>
            <a:r>
              <a:rPr lang="zh-CN" altLang="en-US" sz="1900" kern="100" dirty="0">
                <a:solidFill>
                  <a:schemeClr val="tx1">
                    <a:lumMod val="65000"/>
                    <a:lumOff val="35000"/>
                  </a:schemeClr>
                </a:solidFill>
                <a:latin typeface="+mn-ea"/>
              </a:rPr>
              <a:t>置位，则</a:t>
            </a:r>
            <a:r>
              <a:rPr lang="en-US" altLang="zh-CN" sz="1900" kern="100" dirty="0">
                <a:solidFill>
                  <a:schemeClr val="tx1">
                    <a:lumMod val="65000"/>
                    <a:lumOff val="35000"/>
                  </a:schemeClr>
                </a:solidFill>
                <a:latin typeface="+mn-ea"/>
              </a:rPr>
              <a:t>HSPCLK</a:t>
            </a:r>
            <a:r>
              <a:rPr lang="zh-CN" altLang="en-US" sz="1900" kern="100" dirty="0">
                <a:solidFill>
                  <a:schemeClr val="tx1">
                    <a:lumMod val="65000"/>
                    <a:lumOff val="35000"/>
                  </a:schemeClr>
                </a:solidFill>
                <a:latin typeface="+mn-ea"/>
              </a:rPr>
              <a:t>输入到</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模块，否则，</a:t>
            </a:r>
            <a:r>
              <a:rPr lang="en-US" altLang="zh-CN" sz="1900" kern="100" dirty="0">
                <a:solidFill>
                  <a:schemeClr val="tx1">
                    <a:lumMod val="65000"/>
                    <a:lumOff val="35000"/>
                  </a:schemeClr>
                </a:solidFill>
                <a:latin typeface="+mn-ea"/>
              </a:rPr>
              <a:t>HSPCLK</a:t>
            </a:r>
            <a:r>
              <a:rPr lang="zh-CN" altLang="en-US" sz="1900" kern="100" dirty="0">
                <a:solidFill>
                  <a:schemeClr val="tx1">
                    <a:lumMod val="65000"/>
                    <a:lumOff val="35000"/>
                  </a:schemeClr>
                </a:solidFill>
                <a:latin typeface="+mn-ea"/>
              </a:rPr>
              <a:t>不向</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模块提供时钟，</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也就不能正常工作。</a:t>
            </a:r>
            <a:r>
              <a:rPr lang="en-US" altLang="zh-CN" sz="1900" kern="100" dirty="0">
                <a:solidFill>
                  <a:schemeClr val="tx1">
                    <a:lumMod val="65000"/>
                    <a:lumOff val="35000"/>
                  </a:schemeClr>
                </a:solidFill>
                <a:latin typeface="+mn-ea"/>
              </a:rPr>
              <a:t>AD</a:t>
            </a:r>
            <a:r>
              <a:rPr lang="zh-CN" altLang="en-US" sz="1900" kern="100" dirty="0">
                <a:solidFill>
                  <a:schemeClr val="tx1">
                    <a:lumMod val="65000"/>
                    <a:lumOff val="35000"/>
                  </a:schemeClr>
                </a:solidFill>
                <a:latin typeface="+mn-ea"/>
              </a:rPr>
              <a:t>控制寄存器</a:t>
            </a:r>
            <a:r>
              <a:rPr lang="en-US" altLang="zh-CN" sz="1900" kern="100" dirty="0">
                <a:solidFill>
                  <a:schemeClr val="tx1">
                    <a:lumMod val="65000"/>
                    <a:lumOff val="35000"/>
                  </a:schemeClr>
                </a:solidFill>
                <a:latin typeface="+mn-ea"/>
              </a:rPr>
              <a:t>ADCTRL3</a:t>
            </a:r>
            <a:r>
              <a:rPr lang="zh-CN" altLang="en-US" sz="1900" kern="100" dirty="0">
                <a:solidFill>
                  <a:schemeClr val="tx1">
                    <a:lumMod val="65000"/>
                    <a:lumOff val="35000"/>
                  </a:schemeClr>
                </a:solidFill>
                <a:latin typeface="+mn-ea"/>
              </a:rPr>
              <a:t>的第</a:t>
            </a:r>
            <a:r>
              <a:rPr lang="en-US" altLang="zh-CN" sz="1900" kern="100" dirty="0">
                <a:solidFill>
                  <a:schemeClr val="tx1">
                    <a:lumMod val="65000"/>
                    <a:lumOff val="35000"/>
                  </a:schemeClr>
                </a:solidFill>
                <a:latin typeface="+mn-ea"/>
              </a:rPr>
              <a:t>0</a:t>
            </a:r>
            <a:r>
              <a:rPr lang="zh-CN" altLang="en-US" sz="1900" kern="100" dirty="0">
                <a:solidFill>
                  <a:schemeClr val="tx1">
                    <a:lumMod val="65000"/>
                    <a:lumOff val="35000"/>
                  </a:schemeClr>
                </a:solidFill>
                <a:latin typeface="+mn-ea"/>
              </a:rPr>
              <a:t>到第</a:t>
            </a:r>
            <a:r>
              <a:rPr lang="en-US" altLang="zh-CN" sz="1900" kern="100" dirty="0">
                <a:solidFill>
                  <a:schemeClr val="tx1">
                    <a:lumMod val="65000"/>
                    <a:lumOff val="35000"/>
                  </a:schemeClr>
                </a:solidFill>
                <a:latin typeface="+mn-ea"/>
              </a:rPr>
              <a:t>3</a:t>
            </a:r>
            <a:r>
              <a:rPr lang="zh-CN" altLang="en-US" sz="1900" kern="100" dirty="0">
                <a:solidFill>
                  <a:schemeClr val="tx1">
                    <a:lumMod val="65000"/>
                    <a:lumOff val="35000"/>
                  </a:schemeClr>
                </a:solidFill>
                <a:latin typeface="+mn-ea"/>
              </a:rPr>
              <a:t>位，也就是</a:t>
            </a:r>
            <a:r>
              <a:rPr lang="zh-CN" altLang="en-US" sz="2000" kern="100" dirty="0">
                <a:solidFill>
                  <a:schemeClr val="tx1">
                    <a:lumMod val="65000"/>
                    <a:lumOff val="35000"/>
                  </a:schemeClr>
                </a:solidFill>
                <a:latin typeface="+mn-ea"/>
              </a:rPr>
              <a:t>功能位</a:t>
            </a:r>
            <a:r>
              <a:rPr lang="en-US" altLang="zh-CN" sz="1900" kern="100" dirty="0">
                <a:solidFill>
                  <a:schemeClr val="tx1">
                    <a:lumMod val="65000"/>
                    <a:lumOff val="35000"/>
                  </a:schemeClr>
                </a:solidFill>
                <a:latin typeface="+mn-ea"/>
              </a:rPr>
              <a:t>ADCLKPS</a:t>
            </a:r>
            <a:r>
              <a:rPr lang="zh-CN" altLang="en-US" sz="1900" kern="100" dirty="0">
                <a:solidFill>
                  <a:schemeClr val="tx1">
                    <a:lumMod val="65000"/>
                    <a:lumOff val="35000"/>
                  </a:schemeClr>
                </a:solidFill>
                <a:latin typeface="+mn-ea"/>
              </a:rPr>
              <a:t>，可以对</a:t>
            </a:r>
            <a:r>
              <a:rPr lang="en-US" altLang="zh-CN" sz="1900" kern="100" dirty="0">
                <a:solidFill>
                  <a:schemeClr val="tx1">
                    <a:lumMod val="65000"/>
                    <a:lumOff val="35000"/>
                  </a:schemeClr>
                </a:solidFill>
                <a:latin typeface="+mn-ea"/>
              </a:rPr>
              <a:t>HSPCLK</a:t>
            </a:r>
            <a:r>
              <a:rPr lang="zh-CN" altLang="en-US" sz="1900" kern="100" dirty="0">
                <a:solidFill>
                  <a:schemeClr val="tx1">
                    <a:lumMod val="65000"/>
                    <a:lumOff val="35000"/>
                  </a:schemeClr>
                </a:solidFill>
                <a:latin typeface="+mn-ea"/>
              </a:rPr>
              <a:t>进行分频，此外，</a:t>
            </a:r>
            <a:r>
              <a:rPr lang="en-US" altLang="zh-CN" sz="1900" kern="100" dirty="0">
                <a:solidFill>
                  <a:schemeClr val="tx1">
                    <a:lumMod val="65000"/>
                    <a:lumOff val="35000"/>
                  </a:schemeClr>
                </a:solidFill>
                <a:latin typeface="+mn-ea"/>
              </a:rPr>
              <a:t>AD</a:t>
            </a:r>
            <a:r>
              <a:rPr lang="zh-CN" altLang="en-US" sz="1900" kern="100" dirty="0">
                <a:solidFill>
                  <a:schemeClr val="tx1">
                    <a:lumMod val="65000"/>
                    <a:lumOff val="35000"/>
                  </a:schemeClr>
                </a:solidFill>
                <a:latin typeface="+mn-ea"/>
              </a:rPr>
              <a:t>控制寄存器</a:t>
            </a:r>
            <a:r>
              <a:rPr lang="en-US" altLang="zh-CN" sz="1900" kern="100" dirty="0">
                <a:solidFill>
                  <a:schemeClr val="tx1">
                    <a:lumMod val="65000"/>
                    <a:lumOff val="35000"/>
                  </a:schemeClr>
                </a:solidFill>
                <a:latin typeface="+mn-ea"/>
              </a:rPr>
              <a:t>ADCTRL1</a:t>
            </a:r>
            <a:r>
              <a:rPr lang="zh-CN" altLang="en-US" sz="1900" kern="100" dirty="0">
                <a:solidFill>
                  <a:schemeClr val="tx1">
                    <a:lumMod val="65000"/>
                    <a:lumOff val="35000"/>
                  </a:schemeClr>
                </a:solidFill>
                <a:latin typeface="+mn-ea"/>
              </a:rPr>
              <a:t>的</a:t>
            </a:r>
            <a:r>
              <a:rPr lang="en-US" altLang="zh-CN" sz="1900" kern="100" dirty="0">
                <a:solidFill>
                  <a:schemeClr val="tx1">
                    <a:lumMod val="65000"/>
                    <a:lumOff val="35000"/>
                  </a:schemeClr>
                </a:solidFill>
                <a:latin typeface="+mn-ea"/>
              </a:rPr>
              <a:t>CPS</a:t>
            </a:r>
            <a:r>
              <a:rPr lang="zh-CN" altLang="en-US" sz="1900" kern="100" dirty="0">
                <a:solidFill>
                  <a:schemeClr val="tx1">
                    <a:lumMod val="65000"/>
                    <a:lumOff val="35000"/>
                  </a:schemeClr>
                </a:solidFill>
                <a:latin typeface="+mn-ea"/>
              </a:rPr>
              <a:t>位另外还可以提供一个</a:t>
            </a:r>
            <a:r>
              <a:rPr lang="en-US" altLang="zh-CN" sz="1900" kern="100" dirty="0">
                <a:solidFill>
                  <a:schemeClr val="tx1">
                    <a:lumMod val="65000"/>
                    <a:lumOff val="35000"/>
                  </a:schemeClr>
                </a:solidFill>
                <a:latin typeface="+mn-ea"/>
              </a:rPr>
              <a:t>2</a:t>
            </a:r>
            <a:r>
              <a:rPr lang="zh-CN" altLang="en-US" sz="1900" kern="100" dirty="0">
                <a:solidFill>
                  <a:schemeClr val="tx1">
                    <a:lumMod val="65000"/>
                    <a:lumOff val="35000"/>
                  </a:schemeClr>
                </a:solidFill>
                <a:latin typeface="+mn-ea"/>
              </a:rPr>
              <a:t>分频，因此，可以得到</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模块的时钟</a:t>
            </a:r>
            <a:r>
              <a:rPr lang="en-US" altLang="zh-CN" sz="1900" kern="100" dirty="0">
                <a:solidFill>
                  <a:schemeClr val="tx1">
                    <a:lumMod val="65000"/>
                    <a:lumOff val="35000"/>
                  </a:schemeClr>
                </a:solidFill>
                <a:latin typeface="+mn-ea"/>
              </a:rPr>
              <a:t>ADCLK</a:t>
            </a:r>
            <a:r>
              <a:rPr lang="zh-CN" altLang="en-US" sz="1900" kern="100" dirty="0">
                <a:solidFill>
                  <a:schemeClr val="tx1">
                    <a:lumMod val="65000"/>
                    <a:lumOff val="35000"/>
                  </a:schemeClr>
                </a:solidFill>
                <a:latin typeface="+mn-ea"/>
              </a:rPr>
              <a:t>为：</a:t>
            </a:r>
          </a:p>
        </p:txBody>
      </p:sp>
      <p:sp>
        <p:nvSpPr>
          <p:cNvPr id="6" name="标题 1"/>
          <p:cNvSpPr>
            <a:spLocks noGrp="1"/>
          </p:cNvSpPr>
          <p:nvPr>
            <p:ph type="title"/>
          </p:nvPr>
        </p:nvSpPr>
        <p:spPr>
          <a:xfrm>
            <a:off x="906976" y="267494"/>
            <a:ext cx="6401327"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a:t>·ADC</a:t>
            </a:r>
            <a:r>
              <a:rPr lang="zh-CN" altLang="en-US" dirty="0"/>
              <a:t>的时钟频率和采样频率</a:t>
            </a:r>
          </a:p>
        </p:txBody>
      </p:sp>
      <p:graphicFrame>
        <p:nvGraphicFramePr>
          <p:cNvPr id="5" name="对象 4"/>
          <p:cNvGraphicFramePr>
            <a:graphicFrameLocks noChangeAspect="1"/>
          </p:cNvGraphicFramePr>
          <p:nvPr>
            <p:extLst>
              <p:ext uri="{D42A27DB-BD31-4B8C-83A1-F6EECF244321}">
                <p14:modId xmlns:p14="http://schemas.microsoft.com/office/powerpoint/2010/main" val="4074446011"/>
              </p:ext>
            </p:extLst>
          </p:nvPr>
        </p:nvGraphicFramePr>
        <p:xfrm>
          <a:off x="2328674" y="3147814"/>
          <a:ext cx="4486651" cy="1296144"/>
        </p:xfrm>
        <a:graphic>
          <a:graphicData uri="http://schemas.openxmlformats.org/presentationml/2006/ole">
            <mc:AlternateContent xmlns:mc="http://schemas.openxmlformats.org/markup-compatibility/2006">
              <mc:Choice xmlns:v="urn:schemas-microsoft-com:vml" Requires="v">
                <p:oleObj spid="_x0000_s34927" r:id="rId4" imgW="2578100" imgH="749300" progId="Equation.DSMT4">
                  <p:embed/>
                </p:oleObj>
              </mc:Choice>
              <mc:Fallback>
                <p:oleObj r:id="rId4" imgW="2578100" imgH="749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8674" y="3147814"/>
                        <a:ext cx="4486651" cy="129614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200140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9572" y="869107"/>
            <a:ext cx="7704856" cy="1846659"/>
          </a:xfrm>
          <a:prstGeom prst="rect">
            <a:avLst/>
          </a:prstGeom>
        </p:spPr>
        <p:txBody>
          <a:bodyPr wrap="square">
            <a:spAutoFit/>
          </a:bodyPr>
          <a:lstStyle/>
          <a:p>
            <a:pPr indent="538163" algn="just"/>
            <a:r>
              <a:rPr lang="zh-CN" altLang="en-US" sz="1900" kern="100" dirty="0">
                <a:solidFill>
                  <a:schemeClr val="tx1">
                    <a:lumMod val="65000"/>
                    <a:lumOff val="35000"/>
                  </a:schemeClr>
                </a:solidFill>
                <a:latin typeface="+mn-ea"/>
              </a:rPr>
              <a:t>由于</a:t>
            </a:r>
            <a:r>
              <a:rPr lang="en-US" altLang="zh-CN" sz="1900" kern="100" dirty="0">
                <a:solidFill>
                  <a:schemeClr val="tx1">
                    <a:lumMod val="65000"/>
                    <a:lumOff val="35000"/>
                  </a:schemeClr>
                </a:solidFill>
                <a:latin typeface="+mn-ea"/>
              </a:rPr>
              <a:t>F28335</a:t>
            </a:r>
            <a:r>
              <a:rPr lang="zh-CN" altLang="en-US" sz="1900" kern="100" dirty="0">
                <a:solidFill>
                  <a:schemeClr val="tx1">
                    <a:lumMod val="65000"/>
                    <a:lumOff val="35000"/>
                  </a:schemeClr>
                </a:solidFill>
                <a:latin typeface="+mn-ea"/>
              </a:rPr>
              <a:t>的</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时钟频率最高为</a:t>
            </a:r>
            <a:r>
              <a:rPr lang="en-US" altLang="zh-CN" sz="1900" kern="100" dirty="0">
                <a:solidFill>
                  <a:schemeClr val="tx1">
                    <a:lumMod val="65000"/>
                    <a:lumOff val="35000"/>
                  </a:schemeClr>
                </a:solidFill>
                <a:latin typeface="+mn-ea"/>
              </a:rPr>
              <a:t>25MHz</a:t>
            </a:r>
            <a:r>
              <a:rPr lang="zh-CN" altLang="en-US" sz="1900" kern="100" dirty="0">
                <a:solidFill>
                  <a:schemeClr val="tx1">
                    <a:lumMod val="65000"/>
                    <a:lumOff val="35000"/>
                  </a:schemeClr>
                </a:solidFill>
                <a:latin typeface="+mn-ea"/>
              </a:rPr>
              <a:t>，因此，在设置</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的时钟</a:t>
            </a:r>
            <a:r>
              <a:rPr lang="en-US" altLang="zh-CN" sz="1900" kern="100" dirty="0">
                <a:solidFill>
                  <a:schemeClr val="tx1">
                    <a:lumMod val="65000"/>
                    <a:lumOff val="35000"/>
                  </a:schemeClr>
                </a:solidFill>
                <a:latin typeface="+mn-ea"/>
              </a:rPr>
              <a:t>ADCLK</a:t>
            </a:r>
            <a:r>
              <a:rPr lang="zh-CN" altLang="en-US" sz="1900" kern="100" dirty="0">
                <a:solidFill>
                  <a:schemeClr val="tx1">
                    <a:lumMod val="65000"/>
                    <a:lumOff val="35000"/>
                  </a:schemeClr>
                </a:solidFill>
                <a:latin typeface="+mn-ea"/>
              </a:rPr>
              <a:t>时，不能超过</a:t>
            </a:r>
            <a:r>
              <a:rPr lang="en-US" altLang="zh-CN" sz="1900" kern="100" dirty="0">
                <a:solidFill>
                  <a:schemeClr val="tx1">
                    <a:lumMod val="65000"/>
                    <a:lumOff val="35000"/>
                  </a:schemeClr>
                </a:solidFill>
                <a:latin typeface="+mn-ea"/>
              </a:rPr>
              <a:t>25MHz</a:t>
            </a:r>
            <a:r>
              <a:rPr lang="zh-CN" altLang="en-US" sz="1900" kern="100" dirty="0">
                <a:solidFill>
                  <a:schemeClr val="tx1">
                    <a:lumMod val="65000"/>
                    <a:lumOff val="35000"/>
                  </a:schemeClr>
                </a:solidFill>
                <a:latin typeface="+mn-ea"/>
              </a:rPr>
              <a:t>。在设置完</a:t>
            </a:r>
            <a:r>
              <a:rPr lang="en-US" altLang="zh-CN" sz="1900" kern="100" dirty="0">
                <a:solidFill>
                  <a:schemeClr val="tx1">
                    <a:lumMod val="65000"/>
                    <a:lumOff val="35000"/>
                  </a:schemeClr>
                </a:solidFill>
                <a:latin typeface="+mn-ea"/>
              </a:rPr>
              <a:t>ADCLK</a:t>
            </a:r>
            <a:r>
              <a:rPr lang="zh-CN" altLang="en-US" sz="1900" kern="100" dirty="0">
                <a:solidFill>
                  <a:schemeClr val="tx1">
                    <a:lumMod val="65000"/>
                    <a:lumOff val="35000"/>
                  </a:schemeClr>
                </a:solidFill>
                <a:latin typeface="+mn-ea"/>
              </a:rPr>
              <a:t>之后，紧接着，需要选定采样窗口的大小。首先，什么是采样窗口？对于</a:t>
            </a:r>
            <a:r>
              <a:rPr lang="en-US" altLang="zh-CN" sz="1900" kern="100" dirty="0">
                <a:solidFill>
                  <a:schemeClr val="tx1">
                    <a:lumMod val="65000"/>
                    <a:lumOff val="35000"/>
                  </a:schemeClr>
                </a:solidFill>
                <a:latin typeface="+mn-ea"/>
              </a:rPr>
              <a:t>S/H</a:t>
            </a:r>
            <a:r>
              <a:rPr lang="zh-CN" altLang="en-US" sz="1900" kern="100" dirty="0">
                <a:solidFill>
                  <a:schemeClr val="tx1">
                    <a:lumMod val="65000"/>
                    <a:lumOff val="35000"/>
                  </a:schemeClr>
                </a:solidFill>
                <a:latin typeface="+mn-ea"/>
              </a:rPr>
              <a:t>电路来说，采样窗口其实就是采样时间，或者说是采样脉冲的宽度。为了能够更好的理解采样窗口的概念，这里再来补充介绍一下</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的模拟输入阻抗模型，如图</a:t>
            </a:r>
            <a:r>
              <a:rPr lang="en-US" altLang="zh-CN" sz="1900" kern="100" dirty="0">
                <a:solidFill>
                  <a:schemeClr val="tx1">
                    <a:lumMod val="65000"/>
                    <a:lumOff val="35000"/>
                  </a:schemeClr>
                </a:solidFill>
                <a:latin typeface="+mn-ea"/>
              </a:rPr>
              <a:t>11-9</a:t>
            </a:r>
            <a:r>
              <a:rPr lang="zh-CN" altLang="en-US" sz="1900" kern="100" dirty="0">
                <a:solidFill>
                  <a:schemeClr val="tx1">
                    <a:lumMod val="65000"/>
                    <a:lumOff val="35000"/>
                  </a:schemeClr>
                </a:solidFill>
                <a:latin typeface="+mn-ea"/>
              </a:rPr>
              <a:t>所示。</a:t>
            </a:r>
          </a:p>
        </p:txBody>
      </p:sp>
      <p:sp>
        <p:nvSpPr>
          <p:cNvPr id="6" name="标题 1"/>
          <p:cNvSpPr>
            <a:spLocks noGrp="1"/>
          </p:cNvSpPr>
          <p:nvPr>
            <p:ph type="title"/>
          </p:nvPr>
        </p:nvSpPr>
        <p:spPr>
          <a:xfrm>
            <a:off x="906976" y="267494"/>
            <a:ext cx="6401327"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a:t>·ADC</a:t>
            </a:r>
            <a:r>
              <a:rPr lang="zh-CN" altLang="en-US" dirty="0"/>
              <a:t>的时钟频率和采样频率</a:t>
            </a:r>
          </a:p>
        </p:txBody>
      </p:sp>
      <p:sp>
        <p:nvSpPr>
          <p:cNvPr id="7" name="矩形 6"/>
          <p:cNvSpPr/>
          <p:nvPr/>
        </p:nvSpPr>
        <p:spPr>
          <a:xfrm>
            <a:off x="719572" y="2741315"/>
            <a:ext cx="7704856" cy="1846659"/>
          </a:xfrm>
          <a:prstGeom prst="rect">
            <a:avLst/>
          </a:prstGeom>
        </p:spPr>
        <p:txBody>
          <a:bodyPr wrap="square">
            <a:spAutoFit/>
          </a:bodyPr>
          <a:lstStyle/>
          <a:p>
            <a:pPr indent="538163" algn="just"/>
            <a:r>
              <a:rPr lang="zh-CN" altLang="en-US" sz="1900" kern="100" dirty="0">
                <a:solidFill>
                  <a:schemeClr val="tx1">
                    <a:lumMod val="65000"/>
                    <a:lumOff val="35000"/>
                  </a:schemeClr>
                </a:solidFill>
                <a:latin typeface="+mn-ea"/>
              </a:rPr>
              <a:t>图</a:t>
            </a:r>
            <a:r>
              <a:rPr lang="en-US" altLang="zh-CN" sz="1900" kern="100" dirty="0">
                <a:solidFill>
                  <a:schemeClr val="tx1">
                    <a:lumMod val="65000"/>
                    <a:lumOff val="35000"/>
                  </a:schemeClr>
                </a:solidFill>
                <a:latin typeface="+mn-ea"/>
              </a:rPr>
              <a:t>11-9</a:t>
            </a:r>
            <a:r>
              <a:rPr lang="zh-CN" altLang="en-US" sz="1900" kern="100" dirty="0">
                <a:solidFill>
                  <a:schemeClr val="tx1">
                    <a:lumMod val="65000"/>
                    <a:lumOff val="35000"/>
                  </a:schemeClr>
                </a:solidFill>
                <a:latin typeface="+mn-ea"/>
              </a:rPr>
              <a:t>中，</a:t>
            </a:r>
            <a:r>
              <a:rPr lang="en-US" altLang="zh-CN" sz="1900" kern="100" dirty="0" err="1">
                <a:solidFill>
                  <a:schemeClr val="tx1">
                    <a:lumMod val="65000"/>
                    <a:lumOff val="35000"/>
                  </a:schemeClr>
                </a:solidFill>
                <a:latin typeface="+mn-ea"/>
              </a:rPr>
              <a:t>Csh</a:t>
            </a:r>
            <a:r>
              <a:rPr lang="zh-CN" altLang="en-US" sz="1900" kern="100" dirty="0">
                <a:solidFill>
                  <a:schemeClr val="tx1">
                    <a:lumMod val="65000"/>
                    <a:lumOff val="35000"/>
                  </a:schemeClr>
                </a:solidFill>
                <a:latin typeface="+mn-ea"/>
              </a:rPr>
              <a:t>是采样电容，</a:t>
            </a:r>
            <a:r>
              <a:rPr lang="en-US" altLang="zh-CN" sz="1900" kern="100" dirty="0">
                <a:solidFill>
                  <a:schemeClr val="tx1">
                    <a:lumMod val="65000"/>
                    <a:lumOff val="35000"/>
                  </a:schemeClr>
                </a:solidFill>
                <a:latin typeface="+mn-ea"/>
              </a:rPr>
              <a:t>Ron</a:t>
            </a:r>
            <a:r>
              <a:rPr lang="zh-CN" altLang="en-US" sz="1900" kern="100" dirty="0">
                <a:solidFill>
                  <a:schemeClr val="tx1">
                    <a:lumMod val="65000"/>
                    <a:lumOff val="35000"/>
                  </a:schemeClr>
                </a:solidFill>
                <a:latin typeface="+mn-ea"/>
              </a:rPr>
              <a:t>是多路复用器</a:t>
            </a:r>
            <a:r>
              <a:rPr lang="en-US" altLang="zh-CN" sz="1900" kern="100" dirty="0">
                <a:solidFill>
                  <a:schemeClr val="tx1">
                    <a:lumMod val="65000"/>
                    <a:lumOff val="35000"/>
                  </a:schemeClr>
                </a:solidFill>
                <a:latin typeface="+mn-ea"/>
              </a:rPr>
              <a:t>MUX</a:t>
            </a:r>
            <a:r>
              <a:rPr lang="zh-CN" altLang="en-US" sz="1900" kern="100" dirty="0">
                <a:solidFill>
                  <a:schemeClr val="tx1">
                    <a:lumMod val="65000"/>
                    <a:lumOff val="35000"/>
                  </a:schemeClr>
                </a:solidFill>
                <a:latin typeface="+mn-ea"/>
              </a:rPr>
              <a:t>的导通电阻，</a:t>
            </a:r>
            <a:r>
              <a:rPr lang="en-US" altLang="zh-CN" sz="1900" kern="100" dirty="0" err="1">
                <a:solidFill>
                  <a:schemeClr val="tx1">
                    <a:lumMod val="65000"/>
                    <a:lumOff val="35000"/>
                  </a:schemeClr>
                </a:solidFill>
                <a:latin typeface="+mn-ea"/>
              </a:rPr>
              <a:t>Cp</a:t>
            </a:r>
            <a:r>
              <a:rPr lang="zh-CN" altLang="en-US" sz="1900" kern="100" dirty="0">
                <a:solidFill>
                  <a:schemeClr val="tx1">
                    <a:lumMod val="65000"/>
                    <a:lumOff val="35000"/>
                  </a:schemeClr>
                </a:solidFill>
                <a:latin typeface="+mn-ea"/>
              </a:rPr>
              <a:t>是和</a:t>
            </a:r>
            <a:r>
              <a:rPr lang="en-US" altLang="zh-CN" sz="1900" kern="100" dirty="0">
                <a:solidFill>
                  <a:schemeClr val="tx1">
                    <a:lumMod val="65000"/>
                    <a:lumOff val="35000"/>
                  </a:schemeClr>
                </a:solidFill>
                <a:latin typeface="+mn-ea"/>
              </a:rPr>
              <a:t>ADCIN</a:t>
            </a:r>
            <a:r>
              <a:rPr lang="zh-CN" altLang="en-US" sz="1900" kern="100" dirty="0">
                <a:solidFill>
                  <a:schemeClr val="tx1">
                    <a:lumMod val="65000"/>
                    <a:lumOff val="35000"/>
                  </a:schemeClr>
                </a:solidFill>
                <a:latin typeface="+mn-ea"/>
              </a:rPr>
              <a:t>引脚连接的寄生电容。对于每一次采样，采样脉冲为高电平，采样</a:t>
            </a:r>
            <a:r>
              <a:rPr lang="en-US" altLang="zh-CN" sz="1900" kern="100" dirty="0">
                <a:solidFill>
                  <a:schemeClr val="tx1">
                    <a:lumMod val="65000"/>
                    <a:lumOff val="35000"/>
                  </a:schemeClr>
                </a:solidFill>
                <a:latin typeface="+mn-ea"/>
              </a:rPr>
              <a:t>/</a:t>
            </a:r>
            <a:r>
              <a:rPr lang="zh-CN" altLang="en-US" sz="1900" kern="100" dirty="0">
                <a:solidFill>
                  <a:schemeClr val="tx1">
                    <a:lumMod val="65000"/>
                    <a:lumOff val="35000"/>
                  </a:schemeClr>
                </a:solidFill>
                <a:latin typeface="+mn-ea"/>
              </a:rPr>
              <a:t>保持开关</a:t>
            </a:r>
            <a:r>
              <a:rPr lang="en-US" altLang="zh-CN" sz="1900" kern="100" dirty="0">
                <a:solidFill>
                  <a:schemeClr val="tx1">
                    <a:lumMod val="65000"/>
                    <a:lumOff val="35000"/>
                  </a:schemeClr>
                </a:solidFill>
                <a:latin typeface="+mn-ea"/>
              </a:rPr>
              <a:t>S</a:t>
            </a:r>
            <a:r>
              <a:rPr lang="zh-CN" altLang="en-US" sz="1900" kern="100" dirty="0">
                <a:solidFill>
                  <a:schemeClr val="tx1">
                    <a:lumMod val="65000"/>
                    <a:lumOff val="35000"/>
                  </a:schemeClr>
                </a:solidFill>
                <a:latin typeface="+mn-ea"/>
              </a:rPr>
              <a:t>在</a:t>
            </a:r>
            <a:r>
              <a:rPr lang="en-US" altLang="zh-CN" sz="1900" kern="100" dirty="0" err="1">
                <a:solidFill>
                  <a:schemeClr val="tx1">
                    <a:lumMod val="65000"/>
                    <a:lumOff val="35000"/>
                  </a:schemeClr>
                </a:solidFill>
                <a:latin typeface="+mn-ea"/>
              </a:rPr>
              <a:t>ts</a:t>
            </a:r>
            <a:r>
              <a:rPr lang="zh-CN" altLang="en-US" sz="1900" kern="100" dirty="0">
                <a:solidFill>
                  <a:schemeClr val="tx1">
                    <a:lumMod val="65000"/>
                    <a:lumOff val="35000"/>
                  </a:schemeClr>
                </a:solidFill>
                <a:latin typeface="+mn-ea"/>
              </a:rPr>
              <a:t>时间是闭合的，在这段时间内，采样电容</a:t>
            </a:r>
            <a:r>
              <a:rPr lang="en-US" altLang="zh-CN" sz="1900" kern="100" dirty="0" err="1">
                <a:solidFill>
                  <a:schemeClr val="tx1">
                    <a:lumMod val="65000"/>
                    <a:lumOff val="35000"/>
                  </a:schemeClr>
                </a:solidFill>
                <a:latin typeface="+mn-ea"/>
              </a:rPr>
              <a:t>Csh</a:t>
            </a:r>
            <a:r>
              <a:rPr lang="zh-CN" altLang="en-US" sz="1900" kern="100" dirty="0">
                <a:solidFill>
                  <a:schemeClr val="tx1">
                    <a:lumMod val="65000"/>
                    <a:lumOff val="35000"/>
                  </a:schemeClr>
                </a:solidFill>
                <a:latin typeface="+mn-ea"/>
              </a:rPr>
              <a:t>在不断充电，直至电容上的电压等于</a:t>
            </a:r>
            <a:r>
              <a:rPr lang="en-US" altLang="zh-CN" sz="1900" kern="100" dirty="0">
                <a:solidFill>
                  <a:schemeClr val="tx1">
                    <a:lumMod val="65000"/>
                    <a:lumOff val="35000"/>
                  </a:schemeClr>
                </a:solidFill>
                <a:latin typeface="+mn-ea"/>
              </a:rPr>
              <a:t>ADCIN</a:t>
            </a:r>
            <a:r>
              <a:rPr lang="zh-CN" altLang="en-US" sz="1900" kern="100" dirty="0">
                <a:solidFill>
                  <a:schemeClr val="tx1">
                    <a:lumMod val="65000"/>
                    <a:lumOff val="35000"/>
                  </a:schemeClr>
                </a:solidFill>
                <a:latin typeface="+mn-ea"/>
              </a:rPr>
              <a:t>引脚上的电压。这里，</a:t>
            </a:r>
            <a:r>
              <a:rPr lang="en-US" altLang="zh-CN" sz="1900" kern="100" dirty="0" err="1">
                <a:solidFill>
                  <a:schemeClr val="tx1">
                    <a:lumMod val="65000"/>
                    <a:lumOff val="35000"/>
                  </a:schemeClr>
                </a:solidFill>
                <a:latin typeface="+mn-ea"/>
              </a:rPr>
              <a:t>ts</a:t>
            </a:r>
            <a:r>
              <a:rPr lang="zh-CN" altLang="en-US" sz="1900" kern="100" dirty="0">
                <a:solidFill>
                  <a:schemeClr val="tx1">
                    <a:lumMod val="65000"/>
                    <a:lumOff val="35000"/>
                  </a:schemeClr>
                </a:solidFill>
                <a:latin typeface="+mn-ea"/>
              </a:rPr>
              <a:t>就是采样窗口的时间，很显然，采样窗口必须保证采样电容能有足够的时间来使得其电压等于外部输入的模拟电压，否则采样就会不正确</a:t>
            </a:r>
            <a:r>
              <a:rPr lang="zh-CN" altLang="en-US" sz="1900" kern="100" dirty="0" smtClean="0">
                <a:solidFill>
                  <a:schemeClr val="tx1">
                    <a:lumMod val="65000"/>
                    <a:lumOff val="35000"/>
                  </a:schemeClr>
                </a:solidFill>
                <a:latin typeface="+mn-ea"/>
              </a:rPr>
              <a:t>。</a:t>
            </a:r>
            <a:endParaRPr lang="zh-CN" altLang="en-US" sz="1900" kern="100" dirty="0">
              <a:solidFill>
                <a:schemeClr val="tx1">
                  <a:lumMod val="65000"/>
                  <a:lumOff val="35000"/>
                </a:schemeClr>
              </a:solidFill>
              <a:latin typeface="+mn-ea"/>
            </a:endParaRPr>
          </a:p>
        </p:txBody>
      </p:sp>
    </p:spTree>
    <p:extLst>
      <p:ext uri="{BB962C8B-B14F-4D97-AF65-F5344CB8AC3E}">
        <p14:creationId xmlns:p14="http://schemas.microsoft.com/office/powerpoint/2010/main" val="1990887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9572" y="869107"/>
            <a:ext cx="7704856" cy="969496"/>
          </a:xfrm>
          <a:prstGeom prst="rect">
            <a:avLst/>
          </a:prstGeom>
        </p:spPr>
        <p:txBody>
          <a:bodyPr wrap="square">
            <a:spAutoFit/>
          </a:bodyPr>
          <a:lstStyle/>
          <a:p>
            <a:pPr indent="538163" algn="just"/>
            <a:r>
              <a:rPr lang="zh-CN" altLang="en-US" sz="1900" kern="100" dirty="0">
                <a:solidFill>
                  <a:schemeClr val="tx1">
                    <a:lumMod val="65000"/>
                    <a:lumOff val="35000"/>
                  </a:schemeClr>
                </a:solidFill>
                <a:latin typeface="+mn-ea"/>
              </a:rPr>
              <a:t>从图</a:t>
            </a:r>
            <a:r>
              <a:rPr lang="en-US" altLang="zh-CN" sz="1900" kern="100" dirty="0">
                <a:solidFill>
                  <a:schemeClr val="tx1">
                    <a:lumMod val="65000"/>
                    <a:lumOff val="35000"/>
                  </a:schemeClr>
                </a:solidFill>
                <a:latin typeface="+mn-ea"/>
              </a:rPr>
              <a:t>11-8</a:t>
            </a:r>
            <a:r>
              <a:rPr lang="zh-CN" altLang="en-US" sz="1900" kern="100" dirty="0">
                <a:solidFill>
                  <a:schemeClr val="tx1">
                    <a:lumMod val="65000"/>
                    <a:lumOff val="35000"/>
                  </a:schemeClr>
                </a:solidFill>
                <a:latin typeface="+mn-ea"/>
              </a:rPr>
              <a:t>可以看出，采样窗口的大小由</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控制寄存器</a:t>
            </a:r>
            <a:r>
              <a:rPr lang="en-US" altLang="zh-CN" sz="1900" kern="100" dirty="0">
                <a:solidFill>
                  <a:schemeClr val="tx1">
                    <a:lumMod val="65000"/>
                    <a:lumOff val="35000"/>
                  </a:schemeClr>
                </a:solidFill>
                <a:latin typeface="+mn-ea"/>
              </a:rPr>
              <a:t>ADCTRL1</a:t>
            </a:r>
            <a:r>
              <a:rPr lang="zh-CN" altLang="en-US" sz="1900" kern="100" dirty="0">
                <a:solidFill>
                  <a:schemeClr val="tx1">
                    <a:lumMod val="65000"/>
                    <a:lumOff val="35000"/>
                  </a:schemeClr>
                </a:solidFill>
                <a:latin typeface="+mn-ea"/>
              </a:rPr>
              <a:t>的位</a:t>
            </a:r>
            <a:r>
              <a:rPr lang="en-US" altLang="zh-CN" sz="1900" kern="100" dirty="0">
                <a:solidFill>
                  <a:schemeClr val="tx1">
                    <a:lumMod val="65000"/>
                    <a:lumOff val="35000"/>
                  </a:schemeClr>
                </a:solidFill>
                <a:latin typeface="+mn-ea"/>
              </a:rPr>
              <a:t>ACQ_PS</a:t>
            </a:r>
            <a:r>
              <a:rPr lang="zh-CN" altLang="en-US" sz="1900" kern="100" dirty="0">
                <a:solidFill>
                  <a:schemeClr val="tx1">
                    <a:lumMod val="65000"/>
                    <a:lumOff val="35000"/>
                  </a:schemeClr>
                </a:solidFill>
                <a:latin typeface="+mn-ea"/>
              </a:rPr>
              <a:t>和</a:t>
            </a:r>
            <a:r>
              <a:rPr lang="en-US" altLang="zh-CN" sz="1900" kern="100" dirty="0">
                <a:solidFill>
                  <a:schemeClr val="tx1">
                    <a:lumMod val="65000"/>
                    <a:lumOff val="35000"/>
                  </a:schemeClr>
                </a:solidFill>
                <a:latin typeface="+mn-ea"/>
              </a:rPr>
              <a:t>ADCCLK</a:t>
            </a:r>
            <a:r>
              <a:rPr lang="zh-CN" altLang="en-US" sz="1900" kern="100" dirty="0">
                <a:solidFill>
                  <a:schemeClr val="tx1">
                    <a:lumMod val="65000"/>
                    <a:lumOff val="35000"/>
                  </a:schemeClr>
                </a:solidFill>
                <a:latin typeface="+mn-ea"/>
              </a:rPr>
              <a:t>有关，假设</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的每个时钟脉冲的时间为</a:t>
            </a:r>
            <a:r>
              <a:rPr lang="en-US" altLang="zh-CN" sz="1900" kern="100" dirty="0" err="1">
                <a:solidFill>
                  <a:schemeClr val="tx1">
                    <a:lumMod val="65000"/>
                    <a:lumOff val="35000"/>
                  </a:schemeClr>
                </a:solidFill>
                <a:latin typeface="+mn-ea"/>
              </a:rPr>
              <a:t>Tadclk</a:t>
            </a:r>
            <a:r>
              <a:rPr lang="zh-CN" altLang="en-US" sz="1900" kern="100" dirty="0">
                <a:solidFill>
                  <a:schemeClr val="tx1">
                    <a:lumMod val="65000"/>
                    <a:lumOff val="35000"/>
                  </a:schemeClr>
                </a:solidFill>
                <a:latin typeface="+mn-ea"/>
              </a:rPr>
              <a:t>，则采样时间</a:t>
            </a:r>
            <a:r>
              <a:rPr lang="en-US" altLang="zh-CN" sz="1900" kern="100" dirty="0" err="1">
                <a:solidFill>
                  <a:schemeClr val="tx1">
                    <a:lumMod val="65000"/>
                    <a:lumOff val="35000"/>
                  </a:schemeClr>
                </a:solidFill>
                <a:latin typeface="+mn-ea"/>
              </a:rPr>
              <a:t>ts</a:t>
            </a:r>
            <a:r>
              <a:rPr lang="zh-CN" altLang="en-US" sz="1900" kern="100" dirty="0">
                <a:solidFill>
                  <a:schemeClr val="tx1">
                    <a:lumMod val="65000"/>
                    <a:lumOff val="35000"/>
                  </a:schemeClr>
                </a:solidFill>
                <a:latin typeface="+mn-ea"/>
              </a:rPr>
              <a:t>为：</a:t>
            </a:r>
          </a:p>
        </p:txBody>
      </p:sp>
      <p:sp>
        <p:nvSpPr>
          <p:cNvPr id="6" name="标题 1"/>
          <p:cNvSpPr>
            <a:spLocks noGrp="1"/>
          </p:cNvSpPr>
          <p:nvPr>
            <p:ph type="title"/>
          </p:nvPr>
        </p:nvSpPr>
        <p:spPr>
          <a:xfrm>
            <a:off x="906976" y="267494"/>
            <a:ext cx="6401327"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a:t>·ADC</a:t>
            </a:r>
            <a:r>
              <a:rPr lang="zh-CN" altLang="en-US" dirty="0"/>
              <a:t>的时钟频率和采样频率</a:t>
            </a:r>
          </a:p>
        </p:txBody>
      </p:sp>
      <p:graphicFrame>
        <p:nvGraphicFramePr>
          <p:cNvPr id="3" name="对象 2"/>
          <p:cNvGraphicFramePr>
            <a:graphicFrameLocks noChangeAspect="1"/>
          </p:cNvGraphicFramePr>
          <p:nvPr>
            <p:extLst>
              <p:ext uri="{D42A27DB-BD31-4B8C-83A1-F6EECF244321}">
                <p14:modId xmlns:p14="http://schemas.microsoft.com/office/powerpoint/2010/main" val="4025602032"/>
              </p:ext>
            </p:extLst>
          </p:nvPr>
        </p:nvGraphicFramePr>
        <p:xfrm>
          <a:off x="3265163" y="1898309"/>
          <a:ext cx="2613673" cy="422800"/>
        </p:xfrm>
        <a:graphic>
          <a:graphicData uri="http://schemas.openxmlformats.org/presentationml/2006/ole">
            <mc:AlternateContent xmlns:mc="http://schemas.openxmlformats.org/markup-compatibility/2006">
              <mc:Choice xmlns:v="urn:schemas-microsoft-com:vml" Requires="v">
                <p:oleObj spid="_x0000_s36061" r:id="rId4" imgW="1295400" imgH="203200" progId="Equation.DSMT4">
                  <p:embed/>
                </p:oleObj>
              </mc:Choice>
              <mc:Fallback>
                <p:oleObj r:id="rId4" imgW="1295400" imgH="2032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163" y="1898309"/>
                        <a:ext cx="2613673" cy="422800"/>
                      </a:xfrm>
                      <a:prstGeom prst="rect">
                        <a:avLst/>
                      </a:prstGeom>
                      <a:solidFill>
                        <a:schemeClr val="bg1"/>
                      </a:solid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61600997"/>
              </p:ext>
            </p:extLst>
          </p:nvPr>
        </p:nvGraphicFramePr>
        <p:xfrm>
          <a:off x="1766886" y="2571750"/>
          <a:ext cx="5610225" cy="1743075"/>
        </p:xfrm>
        <a:graphic>
          <a:graphicData uri="http://schemas.openxmlformats.org/presentationml/2006/ole">
            <mc:AlternateContent xmlns:mc="http://schemas.openxmlformats.org/markup-compatibility/2006">
              <mc:Choice xmlns:v="urn:schemas-microsoft-com:vml" Requires="v">
                <p:oleObj spid="_x0000_s36062" name="Visio" r:id="rId6" imgW="5601462" imgH="1744599" progId="Visio.Drawing.11">
                  <p:embed/>
                </p:oleObj>
              </mc:Choice>
              <mc:Fallback>
                <p:oleObj name="Visio" r:id="rId6" imgW="5601462" imgH="1744599"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886" y="2571750"/>
                        <a:ext cx="5610225" cy="1743075"/>
                      </a:xfrm>
                      <a:prstGeom prst="rect">
                        <a:avLst/>
                      </a:prstGeom>
                      <a:solidFill>
                        <a:schemeClr val="bg1"/>
                      </a:solidFill>
                    </p:spPr>
                  </p:pic>
                </p:oleObj>
              </mc:Fallback>
            </mc:AlternateContent>
          </a:graphicData>
        </a:graphic>
      </p:graphicFrame>
      <p:sp>
        <p:nvSpPr>
          <p:cNvPr id="9" name="矩形 8"/>
          <p:cNvSpPr/>
          <p:nvPr/>
        </p:nvSpPr>
        <p:spPr>
          <a:xfrm>
            <a:off x="2732392" y="4373624"/>
            <a:ext cx="3679213"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11-9 ADC</a:t>
            </a:r>
            <a:r>
              <a:rPr lang="zh-CN" altLang="zh-CN" sz="2000" kern="100" dirty="0">
                <a:latin typeface="+mn-ea"/>
                <a:cs typeface="Times New Roman" panose="02020603050405020304" pitchFamily="18" charset="0"/>
              </a:rPr>
              <a:t>模拟输入阻抗模型</a:t>
            </a:r>
          </a:p>
        </p:txBody>
      </p:sp>
    </p:spTree>
    <p:extLst>
      <p:ext uri="{BB962C8B-B14F-4D97-AF65-F5344CB8AC3E}">
        <p14:creationId xmlns:p14="http://schemas.microsoft.com/office/powerpoint/2010/main" val="1480932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1161317"/>
            <a:ext cx="7704856" cy="384721"/>
          </a:xfrm>
          <a:prstGeom prst="rect">
            <a:avLst/>
          </a:prstGeom>
        </p:spPr>
        <p:txBody>
          <a:bodyPr wrap="square">
            <a:spAutoFit/>
          </a:bodyPr>
          <a:lstStyle/>
          <a:p>
            <a:pPr indent="538163" algn="just"/>
            <a:r>
              <a:rPr lang="zh-CN" altLang="en-US" sz="1900" kern="100" dirty="0">
                <a:solidFill>
                  <a:schemeClr val="tx1">
                    <a:lumMod val="65000"/>
                    <a:lumOff val="35000"/>
                  </a:schemeClr>
                </a:solidFill>
                <a:latin typeface="+mn-ea"/>
              </a:rPr>
              <a:t>下面以两个实例来说明</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时钟的产生过程，如表</a:t>
            </a:r>
            <a:r>
              <a:rPr lang="en-US" altLang="zh-CN" sz="1900" kern="100" dirty="0">
                <a:solidFill>
                  <a:schemeClr val="tx1">
                    <a:lumMod val="65000"/>
                    <a:lumOff val="35000"/>
                  </a:schemeClr>
                </a:solidFill>
                <a:latin typeface="+mn-ea"/>
              </a:rPr>
              <a:t>11-2</a:t>
            </a:r>
            <a:r>
              <a:rPr lang="zh-CN" altLang="en-US" sz="1900" kern="100" dirty="0">
                <a:solidFill>
                  <a:schemeClr val="tx1">
                    <a:lumMod val="65000"/>
                    <a:lumOff val="35000"/>
                  </a:schemeClr>
                </a:solidFill>
                <a:latin typeface="+mn-ea"/>
              </a:rPr>
              <a:t>所示。</a:t>
            </a:r>
          </a:p>
        </p:txBody>
      </p:sp>
      <p:sp>
        <p:nvSpPr>
          <p:cNvPr id="6" name="标题 1"/>
          <p:cNvSpPr>
            <a:spLocks noGrp="1"/>
          </p:cNvSpPr>
          <p:nvPr>
            <p:ph type="title"/>
          </p:nvPr>
        </p:nvSpPr>
        <p:spPr>
          <a:xfrm>
            <a:off x="906976" y="267494"/>
            <a:ext cx="6401327"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a:t>·ADC</a:t>
            </a:r>
            <a:r>
              <a:rPr lang="zh-CN" altLang="en-US" dirty="0"/>
              <a:t>的时钟频率和采样频率</a:t>
            </a:r>
          </a:p>
        </p:txBody>
      </p:sp>
      <p:sp>
        <p:nvSpPr>
          <p:cNvPr id="5" name="矩形 4"/>
          <p:cNvSpPr/>
          <p:nvPr/>
        </p:nvSpPr>
        <p:spPr>
          <a:xfrm>
            <a:off x="2964829" y="2931790"/>
            <a:ext cx="3214342"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11-2 ADC</a:t>
            </a:r>
            <a:r>
              <a:rPr lang="zh-CN" altLang="zh-CN" sz="2000" kern="100" dirty="0">
                <a:latin typeface="+mn-ea"/>
                <a:cs typeface="Times New Roman" panose="02020603050405020304" pitchFamily="18" charset="0"/>
              </a:rPr>
              <a:t>时钟产生实例</a:t>
            </a:r>
            <a:endParaRPr lang="zh-CN" altLang="zh-CN" sz="2000" kern="100" dirty="0">
              <a:effectLst/>
              <a:latin typeface="+mn-ea"/>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4123097476"/>
              </p:ext>
            </p:extLst>
          </p:nvPr>
        </p:nvGraphicFramePr>
        <p:xfrm>
          <a:off x="467544" y="1781849"/>
          <a:ext cx="8208912" cy="1152144"/>
        </p:xfrm>
        <a:graphic>
          <a:graphicData uri="http://schemas.openxmlformats.org/drawingml/2006/table">
            <a:tbl>
              <a:tblPr firstRow="1" bandRow="1">
                <a:tableStyleId>{00A15C55-8517-42AA-B614-E9B94910E393}</a:tableStyleId>
              </a:tblPr>
              <a:tblGrid>
                <a:gridCol w="720080">
                  <a:extLst>
                    <a:ext uri="{9D8B030D-6E8A-4147-A177-3AD203B41FA5}">
                      <a16:colId xmlns:a16="http://schemas.microsoft.com/office/drawing/2014/main" val="2980792873"/>
                    </a:ext>
                  </a:extLst>
                </a:gridCol>
                <a:gridCol w="1008112">
                  <a:extLst>
                    <a:ext uri="{9D8B030D-6E8A-4147-A177-3AD203B41FA5}">
                      <a16:colId xmlns:a16="http://schemas.microsoft.com/office/drawing/2014/main" val="1927490449"/>
                    </a:ext>
                  </a:extLst>
                </a:gridCol>
                <a:gridCol w="936104">
                  <a:extLst>
                    <a:ext uri="{9D8B030D-6E8A-4147-A177-3AD203B41FA5}">
                      <a16:colId xmlns:a16="http://schemas.microsoft.com/office/drawing/2014/main" val="3653413287"/>
                    </a:ext>
                  </a:extLst>
                </a:gridCol>
                <a:gridCol w="1296144">
                  <a:extLst>
                    <a:ext uri="{9D8B030D-6E8A-4147-A177-3AD203B41FA5}">
                      <a16:colId xmlns:a16="http://schemas.microsoft.com/office/drawing/2014/main" val="1518209911"/>
                    </a:ext>
                  </a:extLst>
                </a:gridCol>
                <a:gridCol w="1152128">
                  <a:extLst>
                    <a:ext uri="{9D8B030D-6E8A-4147-A177-3AD203B41FA5}">
                      <a16:colId xmlns:a16="http://schemas.microsoft.com/office/drawing/2014/main" val="1215643804"/>
                    </a:ext>
                  </a:extLst>
                </a:gridCol>
                <a:gridCol w="864096">
                  <a:extLst>
                    <a:ext uri="{9D8B030D-6E8A-4147-A177-3AD203B41FA5}">
                      <a16:colId xmlns:a16="http://schemas.microsoft.com/office/drawing/2014/main" val="775385559"/>
                    </a:ext>
                  </a:extLst>
                </a:gridCol>
                <a:gridCol w="1368152">
                  <a:extLst>
                    <a:ext uri="{9D8B030D-6E8A-4147-A177-3AD203B41FA5}">
                      <a16:colId xmlns:a16="http://schemas.microsoft.com/office/drawing/2014/main" val="3663476596"/>
                    </a:ext>
                  </a:extLst>
                </a:gridCol>
                <a:gridCol w="864096">
                  <a:extLst>
                    <a:ext uri="{9D8B030D-6E8A-4147-A177-3AD203B41FA5}">
                      <a16:colId xmlns:a16="http://schemas.microsoft.com/office/drawing/2014/main" val="967524403"/>
                    </a:ext>
                  </a:extLst>
                </a:gridCol>
              </a:tblGrid>
              <a:tr h="0">
                <a:tc>
                  <a:txBody>
                    <a:bodyPr/>
                    <a:lstStyle/>
                    <a:p>
                      <a:pPr algn="just">
                        <a:lnSpc>
                          <a:spcPct val="120000"/>
                        </a:lnSpc>
                        <a:spcAft>
                          <a:spcPts val="0"/>
                        </a:spcAft>
                      </a:pPr>
                      <a:r>
                        <a:rPr lang="en-US" sz="1050" kern="100">
                          <a:effectLst/>
                        </a:rPr>
                        <a:t>XCLKIN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PLLCR[3:0]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HISPCLK</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ADCTRL3[1:4]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dirty="0">
                          <a:effectLst/>
                        </a:rPr>
                        <a:t>ADCTRL1[7]</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dirty="0">
                          <a:effectLst/>
                        </a:rPr>
                        <a:t>ADC_CLK</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dirty="0">
                          <a:effectLst/>
                        </a:rPr>
                        <a:t>ADCTRL1[8:11]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dirty="0">
                          <a:effectLst/>
                        </a:rPr>
                        <a:t>SH Width</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44101676"/>
                  </a:ext>
                </a:extLst>
              </a:tr>
              <a:tr h="0">
                <a:tc>
                  <a:txBody>
                    <a:bodyPr/>
                    <a:lstStyle/>
                    <a:p>
                      <a:pPr algn="just">
                        <a:lnSpc>
                          <a:spcPct val="1200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0000b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HSPCP=0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ADCLKPS=0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CPS=0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ACQ_PS=0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2985026"/>
                  </a:ext>
                </a:extLst>
              </a:tr>
              <a:tr h="0">
                <a:tc>
                  <a:txBody>
                    <a:bodyPr/>
                    <a:lstStyle/>
                    <a:p>
                      <a:pPr algn="just">
                        <a:lnSpc>
                          <a:spcPct val="120000"/>
                        </a:lnSpc>
                        <a:spcAft>
                          <a:spcPts val="0"/>
                        </a:spcAft>
                      </a:pPr>
                      <a:r>
                        <a:rPr lang="en-US" sz="1050" kern="100">
                          <a:effectLst/>
                        </a:rPr>
                        <a:t>30MHz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15MHz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15MHz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15MHz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15MHz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15MHz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SH pulse clock=0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54332667"/>
                  </a:ext>
                </a:extLst>
              </a:tr>
              <a:tr h="0">
                <a:tc>
                  <a:txBody>
                    <a:bodyPr/>
                    <a:lstStyle/>
                    <a:p>
                      <a:pPr algn="just">
                        <a:lnSpc>
                          <a:spcPct val="1200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1010b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HSPCP=3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ADCLKPS=2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CPS=1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ACQ_PS=15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4725493"/>
                  </a:ext>
                </a:extLst>
              </a:tr>
              <a:tr h="0">
                <a:tc>
                  <a:txBody>
                    <a:bodyPr/>
                    <a:lstStyle/>
                    <a:p>
                      <a:pPr algn="just">
                        <a:lnSpc>
                          <a:spcPct val="120000"/>
                        </a:lnSpc>
                        <a:spcAft>
                          <a:spcPts val="0"/>
                        </a:spcAft>
                      </a:pPr>
                      <a:r>
                        <a:rPr lang="en-US" sz="1050" kern="100">
                          <a:effectLst/>
                        </a:rPr>
                        <a:t>30MHz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150MHz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dirty="0">
                          <a:effectLst/>
                        </a:rPr>
                        <a:t>150/(2*3)=</a:t>
                      </a:r>
                      <a:endParaRPr lang="zh-CN" sz="1050" kern="100" dirty="0">
                        <a:effectLst/>
                      </a:endParaRPr>
                    </a:p>
                    <a:p>
                      <a:pPr algn="just">
                        <a:lnSpc>
                          <a:spcPct val="120000"/>
                        </a:lnSpc>
                        <a:spcAft>
                          <a:spcPts val="0"/>
                        </a:spcAft>
                      </a:pPr>
                      <a:r>
                        <a:rPr lang="en-US" sz="1050" kern="100" dirty="0">
                          <a:effectLst/>
                        </a:rPr>
                        <a:t>25MHz</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dirty="0">
                          <a:effectLst/>
                        </a:rPr>
                        <a:t>25/(2*2)=</a:t>
                      </a:r>
                      <a:endParaRPr lang="zh-CN" sz="1050" kern="100" dirty="0">
                        <a:effectLst/>
                      </a:endParaRPr>
                    </a:p>
                    <a:p>
                      <a:pPr algn="just">
                        <a:lnSpc>
                          <a:spcPct val="120000"/>
                        </a:lnSpc>
                        <a:spcAft>
                          <a:spcPts val="0"/>
                        </a:spcAft>
                      </a:pPr>
                      <a:r>
                        <a:rPr lang="en-US" sz="1050" kern="100" dirty="0">
                          <a:effectLst/>
                        </a:rPr>
                        <a:t>6.25MHz</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6.25/(2*1)=</a:t>
                      </a:r>
                      <a:endParaRPr lang="zh-CN" sz="1050" kern="100">
                        <a:effectLst/>
                      </a:endParaRPr>
                    </a:p>
                    <a:p>
                      <a:pPr algn="just">
                        <a:lnSpc>
                          <a:spcPct val="120000"/>
                        </a:lnSpc>
                        <a:spcAft>
                          <a:spcPts val="0"/>
                        </a:spcAft>
                      </a:pPr>
                      <a:r>
                        <a:rPr lang="en-US" sz="1050" kern="100">
                          <a:effectLst/>
                        </a:rPr>
                        <a:t>3.125MHz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3.125MHz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a:effectLst/>
                        </a:rPr>
                        <a:t>SH pulse clock=15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050" kern="100" dirty="0">
                          <a:effectLst/>
                        </a:rPr>
                        <a:t>16</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39204604"/>
                  </a:ext>
                </a:extLst>
              </a:tr>
            </a:tbl>
          </a:graphicData>
        </a:graphic>
      </p:graphicFrame>
      <p:sp>
        <p:nvSpPr>
          <p:cNvPr id="10" name="矩形 9"/>
          <p:cNvSpPr/>
          <p:nvPr/>
        </p:nvSpPr>
        <p:spPr>
          <a:xfrm>
            <a:off x="719572" y="3507854"/>
            <a:ext cx="7704856" cy="1261884"/>
          </a:xfrm>
          <a:prstGeom prst="rect">
            <a:avLst/>
          </a:prstGeom>
        </p:spPr>
        <p:txBody>
          <a:bodyPr wrap="square">
            <a:spAutoFit/>
          </a:bodyPr>
          <a:lstStyle/>
          <a:p>
            <a:pPr indent="538163" algn="just"/>
            <a:r>
              <a:rPr lang="zh-CN" altLang="en-US" sz="1900" kern="100" dirty="0">
                <a:solidFill>
                  <a:schemeClr val="tx1">
                    <a:lumMod val="65000"/>
                    <a:lumOff val="35000"/>
                  </a:schemeClr>
                </a:solidFill>
                <a:latin typeface="+mn-ea"/>
              </a:rPr>
              <a:t>如果不是实际的需要，请不要把</a:t>
            </a:r>
            <a:r>
              <a:rPr lang="en-US" altLang="zh-CN" sz="1900" kern="100" dirty="0">
                <a:solidFill>
                  <a:schemeClr val="tx1">
                    <a:lumMod val="65000"/>
                    <a:lumOff val="35000"/>
                  </a:schemeClr>
                </a:solidFill>
                <a:latin typeface="+mn-ea"/>
              </a:rPr>
              <a:t>ADCCLK</a:t>
            </a:r>
            <a:r>
              <a:rPr lang="zh-CN" altLang="en-US" sz="1900" kern="100" dirty="0">
                <a:solidFill>
                  <a:schemeClr val="tx1">
                    <a:lumMod val="65000"/>
                    <a:lumOff val="35000"/>
                  </a:schemeClr>
                </a:solidFill>
                <a:latin typeface="+mn-ea"/>
              </a:rPr>
              <a:t>设置为最高的频率，把</a:t>
            </a:r>
            <a:r>
              <a:rPr lang="en-US" altLang="zh-CN" sz="1900" kern="100" dirty="0">
                <a:solidFill>
                  <a:schemeClr val="tx1">
                    <a:lumMod val="65000"/>
                    <a:lumOff val="35000"/>
                  </a:schemeClr>
                </a:solidFill>
                <a:latin typeface="+mn-ea"/>
              </a:rPr>
              <a:t>ACQ_PS</a:t>
            </a:r>
            <a:r>
              <a:rPr lang="zh-CN" altLang="en-US" sz="1900" kern="100" dirty="0">
                <a:solidFill>
                  <a:schemeClr val="tx1">
                    <a:lumMod val="65000"/>
                    <a:lumOff val="35000"/>
                  </a:schemeClr>
                </a:solidFill>
                <a:latin typeface="+mn-ea"/>
              </a:rPr>
              <a:t>设置为</a:t>
            </a:r>
            <a:r>
              <a:rPr lang="en-US" altLang="zh-CN" sz="1900" kern="100" dirty="0">
                <a:solidFill>
                  <a:schemeClr val="tx1">
                    <a:lumMod val="65000"/>
                    <a:lumOff val="35000"/>
                  </a:schemeClr>
                </a:solidFill>
                <a:latin typeface="+mn-ea"/>
              </a:rPr>
              <a:t>0</a:t>
            </a:r>
            <a:r>
              <a:rPr lang="zh-CN" altLang="en-US" sz="1900" kern="100" dirty="0">
                <a:solidFill>
                  <a:schemeClr val="tx1">
                    <a:lumMod val="65000"/>
                    <a:lumOff val="35000"/>
                  </a:schemeClr>
                </a:solidFill>
                <a:latin typeface="+mn-ea"/>
              </a:rPr>
              <a:t>，除非在</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模块的输入引脚具有合适的信号环境电路，换句话说除非</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的输入信号比较理想。为了获取准确和稳定的</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转换值，通常需要设置较低的时钟频率和较大的采样窗口。</a:t>
            </a:r>
          </a:p>
        </p:txBody>
      </p:sp>
    </p:spTree>
    <p:extLst>
      <p:ext uri="{BB962C8B-B14F-4D97-AF65-F5344CB8AC3E}">
        <p14:creationId xmlns:p14="http://schemas.microsoft.com/office/powerpoint/2010/main" val="1762154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9572" y="915566"/>
            <a:ext cx="7704856" cy="3893374"/>
          </a:xfrm>
          <a:prstGeom prst="rect">
            <a:avLst/>
          </a:prstGeom>
        </p:spPr>
        <p:txBody>
          <a:bodyPr wrap="square">
            <a:spAutoFit/>
          </a:bodyPr>
          <a:lstStyle/>
          <a:p>
            <a:pPr indent="538163" algn="just"/>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的时钟频率，转换时间和采样频率是三个比较容易混淆的概念。</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的时钟频率就是每秒有多少个时钟脉冲的意思，它是</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工作的基础，正如上面所介绍的，它是由系统时钟经过很多环节分频后得到的，它取决于外部的时钟输入和各个环节的倍频或者分频的系数。而转换时间是指</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模块完成一个通道或者一个序列的转换所需要的时间，很显然，转换时间是由</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的时钟频率来决定的。采样频率是指</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模块每秒能够完成多少次的采样，采样频率取决于启动</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的频率。启动</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的方式有很多，比如利用软件直接启动，利用</a:t>
            </a:r>
            <a:r>
              <a:rPr lang="en-US" altLang="zh-CN" sz="1900" kern="100" dirty="0">
                <a:solidFill>
                  <a:schemeClr val="tx1">
                    <a:lumMod val="65000"/>
                    <a:lumOff val="35000"/>
                  </a:schemeClr>
                </a:solidFill>
                <a:latin typeface="+mn-ea"/>
              </a:rPr>
              <a:t>PWM</a:t>
            </a:r>
            <a:r>
              <a:rPr lang="zh-CN" altLang="en-US" sz="1900" kern="100" dirty="0">
                <a:solidFill>
                  <a:schemeClr val="tx1">
                    <a:lumMod val="65000"/>
                    <a:lumOff val="35000"/>
                  </a:schemeClr>
                </a:solidFill>
                <a:latin typeface="+mn-ea"/>
              </a:rPr>
              <a:t>的某些事件，或者是利用外部引脚来启动。启动</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的频率才是</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的采样频率，例如如果每隔</a:t>
            </a:r>
            <a:r>
              <a:rPr lang="en-US" altLang="zh-CN" sz="1900" kern="100" dirty="0">
                <a:solidFill>
                  <a:schemeClr val="tx1">
                    <a:lumMod val="65000"/>
                    <a:lumOff val="35000"/>
                  </a:schemeClr>
                </a:solidFill>
                <a:latin typeface="+mn-ea"/>
              </a:rPr>
              <a:t>1ms</a:t>
            </a:r>
            <a:r>
              <a:rPr lang="zh-CN" altLang="en-US" sz="1900" kern="100" dirty="0">
                <a:solidFill>
                  <a:schemeClr val="tx1">
                    <a:lumMod val="65000"/>
                    <a:lumOff val="35000"/>
                  </a:schemeClr>
                </a:solidFill>
                <a:latin typeface="+mn-ea"/>
              </a:rPr>
              <a:t>启动一次</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，那么</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的采样频率就为</a:t>
            </a:r>
            <a:r>
              <a:rPr lang="en-US" altLang="zh-CN" sz="1900" kern="100" dirty="0">
                <a:solidFill>
                  <a:schemeClr val="tx1">
                    <a:lumMod val="65000"/>
                    <a:lumOff val="35000"/>
                  </a:schemeClr>
                </a:solidFill>
                <a:latin typeface="+mn-ea"/>
              </a:rPr>
              <a:t>1KHz</a:t>
            </a:r>
            <a:r>
              <a:rPr lang="zh-CN" altLang="en-US" sz="1900" kern="100" dirty="0">
                <a:solidFill>
                  <a:schemeClr val="tx1">
                    <a:lumMod val="65000"/>
                    <a:lumOff val="35000"/>
                  </a:schemeClr>
                </a:solidFill>
                <a:latin typeface="+mn-ea"/>
              </a:rPr>
              <a:t>。</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的采样频率和</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时钟或者</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转换时间都没有什么关系，采样频率应该根据采样定理和工程的实际需要来确定。在</a:t>
            </a:r>
            <a:r>
              <a:rPr lang="en-US" altLang="zh-CN" sz="1900" kern="100" dirty="0">
                <a:solidFill>
                  <a:schemeClr val="tx1">
                    <a:lumMod val="65000"/>
                    <a:lumOff val="35000"/>
                  </a:schemeClr>
                </a:solidFill>
                <a:latin typeface="+mn-ea"/>
              </a:rPr>
              <a:t>F28335</a:t>
            </a:r>
            <a:r>
              <a:rPr lang="zh-CN" altLang="en-US" sz="1900" kern="100" dirty="0">
                <a:solidFill>
                  <a:schemeClr val="tx1">
                    <a:lumMod val="65000"/>
                    <a:lumOff val="35000"/>
                  </a:schemeClr>
                </a:solidFill>
                <a:latin typeface="+mn-ea"/>
              </a:rPr>
              <a:t>中，</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的采样频率最高为</a:t>
            </a:r>
            <a:r>
              <a:rPr lang="en-US" altLang="zh-CN" sz="1900" kern="100" dirty="0">
                <a:solidFill>
                  <a:schemeClr val="tx1">
                    <a:lumMod val="65000"/>
                    <a:lumOff val="35000"/>
                  </a:schemeClr>
                </a:solidFill>
                <a:latin typeface="+mn-ea"/>
              </a:rPr>
              <a:t>12.5MSPS</a:t>
            </a:r>
            <a:r>
              <a:rPr lang="zh-CN" altLang="en-US" sz="1900" kern="100" dirty="0">
                <a:solidFill>
                  <a:schemeClr val="tx1">
                    <a:lumMod val="65000"/>
                    <a:lumOff val="35000"/>
                  </a:schemeClr>
                </a:solidFill>
                <a:latin typeface="+mn-ea"/>
              </a:rPr>
              <a:t>。</a:t>
            </a:r>
          </a:p>
        </p:txBody>
      </p:sp>
      <p:sp>
        <p:nvSpPr>
          <p:cNvPr id="6" name="标题 1"/>
          <p:cNvSpPr>
            <a:spLocks noGrp="1"/>
          </p:cNvSpPr>
          <p:nvPr>
            <p:ph type="title"/>
          </p:nvPr>
        </p:nvSpPr>
        <p:spPr>
          <a:xfrm>
            <a:off x="906976" y="267494"/>
            <a:ext cx="6401327"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a:t>·ADC</a:t>
            </a:r>
            <a:r>
              <a:rPr lang="zh-CN" altLang="en-US" dirty="0"/>
              <a:t>的时钟频率和采样频率</a:t>
            </a:r>
          </a:p>
        </p:txBody>
      </p:sp>
    </p:spTree>
    <p:extLst>
      <p:ext uri="{BB962C8B-B14F-4D97-AF65-F5344CB8AC3E}">
        <p14:creationId xmlns:p14="http://schemas.microsoft.com/office/powerpoint/2010/main" val="985305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模块的工作方式</a:t>
            </a:r>
          </a:p>
        </p:txBody>
      </p:sp>
      <p:sp>
        <p:nvSpPr>
          <p:cNvPr id="4" name="矩形 3"/>
          <p:cNvSpPr/>
          <p:nvPr/>
        </p:nvSpPr>
        <p:spPr>
          <a:xfrm>
            <a:off x="719572" y="1131590"/>
            <a:ext cx="7704856" cy="3477875"/>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下面一起来探讨</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内部的</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是如何工作的。先来回顾一下前面所学的知识，</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一共有</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个引脚，分成了两组，一组为</a:t>
            </a:r>
            <a:r>
              <a:rPr lang="en-US" altLang="zh-CN" sz="2000" kern="100" dirty="0">
                <a:solidFill>
                  <a:schemeClr val="tx1">
                    <a:lumMod val="65000"/>
                    <a:lumOff val="35000"/>
                  </a:schemeClr>
                </a:solidFill>
                <a:latin typeface="+mn-ea"/>
              </a:rPr>
              <a:t>ADCINA0~ADCINA7</a:t>
            </a:r>
            <a:r>
              <a:rPr lang="zh-CN" altLang="en-US" sz="2000" kern="100" dirty="0">
                <a:solidFill>
                  <a:schemeClr val="tx1">
                    <a:lumMod val="65000"/>
                    <a:lumOff val="35000"/>
                  </a:schemeClr>
                </a:solidFill>
                <a:latin typeface="+mn-ea"/>
              </a:rPr>
              <a:t>，使用采样保持器</a:t>
            </a:r>
            <a:r>
              <a:rPr lang="en-US" altLang="zh-CN" sz="2000" kern="100" dirty="0">
                <a:solidFill>
                  <a:schemeClr val="tx1">
                    <a:lumMod val="65000"/>
                    <a:lumOff val="35000"/>
                  </a:schemeClr>
                </a:solidFill>
                <a:latin typeface="+mn-ea"/>
              </a:rPr>
              <a:t>S/H-A</a:t>
            </a:r>
            <a:r>
              <a:rPr lang="zh-CN" altLang="en-US" sz="2000" kern="100" dirty="0">
                <a:solidFill>
                  <a:schemeClr val="tx1">
                    <a:lumMod val="65000"/>
                    <a:lumOff val="35000"/>
                  </a:schemeClr>
                </a:solidFill>
                <a:latin typeface="+mn-ea"/>
              </a:rPr>
              <a:t>，对应于序列发生器</a:t>
            </a:r>
            <a:r>
              <a:rPr lang="en-US" altLang="zh-CN" sz="2000" kern="100" dirty="0">
                <a:solidFill>
                  <a:schemeClr val="tx1">
                    <a:lumMod val="65000"/>
                    <a:lumOff val="35000"/>
                  </a:schemeClr>
                </a:solidFill>
                <a:latin typeface="+mn-ea"/>
              </a:rPr>
              <a:t>SEQ1</a:t>
            </a:r>
            <a:r>
              <a:rPr lang="zh-CN" altLang="en-US" sz="2000" kern="100" dirty="0">
                <a:solidFill>
                  <a:schemeClr val="tx1">
                    <a:lumMod val="65000"/>
                    <a:lumOff val="35000"/>
                  </a:schemeClr>
                </a:solidFill>
                <a:latin typeface="+mn-ea"/>
              </a:rPr>
              <a:t>；另一组为</a:t>
            </a:r>
            <a:r>
              <a:rPr lang="en-US" altLang="zh-CN" sz="2000" kern="100" dirty="0">
                <a:solidFill>
                  <a:schemeClr val="tx1">
                    <a:lumMod val="65000"/>
                    <a:lumOff val="35000"/>
                  </a:schemeClr>
                </a:solidFill>
                <a:latin typeface="+mn-ea"/>
              </a:rPr>
              <a:t>ADCINB0~ADCINB7</a:t>
            </a:r>
            <a:r>
              <a:rPr lang="zh-CN" altLang="en-US" sz="2000" kern="100" dirty="0">
                <a:solidFill>
                  <a:schemeClr val="tx1">
                    <a:lumMod val="65000"/>
                    <a:lumOff val="35000"/>
                  </a:schemeClr>
                </a:solidFill>
                <a:latin typeface="+mn-ea"/>
              </a:rPr>
              <a:t>，使用采样保持器</a:t>
            </a:r>
            <a:r>
              <a:rPr lang="en-US" altLang="zh-CN" sz="2000" kern="100" dirty="0">
                <a:solidFill>
                  <a:schemeClr val="tx1">
                    <a:lumMod val="65000"/>
                    <a:lumOff val="35000"/>
                  </a:schemeClr>
                </a:solidFill>
                <a:latin typeface="+mn-ea"/>
              </a:rPr>
              <a:t>S/H-B</a:t>
            </a:r>
            <a:r>
              <a:rPr lang="zh-CN" altLang="en-US" sz="2000" kern="100" dirty="0">
                <a:solidFill>
                  <a:schemeClr val="tx1">
                    <a:lumMod val="65000"/>
                    <a:lumOff val="35000"/>
                  </a:schemeClr>
                </a:solidFill>
                <a:latin typeface="+mn-ea"/>
              </a:rPr>
              <a:t>，对应于序列发生器</a:t>
            </a:r>
            <a:r>
              <a:rPr lang="en-US" altLang="zh-CN" sz="2000" kern="100" dirty="0">
                <a:solidFill>
                  <a:schemeClr val="tx1">
                    <a:lumMod val="65000"/>
                    <a:lumOff val="35000"/>
                  </a:schemeClr>
                </a:solidFill>
                <a:latin typeface="+mn-ea"/>
              </a:rPr>
              <a:t>SEQ2</a:t>
            </a:r>
            <a:r>
              <a:rPr lang="zh-CN" altLang="en-US" sz="2000" kern="100" dirty="0">
                <a:solidFill>
                  <a:schemeClr val="tx1">
                    <a:lumMod val="65000"/>
                    <a:lumOff val="35000"/>
                  </a:schemeClr>
                </a:solidFill>
                <a:latin typeface="+mn-ea"/>
              </a:rPr>
              <a:t>。序列发生器的作用是为需要转换的通道安排转换的顺序，就是来确定先采哪个通道，后采哪个通道，它的状态指示了能够完成模数转换通道的个数。</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模块既支持</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个</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状态序列发生器</a:t>
            </a:r>
            <a:r>
              <a:rPr lang="en-US" altLang="zh-CN" sz="2000" kern="100" dirty="0">
                <a:solidFill>
                  <a:schemeClr val="tx1">
                    <a:lumMod val="65000"/>
                    <a:lumOff val="35000"/>
                  </a:schemeClr>
                </a:solidFill>
                <a:latin typeface="+mn-ea"/>
              </a:rPr>
              <a:t>SEQ1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SEQ2</a:t>
            </a:r>
            <a:r>
              <a:rPr lang="zh-CN" altLang="en-US" sz="2000" kern="100" dirty="0">
                <a:solidFill>
                  <a:schemeClr val="tx1">
                    <a:lumMod val="65000"/>
                    <a:lumOff val="35000"/>
                  </a:schemeClr>
                </a:solidFill>
                <a:latin typeface="+mn-ea"/>
              </a:rPr>
              <a:t>分开独立工作，此时称为双序列发生器方式，也支持序列发生器</a:t>
            </a:r>
            <a:r>
              <a:rPr lang="en-US" altLang="zh-CN" sz="2000" kern="100" dirty="0">
                <a:solidFill>
                  <a:schemeClr val="tx1">
                    <a:lumMod val="65000"/>
                    <a:lumOff val="35000"/>
                  </a:schemeClr>
                </a:solidFill>
                <a:latin typeface="+mn-ea"/>
              </a:rPr>
              <a:t>SEQ1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SEQ2</a:t>
            </a:r>
            <a:r>
              <a:rPr lang="zh-CN" altLang="en-US" sz="2000" kern="100" dirty="0">
                <a:solidFill>
                  <a:schemeClr val="tx1">
                    <a:lumMod val="65000"/>
                    <a:lumOff val="35000"/>
                  </a:schemeClr>
                </a:solidFill>
                <a:latin typeface="+mn-ea"/>
              </a:rPr>
              <a:t>级联成一个</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状态序列发生器</a:t>
            </a:r>
            <a:r>
              <a:rPr lang="en-US" altLang="zh-CN" sz="2000" kern="100" dirty="0">
                <a:solidFill>
                  <a:schemeClr val="tx1">
                    <a:lumMod val="65000"/>
                    <a:lumOff val="35000"/>
                  </a:schemeClr>
                </a:solidFill>
                <a:latin typeface="+mn-ea"/>
              </a:rPr>
              <a:t>SEQ</a:t>
            </a:r>
            <a:r>
              <a:rPr lang="zh-CN" altLang="en-US" sz="2000" kern="100" dirty="0">
                <a:solidFill>
                  <a:schemeClr val="tx1">
                    <a:lumMod val="65000"/>
                    <a:lumOff val="35000"/>
                  </a:schemeClr>
                </a:solidFill>
                <a:latin typeface="+mn-ea"/>
              </a:rPr>
              <a:t>来工作，此时称为单序列发生器方式，或者称为级联方式。</a:t>
            </a:r>
          </a:p>
        </p:txBody>
      </p:sp>
    </p:spTree>
    <p:extLst>
      <p:ext uri="{BB962C8B-B14F-4D97-AF65-F5344CB8AC3E}">
        <p14:creationId xmlns:p14="http://schemas.microsoft.com/office/powerpoint/2010/main" val="4514212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模块的工作方式</a:t>
            </a:r>
          </a:p>
        </p:txBody>
      </p:sp>
      <p:sp>
        <p:nvSpPr>
          <p:cNvPr id="4" name="矩形 3"/>
          <p:cNvSpPr/>
          <p:nvPr/>
        </p:nvSpPr>
        <p:spPr>
          <a:xfrm>
            <a:off x="719572" y="1131590"/>
            <a:ext cx="7704856" cy="1631216"/>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无论</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工作于双序列发生器方式，还是级联的单序列发生器方式，</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都可以对一个序列多个通道的转换进行排序，每当</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收到一个开始转换的请求，便能自动完成这个序列所有通道的转换。转换过程中，可以通过模拟复用器</a:t>
            </a:r>
            <a:r>
              <a:rPr lang="en-US" altLang="zh-CN" sz="2000" kern="100" dirty="0">
                <a:solidFill>
                  <a:schemeClr val="tx1">
                    <a:lumMod val="65000"/>
                    <a:lumOff val="35000"/>
                  </a:schemeClr>
                </a:solidFill>
                <a:latin typeface="+mn-ea"/>
              </a:rPr>
              <a:t>Analog MUX</a:t>
            </a:r>
            <a:r>
              <a:rPr lang="zh-CN" altLang="en-US" sz="2000" kern="100" dirty="0">
                <a:solidFill>
                  <a:schemeClr val="tx1">
                    <a:lumMod val="65000"/>
                    <a:lumOff val="35000"/>
                  </a:schemeClr>
                </a:solidFill>
                <a:latin typeface="+mn-ea"/>
              </a:rPr>
              <a:t>选择序列发生器中指定的通道进行转换，转换后的结果保存到相应的结果寄存器中。</a:t>
            </a:r>
          </a:p>
        </p:txBody>
      </p:sp>
      <p:sp>
        <p:nvSpPr>
          <p:cNvPr id="5" name="矩形 4"/>
          <p:cNvSpPr/>
          <p:nvPr/>
        </p:nvSpPr>
        <p:spPr>
          <a:xfrm>
            <a:off x="719572" y="2859782"/>
            <a:ext cx="7704856" cy="1938992"/>
          </a:xfrm>
          <a:prstGeom prst="rect">
            <a:avLst/>
          </a:prstGeom>
        </p:spPr>
        <p:txBody>
          <a:bodyPr wrap="square">
            <a:spAutoFit/>
          </a:bodyPr>
          <a:lstStyle/>
          <a:p>
            <a:pPr indent="538163" algn="just"/>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个通道可以通过编程来为序列发生器中需要转换的通道安排顺序，这个功能就需要通过</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输入通道选择序列控制寄存器</a:t>
            </a:r>
            <a:r>
              <a:rPr lang="en-US" altLang="zh-CN" sz="2000" kern="100" dirty="0" err="1">
                <a:solidFill>
                  <a:schemeClr val="tx1">
                    <a:lumMod val="65000"/>
                    <a:lumOff val="35000"/>
                  </a:schemeClr>
                </a:solidFill>
                <a:latin typeface="+mn-ea"/>
              </a:rPr>
              <a:t>ADCCHSELSEQx</a:t>
            </a:r>
            <a:r>
              <a:rPr lang="en-US" altLang="zh-CN" sz="2000" kern="100" dirty="0">
                <a:solidFill>
                  <a:schemeClr val="tx1">
                    <a:lumMod val="65000"/>
                    <a:lumOff val="35000"/>
                  </a:schemeClr>
                </a:solidFill>
                <a:latin typeface="+mn-ea"/>
              </a:rPr>
              <a:t>(x=1</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来实现。每一个输入通道选择序列控制寄存器都是</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位的，被分成了</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个功能位</a:t>
            </a:r>
            <a:r>
              <a:rPr lang="en-US" altLang="zh-CN" sz="2000" kern="100" dirty="0" err="1">
                <a:solidFill>
                  <a:schemeClr val="tx1">
                    <a:lumMod val="65000"/>
                    <a:lumOff val="35000"/>
                  </a:schemeClr>
                </a:solidFill>
                <a:latin typeface="+mn-ea"/>
              </a:rPr>
              <a:t>CONVxx</a:t>
            </a:r>
            <a:r>
              <a:rPr lang="zh-CN" altLang="en-US" sz="2000" kern="100" dirty="0">
                <a:solidFill>
                  <a:schemeClr val="tx1">
                    <a:lumMod val="65000"/>
                    <a:lumOff val="35000"/>
                  </a:schemeClr>
                </a:solidFill>
                <a:latin typeface="+mn-ea"/>
              </a:rPr>
              <a:t>，每一个功能位占据寄存器的</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个位，如图</a:t>
            </a:r>
            <a:r>
              <a:rPr lang="en-US" altLang="zh-CN" sz="2000" kern="100" dirty="0">
                <a:solidFill>
                  <a:schemeClr val="tx1">
                    <a:lumMod val="65000"/>
                    <a:lumOff val="35000"/>
                  </a:schemeClr>
                </a:solidFill>
                <a:latin typeface="+mn-ea"/>
              </a:rPr>
              <a:t>11-10</a:t>
            </a:r>
            <a:r>
              <a:rPr lang="zh-CN" altLang="en-US" sz="2000" kern="100" dirty="0">
                <a:solidFill>
                  <a:schemeClr val="tx1">
                    <a:lumMod val="65000"/>
                    <a:lumOff val="35000"/>
                  </a:schemeClr>
                </a:solidFill>
                <a:latin typeface="+mn-ea"/>
              </a:rPr>
              <a:t>所示。在</a:t>
            </a:r>
            <a:r>
              <a:rPr lang="en-US" altLang="zh-CN" sz="2000" kern="100" dirty="0">
                <a:solidFill>
                  <a:schemeClr val="tx1">
                    <a:lumMod val="65000"/>
                    <a:lumOff val="35000"/>
                  </a:schemeClr>
                </a:solidFill>
                <a:latin typeface="+mn-ea"/>
              </a:rPr>
              <a:t>AD</a:t>
            </a:r>
            <a:r>
              <a:rPr lang="zh-CN" altLang="en-US" sz="2000" kern="100" dirty="0">
                <a:solidFill>
                  <a:schemeClr val="tx1">
                    <a:lumMod val="65000"/>
                    <a:lumOff val="35000"/>
                  </a:schemeClr>
                </a:solidFill>
                <a:latin typeface="+mn-ea"/>
              </a:rPr>
              <a:t>转换过程中，当前</a:t>
            </a:r>
            <a:r>
              <a:rPr lang="en-US" altLang="zh-CN" sz="2000" kern="100" dirty="0" err="1">
                <a:solidFill>
                  <a:schemeClr val="tx1">
                    <a:lumMod val="65000"/>
                    <a:lumOff val="35000"/>
                  </a:schemeClr>
                </a:solidFill>
                <a:latin typeface="+mn-ea"/>
              </a:rPr>
              <a:t>CONVxx</a:t>
            </a:r>
            <a:r>
              <a:rPr lang="zh-CN" altLang="en-US" sz="2000" kern="100" dirty="0">
                <a:solidFill>
                  <a:schemeClr val="tx1">
                    <a:lumMod val="65000"/>
                    <a:lumOff val="35000"/>
                  </a:schemeClr>
                </a:solidFill>
                <a:latin typeface="+mn-ea"/>
              </a:rPr>
              <a:t>的位定义了要进行转换的引脚。</a:t>
            </a:r>
          </a:p>
        </p:txBody>
      </p:sp>
    </p:spTree>
    <p:extLst>
      <p:ext uri="{BB962C8B-B14F-4D97-AF65-F5344CB8AC3E}">
        <p14:creationId xmlns:p14="http://schemas.microsoft.com/office/powerpoint/2010/main" val="2348271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内部的</a:t>
            </a:r>
            <a:r>
              <a:rPr lang="en-US" altLang="zh-CN" dirty="0"/>
              <a:t>ADC</a:t>
            </a:r>
            <a:r>
              <a:rPr lang="zh-CN" altLang="en-US" dirty="0"/>
              <a:t>模块</a:t>
            </a:r>
          </a:p>
        </p:txBody>
      </p:sp>
      <p:sp>
        <p:nvSpPr>
          <p:cNvPr id="4" name="矩形 3"/>
          <p:cNvSpPr/>
          <p:nvPr/>
        </p:nvSpPr>
        <p:spPr>
          <a:xfrm>
            <a:off x="719572" y="1910030"/>
            <a:ext cx="7704856" cy="1938992"/>
          </a:xfrm>
          <a:prstGeom prst="rect">
            <a:avLst/>
          </a:prstGeom>
        </p:spPr>
        <p:txBody>
          <a:bodyPr wrap="square">
            <a:spAutoFit/>
          </a:bodyPr>
          <a:lstStyle/>
          <a:p>
            <a:pPr indent="538163" algn="just"/>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内部的</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模块是一个</a:t>
            </a:r>
            <a:r>
              <a:rPr lang="en-US" altLang="zh-CN" sz="2000" kern="100" dirty="0">
                <a:solidFill>
                  <a:schemeClr val="tx1">
                    <a:lumMod val="65000"/>
                    <a:lumOff val="35000"/>
                  </a:schemeClr>
                </a:solidFill>
                <a:latin typeface="+mn-ea"/>
              </a:rPr>
              <a:t>12</a:t>
            </a:r>
            <a:r>
              <a:rPr lang="zh-CN" altLang="en-US" sz="2000" kern="100" dirty="0">
                <a:solidFill>
                  <a:schemeClr val="tx1">
                    <a:lumMod val="65000"/>
                    <a:lumOff val="35000"/>
                  </a:schemeClr>
                </a:solidFill>
                <a:latin typeface="+mn-ea"/>
              </a:rPr>
              <a:t>位分辨率的、具有流水线结构的模数转换器，其结构框图如图</a:t>
            </a:r>
            <a:r>
              <a:rPr lang="en-US" altLang="zh-CN" sz="2000" kern="100" dirty="0">
                <a:solidFill>
                  <a:schemeClr val="tx1">
                    <a:lumMod val="65000"/>
                    <a:lumOff val="35000"/>
                  </a:schemeClr>
                </a:solidFill>
                <a:latin typeface="+mn-ea"/>
              </a:rPr>
              <a:t>11-1</a:t>
            </a:r>
            <a:r>
              <a:rPr lang="zh-CN" altLang="en-US" sz="2000" kern="100" dirty="0">
                <a:solidFill>
                  <a:schemeClr val="tx1">
                    <a:lumMod val="65000"/>
                    <a:lumOff val="35000"/>
                  </a:schemeClr>
                </a:solidFill>
                <a:latin typeface="+mn-ea"/>
              </a:rPr>
              <a:t>所示。从图</a:t>
            </a:r>
            <a:r>
              <a:rPr lang="en-US" altLang="zh-CN" sz="2000" kern="100" dirty="0">
                <a:solidFill>
                  <a:schemeClr val="tx1">
                    <a:lumMod val="65000"/>
                    <a:lumOff val="35000"/>
                  </a:schemeClr>
                </a:solidFill>
                <a:latin typeface="+mn-ea"/>
              </a:rPr>
              <a:t>11-1</a:t>
            </a:r>
            <a:r>
              <a:rPr lang="zh-CN" altLang="en-US" sz="2000" kern="100" dirty="0">
                <a:solidFill>
                  <a:schemeClr val="tx1">
                    <a:lumMod val="65000"/>
                    <a:lumOff val="35000"/>
                  </a:schemeClr>
                </a:solidFill>
                <a:latin typeface="+mn-ea"/>
              </a:rPr>
              <a:t>可以看到，</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模块一共具有</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个采样通道，分成了两组，一组为</a:t>
            </a:r>
            <a:r>
              <a:rPr lang="en-US" altLang="zh-CN" sz="2000" kern="100" dirty="0">
                <a:solidFill>
                  <a:schemeClr val="tx1">
                    <a:lumMod val="65000"/>
                    <a:lumOff val="35000"/>
                  </a:schemeClr>
                </a:solidFill>
                <a:latin typeface="+mn-ea"/>
              </a:rPr>
              <a:t>ADCINA0~ADCINA7</a:t>
            </a:r>
            <a:r>
              <a:rPr lang="zh-CN" altLang="en-US" sz="2000" kern="100" dirty="0">
                <a:solidFill>
                  <a:schemeClr val="tx1">
                    <a:lumMod val="65000"/>
                    <a:lumOff val="35000"/>
                  </a:schemeClr>
                </a:solidFill>
                <a:latin typeface="+mn-ea"/>
              </a:rPr>
              <a:t>，另一组为</a:t>
            </a:r>
            <a:r>
              <a:rPr lang="en-US" altLang="zh-CN" sz="2000" kern="100" dirty="0">
                <a:solidFill>
                  <a:schemeClr val="tx1">
                    <a:lumMod val="65000"/>
                    <a:lumOff val="35000"/>
                  </a:schemeClr>
                </a:solidFill>
                <a:latin typeface="+mn-ea"/>
              </a:rPr>
              <a:t>ADCINB0~ADCINB7</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组的通道使用采样保持器</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，也就是图中的</a:t>
            </a:r>
            <a:r>
              <a:rPr lang="en-US" altLang="zh-CN" sz="2000" kern="100" dirty="0">
                <a:solidFill>
                  <a:schemeClr val="tx1">
                    <a:lumMod val="65000"/>
                    <a:lumOff val="35000"/>
                  </a:schemeClr>
                </a:solidFill>
                <a:latin typeface="+mn-ea"/>
              </a:rPr>
              <a:t>S/H-A</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组的通道使用采样保持器</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，也就是图中的</a:t>
            </a:r>
            <a:r>
              <a:rPr lang="en-US" altLang="zh-CN" sz="2000" kern="100" dirty="0">
                <a:solidFill>
                  <a:schemeClr val="tx1">
                    <a:lumMod val="65000"/>
                    <a:lumOff val="35000"/>
                  </a:schemeClr>
                </a:solidFill>
                <a:latin typeface="+mn-ea"/>
              </a:rPr>
              <a:t>S/H-B</a:t>
            </a:r>
            <a:r>
              <a:rPr lang="zh-CN" altLang="en-US" sz="2000" kern="100" dirty="0">
                <a:solidFill>
                  <a:schemeClr val="tx1">
                    <a:lumMod val="65000"/>
                    <a:lumOff val="35000"/>
                  </a:schemeClr>
                </a:solidFill>
                <a:latin typeface="+mn-ea"/>
              </a:rPr>
              <a:t>。</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模块的工作方式</a:t>
            </a:r>
          </a:p>
        </p:txBody>
      </p:sp>
      <p:sp>
        <p:nvSpPr>
          <p:cNvPr id="5" name="矩形 4"/>
          <p:cNvSpPr/>
          <p:nvPr/>
        </p:nvSpPr>
        <p:spPr>
          <a:xfrm>
            <a:off x="539552" y="2859782"/>
            <a:ext cx="8280920" cy="2246769"/>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当</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工作于双序列发生器模式下，序列发生器</a:t>
            </a:r>
            <a:r>
              <a:rPr lang="en-US" altLang="zh-CN" sz="2000" kern="100" dirty="0">
                <a:solidFill>
                  <a:schemeClr val="tx1">
                    <a:lumMod val="65000"/>
                    <a:lumOff val="35000"/>
                  </a:schemeClr>
                </a:solidFill>
                <a:latin typeface="+mn-ea"/>
              </a:rPr>
              <a:t>SEQ1</a:t>
            </a:r>
            <a:r>
              <a:rPr lang="zh-CN" altLang="en-US" sz="2000" kern="100" dirty="0">
                <a:solidFill>
                  <a:schemeClr val="tx1">
                    <a:lumMod val="65000"/>
                    <a:lumOff val="35000"/>
                  </a:schemeClr>
                </a:solidFill>
                <a:latin typeface="+mn-ea"/>
              </a:rPr>
              <a:t>使用通道选择控制寄存器</a:t>
            </a:r>
            <a:r>
              <a:rPr lang="en-US" altLang="zh-CN" sz="2000" kern="100" dirty="0">
                <a:solidFill>
                  <a:schemeClr val="tx1">
                    <a:lumMod val="65000"/>
                    <a:lumOff val="35000"/>
                  </a:schemeClr>
                </a:solidFill>
                <a:latin typeface="+mn-ea"/>
              </a:rPr>
              <a:t>ADCCHSELSEQ1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ADCCHSELSEQ2</a:t>
            </a:r>
            <a:r>
              <a:rPr lang="zh-CN" altLang="en-US" sz="2000" kern="100" dirty="0">
                <a:solidFill>
                  <a:schemeClr val="tx1">
                    <a:lumMod val="65000"/>
                    <a:lumOff val="35000"/>
                  </a:schemeClr>
                </a:solidFill>
                <a:latin typeface="+mn-ea"/>
              </a:rPr>
              <a:t>，可选择的通道为</a:t>
            </a:r>
            <a:r>
              <a:rPr lang="en-US" altLang="zh-CN" sz="2000" kern="100" dirty="0">
                <a:solidFill>
                  <a:schemeClr val="tx1">
                    <a:lumMod val="65000"/>
                    <a:lumOff val="35000"/>
                  </a:schemeClr>
                </a:solidFill>
                <a:latin typeface="+mn-ea"/>
              </a:rPr>
              <a:t>ADCINA0~ADCINA7</a:t>
            </a:r>
            <a:r>
              <a:rPr lang="zh-CN" altLang="en-US" sz="2000" kern="100" dirty="0">
                <a:solidFill>
                  <a:schemeClr val="tx1">
                    <a:lumMod val="65000"/>
                    <a:lumOff val="35000"/>
                  </a:schemeClr>
                </a:solidFill>
                <a:latin typeface="+mn-ea"/>
              </a:rPr>
              <a:t>；序列发生器</a:t>
            </a:r>
            <a:r>
              <a:rPr lang="en-US" altLang="zh-CN" sz="2000" kern="100" dirty="0">
                <a:solidFill>
                  <a:schemeClr val="tx1">
                    <a:lumMod val="65000"/>
                    <a:lumOff val="35000"/>
                  </a:schemeClr>
                </a:solidFill>
                <a:latin typeface="+mn-ea"/>
              </a:rPr>
              <a:t>SEQ2</a:t>
            </a:r>
            <a:r>
              <a:rPr lang="zh-CN" altLang="en-US" sz="2000" kern="100" dirty="0">
                <a:solidFill>
                  <a:schemeClr val="tx1">
                    <a:lumMod val="65000"/>
                    <a:lumOff val="35000"/>
                  </a:schemeClr>
                </a:solidFill>
                <a:latin typeface="+mn-ea"/>
              </a:rPr>
              <a:t>使用通道选择控制寄存器</a:t>
            </a:r>
            <a:r>
              <a:rPr lang="en-US" altLang="zh-CN" sz="2000" kern="100" dirty="0">
                <a:solidFill>
                  <a:schemeClr val="tx1">
                    <a:lumMod val="65000"/>
                    <a:lumOff val="35000"/>
                  </a:schemeClr>
                </a:solidFill>
                <a:latin typeface="+mn-ea"/>
              </a:rPr>
              <a:t>ADCCHSELSEQ3</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ADCCHSELSEQ4</a:t>
            </a:r>
            <a:r>
              <a:rPr lang="zh-CN" altLang="en-US" sz="2000" kern="100" dirty="0">
                <a:solidFill>
                  <a:schemeClr val="tx1">
                    <a:lumMod val="65000"/>
                    <a:lumOff val="35000"/>
                  </a:schemeClr>
                </a:solidFill>
                <a:latin typeface="+mn-ea"/>
              </a:rPr>
              <a:t>，可选择的通道为</a:t>
            </a:r>
            <a:r>
              <a:rPr lang="en-US" altLang="zh-CN" sz="2000" kern="100" dirty="0">
                <a:solidFill>
                  <a:schemeClr val="tx1">
                    <a:lumMod val="65000"/>
                    <a:lumOff val="35000"/>
                  </a:schemeClr>
                </a:solidFill>
                <a:latin typeface="+mn-ea"/>
              </a:rPr>
              <a:t>ADCINB0~ADCINB7</a:t>
            </a:r>
            <a:r>
              <a:rPr lang="zh-CN" altLang="en-US" sz="2000" kern="100" dirty="0">
                <a:solidFill>
                  <a:schemeClr val="tx1">
                    <a:lumMod val="65000"/>
                    <a:lumOff val="35000"/>
                  </a:schemeClr>
                </a:solidFill>
                <a:latin typeface="+mn-ea"/>
              </a:rPr>
              <a:t>。当</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工作于单序列发生器模式下，序列发生器</a:t>
            </a:r>
            <a:r>
              <a:rPr lang="en-US" altLang="zh-CN" sz="2000" kern="100" dirty="0">
                <a:solidFill>
                  <a:schemeClr val="tx1">
                    <a:lumMod val="65000"/>
                    <a:lumOff val="35000"/>
                  </a:schemeClr>
                </a:solidFill>
                <a:latin typeface="+mn-ea"/>
              </a:rPr>
              <a:t>SEQ</a:t>
            </a:r>
            <a:r>
              <a:rPr lang="zh-CN" altLang="en-US" sz="2000" kern="100" dirty="0">
                <a:solidFill>
                  <a:schemeClr val="tx1">
                    <a:lumMod val="65000"/>
                    <a:lumOff val="35000"/>
                  </a:schemeClr>
                </a:solidFill>
                <a:latin typeface="+mn-ea"/>
              </a:rPr>
              <a:t>使用通道选择控制寄存器</a:t>
            </a:r>
            <a:r>
              <a:rPr lang="en-US" altLang="zh-CN" sz="2000" kern="100" dirty="0">
                <a:solidFill>
                  <a:schemeClr val="tx1">
                    <a:lumMod val="65000"/>
                    <a:lumOff val="35000"/>
                  </a:schemeClr>
                </a:solidFill>
                <a:latin typeface="+mn-ea"/>
              </a:rPr>
              <a:t>ADCCHSELSEQ1~ADCCHSELSEQ4</a:t>
            </a:r>
            <a:r>
              <a:rPr lang="zh-CN" altLang="en-US" sz="2000" kern="100" dirty="0">
                <a:solidFill>
                  <a:schemeClr val="tx1">
                    <a:lumMod val="65000"/>
                    <a:lumOff val="35000"/>
                  </a:schemeClr>
                </a:solidFill>
                <a:latin typeface="+mn-ea"/>
              </a:rPr>
              <a:t>，可选择的通道为</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所有的</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个通道。</a:t>
            </a:r>
          </a:p>
        </p:txBody>
      </p:sp>
      <p:graphicFrame>
        <p:nvGraphicFramePr>
          <p:cNvPr id="6" name="对象 5"/>
          <p:cNvGraphicFramePr>
            <a:graphicFrameLocks noChangeAspect="1"/>
          </p:cNvGraphicFramePr>
          <p:nvPr>
            <p:extLst>
              <p:ext uri="{D42A27DB-BD31-4B8C-83A1-F6EECF244321}">
                <p14:modId xmlns:p14="http://schemas.microsoft.com/office/powerpoint/2010/main" val="2212353906"/>
              </p:ext>
            </p:extLst>
          </p:nvPr>
        </p:nvGraphicFramePr>
        <p:xfrm>
          <a:off x="2123728" y="699542"/>
          <a:ext cx="4862878" cy="1800200"/>
        </p:xfrm>
        <a:graphic>
          <a:graphicData uri="http://schemas.openxmlformats.org/presentationml/2006/ole">
            <mc:AlternateContent xmlns:mc="http://schemas.openxmlformats.org/markup-compatibility/2006">
              <mc:Choice xmlns:v="urn:schemas-microsoft-com:vml" Requires="v">
                <p:oleObj spid="_x0000_s39019" name="Visio" r:id="rId4" imgW="3957066" imgH="1468755" progId="Visio.Drawing.11">
                  <p:embed/>
                </p:oleObj>
              </mc:Choice>
              <mc:Fallback>
                <p:oleObj name="Visio" r:id="rId4" imgW="3957066" imgH="146875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699542"/>
                        <a:ext cx="4862878" cy="1800200"/>
                      </a:xfrm>
                      <a:prstGeom prst="rect">
                        <a:avLst/>
                      </a:prstGeom>
                      <a:solidFill>
                        <a:schemeClr val="bg1"/>
                      </a:solidFill>
                    </p:spPr>
                  </p:pic>
                </p:oleObj>
              </mc:Fallback>
            </mc:AlternateContent>
          </a:graphicData>
        </a:graphic>
      </p:graphicFrame>
      <p:sp>
        <p:nvSpPr>
          <p:cNvPr id="9" name="矩形 8"/>
          <p:cNvSpPr/>
          <p:nvPr/>
        </p:nvSpPr>
        <p:spPr>
          <a:xfrm>
            <a:off x="2015852" y="2435050"/>
            <a:ext cx="5112297"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11-10 ADC</a:t>
            </a:r>
            <a:r>
              <a:rPr lang="zh-CN" altLang="zh-CN" sz="2000" kern="100" dirty="0">
                <a:latin typeface="+mn-ea"/>
                <a:cs typeface="Times New Roman" panose="02020603050405020304" pitchFamily="18" charset="0"/>
              </a:rPr>
              <a:t>输入通道选择序列控制寄存器</a:t>
            </a:r>
          </a:p>
        </p:txBody>
      </p:sp>
    </p:spTree>
    <p:extLst>
      <p:ext uri="{BB962C8B-B14F-4D97-AF65-F5344CB8AC3E}">
        <p14:creationId xmlns:p14="http://schemas.microsoft.com/office/powerpoint/2010/main" val="1007817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模块的工作方式</a:t>
            </a:r>
          </a:p>
        </p:txBody>
      </p:sp>
      <p:sp>
        <p:nvSpPr>
          <p:cNvPr id="5" name="矩形 4"/>
          <p:cNvSpPr/>
          <p:nvPr/>
        </p:nvSpPr>
        <p:spPr>
          <a:xfrm>
            <a:off x="431540" y="843558"/>
            <a:ext cx="8280920" cy="400110"/>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表</a:t>
            </a:r>
            <a:r>
              <a:rPr lang="en-US" altLang="zh-CN" sz="2000" kern="100" dirty="0">
                <a:solidFill>
                  <a:schemeClr val="tx1">
                    <a:lumMod val="65000"/>
                    <a:lumOff val="35000"/>
                  </a:schemeClr>
                </a:solidFill>
                <a:latin typeface="+mn-ea"/>
              </a:rPr>
              <a:t>11-3</a:t>
            </a:r>
            <a:r>
              <a:rPr lang="zh-CN" altLang="en-US" sz="2000" kern="100" dirty="0">
                <a:solidFill>
                  <a:schemeClr val="tx1">
                    <a:lumMod val="65000"/>
                    <a:lumOff val="35000"/>
                  </a:schemeClr>
                </a:solidFill>
                <a:latin typeface="+mn-ea"/>
              </a:rPr>
              <a:t>为各个序列发生器所对应的寄存器和可选用的通道情况。</a:t>
            </a:r>
          </a:p>
        </p:txBody>
      </p:sp>
      <p:graphicFrame>
        <p:nvGraphicFramePr>
          <p:cNvPr id="3" name="表格 2"/>
          <p:cNvGraphicFramePr>
            <a:graphicFrameLocks noGrp="1"/>
          </p:cNvGraphicFramePr>
          <p:nvPr>
            <p:extLst>
              <p:ext uri="{D42A27DB-BD31-4B8C-83A1-F6EECF244321}">
                <p14:modId xmlns:p14="http://schemas.microsoft.com/office/powerpoint/2010/main" val="4228683143"/>
              </p:ext>
            </p:extLst>
          </p:nvPr>
        </p:nvGraphicFramePr>
        <p:xfrm>
          <a:off x="359532" y="1565926"/>
          <a:ext cx="8424936" cy="2633472"/>
        </p:xfrm>
        <a:graphic>
          <a:graphicData uri="http://schemas.openxmlformats.org/drawingml/2006/table">
            <a:tbl>
              <a:tblPr firstRow="1" bandRow="1">
                <a:tableStyleId>{00A15C55-8517-42AA-B614-E9B94910E393}</a:tableStyleId>
              </a:tblPr>
              <a:tblGrid>
                <a:gridCol w="1207509">
                  <a:extLst>
                    <a:ext uri="{9D8B030D-6E8A-4147-A177-3AD203B41FA5}">
                      <a16:colId xmlns:a16="http://schemas.microsoft.com/office/drawing/2014/main" val="3695961259"/>
                    </a:ext>
                  </a:extLst>
                </a:gridCol>
                <a:gridCol w="2943052">
                  <a:extLst>
                    <a:ext uri="{9D8B030D-6E8A-4147-A177-3AD203B41FA5}">
                      <a16:colId xmlns:a16="http://schemas.microsoft.com/office/drawing/2014/main" val="4222164176"/>
                    </a:ext>
                  </a:extLst>
                </a:gridCol>
                <a:gridCol w="2042127">
                  <a:extLst>
                    <a:ext uri="{9D8B030D-6E8A-4147-A177-3AD203B41FA5}">
                      <a16:colId xmlns:a16="http://schemas.microsoft.com/office/drawing/2014/main" val="2905261645"/>
                    </a:ext>
                  </a:extLst>
                </a:gridCol>
                <a:gridCol w="2232248">
                  <a:extLst>
                    <a:ext uri="{9D8B030D-6E8A-4147-A177-3AD203B41FA5}">
                      <a16:colId xmlns:a16="http://schemas.microsoft.com/office/drawing/2014/main" val="4132420661"/>
                    </a:ext>
                  </a:extLst>
                </a:gridCol>
              </a:tblGrid>
              <a:tr h="0">
                <a:tc>
                  <a:txBody>
                    <a:bodyPr/>
                    <a:lstStyle/>
                    <a:p>
                      <a:pPr algn="just">
                        <a:lnSpc>
                          <a:spcPct val="120000"/>
                        </a:lnSpc>
                        <a:spcAft>
                          <a:spcPts val="0"/>
                        </a:spcAft>
                      </a:pPr>
                      <a:r>
                        <a:rPr lang="zh-CN" sz="1600" kern="100" dirty="0">
                          <a:effectLst/>
                        </a:rPr>
                        <a:t>序列发生器</a:t>
                      </a:r>
                      <a:endParaRPr lang="zh-CN" sz="16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600" kern="100">
                          <a:effectLst/>
                        </a:rPr>
                        <a:t>对应的通道选择控制寄存器</a:t>
                      </a:r>
                      <a:endParaRPr lang="zh-CN" sz="16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600" kern="100">
                          <a:effectLst/>
                        </a:rPr>
                        <a:t>CONVxx</a:t>
                      </a:r>
                      <a:endParaRPr lang="zh-CN" sz="16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600" kern="100">
                          <a:effectLst/>
                        </a:rPr>
                        <a:t>对应的引脚</a:t>
                      </a:r>
                      <a:endParaRPr lang="zh-CN" sz="16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84151630"/>
                  </a:ext>
                </a:extLst>
              </a:tr>
              <a:tr h="0">
                <a:tc>
                  <a:txBody>
                    <a:bodyPr/>
                    <a:lstStyle/>
                    <a:p>
                      <a:pPr algn="just">
                        <a:lnSpc>
                          <a:spcPct val="120000"/>
                        </a:lnSpc>
                        <a:spcAft>
                          <a:spcPts val="0"/>
                        </a:spcAft>
                      </a:pPr>
                      <a:r>
                        <a:rPr lang="en-US" sz="1600" kern="100">
                          <a:effectLst/>
                        </a:rPr>
                        <a:t>SEQ1</a:t>
                      </a:r>
                      <a:endParaRPr lang="zh-CN" sz="16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600" kern="100" dirty="0" smtClean="0">
                          <a:effectLst/>
                        </a:rPr>
                        <a:t>ADCCHSELSEQ1</a:t>
                      </a:r>
                    </a:p>
                    <a:p>
                      <a:pPr algn="just">
                        <a:lnSpc>
                          <a:spcPct val="120000"/>
                        </a:lnSpc>
                        <a:spcAft>
                          <a:spcPts val="0"/>
                        </a:spcAft>
                      </a:pPr>
                      <a:r>
                        <a:rPr lang="en-US" sz="1600" kern="100" dirty="0" smtClean="0">
                          <a:effectLst/>
                        </a:rPr>
                        <a:t>ADCCHSELSEQ2</a:t>
                      </a:r>
                      <a:endParaRPr lang="zh-CN" sz="16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600" kern="100" dirty="0">
                          <a:effectLst/>
                        </a:rPr>
                        <a:t>CONV00~CONV07</a:t>
                      </a:r>
                      <a:endParaRPr lang="zh-CN" sz="16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600" kern="100">
                          <a:effectLst/>
                        </a:rPr>
                        <a:t>ADCINA0~ADCINA7</a:t>
                      </a:r>
                      <a:endParaRPr lang="zh-CN" sz="16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3530459"/>
                  </a:ext>
                </a:extLst>
              </a:tr>
              <a:tr h="0">
                <a:tc>
                  <a:txBody>
                    <a:bodyPr/>
                    <a:lstStyle/>
                    <a:p>
                      <a:pPr algn="just">
                        <a:lnSpc>
                          <a:spcPct val="120000"/>
                        </a:lnSpc>
                        <a:spcAft>
                          <a:spcPts val="0"/>
                        </a:spcAft>
                      </a:pPr>
                      <a:r>
                        <a:rPr lang="en-US" sz="1600" kern="100">
                          <a:effectLst/>
                        </a:rPr>
                        <a:t>SEQ2</a:t>
                      </a:r>
                      <a:endParaRPr lang="zh-CN" sz="16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600" kern="100" dirty="0" smtClean="0">
                          <a:effectLst/>
                        </a:rPr>
                        <a:t>ADCCHSELSEQ3</a:t>
                      </a:r>
                      <a:endParaRPr lang="en-US" altLang="zh-CN" sz="1600" kern="100" dirty="0" smtClean="0">
                        <a:effectLst/>
                      </a:endParaRPr>
                    </a:p>
                    <a:p>
                      <a:pPr algn="just">
                        <a:lnSpc>
                          <a:spcPct val="120000"/>
                        </a:lnSpc>
                        <a:spcAft>
                          <a:spcPts val="0"/>
                        </a:spcAft>
                      </a:pPr>
                      <a:r>
                        <a:rPr lang="en-US" sz="1600" kern="100" dirty="0" smtClean="0">
                          <a:effectLst/>
                        </a:rPr>
                        <a:t>ADCCHSELSEQ4</a:t>
                      </a:r>
                      <a:endParaRPr lang="zh-CN" sz="16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600" kern="100">
                          <a:effectLst/>
                        </a:rPr>
                        <a:t>CONV08~CONV15</a:t>
                      </a:r>
                      <a:endParaRPr lang="zh-CN" sz="16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600" kern="100">
                          <a:effectLst/>
                        </a:rPr>
                        <a:t>ADCINB0~ADCINB7</a:t>
                      </a:r>
                      <a:endParaRPr lang="zh-CN" sz="16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84557793"/>
                  </a:ext>
                </a:extLst>
              </a:tr>
              <a:tr h="0">
                <a:tc>
                  <a:txBody>
                    <a:bodyPr/>
                    <a:lstStyle/>
                    <a:p>
                      <a:pPr algn="just">
                        <a:lnSpc>
                          <a:spcPct val="120000"/>
                        </a:lnSpc>
                        <a:spcAft>
                          <a:spcPts val="0"/>
                        </a:spcAft>
                      </a:pPr>
                      <a:r>
                        <a:rPr lang="en-US" sz="1600" kern="100" dirty="0">
                          <a:effectLst/>
                        </a:rPr>
                        <a:t>SEQ</a:t>
                      </a:r>
                      <a:endParaRPr lang="zh-CN" sz="16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600" kern="100" dirty="0" smtClean="0">
                          <a:effectLst/>
                        </a:rPr>
                        <a:t>ADCCHSELSEQ1</a:t>
                      </a:r>
                      <a:endParaRPr lang="en-US" altLang="zh-CN" sz="1600" kern="100" dirty="0" smtClean="0">
                        <a:effectLst/>
                      </a:endParaRPr>
                    </a:p>
                    <a:p>
                      <a:pPr algn="just">
                        <a:lnSpc>
                          <a:spcPct val="120000"/>
                        </a:lnSpc>
                        <a:spcAft>
                          <a:spcPts val="0"/>
                        </a:spcAft>
                      </a:pPr>
                      <a:r>
                        <a:rPr lang="en-US" sz="1600" kern="100" dirty="0" smtClean="0">
                          <a:effectLst/>
                        </a:rPr>
                        <a:t>ADCCHSELSEQ2</a:t>
                      </a:r>
                      <a:endParaRPr lang="zh-CN" sz="1600" kern="100" dirty="0">
                        <a:effectLst/>
                      </a:endParaRPr>
                    </a:p>
                    <a:p>
                      <a:pPr algn="just">
                        <a:lnSpc>
                          <a:spcPct val="120000"/>
                        </a:lnSpc>
                        <a:spcAft>
                          <a:spcPts val="0"/>
                        </a:spcAft>
                      </a:pPr>
                      <a:r>
                        <a:rPr lang="en-US" sz="1600" kern="100" dirty="0" smtClean="0">
                          <a:effectLst/>
                        </a:rPr>
                        <a:t>ADCCHSELSEQ3</a:t>
                      </a:r>
                      <a:endParaRPr lang="en-US" altLang="zh-CN" sz="1600" kern="100" dirty="0" smtClean="0">
                        <a:effectLst/>
                      </a:endParaRPr>
                    </a:p>
                    <a:p>
                      <a:pPr algn="just">
                        <a:lnSpc>
                          <a:spcPct val="120000"/>
                        </a:lnSpc>
                        <a:spcAft>
                          <a:spcPts val="0"/>
                        </a:spcAft>
                      </a:pPr>
                      <a:r>
                        <a:rPr lang="en-US" sz="1600" kern="100" dirty="0" smtClean="0">
                          <a:effectLst/>
                        </a:rPr>
                        <a:t>ADCCHSELSEQ4</a:t>
                      </a:r>
                      <a:endParaRPr lang="zh-CN" sz="16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600" kern="100">
                          <a:effectLst/>
                        </a:rPr>
                        <a:t>CONV00~CONV15</a:t>
                      </a:r>
                      <a:endParaRPr lang="zh-CN" sz="16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en-US" sz="1600" kern="100" dirty="0">
                          <a:effectLst/>
                        </a:rPr>
                        <a:t>ADCINA0~ADCINA7</a:t>
                      </a:r>
                      <a:endParaRPr lang="zh-CN" sz="1600" kern="100" dirty="0">
                        <a:effectLst/>
                      </a:endParaRPr>
                    </a:p>
                    <a:p>
                      <a:pPr algn="just">
                        <a:lnSpc>
                          <a:spcPct val="120000"/>
                        </a:lnSpc>
                        <a:spcAft>
                          <a:spcPts val="0"/>
                        </a:spcAft>
                      </a:pPr>
                      <a:r>
                        <a:rPr lang="en-US" sz="1600" kern="100" dirty="0">
                          <a:effectLst/>
                        </a:rPr>
                        <a:t>ADCINB0~ADCINB7</a:t>
                      </a:r>
                      <a:endParaRPr lang="zh-CN" sz="16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5810021"/>
                  </a:ext>
                </a:extLst>
              </a:tr>
            </a:tbl>
          </a:graphicData>
        </a:graphic>
      </p:graphicFrame>
      <p:sp>
        <p:nvSpPr>
          <p:cNvPr id="4" name="矩形 3"/>
          <p:cNvSpPr/>
          <p:nvPr/>
        </p:nvSpPr>
        <p:spPr>
          <a:xfrm>
            <a:off x="1069278" y="4255688"/>
            <a:ext cx="7005444" cy="400110"/>
          </a:xfrm>
          <a:prstGeom prst="rect">
            <a:avLst/>
          </a:prstGeom>
        </p:spPr>
        <p:txBody>
          <a:bodyPr wrap="none">
            <a:spAutoFit/>
          </a:bodyPr>
          <a:lstStyle/>
          <a:p>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11-3 </a:t>
            </a:r>
            <a:r>
              <a:rPr lang="zh-CN" altLang="zh-CN" sz="2000" kern="100" dirty="0">
                <a:latin typeface="+mn-ea"/>
                <a:cs typeface="Times New Roman" panose="02020603050405020304" pitchFamily="18" charset="0"/>
              </a:rPr>
              <a:t>各个序列发生器所对应的寄存器和可选用的通道情况</a:t>
            </a:r>
            <a:endParaRPr lang="zh-CN" altLang="en-US" sz="2000" dirty="0">
              <a:latin typeface="+mn-ea"/>
            </a:endParaRPr>
          </a:p>
        </p:txBody>
      </p:sp>
    </p:spTree>
    <p:extLst>
      <p:ext uri="{BB962C8B-B14F-4D97-AF65-F5344CB8AC3E}">
        <p14:creationId xmlns:p14="http://schemas.microsoft.com/office/powerpoint/2010/main" val="1537616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模块的工作方式</a:t>
            </a:r>
          </a:p>
        </p:txBody>
      </p:sp>
      <p:sp>
        <p:nvSpPr>
          <p:cNvPr id="5" name="矩形 4"/>
          <p:cNvSpPr/>
          <p:nvPr/>
        </p:nvSpPr>
        <p:spPr>
          <a:xfrm>
            <a:off x="431540" y="757029"/>
            <a:ext cx="8280920" cy="2246769"/>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当</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对外部的输入信号进行采样时，可以选择工作于顺序采样或者并发采样两种模式，这是针对于引脚采样的顺序而言的。顺序采样，就是按照序列发生器内的通道顺序一个通道、一个通道地进行采样，比如</a:t>
            </a:r>
            <a:r>
              <a:rPr lang="en-US" altLang="zh-CN" sz="2000" kern="100" dirty="0">
                <a:solidFill>
                  <a:schemeClr val="tx1">
                    <a:lumMod val="65000"/>
                    <a:lumOff val="35000"/>
                  </a:schemeClr>
                </a:solidFill>
                <a:latin typeface="+mn-ea"/>
              </a:rPr>
              <a:t>ADCINA0</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ADCINA1</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ADCINA7</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ADCINB0</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ADCINB1</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ADCINB7</a:t>
            </a:r>
            <a:r>
              <a:rPr lang="zh-CN" altLang="en-US" sz="2000" kern="100" dirty="0">
                <a:solidFill>
                  <a:schemeClr val="tx1">
                    <a:lumMod val="65000"/>
                    <a:lumOff val="35000"/>
                  </a:schemeClr>
                </a:solidFill>
                <a:latin typeface="+mn-ea"/>
              </a:rPr>
              <a:t>。并发采样，是一对通道、一对通道的采样，即</a:t>
            </a:r>
            <a:r>
              <a:rPr lang="en-US" altLang="zh-CN" sz="2000" kern="100" dirty="0">
                <a:solidFill>
                  <a:schemeClr val="tx1">
                    <a:lumMod val="65000"/>
                    <a:lumOff val="35000"/>
                  </a:schemeClr>
                </a:solidFill>
                <a:latin typeface="+mn-ea"/>
              </a:rPr>
              <a:t>ADCINA0</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ADCINB0</a:t>
            </a:r>
            <a:r>
              <a:rPr lang="zh-CN" altLang="en-US" sz="2000" kern="100" dirty="0">
                <a:solidFill>
                  <a:schemeClr val="tx1">
                    <a:lumMod val="65000"/>
                    <a:lumOff val="35000"/>
                  </a:schemeClr>
                </a:solidFill>
                <a:latin typeface="+mn-ea"/>
              </a:rPr>
              <a:t>一起；</a:t>
            </a:r>
            <a:r>
              <a:rPr lang="en-US" altLang="zh-CN" sz="2000" kern="100" dirty="0">
                <a:solidFill>
                  <a:schemeClr val="tx1">
                    <a:lumMod val="65000"/>
                    <a:lumOff val="35000"/>
                  </a:schemeClr>
                </a:solidFill>
                <a:latin typeface="+mn-ea"/>
              </a:rPr>
              <a:t>ADCINA1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ADCINB1</a:t>
            </a:r>
            <a:r>
              <a:rPr lang="zh-CN" altLang="en-US" sz="2000" kern="100" dirty="0">
                <a:solidFill>
                  <a:schemeClr val="tx1">
                    <a:lumMod val="65000"/>
                    <a:lumOff val="35000"/>
                  </a:schemeClr>
                </a:solidFill>
                <a:latin typeface="+mn-ea"/>
              </a:rPr>
              <a:t>一起；</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ADCINA7</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ADCINB7</a:t>
            </a:r>
            <a:r>
              <a:rPr lang="zh-CN" altLang="en-US" sz="2000" kern="100" dirty="0">
                <a:solidFill>
                  <a:schemeClr val="tx1">
                    <a:lumMod val="65000"/>
                    <a:lumOff val="35000"/>
                  </a:schemeClr>
                </a:solidFill>
                <a:latin typeface="+mn-ea"/>
              </a:rPr>
              <a:t>一起。</a:t>
            </a:r>
          </a:p>
        </p:txBody>
      </p:sp>
      <p:sp>
        <p:nvSpPr>
          <p:cNvPr id="6" name="矩形 5"/>
          <p:cNvSpPr/>
          <p:nvPr/>
        </p:nvSpPr>
        <p:spPr>
          <a:xfrm>
            <a:off x="431540" y="2937014"/>
            <a:ext cx="8280920" cy="1938992"/>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在顺序采样模式下，通道选择控制寄存器中</a:t>
            </a:r>
            <a:r>
              <a:rPr lang="en-US" altLang="zh-CN" sz="2000" kern="100" dirty="0" err="1">
                <a:solidFill>
                  <a:schemeClr val="tx1">
                    <a:lumMod val="65000"/>
                    <a:lumOff val="35000"/>
                  </a:schemeClr>
                </a:solidFill>
                <a:latin typeface="+mn-ea"/>
              </a:rPr>
              <a:t>CONVxx</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位均用来定义输入引脚。最高位为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时，说明采样的是</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组，最高位为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时，说明采样的是</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组，而低</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位定义的是偏移量，决定了某一组内的某个特定引脚。比如，如果</a:t>
            </a:r>
            <a:r>
              <a:rPr lang="en-US" altLang="zh-CN" sz="2000" kern="100" dirty="0" err="1">
                <a:solidFill>
                  <a:schemeClr val="tx1">
                    <a:lumMod val="65000"/>
                    <a:lumOff val="35000"/>
                  </a:schemeClr>
                </a:solidFill>
                <a:latin typeface="+mn-ea"/>
              </a:rPr>
              <a:t>CONVxx</a:t>
            </a:r>
            <a:r>
              <a:rPr lang="zh-CN" altLang="en-US" sz="2000" kern="100" dirty="0">
                <a:solidFill>
                  <a:schemeClr val="tx1">
                    <a:lumMod val="65000"/>
                    <a:lumOff val="35000"/>
                  </a:schemeClr>
                </a:solidFill>
                <a:latin typeface="+mn-ea"/>
              </a:rPr>
              <a:t>的数值是</a:t>
            </a:r>
            <a:r>
              <a:rPr lang="en-US" altLang="zh-CN" sz="2000" kern="100" dirty="0">
                <a:solidFill>
                  <a:schemeClr val="tx1">
                    <a:lumMod val="65000"/>
                    <a:lumOff val="35000"/>
                  </a:schemeClr>
                </a:solidFill>
                <a:latin typeface="+mn-ea"/>
              </a:rPr>
              <a:t>0101b</a:t>
            </a:r>
            <a:r>
              <a:rPr lang="zh-CN" altLang="en-US" sz="2000" kern="100" dirty="0">
                <a:solidFill>
                  <a:schemeClr val="tx1">
                    <a:lumMod val="65000"/>
                    <a:lumOff val="35000"/>
                  </a:schemeClr>
                </a:solidFill>
                <a:latin typeface="+mn-ea"/>
              </a:rPr>
              <a:t>，则说明选择的输入通道是</a:t>
            </a:r>
            <a:r>
              <a:rPr lang="en-US" altLang="zh-CN" sz="2000" kern="100" dirty="0">
                <a:solidFill>
                  <a:schemeClr val="tx1">
                    <a:lumMod val="65000"/>
                    <a:lumOff val="35000"/>
                  </a:schemeClr>
                </a:solidFill>
                <a:latin typeface="+mn-ea"/>
              </a:rPr>
              <a:t>ADCINA5</a:t>
            </a:r>
            <a:r>
              <a:rPr lang="zh-CN" altLang="en-US" sz="2000" kern="100" dirty="0">
                <a:solidFill>
                  <a:schemeClr val="tx1">
                    <a:lumMod val="65000"/>
                    <a:lumOff val="35000"/>
                  </a:schemeClr>
                </a:solidFill>
                <a:latin typeface="+mn-ea"/>
              </a:rPr>
              <a:t>；如果</a:t>
            </a:r>
            <a:r>
              <a:rPr lang="en-US" altLang="zh-CN" sz="2000" kern="100" dirty="0" err="1">
                <a:solidFill>
                  <a:schemeClr val="tx1">
                    <a:lumMod val="65000"/>
                    <a:lumOff val="35000"/>
                  </a:schemeClr>
                </a:solidFill>
                <a:latin typeface="+mn-ea"/>
              </a:rPr>
              <a:t>CONVxx</a:t>
            </a:r>
            <a:r>
              <a:rPr lang="zh-CN" altLang="en-US" sz="2000" kern="100" dirty="0">
                <a:solidFill>
                  <a:schemeClr val="tx1">
                    <a:lumMod val="65000"/>
                    <a:lumOff val="35000"/>
                  </a:schemeClr>
                </a:solidFill>
                <a:latin typeface="+mn-ea"/>
              </a:rPr>
              <a:t>的数值是</a:t>
            </a:r>
            <a:r>
              <a:rPr lang="en-US" altLang="zh-CN" sz="2000" kern="100" dirty="0">
                <a:solidFill>
                  <a:schemeClr val="tx1">
                    <a:lumMod val="65000"/>
                    <a:lumOff val="35000"/>
                  </a:schemeClr>
                </a:solidFill>
                <a:latin typeface="+mn-ea"/>
              </a:rPr>
              <a:t>1011b</a:t>
            </a:r>
            <a:r>
              <a:rPr lang="zh-CN" altLang="en-US" sz="2000" kern="100" dirty="0">
                <a:solidFill>
                  <a:schemeClr val="tx1">
                    <a:lumMod val="65000"/>
                    <a:lumOff val="35000"/>
                  </a:schemeClr>
                </a:solidFill>
                <a:latin typeface="+mn-ea"/>
              </a:rPr>
              <a:t>，则说明选择的输入通道是</a:t>
            </a:r>
            <a:r>
              <a:rPr lang="en-US" altLang="zh-CN" sz="2000" kern="100" dirty="0">
                <a:solidFill>
                  <a:schemeClr val="tx1">
                    <a:lumMod val="65000"/>
                    <a:lumOff val="35000"/>
                  </a:schemeClr>
                </a:solidFill>
                <a:latin typeface="+mn-ea"/>
              </a:rPr>
              <a:t>ADCINB3</a:t>
            </a:r>
            <a:r>
              <a:rPr lang="zh-CN" altLang="en-US" sz="2000" kern="100" dirty="0">
                <a:solidFill>
                  <a:schemeClr val="tx1">
                    <a:lumMod val="65000"/>
                    <a:lumOff val="35000"/>
                  </a:schemeClr>
                </a:solidFill>
                <a:latin typeface="+mn-ea"/>
              </a:rPr>
              <a:t>。</a:t>
            </a:r>
          </a:p>
        </p:txBody>
      </p:sp>
    </p:spTree>
    <p:extLst>
      <p:ext uri="{BB962C8B-B14F-4D97-AF65-F5344CB8AC3E}">
        <p14:creationId xmlns:p14="http://schemas.microsoft.com/office/powerpoint/2010/main" val="280329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模块的工作方式</a:t>
            </a:r>
          </a:p>
        </p:txBody>
      </p:sp>
      <p:sp>
        <p:nvSpPr>
          <p:cNvPr id="5" name="矩形 4"/>
          <p:cNvSpPr/>
          <p:nvPr/>
        </p:nvSpPr>
        <p:spPr>
          <a:xfrm>
            <a:off x="431540" y="857073"/>
            <a:ext cx="8280920" cy="1554272"/>
          </a:xfrm>
          <a:prstGeom prst="rect">
            <a:avLst/>
          </a:prstGeom>
        </p:spPr>
        <p:txBody>
          <a:bodyPr wrap="square">
            <a:spAutoFit/>
          </a:bodyPr>
          <a:lstStyle/>
          <a:p>
            <a:pPr indent="538163" algn="just"/>
            <a:r>
              <a:rPr lang="zh-CN" altLang="en-US" sz="1900" kern="100" dirty="0">
                <a:solidFill>
                  <a:schemeClr val="tx1">
                    <a:lumMod val="65000"/>
                    <a:lumOff val="35000"/>
                  </a:schemeClr>
                </a:solidFill>
                <a:latin typeface="+mn-ea"/>
              </a:rPr>
              <a:t>在并发采样模式下，因为是一对一对通道进行采样的，所以</a:t>
            </a:r>
            <a:r>
              <a:rPr lang="en-US" altLang="zh-CN" sz="1900" kern="100" dirty="0" err="1">
                <a:solidFill>
                  <a:schemeClr val="tx1">
                    <a:lumMod val="65000"/>
                    <a:lumOff val="35000"/>
                  </a:schemeClr>
                </a:solidFill>
                <a:latin typeface="+mn-ea"/>
              </a:rPr>
              <a:t>CONVxx</a:t>
            </a:r>
            <a:r>
              <a:rPr lang="zh-CN" altLang="en-US" sz="1900" kern="100" dirty="0">
                <a:solidFill>
                  <a:schemeClr val="tx1">
                    <a:lumMod val="65000"/>
                    <a:lumOff val="35000"/>
                  </a:schemeClr>
                </a:solidFill>
                <a:latin typeface="+mn-ea"/>
              </a:rPr>
              <a:t>的最高位被舍弃，只有低</a:t>
            </a:r>
            <a:r>
              <a:rPr lang="en-US" altLang="zh-CN" sz="1900" kern="100" dirty="0">
                <a:solidFill>
                  <a:schemeClr val="tx1">
                    <a:lumMod val="65000"/>
                    <a:lumOff val="35000"/>
                  </a:schemeClr>
                </a:solidFill>
                <a:latin typeface="+mn-ea"/>
              </a:rPr>
              <a:t>3</a:t>
            </a:r>
            <a:r>
              <a:rPr lang="zh-CN" altLang="en-US" sz="1900" kern="100" dirty="0">
                <a:solidFill>
                  <a:schemeClr val="tx1">
                    <a:lumMod val="65000"/>
                    <a:lumOff val="35000"/>
                  </a:schemeClr>
                </a:solidFill>
                <a:latin typeface="+mn-ea"/>
              </a:rPr>
              <a:t>位的数据有效。比如，如果</a:t>
            </a:r>
            <a:r>
              <a:rPr lang="en-US" altLang="zh-CN" sz="1900" kern="100" dirty="0" err="1">
                <a:solidFill>
                  <a:schemeClr val="tx1">
                    <a:lumMod val="65000"/>
                    <a:lumOff val="35000"/>
                  </a:schemeClr>
                </a:solidFill>
                <a:latin typeface="+mn-ea"/>
              </a:rPr>
              <a:t>CONVxx</a:t>
            </a:r>
            <a:r>
              <a:rPr lang="zh-CN" altLang="en-US" sz="1900" kern="100" dirty="0">
                <a:solidFill>
                  <a:schemeClr val="tx1">
                    <a:lumMod val="65000"/>
                    <a:lumOff val="35000"/>
                  </a:schemeClr>
                </a:solidFill>
                <a:latin typeface="+mn-ea"/>
              </a:rPr>
              <a:t>的数值为</a:t>
            </a:r>
            <a:r>
              <a:rPr lang="en-US" altLang="zh-CN" sz="1900" kern="100" dirty="0">
                <a:solidFill>
                  <a:schemeClr val="tx1">
                    <a:lumMod val="65000"/>
                    <a:lumOff val="35000"/>
                  </a:schemeClr>
                </a:solidFill>
                <a:latin typeface="+mn-ea"/>
              </a:rPr>
              <a:t>0101b</a:t>
            </a:r>
            <a:r>
              <a:rPr lang="zh-CN" altLang="en-US" sz="1900" kern="100" dirty="0">
                <a:solidFill>
                  <a:schemeClr val="tx1">
                    <a:lumMod val="65000"/>
                    <a:lumOff val="35000"/>
                  </a:schemeClr>
                </a:solidFill>
                <a:latin typeface="+mn-ea"/>
              </a:rPr>
              <a:t>，则采样保持器</a:t>
            </a:r>
            <a:r>
              <a:rPr lang="en-US" altLang="zh-CN" sz="1900" kern="100" dirty="0">
                <a:solidFill>
                  <a:schemeClr val="tx1">
                    <a:lumMod val="65000"/>
                    <a:lumOff val="35000"/>
                  </a:schemeClr>
                </a:solidFill>
                <a:latin typeface="+mn-ea"/>
              </a:rPr>
              <a:t>S/H-A</a:t>
            </a:r>
            <a:r>
              <a:rPr lang="zh-CN" altLang="en-US" sz="1900" kern="100" dirty="0">
                <a:solidFill>
                  <a:schemeClr val="tx1">
                    <a:lumMod val="65000"/>
                    <a:lumOff val="35000"/>
                  </a:schemeClr>
                </a:solidFill>
                <a:latin typeface="+mn-ea"/>
              </a:rPr>
              <a:t>对通道</a:t>
            </a:r>
            <a:r>
              <a:rPr lang="en-US" altLang="zh-CN" sz="1900" kern="100" dirty="0">
                <a:solidFill>
                  <a:schemeClr val="tx1">
                    <a:lumMod val="65000"/>
                    <a:lumOff val="35000"/>
                  </a:schemeClr>
                </a:solidFill>
                <a:latin typeface="+mn-ea"/>
              </a:rPr>
              <a:t>ADCINA5</a:t>
            </a:r>
            <a:r>
              <a:rPr lang="zh-CN" altLang="en-US" sz="1900" kern="100" dirty="0">
                <a:solidFill>
                  <a:schemeClr val="tx1">
                    <a:lumMod val="65000"/>
                    <a:lumOff val="35000"/>
                  </a:schemeClr>
                </a:solidFill>
                <a:latin typeface="+mn-ea"/>
              </a:rPr>
              <a:t>进行采样，紧接着</a:t>
            </a:r>
            <a:r>
              <a:rPr lang="en-US" altLang="zh-CN" sz="1900" kern="100" dirty="0">
                <a:solidFill>
                  <a:schemeClr val="tx1">
                    <a:lumMod val="65000"/>
                    <a:lumOff val="35000"/>
                  </a:schemeClr>
                </a:solidFill>
                <a:latin typeface="+mn-ea"/>
              </a:rPr>
              <a:t>S/H-B</a:t>
            </a:r>
            <a:r>
              <a:rPr lang="zh-CN" altLang="en-US" sz="1900" kern="100" dirty="0">
                <a:solidFill>
                  <a:schemeClr val="tx1">
                    <a:lumMod val="65000"/>
                    <a:lumOff val="35000"/>
                  </a:schemeClr>
                </a:solidFill>
                <a:latin typeface="+mn-ea"/>
              </a:rPr>
              <a:t>对通道</a:t>
            </a:r>
            <a:r>
              <a:rPr lang="en-US" altLang="zh-CN" sz="1900" kern="100" dirty="0">
                <a:solidFill>
                  <a:schemeClr val="tx1">
                    <a:lumMod val="65000"/>
                    <a:lumOff val="35000"/>
                  </a:schemeClr>
                </a:solidFill>
                <a:latin typeface="+mn-ea"/>
              </a:rPr>
              <a:t>ADCINB5</a:t>
            </a:r>
            <a:r>
              <a:rPr lang="zh-CN" altLang="en-US" sz="1900" kern="100" dirty="0">
                <a:solidFill>
                  <a:schemeClr val="tx1">
                    <a:lumMod val="65000"/>
                    <a:lumOff val="35000"/>
                  </a:schemeClr>
                </a:solidFill>
                <a:latin typeface="+mn-ea"/>
              </a:rPr>
              <a:t>进行采样；如果</a:t>
            </a:r>
            <a:r>
              <a:rPr lang="en-US" altLang="zh-CN" sz="1900" kern="100" dirty="0" err="1">
                <a:solidFill>
                  <a:schemeClr val="tx1">
                    <a:lumMod val="65000"/>
                    <a:lumOff val="35000"/>
                  </a:schemeClr>
                </a:solidFill>
                <a:latin typeface="+mn-ea"/>
              </a:rPr>
              <a:t>CONVxx</a:t>
            </a:r>
            <a:r>
              <a:rPr lang="zh-CN" altLang="en-US" sz="1900" kern="100" dirty="0">
                <a:solidFill>
                  <a:schemeClr val="tx1">
                    <a:lumMod val="65000"/>
                    <a:lumOff val="35000"/>
                  </a:schemeClr>
                </a:solidFill>
                <a:latin typeface="+mn-ea"/>
              </a:rPr>
              <a:t>的数值为</a:t>
            </a:r>
            <a:r>
              <a:rPr lang="en-US" altLang="zh-CN" sz="1900" kern="100" dirty="0">
                <a:solidFill>
                  <a:schemeClr val="tx1">
                    <a:lumMod val="65000"/>
                    <a:lumOff val="35000"/>
                  </a:schemeClr>
                </a:solidFill>
                <a:latin typeface="+mn-ea"/>
              </a:rPr>
              <a:t>1011b</a:t>
            </a:r>
            <a:r>
              <a:rPr lang="zh-CN" altLang="en-US" sz="1900" kern="100" dirty="0">
                <a:solidFill>
                  <a:schemeClr val="tx1">
                    <a:lumMod val="65000"/>
                    <a:lumOff val="35000"/>
                  </a:schemeClr>
                </a:solidFill>
                <a:latin typeface="+mn-ea"/>
              </a:rPr>
              <a:t>，则采样保持器</a:t>
            </a:r>
            <a:r>
              <a:rPr lang="en-US" altLang="zh-CN" sz="1900" kern="100" dirty="0">
                <a:solidFill>
                  <a:schemeClr val="tx1">
                    <a:lumMod val="65000"/>
                    <a:lumOff val="35000"/>
                  </a:schemeClr>
                </a:solidFill>
                <a:latin typeface="+mn-ea"/>
              </a:rPr>
              <a:t>S/H-A</a:t>
            </a:r>
            <a:r>
              <a:rPr lang="zh-CN" altLang="en-US" sz="1900" kern="100" dirty="0">
                <a:solidFill>
                  <a:schemeClr val="tx1">
                    <a:lumMod val="65000"/>
                    <a:lumOff val="35000"/>
                  </a:schemeClr>
                </a:solidFill>
                <a:latin typeface="+mn-ea"/>
              </a:rPr>
              <a:t>对通道</a:t>
            </a:r>
            <a:r>
              <a:rPr lang="en-US" altLang="zh-CN" sz="1900" kern="100" dirty="0">
                <a:solidFill>
                  <a:schemeClr val="tx1">
                    <a:lumMod val="65000"/>
                    <a:lumOff val="35000"/>
                  </a:schemeClr>
                </a:solidFill>
                <a:latin typeface="+mn-ea"/>
              </a:rPr>
              <a:t>ADCINA3</a:t>
            </a:r>
            <a:r>
              <a:rPr lang="zh-CN" altLang="en-US" sz="1900" kern="100" dirty="0">
                <a:solidFill>
                  <a:schemeClr val="tx1">
                    <a:lumMod val="65000"/>
                    <a:lumOff val="35000"/>
                  </a:schemeClr>
                </a:solidFill>
                <a:latin typeface="+mn-ea"/>
              </a:rPr>
              <a:t>进行采样，紧接着</a:t>
            </a:r>
            <a:r>
              <a:rPr lang="en-US" altLang="zh-CN" sz="1900" kern="100" dirty="0">
                <a:solidFill>
                  <a:schemeClr val="tx1">
                    <a:lumMod val="65000"/>
                    <a:lumOff val="35000"/>
                  </a:schemeClr>
                </a:solidFill>
                <a:latin typeface="+mn-ea"/>
              </a:rPr>
              <a:t>S/H-B</a:t>
            </a:r>
            <a:r>
              <a:rPr lang="zh-CN" altLang="en-US" sz="1900" kern="100" dirty="0">
                <a:solidFill>
                  <a:schemeClr val="tx1">
                    <a:lumMod val="65000"/>
                    <a:lumOff val="35000"/>
                  </a:schemeClr>
                </a:solidFill>
                <a:latin typeface="+mn-ea"/>
              </a:rPr>
              <a:t>对通道</a:t>
            </a:r>
            <a:r>
              <a:rPr lang="en-US" altLang="zh-CN" sz="1900" kern="100" dirty="0">
                <a:solidFill>
                  <a:schemeClr val="tx1">
                    <a:lumMod val="65000"/>
                    <a:lumOff val="35000"/>
                  </a:schemeClr>
                </a:solidFill>
                <a:latin typeface="+mn-ea"/>
              </a:rPr>
              <a:t>ADCINB3</a:t>
            </a:r>
            <a:r>
              <a:rPr lang="zh-CN" altLang="en-US" sz="1900" kern="100" dirty="0">
                <a:solidFill>
                  <a:schemeClr val="tx1">
                    <a:lumMod val="65000"/>
                    <a:lumOff val="35000"/>
                  </a:schemeClr>
                </a:solidFill>
                <a:latin typeface="+mn-ea"/>
              </a:rPr>
              <a:t>进行采样。</a:t>
            </a:r>
          </a:p>
        </p:txBody>
      </p:sp>
      <p:sp>
        <p:nvSpPr>
          <p:cNvPr id="7" name="矩形 6"/>
          <p:cNvSpPr/>
          <p:nvPr/>
        </p:nvSpPr>
        <p:spPr>
          <a:xfrm>
            <a:off x="431540" y="2351804"/>
            <a:ext cx="8280920" cy="2431435"/>
          </a:xfrm>
          <a:prstGeom prst="rect">
            <a:avLst/>
          </a:prstGeom>
        </p:spPr>
        <p:txBody>
          <a:bodyPr wrap="square">
            <a:spAutoFit/>
          </a:bodyPr>
          <a:lstStyle/>
          <a:p>
            <a:pPr indent="538163" algn="just"/>
            <a:r>
              <a:rPr lang="en-US" altLang="zh-CN" sz="1900" kern="100" dirty="0">
                <a:solidFill>
                  <a:schemeClr val="tx1">
                    <a:lumMod val="65000"/>
                    <a:lumOff val="35000"/>
                  </a:schemeClr>
                </a:solidFill>
                <a:latin typeface="+mn-ea"/>
              </a:rPr>
              <a:t>F28335</a:t>
            </a:r>
            <a:r>
              <a:rPr lang="zh-CN" altLang="en-US" sz="1900" kern="100" dirty="0">
                <a:solidFill>
                  <a:schemeClr val="tx1">
                    <a:lumMod val="65000"/>
                    <a:lumOff val="35000"/>
                  </a:schemeClr>
                </a:solidFill>
                <a:latin typeface="+mn-ea"/>
              </a:rPr>
              <a:t>的</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还有一个最大转换通道寄存器</a:t>
            </a:r>
            <a:r>
              <a:rPr lang="en-US" altLang="zh-CN" sz="1900" kern="100" dirty="0">
                <a:solidFill>
                  <a:schemeClr val="tx1">
                    <a:lumMod val="65000"/>
                    <a:lumOff val="35000"/>
                  </a:schemeClr>
                </a:solidFill>
                <a:latin typeface="+mn-ea"/>
              </a:rPr>
              <a:t>ADCMAXCONV</a:t>
            </a:r>
            <a:r>
              <a:rPr lang="zh-CN" altLang="en-US" sz="1900" kern="100" dirty="0">
                <a:solidFill>
                  <a:schemeClr val="tx1">
                    <a:lumMod val="65000"/>
                    <a:lumOff val="35000"/>
                  </a:schemeClr>
                </a:solidFill>
                <a:latin typeface="+mn-ea"/>
              </a:rPr>
              <a:t>，这个寄存器的值决定了一个采样序列所要进行转换的通道总数，其结构如图</a:t>
            </a:r>
            <a:r>
              <a:rPr lang="en-US" altLang="zh-CN" sz="1900" kern="100" dirty="0">
                <a:solidFill>
                  <a:schemeClr val="tx1">
                    <a:lumMod val="65000"/>
                    <a:lumOff val="35000"/>
                  </a:schemeClr>
                </a:solidFill>
                <a:latin typeface="+mn-ea"/>
              </a:rPr>
              <a:t>11-11</a:t>
            </a:r>
            <a:r>
              <a:rPr lang="zh-CN" altLang="en-US" sz="1900" kern="100" dirty="0">
                <a:solidFill>
                  <a:schemeClr val="tx1">
                    <a:lumMod val="65000"/>
                    <a:lumOff val="35000"/>
                  </a:schemeClr>
                </a:solidFill>
                <a:latin typeface="+mn-ea"/>
              </a:rPr>
              <a:t>所示。当</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模块工作于双序列发生器模式时，</a:t>
            </a:r>
            <a:r>
              <a:rPr lang="en-US" altLang="zh-CN" sz="1900" kern="100" dirty="0">
                <a:solidFill>
                  <a:schemeClr val="tx1">
                    <a:lumMod val="65000"/>
                    <a:lumOff val="35000"/>
                  </a:schemeClr>
                </a:solidFill>
                <a:latin typeface="+mn-ea"/>
              </a:rPr>
              <a:t>SEQ1</a:t>
            </a:r>
            <a:r>
              <a:rPr lang="zh-CN" altLang="en-US" sz="1900" kern="100" dirty="0">
                <a:solidFill>
                  <a:schemeClr val="tx1">
                    <a:lumMod val="65000"/>
                    <a:lumOff val="35000"/>
                  </a:schemeClr>
                </a:solidFill>
                <a:latin typeface="+mn-ea"/>
              </a:rPr>
              <a:t>使用位</a:t>
            </a:r>
            <a:r>
              <a:rPr lang="en-US" altLang="zh-CN" sz="1900" kern="100" dirty="0">
                <a:solidFill>
                  <a:schemeClr val="tx1">
                    <a:lumMod val="65000"/>
                    <a:lumOff val="35000"/>
                  </a:schemeClr>
                </a:solidFill>
                <a:latin typeface="+mn-ea"/>
              </a:rPr>
              <a:t>MAXCONV1_0~MAXCONV1_2</a:t>
            </a:r>
            <a:r>
              <a:rPr lang="zh-CN" altLang="en-US" sz="1900" kern="100" dirty="0">
                <a:solidFill>
                  <a:schemeClr val="tx1">
                    <a:lumMod val="65000"/>
                    <a:lumOff val="35000"/>
                  </a:schemeClr>
                </a:solidFill>
                <a:latin typeface="+mn-ea"/>
              </a:rPr>
              <a:t>，即</a:t>
            </a:r>
            <a:r>
              <a:rPr lang="en-US" altLang="zh-CN" sz="1900" kern="100" dirty="0">
                <a:solidFill>
                  <a:schemeClr val="tx1">
                    <a:lumMod val="65000"/>
                    <a:lumOff val="35000"/>
                  </a:schemeClr>
                </a:solidFill>
                <a:latin typeface="+mn-ea"/>
              </a:rPr>
              <a:t>ADCMAXCONV[0:2]</a:t>
            </a:r>
            <a:r>
              <a:rPr lang="zh-CN" altLang="en-US" sz="1900" kern="100" dirty="0">
                <a:solidFill>
                  <a:schemeClr val="tx1">
                    <a:lumMod val="65000"/>
                    <a:lumOff val="35000"/>
                  </a:schemeClr>
                </a:solidFill>
                <a:latin typeface="+mn-ea"/>
              </a:rPr>
              <a:t>，</a:t>
            </a:r>
            <a:r>
              <a:rPr lang="en-US" altLang="zh-CN" sz="1900" kern="100" dirty="0">
                <a:solidFill>
                  <a:schemeClr val="tx1">
                    <a:lumMod val="65000"/>
                    <a:lumOff val="35000"/>
                  </a:schemeClr>
                </a:solidFill>
                <a:latin typeface="+mn-ea"/>
              </a:rPr>
              <a:t>SEQ2</a:t>
            </a:r>
            <a:r>
              <a:rPr lang="zh-CN" altLang="en-US" sz="1900" kern="100" dirty="0">
                <a:solidFill>
                  <a:schemeClr val="tx1">
                    <a:lumMod val="65000"/>
                    <a:lumOff val="35000"/>
                  </a:schemeClr>
                </a:solidFill>
                <a:latin typeface="+mn-ea"/>
              </a:rPr>
              <a:t>使用位</a:t>
            </a:r>
            <a:r>
              <a:rPr lang="en-US" altLang="zh-CN" sz="1900" kern="100" dirty="0">
                <a:solidFill>
                  <a:schemeClr val="tx1">
                    <a:lumMod val="65000"/>
                    <a:lumOff val="35000"/>
                  </a:schemeClr>
                </a:solidFill>
                <a:latin typeface="+mn-ea"/>
              </a:rPr>
              <a:t>MAXCONV2_0~MAXCONV2_2</a:t>
            </a:r>
            <a:r>
              <a:rPr lang="zh-CN" altLang="en-US" sz="1900" kern="100" dirty="0">
                <a:solidFill>
                  <a:schemeClr val="tx1">
                    <a:lumMod val="65000"/>
                    <a:lumOff val="35000"/>
                  </a:schemeClr>
                </a:solidFill>
                <a:latin typeface="+mn-ea"/>
              </a:rPr>
              <a:t>，即</a:t>
            </a:r>
            <a:r>
              <a:rPr lang="en-US" altLang="zh-CN" sz="1900" kern="100" dirty="0">
                <a:solidFill>
                  <a:schemeClr val="tx1">
                    <a:lumMod val="65000"/>
                    <a:lumOff val="35000"/>
                  </a:schemeClr>
                </a:solidFill>
                <a:latin typeface="+mn-ea"/>
              </a:rPr>
              <a:t>ADCMAXCONV[4</a:t>
            </a:r>
            <a:r>
              <a:rPr lang="zh-CN" altLang="en-US" sz="1900" kern="100" dirty="0">
                <a:solidFill>
                  <a:schemeClr val="tx1">
                    <a:lumMod val="65000"/>
                    <a:lumOff val="35000"/>
                  </a:schemeClr>
                </a:solidFill>
                <a:latin typeface="+mn-ea"/>
              </a:rPr>
              <a:t>：</a:t>
            </a:r>
            <a:r>
              <a:rPr lang="en-US" altLang="zh-CN" sz="1900" kern="100" dirty="0">
                <a:solidFill>
                  <a:schemeClr val="tx1">
                    <a:lumMod val="65000"/>
                    <a:lumOff val="35000"/>
                  </a:schemeClr>
                </a:solidFill>
                <a:latin typeface="+mn-ea"/>
              </a:rPr>
              <a:t>6]</a:t>
            </a:r>
            <a:r>
              <a:rPr lang="zh-CN" altLang="en-US" sz="1900" kern="100" dirty="0">
                <a:solidFill>
                  <a:schemeClr val="tx1">
                    <a:lumMod val="65000"/>
                    <a:lumOff val="35000"/>
                  </a:schemeClr>
                </a:solidFill>
                <a:latin typeface="+mn-ea"/>
              </a:rPr>
              <a:t>。当</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模块工作于级联模式时，</a:t>
            </a:r>
            <a:r>
              <a:rPr lang="en-US" altLang="zh-CN" sz="1900" kern="100" dirty="0">
                <a:solidFill>
                  <a:schemeClr val="tx1">
                    <a:lumMod val="65000"/>
                    <a:lumOff val="35000"/>
                  </a:schemeClr>
                </a:solidFill>
                <a:latin typeface="+mn-ea"/>
              </a:rPr>
              <a:t>SEQ</a:t>
            </a:r>
            <a:r>
              <a:rPr lang="zh-CN" altLang="en-US" sz="1900" kern="100" dirty="0">
                <a:solidFill>
                  <a:schemeClr val="tx1">
                    <a:lumMod val="65000"/>
                    <a:lumOff val="35000"/>
                  </a:schemeClr>
                </a:solidFill>
                <a:latin typeface="+mn-ea"/>
              </a:rPr>
              <a:t>使用位</a:t>
            </a:r>
            <a:r>
              <a:rPr lang="en-US" altLang="zh-CN" sz="1900" kern="100" dirty="0">
                <a:solidFill>
                  <a:schemeClr val="tx1">
                    <a:lumMod val="65000"/>
                    <a:lumOff val="35000"/>
                  </a:schemeClr>
                </a:solidFill>
                <a:latin typeface="+mn-ea"/>
              </a:rPr>
              <a:t>MAXCONV1_0~MAXCONV1_3</a:t>
            </a:r>
            <a:r>
              <a:rPr lang="zh-CN" altLang="en-US" sz="1900" kern="100" dirty="0">
                <a:solidFill>
                  <a:schemeClr val="tx1">
                    <a:lumMod val="65000"/>
                    <a:lumOff val="35000"/>
                  </a:schemeClr>
                </a:solidFill>
                <a:latin typeface="+mn-ea"/>
              </a:rPr>
              <a:t>，即</a:t>
            </a:r>
            <a:r>
              <a:rPr lang="en-US" altLang="zh-CN" sz="1900" kern="100" dirty="0">
                <a:solidFill>
                  <a:schemeClr val="tx1">
                    <a:lumMod val="65000"/>
                    <a:lumOff val="35000"/>
                  </a:schemeClr>
                </a:solidFill>
                <a:latin typeface="+mn-ea"/>
              </a:rPr>
              <a:t>ADCMAXCONV[0:3]</a:t>
            </a:r>
            <a:r>
              <a:rPr lang="zh-CN" altLang="en-US" sz="1900" kern="100" dirty="0">
                <a:solidFill>
                  <a:schemeClr val="tx1">
                    <a:lumMod val="65000"/>
                    <a:lumOff val="35000"/>
                  </a:schemeClr>
                </a:solidFill>
                <a:latin typeface="+mn-ea"/>
              </a:rPr>
              <a:t>。最大通道数等于</a:t>
            </a:r>
            <a:r>
              <a:rPr lang="en-US" altLang="zh-CN" sz="1900" kern="100" dirty="0">
                <a:solidFill>
                  <a:schemeClr val="tx1">
                    <a:lumMod val="65000"/>
                    <a:lumOff val="35000"/>
                  </a:schemeClr>
                </a:solidFill>
                <a:latin typeface="+mn-ea"/>
              </a:rPr>
              <a:t>(MAXCONVn+1)</a:t>
            </a:r>
            <a:r>
              <a:rPr lang="zh-CN" altLang="en-US" sz="1900" kern="100" dirty="0">
                <a:solidFill>
                  <a:schemeClr val="tx1">
                    <a:lumMod val="65000"/>
                    <a:lumOff val="35000"/>
                  </a:schemeClr>
                </a:solidFill>
                <a:latin typeface="+mn-ea"/>
              </a:rPr>
              <a:t>，比如，如果现在某个序列发生器要转换</a:t>
            </a:r>
            <a:r>
              <a:rPr lang="en-US" altLang="zh-CN" sz="1900" kern="100" dirty="0">
                <a:solidFill>
                  <a:schemeClr val="tx1">
                    <a:lumMod val="65000"/>
                    <a:lumOff val="35000"/>
                  </a:schemeClr>
                </a:solidFill>
                <a:latin typeface="+mn-ea"/>
              </a:rPr>
              <a:t>6</a:t>
            </a:r>
            <a:r>
              <a:rPr lang="zh-CN" altLang="en-US" sz="1900" kern="100" dirty="0">
                <a:solidFill>
                  <a:schemeClr val="tx1">
                    <a:lumMod val="65000"/>
                    <a:lumOff val="35000"/>
                  </a:schemeClr>
                </a:solidFill>
                <a:latin typeface="+mn-ea"/>
              </a:rPr>
              <a:t>个通道，则相应的</a:t>
            </a:r>
            <a:r>
              <a:rPr lang="en-US" altLang="zh-CN" sz="1900" kern="100" dirty="0" err="1">
                <a:solidFill>
                  <a:schemeClr val="tx1">
                    <a:lumMod val="65000"/>
                    <a:lumOff val="35000"/>
                  </a:schemeClr>
                </a:solidFill>
                <a:latin typeface="+mn-ea"/>
              </a:rPr>
              <a:t>MAXCONVn</a:t>
            </a:r>
            <a:r>
              <a:rPr lang="zh-CN" altLang="en-US" sz="1900" kern="100" dirty="0">
                <a:solidFill>
                  <a:schemeClr val="tx1">
                    <a:lumMod val="65000"/>
                    <a:lumOff val="35000"/>
                  </a:schemeClr>
                </a:solidFill>
                <a:latin typeface="+mn-ea"/>
              </a:rPr>
              <a:t>应该取值为</a:t>
            </a:r>
            <a:r>
              <a:rPr lang="en-US" altLang="zh-CN" sz="1900" kern="100" dirty="0">
                <a:solidFill>
                  <a:schemeClr val="tx1">
                    <a:lumMod val="65000"/>
                    <a:lumOff val="35000"/>
                  </a:schemeClr>
                </a:solidFill>
                <a:latin typeface="+mn-ea"/>
              </a:rPr>
              <a:t>5</a:t>
            </a:r>
            <a:r>
              <a:rPr lang="zh-CN" altLang="en-US" sz="1900" kern="100" dirty="0">
                <a:solidFill>
                  <a:schemeClr val="tx1">
                    <a:lumMod val="65000"/>
                    <a:lumOff val="35000"/>
                  </a:schemeClr>
                </a:solidFill>
                <a:latin typeface="+mn-ea"/>
              </a:rPr>
              <a:t>。</a:t>
            </a:r>
          </a:p>
        </p:txBody>
      </p:sp>
    </p:spTree>
    <p:extLst>
      <p:ext uri="{BB962C8B-B14F-4D97-AF65-F5344CB8AC3E}">
        <p14:creationId xmlns:p14="http://schemas.microsoft.com/office/powerpoint/2010/main" val="2989662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模块的工作方式</a:t>
            </a:r>
          </a:p>
        </p:txBody>
      </p:sp>
      <p:sp>
        <p:nvSpPr>
          <p:cNvPr id="7" name="矩形 6"/>
          <p:cNvSpPr/>
          <p:nvPr/>
        </p:nvSpPr>
        <p:spPr>
          <a:xfrm>
            <a:off x="431540" y="3219822"/>
            <a:ext cx="8280920" cy="1554272"/>
          </a:xfrm>
          <a:prstGeom prst="rect">
            <a:avLst/>
          </a:prstGeom>
        </p:spPr>
        <p:txBody>
          <a:bodyPr wrap="square">
            <a:spAutoFit/>
          </a:bodyPr>
          <a:lstStyle/>
          <a:p>
            <a:pPr indent="538163" algn="just"/>
            <a:r>
              <a:rPr lang="zh-CN" altLang="en-US" sz="1900" kern="100" dirty="0">
                <a:solidFill>
                  <a:schemeClr val="tx1">
                    <a:lumMod val="65000"/>
                    <a:lumOff val="35000"/>
                  </a:schemeClr>
                </a:solidFill>
                <a:latin typeface="+mn-ea"/>
              </a:rPr>
              <a:t>是不是看得有点晕头转向了，一会是顺序采样、并发采样，一会又是双序列发生器模式、级联模式，是不是很容易混淆起来？其实前者讲的是</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的采样方式，而后者讲的是序列发生器的工作模式，在双序列发生器模式下可以采用顺序采样或者并发采样，在级联模式下也可以采用顺序采样或者并发采样。下面将结合实例，详细介绍</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模块的这</a:t>
            </a:r>
            <a:r>
              <a:rPr lang="en-US" altLang="zh-CN" sz="1900" kern="100" dirty="0">
                <a:solidFill>
                  <a:schemeClr val="tx1">
                    <a:lumMod val="65000"/>
                    <a:lumOff val="35000"/>
                  </a:schemeClr>
                </a:solidFill>
                <a:latin typeface="+mn-ea"/>
              </a:rPr>
              <a:t>4</a:t>
            </a:r>
            <a:r>
              <a:rPr lang="zh-CN" altLang="en-US" sz="1900" kern="100" dirty="0">
                <a:solidFill>
                  <a:schemeClr val="tx1">
                    <a:lumMod val="65000"/>
                    <a:lumOff val="35000"/>
                  </a:schemeClr>
                </a:solidFill>
                <a:latin typeface="+mn-ea"/>
              </a:rPr>
              <a:t>种工作方式。</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707716295"/>
              </p:ext>
            </p:extLst>
          </p:nvPr>
        </p:nvGraphicFramePr>
        <p:xfrm>
          <a:off x="1780033" y="858302"/>
          <a:ext cx="5583934" cy="1696385"/>
        </p:xfrm>
        <a:graphic>
          <a:graphicData uri="http://schemas.openxmlformats.org/presentationml/2006/ole">
            <mc:AlternateContent xmlns:mc="http://schemas.openxmlformats.org/markup-compatibility/2006">
              <mc:Choice xmlns:v="urn:schemas-microsoft-com:vml" Requires="v">
                <p:oleObj spid="_x0000_s42082" name="Visio" r:id="rId4" imgW="4515231" imgH="1375791" progId="Visio.Drawing.11">
                  <p:embed/>
                </p:oleObj>
              </mc:Choice>
              <mc:Fallback>
                <p:oleObj name="Visio" r:id="rId4" imgW="4515231" imgH="137579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0033" y="858302"/>
                        <a:ext cx="5583934" cy="1696385"/>
                      </a:xfrm>
                      <a:prstGeom prst="rect">
                        <a:avLst/>
                      </a:prstGeom>
                      <a:solidFill>
                        <a:schemeClr val="bg1"/>
                      </a:solidFill>
                    </p:spPr>
                  </p:pic>
                </p:oleObj>
              </mc:Fallback>
            </mc:AlternateContent>
          </a:graphicData>
        </a:graphic>
      </p:graphicFrame>
      <p:sp>
        <p:nvSpPr>
          <p:cNvPr id="6" name="矩形 5"/>
          <p:cNvSpPr/>
          <p:nvPr/>
        </p:nvSpPr>
        <p:spPr>
          <a:xfrm>
            <a:off x="2418205" y="2621822"/>
            <a:ext cx="4307590" cy="461665"/>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11-11 </a:t>
            </a:r>
            <a:r>
              <a:rPr lang="zh-CN" altLang="zh-CN" sz="2000" kern="100" dirty="0">
                <a:latin typeface="+mn-ea"/>
                <a:cs typeface="Times New Roman" panose="02020603050405020304" pitchFamily="18" charset="0"/>
              </a:rPr>
              <a:t>最大转换通道寄存器的结构</a:t>
            </a:r>
          </a:p>
        </p:txBody>
      </p:sp>
    </p:spTree>
    <p:extLst>
      <p:ext uri="{BB962C8B-B14F-4D97-AF65-F5344CB8AC3E}">
        <p14:creationId xmlns:p14="http://schemas.microsoft.com/office/powerpoint/2010/main" val="4189093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7" name="矩形 6"/>
          <p:cNvSpPr/>
          <p:nvPr/>
        </p:nvSpPr>
        <p:spPr>
          <a:xfrm>
            <a:off x="431540" y="1563638"/>
            <a:ext cx="8280920" cy="677108"/>
          </a:xfrm>
          <a:prstGeom prst="rect">
            <a:avLst/>
          </a:prstGeom>
        </p:spPr>
        <p:txBody>
          <a:bodyPr wrap="square">
            <a:spAutoFit/>
          </a:bodyPr>
          <a:lstStyle/>
          <a:p>
            <a:pPr indent="538163" algn="just"/>
            <a:r>
              <a:rPr lang="zh-CN" altLang="en-US" sz="1900" kern="100" dirty="0">
                <a:solidFill>
                  <a:schemeClr val="tx1">
                    <a:lumMod val="65000"/>
                    <a:lumOff val="35000"/>
                  </a:schemeClr>
                </a:solidFill>
                <a:latin typeface="+mn-ea"/>
              </a:rPr>
              <a:t>假设需要对</a:t>
            </a:r>
            <a:r>
              <a:rPr lang="en-US" altLang="zh-CN" sz="1900" kern="100" dirty="0">
                <a:solidFill>
                  <a:schemeClr val="tx1">
                    <a:lumMod val="65000"/>
                    <a:lumOff val="35000"/>
                  </a:schemeClr>
                </a:solidFill>
                <a:latin typeface="+mn-ea"/>
              </a:rPr>
              <a:t>ADCINA0~ADCINA7</a:t>
            </a:r>
            <a:r>
              <a:rPr lang="zh-CN" altLang="en-US" sz="1900" kern="100" dirty="0">
                <a:solidFill>
                  <a:schemeClr val="tx1">
                    <a:lumMod val="65000"/>
                    <a:lumOff val="35000"/>
                  </a:schemeClr>
                </a:solidFill>
                <a:latin typeface="+mn-ea"/>
              </a:rPr>
              <a:t>，</a:t>
            </a:r>
            <a:r>
              <a:rPr lang="en-US" altLang="zh-CN" sz="1900" kern="100" dirty="0">
                <a:solidFill>
                  <a:schemeClr val="tx1">
                    <a:lumMod val="65000"/>
                    <a:lumOff val="35000"/>
                  </a:schemeClr>
                </a:solidFill>
                <a:latin typeface="+mn-ea"/>
              </a:rPr>
              <a:t>ADCINB0~ADCINB7</a:t>
            </a:r>
            <a:r>
              <a:rPr lang="zh-CN" altLang="en-US" sz="1900" kern="100" dirty="0">
                <a:solidFill>
                  <a:schemeClr val="tx1">
                    <a:lumMod val="65000"/>
                    <a:lumOff val="35000"/>
                  </a:schemeClr>
                </a:solidFill>
                <a:latin typeface="+mn-ea"/>
              </a:rPr>
              <a:t>这</a:t>
            </a:r>
            <a:r>
              <a:rPr lang="en-US" altLang="zh-CN" sz="1900" kern="100" dirty="0">
                <a:solidFill>
                  <a:schemeClr val="tx1">
                    <a:lumMod val="65000"/>
                    <a:lumOff val="35000"/>
                  </a:schemeClr>
                </a:solidFill>
                <a:latin typeface="+mn-ea"/>
              </a:rPr>
              <a:t>16</a:t>
            </a:r>
            <a:r>
              <a:rPr lang="zh-CN" altLang="en-US" sz="1900" kern="100" dirty="0">
                <a:solidFill>
                  <a:schemeClr val="tx1">
                    <a:lumMod val="65000"/>
                    <a:lumOff val="35000"/>
                  </a:schemeClr>
                </a:solidFill>
                <a:latin typeface="+mn-ea"/>
              </a:rPr>
              <a:t>路通道进行采样，</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模块工作于双序列发生器模式，并采用顺序采样。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431540" y="2427734"/>
            <a:ext cx="8280920" cy="1846659"/>
          </a:xfrm>
          <a:prstGeom prst="rect">
            <a:avLst/>
          </a:prstGeom>
        </p:spPr>
        <p:txBody>
          <a:bodyPr wrap="square">
            <a:spAutoFit/>
          </a:bodyPr>
          <a:lstStyle/>
          <a:p>
            <a:pPr indent="538163" algn="just"/>
            <a:r>
              <a:rPr lang="zh-CN" altLang="en-US" sz="1900" kern="100" dirty="0">
                <a:solidFill>
                  <a:schemeClr val="tx1">
                    <a:lumMod val="65000"/>
                    <a:lumOff val="35000"/>
                  </a:schemeClr>
                </a:solidFill>
                <a:latin typeface="+mn-ea"/>
              </a:rPr>
              <a:t>由于</a:t>
            </a:r>
            <a:r>
              <a:rPr lang="en-US" altLang="zh-CN" sz="1900" kern="100" dirty="0">
                <a:solidFill>
                  <a:schemeClr val="tx1">
                    <a:lumMod val="65000"/>
                    <a:lumOff val="35000"/>
                  </a:schemeClr>
                </a:solidFill>
                <a:latin typeface="+mn-ea"/>
              </a:rPr>
              <a:t>ADC</a:t>
            </a:r>
            <a:r>
              <a:rPr lang="zh-CN" altLang="en-US" sz="1900" kern="100" dirty="0">
                <a:solidFill>
                  <a:schemeClr val="tx1">
                    <a:lumMod val="65000"/>
                    <a:lumOff val="35000"/>
                  </a:schemeClr>
                </a:solidFill>
                <a:latin typeface="+mn-ea"/>
              </a:rPr>
              <a:t>工作于双序列发生器模式，所以会用到序列发生器</a:t>
            </a:r>
            <a:r>
              <a:rPr lang="en-US" altLang="zh-CN" sz="1900" kern="100" dirty="0">
                <a:solidFill>
                  <a:schemeClr val="tx1">
                    <a:lumMod val="65000"/>
                    <a:lumOff val="35000"/>
                  </a:schemeClr>
                </a:solidFill>
                <a:latin typeface="+mn-ea"/>
              </a:rPr>
              <a:t>SEQ1</a:t>
            </a:r>
            <a:r>
              <a:rPr lang="zh-CN" altLang="en-US" sz="1900" kern="100" dirty="0">
                <a:solidFill>
                  <a:schemeClr val="tx1">
                    <a:lumMod val="65000"/>
                    <a:lumOff val="35000"/>
                  </a:schemeClr>
                </a:solidFill>
                <a:latin typeface="+mn-ea"/>
              </a:rPr>
              <a:t>、</a:t>
            </a:r>
            <a:r>
              <a:rPr lang="en-US" altLang="zh-CN" sz="1900" kern="100" dirty="0">
                <a:solidFill>
                  <a:schemeClr val="tx1">
                    <a:lumMod val="65000"/>
                    <a:lumOff val="35000"/>
                  </a:schemeClr>
                </a:solidFill>
                <a:latin typeface="+mn-ea"/>
              </a:rPr>
              <a:t>SEQ2</a:t>
            </a:r>
            <a:r>
              <a:rPr lang="zh-CN" altLang="en-US" sz="1900" kern="100" dirty="0">
                <a:solidFill>
                  <a:schemeClr val="tx1">
                    <a:lumMod val="65000"/>
                    <a:lumOff val="35000"/>
                  </a:schemeClr>
                </a:solidFill>
                <a:latin typeface="+mn-ea"/>
              </a:rPr>
              <a:t>。最大转换通道寄存器将用到位</a:t>
            </a:r>
            <a:r>
              <a:rPr lang="en-US" altLang="zh-CN" sz="1900" kern="100" dirty="0">
                <a:solidFill>
                  <a:schemeClr val="tx1">
                    <a:lumMod val="65000"/>
                    <a:lumOff val="35000"/>
                  </a:schemeClr>
                </a:solidFill>
                <a:latin typeface="+mn-ea"/>
              </a:rPr>
              <a:t>MAXCONV1</a:t>
            </a:r>
            <a:r>
              <a:rPr lang="zh-CN" altLang="en-US" sz="1900" kern="100" dirty="0">
                <a:solidFill>
                  <a:schemeClr val="tx1">
                    <a:lumMod val="65000"/>
                    <a:lumOff val="35000"/>
                  </a:schemeClr>
                </a:solidFill>
                <a:latin typeface="+mn-ea"/>
              </a:rPr>
              <a:t>和</a:t>
            </a:r>
            <a:r>
              <a:rPr lang="en-US" altLang="zh-CN" sz="1900" kern="100" dirty="0">
                <a:solidFill>
                  <a:schemeClr val="tx1">
                    <a:lumMod val="65000"/>
                    <a:lumOff val="35000"/>
                  </a:schemeClr>
                </a:solidFill>
                <a:latin typeface="+mn-ea"/>
              </a:rPr>
              <a:t>MAXCONV2</a:t>
            </a:r>
            <a:r>
              <a:rPr lang="zh-CN" altLang="en-US" sz="1900" kern="100" dirty="0">
                <a:solidFill>
                  <a:schemeClr val="tx1">
                    <a:lumMod val="65000"/>
                    <a:lumOff val="35000"/>
                  </a:schemeClr>
                </a:solidFill>
                <a:latin typeface="+mn-ea"/>
              </a:rPr>
              <a:t>，两个位的值均为</a:t>
            </a:r>
            <a:r>
              <a:rPr lang="en-US" altLang="zh-CN" sz="1900" kern="100" dirty="0">
                <a:solidFill>
                  <a:schemeClr val="tx1">
                    <a:lumMod val="65000"/>
                    <a:lumOff val="35000"/>
                  </a:schemeClr>
                </a:solidFill>
                <a:latin typeface="+mn-ea"/>
              </a:rPr>
              <a:t>7</a:t>
            </a:r>
            <a:r>
              <a:rPr lang="zh-CN" altLang="en-US" sz="1900" kern="100" dirty="0">
                <a:solidFill>
                  <a:schemeClr val="tx1">
                    <a:lumMod val="65000"/>
                    <a:lumOff val="35000"/>
                  </a:schemeClr>
                </a:solidFill>
                <a:latin typeface="+mn-ea"/>
              </a:rPr>
              <a:t>。由于是顺序采样，必须对</a:t>
            </a:r>
            <a:r>
              <a:rPr lang="en-US" altLang="zh-CN" sz="1900" kern="100" dirty="0">
                <a:solidFill>
                  <a:schemeClr val="tx1">
                    <a:lumMod val="65000"/>
                    <a:lumOff val="35000"/>
                  </a:schemeClr>
                </a:solidFill>
                <a:latin typeface="+mn-ea"/>
              </a:rPr>
              <a:t>16</a:t>
            </a:r>
            <a:r>
              <a:rPr lang="zh-CN" altLang="en-US" sz="1900" kern="100" dirty="0">
                <a:solidFill>
                  <a:schemeClr val="tx1">
                    <a:lumMod val="65000"/>
                    <a:lumOff val="35000"/>
                  </a:schemeClr>
                </a:solidFill>
                <a:latin typeface="+mn-ea"/>
              </a:rPr>
              <a:t>个通道每一个通道都要进行排序，</a:t>
            </a:r>
            <a:r>
              <a:rPr lang="en-US" altLang="zh-CN" sz="1900" kern="100" dirty="0">
                <a:solidFill>
                  <a:schemeClr val="tx1">
                    <a:lumMod val="65000"/>
                    <a:lumOff val="35000"/>
                  </a:schemeClr>
                </a:solidFill>
                <a:latin typeface="+mn-ea"/>
              </a:rPr>
              <a:t>SEQ1</a:t>
            </a:r>
            <a:r>
              <a:rPr lang="zh-CN" altLang="en-US" sz="1900" kern="100" dirty="0">
                <a:solidFill>
                  <a:schemeClr val="tx1">
                    <a:lumMod val="65000"/>
                    <a:lumOff val="35000"/>
                  </a:schemeClr>
                </a:solidFill>
                <a:latin typeface="+mn-ea"/>
              </a:rPr>
              <a:t>将用到通道选择控制寄存器</a:t>
            </a:r>
            <a:r>
              <a:rPr lang="en-US" altLang="zh-CN" sz="1900" kern="100" dirty="0">
                <a:solidFill>
                  <a:schemeClr val="tx1">
                    <a:lumMod val="65000"/>
                    <a:lumOff val="35000"/>
                  </a:schemeClr>
                </a:solidFill>
                <a:latin typeface="+mn-ea"/>
              </a:rPr>
              <a:t>ADCCHSELSEQ1</a:t>
            </a:r>
            <a:r>
              <a:rPr lang="zh-CN" altLang="en-US" sz="1900" kern="100" dirty="0">
                <a:solidFill>
                  <a:schemeClr val="tx1">
                    <a:lumMod val="65000"/>
                    <a:lumOff val="35000"/>
                  </a:schemeClr>
                </a:solidFill>
                <a:latin typeface="+mn-ea"/>
              </a:rPr>
              <a:t>、</a:t>
            </a:r>
            <a:r>
              <a:rPr lang="en-US" altLang="zh-CN" sz="1900" kern="100" dirty="0">
                <a:solidFill>
                  <a:schemeClr val="tx1">
                    <a:lumMod val="65000"/>
                    <a:lumOff val="35000"/>
                  </a:schemeClr>
                </a:solidFill>
                <a:latin typeface="+mn-ea"/>
              </a:rPr>
              <a:t>ADCCHSELSEQ2</a:t>
            </a:r>
            <a:r>
              <a:rPr lang="zh-CN" altLang="en-US" sz="1900" kern="100" dirty="0">
                <a:solidFill>
                  <a:schemeClr val="tx1">
                    <a:lumMod val="65000"/>
                    <a:lumOff val="35000"/>
                  </a:schemeClr>
                </a:solidFill>
                <a:latin typeface="+mn-ea"/>
              </a:rPr>
              <a:t>，</a:t>
            </a:r>
            <a:r>
              <a:rPr lang="en-US" altLang="zh-CN" sz="1900" kern="100" dirty="0">
                <a:solidFill>
                  <a:schemeClr val="tx1">
                    <a:lumMod val="65000"/>
                    <a:lumOff val="35000"/>
                  </a:schemeClr>
                </a:solidFill>
                <a:latin typeface="+mn-ea"/>
              </a:rPr>
              <a:t>SEQ2</a:t>
            </a:r>
            <a:r>
              <a:rPr lang="zh-CN" altLang="en-US" sz="1900" kern="100" dirty="0">
                <a:solidFill>
                  <a:schemeClr val="tx1">
                    <a:lumMod val="65000"/>
                    <a:lumOff val="35000"/>
                  </a:schemeClr>
                </a:solidFill>
                <a:latin typeface="+mn-ea"/>
              </a:rPr>
              <a:t>将用到通道选择控制寄存器</a:t>
            </a:r>
            <a:r>
              <a:rPr lang="en-US" altLang="zh-CN" sz="1900" kern="100" dirty="0">
                <a:solidFill>
                  <a:schemeClr val="tx1">
                    <a:lumMod val="65000"/>
                    <a:lumOff val="35000"/>
                  </a:schemeClr>
                </a:solidFill>
                <a:latin typeface="+mn-ea"/>
              </a:rPr>
              <a:t>ADCCHSELSEQ3</a:t>
            </a:r>
            <a:r>
              <a:rPr lang="zh-CN" altLang="en-US" sz="1900" kern="100" dirty="0">
                <a:solidFill>
                  <a:schemeClr val="tx1">
                    <a:lumMod val="65000"/>
                    <a:lumOff val="35000"/>
                  </a:schemeClr>
                </a:solidFill>
                <a:latin typeface="+mn-ea"/>
              </a:rPr>
              <a:t>、</a:t>
            </a:r>
            <a:r>
              <a:rPr lang="en-US" altLang="zh-CN" sz="1900" kern="100" dirty="0">
                <a:solidFill>
                  <a:schemeClr val="tx1">
                    <a:lumMod val="65000"/>
                    <a:lumOff val="35000"/>
                  </a:schemeClr>
                </a:solidFill>
                <a:latin typeface="+mn-ea"/>
              </a:rPr>
              <a:t>ADCCHSELSEQ4</a:t>
            </a:r>
            <a:r>
              <a:rPr lang="zh-CN" altLang="en-US" sz="1900" kern="100" dirty="0">
                <a:solidFill>
                  <a:schemeClr val="tx1">
                    <a:lumMod val="65000"/>
                    <a:lumOff val="35000"/>
                  </a:schemeClr>
                </a:solidFill>
                <a:latin typeface="+mn-ea"/>
              </a:rPr>
              <a:t>，其通道分配情况如表</a:t>
            </a:r>
            <a:r>
              <a:rPr lang="en-US" altLang="zh-CN" sz="1900" kern="100" dirty="0">
                <a:solidFill>
                  <a:schemeClr val="tx1">
                    <a:lumMod val="65000"/>
                    <a:lumOff val="35000"/>
                  </a:schemeClr>
                </a:solidFill>
                <a:latin typeface="+mn-ea"/>
              </a:rPr>
              <a:t>11-4</a:t>
            </a:r>
            <a:r>
              <a:rPr lang="zh-CN" altLang="en-US" sz="1900" kern="100" dirty="0">
                <a:solidFill>
                  <a:schemeClr val="tx1">
                    <a:lumMod val="65000"/>
                    <a:lumOff val="35000"/>
                  </a:schemeClr>
                </a:solidFill>
                <a:latin typeface="+mn-ea"/>
              </a:rPr>
              <a:t>所示。序列发生器内通道的选择情况如图</a:t>
            </a:r>
            <a:r>
              <a:rPr lang="en-US" altLang="zh-CN" sz="1900" kern="100" dirty="0">
                <a:solidFill>
                  <a:schemeClr val="tx1">
                    <a:lumMod val="65000"/>
                    <a:lumOff val="35000"/>
                  </a:schemeClr>
                </a:solidFill>
                <a:latin typeface="+mn-ea"/>
              </a:rPr>
              <a:t>11-12</a:t>
            </a:r>
            <a:r>
              <a:rPr lang="zh-CN" altLang="en-US" sz="1900" kern="100" dirty="0">
                <a:solidFill>
                  <a:schemeClr val="tx1">
                    <a:lumMod val="65000"/>
                    <a:lumOff val="35000"/>
                  </a:schemeClr>
                </a:solidFill>
                <a:latin typeface="+mn-ea"/>
              </a:rPr>
              <a:t>所示。</a:t>
            </a:r>
          </a:p>
        </p:txBody>
      </p:sp>
    </p:spTree>
    <p:extLst>
      <p:ext uri="{BB962C8B-B14F-4D97-AF65-F5344CB8AC3E}">
        <p14:creationId xmlns:p14="http://schemas.microsoft.com/office/powerpoint/2010/main" val="5741350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30005419"/>
              </p:ext>
            </p:extLst>
          </p:nvPr>
        </p:nvGraphicFramePr>
        <p:xfrm>
          <a:off x="1062196" y="1923678"/>
          <a:ext cx="7019607" cy="1536192"/>
        </p:xfrm>
        <a:graphic>
          <a:graphicData uri="http://schemas.openxmlformats.org/drawingml/2006/table">
            <a:tbl>
              <a:tblPr bandRow="1">
                <a:tableStyleId>{00A15C55-8517-42AA-B614-E9B94910E393}</a:tableStyleId>
              </a:tblPr>
              <a:tblGrid>
                <a:gridCol w="1261110">
                  <a:extLst>
                    <a:ext uri="{9D8B030D-6E8A-4147-A177-3AD203B41FA5}">
                      <a16:colId xmlns:a16="http://schemas.microsoft.com/office/drawing/2014/main" val="401687799"/>
                    </a:ext>
                  </a:extLst>
                </a:gridCol>
                <a:gridCol w="1090930">
                  <a:extLst>
                    <a:ext uri="{9D8B030D-6E8A-4147-A177-3AD203B41FA5}">
                      <a16:colId xmlns:a16="http://schemas.microsoft.com/office/drawing/2014/main" val="2339815683"/>
                    </a:ext>
                  </a:extLst>
                </a:gridCol>
                <a:gridCol w="1242060">
                  <a:extLst>
                    <a:ext uri="{9D8B030D-6E8A-4147-A177-3AD203B41FA5}">
                      <a16:colId xmlns:a16="http://schemas.microsoft.com/office/drawing/2014/main" val="3753337658"/>
                    </a:ext>
                  </a:extLst>
                </a:gridCol>
                <a:gridCol w="1090930">
                  <a:extLst>
                    <a:ext uri="{9D8B030D-6E8A-4147-A177-3AD203B41FA5}">
                      <a16:colId xmlns:a16="http://schemas.microsoft.com/office/drawing/2014/main" val="3458889752"/>
                    </a:ext>
                  </a:extLst>
                </a:gridCol>
                <a:gridCol w="1090930">
                  <a:extLst>
                    <a:ext uri="{9D8B030D-6E8A-4147-A177-3AD203B41FA5}">
                      <a16:colId xmlns:a16="http://schemas.microsoft.com/office/drawing/2014/main" val="630616382"/>
                    </a:ext>
                  </a:extLst>
                </a:gridCol>
                <a:gridCol w="1243647">
                  <a:extLst>
                    <a:ext uri="{9D8B030D-6E8A-4147-A177-3AD203B41FA5}">
                      <a16:colId xmlns:a16="http://schemas.microsoft.com/office/drawing/2014/main" val="1188973912"/>
                    </a:ext>
                  </a:extLst>
                </a:gridCol>
              </a:tblGrid>
              <a:tr h="0">
                <a:tc rowSpan="4">
                  <a:txBody>
                    <a:bodyPr/>
                    <a:lstStyle/>
                    <a:p>
                      <a:pPr algn="ctr">
                        <a:lnSpc>
                          <a:spcPct val="120000"/>
                        </a:lnSpc>
                        <a:spcAft>
                          <a:spcPts val="0"/>
                        </a:spcAft>
                      </a:pPr>
                      <a:r>
                        <a:rPr lang="en-US" sz="1050" kern="100" dirty="0">
                          <a:effectLst/>
                        </a:rPr>
                        <a:t>ADCCHSELSEQ1</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CONV00</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0000(ADCINA0)</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ctr">
                        <a:lnSpc>
                          <a:spcPct val="120000"/>
                        </a:lnSpc>
                        <a:spcAft>
                          <a:spcPts val="0"/>
                        </a:spcAft>
                      </a:pPr>
                      <a:r>
                        <a:rPr lang="en-US" sz="1050" kern="100" dirty="0">
                          <a:effectLst/>
                        </a:rPr>
                        <a:t>ADCCHSELSEQ3</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dirty="0">
                          <a:effectLst/>
                        </a:rPr>
                        <a:t>CONV08</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1000(ADCINB0)</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31859659"/>
                  </a:ext>
                </a:extLst>
              </a:tr>
              <a:tr h="0">
                <a:tc vMerge="1">
                  <a:txBody>
                    <a:bodyPr/>
                    <a:lstStyle/>
                    <a:p>
                      <a:endParaRPr lang="zh-CN" altLang="en-US"/>
                    </a:p>
                  </a:txBody>
                  <a:tcPr/>
                </a:tc>
                <a:tc>
                  <a:txBody>
                    <a:bodyPr/>
                    <a:lstStyle/>
                    <a:p>
                      <a:pPr algn="ctr">
                        <a:lnSpc>
                          <a:spcPct val="120000"/>
                        </a:lnSpc>
                        <a:spcAft>
                          <a:spcPts val="0"/>
                        </a:spcAft>
                      </a:pPr>
                      <a:r>
                        <a:rPr lang="en-US" sz="1050" kern="100">
                          <a:effectLst/>
                        </a:rPr>
                        <a:t>CONV01</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0001(ADCINA1)</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dirty="0">
                          <a:effectLst/>
                        </a:rPr>
                        <a:t>CONV09</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1001(ADCINB1)</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8382364"/>
                  </a:ext>
                </a:extLst>
              </a:tr>
              <a:tr h="0">
                <a:tc vMerge="1">
                  <a:txBody>
                    <a:bodyPr/>
                    <a:lstStyle/>
                    <a:p>
                      <a:endParaRPr lang="zh-CN" altLang="en-US"/>
                    </a:p>
                  </a:txBody>
                  <a:tcPr/>
                </a:tc>
                <a:tc>
                  <a:txBody>
                    <a:bodyPr/>
                    <a:lstStyle/>
                    <a:p>
                      <a:pPr algn="ctr">
                        <a:lnSpc>
                          <a:spcPct val="120000"/>
                        </a:lnSpc>
                        <a:spcAft>
                          <a:spcPts val="0"/>
                        </a:spcAft>
                      </a:pPr>
                      <a:r>
                        <a:rPr lang="en-US" sz="1050" kern="100">
                          <a:effectLst/>
                        </a:rPr>
                        <a:t>CONV02</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0010(ADCINA2)</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dirty="0">
                          <a:effectLst/>
                        </a:rPr>
                        <a:t>CONV10</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dirty="0">
                          <a:effectLst/>
                        </a:rPr>
                        <a:t>1010(ADCINB2)</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3941519"/>
                  </a:ext>
                </a:extLst>
              </a:tr>
              <a:tr h="0">
                <a:tc vMerge="1">
                  <a:txBody>
                    <a:bodyPr/>
                    <a:lstStyle/>
                    <a:p>
                      <a:endParaRPr lang="zh-CN" altLang="en-US"/>
                    </a:p>
                  </a:txBody>
                  <a:tcPr/>
                </a:tc>
                <a:tc>
                  <a:txBody>
                    <a:bodyPr/>
                    <a:lstStyle/>
                    <a:p>
                      <a:pPr algn="ctr">
                        <a:lnSpc>
                          <a:spcPct val="120000"/>
                        </a:lnSpc>
                        <a:spcAft>
                          <a:spcPts val="0"/>
                        </a:spcAft>
                      </a:pPr>
                      <a:r>
                        <a:rPr lang="en-US" sz="1050" kern="100">
                          <a:effectLst/>
                        </a:rPr>
                        <a:t>CONV03</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0011(ADCINA3)</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dirty="0">
                          <a:effectLst/>
                        </a:rPr>
                        <a:t>CONV11</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dirty="0">
                          <a:effectLst/>
                        </a:rPr>
                        <a:t>1011(ADCINB3)</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26470448"/>
                  </a:ext>
                </a:extLst>
              </a:tr>
              <a:tr h="0">
                <a:tc rowSpan="4">
                  <a:txBody>
                    <a:bodyPr/>
                    <a:lstStyle/>
                    <a:p>
                      <a:pPr algn="ctr">
                        <a:lnSpc>
                          <a:spcPct val="120000"/>
                        </a:lnSpc>
                        <a:spcAft>
                          <a:spcPts val="0"/>
                        </a:spcAft>
                      </a:pPr>
                      <a:r>
                        <a:rPr lang="en-US" sz="1050" kern="100" dirty="0">
                          <a:effectLst/>
                        </a:rPr>
                        <a:t>ADCCHSELSEQ2</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dirty="0">
                          <a:effectLst/>
                        </a:rPr>
                        <a:t>CONV04</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0100(ADCINA4)</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ctr">
                        <a:lnSpc>
                          <a:spcPct val="120000"/>
                        </a:lnSpc>
                        <a:spcAft>
                          <a:spcPts val="0"/>
                        </a:spcAft>
                      </a:pPr>
                      <a:r>
                        <a:rPr lang="en-US" sz="1050" kern="100" dirty="0">
                          <a:effectLst/>
                        </a:rPr>
                        <a:t>ADCCHSELSEQ4</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CONV12</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dirty="0">
                          <a:effectLst/>
                        </a:rPr>
                        <a:t>1100(ADCINB4)</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65195923"/>
                  </a:ext>
                </a:extLst>
              </a:tr>
              <a:tr h="0">
                <a:tc vMerge="1">
                  <a:txBody>
                    <a:bodyPr/>
                    <a:lstStyle/>
                    <a:p>
                      <a:endParaRPr lang="zh-CN" altLang="en-US"/>
                    </a:p>
                  </a:txBody>
                  <a:tcPr/>
                </a:tc>
                <a:tc>
                  <a:txBody>
                    <a:bodyPr/>
                    <a:lstStyle/>
                    <a:p>
                      <a:pPr algn="ctr">
                        <a:lnSpc>
                          <a:spcPct val="120000"/>
                        </a:lnSpc>
                        <a:spcAft>
                          <a:spcPts val="0"/>
                        </a:spcAft>
                      </a:pPr>
                      <a:r>
                        <a:rPr lang="en-US" sz="1050" kern="100">
                          <a:effectLst/>
                        </a:rPr>
                        <a:t>CONV05</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0101(ADCINA5)</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dirty="0">
                          <a:effectLst/>
                        </a:rPr>
                        <a:t>CONV11</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dirty="0">
                          <a:effectLst/>
                        </a:rPr>
                        <a:t>1101(ADCINB5)</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78547670"/>
                  </a:ext>
                </a:extLst>
              </a:tr>
              <a:tr h="0">
                <a:tc vMerge="1">
                  <a:txBody>
                    <a:bodyPr/>
                    <a:lstStyle/>
                    <a:p>
                      <a:endParaRPr lang="zh-CN" altLang="en-US"/>
                    </a:p>
                  </a:txBody>
                  <a:tcPr/>
                </a:tc>
                <a:tc>
                  <a:txBody>
                    <a:bodyPr/>
                    <a:lstStyle/>
                    <a:p>
                      <a:pPr algn="ctr">
                        <a:lnSpc>
                          <a:spcPct val="120000"/>
                        </a:lnSpc>
                        <a:spcAft>
                          <a:spcPts val="0"/>
                        </a:spcAft>
                      </a:pPr>
                      <a:r>
                        <a:rPr lang="en-US" sz="1050" kern="100">
                          <a:effectLst/>
                        </a:rPr>
                        <a:t>CONV06</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0110(ADCINA6)</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CONV14</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dirty="0">
                          <a:effectLst/>
                        </a:rPr>
                        <a:t>1110(ADCINB6)</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5485684"/>
                  </a:ext>
                </a:extLst>
              </a:tr>
              <a:tr h="0">
                <a:tc vMerge="1">
                  <a:txBody>
                    <a:bodyPr/>
                    <a:lstStyle/>
                    <a:p>
                      <a:endParaRPr lang="zh-CN" altLang="en-US"/>
                    </a:p>
                  </a:txBody>
                  <a:tcPr/>
                </a:tc>
                <a:tc>
                  <a:txBody>
                    <a:bodyPr/>
                    <a:lstStyle/>
                    <a:p>
                      <a:pPr algn="ctr">
                        <a:lnSpc>
                          <a:spcPct val="120000"/>
                        </a:lnSpc>
                        <a:spcAft>
                          <a:spcPts val="0"/>
                        </a:spcAft>
                      </a:pPr>
                      <a:r>
                        <a:rPr lang="en-US" sz="1050" kern="100">
                          <a:effectLst/>
                        </a:rPr>
                        <a:t>CONV07</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0111(ADCINA7)</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CONV15</a:t>
                      </a:r>
                      <a:endParaRPr lang="zh-CN" sz="105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dirty="0">
                          <a:effectLst/>
                        </a:rPr>
                        <a:t>1111(ADCINB7)</a:t>
                      </a:r>
                      <a:endParaRPr lang="zh-CN" sz="105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75345320"/>
                  </a:ext>
                </a:extLst>
              </a:tr>
            </a:tbl>
          </a:graphicData>
        </a:graphic>
      </p:graphicFrame>
      <p:sp>
        <p:nvSpPr>
          <p:cNvPr id="5" name="矩形 4"/>
          <p:cNvSpPr/>
          <p:nvPr/>
        </p:nvSpPr>
        <p:spPr>
          <a:xfrm>
            <a:off x="2378323" y="3723878"/>
            <a:ext cx="4387354"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11-4 </a:t>
            </a:r>
            <a:r>
              <a:rPr lang="zh-CN" altLang="zh-CN" sz="2000" kern="100" dirty="0">
                <a:latin typeface="+mn-ea"/>
                <a:cs typeface="Times New Roman" panose="02020603050405020304" pitchFamily="18" charset="0"/>
              </a:rPr>
              <a:t>双序列发生器顺序采样模式下</a:t>
            </a:r>
            <a:r>
              <a:rPr lang="en-US" altLang="zh-CN" sz="2000" kern="100" dirty="0">
                <a:latin typeface="+mn-ea"/>
                <a:cs typeface="Times New Roman" panose="02020603050405020304" pitchFamily="18" charset="0"/>
              </a:rPr>
              <a:t>16</a:t>
            </a:r>
            <a:r>
              <a:rPr lang="zh-CN" altLang="zh-CN" sz="2000" kern="100" dirty="0">
                <a:latin typeface="+mn-ea"/>
                <a:cs typeface="Times New Roman" panose="02020603050405020304" pitchFamily="18" charset="0"/>
              </a:rPr>
              <a:t>路通道时</a:t>
            </a:r>
            <a:r>
              <a:rPr lang="en-US" altLang="zh-CN" sz="2000" kern="100" dirty="0" err="1">
                <a:latin typeface="+mn-ea"/>
                <a:cs typeface="Times New Roman" panose="02020603050405020304" pitchFamily="18" charset="0"/>
              </a:rPr>
              <a:t>ADCCHSELSEQn</a:t>
            </a:r>
            <a:r>
              <a:rPr lang="zh-CN" altLang="zh-CN" sz="2000" kern="100" dirty="0">
                <a:latin typeface="+mn-ea"/>
                <a:cs typeface="Times New Roman" panose="02020603050405020304" pitchFamily="18" charset="0"/>
              </a:rPr>
              <a:t>位情况</a:t>
            </a:r>
            <a:endParaRPr lang="zh-CN" altLang="zh-CN" sz="20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373546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2251025" y="3948598"/>
            <a:ext cx="4641950" cy="830997"/>
          </a:xfrm>
          <a:prstGeom prst="rect">
            <a:avLst/>
          </a:prstGeom>
        </p:spPr>
        <p:txBody>
          <a:bodyPr wrap="square">
            <a:spAutoFit/>
          </a:bodyPr>
          <a:lstStyle/>
          <a:p>
            <a:pPr algn="ctr">
              <a:lnSpc>
                <a:spcPct val="120000"/>
              </a:lnSpc>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11-12 </a:t>
            </a:r>
            <a:r>
              <a:rPr lang="zh-CN" altLang="en-US" sz="2000" kern="100" dirty="0">
                <a:latin typeface="+mn-ea"/>
                <a:cs typeface="Times New Roman" panose="02020603050405020304" pitchFamily="18" charset="0"/>
              </a:rPr>
              <a:t>双序列发生器顺序采样模式下序列发生器</a:t>
            </a:r>
            <a:r>
              <a:rPr lang="en-US" altLang="zh-CN" sz="2000" kern="100" dirty="0">
                <a:latin typeface="+mn-ea"/>
                <a:cs typeface="Times New Roman" panose="02020603050405020304" pitchFamily="18" charset="0"/>
              </a:rPr>
              <a:t>16</a:t>
            </a:r>
            <a:r>
              <a:rPr lang="zh-CN" altLang="en-US" sz="2000" kern="100" dirty="0">
                <a:latin typeface="+mn-ea"/>
                <a:cs typeface="Times New Roman" panose="02020603050405020304" pitchFamily="18" charset="0"/>
              </a:rPr>
              <a:t>路通道选择情况</a:t>
            </a:r>
            <a:endParaRPr lang="zh-CN" altLang="zh-CN" sz="2000" kern="100" dirty="0">
              <a:effectLst/>
              <a:latin typeface="+mn-ea"/>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423521311"/>
              </p:ext>
            </p:extLst>
          </p:nvPr>
        </p:nvGraphicFramePr>
        <p:xfrm>
          <a:off x="1358607" y="1059582"/>
          <a:ext cx="6426786" cy="2745000"/>
        </p:xfrm>
        <a:graphic>
          <a:graphicData uri="http://schemas.openxmlformats.org/presentationml/2006/ole">
            <mc:AlternateContent xmlns:mc="http://schemas.openxmlformats.org/markup-compatibility/2006">
              <mc:Choice xmlns:v="urn:schemas-microsoft-com:vml" Requires="v">
                <p:oleObj spid="_x0000_s47198" name="Visio" r:id="rId4" imgW="5614797" imgH="2398776" progId="Visio.Drawing.11">
                  <p:embed/>
                </p:oleObj>
              </mc:Choice>
              <mc:Fallback>
                <p:oleObj name="Visio" r:id="rId4" imgW="5614797" imgH="239877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8607" y="1059582"/>
                        <a:ext cx="6426786" cy="27450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041470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2251025" y="4011910"/>
            <a:ext cx="4641950" cy="830997"/>
          </a:xfrm>
          <a:prstGeom prst="rect">
            <a:avLst/>
          </a:prstGeom>
        </p:spPr>
        <p:txBody>
          <a:bodyPr wrap="square">
            <a:spAutoFit/>
          </a:bodyPr>
          <a:lstStyle/>
          <a:p>
            <a:pPr algn="ctr">
              <a:lnSpc>
                <a:spcPct val="120000"/>
              </a:lnSpc>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11-13 </a:t>
            </a:r>
            <a:r>
              <a:rPr lang="zh-CN" altLang="en-US" sz="2000" kern="100" dirty="0">
                <a:latin typeface="+mn-ea"/>
                <a:cs typeface="Times New Roman" panose="02020603050405020304" pitchFamily="18" charset="0"/>
              </a:rPr>
              <a:t>双序列发生器顺序采样模式下</a:t>
            </a:r>
            <a:r>
              <a:rPr lang="en-US" altLang="zh-CN" sz="2000" kern="100" dirty="0">
                <a:latin typeface="+mn-ea"/>
                <a:cs typeface="Times New Roman" panose="02020603050405020304" pitchFamily="18" charset="0"/>
              </a:rPr>
              <a:t>16</a:t>
            </a:r>
            <a:r>
              <a:rPr lang="zh-CN" altLang="en-US" sz="2000" kern="100" dirty="0">
                <a:latin typeface="+mn-ea"/>
                <a:cs typeface="Times New Roman" panose="02020603050405020304" pitchFamily="18" charset="0"/>
              </a:rPr>
              <a:t>路通道转换结果</a:t>
            </a:r>
            <a:endParaRPr lang="zh-CN" altLang="zh-CN" sz="2000" kern="100" dirty="0">
              <a:effectLst/>
              <a:latin typeface="+mn-ea"/>
              <a:cs typeface="Times New Roman" panose="02020603050405020304" pitchFamily="18" charset="0"/>
            </a:endParaRPr>
          </a:p>
        </p:txBody>
      </p:sp>
      <p:sp>
        <p:nvSpPr>
          <p:cNvPr id="4" name="矩形 3"/>
          <p:cNvSpPr/>
          <p:nvPr/>
        </p:nvSpPr>
        <p:spPr>
          <a:xfrm>
            <a:off x="611560" y="883376"/>
            <a:ext cx="8136904" cy="830997"/>
          </a:xfrm>
          <a:prstGeom prst="rect">
            <a:avLst/>
          </a:prstGeom>
        </p:spPr>
        <p:txBody>
          <a:bodyPr wrap="square">
            <a:spAutoFit/>
          </a:bodyPr>
          <a:lstStyle/>
          <a:p>
            <a:pPr indent="26670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如果序列发生器</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zh-CN"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zh-CN" sz="2000" kern="100" dirty="0">
                <a:solidFill>
                  <a:schemeClr val="tx1">
                    <a:lumMod val="65000"/>
                    <a:lumOff val="35000"/>
                  </a:schemeClr>
                </a:solidFill>
                <a:latin typeface="+mn-ea"/>
                <a:cs typeface="Times New Roman" panose="02020603050405020304" pitchFamily="18" charset="0"/>
              </a:rPr>
              <a:t>两者都已经完成了转换，转换结果如图</a:t>
            </a:r>
            <a:r>
              <a:rPr lang="en-US" altLang="zh-CN" sz="2000" kern="100" dirty="0">
                <a:solidFill>
                  <a:schemeClr val="tx1">
                    <a:lumMod val="65000"/>
                    <a:lumOff val="35000"/>
                  </a:schemeClr>
                </a:solidFill>
                <a:latin typeface="+mn-ea"/>
                <a:cs typeface="Times New Roman" panose="02020603050405020304" pitchFamily="18" charset="0"/>
              </a:rPr>
              <a:t>11-13</a:t>
            </a:r>
            <a:r>
              <a:rPr lang="zh-CN" altLang="zh-CN" sz="2000" kern="100" dirty="0">
                <a:solidFill>
                  <a:schemeClr val="tx1">
                    <a:lumMod val="65000"/>
                    <a:lumOff val="35000"/>
                  </a:schemeClr>
                </a:solidFill>
                <a:latin typeface="+mn-ea"/>
                <a:cs typeface="Times New Roman" panose="02020603050405020304" pitchFamily="18" charset="0"/>
              </a:rPr>
              <a:t>所示。</a:t>
            </a:r>
          </a:p>
        </p:txBody>
      </p:sp>
      <p:graphicFrame>
        <p:nvGraphicFramePr>
          <p:cNvPr id="8" name="对象 7"/>
          <p:cNvGraphicFramePr>
            <a:graphicFrameLocks noChangeAspect="1"/>
          </p:cNvGraphicFramePr>
          <p:nvPr>
            <p:extLst>
              <p:ext uri="{D42A27DB-BD31-4B8C-83A1-F6EECF244321}">
                <p14:modId xmlns:p14="http://schemas.microsoft.com/office/powerpoint/2010/main" val="2301279561"/>
              </p:ext>
            </p:extLst>
          </p:nvPr>
        </p:nvGraphicFramePr>
        <p:xfrm>
          <a:off x="1510287" y="1879019"/>
          <a:ext cx="6123426" cy="1968244"/>
        </p:xfrm>
        <a:graphic>
          <a:graphicData uri="http://schemas.openxmlformats.org/presentationml/2006/ole">
            <mc:AlternateContent xmlns:mc="http://schemas.openxmlformats.org/markup-compatibility/2006">
              <mc:Choice xmlns:v="urn:schemas-microsoft-com:vml" Requires="v">
                <p:oleObj spid="_x0000_s48221" name="Visio" r:id="rId4" imgW="4798695" imgH="1543431" progId="Visio.Drawing.11">
                  <p:embed/>
                </p:oleObj>
              </mc:Choice>
              <mc:Fallback>
                <p:oleObj name="Visio" r:id="rId4" imgW="4798695" imgH="154343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0287" y="1879019"/>
                        <a:ext cx="6123426" cy="196824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698938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503548" y="1203598"/>
            <a:ext cx="8136904" cy="3385029"/>
          </a:xfrm>
          <a:prstGeom prst="rect">
            <a:avLst/>
          </a:prstGeom>
        </p:spPr>
        <p:txBody>
          <a:bodyPr wrap="square">
            <a:spAutoFit/>
          </a:bodyPr>
          <a:lstStyle/>
          <a:p>
            <a:pPr indent="2667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在双序列发生器模式下，</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en-US" sz="2000" kern="100" dirty="0">
                <a:solidFill>
                  <a:schemeClr val="tx1">
                    <a:lumMod val="65000"/>
                    <a:lumOff val="35000"/>
                  </a:schemeClr>
                </a:solidFill>
                <a:latin typeface="+mn-ea"/>
                <a:cs typeface="Times New Roman" panose="02020603050405020304" pitchFamily="18" charset="0"/>
              </a:rPr>
              <a:t>是独立工作的，而</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模块只有一个转换器，就有可能出现</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en-US" sz="2000" kern="100" dirty="0">
                <a:solidFill>
                  <a:schemeClr val="tx1">
                    <a:lumMod val="65000"/>
                    <a:lumOff val="35000"/>
                  </a:schemeClr>
                </a:solidFill>
                <a:latin typeface="+mn-ea"/>
                <a:cs typeface="Times New Roman" panose="02020603050405020304" pitchFamily="18" charset="0"/>
              </a:rPr>
              <a:t>同时向转换器发出转换请求的情况，这时候转换器应该怎样响应呢？前面学习中断的时候，知道各个中断是有优先级的，这里也一样，两个序列发生器在转换器那里也是有优先级的，</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的优先级高于</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en-US" sz="2000" kern="100" dirty="0">
                <a:solidFill>
                  <a:schemeClr val="tx1">
                    <a:lumMod val="65000"/>
                    <a:lumOff val="35000"/>
                  </a:schemeClr>
                </a:solidFill>
                <a:latin typeface="+mn-ea"/>
                <a:cs typeface="Times New Roman" panose="02020603050405020304" pitchFamily="18" charset="0"/>
              </a:rPr>
              <a:t>的优先级。当</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en-US" sz="2000" kern="100" dirty="0">
                <a:solidFill>
                  <a:schemeClr val="tx1">
                    <a:lumMod val="65000"/>
                    <a:lumOff val="35000"/>
                  </a:schemeClr>
                </a:solidFill>
                <a:latin typeface="+mn-ea"/>
                <a:cs typeface="Times New Roman" panose="02020603050405020304" pitchFamily="18" charset="0"/>
              </a:rPr>
              <a:t>同时产生转换请求时，</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的转换器先响应</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的请求，再响应</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en-US" sz="2000" kern="100" dirty="0">
                <a:solidFill>
                  <a:schemeClr val="tx1">
                    <a:lumMod val="65000"/>
                    <a:lumOff val="35000"/>
                  </a:schemeClr>
                </a:solidFill>
                <a:latin typeface="+mn-ea"/>
                <a:cs typeface="Times New Roman" panose="02020603050405020304" pitchFamily="18" charset="0"/>
              </a:rPr>
              <a:t>的。如果</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在转换</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中的序列时，</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en-US" sz="2000" kern="100" dirty="0">
                <a:solidFill>
                  <a:schemeClr val="tx1">
                    <a:lumMod val="65000"/>
                    <a:lumOff val="35000"/>
                  </a:schemeClr>
                </a:solidFill>
                <a:latin typeface="+mn-ea"/>
                <a:cs typeface="Times New Roman" panose="02020603050405020304" pitchFamily="18" charset="0"/>
              </a:rPr>
              <a:t>的请求在等待状态，这时</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又产生了一个转换请求，则当</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完成转换后，仍然先响应</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的转换请求，</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en-US" sz="2000" kern="100" dirty="0">
                <a:solidFill>
                  <a:schemeClr val="tx1">
                    <a:lumMod val="65000"/>
                    <a:lumOff val="35000"/>
                  </a:schemeClr>
                </a:solidFill>
                <a:latin typeface="+mn-ea"/>
                <a:cs typeface="Times New Roman" panose="02020603050405020304" pitchFamily="18" charset="0"/>
              </a:rPr>
              <a:t>继续等待。</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3984919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内部的</a:t>
            </a:r>
            <a:r>
              <a:rPr lang="en-US" altLang="zh-CN" dirty="0"/>
              <a:t>ADC</a:t>
            </a:r>
            <a:r>
              <a:rPr lang="zh-CN" altLang="en-US" dirty="0"/>
              <a:t>模块</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3568" y="845778"/>
            <a:ext cx="5692416" cy="4046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375984" y="4032061"/>
            <a:ext cx="2555776"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11-1 F28335</a:t>
            </a:r>
            <a:r>
              <a:rPr lang="zh-CN" altLang="zh-CN" sz="2000" kern="100" dirty="0">
                <a:latin typeface="+mn-ea"/>
                <a:cs typeface="Times New Roman" panose="02020603050405020304" pitchFamily="18" charset="0"/>
              </a:rPr>
              <a:t>内部</a:t>
            </a:r>
            <a:r>
              <a:rPr lang="en-US" altLang="zh-CN" sz="2000" kern="100" dirty="0">
                <a:latin typeface="+mn-ea"/>
                <a:cs typeface="Times New Roman" panose="02020603050405020304" pitchFamily="18" charset="0"/>
              </a:rPr>
              <a:t>ADC</a:t>
            </a:r>
            <a:r>
              <a:rPr lang="zh-CN" altLang="zh-CN" sz="2000" kern="100" dirty="0">
                <a:latin typeface="+mn-ea"/>
                <a:cs typeface="Times New Roman" panose="02020603050405020304" pitchFamily="18" charset="0"/>
              </a:rPr>
              <a:t>模块的结构框图</a:t>
            </a:r>
          </a:p>
        </p:txBody>
      </p:sp>
    </p:spTree>
    <p:extLst>
      <p:ext uri="{BB962C8B-B14F-4D97-AF65-F5344CB8AC3E}">
        <p14:creationId xmlns:p14="http://schemas.microsoft.com/office/powerpoint/2010/main" val="2445386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left)">
                                      <p:cBhvr>
                                        <p:cTn id="7" dur="500"/>
                                        <p:tgtEl>
                                          <p:spTgt spid="1536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503548" y="891645"/>
            <a:ext cx="8136904" cy="4123693"/>
          </a:xfrm>
          <a:prstGeom prst="rect">
            <a:avLst/>
          </a:prstGeom>
        </p:spPr>
        <p:txBody>
          <a:bodyPr wrap="square">
            <a:spAutoFit/>
          </a:bodyPr>
          <a:lstStyle/>
          <a:p>
            <a:pPr indent="2667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前面的例子是对</a:t>
            </a:r>
            <a:r>
              <a:rPr lang="en-US" altLang="zh-CN" sz="2000" kern="100" dirty="0">
                <a:solidFill>
                  <a:schemeClr val="tx1">
                    <a:lumMod val="65000"/>
                    <a:lumOff val="35000"/>
                  </a:schemeClr>
                </a:solidFill>
                <a:latin typeface="+mn-ea"/>
                <a:cs typeface="Times New Roman" panose="02020603050405020304" pitchFamily="18" charset="0"/>
              </a:rPr>
              <a:t>16</a:t>
            </a:r>
            <a:r>
              <a:rPr lang="zh-CN" altLang="en-US" sz="2000" kern="100" dirty="0">
                <a:solidFill>
                  <a:schemeClr val="tx1">
                    <a:lumMod val="65000"/>
                    <a:lumOff val="35000"/>
                  </a:schemeClr>
                </a:solidFill>
                <a:latin typeface="+mn-ea"/>
                <a:cs typeface="Times New Roman" panose="02020603050405020304" pitchFamily="18" charset="0"/>
              </a:rPr>
              <a:t>个通道一起采样的，可能很多问题还没有办法看清楚，下面再来看一个实例。假设需要对</a:t>
            </a:r>
            <a:r>
              <a:rPr lang="en-US" altLang="zh-CN" sz="2000" kern="100" dirty="0">
                <a:solidFill>
                  <a:schemeClr val="tx1">
                    <a:lumMod val="65000"/>
                    <a:lumOff val="35000"/>
                  </a:schemeClr>
                </a:solidFill>
                <a:latin typeface="+mn-ea"/>
                <a:cs typeface="Times New Roman" panose="02020603050405020304" pitchFamily="18" charset="0"/>
              </a:rPr>
              <a:t>ADCINA0</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ADCINA1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ADCINA2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ADCINB3</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ADCINB4</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ADCINB5</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ADCINB7</a:t>
            </a:r>
            <a:r>
              <a:rPr lang="zh-CN" altLang="en-US" sz="2000" kern="100" dirty="0">
                <a:solidFill>
                  <a:schemeClr val="tx1">
                    <a:lumMod val="65000"/>
                    <a:lumOff val="35000"/>
                  </a:schemeClr>
                </a:solidFill>
                <a:latin typeface="+mn-ea"/>
                <a:cs typeface="Times New Roman" panose="02020603050405020304" pitchFamily="18" charset="0"/>
              </a:rPr>
              <a:t>这</a:t>
            </a:r>
            <a:r>
              <a:rPr lang="en-US" altLang="zh-CN" sz="2000" kern="100" dirty="0">
                <a:solidFill>
                  <a:schemeClr val="tx1">
                    <a:lumMod val="65000"/>
                    <a:lumOff val="35000"/>
                  </a:schemeClr>
                </a:solidFill>
                <a:latin typeface="+mn-ea"/>
                <a:cs typeface="Times New Roman" panose="02020603050405020304" pitchFamily="18" charset="0"/>
              </a:rPr>
              <a:t>7</a:t>
            </a:r>
            <a:r>
              <a:rPr lang="zh-CN" altLang="en-US" sz="2000" kern="100" dirty="0">
                <a:solidFill>
                  <a:schemeClr val="tx1">
                    <a:lumMod val="65000"/>
                    <a:lumOff val="35000"/>
                  </a:schemeClr>
                </a:solidFill>
                <a:latin typeface="+mn-ea"/>
                <a:cs typeface="Times New Roman" panose="02020603050405020304" pitchFamily="18" charset="0"/>
              </a:rPr>
              <a:t>路通道进行采样，</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模块工作于双序列发生器模式，并采用顺序采样。</a:t>
            </a:r>
          </a:p>
          <a:p>
            <a:pPr indent="2667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和上一个例子一样，由于</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工作于双序列发生器模式，所以会用到序列发生器</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en-US" sz="2000" kern="100" dirty="0">
                <a:solidFill>
                  <a:schemeClr val="tx1">
                    <a:lumMod val="65000"/>
                    <a:lumOff val="35000"/>
                  </a:schemeClr>
                </a:solidFill>
                <a:latin typeface="+mn-ea"/>
                <a:cs typeface="Times New Roman" panose="02020603050405020304" pitchFamily="18" charset="0"/>
              </a:rPr>
              <a:t>。最大转换通道寄存器将用到位</a:t>
            </a:r>
            <a:r>
              <a:rPr lang="en-US" altLang="zh-CN" sz="2000" kern="100" dirty="0">
                <a:solidFill>
                  <a:schemeClr val="tx1">
                    <a:lumMod val="65000"/>
                    <a:lumOff val="35000"/>
                  </a:schemeClr>
                </a:solidFill>
                <a:latin typeface="+mn-ea"/>
                <a:cs typeface="Times New Roman" panose="02020603050405020304" pitchFamily="18" charset="0"/>
              </a:rPr>
              <a:t>MAXCONV1</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MAXCONV2</a:t>
            </a:r>
            <a:r>
              <a:rPr lang="zh-CN" altLang="en-US" sz="2000" kern="100" dirty="0">
                <a:solidFill>
                  <a:schemeClr val="tx1">
                    <a:lumMod val="65000"/>
                    <a:lumOff val="35000"/>
                  </a:schemeClr>
                </a:solidFill>
                <a:latin typeface="+mn-ea"/>
                <a:cs typeface="Times New Roman" panose="02020603050405020304" pitchFamily="18" charset="0"/>
              </a:rPr>
              <a:t>，这里由于</a:t>
            </a:r>
            <a:r>
              <a:rPr lang="en-US" altLang="zh-CN" sz="2000" kern="100" dirty="0">
                <a:solidFill>
                  <a:schemeClr val="tx1">
                    <a:lumMod val="65000"/>
                    <a:lumOff val="35000"/>
                  </a:schemeClr>
                </a:solidFill>
                <a:latin typeface="+mn-ea"/>
                <a:cs typeface="Times New Roman" panose="02020603050405020304" pitchFamily="18" charset="0"/>
              </a:rPr>
              <a:t>A</a:t>
            </a:r>
            <a:r>
              <a:rPr lang="zh-CN" altLang="en-US" sz="2000" kern="100" dirty="0">
                <a:solidFill>
                  <a:schemeClr val="tx1">
                    <a:lumMod val="65000"/>
                    <a:lumOff val="35000"/>
                  </a:schemeClr>
                </a:solidFill>
                <a:latin typeface="+mn-ea"/>
                <a:cs typeface="Times New Roman" panose="02020603050405020304" pitchFamily="18" charset="0"/>
              </a:rPr>
              <a:t>组转换的通道有</a:t>
            </a:r>
            <a:r>
              <a:rPr lang="en-US" altLang="zh-CN" sz="2000" kern="100" dirty="0">
                <a:solidFill>
                  <a:schemeClr val="tx1">
                    <a:lumMod val="65000"/>
                    <a:lumOff val="35000"/>
                  </a:schemeClr>
                </a:solidFill>
                <a:latin typeface="+mn-ea"/>
                <a:cs typeface="Times New Roman" panose="02020603050405020304" pitchFamily="18" charset="0"/>
              </a:rPr>
              <a:t>3</a:t>
            </a:r>
            <a:r>
              <a:rPr lang="zh-CN" altLang="en-US" sz="2000" kern="100" dirty="0">
                <a:solidFill>
                  <a:schemeClr val="tx1">
                    <a:lumMod val="65000"/>
                    <a:lumOff val="35000"/>
                  </a:schemeClr>
                </a:solidFill>
                <a:latin typeface="+mn-ea"/>
                <a:cs typeface="Times New Roman" panose="02020603050405020304" pitchFamily="18" charset="0"/>
              </a:rPr>
              <a:t>路，</a:t>
            </a:r>
            <a:r>
              <a:rPr lang="en-US" altLang="zh-CN" sz="2000" kern="100" dirty="0">
                <a:solidFill>
                  <a:schemeClr val="tx1">
                    <a:lumMod val="65000"/>
                    <a:lumOff val="35000"/>
                  </a:schemeClr>
                </a:solidFill>
                <a:latin typeface="+mn-ea"/>
                <a:cs typeface="Times New Roman" panose="02020603050405020304" pitchFamily="18" charset="0"/>
              </a:rPr>
              <a:t>B</a:t>
            </a:r>
            <a:r>
              <a:rPr lang="zh-CN" altLang="en-US" sz="2000" kern="100" dirty="0">
                <a:solidFill>
                  <a:schemeClr val="tx1">
                    <a:lumMod val="65000"/>
                    <a:lumOff val="35000"/>
                  </a:schemeClr>
                </a:solidFill>
                <a:latin typeface="+mn-ea"/>
                <a:cs typeface="Times New Roman" panose="02020603050405020304" pitchFamily="18" charset="0"/>
              </a:rPr>
              <a:t>组转换的通道有</a:t>
            </a:r>
            <a:r>
              <a:rPr lang="en-US" altLang="zh-CN" sz="2000" kern="100" dirty="0">
                <a:solidFill>
                  <a:schemeClr val="tx1">
                    <a:lumMod val="65000"/>
                    <a:lumOff val="35000"/>
                  </a:schemeClr>
                </a:solidFill>
                <a:latin typeface="+mn-ea"/>
                <a:cs typeface="Times New Roman" panose="02020603050405020304" pitchFamily="18" charset="0"/>
              </a:rPr>
              <a:t>4</a:t>
            </a:r>
            <a:r>
              <a:rPr lang="zh-CN" altLang="en-US" sz="2000" kern="100" dirty="0">
                <a:solidFill>
                  <a:schemeClr val="tx1">
                    <a:lumMod val="65000"/>
                    <a:lumOff val="35000"/>
                  </a:schemeClr>
                </a:solidFill>
                <a:latin typeface="+mn-ea"/>
                <a:cs typeface="Times New Roman" panose="02020603050405020304" pitchFamily="18" charset="0"/>
              </a:rPr>
              <a:t>路，所以</a:t>
            </a:r>
            <a:r>
              <a:rPr lang="en-US" altLang="zh-CN" sz="2000" kern="100" dirty="0">
                <a:solidFill>
                  <a:schemeClr val="tx1">
                    <a:lumMod val="65000"/>
                    <a:lumOff val="35000"/>
                  </a:schemeClr>
                </a:solidFill>
                <a:latin typeface="+mn-ea"/>
                <a:cs typeface="Times New Roman" panose="02020603050405020304" pitchFamily="18" charset="0"/>
              </a:rPr>
              <a:t>MAXCONV1</a:t>
            </a:r>
            <a:r>
              <a:rPr lang="zh-CN" altLang="en-US" sz="2000" kern="100" dirty="0">
                <a:solidFill>
                  <a:schemeClr val="tx1">
                    <a:lumMod val="65000"/>
                    <a:lumOff val="35000"/>
                  </a:schemeClr>
                </a:solidFill>
                <a:latin typeface="+mn-ea"/>
                <a:cs typeface="Times New Roman" panose="02020603050405020304" pitchFamily="18" charset="0"/>
              </a:rPr>
              <a:t>的值为</a:t>
            </a: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MAXCONV2</a:t>
            </a:r>
            <a:r>
              <a:rPr lang="zh-CN" altLang="en-US" sz="2000" kern="100" dirty="0">
                <a:solidFill>
                  <a:schemeClr val="tx1">
                    <a:lumMod val="65000"/>
                    <a:lumOff val="35000"/>
                  </a:schemeClr>
                </a:solidFill>
                <a:latin typeface="+mn-ea"/>
                <a:cs typeface="Times New Roman" panose="02020603050405020304" pitchFamily="18" charset="0"/>
              </a:rPr>
              <a:t>的值为</a:t>
            </a:r>
            <a:r>
              <a:rPr lang="en-US" altLang="zh-CN" sz="2000" kern="100" dirty="0">
                <a:solidFill>
                  <a:schemeClr val="tx1">
                    <a:lumMod val="65000"/>
                    <a:lumOff val="35000"/>
                  </a:schemeClr>
                </a:solidFill>
                <a:latin typeface="+mn-ea"/>
                <a:cs typeface="Times New Roman" panose="02020603050405020304" pitchFamily="18" charset="0"/>
              </a:rPr>
              <a:t>3</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将用到通道选择控制寄存器</a:t>
            </a:r>
            <a:r>
              <a:rPr lang="en-US" altLang="zh-CN" sz="2000" kern="100" dirty="0">
                <a:solidFill>
                  <a:schemeClr val="tx1">
                    <a:lumMod val="65000"/>
                    <a:lumOff val="35000"/>
                  </a:schemeClr>
                </a:solidFill>
                <a:latin typeface="+mn-ea"/>
                <a:cs typeface="Times New Roman" panose="02020603050405020304" pitchFamily="18" charset="0"/>
              </a:rPr>
              <a:t>ADCCHSELSEQ1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en-US" sz="2000" kern="100" dirty="0">
                <a:solidFill>
                  <a:schemeClr val="tx1">
                    <a:lumMod val="65000"/>
                    <a:lumOff val="35000"/>
                  </a:schemeClr>
                </a:solidFill>
                <a:latin typeface="+mn-ea"/>
                <a:cs typeface="Times New Roman" panose="02020603050405020304" pitchFamily="18" charset="0"/>
              </a:rPr>
              <a:t>将用到通道选择控制寄存器</a:t>
            </a:r>
            <a:r>
              <a:rPr lang="en-US" altLang="zh-CN" sz="2000" kern="100" dirty="0">
                <a:solidFill>
                  <a:schemeClr val="tx1">
                    <a:lumMod val="65000"/>
                    <a:lumOff val="35000"/>
                  </a:schemeClr>
                </a:solidFill>
                <a:latin typeface="+mn-ea"/>
                <a:cs typeface="Times New Roman" panose="02020603050405020304" pitchFamily="18" charset="0"/>
              </a:rPr>
              <a:t>ADCCHSELSEQ3</a:t>
            </a:r>
            <a:r>
              <a:rPr lang="zh-CN" altLang="en-US" sz="2000" kern="100" dirty="0">
                <a:solidFill>
                  <a:schemeClr val="tx1">
                    <a:lumMod val="65000"/>
                    <a:lumOff val="35000"/>
                  </a:schemeClr>
                </a:solidFill>
                <a:latin typeface="+mn-ea"/>
                <a:cs typeface="Times New Roman" panose="02020603050405020304" pitchFamily="18" charset="0"/>
              </a:rPr>
              <a:t>，其通道分配情况如表</a:t>
            </a:r>
            <a:r>
              <a:rPr lang="en-US" altLang="zh-CN" sz="2000" kern="100" dirty="0">
                <a:solidFill>
                  <a:schemeClr val="tx1">
                    <a:lumMod val="65000"/>
                    <a:lumOff val="35000"/>
                  </a:schemeClr>
                </a:solidFill>
                <a:latin typeface="+mn-ea"/>
                <a:cs typeface="Times New Roman" panose="02020603050405020304" pitchFamily="18" charset="0"/>
              </a:rPr>
              <a:t>11-5</a:t>
            </a:r>
            <a:r>
              <a:rPr lang="zh-CN" altLang="en-US" sz="2000" kern="100" dirty="0">
                <a:solidFill>
                  <a:schemeClr val="tx1">
                    <a:lumMod val="65000"/>
                    <a:lumOff val="35000"/>
                  </a:schemeClr>
                </a:solidFill>
                <a:latin typeface="+mn-ea"/>
                <a:cs typeface="Times New Roman" panose="02020603050405020304" pitchFamily="18" charset="0"/>
              </a:rPr>
              <a:t>所示。序列发生器内通道的选择情况如图</a:t>
            </a:r>
            <a:r>
              <a:rPr lang="en-US" altLang="zh-CN" sz="2000" kern="100" dirty="0">
                <a:solidFill>
                  <a:schemeClr val="tx1">
                    <a:lumMod val="65000"/>
                    <a:lumOff val="35000"/>
                  </a:schemeClr>
                </a:solidFill>
                <a:latin typeface="+mn-ea"/>
                <a:cs typeface="Times New Roman" panose="02020603050405020304" pitchFamily="18" charset="0"/>
              </a:rPr>
              <a:t>11-14</a:t>
            </a:r>
            <a:r>
              <a:rPr lang="zh-CN" altLang="en-US" sz="2000" kern="100" dirty="0">
                <a:solidFill>
                  <a:schemeClr val="tx1">
                    <a:lumMod val="65000"/>
                    <a:lumOff val="35000"/>
                  </a:schemeClr>
                </a:solidFill>
                <a:latin typeface="+mn-ea"/>
                <a:cs typeface="Times New Roman" panose="02020603050405020304" pitchFamily="18" charset="0"/>
              </a:rPr>
              <a:t>所示。</a:t>
            </a:r>
          </a:p>
        </p:txBody>
      </p:sp>
    </p:spTree>
    <p:extLst>
      <p:ext uri="{BB962C8B-B14F-4D97-AF65-F5344CB8AC3E}">
        <p14:creationId xmlns:p14="http://schemas.microsoft.com/office/powerpoint/2010/main" val="7509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642557645"/>
              </p:ext>
            </p:extLst>
          </p:nvPr>
        </p:nvGraphicFramePr>
        <p:xfrm>
          <a:off x="683568" y="1682486"/>
          <a:ext cx="7632847" cy="1609344"/>
        </p:xfrm>
        <a:graphic>
          <a:graphicData uri="http://schemas.openxmlformats.org/drawingml/2006/table">
            <a:tbl>
              <a:tblPr bandRow="1">
                <a:tableStyleId>{00A15C55-8517-42AA-B614-E9B94910E393}</a:tableStyleId>
              </a:tblPr>
              <a:tblGrid>
                <a:gridCol w="1368151">
                  <a:extLst>
                    <a:ext uri="{9D8B030D-6E8A-4147-A177-3AD203B41FA5}">
                      <a16:colId xmlns:a16="http://schemas.microsoft.com/office/drawing/2014/main" val="2755721556"/>
                    </a:ext>
                  </a:extLst>
                </a:gridCol>
                <a:gridCol w="1008112">
                  <a:extLst>
                    <a:ext uri="{9D8B030D-6E8A-4147-A177-3AD203B41FA5}">
                      <a16:colId xmlns:a16="http://schemas.microsoft.com/office/drawing/2014/main" val="1527700195"/>
                    </a:ext>
                  </a:extLst>
                </a:gridCol>
                <a:gridCol w="1296144">
                  <a:extLst>
                    <a:ext uri="{9D8B030D-6E8A-4147-A177-3AD203B41FA5}">
                      <a16:colId xmlns:a16="http://schemas.microsoft.com/office/drawing/2014/main" val="889272303"/>
                    </a:ext>
                  </a:extLst>
                </a:gridCol>
                <a:gridCol w="1462869">
                  <a:extLst>
                    <a:ext uri="{9D8B030D-6E8A-4147-A177-3AD203B41FA5}">
                      <a16:colId xmlns:a16="http://schemas.microsoft.com/office/drawing/2014/main" val="4012952536"/>
                    </a:ext>
                  </a:extLst>
                </a:gridCol>
                <a:gridCol w="1212781">
                  <a:extLst>
                    <a:ext uri="{9D8B030D-6E8A-4147-A177-3AD203B41FA5}">
                      <a16:colId xmlns:a16="http://schemas.microsoft.com/office/drawing/2014/main" val="4130405869"/>
                    </a:ext>
                  </a:extLst>
                </a:gridCol>
                <a:gridCol w="1284790">
                  <a:extLst>
                    <a:ext uri="{9D8B030D-6E8A-4147-A177-3AD203B41FA5}">
                      <a16:colId xmlns:a16="http://schemas.microsoft.com/office/drawing/2014/main" val="1177501317"/>
                    </a:ext>
                  </a:extLst>
                </a:gridCol>
              </a:tblGrid>
              <a:tr h="0">
                <a:tc rowSpan="4">
                  <a:txBody>
                    <a:bodyPr/>
                    <a:lstStyle/>
                    <a:p>
                      <a:pPr algn="ctr">
                        <a:lnSpc>
                          <a:spcPct val="120000"/>
                        </a:lnSpc>
                        <a:spcAft>
                          <a:spcPts val="0"/>
                        </a:spcAft>
                      </a:pPr>
                      <a:r>
                        <a:rPr lang="en-US" sz="1100" kern="100" dirty="0">
                          <a:effectLst/>
                        </a:rPr>
                        <a:t>ADCCHSELSEQ1</a:t>
                      </a:r>
                      <a:endParaRPr lang="zh-CN" sz="11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100" kern="100">
                          <a:effectLst/>
                        </a:rPr>
                        <a:t>CONV00</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100" kern="100">
                          <a:effectLst/>
                        </a:rPr>
                        <a:t>0000(ADCINA0)</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ctr">
                        <a:lnSpc>
                          <a:spcPct val="120000"/>
                        </a:lnSpc>
                        <a:spcAft>
                          <a:spcPts val="0"/>
                        </a:spcAft>
                      </a:pPr>
                      <a:r>
                        <a:rPr lang="en-US" sz="1100" kern="100" dirty="0">
                          <a:effectLst/>
                        </a:rPr>
                        <a:t>ADCCHSELSEQ3</a:t>
                      </a:r>
                      <a:endParaRPr lang="zh-CN" sz="11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100" kern="100" dirty="0">
                          <a:effectLst/>
                        </a:rPr>
                        <a:t>CONV08</a:t>
                      </a:r>
                      <a:endParaRPr lang="zh-CN" sz="11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100" kern="100">
                          <a:effectLst/>
                        </a:rPr>
                        <a:t>1000(ADCINB3)</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80428537"/>
                  </a:ext>
                </a:extLst>
              </a:tr>
              <a:tr h="0">
                <a:tc vMerge="1">
                  <a:txBody>
                    <a:bodyPr/>
                    <a:lstStyle/>
                    <a:p>
                      <a:endParaRPr lang="zh-CN" altLang="en-US"/>
                    </a:p>
                  </a:txBody>
                  <a:tcPr/>
                </a:tc>
                <a:tc>
                  <a:txBody>
                    <a:bodyPr/>
                    <a:lstStyle/>
                    <a:p>
                      <a:pPr algn="ctr">
                        <a:lnSpc>
                          <a:spcPct val="120000"/>
                        </a:lnSpc>
                        <a:spcAft>
                          <a:spcPts val="0"/>
                        </a:spcAft>
                      </a:pPr>
                      <a:r>
                        <a:rPr lang="en-US" sz="1100" kern="100">
                          <a:effectLst/>
                        </a:rPr>
                        <a:t>CONV01</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100" kern="100">
                          <a:effectLst/>
                        </a:rPr>
                        <a:t>0001(ADCINA1)</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100" kern="100">
                          <a:effectLst/>
                        </a:rPr>
                        <a:t>CONV09</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100" kern="100">
                          <a:effectLst/>
                        </a:rPr>
                        <a:t>1001(ADCINB4)</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20337601"/>
                  </a:ext>
                </a:extLst>
              </a:tr>
              <a:tr h="0">
                <a:tc vMerge="1">
                  <a:txBody>
                    <a:bodyPr/>
                    <a:lstStyle/>
                    <a:p>
                      <a:endParaRPr lang="zh-CN" altLang="en-US"/>
                    </a:p>
                  </a:txBody>
                  <a:tcPr/>
                </a:tc>
                <a:tc>
                  <a:txBody>
                    <a:bodyPr/>
                    <a:lstStyle/>
                    <a:p>
                      <a:pPr algn="ctr">
                        <a:lnSpc>
                          <a:spcPct val="120000"/>
                        </a:lnSpc>
                        <a:spcAft>
                          <a:spcPts val="0"/>
                        </a:spcAft>
                      </a:pPr>
                      <a:r>
                        <a:rPr lang="en-US" sz="1100" kern="100">
                          <a:effectLst/>
                        </a:rPr>
                        <a:t>CONV02</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100" kern="100">
                          <a:effectLst/>
                        </a:rPr>
                        <a:t>0010(ADCINA2)</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100" kern="100">
                          <a:effectLst/>
                        </a:rPr>
                        <a:t>CONV10</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100" kern="100">
                          <a:effectLst/>
                        </a:rPr>
                        <a:t>1010(ADCINB5)</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94044992"/>
                  </a:ext>
                </a:extLst>
              </a:tr>
              <a:tr h="0">
                <a:tc vMerge="1">
                  <a:txBody>
                    <a:bodyPr/>
                    <a:lstStyle/>
                    <a:p>
                      <a:endParaRPr lang="zh-CN" altLang="en-US"/>
                    </a:p>
                  </a:txBody>
                  <a:tcPr/>
                </a:tc>
                <a:tc>
                  <a:txBody>
                    <a:bodyPr/>
                    <a:lstStyle/>
                    <a:p>
                      <a:pPr algn="ctr">
                        <a:lnSpc>
                          <a:spcPct val="120000"/>
                        </a:lnSpc>
                        <a:spcAft>
                          <a:spcPts val="0"/>
                        </a:spcAft>
                      </a:pPr>
                      <a:r>
                        <a:rPr lang="en-US" sz="1100" kern="100">
                          <a:effectLst/>
                        </a:rPr>
                        <a:t>CONV03</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100" kern="100">
                          <a:effectLst/>
                        </a:rPr>
                        <a:t>×</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100" kern="100">
                          <a:effectLst/>
                        </a:rPr>
                        <a:t>CONV11</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100" kern="100">
                          <a:effectLst/>
                        </a:rPr>
                        <a:t>1011(ADCINB7)</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9423486"/>
                  </a:ext>
                </a:extLst>
              </a:tr>
              <a:tr h="0">
                <a:tc rowSpan="4">
                  <a:txBody>
                    <a:bodyPr/>
                    <a:lstStyle/>
                    <a:p>
                      <a:pPr algn="ctr">
                        <a:lnSpc>
                          <a:spcPct val="120000"/>
                        </a:lnSpc>
                        <a:spcAft>
                          <a:spcPts val="0"/>
                        </a:spcAft>
                      </a:pPr>
                      <a:r>
                        <a:rPr lang="en-US" sz="1100" kern="100">
                          <a:effectLst/>
                        </a:rPr>
                        <a:t>ADCCHSELSEQ2</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100" kern="100">
                          <a:effectLst/>
                        </a:rPr>
                        <a:t>CONV04</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100" kern="100">
                          <a:effectLst/>
                        </a:rPr>
                        <a:t>×</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ctr">
                        <a:lnSpc>
                          <a:spcPct val="120000"/>
                        </a:lnSpc>
                        <a:spcAft>
                          <a:spcPts val="0"/>
                        </a:spcAft>
                      </a:pPr>
                      <a:r>
                        <a:rPr lang="en-US" sz="1100" kern="100" dirty="0">
                          <a:effectLst/>
                        </a:rPr>
                        <a:t>ADCCHSELSEQ4</a:t>
                      </a:r>
                      <a:endParaRPr lang="zh-CN" sz="11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100" kern="100">
                          <a:effectLst/>
                        </a:rPr>
                        <a:t>CONV12</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100" kern="100">
                          <a:effectLst/>
                        </a:rPr>
                        <a:t>×</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35495131"/>
                  </a:ext>
                </a:extLst>
              </a:tr>
              <a:tr h="0">
                <a:tc vMerge="1">
                  <a:txBody>
                    <a:bodyPr/>
                    <a:lstStyle/>
                    <a:p>
                      <a:endParaRPr lang="zh-CN" altLang="en-US"/>
                    </a:p>
                  </a:txBody>
                  <a:tcPr/>
                </a:tc>
                <a:tc>
                  <a:txBody>
                    <a:bodyPr/>
                    <a:lstStyle/>
                    <a:p>
                      <a:pPr algn="ctr">
                        <a:lnSpc>
                          <a:spcPct val="120000"/>
                        </a:lnSpc>
                        <a:spcAft>
                          <a:spcPts val="0"/>
                        </a:spcAft>
                      </a:pPr>
                      <a:r>
                        <a:rPr lang="en-US" sz="1100" kern="100">
                          <a:effectLst/>
                        </a:rPr>
                        <a:t>CONV05</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100" kern="100">
                          <a:effectLst/>
                        </a:rPr>
                        <a:t>×</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100" kern="100">
                          <a:effectLst/>
                        </a:rPr>
                        <a:t>CONV11</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100" kern="100">
                          <a:effectLst/>
                        </a:rPr>
                        <a:t>×</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45168196"/>
                  </a:ext>
                </a:extLst>
              </a:tr>
              <a:tr h="0">
                <a:tc vMerge="1">
                  <a:txBody>
                    <a:bodyPr/>
                    <a:lstStyle/>
                    <a:p>
                      <a:endParaRPr lang="zh-CN" altLang="en-US"/>
                    </a:p>
                  </a:txBody>
                  <a:tcPr/>
                </a:tc>
                <a:tc>
                  <a:txBody>
                    <a:bodyPr/>
                    <a:lstStyle/>
                    <a:p>
                      <a:pPr algn="ctr">
                        <a:lnSpc>
                          <a:spcPct val="120000"/>
                        </a:lnSpc>
                        <a:spcAft>
                          <a:spcPts val="0"/>
                        </a:spcAft>
                      </a:pPr>
                      <a:r>
                        <a:rPr lang="en-US" sz="1100" kern="100">
                          <a:effectLst/>
                        </a:rPr>
                        <a:t>CONV06</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100" kern="100">
                          <a:effectLst/>
                        </a:rPr>
                        <a:t>×</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100" kern="100">
                          <a:effectLst/>
                        </a:rPr>
                        <a:t>CONV14</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100" kern="100">
                          <a:effectLst/>
                        </a:rPr>
                        <a:t>×</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1401220"/>
                  </a:ext>
                </a:extLst>
              </a:tr>
              <a:tr h="0">
                <a:tc vMerge="1">
                  <a:txBody>
                    <a:bodyPr/>
                    <a:lstStyle/>
                    <a:p>
                      <a:endParaRPr lang="zh-CN" altLang="en-US"/>
                    </a:p>
                  </a:txBody>
                  <a:tcPr/>
                </a:tc>
                <a:tc>
                  <a:txBody>
                    <a:bodyPr/>
                    <a:lstStyle/>
                    <a:p>
                      <a:pPr algn="ctr">
                        <a:lnSpc>
                          <a:spcPct val="120000"/>
                        </a:lnSpc>
                        <a:spcAft>
                          <a:spcPts val="0"/>
                        </a:spcAft>
                      </a:pPr>
                      <a:r>
                        <a:rPr lang="en-US" sz="1100" kern="100">
                          <a:effectLst/>
                        </a:rPr>
                        <a:t>CONV07</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100" kern="100">
                          <a:effectLst/>
                        </a:rPr>
                        <a:t>×</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100" kern="100">
                          <a:effectLst/>
                        </a:rPr>
                        <a:t>CONV15</a:t>
                      </a:r>
                      <a:endParaRPr lang="zh-CN" sz="11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100" kern="100" dirty="0">
                          <a:effectLst/>
                        </a:rPr>
                        <a:t>×</a:t>
                      </a:r>
                      <a:endParaRPr lang="zh-CN" sz="11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60944748"/>
                  </a:ext>
                </a:extLst>
              </a:tr>
            </a:tbl>
          </a:graphicData>
        </a:graphic>
      </p:graphicFrame>
      <p:sp>
        <p:nvSpPr>
          <p:cNvPr id="6" name="矩形 5"/>
          <p:cNvSpPr/>
          <p:nvPr/>
        </p:nvSpPr>
        <p:spPr>
          <a:xfrm>
            <a:off x="2349980" y="3545318"/>
            <a:ext cx="4444040"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11-5 </a:t>
            </a:r>
            <a:r>
              <a:rPr lang="zh-CN" altLang="zh-CN" sz="2000" kern="100" dirty="0">
                <a:latin typeface="+mn-ea"/>
                <a:cs typeface="Times New Roman" panose="02020603050405020304" pitchFamily="18" charset="0"/>
              </a:rPr>
              <a:t>双序列发生器顺序采样模式下</a:t>
            </a:r>
            <a:r>
              <a:rPr lang="en-US" altLang="zh-CN" sz="2000" kern="100" dirty="0">
                <a:latin typeface="+mn-ea"/>
                <a:cs typeface="Times New Roman" panose="02020603050405020304" pitchFamily="18" charset="0"/>
              </a:rPr>
              <a:t>7</a:t>
            </a:r>
            <a:r>
              <a:rPr lang="zh-CN" altLang="zh-CN" sz="2000" kern="100" dirty="0">
                <a:latin typeface="+mn-ea"/>
                <a:cs typeface="Times New Roman" panose="02020603050405020304" pitchFamily="18" charset="0"/>
              </a:rPr>
              <a:t>路通道时</a:t>
            </a:r>
            <a:r>
              <a:rPr lang="en-US" altLang="zh-CN" sz="2000" kern="100" dirty="0" err="1">
                <a:latin typeface="+mn-ea"/>
                <a:cs typeface="Times New Roman" panose="02020603050405020304" pitchFamily="18" charset="0"/>
              </a:rPr>
              <a:t>ADCCHSELSEQn</a:t>
            </a:r>
            <a:r>
              <a:rPr lang="zh-CN" altLang="zh-CN" sz="2000" kern="100" dirty="0">
                <a:latin typeface="+mn-ea"/>
                <a:cs typeface="Times New Roman" panose="02020603050405020304" pitchFamily="18" charset="0"/>
              </a:rPr>
              <a:t>位情况</a:t>
            </a:r>
            <a:endParaRPr lang="zh-CN" altLang="zh-CN" sz="20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776660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2272858" y="3810153"/>
            <a:ext cx="4598284" cy="830997"/>
          </a:xfrm>
          <a:prstGeom prst="rect">
            <a:avLst/>
          </a:prstGeom>
        </p:spPr>
        <p:txBody>
          <a:bodyPr wrap="square">
            <a:spAutoFit/>
          </a:bodyPr>
          <a:lstStyle/>
          <a:p>
            <a:pPr algn="ctr">
              <a:lnSpc>
                <a:spcPct val="120000"/>
              </a:lnSpc>
              <a:spcAft>
                <a:spcPts val="0"/>
              </a:spcAft>
            </a:pPr>
            <a:r>
              <a:rPr lang="zh-CN" altLang="en-US" sz="2000" kern="100" dirty="0">
                <a:latin typeface="+mn-ea"/>
                <a:cs typeface="Times New Roman" panose="02020603050405020304" pitchFamily="18" charset="0"/>
              </a:rPr>
              <a:t>图</a:t>
            </a:r>
            <a:r>
              <a:rPr lang="en-US" altLang="zh-CN" sz="2000" kern="100" dirty="0" smtClean="0">
                <a:latin typeface="+mn-ea"/>
                <a:cs typeface="Times New Roman" panose="02020603050405020304" pitchFamily="18" charset="0"/>
              </a:rPr>
              <a:t>11-14 </a:t>
            </a:r>
            <a:r>
              <a:rPr lang="zh-CN" altLang="en-US" sz="2000" kern="100" dirty="0" smtClean="0">
                <a:latin typeface="+mn-ea"/>
                <a:cs typeface="Times New Roman" panose="02020603050405020304" pitchFamily="18" charset="0"/>
              </a:rPr>
              <a:t>双</a:t>
            </a:r>
            <a:r>
              <a:rPr lang="zh-CN" altLang="en-US" sz="2000" kern="100" dirty="0">
                <a:latin typeface="+mn-ea"/>
                <a:cs typeface="Times New Roman" panose="02020603050405020304" pitchFamily="18" charset="0"/>
              </a:rPr>
              <a:t>序列发生器顺序采样模式下序列发生器</a:t>
            </a:r>
            <a:r>
              <a:rPr lang="en-US" altLang="zh-CN" sz="2000" kern="100" dirty="0">
                <a:latin typeface="+mn-ea"/>
                <a:cs typeface="Times New Roman" panose="02020603050405020304" pitchFamily="18" charset="0"/>
              </a:rPr>
              <a:t>7</a:t>
            </a:r>
            <a:r>
              <a:rPr lang="zh-CN" altLang="en-US" sz="2000" kern="100" dirty="0">
                <a:latin typeface="+mn-ea"/>
                <a:cs typeface="Times New Roman" panose="02020603050405020304" pitchFamily="18" charset="0"/>
              </a:rPr>
              <a:t>路通道选择情况</a:t>
            </a:r>
            <a:endParaRPr lang="zh-CN" altLang="zh-CN" sz="2000" kern="100" dirty="0">
              <a:effectLst/>
              <a:latin typeface="+mn-ea"/>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450502096"/>
              </p:ext>
            </p:extLst>
          </p:nvPr>
        </p:nvGraphicFramePr>
        <p:xfrm>
          <a:off x="1475656" y="1059581"/>
          <a:ext cx="5904656" cy="2521989"/>
        </p:xfrm>
        <a:graphic>
          <a:graphicData uri="http://schemas.openxmlformats.org/presentationml/2006/ole">
            <mc:AlternateContent xmlns:mc="http://schemas.openxmlformats.org/markup-compatibility/2006">
              <mc:Choice xmlns:v="urn:schemas-microsoft-com:vml" Requires="v">
                <p:oleObj spid="_x0000_s52310" name="Visio" r:id="rId4" imgW="5614797" imgH="2398776" progId="Visio.Drawing.11">
                  <p:embed/>
                </p:oleObj>
              </mc:Choice>
              <mc:Fallback>
                <p:oleObj name="Visio" r:id="rId4" imgW="5614797" imgH="239877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1059581"/>
                        <a:ext cx="5904656" cy="2521989"/>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605887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2272858" y="4227658"/>
            <a:ext cx="4598284" cy="830997"/>
          </a:xfrm>
          <a:prstGeom prst="rect">
            <a:avLst/>
          </a:prstGeom>
        </p:spPr>
        <p:txBody>
          <a:bodyPr wrap="square">
            <a:spAutoFit/>
          </a:bodyPr>
          <a:lstStyle/>
          <a:p>
            <a:pPr algn="ctr">
              <a:lnSpc>
                <a:spcPct val="120000"/>
              </a:lnSpc>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11-15 </a:t>
            </a:r>
            <a:r>
              <a:rPr lang="zh-CN" altLang="en-US" sz="2000" kern="100" dirty="0">
                <a:latin typeface="+mn-ea"/>
                <a:cs typeface="Times New Roman" panose="02020603050405020304" pitchFamily="18" charset="0"/>
              </a:rPr>
              <a:t>双序列发生器顺序采样模式下</a:t>
            </a:r>
            <a:r>
              <a:rPr lang="en-US" altLang="zh-CN" sz="2000" kern="100" dirty="0">
                <a:latin typeface="+mn-ea"/>
                <a:cs typeface="Times New Roman" panose="02020603050405020304" pitchFamily="18" charset="0"/>
              </a:rPr>
              <a:t>7</a:t>
            </a:r>
            <a:r>
              <a:rPr lang="zh-CN" altLang="en-US" sz="2000" kern="100" dirty="0">
                <a:latin typeface="+mn-ea"/>
                <a:cs typeface="Times New Roman" panose="02020603050405020304" pitchFamily="18" charset="0"/>
              </a:rPr>
              <a:t>路通道转换结果</a:t>
            </a:r>
            <a:endParaRPr lang="zh-CN" altLang="zh-CN" sz="2000" kern="100" dirty="0">
              <a:effectLst/>
              <a:latin typeface="+mn-ea"/>
              <a:cs typeface="Times New Roman" panose="02020603050405020304" pitchFamily="18" charset="0"/>
            </a:endParaRPr>
          </a:p>
        </p:txBody>
      </p:sp>
      <p:sp>
        <p:nvSpPr>
          <p:cNvPr id="5" name="矩形 4"/>
          <p:cNvSpPr/>
          <p:nvPr/>
        </p:nvSpPr>
        <p:spPr>
          <a:xfrm>
            <a:off x="575556" y="843558"/>
            <a:ext cx="7992888" cy="830997"/>
          </a:xfrm>
          <a:prstGeom prst="rect">
            <a:avLst/>
          </a:prstGeom>
        </p:spPr>
        <p:txBody>
          <a:bodyPr wrap="square">
            <a:spAutoFit/>
          </a:bodyPr>
          <a:lstStyle/>
          <a:p>
            <a:pPr indent="26670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如果序列发生器</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zh-CN"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zh-CN" sz="2000" kern="100" dirty="0">
                <a:solidFill>
                  <a:schemeClr val="tx1">
                    <a:lumMod val="65000"/>
                    <a:lumOff val="35000"/>
                  </a:schemeClr>
                </a:solidFill>
                <a:latin typeface="+mn-ea"/>
                <a:cs typeface="Times New Roman" panose="02020603050405020304" pitchFamily="18" charset="0"/>
              </a:rPr>
              <a:t>两者都已经完成了转换，转换结果如图</a:t>
            </a:r>
            <a:r>
              <a:rPr lang="en-US" altLang="zh-CN" sz="2000" kern="100" dirty="0">
                <a:solidFill>
                  <a:schemeClr val="tx1">
                    <a:lumMod val="65000"/>
                    <a:lumOff val="35000"/>
                  </a:schemeClr>
                </a:solidFill>
                <a:latin typeface="+mn-ea"/>
                <a:cs typeface="Times New Roman" panose="02020603050405020304" pitchFamily="18" charset="0"/>
              </a:rPr>
              <a:t>11-15</a:t>
            </a:r>
            <a:r>
              <a:rPr lang="zh-CN" altLang="zh-CN" sz="2000" kern="100" dirty="0">
                <a:solidFill>
                  <a:schemeClr val="tx1">
                    <a:lumMod val="65000"/>
                    <a:lumOff val="35000"/>
                  </a:schemeClr>
                </a:solidFill>
                <a:latin typeface="+mn-ea"/>
                <a:cs typeface="Times New Roman" panose="02020603050405020304" pitchFamily="18" charset="0"/>
              </a:rPr>
              <a:t>所示。</a:t>
            </a:r>
          </a:p>
        </p:txBody>
      </p:sp>
      <p:graphicFrame>
        <p:nvGraphicFramePr>
          <p:cNvPr id="9" name="对象 8"/>
          <p:cNvGraphicFramePr>
            <a:graphicFrameLocks noChangeAspect="1"/>
          </p:cNvGraphicFramePr>
          <p:nvPr>
            <p:extLst>
              <p:ext uri="{D42A27DB-BD31-4B8C-83A1-F6EECF244321}">
                <p14:modId xmlns:p14="http://schemas.microsoft.com/office/powerpoint/2010/main" val="2889521966"/>
              </p:ext>
            </p:extLst>
          </p:nvPr>
        </p:nvGraphicFramePr>
        <p:xfrm>
          <a:off x="2368323" y="1674555"/>
          <a:ext cx="4441889" cy="2525780"/>
        </p:xfrm>
        <a:graphic>
          <a:graphicData uri="http://schemas.openxmlformats.org/presentationml/2006/ole">
            <mc:AlternateContent xmlns:mc="http://schemas.openxmlformats.org/markup-compatibility/2006">
              <mc:Choice xmlns:v="urn:schemas-microsoft-com:vml" Requires="v">
                <p:oleObj spid="_x0000_s53333" name="Visio" r:id="rId4" imgW="2429493" imgH="1381447" progId="Visio.Drawing.11">
                  <p:embed/>
                </p:oleObj>
              </mc:Choice>
              <mc:Fallback>
                <p:oleObj name="Visio" r:id="rId4" imgW="2429493" imgH="1381447" progId="Visio.Drawing.11">
                  <p:embed/>
                  <p:pic>
                    <p:nvPicPr>
                      <p:cNvPr id="0" name="Object 1"/>
                      <p:cNvPicPr>
                        <a:picLocks noChangeAspect="1" noChangeArrowheads="1"/>
                      </p:cNvPicPr>
                      <p:nvPr/>
                    </p:nvPicPr>
                    <p:blipFill>
                      <a:blip r:embed="rId5"/>
                      <a:srcRect/>
                      <a:stretch>
                        <a:fillRect/>
                      </a:stretch>
                    </p:blipFill>
                    <p:spPr bwMode="auto">
                      <a:xfrm>
                        <a:off x="2368323" y="1674555"/>
                        <a:ext cx="4441889" cy="252578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585406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双序列发生器模式下并发采样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575556" y="843558"/>
            <a:ext cx="7992888" cy="3720570"/>
          </a:xfrm>
          <a:prstGeom prst="rect">
            <a:avLst/>
          </a:prstGeom>
        </p:spPr>
        <p:txBody>
          <a:bodyPr wrap="square">
            <a:spAutoFit/>
          </a:bodyPr>
          <a:lstStyle/>
          <a:p>
            <a:pPr indent="450850" algn="just">
              <a:lnSpc>
                <a:spcPct val="120000"/>
              </a:lnSpc>
              <a:spcAft>
                <a:spcPts val="0"/>
              </a:spcAft>
            </a:pPr>
            <a:r>
              <a:rPr lang="zh-CN" altLang="en-US" kern="100" dirty="0">
                <a:solidFill>
                  <a:schemeClr val="tx1">
                    <a:lumMod val="65000"/>
                    <a:lumOff val="35000"/>
                  </a:schemeClr>
                </a:solidFill>
                <a:latin typeface="+mn-ea"/>
                <a:cs typeface="Times New Roman" panose="02020603050405020304" pitchFamily="18" charset="0"/>
              </a:rPr>
              <a:t>假设需要对</a:t>
            </a:r>
            <a:r>
              <a:rPr lang="en-US" altLang="zh-CN" kern="100" dirty="0">
                <a:solidFill>
                  <a:schemeClr val="tx1">
                    <a:lumMod val="65000"/>
                    <a:lumOff val="35000"/>
                  </a:schemeClr>
                </a:solidFill>
                <a:latin typeface="+mn-ea"/>
                <a:cs typeface="Times New Roman" panose="02020603050405020304" pitchFamily="18" charset="0"/>
              </a:rPr>
              <a:t>ADCINA0~ADCINA7</a:t>
            </a:r>
            <a:r>
              <a:rPr lang="zh-CN" altLang="en-US"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ADCINB0~ADCINB7</a:t>
            </a:r>
            <a:r>
              <a:rPr lang="zh-CN" altLang="en-US" kern="100" dirty="0">
                <a:solidFill>
                  <a:schemeClr val="tx1">
                    <a:lumMod val="65000"/>
                    <a:lumOff val="35000"/>
                  </a:schemeClr>
                </a:solidFill>
                <a:latin typeface="+mn-ea"/>
                <a:cs typeface="Times New Roman" panose="02020603050405020304" pitchFamily="18" charset="0"/>
              </a:rPr>
              <a:t>这</a:t>
            </a:r>
            <a:r>
              <a:rPr lang="en-US" altLang="zh-CN" kern="100" dirty="0">
                <a:solidFill>
                  <a:schemeClr val="tx1">
                    <a:lumMod val="65000"/>
                    <a:lumOff val="35000"/>
                  </a:schemeClr>
                </a:solidFill>
                <a:latin typeface="+mn-ea"/>
                <a:cs typeface="Times New Roman" panose="02020603050405020304" pitchFamily="18" charset="0"/>
              </a:rPr>
              <a:t>16</a:t>
            </a:r>
            <a:r>
              <a:rPr lang="zh-CN" altLang="en-US" kern="100" dirty="0">
                <a:solidFill>
                  <a:schemeClr val="tx1">
                    <a:lumMod val="65000"/>
                    <a:lumOff val="35000"/>
                  </a:schemeClr>
                </a:solidFill>
                <a:latin typeface="+mn-ea"/>
                <a:cs typeface="Times New Roman" panose="02020603050405020304" pitchFamily="18" charset="0"/>
              </a:rPr>
              <a:t>路通道进行采样，</a:t>
            </a:r>
            <a:r>
              <a:rPr lang="en-US" altLang="zh-CN" kern="100" dirty="0">
                <a:solidFill>
                  <a:schemeClr val="tx1">
                    <a:lumMod val="65000"/>
                    <a:lumOff val="35000"/>
                  </a:schemeClr>
                </a:solidFill>
                <a:latin typeface="+mn-ea"/>
                <a:cs typeface="Times New Roman" panose="02020603050405020304" pitchFamily="18" charset="0"/>
              </a:rPr>
              <a:t>ADC</a:t>
            </a:r>
            <a:r>
              <a:rPr lang="zh-CN" altLang="en-US" kern="100" dirty="0">
                <a:solidFill>
                  <a:schemeClr val="tx1">
                    <a:lumMod val="65000"/>
                    <a:lumOff val="35000"/>
                  </a:schemeClr>
                </a:solidFill>
                <a:latin typeface="+mn-ea"/>
                <a:cs typeface="Times New Roman" panose="02020603050405020304" pitchFamily="18" charset="0"/>
              </a:rPr>
              <a:t>模块工作于双序列发生器模式，并采用并发</a:t>
            </a:r>
            <a:r>
              <a:rPr lang="zh-CN" altLang="en-US" kern="100" dirty="0" smtClean="0">
                <a:solidFill>
                  <a:schemeClr val="tx1">
                    <a:lumMod val="65000"/>
                    <a:lumOff val="35000"/>
                  </a:schemeClr>
                </a:solidFill>
                <a:latin typeface="+mn-ea"/>
                <a:cs typeface="Times New Roman" panose="02020603050405020304" pitchFamily="18" charset="0"/>
              </a:rPr>
              <a:t>采样</a:t>
            </a:r>
            <a:r>
              <a:rPr lang="en-US" altLang="zh-CN" kern="100" dirty="0" smtClean="0">
                <a:solidFill>
                  <a:schemeClr val="tx1">
                    <a:lumMod val="65000"/>
                    <a:lumOff val="35000"/>
                  </a:schemeClr>
                </a:solidFill>
                <a:latin typeface="+mn-ea"/>
                <a:cs typeface="Times New Roman" panose="02020603050405020304" pitchFamily="18" charset="0"/>
              </a:rPr>
              <a:t>.</a:t>
            </a:r>
          </a:p>
          <a:p>
            <a:pPr indent="450850" algn="just">
              <a:lnSpc>
                <a:spcPct val="120000"/>
              </a:lnSpc>
              <a:spcAft>
                <a:spcPts val="0"/>
              </a:spcAft>
            </a:pPr>
            <a:r>
              <a:rPr lang="zh-CN" altLang="en-US" kern="100" dirty="0" smtClean="0">
                <a:solidFill>
                  <a:schemeClr val="tx1">
                    <a:lumMod val="65000"/>
                    <a:lumOff val="35000"/>
                  </a:schemeClr>
                </a:solidFill>
                <a:latin typeface="+mn-ea"/>
                <a:cs typeface="Times New Roman" panose="02020603050405020304" pitchFamily="18" charset="0"/>
              </a:rPr>
              <a:t>由于</a:t>
            </a:r>
            <a:r>
              <a:rPr lang="en-US" altLang="zh-CN" kern="100" dirty="0">
                <a:solidFill>
                  <a:schemeClr val="tx1">
                    <a:lumMod val="65000"/>
                    <a:lumOff val="35000"/>
                  </a:schemeClr>
                </a:solidFill>
                <a:latin typeface="+mn-ea"/>
                <a:cs typeface="Times New Roman" panose="02020603050405020304" pitchFamily="18" charset="0"/>
              </a:rPr>
              <a:t>ADC</a:t>
            </a:r>
            <a:r>
              <a:rPr lang="zh-CN" altLang="en-US" kern="100" dirty="0">
                <a:solidFill>
                  <a:schemeClr val="tx1">
                    <a:lumMod val="65000"/>
                    <a:lumOff val="35000"/>
                  </a:schemeClr>
                </a:solidFill>
                <a:latin typeface="+mn-ea"/>
                <a:cs typeface="Times New Roman" panose="02020603050405020304" pitchFamily="18" charset="0"/>
              </a:rPr>
              <a:t>工作于双序列发生器模式，所以会用到序列发生器</a:t>
            </a:r>
            <a:r>
              <a:rPr lang="en-US" altLang="zh-CN" kern="100" dirty="0">
                <a:solidFill>
                  <a:schemeClr val="tx1">
                    <a:lumMod val="65000"/>
                    <a:lumOff val="35000"/>
                  </a:schemeClr>
                </a:solidFill>
                <a:latin typeface="+mn-ea"/>
                <a:cs typeface="Times New Roman" panose="02020603050405020304" pitchFamily="18" charset="0"/>
              </a:rPr>
              <a:t>SEQ1</a:t>
            </a:r>
            <a:r>
              <a:rPr lang="zh-CN" altLang="en-US"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SEQ2</a:t>
            </a:r>
            <a:r>
              <a:rPr lang="zh-CN" altLang="en-US" kern="100" dirty="0">
                <a:solidFill>
                  <a:schemeClr val="tx1">
                    <a:lumMod val="65000"/>
                    <a:lumOff val="35000"/>
                  </a:schemeClr>
                </a:solidFill>
                <a:latin typeface="+mn-ea"/>
                <a:cs typeface="Times New Roman" panose="02020603050405020304" pitchFamily="18" charset="0"/>
              </a:rPr>
              <a:t>。最大转换通道寄存器将用到位</a:t>
            </a:r>
            <a:r>
              <a:rPr lang="en-US" altLang="zh-CN" kern="100" dirty="0">
                <a:solidFill>
                  <a:schemeClr val="tx1">
                    <a:lumMod val="65000"/>
                    <a:lumOff val="35000"/>
                  </a:schemeClr>
                </a:solidFill>
                <a:latin typeface="+mn-ea"/>
                <a:cs typeface="Times New Roman" panose="02020603050405020304" pitchFamily="18" charset="0"/>
              </a:rPr>
              <a:t>MAXCONV1</a:t>
            </a:r>
            <a:r>
              <a:rPr lang="zh-CN" altLang="en-US" kern="100" dirty="0">
                <a:solidFill>
                  <a:schemeClr val="tx1">
                    <a:lumMod val="65000"/>
                    <a:lumOff val="35000"/>
                  </a:schemeClr>
                </a:solidFill>
                <a:latin typeface="+mn-ea"/>
                <a:cs typeface="Times New Roman" panose="02020603050405020304" pitchFamily="18" charset="0"/>
              </a:rPr>
              <a:t>和</a:t>
            </a:r>
            <a:r>
              <a:rPr lang="en-US" altLang="zh-CN" kern="100" dirty="0">
                <a:solidFill>
                  <a:schemeClr val="tx1">
                    <a:lumMod val="65000"/>
                    <a:lumOff val="35000"/>
                  </a:schemeClr>
                </a:solidFill>
                <a:latin typeface="+mn-ea"/>
                <a:cs typeface="Times New Roman" panose="02020603050405020304" pitchFamily="18" charset="0"/>
              </a:rPr>
              <a:t>MAXCONV2</a:t>
            </a:r>
            <a:r>
              <a:rPr lang="zh-CN" altLang="en-US" kern="100" dirty="0">
                <a:solidFill>
                  <a:schemeClr val="tx1">
                    <a:lumMod val="65000"/>
                    <a:lumOff val="35000"/>
                  </a:schemeClr>
                </a:solidFill>
                <a:latin typeface="+mn-ea"/>
                <a:cs typeface="Times New Roman" panose="02020603050405020304" pitchFamily="18" charset="0"/>
              </a:rPr>
              <a:t>，两个位的值均为</a:t>
            </a:r>
            <a:r>
              <a:rPr lang="en-US" altLang="zh-CN" kern="100" dirty="0">
                <a:solidFill>
                  <a:schemeClr val="tx1">
                    <a:lumMod val="65000"/>
                    <a:lumOff val="35000"/>
                  </a:schemeClr>
                </a:solidFill>
                <a:latin typeface="+mn-ea"/>
                <a:cs typeface="Times New Roman" panose="02020603050405020304" pitchFamily="18" charset="0"/>
              </a:rPr>
              <a:t>3</a:t>
            </a:r>
            <a:r>
              <a:rPr lang="zh-CN" altLang="en-US" kern="100" dirty="0">
                <a:solidFill>
                  <a:schemeClr val="tx1">
                    <a:lumMod val="65000"/>
                    <a:lumOff val="35000"/>
                  </a:schemeClr>
                </a:solidFill>
                <a:latin typeface="+mn-ea"/>
                <a:cs typeface="Times New Roman" panose="02020603050405020304" pitchFamily="18" charset="0"/>
              </a:rPr>
              <a:t>。这里值得注意的是，由于并发采样是一对通道、一对通道的采样，比如采样</a:t>
            </a:r>
            <a:r>
              <a:rPr lang="en-US" altLang="zh-CN" kern="100" dirty="0">
                <a:solidFill>
                  <a:schemeClr val="tx1">
                    <a:lumMod val="65000"/>
                    <a:lumOff val="35000"/>
                  </a:schemeClr>
                </a:solidFill>
                <a:latin typeface="+mn-ea"/>
                <a:cs typeface="Times New Roman" panose="02020603050405020304" pitchFamily="18" charset="0"/>
              </a:rPr>
              <a:t>ADCINA0</a:t>
            </a:r>
            <a:r>
              <a:rPr lang="zh-CN" altLang="en-US" kern="100" dirty="0">
                <a:solidFill>
                  <a:schemeClr val="tx1">
                    <a:lumMod val="65000"/>
                    <a:lumOff val="35000"/>
                  </a:schemeClr>
                </a:solidFill>
                <a:latin typeface="+mn-ea"/>
                <a:cs typeface="Times New Roman" panose="02020603050405020304" pitchFamily="18" charset="0"/>
              </a:rPr>
              <a:t>，也必定会采样</a:t>
            </a:r>
            <a:r>
              <a:rPr lang="en-US" altLang="zh-CN" kern="100" dirty="0">
                <a:solidFill>
                  <a:schemeClr val="tx1">
                    <a:lumMod val="65000"/>
                    <a:lumOff val="35000"/>
                  </a:schemeClr>
                </a:solidFill>
                <a:latin typeface="+mn-ea"/>
                <a:cs typeface="Times New Roman" panose="02020603050405020304" pitchFamily="18" charset="0"/>
              </a:rPr>
              <a:t>ADCINB0</a:t>
            </a:r>
            <a:r>
              <a:rPr lang="zh-CN" altLang="en-US" kern="100" dirty="0">
                <a:solidFill>
                  <a:schemeClr val="tx1">
                    <a:lumMod val="65000"/>
                    <a:lumOff val="35000"/>
                  </a:schemeClr>
                </a:solidFill>
                <a:latin typeface="+mn-ea"/>
                <a:cs typeface="Times New Roman" panose="02020603050405020304" pitchFamily="18" charset="0"/>
              </a:rPr>
              <a:t>，所以</a:t>
            </a:r>
            <a:r>
              <a:rPr lang="en-US" altLang="zh-CN" kern="100" dirty="0">
                <a:solidFill>
                  <a:schemeClr val="tx1">
                    <a:lumMod val="65000"/>
                    <a:lumOff val="35000"/>
                  </a:schemeClr>
                </a:solidFill>
                <a:latin typeface="+mn-ea"/>
                <a:cs typeface="Times New Roman" panose="02020603050405020304" pitchFamily="18" charset="0"/>
              </a:rPr>
              <a:t>A</a:t>
            </a:r>
            <a:r>
              <a:rPr lang="zh-CN" altLang="en-US" kern="100" dirty="0">
                <a:solidFill>
                  <a:schemeClr val="tx1">
                    <a:lumMod val="65000"/>
                    <a:lumOff val="35000"/>
                  </a:schemeClr>
                </a:solidFill>
                <a:latin typeface="+mn-ea"/>
                <a:cs typeface="Times New Roman" panose="02020603050405020304" pitchFamily="18" charset="0"/>
              </a:rPr>
              <a:t>组和</a:t>
            </a:r>
            <a:r>
              <a:rPr lang="en-US" altLang="zh-CN" kern="100" dirty="0">
                <a:solidFill>
                  <a:schemeClr val="tx1">
                    <a:lumMod val="65000"/>
                    <a:lumOff val="35000"/>
                  </a:schemeClr>
                </a:solidFill>
                <a:latin typeface="+mn-ea"/>
                <a:cs typeface="Times New Roman" panose="02020603050405020304" pitchFamily="18" charset="0"/>
              </a:rPr>
              <a:t>B</a:t>
            </a:r>
            <a:r>
              <a:rPr lang="zh-CN" altLang="en-US" kern="100" dirty="0">
                <a:solidFill>
                  <a:schemeClr val="tx1">
                    <a:lumMod val="65000"/>
                    <a:lumOff val="35000"/>
                  </a:schemeClr>
                </a:solidFill>
                <a:latin typeface="+mn-ea"/>
                <a:cs typeface="Times New Roman" panose="02020603050405020304" pitchFamily="18" charset="0"/>
              </a:rPr>
              <a:t>组采样的通道数是一样的，也就是</a:t>
            </a:r>
            <a:r>
              <a:rPr lang="en-US" altLang="zh-CN" kern="100" dirty="0">
                <a:solidFill>
                  <a:schemeClr val="tx1">
                    <a:lumMod val="65000"/>
                    <a:lumOff val="35000"/>
                  </a:schemeClr>
                </a:solidFill>
                <a:latin typeface="+mn-ea"/>
                <a:cs typeface="Times New Roman" panose="02020603050405020304" pitchFamily="18" charset="0"/>
              </a:rPr>
              <a:t>MAXCONV1</a:t>
            </a:r>
            <a:r>
              <a:rPr lang="zh-CN" altLang="en-US" kern="100" dirty="0">
                <a:solidFill>
                  <a:schemeClr val="tx1">
                    <a:lumMod val="65000"/>
                    <a:lumOff val="35000"/>
                  </a:schemeClr>
                </a:solidFill>
                <a:latin typeface="+mn-ea"/>
                <a:cs typeface="Times New Roman" panose="02020603050405020304" pitchFamily="18" charset="0"/>
              </a:rPr>
              <a:t>和</a:t>
            </a:r>
            <a:r>
              <a:rPr lang="en-US" altLang="zh-CN" kern="100" dirty="0">
                <a:solidFill>
                  <a:schemeClr val="tx1">
                    <a:lumMod val="65000"/>
                    <a:lumOff val="35000"/>
                  </a:schemeClr>
                </a:solidFill>
                <a:latin typeface="+mn-ea"/>
                <a:cs typeface="Times New Roman" panose="02020603050405020304" pitchFamily="18" charset="0"/>
              </a:rPr>
              <a:t>MAXCONV2</a:t>
            </a:r>
            <a:r>
              <a:rPr lang="zh-CN" altLang="en-US" kern="100" dirty="0">
                <a:solidFill>
                  <a:schemeClr val="tx1">
                    <a:lumMod val="65000"/>
                    <a:lumOff val="35000"/>
                  </a:schemeClr>
                </a:solidFill>
                <a:latin typeface="+mn-ea"/>
                <a:cs typeface="Times New Roman" panose="02020603050405020304" pitchFamily="18" charset="0"/>
              </a:rPr>
              <a:t>的值必须是一样的，而且只需要对一对通道中的任何一个通道进行排序，所以通道选择控制寄存器使用的数量也将是顺序采样时的一半。</a:t>
            </a:r>
            <a:r>
              <a:rPr lang="en-US" altLang="zh-CN" kern="100" dirty="0">
                <a:solidFill>
                  <a:schemeClr val="tx1">
                    <a:lumMod val="65000"/>
                    <a:lumOff val="35000"/>
                  </a:schemeClr>
                </a:solidFill>
                <a:latin typeface="+mn-ea"/>
                <a:cs typeface="Times New Roman" panose="02020603050405020304" pitchFamily="18" charset="0"/>
              </a:rPr>
              <a:t>SEQ1</a:t>
            </a:r>
            <a:r>
              <a:rPr lang="zh-CN" altLang="en-US" kern="100" dirty="0">
                <a:solidFill>
                  <a:schemeClr val="tx1">
                    <a:lumMod val="65000"/>
                    <a:lumOff val="35000"/>
                  </a:schemeClr>
                </a:solidFill>
                <a:latin typeface="+mn-ea"/>
                <a:cs typeface="Times New Roman" panose="02020603050405020304" pitchFamily="18" charset="0"/>
              </a:rPr>
              <a:t>将用到通道选择控制寄存器</a:t>
            </a:r>
            <a:r>
              <a:rPr lang="en-US" altLang="zh-CN" kern="100" dirty="0">
                <a:solidFill>
                  <a:schemeClr val="tx1">
                    <a:lumMod val="65000"/>
                    <a:lumOff val="35000"/>
                  </a:schemeClr>
                </a:solidFill>
                <a:latin typeface="+mn-ea"/>
                <a:cs typeface="Times New Roman" panose="02020603050405020304" pitchFamily="18" charset="0"/>
              </a:rPr>
              <a:t>ADCCHSELSEQ1</a:t>
            </a:r>
            <a:r>
              <a:rPr lang="zh-CN" altLang="en-US"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SEQ2</a:t>
            </a:r>
            <a:r>
              <a:rPr lang="zh-CN" altLang="en-US" kern="100" dirty="0">
                <a:solidFill>
                  <a:schemeClr val="tx1">
                    <a:lumMod val="65000"/>
                    <a:lumOff val="35000"/>
                  </a:schemeClr>
                </a:solidFill>
                <a:latin typeface="+mn-ea"/>
                <a:cs typeface="Times New Roman" panose="02020603050405020304" pitchFamily="18" charset="0"/>
              </a:rPr>
              <a:t>将用到通道选择控制寄存器</a:t>
            </a:r>
            <a:r>
              <a:rPr lang="en-US" altLang="zh-CN" kern="100" dirty="0">
                <a:solidFill>
                  <a:schemeClr val="tx1">
                    <a:lumMod val="65000"/>
                    <a:lumOff val="35000"/>
                  </a:schemeClr>
                </a:solidFill>
                <a:latin typeface="+mn-ea"/>
                <a:cs typeface="Times New Roman" panose="02020603050405020304" pitchFamily="18" charset="0"/>
              </a:rPr>
              <a:t>ADCCHSELSEQ3</a:t>
            </a:r>
            <a:r>
              <a:rPr lang="zh-CN" altLang="en-US" kern="100" dirty="0">
                <a:solidFill>
                  <a:schemeClr val="tx1">
                    <a:lumMod val="65000"/>
                    <a:lumOff val="35000"/>
                  </a:schemeClr>
                </a:solidFill>
                <a:latin typeface="+mn-ea"/>
                <a:cs typeface="Times New Roman" panose="02020603050405020304" pitchFamily="18" charset="0"/>
              </a:rPr>
              <a:t>，其通道分配情况如表</a:t>
            </a:r>
            <a:r>
              <a:rPr lang="en-US" altLang="zh-CN" kern="100" dirty="0">
                <a:solidFill>
                  <a:schemeClr val="tx1">
                    <a:lumMod val="65000"/>
                    <a:lumOff val="35000"/>
                  </a:schemeClr>
                </a:solidFill>
                <a:latin typeface="+mn-ea"/>
                <a:cs typeface="Times New Roman" panose="02020603050405020304" pitchFamily="18" charset="0"/>
              </a:rPr>
              <a:t>11-6</a:t>
            </a:r>
            <a:r>
              <a:rPr lang="zh-CN" altLang="en-US" kern="100" dirty="0">
                <a:solidFill>
                  <a:schemeClr val="tx1">
                    <a:lumMod val="65000"/>
                    <a:lumOff val="35000"/>
                  </a:schemeClr>
                </a:solidFill>
                <a:latin typeface="+mn-ea"/>
                <a:cs typeface="Times New Roman" panose="02020603050405020304" pitchFamily="18" charset="0"/>
              </a:rPr>
              <a:t>所示。序列发生器内通道的选择情况如图</a:t>
            </a:r>
            <a:r>
              <a:rPr lang="en-US" altLang="zh-CN" kern="100" dirty="0">
                <a:solidFill>
                  <a:schemeClr val="tx1">
                    <a:lumMod val="65000"/>
                    <a:lumOff val="35000"/>
                  </a:schemeClr>
                </a:solidFill>
                <a:latin typeface="+mn-ea"/>
                <a:cs typeface="Times New Roman" panose="02020603050405020304" pitchFamily="18" charset="0"/>
              </a:rPr>
              <a:t>11-16</a:t>
            </a:r>
            <a:r>
              <a:rPr lang="zh-CN" altLang="en-US" kern="100" dirty="0">
                <a:solidFill>
                  <a:schemeClr val="tx1">
                    <a:lumMod val="65000"/>
                    <a:lumOff val="35000"/>
                  </a:schemeClr>
                </a:solidFill>
                <a:latin typeface="+mn-ea"/>
                <a:cs typeface="Times New Roman" panose="02020603050405020304" pitchFamily="18" charset="0"/>
              </a:rPr>
              <a:t>所示。</a:t>
            </a:r>
          </a:p>
        </p:txBody>
      </p:sp>
    </p:spTree>
    <p:extLst>
      <p:ext uri="{BB962C8B-B14F-4D97-AF65-F5344CB8AC3E}">
        <p14:creationId xmlns:p14="http://schemas.microsoft.com/office/powerpoint/2010/main" val="34360099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双序列发生器模式下并发采样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007257037"/>
              </p:ext>
            </p:extLst>
          </p:nvPr>
        </p:nvGraphicFramePr>
        <p:xfrm>
          <a:off x="539552" y="1347614"/>
          <a:ext cx="8064895" cy="1800200"/>
        </p:xfrm>
        <a:graphic>
          <a:graphicData uri="http://schemas.openxmlformats.org/drawingml/2006/table">
            <a:tbl>
              <a:tblPr bandRow="1">
                <a:tableStyleId>{00A15C55-8517-42AA-B614-E9B94910E393}</a:tableStyleId>
              </a:tblPr>
              <a:tblGrid>
                <a:gridCol w="1436301">
                  <a:extLst>
                    <a:ext uri="{9D8B030D-6E8A-4147-A177-3AD203B41FA5}">
                      <a16:colId xmlns:a16="http://schemas.microsoft.com/office/drawing/2014/main" val="274475289"/>
                    </a:ext>
                  </a:extLst>
                </a:gridCol>
                <a:gridCol w="1163659">
                  <a:extLst>
                    <a:ext uri="{9D8B030D-6E8A-4147-A177-3AD203B41FA5}">
                      <a16:colId xmlns:a16="http://schemas.microsoft.com/office/drawing/2014/main" val="4205395680"/>
                    </a:ext>
                  </a:extLst>
                </a:gridCol>
                <a:gridCol w="1547700">
                  <a:extLst>
                    <a:ext uri="{9D8B030D-6E8A-4147-A177-3AD203B41FA5}">
                      <a16:colId xmlns:a16="http://schemas.microsoft.com/office/drawing/2014/main" val="973046624"/>
                    </a:ext>
                  </a:extLst>
                </a:gridCol>
                <a:gridCol w="1459362">
                  <a:extLst>
                    <a:ext uri="{9D8B030D-6E8A-4147-A177-3AD203B41FA5}">
                      <a16:colId xmlns:a16="http://schemas.microsoft.com/office/drawing/2014/main" val="3956137264"/>
                    </a:ext>
                  </a:extLst>
                </a:gridCol>
                <a:gridCol w="998511">
                  <a:extLst>
                    <a:ext uri="{9D8B030D-6E8A-4147-A177-3AD203B41FA5}">
                      <a16:colId xmlns:a16="http://schemas.microsoft.com/office/drawing/2014/main" val="3712254352"/>
                    </a:ext>
                  </a:extLst>
                </a:gridCol>
                <a:gridCol w="1459362">
                  <a:extLst>
                    <a:ext uri="{9D8B030D-6E8A-4147-A177-3AD203B41FA5}">
                      <a16:colId xmlns:a16="http://schemas.microsoft.com/office/drawing/2014/main" val="115746423"/>
                    </a:ext>
                  </a:extLst>
                </a:gridCol>
              </a:tblGrid>
              <a:tr h="224504">
                <a:tc rowSpan="4">
                  <a:txBody>
                    <a:bodyPr/>
                    <a:lstStyle/>
                    <a:p>
                      <a:pPr algn="ctr">
                        <a:lnSpc>
                          <a:spcPct val="120000"/>
                        </a:lnSpc>
                        <a:spcAft>
                          <a:spcPts val="0"/>
                        </a:spcAft>
                      </a:pPr>
                      <a:r>
                        <a:rPr lang="en-US" sz="1050" kern="100" dirty="0">
                          <a:effectLst/>
                        </a:rPr>
                        <a:t>ADCCHSELSEQ1</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dirty="0">
                          <a:effectLst/>
                        </a:rPr>
                        <a:t>CONV00</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0000(ADCINA0)</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ctr">
                        <a:lnSpc>
                          <a:spcPct val="120000"/>
                        </a:lnSpc>
                        <a:spcAft>
                          <a:spcPts val="0"/>
                        </a:spcAft>
                      </a:pPr>
                      <a:r>
                        <a:rPr lang="en-US" sz="1050" kern="100">
                          <a:effectLst/>
                        </a:rPr>
                        <a:t>ADCCHSELSEQ3</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dirty="0">
                          <a:effectLst/>
                        </a:rPr>
                        <a:t>CONV08</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1000(ADCINB4)</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27163345"/>
                  </a:ext>
                </a:extLst>
              </a:tr>
              <a:tr h="224504">
                <a:tc vMerge="1">
                  <a:txBody>
                    <a:bodyPr/>
                    <a:lstStyle/>
                    <a:p>
                      <a:endParaRPr lang="zh-CN" altLang="en-US"/>
                    </a:p>
                  </a:txBody>
                  <a:tcPr/>
                </a:tc>
                <a:tc>
                  <a:txBody>
                    <a:bodyPr/>
                    <a:lstStyle/>
                    <a:p>
                      <a:pPr algn="ctr">
                        <a:lnSpc>
                          <a:spcPct val="120000"/>
                        </a:lnSpc>
                        <a:spcAft>
                          <a:spcPts val="0"/>
                        </a:spcAft>
                      </a:pPr>
                      <a:r>
                        <a:rPr lang="en-US" sz="1050" kern="100">
                          <a:effectLst/>
                        </a:rPr>
                        <a:t>CONV01</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dirty="0">
                          <a:effectLst/>
                        </a:rPr>
                        <a:t>0001(ADCINA1)</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CONV09</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1001(ADCINB5)</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511734"/>
                  </a:ext>
                </a:extLst>
              </a:tr>
              <a:tr h="224504">
                <a:tc vMerge="1">
                  <a:txBody>
                    <a:bodyPr/>
                    <a:lstStyle/>
                    <a:p>
                      <a:endParaRPr lang="zh-CN" altLang="en-US"/>
                    </a:p>
                  </a:txBody>
                  <a:tcPr/>
                </a:tc>
                <a:tc>
                  <a:txBody>
                    <a:bodyPr/>
                    <a:lstStyle/>
                    <a:p>
                      <a:pPr algn="ctr">
                        <a:lnSpc>
                          <a:spcPct val="120000"/>
                        </a:lnSpc>
                        <a:spcAft>
                          <a:spcPts val="0"/>
                        </a:spcAft>
                      </a:pPr>
                      <a:r>
                        <a:rPr lang="en-US" sz="1050" kern="100">
                          <a:effectLst/>
                        </a:rPr>
                        <a:t>CONV02</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0010(ADCINA2)</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CONV10</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1010(ADCINB6)</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2951874"/>
                  </a:ext>
                </a:extLst>
              </a:tr>
              <a:tr h="224504">
                <a:tc vMerge="1">
                  <a:txBody>
                    <a:bodyPr/>
                    <a:lstStyle/>
                    <a:p>
                      <a:endParaRPr lang="zh-CN" altLang="en-US"/>
                    </a:p>
                  </a:txBody>
                  <a:tcPr/>
                </a:tc>
                <a:tc>
                  <a:txBody>
                    <a:bodyPr/>
                    <a:lstStyle/>
                    <a:p>
                      <a:pPr algn="ctr">
                        <a:lnSpc>
                          <a:spcPct val="120000"/>
                        </a:lnSpc>
                        <a:spcAft>
                          <a:spcPts val="0"/>
                        </a:spcAft>
                      </a:pPr>
                      <a:r>
                        <a:rPr lang="en-US" sz="1050" kern="100">
                          <a:effectLst/>
                        </a:rPr>
                        <a:t>CONV03</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0011(ADCINA3)</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CONV11</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1011(ADCINB7)</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78706539"/>
                  </a:ext>
                </a:extLst>
              </a:tr>
              <a:tr h="225546">
                <a:tc rowSpan="4">
                  <a:txBody>
                    <a:bodyPr/>
                    <a:lstStyle/>
                    <a:p>
                      <a:pPr algn="ctr">
                        <a:lnSpc>
                          <a:spcPct val="120000"/>
                        </a:lnSpc>
                        <a:spcAft>
                          <a:spcPts val="0"/>
                        </a:spcAft>
                      </a:pPr>
                      <a:r>
                        <a:rPr lang="en-US" sz="1050" kern="100" dirty="0">
                          <a:effectLst/>
                        </a:rPr>
                        <a:t>ADCCHSELSEQ2</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CONV04</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ctr">
                        <a:lnSpc>
                          <a:spcPct val="120000"/>
                        </a:lnSpc>
                        <a:spcAft>
                          <a:spcPts val="0"/>
                        </a:spcAft>
                      </a:pPr>
                      <a:r>
                        <a:rPr lang="en-US" sz="1050" kern="100">
                          <a:effectLst/>
                        </a:rPr>
                        <a:t>ADCCHSELSEQ4</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CONV12</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8929799"/>
                  </a:ext>
                </a:extLst>
              </a:tr>
              <a:tr h="225546">
                <a:tc vMerge="1">
                  <a:txBody>
                    <a:bodyPr/>
                    <a:lstStyle/>
                    <a:p>
                      <a:endParaRPr lang="zh-CN" altLang="en-US"/>
                    </a:p>
                  </a:txBody>
                  <a:tcPr/>
                </a:tc>
                <a:tc>
                  <a:txBody>
                    <a:bodyPr/>
                    <a:lstStyle/>
                    <a:p>
                      <a:pPr algn="ctr">
                        <a:lnSpc>
                          <a:spcPct val="120000"/>
                        </a:lnSpc>
                        <a:spcAft>
                          <a:spcPts val="0"/>
                        </a:spcAft>
                      </a:pPr>
                      <a:r>
                        <a:rPr lang="en-US" sz="1050" kern="100">
                          <a:effectLst/>
                        </a:rPr>
                        <a:t>CONV05</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CONV11</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7483949"/>
                  </a:ext>
                </a:extLst>
              </a:tr>
              <a:tr h="225546">
                <a:tc vMerge="1">
                  <a:txBody>
                    <a:bodyPr/>
                    <a:lstStyle/>
                    <a:p>
                      <a:endParaRPr lang="zh-CN" altLang="en-US"/>
                    </a:p>
                  </a:txBody>
                  <a:tcPr/>
                </a:tc>
                <a:tc>
                  <a:txBody>
                    <a:bodyPr/>
                    <a:lstStyle/>
                    <a:p>
                      <a:pPr algn="ctr">
                        <a:lnSpc>
                          <a:spcPct val="120000"/>
                        </a:lnSpc>
                        <a:spcAft>
                          <a:spcPts val="0"/>
                        </a:spcAft>
                      </a:pPr>
                      <a:r>
                        <a:rPr lang="en-US" sz="1050" kern="100">
                          <a:effectLst/>
                        </a:rPr>
                        <a:t>CONV06</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CONV14</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55637086"/>
                  </a:ext>
                </a:extLst>
              </a:tr>
              <a:tr h="225546">
                <a:tc vMerge="1">
                  <a:txBody>
                    <a:bodyPr/>
                    <a:lstStyle/>
                    <a:p>
                      <a:endParaRPr lang="zh-CN" altLang="en-US"/>
                    </a:p>
                  </a:txBody>
                  <a:tcPr/>
                </a:tc>
                <a:tc>
                  <a:txBody>
                    <a:bodyPr/>
                    <a:lstStyle/>
                    <a:p>
                      <a:pPr algn="ctr">
                        <a:lnSpc>
                          <a:spcPct val="120000"/>
                        </a:lnSpc>
                        <a:spcAft>
                          <a:spcPts val="0"/>
                        </a:spcAft>
                      </a:pPr>
                      <a:r>
                        <a:rPr lang="en-US" sz="1050" kern="100">
                          <a:effectLst/>
                        </a:rPr>
                        <a:t>CONV07</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CONV15</a:t>
                      </a:r>
                      <a:endParaRPr lang="zh-CN" sz="105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dirty="0">
                          <a:effectLst/>
                        </a:rPr>
                        <a:t>×</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9525920"/>
                  </a:ext>
                </a:extLst>
              </a:tr>
            </a:tbl>
          </a:graphicData>
        </a:graphic>
      </p:graphicFrame>
      <p:sp>
        <p:nvSpPr>
          <p:cNvPr id="6" name="矩形 5"/>
          <p:cNvSpPr/>
          <p:nvPr/>
        </p:nvSpPr>
        <p:spPr>
          <a:xfrm>
            <a:off x="2375678" y="3363838"/>
            <a:ext cx="4392641"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11-6 </a:t>
            </a:r>
            <a:r>
              <a:rPr lang="zh-CN" altLang="zh-CN" sz="2000" kern="100" dirty="0">
                <a:latin typeface="+mn-ea"/>
                <a:cs typeface="Times New Roman" panose="02020603050405020304" pitchFamily="18" charset="0"/>
              </a:rPr>
              <a:t>双序列发生器并发采样模式下</a:t>
            </a:r>
            <a:r>
              <a:rPr lang="en-US" altLang="zh-CN" sz="2000" kern="100" dirty="0">
                <a:latin typeface="+mn-ea"/>
                <a:cs typeface="Times New Roman" panose="02020603050405020304" pitchFamily="18" charset="0"/>
              </a:rPr>
              <a:t>16</a:t>
            </a:r>
            <a:r>
              <a:rPr lang="zh-CN" altLang="zh-CN" sz="2000" kern="100" dirty="0">
                <a:latin typeface="+mn-ea"/>
                <a:cs typeface="Times New Roman" panose="02020603050405020304" pitchFamily="18" charset="0"/>
              </a:rPr>
              <a:t>路通道时</a:t>
            </a:r>
            <a:r>
              <a:rPr lang="en-US" altLang="zh-CN" sz="2000" kern="100" dirty="0" err="1">
                <a:latin typeface="+mn-ea"/>
                <a:cs typeface="Times New Roman" panose="02020603050405020304" pitchFamily="18" charset="0"/>
              </a:rPr>
              <a:t>ADCCHSELSEQn</a:t>
            </a:r>
            <a:r>
              <a:rPr lang="zh-CN" altLang="zh-CN" sz="2000" kern="100" dirty="0">
                <a:latin typeface="+mn-ea"/>
                <a:cs typeface="Times New Roman" panose="02020603050405020304" pitchFamily="18" charset="0"/>
              </a:rPr>
              <a:t>位情况</a:t>
            </a:r>
            <a:endParaRPr lang="zh-CN" altLang="zh-CN" sz="20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352928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双序列发生器模式下并发采样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2320987" y="4155926"/>
            <a:ext cx="4502026" cy="830997"/>
          </a:xfrm>
          <a:prstGeom prst="rect">
            <a:avLst/>
          </a:prstGeom>
        </p:spPr>
        <p:txBody>
          <a:bodyPr wrap="square">
            <a:spAutoFit/>
          </a:bodyPr>
          <a:lstStyle/>
          <a:p>
            <a:pPr algn="ctr">
              <a:lnSpc>
                <a:spcPct val="120000"/>
              </a:lnSpc>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11-16</a:t>
            </a:r>
            <a:r>
              <a:rPr lang="zh-CN" altLang="en-US" sz="2000" kern="100" dirty="0">
                <a:latin typeface="+mn-ea"/>
                <a:cs typeface="Times New Roman" panose="02020603050405020304" pitchFamily="18" charset="0"/>
              </a:rPr>
              <a:t>双序列发生器并发采样模式下序列发生器</a:t>
            </a:r>
            <a:r>
              <a:rPr lang="en-US" altLang="zh-CN" sz="2000" kern="100" dirty="0">
                <a:latin typeface="+mn-ea"/>
                <a:cs typeface="Times New Roman" panose="02020603050405020304" pitchFamily="18" charset="0"/>
              </a:rPr>
              <a:t>16</a:t>
            </a:r>
            <a:r>
              <a:rPr lang="zh-CN" altLang="en-US" sz="2000" kern="100" dirty="0">
                <a:latin typeface="+mn-ea"/>
                <a:cs typeface="Times New Roman" panose="02020603050405020304" pitchFamily="18" charset="0"/>
              </a:rPr>
              <a:t>路通道选择情况</a:t>
            </a:r>
            <a:endParaRPr lang="zh-CN" altLang="zh-CN" sz="2000" kern="100" dirty="0">
              <a:effectLst/>
              <a:latin typeface="+mn-ea"/>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87535510"/>
              </p:ext>
            </p:extLst>
          </p:nvPr>
        </p:nvGraphicFramePr>
        <p:xfrm>
          <a:off x="1031606" y="1059582"/>
          <a:ext cx="7080787" cy="3024336"/>
        </p:xfrm>
        <a:graphic>
          <a:graphicData uri="http://schemas.openxmlformats.org/presentationml/2006/ole">
            <mc:AlternateContent xmlns:mc="http://schemas.openxmlformats.org/markup-compatibility/2006">
              <mc:Choice xmlns:v="urn:schemas-microsoft-com:vml" Requires="v">
                <p:oleObj spid="_x0000_s56397" name="Visio" r:id="rId4" imgW="5614797" imgH="2398776" progId="Visio.Drawing.11">
                  <p:embed/>
                </p:oleObj>
              </mc:Choice>
              <mc:Fallback>
                <p:oleObj name="Visio" r:id="rId4" imgW="5614797" imgH="239877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606" y="1059582"/>
                        <a:ext cx="7080787" cy="3024336"/>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031526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2272858" y="3939902"/>
            <a:ext cx="4598284" cy="830997"/>
          </a:xfrm>
          <a:prstGeom prst="rect">
            <a:avLst/>
          </a:prstGeom>
        </p:spPr>
        <p:txBody>
          <a:bodyPr wrap="square">
            <a:spAutoFit/>
          </a:bodyPr>
          <a:lstStyle/>
          <a:p>
            <a:pPr algn="ctr">
              <a:lnSpc>
                <a:spcPct val="120000"/>
              </a:lnSpc>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11-15 </a:t>
            </a:r>
            <a:r>
              <a:rPr lang="zh-CN" altLang="en-US" sz="2000" kern="100" dirty="0">
                <a:latin typeface="+mn-ea"/>
                <a:cs typeface="Times New Roman" panose="02020603050405020304" pitchFamily="18" charset="0"/>
              </a:rPr>
              <a:t>双序列发生器顺序采样模式</a:t>
            </a:r>
            <a:r>
              <a:rPr lang="zh-CN" altLang="en-US" sz="2000" kern="100" dirty="0" smtClean="0">
                <a:latin typeface="+mn-ea"/>
                <a:cs typeface="Times New Roman" panose="02020603050405020304" pitchFamily="18" charset="0"/>
              </a:rPr>
              <a:t>下</a:t>
            </a:r>
            <a:r>
              <a:rPr lang="en-US" altLang="zh-CN" sz="2000" kern="100" dirty="0" smtClean="0">
                <a:latin typeface="+mn-ea"/>
                <a:cs typeface="Times New Roman" panose="02020603050405020304" pitchFamily="18" charset="0"/>
              </a:rPr>
              <a:t>16</a:t>
            </a:r>
            <a:r>
              <a:rPr lang="zh-CN" altLang="en-US" sz="2000" kern="100" dirty="0" smtClean="0">
                <a:latin typeface="+mn-ea"/>
                <a:cs typeface="Times New Roman" panose="02020603050405020304" pitchFamily="18" charset="0"/>
              </a:rPr>
              <a:t>路</a:t>
            </a:r>
            <a:r>
              <a:rPr lang="zh-CN" altLang="en-US" sz="2000" kern="100" dirty="0">
                <a:latin typeface="+mn-ea"/>
                <a:cs typeface="Times New Roman" panose="02020603050405020304" pitchFamily="18" charset="0"/>
              </a:rPr>
              <a:t>通道转换结果</a:t>
            </a:r>
            <a:endParaRPr lang="zh-CN" altLang="zh-CN" sz="2000" kern="100" dirty="0">
              <a:effectLst/>
              <a:latin typeface="+mn-ea"/>
              <a:cs typeface="Times New Roman" panose="02020603050405020304" pitchFamily="18" charset="0"/>
            </a:endParaRPr>
          </a:p>
        </p:txBody>
      </p:sp>
      <p:sp>
        <p:nvSpPr>
          <p:cNvPr id="5" name="矩形 4"/>
          <p:cNvSpPr/>
          <p:nvPr/>
        </p:nvSpPr>
        <p:spPr>
          <a:xfrm>
            <a:off x="575556" y="843558"/>
            <a:ext cx="7992888" cy="830997"/>
          </a:xfrm>
          <a:prstGeom prst="rect">
            <a:avLst/>
          </a:prstGeom>
        </p:spPr>
        <p:txBody>
          <a:bodyPr wrap="square">
            <a:spAutoFit/>
          </a:bodyPr>
          <a:lstStyle/>
          <a:p>
            <a:pPr indent="26670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如果序列发生器</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zh-CN"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zh-CN" sz="2000" kern="100" dirty="0">
                <a:solidFill>
                  <a:schemeClr val="tx1">
                    <a:lumMod val="65000"/>
                    <a:lumOff val="35000"/>
                  </a:schemeClr>
                </a:solidFill>
                <a:latin typeface="+mn-ea"/>
                <a:cs typeface="Times New Roman" panose="02020603050405020304" pitchFamily="18" charset="0"/>
              </a:rPr>
              <a:t>两者都已经完成了转换，转换结果如图</a:t>
            </a:r>
            <a:r>
              <a:rPr lang="en-US" altLang="zh-CN" sz="2000" kern="100" dirty="0" smtClean="0">
                <a:solidFill>
                  <a:schemeClr val="tx1">
                    <a:lumMod val="65000"/>
                    <a:lumOff val="35000"/>
                  </a:schemeClr>
                </a:solidFill>
                <a:latin typeface="+mn-ea"/>
                <a:cs typeface="Times New Roman" panose="02020603050405020304" pitchFamily="18" charset="0"/>
              </a:rPr>
              <a:t>11-17</a:t>
            </a:r>
            <a:r>
              <a:rPr lang="zh-CN" altLang="zh-CN" sz="2000" kern="100" dirty="0" smtClean="0">
                <a:solidFill>
                  <a:schemeClr val="tx1">
                    <a:lumMod val="65000"/>
                    <a:lumOff val="35000"/>
                  </a:schemeClr>
                </a:solidFill>
                <a:latin typeface="+mn-ea"/>
                <a:cs typeface="Times New Roman" panose="02020603050405020304" pitchFamily="18" charset="0"/>
              </a:rPr>
              <a:t>所</a:t>
            </a:r>
            <a:r>
              <a:rPr lang="zh-CN" altLang="zh-CN" sz="2000" kern="100" dirty="0">
                <a:solidFill>
                  <a:schemeClr val="tx1">
                    <a:lumMod val="65000"/>
                    <a:lumOff val="35000"/>
                  </a:schemeClr>
                </a:solidFill>
                <a:latin typeface="+mn-ea"/>
                <a:cs typeface="Times New Roman" panose="02020603050405020304" pitchFamily="18" charset="0"/>
              </a:rPr>
              <a:t>示。</a:t>
            </a:r>
          </a:p>
        </p:txBody>
      </p:sp>
      <p:graphicFrame>
        <p:nvGraphicFramePr>
          <p:cNvPr id="7" name="对象 6"/>
          <p:cNvGraphicFramePr>
            <a:graphicFrameLocks noChangeAspect="1"/>
          </p:cNvGraphicFramePr>
          <p:nvPr>
            <p:extLst>
              <p:ext uri="{D42A27DB-BD31-4B8C-83A1-F6EECF244321}">
                <p14:modId xmlns:p14="http://schemas.microsoft.com/office/powerpoint/2010/main" val="2871383939"/>
              </p:ext>
            </p:extLst>
          </p:nvPr>
        </p:nvGraphicFramePr>
        <p:xfrm>
          <a:off x="1654129" y="1920112"/>
          <a:ext cx="5835741" cy="1875774"/>
        </p:xfrm>
        <a:graphic>
          <a:graphicData uri="http://schemas.openxmlformats.org/presentationml/2006/ole">
            <mc:AlternateContent xmlns:mc="http://schemas.openxmlformats.org/markup-compatibility/2006">
              <mc:Choice xmlns:v="urn:schemas-microsoft-com:vml" Requires="v">
                <p:oleObj spid="_x0000_s57424" name="Visio" r:id="rId4" imgW="4798695" imgH="1543431" progId="Visio.Drawing.11">
                  <p:embed/>
                </p:oleObj>
              </mc:Choice>
              <mc:Fallback>
                <p:oleObj name="Visio" r:id="rId4" imgW="4798695" imgH="1543431"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4129" y="1920112"/>
                        <a:ext cx="5835741" cy="187577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945193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级联模式下的顺序采样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575556" y="843558"/>
            <a:ext cx="7992888" cy="3754361"/>
          </a:xfrm>
          <a:prstGeom prst="rect">
            <a:avLst/>
          </a:prstGeom>
        </p:spPr>
        <p:txBody>
          <a:bodyPr wrap="square">
            <a:spAutoFit/>
          </a:bodyPr>
          <a:lstStyle/>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假设需要对</a:t>
            </a:r>
            <a:r>
              <a:rPr lang="en-US" altLang="zh-CN" sz="2000" kern="100" dirty="0">
                <a:solidFill>
                  <a:schemeClr val="tx1">
                    <a:lumMod val="65000"/>
                    <a:lumOff val="35000"/>
                  </a:schemeClr>
                </a:solidFill>
                <a:latin typeface="+mn-ea"/>
                <a:cs typeface="Times New Roman" panose="02020603050405020304" pitchFamily="18" charset="0"/>
              </a:rPr>
              <a:t>ADCINA0~ADCINA7</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ADCINB0~ADCINB7</a:t>
            </a:r>
            <a:r>
              <a:rPr lang="zh-CN" altLang="en-US" sz="2000" kern="100" dirty="0">
                <a:solidFill>
                  <a:schemeClr val="tx1">
                    <a:lumMod val="65000"/>
                    <a:lumOff val="35000"/>
                  </a:schemeClr>
                </a:solidFill>
                <a:latin typeface="+mn-ea"/>
                <a:cs typeface="Times New Roman" panose="02020603050405020304" pitchFamily="18" charset="0"/>
              </a:rPr>
              <a:t>这</a:t>
            </a:r>
            <a:r>
              <a:rPr lang="en-US" altLang="zh-CN" sz="2000" kern="100" dirty="0">
                <a:solidFill>
                  <a:schemeClr val="tx1">
                    <a:lumMod val="65000"/>
                    <a:lumOff val="35000"/>
                  </a:schemeClr>
                </a:solidFill>
                <a:latin typeface="+mn-ea"/>
                <a:cs typeface="Times New Roman" panose="02020603050405020304" pitchFamily="18" charset="0"/>
              </a:rPr>
              <a:t>16</a:t>
            </a:r>
            <a:r>
              <a:rPr lang="zh-CN" altLang="en-US" sz="2000" kern="100" dirty="0">
                <a:solidFill>
                  <a:schemeClr val="tx1">
                    <a:lumMod val="65000"/>
                    <a:lumOff val="35000"/>
                  </a:schemeClr>
                </a:solidFill>
                <a:latin typeface="+mn-ea"/>
                <a:cs typeface="Times New Roman" panose="02020603050405020304" pitchFamily="18" charset="0"/>
              </a:rPr>
              <a:t>路通道进行采样，</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模块工作于级联模式，并采用顺序采样</a:t>
            </a:r>
            <a:r>
              <a:rPr lang="zh-CN" altLang="en-US" sz="2000" kern="100" dirty="0" smtClean="0">
                <a:solidFill>
                  <a:schemeClr val="tx1">
                    <a:lumMod val="65000"/>
                    <a:lumOff val="35000"/>
                  </a:schemeClr>
                </a:solidFill>
                <a:latin typeface="+mn-ea"/>
                <a:cs typeface="Times New Roman" panose="02020603050405020304" pitchFamily="18" charset="0"/>
              </a:rPr>
              <a:t>。</a:t>
            </a:r>
            <a:endParaRPr lang="en-US" altLang="zh-CN" sz="2000" kern="100" dirty="0" smtClean="0">
              <a:solidFill>
                <a:schemeClr val="tx1">
                  <a:lumMod val="65000"/>
                  <a:lumOff val="35000"/>
                </a:schemeClr>
              </a:solidFill>
              <a:latin typeface="+mn-ea"/>
              <a:cs typeface="Times New Roman" panose="02020603050405020304" pitchFamily="18" charset="0"/>
            </a:endParaRPr>
          </a:p>
          <a:p>
            <a:pPr indent="538163" algn="just">
              <a:lnSpc>
                <a:spcPct val="120000"/>
              </a:lnSpc>
              <a:spcAft>
                <a:spcPts val="0"/>
              </a:spcAft>
            </a:pPr>
            <a:r>
              <a:rPr lang="zh-CN" altLang="en-US" sz="2000" kern="100" dirty="0" smtClean="0">
                <a:solidFill>
                  <a:schemeClr val="tx1">
                    <a:lumMod val="65000"/>
                    <a:lumOff val="35000"/>
                  </a:schemeClr>
                </a:solidFill>
                <a:latin typeface="+mn-ea"/>
                <a:cs typeface="Times New Roman" panose="02020603050405020304" pitchFamily="18" charset="0"/>
              </a:rPr>
              <a:t>由于</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工作于级联模式，所以此时序列发生器</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en-US" sz="2000" kern="100" dirty="0">
                <a:solidFill>
                  <a:schemeClr val="tx1">
                    <a:lumMod val="65000"/>
                    <a:lumOff val="35000"/>
                  </a:schemeClr>
                </a:solidFill>
                <a:latin typeface="+mn-ea"/>
                <a:cs typeface="Times New Roman" panose="02020603050405020304" pitchFamily="18" charset="0"/>
              </a:rPr>
              <a:t>级联成了一个</a:t>
            </a:r>
            <a:r>
              <a:rPr lang="en-US" altLang="zh-CN" sz="2000" kern="100" dirty="0">
                <a:solidFill>
                  <a:schemeClr val="tx1">
                    <a:lumMod val="65000"/>
                    <a:lumOff val="35000"/>
                  </a:schemeClr>
                </a:solidFill>
                <a:latin typeface="+mn-ea"/>
                <a:cs typeface="Times New Roman" panose="02020603050405020304" pitchFamily="18" charset="0"/>
              </a:rPr>
              <a:t>16</a:t>
            </a:r>
            <a:r>
              <a:rPr lang="zh-CN" altLang="en-US" sz="2000" kern="100" dirty="0">
                <a:solidFill>
                  <a:schemeClr val="tx1">
                    <a:lumMod val="65000"/>
                    <a:lumOff val="35000"/>
                  </a:schemeClr>
                </a:solidFill>
                <a:latin typeface="+mn-ea"/>
                <a:cs typeface="Times New Roman" panose="02020603050405020304" pitchFamily="18" charset="0"/>
              </a:rPr>
              <a:t>状态的序列发生器</a:t>
            </a:r>
            <a:r>
              <a:rPr lang="en-US" altLang="zh-CN" sz="2000" kern="100" dirty="0">
                <a:solidFill>
                  <a:schemeClr val="tx1">
                    <a:lumMod val="65000"/>
                    <a:lumOff val="35000"/>
                  </a:schemeClr>
                </a:solidFill>
                <a:latin typeface="+mn-ea"/>
                <a:cs typeface="Times New Roman" panose="02020603050405020304" pitchFamily="18" charset="0"/>
              </a:rPr>
              <a:t>SEQ</a:t>
            </a:r>
            <a:r>
              <a:rPr lang="zh-CN" altLang="en-US" sz="2000" kern="100" dirty="0">
                <a:solidFill>
                  <a:schemeClr val="tx1">
                    <a:lumMod val="65000"/>
                    <a:lumOff val="35000"/>
                  </a:schemeClr>
                </a:solidFill>
                <a:latin typeface="+mn-ea"/>
                <a:cs typeface="Times New Roman" panose="02020603050405020304" pitchFamily="18" charset="0"/>
              </a:rPr>
              <a:t>。如图</a:t>
            </a:r>
            <a:r>
              <a:rPr lang="en-US" altLang="zh-CN" sz="2000" kern="100" dirty="0">
                <a:solidFill>
                  <a:schemeClr val="tx1">
                    <a:lumMod val="65000"/>
                    <a:lumOff val="35000"/>
                  </a:schemeClr>
                </a:solidFill>
                <a:latin typeface="+mn-ea"/>
                <a:cs typeface="Times New Roman" panose="02020603050405020304" pitchFamily="18" charset="0"/>
              </a:rPr>
              <a:t>11-11</a:t>
            </a:r>
            <a:r>
              <a:rPr lang="zh-CN" altLang="en-US" sz="2000" kern="100" dirty="0">
                <a:solidFill>
                  <a:schemeClr val="tx1">
                    <a:lumMod val="65000"/>
                    <a:lumOff val="35000"/>
                  </a:schemeClr>
                </a:solidFill>
                <a:latin typeface="+mn-ea"/>
                <a:cs typeface="Times New Roman" panose="02020603050405020304" pitchFamily="18" charset="0"/>
              </a:rPr>
              <a:t>所示，最大转换通道寄存器用到的功能位</a:t>
            </a:r>
            <a:r>
              <a:rPr lang="en-US" altLang="zh-CN" sz="2000" kern="100" dirty="0">
                <a:solidFill>
                  <a:schemeClr val="tx1">
                    <a:lumMod val="65000"/>
                    <a:lumOff val="35000"/>
                  </a:schemeClr>
                </a:solidFill>
                <a:latin typeface="+mn-ea"/>
                <a:cs typeface="Times New Roman" panose="02020603050405020304" pitchFamily="18" charset="0"/>
              </a:rPr>
              <a:t>MAXCONV1</a:t>
            </a:r>
            <a:r>
              <a:rPr lang="zh-CN" altLang="en-US" sz="2000" kern="100" dirty="0">
                <a:solidFill>
                  <a:schemeClr val="tx1">
                    <a:lumMod val="65000"/>
                    <a:lumOff val="35000"/>
                  </a:schemeClr>
                </a:solidFill>
                <a:latin typeface="+mn-ea"/>
                <a:cs typeface="Times New Roman" panose="02020603050405020304" pitchFamily="18" charset="0"/>
              </a:rPr>
              <a:t>也由原来的</a:t>
            </a:r>
            <a:r>
              <a:rPr lang="en-US" altLang="zh-CN" sz="2000" kern="100" dirty="0">
                <a:solidFill>
                  <a:schemeClr val="tx1">
                    <a:lumMod val="65000"/>
                    <a:lumOff val="35000"/>
                  </a:schemeClr>
                </a:solidFill>
                <a:latin typeface="+mn-ea"/>
                <a:cs typeface="Times New Roman" panose="02020603050405020304" pitchFamily="18" charset="0"/>
              </a:rPr>
              <a:t>3</a:t>
            </a:r>
            <a:r>
              <a:rPr lang="zh-CN" altLang="en-US" sz="2000" kern="100" dirty="0">
                <a:solidFill>
                  <a:schemeClr val="tx1">
                    <a:lumMod val="65000"/>
                    <a:lumOff val="35000"/>
                  </a:schemeClr>
                </a:solidFill>
                <a:latin typeface="+mn-ea"/>
                <a:cs typeface="Times New Roman" panose="02020603050405020304" pitchFamily="18" charset="0"/>
              </a:rPr>
              <a:t>个数据位变成了</a:t>
            </a:r>
            <a:r>
              <a:rPr lang="en-US" altLang="zh-CN" sz="2000" kern="100" dirty="0">
                <a:solidFill>
                  <a:schemeClr val="tx1">
                    <a:lumMod val="65000"/>
                    <a:lumOff val="35000"/>
                  </a:schemeClr>
                </a:solidFill>
                <a:latin typeface="+mn-ea"/>
                <a:cs typeface="Times New Roman" panose="02020603050405020304" pitchFamily="18" charset="0"/>
              </a:rPr>
              <a:t>4</a:t>
            </a:r>
            <a:r>
              <a:rPr lang="zh-CN" altLang="en-US" sz="2000" kern="100" dirty="0">
                <a:solidFill>
                  <a:schemeClr val="tx1">
                    <a:lumMod val="65000"/>
                    <a:lumOff val="35000"/>
                  </a:schemeClr>
                </a:solidFill>
                <a:latin typeface="+mn-ea"/>
                <a:cs typeface="Times New Roman" panose="02020603050405020304" pitchFamily="18" charset="0"/>
              </a:rPr>
              <a:t>位，由于需要对</a:t>
            </a:r>
            <a:r>
              <a:rPr lang="en-US" altLang="zh-CN" sz="2000" kern="100" dirty="0">
                <a:solidFill>
                  <a:schemeClr val="tx1">
                    <a:lumMod val="65000"/>
                    <a:lumOff val="35000"/>
                  </a:schemeClr>
                </a:solidFill>
                <a:latin typeface="+mn-ea"/>
                <a:cs typeface="Times New Roman" panose="02020603050405020304" pitchFamily="18" charset="0"/>
              </a:rPr>
              <a:t>16</a:t>
            </a:r>
            <a:r>
              <a:rPr lang="zh-CN" altLang="en-US" sz="2000" kern="100" dirty="0">
                <a:solidFill>
                  <a:schemeClr val="tx1">
                    <a:lumMod val="65000"/>
                    <a:lumOff val="35000"/>
                  </a:schemeClr>
                </a:solidFill>
                <a:latin typeface="+mn-ea"/>
                <a:cs typeface="Times New Roman" panose="02020603050405020304" pitchFamily="18" charset="0"/>
              </a:rPr>
              <a:t>路通道进行采样，所以</a:t>
            </a:r>
            <a:r>
              <a:rPr lang="en-US" altLang="zh-CN" sz="2000" kern="100" dirty="0">
                <a:solidFill>
                  <a:schemeClr val="tx1">
                    <a:lumMod val="65000"/>
                    <a:lumOff val="35000"/>
                  </a:schemeClr>
                </a:solidFill>
                <a:latin typeface="+mn-ea"/>
                <a:cs typeface="Times New Roman" panose="02020603050405020304" pitchFamily="18" charset="0"/>
              </a:rPr>
              <a:t>MAXCONV1</a:t>
            </a:r>
            <a:r>
              <a:rPr lang="zh-CN" altLang="en-US" sz="2000" kern="100" dirty="0">
                <a:solidFill>
                  <a:schemeClr val="tx1">
                    <a:lumMod val="65000"/>
                    <a:lumOff val="35000"/>
                  </a:schemeClr>
                </a:solidFill>
                <a:latin typeface="+mn-ea"/>
                <a:cs typeface="Times New Roman" panose="02020603050405020304" pitchFamily="18" charset="0"/>
              </a:rPr>
              <a:t>的值为</a:t>
            </a:r>
            <a:r>
              <a:rPr lang="en-US" altLang="zh-CN" sz="2000" kern="100" dirty="0">
                <a:solidFill>
                  <a:schemeClr val="tx1">
                    <a:lumMod val="65000"/>
                    <a:lumOff val="35000"/>
                  </a:schemeClr>
                </a:solidFill>
                <a:latin typeface="+mn-ea"/>
                <a:cs typeface="Times New Roman" panose="02020603050405020304" pitchFamily="18" charset="0"/>
              </a:rPr>
              <a:t>15</a:t>
            </a:r>
            <a:r>
              <a:rPr lang="zh-CN" altLang="en-US" sz="2000" kern="100" dirty="0">
                <a:solidFill>
                  <a:schemeClr val="tx1">
                    <a:lumMod val="65000"/>
                    <a:lumOff val="35000"/>
                  </a:schemeClr>
                </a:solidFill>
                <a:latin typeface="+mn-ea"/>
                <a:cs typeface="Times New Roman" panose="02020603050405020304" pitchFamily="18" charset="0"/>
              </a:rPr>
              <a:t>。由于采样方式是顺序采样，所以必须对</a:t>
            </a:r>
            <a:r>
              <a:rPr lang="en-US" altLang="zh-CN" sz="2000" kern="100" dirty="0">
                <a:solidFill>
                  <a:schemeClr val="tx1">
                    <a:lumMod val="65000"/>
                    <a:lumOff val="35000"/>
                  </a:schemeClr>
                </a:solidFill>
                <a:latin typeface="+mn-ea"/>
                <a:cs typeface="Times New Roman" panose="02020603050405020304" pitchFamily="18" charset="0"/>
              </a:rPr>
              <a:t>16</a:t>
            </a:r>
            <a:r>
              <a:rPr lang="zh-CN" altLang="en-US" sz="2000" kern="100" dirty="0">
                <a:solidFill>
                  <a:schemeClr val="tx1">
                    <a:lumMod val="65000"/>
                    <a:lumOff val="35000"/>
                  </a:schemeClr>
                </a:solidFill>
                <a:latin typeface="+mn-ea"/>
                <a:cs typeface="Times New Roman" panose="02020603050405020304" pitchFamily="18" charset="0"/>
              </a:rPr>
              <a:t>个通道每一个通道都要进行排序，</a:t>
            </a:r>
            <a:r>
              <a:rPr lang="en-US" altLang="zh-CN" sz="2000" kern="100" dirty="0">
                <a:solidFill>
                  <a:schemeClr val="tx1">
                    <a:lumMod val="65000"/>
                    <a:lumOff val="35000"/>
                  </a:schemeClr>
                </a:solidFill>
                <a:latin typeface="+mn-ea"/>
                <a:cs typeface="Times New Roman" panose="02020603050405020304" pitchFamily="18" charset="0"/>
              </a:rPr>
              <a:t>SEQ</a:t>
            </a:r>
            <a:r>
              <a:rPr lang="zh-CN" altLang="en-US" sz="2000" kern="100" dirty="0">
                <a:solidFill>
                  <a:schemeClr val="tx1">
                    <a:lumMod val="65000"/>
                    <a:lumOff val="35000"/>
                  </a:schemeClr>
                </a:solidFill>
                <a:latin typeface="+mn-ea"/>
                <a:cs typeface="Times New Roman" panose="02020603050405020304" pitchFamily="18" charset="0"/>
              </a:rPr>
              <a:t>将用到通道选择控制寄存器</a:t>
            </a:r>
            <a:r>
              <a:rPr lang="en-US" altLang="zh-CN" sz="2000" kern="100" dirty="0">
                <a:solidFill>
                  <a:schemeClr val="tx1">
                    <a:lumMod val="65000"/>
                    <a:lumOff val="35000"/>
                  </a:schemeClr>
                </a:solidFill>
                <a:latin typeface="+mn-ea"/>
                <a:cs typeface="Times New Roman" panose="02020603050405020304" pitchFamily="18" charset="0"/>
              </a:rPr>
              <a:t>ADCCHSELSEQ1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ADCCHSELSEQ2</a:t>
            </a:r>
            <a:r>
              <a:rPr lang="zh-CN" altLang="en-US" sz="2000" kern="100" dirty="0">
                <a:solidFill>
                  <a:schemeClr val="tx1">
                    <a:lumMod val="65000"/>
                    <a:lumOff val="35000"/>
                  </a:schemeClr>
                </a:solidFill>
                <a:latin typeface="+mn-ea"/>
                <a:cs typeface="Times New Roman" panose="02020603050405020304" pitchFamily="18" charset="0"/>
              </a:rPr>
              <a:t>、 </a:t>
            </a:r>
            <a:r>
              <a:rPr lang="en-US" altLang="zh-CN" sz="2000" kern="100" dirty="0">
                <a:solidFill>
                  <a:schemeClr val="tx1">
                    <a:lumMod val="65000"/>
                    <a:lumOff val="35000"/>
                  </a:schemeClr>
                </a:solidFill>
                <a:latin typeface="+mn-ea"/>
                <a:cs typeface="Times New Roman" panose="02020603050405020304" pitchFamily="18" charset="0"/>
              </a:rPr>
              <a:t>ADCCHSELSEQ3</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ADCCHSELSEQ4</a:t>
            </a:r>
            <a:r>
              <a:rPr lang="zh-CN" altLang="en-US" sz="2000" kern="100" dirty="0">
                <a:solidFill>
                  <a:schemeClr val="tx1">
                    <a:lumMod val="65000"/>
                    <a:lumOff val="35000"/>
                  </a:schemeClr>
                </a:solidFill>
                <a:latin typeface="+mn-ea"/>
                <a:cs typeface="Times New Roman" panose="02020603050405020304" pitchFamily="18" charset="0"/>
              </a:rPr>
              <a:t>，其通道分配情况如表</a:t>
            </a:r>
            <a:r>
              <a:rPr lang="en-US" altLang="zh-CN" sz="2000" kern="100" dirty="0">
                <a:solidFill>
                  <a:schemeClr val="tx1">
                    <a:lumMod val="65000"/>
                    <a:lumOff val="35000"/>
                  </a:schemeClr>
                </a:solidFill>
                <a:latin typeface="+mn-ea"/>
                <a:cs typeface="Times New Roman" panose="02020603050405020304" pitchFamily="18" charset="0"/>
              </a:rPr>
              <a:t>11-7</a:t>
            </a:r>
            <a:r>
              <a:rPr lang="zh-CN" altLang="en-US" sz="2000" kern="100" dirty="0">
                <a:solidFill>
                  <a:schemeClr val="tx1">
                    <a:lumMod val="65000"/>
                    <a:lumOff val="35000"/>
                  </a:schemeClr>
                </a:solidFill>
                <a:latin typeface="+mn-ea"/>
                <a:cs typeface="Times New Roman" panose="02020603050405020304" pitchFamily="18" charset="0"/>
              </a:rPr>
              <a:t>所示。序列发生器内通道的选择情况如图</a:t>
            </a:r>
            <a:r>
              <a:rPr lang="en-US" altLang="zh-CN" sz="2000" kern="100" dirty="0">
                <a:solidFill>
                  <a:schemeClr val="tx1">
                    <a:lumMod val="65000"/>
                    <a:lumOff val="35000"/>
                  </a:schemeClr>
                </a:solidFill>
                <a:latin typeface="+mn-ea"/>
                <a:cs typeface="Times New Roman" panose="02020603050405020304" pitchFamily="18" charset="0"/>
              </a:rPr>
              <a:t>11-18</a:t>
            </a:r>
            <a:r>
              <a:rPr lang="zh-CN" altLang="en-US" sz="2000" kern="100" dirty="0">
                <a:solidFill>
                  <a:schemeClr val="tx1">
                    <a:lumMod val="65000"/>
                    <a:lumOff val="35000"/>
                  </a:schemeClr>
                </a:solidFill>
                <a:latin typeface="+mn-ea"/>
                <a:cs typeface="Times New Roman" panose="02020603050405020304" pitchFamily="18" charset="0"/>
              </a:rPr>
              <a:t>所示。</a:t>
            </a:r>
          </a:p>
        </p:txBody>
      </p:sp>
    </p:spTree>
    <p:extLst>
      <p:ext uri="{BB962C8B-B14F-4D97-AF65-F5344CB8AC3E}">
        <p14:creationId xmlns:p14="http://schemas.microsoft.com/office/powerpoint/2010/main" val="40122634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级联模式下的顺序采样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091139602"/>
              </p:ext>
            </p:extLst>
          </p:nvPr>
        </p:nvGraphicFramePr>
        <p:xfrm>
          <a:off x="906977" y="1455626"/>
          <a:ext cx="7704856" cy="2232248"/>
        </p:xfrm>
        <a:graphic>
          <a:graphicData uri="http://schemas.openxmlformats.org/drawingml/2006/table">
            <a:tbl>
              <a:tblPr bandRow="1">
                <a:tableStyleId>{00A15C55-8517-42AA-B614-E9B94910E393}</a:tableStyleId>
              </a:tblPr>
              <a:tblGrid>
                <a:gridCol w="1538286">
                  <a:extLst>
                    <a:ext uri="{9D8B030D-6E8A-4147-A177-3AD203B41FA5}">
                      <a16:colId xmlns:a16="http://schemas.microsoft.com/office/drawing/2014/main" val="3112344118"/>
                    </a:ext>
                  </a:extLst>
                </a:gridCol>
                <a:gridCol w="859891">
                  <a:extLst>
                    <a:ext uri="{9D8B030D-6E8A-4147-A177-3AD203B41FA5}">
                      <a16:colId xmlns:a16="http://schemas.microsoft.com/office/drawing/2014/main" val="829280243"/>
                    </a:ext>
                  </a:extLst>
                </a:gridCol>
                <a:gridCol w="1474099">
                  <a:extLst>
                    <a:ext uri="{9D8B030D-6E8A-4147-A177-3AD203B41FA5}">
                      <a16:colId xmlns:a16="http://schemas.microsoft.com/office/drawing/2014/main" val="3534998437"/>
                    </a:ext>
                  </a:extLst>
                </a:gridCol>
                <a:gridCol w="1496707">
                  <a:extLst>
                    <a:ext uri="{9D8B030D-6E8A-4147-A177-3AD203B41FA5}">
                      <a16:colId xmlns:a16="http://schemas.microsoft.com/office/drawing/2014/main" val="2571541545"/>
                    </a:ext>
                  </a:extLst>
                </a:gridCol>
                <a:gridCol w="859891">
                  <a:extLst>
                    <a:ext uri="{9D8B030D-6E8A-4147-A177-3AD203B41FA5}">
                      <a16:colId xmlns:a16="http://schemas.microsoft.com/office/drawing/2014/main" val="3766435846"/>
                    </a:ext>
                  </a:extLst>
                </a:gridCol>
                <a:gridCol w="1475982">
                  <a:extLst>
                    <a:ext uri="{9D8B030D-6E8A-4147-A177-3AD203B41FA5}">
                      <a16:colId xmlns:a16="http://schemas.microsoft.com/office/drawing/2014/main" val="3168175852"/>
                    </a:ext>
                  </a:extLst>
                </a:gridCol>
              </a:tblGrid>
              <a:tr h="279031">
                <a:tc rowSpan="4">
                  <a:txBody>
                    <a:bodyPr/>
                    <a:lstStyle/>
                    <a:p>
                      <a:pPr algn="ctr">
                        <a:lnSpc>
                          <a:spcPct val="120000"/>
                        </a:lnSpc>
                        <a:spcAft>
                          <a:spcPts val="0"/>
                        </a:spcAft>
                      </a:pPr>
                      <a:r>
                        <a:rPr lang="en-US" sz="1050" kern="100">
                          <a:effectLst/>
                        </a:rPr>
                        <a:t>ADCCHSELSEQ1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CONV00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0000(ADCINA0)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ctr">
                        <a:lnSpc>
                          <a:spcPct val="120000"/>
                        </a:lnSpc>
                        <a:spcAft>
                          <a:spcPts val="0"/>
                        </a:spcAft>
                      </a:pPr>
                      <a:r>
                        <a:rPr lang="en-US" sz="1050" kern="100">
                          <a:effectLst/>
                        </a:rPr>
                        <a:t>ADCCHSELSEQ3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CONV08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1000(ADCINB0)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98512010"/>
                  </a:ext>
                </a:extLst>
              </a:tr>
              <a:tr h="279031">
                <a:tc vMerge="1">
                  <a:txBody>
                    <a:bodyPr/>
                    <a:lstStyle/>
                    <a:p>
                      <a:endParaRPr lang="zh-CN" altLang="en-US"/>
                    </a:p>
                  </a:txBody>
                  <a:tcPr/>
                </a:tc>
                <a:tc>
                  <a:txBody>
                    <a:bodyPr/>
                    <a:lstStyle/>
                    <a:p>
                      <a:pPr algn="ctr">
                        <a:lnSpc>
                          <a:spcPct val="120000"/>
                        </a:lnSpc>
                        <a:spcAft>
                          <a:spcPts val="0"/>
                        </a:spcAft>
                      </a:pPr>
                      <a:r>
                        <a:rPr lang="en-US" sz="1050" kern="100">
                          <a:effectLst/>
                        </a:rPr>
                        <a:t>CONV01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0001(ADCINA1)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1001(ADCINB1)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8962128"/>
                  </a:ext>
                </a:extLst>
              </a:tr>
              <a:tr h="279031">
                <a:tc vMerge="1">
                  <a:txBody>
                    <a:bodyPr/>
                    <a:lstStyle/>
                    <a:p>
                      <a:endParaRPr lang="zh-CN" altLang="en-US"/>
                    </a:p>
                  </a:txBody>
                  <a:tcPr/>
                </a:tc>
                <a:tc>
                  <a:txBody>
                    <a:bodyPr/>
                    <a:lstStyle/>
                    <a:p>
                      <a:pPr algn="ctr">
                        <a:lnSpc>
                          <a:spcPct val="120000"/>
                        </a:lnSpc>
                        <a:spcAft>
                          <a:spcPts val="0"/>
                        </a:spcAft>
                      </a:pPr>
                      <a:r>
                        <a:rPr lang="en-US" sz="1050" kern="100">
                          <a:effectLst/>
                        </a:rPr>
                        <a:t>CONV02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0010(ADCINA2)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1010(ADCINB2)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57345851"/>
                  </a:ext>
                </a:extLst>
              </a:tr>
              <a:tr h="279031">
                <a:tc vMerge="1">
                  <a:txBody>
                    <a:bodyPr/>
                    <a:lstStyle/>
                    <a:p>
                      <a:endParaRPr lang="zh-CN" altLang="en-US"/>
                    </a:p>
                  </a:txBody>
                  <a:tcPr/>
                </a:tc>
                <a:tc>
                  <a:txBody>
                    <a:bodyPr/>
                    <a:lstStyle/>
                    <a:p>
                      <a:pPr algn="ctr">
                        <a:lnSpc>
                          <a:spcPct val="120000"/>
                        </a:lnSpc>
                        <a:spcAft>
                          <a:spcPts val="0"/>
                        </a:spcAft>
                      </a:pPr>
                      <a:r>
                        <a:rPr lang="en-US" sz="1050" kern="100">
                          <a:effectLst/>
                        </a:rPr>
                        <a:t>CONV03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0011(ADCINA3)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1011(ADCINB3)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9634075"/>
                  </a:ext>
                </a:extLst>
              </a:tr>
              <a:tr h="279031">
                <a:tc rowSpan="4">
                  <a:txBody>
                    <a:bodyPr/>
                    <a:lstStyle/>
                    <a:p>
                      <a:pPr algn="ctr">
                        <a:lnSpc>
                          <a:spcPct val="120000"/>
                        </a:lnSpc>
                        <a:spcAft>
                          <a:spcPts val="0"/>
                        </a:spcAft>
                      </a:pPr>
                      <a:r>
                        <a:rPr lang="en-US" sz="1050" kern="100">
                          <a:effectLst/>
                        </a:rPr>
                        <a:t>ADCCHSELSEQ2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CONV04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0100(ADCINA4)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ctr">
                        <a:lnSpc>
                          <a:spcPct val="120000"/>
                        </a:lnSpc>
                        <a:spcAft>
                          <a:spcPts val="0"/>
                        </a:spcAft>
                      </a:pPr>
                      <a:r>
                        <a:rPr lang="en-US" sz="1050" kern="100" dirty="0">
                          <a:effectLst/>
                        </a:rPr>
                        <a:t>ADCCHSELSEQ4</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CONV12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1100(ADCINB4)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95616729"/>
                  </a:ext>
                </a:extLst>
              </a:tr>
              <a:tr h="279031">
                <a:tc vMerge="1">
                  <a:txBody>
                    <a:bodyPr/>
                    <a:lstStyle/>
                    <a:p>
                      <a:endParaRPr lang="zh-CN" altLang="en-US"/>
                    </a:p>
                  </a:txBody>
                  <a:tcPr/>
                </a:tc>
                <a:tc>
                  <a:txBody>
                    <a:bodyPr/>
                    <a:lstStyle/>
                    <a:p>
                      <a:pPr algn="ctr">
                        <a:lnSpc>
                          <a:spcPct val="120000"/>
                        </a:lnSpc>
                        <a:spcAft>
                          <a:spcPts val="0"/>
                        </a:spcAft>
                      </a:pPr>
                      <a:r>
                        <a:rPr lang="en-US" sz="1050" kern="100">
                          <a:effectLst/>
                        </a:rPr>
                        <a:t>CONV05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0101(ADCINA5)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1101(ADCINB5)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96217307"/>
                  </a:ext>
                </a:extLst>
              </a:tr>
              <a:tr h="279031">
                <a:tc vMerge="1">
                  <a:txBody>
                    <a:bodyPr/>
                    <a:lstStyle/>
                    <a:p>
                      <a:endParaRPr lang="zh-CN" altLang="en-US"/>
                    </a:p>
                  </a:txBody>
                  <a:tcPr/>
                </a:tc>
                <a:tc>
                  <a:txBody>
                    <a:bodyPr/>
                    <a:lstStyle/>
                    <a:p>
                      <a:pPr algn="ctr">
                        <a:lnSpc>
                          <a:spcPct val="120000"/>
                        </a:lnSpc>
                        <a:spcAft>
                          <a:spcPts val="0"/>
                        </a:spcAft>
                      </a:pPr>
                      <a:r>
                        <a:rPr lang="en-US" sz="1050" kern="100">
                          <a:effectLst/>
                        </a:rPr>
                        <a:t>CONV06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0110(ADCINA6)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1110(ADCINB6)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61751672"/>
                  </a:ext>
                </a:extLst>
              </a:tr>
              <a:tr h="279031">
                <a:tc vMerge="1">
                  <a:txBody>
                    <a:bodyPr/>
                    <a:lstStyle/>
                    <a:p>
                      <a:endParaRPr lang="zh-CN" altLang="en-US"/>
                    </a:p>
                  </a:txBody>
                  <a:tcPr/>
                </a:tc>
                <a:tc>
                  <a:txBody>
                    <a:bodyPr/>
                    <a:lstStyle/>
                    <a:p>
                      <a:pPr algn="ctr">
                        <a:lnSpc>
                          <a:spcPct val="120000"/>
                        </a:lnSpc>
                        <a:spcAft>
                          <a:spcPts val="0"/>
                        </a:spcAft>
                      </a:pPr>
                      <a:r>
                        <a:rPr lang="en-US" sz="1050" kern="100">
                          <a:effectLst/>
                        </a:rPr>
                        <a:t>CONV07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0111(ADCINA7)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dirty="0">
                          <a:effectLst/>
                        </a:rPr>
                        <a:t>1111(ADCINB7)</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98904751"/>
                  </a:ext>
                </a:extLst>
              </a:tr>
            </a:tbl>
          </a:graphicData>
        </a:graphic>
      </p:graphicFrame>
      <p:sp>
        <p:nvSpPr>
          <p:cNvPr id="6" name="矩形 5"/>
          <p:cNvSpPr/>
          <p:nvPr/>
        </p:nvSpPr>
        <p:spPr>
          <a:xfrm>
            <a:off x="2185895" y="3939902"/>
            <a:ext cx="4772209"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11-7 </a:t>
            </a:r>
            <a:r>
              <a:rPr lang="zh-CN" altLang="zh-CN" sz="2000" kern="100" dirty="0">
                <a:latin typeface="+mn-ea"/>
                <a:cs typeface="Times New Roman" panose="02020603050405020304" pitchFamily="18" charset="0"/>
              </a:rPr>
              <a:t>级联顺序采样模式下</a:t>
            </a:r>
            <a:r>
              <a:rPr lang="en-US" altLang="zh-CN" sz="2000" kern="100" dirty="0">
                <a:latin typeface="+mn-ea"/>
                <a:cs typeface="Times New Roman" panose="02020603050405020304" pitchFamily="18" charset="0"/>
              </a:rPr>
              <a:t>16</a:t>
            </a:r>
            <a:r>
              <a:rPr lang="zh-CN" altLang="zh-CN" sz="2000" kern="100" dirty="0">
                <a:latin typeface="+mn-ea"/>
                <a:cs typeface="Times New Roman" panose="02020603050405020304" pitchFamily="18" charset="0"/>
              </a:rPr>
              <a:t>路通道时</a:t>
            </a:r>
            <a:r>
              <a:rPr lang="en-US" altLang="zh-CN" sz="2000" kern="100" dirty="0" err="1">
                <a:latin typeface="+mn-ea"/>
                <a:cs typeface="Times New Roman" panose="02020603050405020304" pitchFamily="18" charset="0"/>
              </a:rPr>
              <a:t>ADCCHSELSEQn</a:t>
            </a:r>
            <a:r>
              <a:rPr lang="zh-CN" altLang="zh-CN" sz="2000" kern="100" dirty="0">
                <a:latin typeface="+mn-ea"/>
                <a:cs typeface="Times New Roman" panose="02020603050405020304" pitchFamily="18" charset="0"/>
              </a:rPr>
              <a:t>位情况</a:t>
            </a:r>
            <a:endParaRPr lang="zh-CN" altLang="zh-CN" sz="20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024650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内部的</a:t>
            </a:r>
            <a:r>
              <a:rPr lang="en-US" altLang="zh-CN" dirty="0"/>
              <a:t>ADC</a:t>
            </a:r>
            <a:r>
              <a:rPr lang="zh-CN" altLang="en-US" dirty="0"/>
              <a:t>模块</a:t>
            </a:r>
          </a:p>
        </p:txBody>
      </p:sp>
      <p:sp>
        <p:nvSpPr>
          <p:cNvPr id="4" name="矩形 3"/>
          <p:cNvSpPr/>
          <p:nvPr/>
        </p:nvSpPr>
        <p:spPr>
          <a:xfrm>
            <a:off x="719572" y="843558"/>
            <a:ext cx="7704856" cy="1323439"/>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虽然</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模块具有多个输入通道，但是它内部只有</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个转换器，也就是说同一时刻只能对</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路输入信号进行转换。当有多路信号需要转换时，</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模块通过前端模拟多路复用器</a:t>
            </a:r>
            <a:r>
              <a:rPr lang="en-US" altLang="zh-CN" sz="2000" kern="100" dirty="0">
                <a:solidFill>
                  <a:schemeClr val="tx1">
                    <a:lumMod val="65000"/>
                    <a:lumOff val="35000"/>
                  </a:schemeClr>
                </a:solidFill>
                <a:latin typeface="+mn-ea"/>
              </a:rPr>
              <a:t>Analog MUX</a:t>
            </a:r>
            <a:r>
              <a:rPr lang="zh-CN" altLang="en-US" sz="2000" kern="100" dirty="0">
                <a:solidFill>
                  <a:schemeClr val="tx1">
                    <a:lumMod val="65000"/>
                    <a:lumOff val="35000"/>
                  </a:schemeClr>
                </a:solidFill>
                <a:latin typeface="+mn-ea"/>
              </a:rPr>
              <a:t>的控制，在同一时刻，只允许让</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路信号输入到</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的转换器中。</a:t>
            </a:r>
          </a:p>
        </p:txBody>
      </p:sp>
      <p:graphicFrame>
        <p:nvGraphicFramePr>
          <p:cNvPr id="5" name="对象 4"/>
          <p:cNvGraphicFramePr>
            <a:graphicFrameLocks noChangeAspect="1"/>
          </p:cNvGraphicFramePr>
          <p:nvPr>
            <p:extLst>
              <p:ext uri="{D42A27DB-BD31-4B8C-83A1-F6EECF244321}">
                <p14:modId xmlns:p14="http://schemas.microsoft.com/office/powerpoint/2010/main" val="66211005"/>
              </p:ext>
            </p:extLst>
          </p:nvPr>
        </p:nvGraphicFramePr>
        <p:xfrm>
          <a:off x="719572" y="2239005"/>
          <a:ext cx="5233276" cy="2637001"/>
        </p:xfrm>
        <a:graphic>
          <a:graphicData uri="http://schemas.openxmlformats.org/presentationml/2006/ole">
            <mc:AlternateContent xmlns:mc="http://schemas.openxmlformats.org/markup-compatibility/2006">
              <mc:Choice xmlns:v="urn:schemas-microsoft-com:vml" Requires="v">
                <p:oleObj spid="_x0000_s16511" name="Visio" r:id="rId4" imgW="4900803" imgH="2473833" progId="Visio.Drawing.11">
                  <p:embed/>
                </p:oleObj>
              </mc:Choice>
              <mc:Fallback>
                <p:oleObj name="Visio" r:id="rId4" imgW="4900803" imgH="247383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72" y="2239005"/>
                        <a:ext cx="5233276" cy="2637001"/>
                      </a:xfrm>
                      <a:prstGeom prst="rect">
                        <a:avLst/>
                      </a:prstGeom>
                      <a:solidFill>
                        <a:schemeClr val="bg1"/>
                      </a:solidFill>
                    </p:spPr>
                  </p:pic>
                </p:oleObj>
              </mc:Fallback>
            </mc:AlternateContent>
          </a:graphicData>
        </a:graphic>
      </p:graphicFrame>
      <p:sp>
        <p:nvSpPr>
          <p:cNvPr id="6" name="矩形 5"/>
          <p:cNvSpPr/>
          <p:nvPr/>
        </p:nvSpPr>
        <p:spPr>
          <a:xfrm>
            <a:off x="6084168" y="4445632"/>
            <a:ext cx="2874506"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11-2 </a:t>
            </a:r>
            <a:r>
              <a:rPr lang="zh-CN" altLang="zh-CN" sz="2000" kern="100" dirty="0">
                <a:latin typeface="+mn-ea"/>
                <a:cs typeface="Times New Roman" panose="02020603050405020304" pitchFamily="18" charset="0"/>
              </a:rPr>
              <a:t>多路转换示意图</a:t>
            </a:r>
          </a:p>
        </p:txBody>
      </p:sp>
    </p:spTree>
    <p:extLst>
      <p:ext uri="{BB962C8B-B14F-4D97-AF65-F5344CB8AC3E}">
        <p14:creationId xmlns:p14="http://schemas.microsoft.com/office/powerpoint/2010/main" val="854561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级联模式下的顺序采样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5148064" y="4032783"/>
            <a:ext cx="3637859" cy="830997"/>
          </a:xfrm>
          <a:prstGeom prst="rect">
            <a:avLst/>
          </a:prstGeom>
        </p:spPr>
        <p:txBody>
          <a:bodyPr wrap="square">
            <a:spAutoFit/>
          </a:bodyPr>
          <a:lstStyle/>
          <a:p>
            <a:pPr algn="ctr">
              <a:lnSpc>
                <a:spcPct val="120000"/>
              </a:lnSpc>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11-18</a:t>
            </a:r>
            <a:r>
              <a:rPr lang="zh-CN" altLang="en-US" sz="2000" kern="100" dirty="0">
                <a:latin typeface="+mn-ea"/>
                <a:cs typeface="Times New Roman" panose="02020603050405020304" pitchFamily="18" charset="0"/>
              </a:rPr>
              <a:t>级联顺序采样模式下序列发生器</a:t>
            </a:r>
            <a:r>
              <a:rPr lang="en-US" altLang="zh-CN" sz="2000" kern="100" dirty="0">
                <a:latin typeface="+mn-ea"/>
                <a:cs typeface="Times New Roman" panose="02020603050405020304" pitchFamily="18" charset="0"/>
              </a:rPr>
              <a:t>16</a:t>
            </a:r>
            <a:r>
              <a:rPr lang="zh-CN" altLang="en-US" sz="2000" kern="100" dirty="0">
                <a:latin typeface="+mn-ea"/>
                <a:cs typeface="Times New Roman" panose="02020603050405020304" pitchFamily="18" charset="0"/>
              </a:rPr>
              <a:t>路通道选择情况</a:t>
            </a:r>
            <a:endParaRPr lang="zh-CN" altLang="zh-CN" sz="2000" kern="100" dirty="0">
              <a:effectLst/>
              <a:latin typeface="+mn-ea"/>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342985910"/>
              </p:ext>
            </p:extLst>
          </p:nvPr>
        </p:nvGraphicFramePr>
        <p:xfrm>
          <a:off x="1979712" y="699542"/>
          <a:ext cx="2952328" cy="4176464"/>
        </p:xfrm>
        <a:graphic>
          <a:graphicData uri="http://schemas.openxmlformats.org/presentationml/2006/ole">
            <mc:AlternateContent xmlns:mc="http://schemas.openxmlformats.org/markup-compatibility/2006">
              <mc:Choice xmlns:v="urn:schemas-microsoft-com:vml" Requires="v">
                <p:oleObj spid="_x0000_s61510" name="Visio" r:id="rId4" imgW="2734818" imgH="3874770" progId="Visio.Drawing.11">
                  <p:embed/>
                </p:oleObj>
              </mc:Choice>
              <mc:Fallback>
                <p:oleObj name="Visio" r:id="rId4" imgW="2734818" imgH="387477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699542"/>
                        <a:ext cx="2952328" cy="417646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705643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802249" y="3826465"/>
            <a:ext cx="5539502" cy="461665"/>
          </a:xfrm>
          <a:prstGeom prst="rect">
            <a:avLst/>
          </a:prstGeom>
        </p:spPr>
        <p:txBody>
          <a:bodyPr wrap="square">
            <a:spAutoFit/>
          </a:bodyPr>
          <a:lstStyle/>
          <a:p>
            <a:pPr algn="ctr">
              <a:lnSpc>
                <a:spcPct val="120000"/>
              </a:lnSpc>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11-19</a:t>
            </a:r>
            <a:r>
              <a:rPr lang="zh-CN" altLang="en-US" sz="2000" kern="100" dirty="0">
                <a:latin typeface="+mn-ea"/>
                <a:cs typeface="Times New Roman" panose="02020603050405020304" pitchFamily="18" charset="0"/>
              </a:rPr>
              <a:t>级联顺序采样模式下</a:t>
            </a:r>
            <a:r>
              <a:rPr lang="en-US" altLang="zh-CN" sz="2000" kern="100" dirty="0">
                <a:latin typeface="+mn-ea"/>
                <a:cs typeface="Times New Roman" panose="02020603050405020304" pitchFamily="18" charset="0"/>
              </a:rPr>
              <a:t>16</a:t>
            </a:r>
            <a:r>
              <a:rPr lang="zh-CN" altLang="en-US" sz="2000" kern="100" dirty="0">
                <a:latin typeface="+mn-ea"/>
                <a:cs typeface="Times New Roman" panose="02020603050405020304" pitchFamily="18" charset="0"/>
              </a:rPr>
              <a:t>路通道转换结果</a:t>
            </a:r>
            <a:endParaRPr lang="zh-CN" altLang="zh-CN" sz="2000" kern="100" dirty="0">
              <a:effectLst/>
              <a:latin typeface="+mn-ea"/>
              <a:cs typeface="Times New Roman" panose="02020603050405020304" pitchFamily="18" charset="0"/>
            </a:endParaRPr>
          </a:p>
        </p:txBody>
      </p:sp>
      <p:sp>
        <p:nvSpPr>
          <p:cNvPr id="5" name="矩形 4"/>
          <p:cNvSpPr/>
          <p:nvPr/>
        </p:nvSpPr>
        <p:spPr>
          <a:xfrm>
            <a:off x="575556" y="843558"/>
            <a:ext cx="7992888" cy="430374"/>
          </a:xfrm>
          <a:prstGeom prst="rect">
            <a:avLst/>
          </a:prstGeom>
        </p:spPr>
        <p:txBody>
          <a:bodyPr wrap="square">
            <a:spAutoFit/>
          </a:bodyPr>
          <a:lstStyle/>
          <a:p>
            <a:pPr indent="2667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如果序列发生器</a:t>
            </a:r>
            <a:r>
              <a:rPr lang="en-US" altLang="zh-CN" sz="2000" kern="100" dirty="0">
                <a:solidFill>
                  <a:schemeClr val="tx1">
                    <a:lumMod val="65000"/>
                    <a:lumOff val="35000"/>
                  </a:schemeClr>
                </a:solidFill>
                <a:latin typeface="+mn-ea"/>
                <a:cs typeface="Times New Roman" panose="02020603050405020304" pitchFamily="18" charset="0"/>
              </a:rPr>
              <a:t>SEQ</a:t>
            </a:r>
            <a:r>
              <a:rPr lang="zh-CN" altLang="en-US" sz="2000" kern="100" dirty="0">
                <a:solidFill>
                  <a:schemeClr val="tx1">
                    <a:lumMod val="65000"/>
                    <a:lumOff val="35000"/>
                  </a:schemeClr>
                </a:solidFill>
                <a:latin typeface="+mn-ea"/>
                <a:cs typeface="Times New Roman" panose="02020603050405020304" pitchFamily="18" charset="0"/>
              </a:rPr>
              <a:t>已经完成了转换，转换结果如图</a:t>
            </a:r>
            <a:r>
              <a:rPr lang="en-US" altLang="zh-CN" sz="2000" kern="100" dirty="0">
                <a:solidFill>
                  <a:schemeClr val="tx1">
                    <a:lumMod val="65000"/>
                    <a:lumOff val="35000"/>
                  </a:schemeClr>
                </a:solidFill>
                <a:latin typeface="+mn-ea"/>
                <a:cs typeface="Times New Roman" panose="02020603050405020304" pitchFamily="18" charset="0"/>
              </a:rPr>
              <a:t>11-19</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892496149"/>
              </p:ext>
            </p:extLst>
          </p:nvPr>
        </p:nvGraphicFramePr>
        <p:xfrm>
          <a:off x="1142950" y="1441558"/>
          <a:ext cx="6858099" cy="2204389"/>
        </p:xfrm>
        <a:graphic>
          <a:graphicData uri="http://schemas.openxmlformats.org/presentationml/2006/ole">
            <mc:AlternateContent xmlns:mc="http://schemas.openxmlformats.org/markup-compatibility/2006">
              <mc:Choice xmlns:v="urn:schemas-microsoft-com:vml" Requires="v">
                <p:oleObj spid="_x0000_s62533" name="Visio" r:id="rId4" imgW="4798952" imgH="1543398" progId="Visio.Drawing.11">
                  <p:embed/>
                </p:oleObj>
              </mc:Choice>
              <mc:Fallback>
                <p:oleObj name="Visio" r:id="rId4" imgW="4798952" imgH="1543398" progId="Visio.Drawing.11">
                  <p:embed/>
                  <p:pic>
                    <p:nvPicPr>
                      <p:cNvPr id="0" name="Object 1"/>
                      <p:cNvPicPr>
                        <a:picLocks noChangeAspect="1" noChangeArrowheads="1"/>
                      </p:cNvPicPr>
                      <p:nvPr/>
                    </p:nvPicPr>
                    <p:blipFill>
                      <a:blip r:embed="rId5"/>
                      <a:srcRect/>
                      <a:stretch>
                        <a:fillRect/>
                      </a:stretch>
                    </p:blipFill>
                    <p:spPr bwMode="auto">
                      <a:xfrm>
                        <a:off x="1142950" y="1441558"/>
                        <a:ext cx="6858099" cy="2204389"/>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2205314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575556" y="843558"/>
            <a:ext cx="7992888" cy="4052969"/>
          </a:xfrm>
          <a:prstGeom prst="rect">
            <a:avLst/>
          </a:prstGeom>
        </p:spPr>
        <p:txBody>
          <a:bodyPr wrap="square">
            <a:spAutoFit/>
          </a:bodyPr>
          <a:lstStyle/>
          <a:p>
            <a:pPr indent="266700" algn="just">
              <a:lnSpc>
                <a:spcPct val="120000"/>
              </a:lnSpc>
              <a:spcAft>
                <a:spcPts val="0"/>
              </a:spcAft>
            </a:pPr>
            <a:r>
              <a:rPr lang="zh-CN" altLang="en-US" kern="100" dirty="0">
                <a:solidFill>
                  <a:schemeClr val="tx1">
                    <a:lumMod val="65000"/>
                    <a:lumOff val="35000"/>
                  </a:schemeClr>
                </a:solidFill>
                <a:latin typeface="+mn-ea"/>
                <a:cs typeface="Times New Roman" panose="02020603050405020304" pitchFamily="18" charset="0"/>
              </a:rPr>
              <a:t>有没有发现，双序列发生器模式顺序采样</a:t>
            </a:r>
            <a:r>
              <a:rPr lang="en-US" altLang="zh-CN" kern="100" dirty="0">
                <a:solidFill>
                  <a:schemeClr val="tx1">
                    <a:lumMod val="65000"/>
                    <a:lumOff val="35000"/>
                  </a:schemeClr>
                </a:solidFill>
                <a:latin typeface="+mn-ea"/>
                <a:cs typeface="Times New Roman" panose="02020603050405020304" pitchFamily="18" charset="0"/>
              </a:rPr>
              <a:t>16</a:t>
            </a:r>
            <a:r>
              <a:rPr lang="zh-CN" altLang="en-US" kern="100" dirty="0">
                <a:solidFill>
                  <a:schemeClr val="tx1">
                    <a:lumMod val="65000"/>
                    <a:lumOff val="35000"/>
                  </a:schemeClr>
                </a:solidFill>
                <a:latin typeface="+mn-ea"/>
                <a:cs typeface="Times New Roman" panose="02020603050405020304" pitchFamily="18" charset="0"/>
              </a:rPr>
              <a:t>路通道和级联模式顺序采样</a:t>
            </a:r>
            <a:r>
              <a:rPr lang="en-US" altLang="zh-CN" kern="100" dirty="0">
                <a:solidFill>
                  <a:schemeClr val="tx1">
                    <a:lumMod val="65000"/>
                    <a:lumOff val="35000"/>
                  </a:schemeClr>
                </a:solidFill>
                <a:latin typeface="+mn-ea"/>
                <a:cs typeface="Times New Roman" panose="02020603050405020304" pitchFamily="18" charset="0"/>
              </a:rPr>
              <a:t>16</a:t>
            </a:r>
            <a:r>
              <a:rPr lang="zh-CN" altLang="en-US" kern="100" dirty="0">
                <a:solidFill>
                  <a:schemeClr val="tx1">
                    <a:lumMod val="65000"/>
                    <a:lumOff val="35000"/>
                  </a:schemeClr>
                </a:solidFill>
                <a:latin typeface="+mn-ea"/>
                <a:cs typeface="Times New Roman" panose="02020603050405020304" pitchFamily="18" charset="0"/>
              </a:rPr>
              <a:t>路通道的初始化程序区别仅仅在于对</a:t>
            </a:r>
            <a:r>
              <a:rPr lang="en-US" altLang="zh-CN" kern="100" dirty="0">
                <a:solidFill>
                  <a:schemeClr val="tx1">
                    <a:lumMod val="65000"/>
                    <a:lumOff val="35000"/>
                  </a:schemeClr>
                </a:solidFill>
                <a:latin typeface="+mn-ea"/>
                <a:cs typeface="Times New Roman" panose="02020603050405020304" pitchFamily="18" charset="0"/>
              </a:rPr>
              <a:t>MAXCONV</a:t>
            </a:r>
            <a:r>
              <a:rPr lang="zh-CN" altLang="en-US" kern="100" dirty="0">
                <a:solidFill>
                  <a:schemeClr val="tx1">
                    <a:lumMod val="65000"/>
                    <a:lumOff val="35000"/>
                  </a:schemeClr>
                </a:solidFill>
                <a:latin typeface="+mn-ea"/>
                <a:cs typeface="Times New Roman" panose="02020603050405020304" pitchFamily="18" charset="0"/>
              </a:rPr>
              <a:t>的设置上，但事实上两种工作模式的区别肯定不止这个，为了能够更清楚的看清两种工作模式的区别，仍然和前面一样，假设需要对</a:t>
            </a:r>
            <a:r>
              <a:rPr lang="en-US" altLang="zh-CN" kern="100" dirty="0">
                <a:solidFill>
                  <a:schemeClr val="tx1">
                    <a:lumMod val="65000"/>
                    <a:lumOff val="35000"/>
                  </a:schemeClr>
                </a:solidFill>
                <a:latin typeface="+mn-ea"/>
                <a:cs typeface="Times New Roman" panose="02020603050405020304" pitchFamily="18" charset="0"/>
              </a:rPr>
              <a:t>ADCINA0</a:t>
            </a:r>
            <a:r>
              <a:rPr lang="zh-CN" altLang="en-US"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ADCINA1</a:t>
            </a:r>
            <a:r>
              <a:rPr lang="zh-CN" altLang="en-US"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ADCINA2</a:t>
            </a:r>
            <a:r>
              <a:rPr lang="zh-CN" altLang="en-US"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ADCINB3</a:t>
            </a:r>
            <a:r>
              <a:rPr lang="zh-CN" altLang="en-US"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ADCINB4</a:t>
            </a:r>
            <a:r>
              <a:rPr lang="zh-CN" altLang="en-US"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ADCINB5</a:t>
            </a:r>
            <a:r>
              <a:rPr lang="zh-CN" altLang="en-US"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ADCINB7</a:t>
            </a:r>
            <a:r>
              <a:rPr lang="zh-CN" altLang="en-US" kern="100" dirty="0">
                <a:solidFill>
                  <a:schemeClr val="tx1">
                    <a:lumMod val="65000"/>
                    <a:lumOff val="35000"/>
                  </a:schemeClr>
                </a:solidFill>
                <a:latin typeface="+mn-ea"/>
                <a:cs typeface="Times New Roman" panose="02020603050405020304" pitchFamily="18" charset="0"/>
              </a:rPr>
              <a:t>这</a:t>
            </a:r>
            <a:r>
              <a:rPr lang="en-US" altLang="zh-CN" kern="100" dirty="0">
                <a:solidFill>
                  <a:schemeClr val="tx1">
                    <a:lumMod val="65000"/>
                    <a:lumOff val="35000"/>
                  </a:schemeClr>
                </a:solidFill>
                <a:latin typeface="+mn-ea"/>
                <a:cs typeface="Times New Roman" panose="02020603050405020304" pitchFamily="18" charset="0"/>
              </a:rPr>
              <a:t>7</a:t>
            </a:r>
            <a:r>
              <a:rPr lang="zh-CN" altLang="en-US" kern="100" dirty="0">
                <a:solidFill>
                  <a:schemeClr val="tx1">
                    <a:lumMod val="65000"/>
                    <a:lumOff val="35000"/>
                  </a:schemeClr>
                </a:solidFill>
                <a:latin typeface="+mn-ea"/>
                <a:cs typeface="Times New Roman" panose="02020603050405020304" pitchFamily="18" charset="0"/>
              </a:rPr>
              <a:t>路通道进行采样，</a:t>
            </a:r>
            <a:r>
              <a:rPr lang="en-US" altLang="zh-CN" kern="100" dirty="0">
                <a:solidFill>
                  <a:schemeClr val="tx1">
                    <a:lumMod val="65000"/>
                    <a:lumOff val="35000"/>
                  </a:schemeClr>
                </a:solidFill>
                <a:latin typeface="+mn-ea"/>
                <a:cs typeface="Times New Roman" panose="02020603050405020304" pitchFamily="18" charset="0"/>
              </a:rPr>
              <a:t>ADC</a:t>
            </a:r>
            <a:r>
              <a:rPr lang="zh-CN" altLang="en-US" kern="100" dirty="0">
                <a:solidFill>
                  <a:schemeClr val="tx1">
                    <a:lumMod val="65000"/>
                    <a:lumOff val="35000"/>
                  </a:schemeClr>
                </a:solidFill>
                <a:latin typeface="+mn-ea"/>
                <a:cs typeface="Times New Roman" panose="02020603050405020304" pitchFamily="18" charset="0"/>
              </a:rPr>
              <a:t>模块工作于级联模式，并采用顺序采样。</a:t>
            </a:r>
          </a:p>
          <a:p>
            <a:pPr indent="266700" algn="just">
              <a:lnSpc>
                <a:spcPct val="120000"/>
              </a:lnSpc>
              <a:spcAft>
                <a:spcPts val="0"/>
              </a:spcAft>
            </a:pPr>
            <a:r>
              <a:rPr lang="zh-CN" altLang="en-US" kern="100" dirty="0">
                <a:solidFill>
                  <a:schemeClr val="tx1">
                    <a:lumMod val="65000"/>
                    <a:lumOff val="35000"/>
                  </a:schemeClr>
                </a:solidFill>
                <a:latin typeface="+mn-ea"/>
                <a:cs typeface="Times New Roman" panose="02020603050405020304" pitchFamily="18" charset="0"/>
              </a:rPr>
              <a:t>由于</a:t>
            </a:r>
            <a:r>
              <a:rPr lang="en-US" altLang="zh-CN" kern="100" dirty="0">
                <a:solidFill>
                  <a:schemeClr val="tx1">
                    <a:lumMod val="65000"/>
                    <a:lumOff val="35000"/>
                  </a:schemeClr>
                </a:solidFill>
                <a:latin typeface="+mn-ea"/>
                <a:cs typeface="Times New Roman" panose="02020603050405020304" pitchFamily="18" charset="0"/>
              </a:rPr>
              <a:t>ADC</a:t>
            </a:r>
            <a:r>
              <a:rPr lang="zh-CN" altLang="en-US" kern="100" dirty="0">
                <a:solidFill>
                  <a:schemeClr val="tx1">
                    <a:lumMod val="65000"/>
                    <a:lumOff val="35000"/>
                  </a:schemeClr>
                </a:solidFill>
                <a:latin typeface="+mn-ea"/>
                <a:cs typeface="Times New Roman" panose="02020603050405020304" pitchFamily="18" charset="0"/>
              </a:rPr>
              <a:t>工作于级联模式，所以此时序列发生器</a:t>
            </a:r>
            <a:r>
              <a:rPr lang="en-US" altLang="zh-CN" kern="100" dirty="0">
                <a:solidFill>
                  <a:schemeClr val="tx1">
                    <a:lumMod val="65000"/>
                    <a:lumOff val="35000"/>
                  </a:schemeClr>
                </a:solidFill>
                <a:latin typeface="+mn-ea"/>
                <a:cs typeface="Times New Roman" panose="02020603050405020304" pitchFamily="18" charset="0"/>
              </a:rPr>
              <a:t>SEQ1</a:t>
            </a:r>
            <a:r>
              <a:rPr lang="zh-CN" altLang="en-US" kern="100" dirty="0">
                <a:solidFill>
                  <a:schemeClr val="tx1">
                    <a:lumMod val="65000"/>
                    <a:lumOff val="35000"/>
                  </a:schemeClr>
                </a:solidFill>
                <a:latin typeface="+mn-ea"/>
                <a:cs typeface="Times New Roman" panose="02020603050405020304" pitchFamily="18" charset="0"/>
              </a:rPr>
              <a:t>和</a:t>
            </a:r>
            <a:r>
              <a:rPr lang="en-US" altLang="zh-CN" kern="100" dirty="0">
                <a:solidFill>
                  <a:schemeClr val="tx1">
                    <a:lumMod val="65000"/>
                    <a:lumOff val="35000"/>
                  </a:schemeClr>
                </a:solidFill>
                <a:latin typeface="+mn-ea"/>
                <a:cs typeface="Times New Roman" panose="02020603050405020304" pitchFamily="18" charset="0"/>
              </a:rPr>
              <a:t>SEQ2</a:t>
            </a:r>
            <a:r>
              <a:rPr lang="zh-CN" altLang="en-US" kern="100" dirty="0">
                <a:solidFill>
                  <a:schemeClr val="tx1">
                    <a:lumMod val="65000"/>
                    <a:lumOff val="35000"/>
                  </a:schemeClr>
                </a:solidFill>
                <a:latin typeface="+mn-ea"/>
                <a:cs typeface="Times New Roman" panose="02020603050405020304" pitchFamily="18" charset="0"/>
              </a:rPr>
              <a:t>级联成了一个</a:t>
            </a:r>
            <a:r>
              <a:rPr lang="en-US" altLang="zh-CN" kern="100" dirty="0">
                <a:solidFill>
                  <a:schemeClr val="tx1">
                    <a:lumMod val="65000"/>
                    <a:lumOff val="35000"/>
                  </a:schemeClr>
                </a:solidFill>
                <a:latin typeface="+mn-ea"/>
                <a:cs typeface="Times New Roman" panose="02020603050405020304" pitchFamily="18" charset="0"/>
              </a:rPr>
              <a:t>16</a:t>
            </a:r>
            <a:r>
              <a:rPr lang="zh-CN" altLang="en-US" kern="100" dirty="0">
                <a:solidFill>
                  <a:schemeClr val="tx1">
                    <a:lumMod val="65000"/>
                    <a:lumOff val="35000"/>
                  </a:schemeClr>
                </a:solidFill>
                <a:latin typeface="+mn-ea"/>
                <a:cs typeface="Times New Roman" panose="02020603050405020304" pitchFamily="18" charset="0"/>
              </a:rPr>
              <a:t>状态的序列发生器</a:t>
            </a:r>
            <a:r>
              <a:rPr lang="en-US" altLang="zh-CN" kern="100" dirty="0">
                <a:solidFill>
                  <a:schemeClr val="tx1">
                    <a:lumMod val="65000"/>
                    <a:lumOff val="35000"/>
                  </a:schemeClr>
                </a:solidFill>
                <a:latin typeface="+mn-ea"/>
                <a:cs typeface="Times New Roman" panose="02020603050405020304" pitchFamily="18" charset="0"/>
              </a:rPr>
              <a:t>SEQ</a:t>
            </a:r>
            <a:r>
              <a:rPr lang="zh-CN" altLang="en-US" kern="100" dirty="0">
                <a:solidFill>
                  <a:schemeClr val="tx1">
                    <a:lumMod val="65000"/>
                    <a:lumOff val="35000"/>
                  </a:schemeClr>
                </a:solidFill>
                <a:latin typeface="+mn-ea"/>
                <a:cs typeface="Times New Roman" panose="02020603050405020304" pitchFamily="18" charset="0"/>
              </a:rPr>
              <a:t>。由于需要对</a:t>
            </a:r>
            <a:r>
              <a:rPr lang="en-US" altLang="zh-CN" kern="100" dirty="0">
                <a:solidFill>
                  <a:schemeClr val="tx1">
                    <a:lumMod val="65000"/>
                    <a:lumOff val="35000"/>
                  </a:schemeClr>
                </a:solidFill>
                <a:latin typeface="+mn-ea"/>
                <a:cs typeface="Times New Roman" panose="02020603050405020304" pitchFamily="18" charset="0"/>
              </a:rPr>
              <a:t>7</a:t>
            </a:r>
            <a:r>
              <a:rPr lang="zh-CN" altLang="en-US" kern="100" dirty="0">
                <a:solidFill>
                  <a:schemeClr val="tx1">
                    <a:lumMod val="65000"/>
                    <a:lumOff val="35000"/>
                  </a:schemeClr>
                </a:solidFill>
                <a:latin typeface="+mn-ea"/>
                <a:cs typeface="Times New Roman" panose="02020603050405020304" pitchFamily="18" charset="0"/>
              </a:rPr>
              <a:t>路通道进行采样，所以</a:t>
            </a:r>
            <a:r>
              <a:rPr lang="en-US" altLang="zh-CN" kern="100" dirty="0">
                <a:solidFill>
                  <a:schemeClr val="tx1">
                    <a:lumMod val="65000"/>
                    <a:lumOff val="35000"/>
                  </a:schemeClr>
                </a:solidFill>
                <a:latin typeface="+mn-ea"/>
                <a:cs typeface="Times New Roman" panose="02020603050405020304" pitchFamily="18" charset="0"/>
              </a:rPr>
              <a:t>MAXCONV1</a:t>
            </a:r>
            <a:r>
              <a:rPr lang="zh-CN" altLang="en-US" kern="100" dirty="0">
                <a:solidFill>
                  <a:schemeClr val="tx1">
                    <a:lumMod val="65000"/>
                    <a:lumOff val="35000"/>
                  </a:schemeClr>
                </a:solidFill>
                <a:latin typeface="+mn-ea"/>
                <a:cs typeface="Times New Roman" panose="02020603050405020304" pitchFamily="18" charset="0"/>
              </a:rPr>
              <a:t>的值为</a:t>
            </a:r>
            <a:r>
              <a:rPr lang="en-US" altLang="zh-CN" kern="100" dirty="0">
                <a:solidFill>
                  <a:schemeClr val="tx1">
                    <a:lumMod val="65000"/>
                    <a:lumOff val="35000"/>
                  </a:schemeClr>
                </a:solidFill>
                <a:latin typeface="+mn-ea"/>
                <a:cs typeface="Times New Roman" panose="02020603050405020304" pitchFamily="18" charset="0"/>
              </a:rPr>
              <a:t>6</a:t>
            </a:r>
            <a:r>
              <a:rPr lang="zh-CN" altLang="en-US" kern="100" dirty="0">
                <a:solidFill>
                  <a:schemeClr val="tx1">
                    <a:lumMod val="65000"/>
                    <a:lumOff val="35000"/>
                  </a:schemeClr>
                </a:solidFill>
                <a:latin typeface="+mn-ea"/>
                <a:cs typeface="Times New Roman" panose="02020603050405020304" pitchFamily="18" charset="0"/>
              </a:rPr>
              <a:t>。由于采样方式是顺序采样，所以必须对这</a:t>
            </a:r>
            <a:r>
              <a:rPr lang="en-US" altLang="zh-CN" kern="100" dirty="0">
                <a:solidFill>
                  <a:schemeClr val="tx1">
                    <a:lumMod val="65000"/>
                    <a:lumOff val="35000"/>
                  </a:schemeClr>
                </a:solidFill>
                <a:latin typeface="+mn-ea"/>
                <a:cs typeface="Times New Roman" panose="02020603050405020304" pitchFamily="18" charset="0"/>
              </a:rPr>
              <a:t>6</a:t>
            </a:r>
            <a:r>
              <a:rPr lang="zh-CN" altLang="en-US" kern="100" dirty="0">
                <a:solidFill>
                  <a:schemeClr val="tx1">
                    <a:lumMod val="65000"/>
                    <a:lumOff val="35000"/>
                  </a:schemeClr>
                </a:solidFill>
                <a:latin typeface="+mn-ea"/>
                <a:cs typeface="Times New Roman" panose="02020603050405020304" pitchFamily="18" charset="0"/>
              </a:rPr>
              <a:t>个通道一一进行排序，</a:t>
            </a:r>
            <a:r>
              <a:rPr lang="en-US" altLang="zh-CN" kern="100" dirty="0">
                <a:solidFill>
                  <a:schemeClr val="tx1">
                    <a:lumMod val="65000"/>
                    <a:lumOff val="35000"/>
                  </a:schemeClr>
                </a:solidFill>
                <a:latin typeface="+mn-ea"/>
                <a:cs typeface="Times New Roman" panose="02020603050405020304" pitchFamily="18" charset="0"/>
              </a:rPr>
              <a:t>SEQ</a:t>
            </a:r>
            <a:r>
              <a:rPr lang="zh-CN" altLang="en-US" kern="100" dirty="0">
                <a:solidFill>
                  <a:schemeClr val="tx1">
                    <a:lumMod val="65000"/>
                    <a:lumOff val="35000"/>
                  </a:schemeClr>
                </a:solidFill>
                <a:latin typeface="+mn-ea"/>
                <a:cs typeface="Times New Roman" panose="02020603050405020304" pitchFamily="18" charset="0"/>
              </a:rPr>
              <a:t>将用到通道选择控制寄存器</a:t>
            </a:r>
            <a:r>
              <a:rPr lang="en-US" altLang="zh-CN" kern="100" dirty="0">
                <a:solidFill>
                  <a:schemeClr val="tx1">
                    <a:lumMod val="65000"/>
                    <a:lumOff val="35000"/>
                  </a:schemeClr>
                </a:solidFill>
                <a:latin typeface="+mn-ea"/>
                <a:cs typeface="Times New Roman" panose="02020603050405020304" pitchFamily="18" charset="0"/>
              </a:rPr>
              <a:t>ADCCHSELSEQ1</a:t>
            </a:r>
            <a:r>
              <a:rPr lang="zh-CN" altLang="en-US"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ADCCHSELSEQ2</a:t>
            </a:r>
            <a:r>
              <a:rPr lang="zh-CN" altLang="en-US" kern="100" dirty="0">
                <a:solidFill>
                  <a:schemeClr val="tx1">
                    <a:lumMod val="65000"/>
                    <a:lumOff val="35000"/>
                  </a:schemeClr>
                </a:solidFill>
                <a:latin typeface="+mn-ea"/>
                <a:cs typeface="Times New Roman" panose="02020603050405020304" pitchFamily="18" charset="0"/>
              </a:rPr>
              <a:t>，其通道分配情况如表</a:t>
            </a:r>
            <a:r>
              <a:rPr lang="en-US" altLang="zh-CN" kern="100" dirty="0">
                <a:solidFill>
                  <a:schemeClr val="tx1">
                    <a:lumMod val="65000"/>
                    <a:lumOff val="35000"/>
                  </a:schemeClr>
                </a:solidFill>
                <a:latin typeface="+mn-ea"/>
                <a:cs typeface="Times New Roman" panose="02020603050405020304" pitchFamily="18" charset="0"/>
              </a:rPr>
              <a:t>11-8</a:t>
            </a:r>
            <a:r>
              <a:rPr lang="zh-CN" altLang="en-US" kern="100" dirty="0">
                <a:solidFill>
                  <a:schemeClr val="tx1">
                    <a:lumMod val="65000"/>
                    <a:lumOff val="35000"/>
                  </a:schemeClr>
                </a:solidFill>
                <a:latin typeface="+mn-ea"/>
                <a:cs typeface="Times New Roman" panose="02020603050405020304" pitchFamily="18" charset="0"/>
              </a:rPr>
              <a:t>所示。序列发生器内通道的选择情况如图</a:t>
            </a:r>
            <a:r>
              <a:rPr lang="en-US" altLang="zh-CN" kern="100" dirty="0">
                <a:solidFill>
                  <a:schemeClr val="tx1">
                    <a:lumMod val="65000"/>
                    <a:lumOff val="35000"/>
                  </a:schemeClr>
                </a:solidFill>
                <a:latin typeface="+mn-ea"/>
                <a:cs typeface="Times New Roman" panose="02020603050405020304" pitchFamily="18" charset="0"/>
              </a:rPr>
              <a:t>11-20</a:t>
            </a:r>
            <a:r>
              <a:rPr lang="zh-CN" altLang="en-US" kern="100" dirty="0">
                <a:solidFill>
                  <a:schemeClr val="tx1">
                    <a:lumMod val="65000"/>
                    <a:lumOff val="35000"/>
                  </a:schemeClr>
                </a:solidFill>
                <a:latin typeface="+mn-ea"/>
                <a:cs typeface="Times New Roman" panose="02020603050405020304" pitchFamily="18" charset="0"/>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677164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913501169"/>
              </p:ext>
            </p:extLst>
          </p:nvPr>
        </p:nvGraphicFramePr>
        <p:xfrm>
          <a:off x="820525" y="1520242"/>
          <a:ext cx="7502949" cy="2103016"/>
        </p:xfrm>
        <a:graphic>
          <a:graphicData uri="http://schemas.openxmlformats.org/drawingml/2006/table">
            <a:tbl>
              <a:tblPr bandRow="1">
                <a:tableStyleId>{00A15C55-8517-42AA-B614-E9B94910E393}</a:tableStyleId>
              </a:tblPr>
              <a:tblGrid>
                <a:gridCol w="1726435">
                  <a:extLst>
                    <a:ext uri="{9D8B030D-6E8A-4147-A177-3AD203B41FA5}">
                      <a16:colId xmlns:a16="http://schemas.microsoft.com/office/drawing/2014/main" val="649964970"/>
                    </a:ext>
                  </a:extLst>
                </a:gridCol>
                <a:gridCol w="991874">
                  <a:extLst>
                    <a:ext uri="{9D8B030D-6E8A-4147-A177-3AD203B41FA5}">
                      <a16:colId xmlns:a16="http://schemas.microsoft.com/office/drawing/2014/main" val="1868663997"/>
                    </a:ext>
                  </a:extLst>
                </a:gridCol>
                <a:gridCol w="1702529">
                  <a:extLst>
                    <a:ext uri="{9D8B030D-6E8A-4147-A177-3AD203B41FA5}">
                      <a16:colId xmlns:a16="http://schemas.microsoft.com/office/drawing/2014/main" val="3551197338"/>
                    </a:ext>
                  </a:extLst>
                </a:gridCol>
                <a:gridCol w="1726435">
                  <a:extLst>
                    <a:ext uri="{9D8B030D-6E8A-4147-A177-3AD203B41FA5}">
                      <a16:colId xmlns:a16="http://schemas.microsoft.com/office/drawing/2014/main" val="1914143705"/>
                    </a:ext>
                  </a:extLst>
                </a:gridCol>
                <a:gridCol w="991874">
                  <a:extLst>
                    <a:ext uri="{9D8B030D-6E8A-4147-A177-3AD203B41FA5}">
                      <a16:colId xmlns:a16="http://schemas.microsoft.com/office/drawing/2014/main" val="3077455436"/>
                    </a:ext>
                  </a:extLst>
                </a:gridCol>
                <a:gridCol w="363802">
                  <a:extLst>
                    <a:ext uri="{9D8B030D-6E8A-4147-A177-3AD203B41FA5}">
                      <a16:colId xmlns:a16="http://schemas.microsoft.com/office/drawing/2014/main" val="2700628473"/>
                    </a:ext>
                  </a:extLst>
                </a:gridCol>
              </a:tblGrid>
              <a:tr h="262877">
                <a:tc rowSpan="4">
                  <a:txBody>
                    <a:bodyPr/>
                    <a:lstStyle/>
                    <a:p>
                      <a:pPr algn="ctr">
                        <a:lnSpc>
                          <a:spcPct val="120000"/>
                        </a:lnSpc>
                        <a:spcAft>
                          <a:spcPts val="0"/>
                        </a:spcAft>
                      </a:pPr>
                      <a:r>
                        <a:rPr lang="en-US" sz="1400" kern="100" dirty="0">
                          <a:effectLst/>
                        </a:rPr>
                        <a:t>ADCCHSELSEQ1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en-US" sz="1400" kern="100">
                          <a:effectLst/>
                        </a:rPr>
                        <a:t>CONV00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en-US" sz="1400" kern="100">
                          <a:effectLst/>
                        </a:rPr>
                        <a:t>0000(ADCINA0)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rowSpan="4">
                  <a:txBody>
                    <a:bodyPr/>
                    <a:lstStyle/>
                    <a:p>
                      <a:pPr algn="ctr">
                        <a:lnSpc>
                          <a:spcPct val="120000"/>
                        </a:lnSpc>
                        <a:spcAft>
                          <a:spcPts val="0"/>
                        </a:spcAft>
                      </a:pPr>
                      <a:r>
                        <a:rPr lang="en-US" sz="1400" kern="100">
                          <a:effectLst/>
                        </a:rPr>
                        <a:t>ADCCHSELSEQ3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en-US" sz="1400" kern="100">
                          <a:effectLst/>
                        </a:rPr>
                        <a:t>CONV08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extLst>
                  <a:ext uri="{0D108BD9-81ED-4DB2-BD59-A6C34878D82A}">
                    <a16:rowId xmlns:a16="http://schemas.microsoft.com/office/drawing/2014/main" val="2245306606"/>
                  </a:ext>
                </a:extLst>
              </a:tr>
              <a:tr h="262877">
                <a:tc vMerge="1">
                  <a:txBody>
                    <a:bodyPr/>
                    <a:lstStyle/>
                    <a:p>
                      <a:endParaRPr lang="zh-CN" altLang="en-US"/>
                    </a:p>
                  </a:txBody>
                  <a:tcPr/>
                </a:tc>
                <a:tc>
                  <a:txBody>
                    <a:bodyPr/>
                    <a:lstStyle/>
                    <a:p>
                      <a:pPr algn="ctr">
                        <a:lnSpc>
                          <a:spcPct val="120000"/>
                        </a:lnSpc>
                        <a:spcAft>
                          <a:spcPts val="0"/>
                        </a:spcAft>
                      </a:pPr>
                      <a:r>
                        <a:rPr lang="en-US" sz="1400" kern="100">
                          <a:effectLst/>
                        </a:rPr>
                        <a:t>CONV01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en-US" sz="1400" kern="100">
                          <a:effectLst/>
                        </a:rPr>
                        <a:t>0001(ADCINA1)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CONV09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extLst>
                  <a:ext uri="{0D108BD9-81ED-4DB2-BD59-A6C34878D82A}">
                    <a16:rowId xmlns:a16="http://schemas.microsoft.com/office/drawing/2014/main" val="304912049"/>
                  </a:ext>
                </a:extLst>
              </a:tr>
              <a:tr h="262877">
                <a:tc vMerge="1">
                  <a:txBody>
                    <a:bodyPr/>
                    <a:lstStyle/>
                    <a:p>
                      <a:endParaRPr lang="zh-CN" altLang="en-US"/>
                    </a:p>
                  </a:txBody>
                  <a:tcPr/>
                </a:tc>
                <a:tc>
                  <a:txBody>
                    <a:bodyPr/>
                    <a:lstStyle/>
                    <a:p>
                      <a:pPr algn="ctr">
                        <a:lnSpc>
                          <a:spcPct val="120000"/>
                        </a:lnSpc>
                        <a:spcAft>
                          <a:spcPts val="0"/>
                        </a:spcAft>
                      </a:pPr>
                      <a:r>
                        <a:rPr lang="en-US" sz="1400" kern="100">
                          <a:effectLst/>
                        </a:rPr>
                        <a:t>CONV02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en-US" sz="1400" kern="100">
                          <a:effectLst/>
                        </a:rPr>
                        <a:t>0010(ADCINA2)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extLst>
                  <a:ext uri="{0D108BD9-81ED-4DB2-BD59-A6C34878D82A}">
                    <a16:rowId xmlns:a16="http://schemas.microsoft.com/office/drawing/2014/main" val="1245904467"/>
                  </a:ext>
                </a:extLst>
              </a:tr>
              <a:tr h="262877">
                <a:tc vMerge="1">
                  <a:txBody>
                    <a:bodyPr/>
                    <a:lstStyle/>
                    <a:p>
                      <a:endParaRPr lang="zh-CN" altLang="en-US"/>
                    </a:p>
                  </a:txBody>
                  <a:tcPr/>
                </a:tc>
                <a:tc>
                  <a:txBody>
                    <a:bodyPr/>
                    <a:lstStyle/>
                    <a:p>
                      <a:pPr algn="ctr">
                        <a:lnSpc>
                          <a:spcPct val="120000"/>
                        </a:lnSpc>
                        <a:spcAft>
                          <a:spcPts val="0"/>
                        </a:spcAft>
                      </a:pPr>
                      <a:r>
                        <a:rPr lang="en-US" sz="1400" kern="100">
                          <a:effectLst/>
                        </a:rPr>
                        <a:t>CONV03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en-US" sz="1400" kern="100">
                          <a:effectLst/>
                        </a:rPr>
                        <a:t>1011(ADCINB3)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CONV11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extLst>
                  <a:ext uri="{0D108BD9-81ED-4DB2-BD59-A6C34878D82A}">
                    <a16:rowId xmlns:a16="http://schemas.microsoft.com/office/drawing/2014/main" val="2782891441"/>
                  </a:ext>
                </a:extLst>
              </a:tr>
              <a:tr h="262877">
                <a:tc rowSpan="4">
                  <a:txBody>
                    <a:bodyPr/>
                    <a:lstStyle/>
                    <a:p>
                      <a:pPr algn="ctr">
                        <a:lnSpc>
                          <a:spcPct val="120000"/>
                        </a:lnSpc>
                        <a:spcAft>
                          <a:spcPts val="0"/>
                        </a:spcAft>
                      </a:pPr>
                      <a:r>
                        <a:rPr lang="en-US" sz="1400" kern="100">
                          <a:effectLst/>
                        </a:rPr>
                        <a:t>ADCCHSELSEQ2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en-US" sz="1400" kern="100">
                          <a:effectLst/>
                        </a:rPr>
                        <a:t>CONV04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en-US" sz="1400" kern="100">
                          <a:effectLst/>
                        </a:rPr>
                        <a:t>1100(ADCINB4)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rowSpan="4">
                  <a:txBody>
                    <a:bodyPr/>
                    <a:lstStyle/>
                    <a:p>
                      <a:pPr algn="ctr">
                        <a:lnSpc>
                          <a:spcPct val="120000"/>
                        </a:lnSpc>
                        <a:spcAft>
                          <a:spcPts val="0"/>
                        </a:spcAft>
                      </a:pPr>
                      <a:r>
                        <a:rPr lang="en-US" sz="1400" kern="100" dirty="0">
                          <a:effectLst/>
                        </a:rPr>
                        <a:t>ADCCHSELSEQ4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en-US" sz="1400" kern="100">
                          <a:effectLst/>
                        </a:rPr>
                        <a:t>CONV12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extLst>
                  <a:ext uri="{0D108BD9-81ED-4DB2-BD59-A6C34878D82A}">
                    <a16:rowId xmlns:a16="http://schemas.microsoft.com/office/drawing/2014/main" val="4147241859"/>
                  </a:ext>
                </a:extLst>
              </a:tr>
              <a:tr h="262877">
                <a:tc vMerge="1">
                  <a:txBody>
                    <a:bodyPr/>
                    <a:lstStyle/>
                    <a:p>
                      <a:endParaRPr lang="zh-CN" altLang="en-US"/>
                    </a:p>
                  </a:txBody>
                  <a:tcPr/>
                </a:tc>
                <a:tc>
                  <a:txBody>
                    <a:bodyPr/>
                    <a:lstStyle/>
                    <a:p>
                      <a:pPr algn="ctr">
                        <a:lnSpc>
                          <a:spcPct val="120000"/>
                        </a:lnSpc>
                        <a:spcAft>
                          <a:spcPts val="0"/>
                        </a:spcAft>
                      </a:pPr>
                      <a:r>
                        <a:rPr lang="en-US" sz="1400" kern="100">
                          <a:effectLst/>
                        </a:rPr>
                        <a:t>CONV05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en-US" sz="1400" kern="100">
                          <a:effectLst/>
                        </a:rPr>
                        <a:t>1101(ADCINB5)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CONV11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extLst>
                  <a:ext uri="{0D108BD9-81ED-4DB2-BD59-A6C34878D82A}">
                    <a16:rowId xmlns:a16="http://schemas.microsoft.com/office/drawing/2014/main" val="3059809497"/>
                  </a:ext>
                </a:extLst>
              </a:tr>
              <a:tr h="262877">
                <a:tc vMerge="1">
                  <a:txBody>
                    <a:bodyPr/>
                    <a:lstStyle/>
                    <a:p>
                      <a:endParaRPr lang="zh-CN" altLang="en-US"/>
                    </a:p>
                  </a:txBody>
                  <a:tcPr/>
                </a:tc>
                <a:tc>
                  <a:txBody>
                    <a:bodyPr/>
                    <a:lstStyle/>
                    <a:p>
                      <a:pPr algn="ctr">
                        <a:lnSpc>
                          <a:spcPct val="120000"/>
                        </a:lnSpc>
                        <a:spcAft>
                          <a:spcPts val="0"/>
                        </a:spcAft>
                      </a:pPr>
                      <a:r>
                        <a:rPr lang="en-US" sz="1400" kern="100">
                          <a:effectLst/>
                        </a:rPr>
                        <a:t>CONV06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en-US" sz="1400" kern="100">
                          <a:effectLst/>
                        </a:rPr>
                        <a:t>1111(ADCINB7)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extLst>
                  <a:ext uri="{0D108BD9-81ED-4DB2-BD59-A6C34878D82A}">
                    <a16:rowId xmlns:a16="http://schemas.microsoft.com/office/drawing/2014/main" val="389698089"/>
                  </a:ext>
                </a:extLst>
              </a:tr>
              <a:tr h="262877">
                <a:tc vMerge="1">
                  <a:txBody>
                    <a:bodyPr/>
                    <a:lstStyle/>
                    <a:p>
                      <a:endParaRPr lang="zh-CN" altLang="en-US"/>
                    </a:p>
                  </a:txBody>
                  <a:tcPr/>
                </a:tc>
                <a:tc>
                  <a:txBody>
                    <a:bodyPr/>
                    <a:lstStyle/>
                    <a:p>
                      <a:pPr algn="ctr">
                        <a:lnSpc>
                          <a:spcPct val="120000"/>
                        </a:lnSpc>
                        <a:spcAft>
                          <a:spcPts val="0"/>
                        </a:spcAft>
                      </a:pPr>
                      <a:r>
                        <a:rPr lang="en-US" sz="1400" kern="100">
                          <a:effectLst/>
                        </a:rPr>
                        <a:t>CONV07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CONV15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tc>
                  <a:txBody>
                    <a:bodyPr/>
                    <a:lstStyle/>
                    <a:p>
                      <a:pPr algn="ctr">
                        <a:lnSpc>
                          <a:spcPct val="120000"/>
                        </a:lnSpc>
                        <a:spcAft>
                          <a:spcPts val="0"/>
                        </a:spcAft>
                      </a:pPr>
                      <a:r>
                        <a:rPr lang="zh-CN" sz="1400" kern="100" dirty="0">
                          <a:effectLst/>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3885" marR="93885" marT="0" marB="0" anchor="ctr"/>
                </a:tc>
                <a:extLst>
                  <a:ext uri="{0D108BD9-81ED-4DB2-BD59-A6C34878D82A}">
                    <a16:rowId xmlns:a16="http://schemas.microsoft.com/office/drawing/2014/main" val="511049140"/>
                  </a:ext>
                </a:extLst>
              </a:tr>
            </a:tbl>
          </a:graphicData>
        </a:graphic>
      </p:graphicFrame>
      <p:sp>
        <p:nvSpPr>
          <p:cNvPr id="7" name="矩形 6"/>
          <p:cNvSpPr/>
          <p:nvPr/>
        </p:nvSpPr>
        <p:spPr>
          <a:xfrm>
            <a:off x="2606461" y="3714502"/>
            <a:ext cx="3931078"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11-8 </a:t>
            </a:r>
            <a:r>
              <a:rPr lang="zh-CN" altLang="zh-CN" sz="2000" kern="100" dirty="0">
                <a:latin typeface="+mn-ea"/>
                <a:cs typeface="Times New Roman" panose="02020603050405020304" pitchFamily="18" charset="0"/>
              </a:rPr>
              <a:t>级联顺序采样模式下</a:t>
            </a:r>
            <a:r>
              <a:rPr lang="en-US" altLang="zh-CN" sz="2000" kern="100" dirty="0">
                <a:latin typeface="+mn-ea"/>
                <a:cs typeface="Times New Roman" panose="02020603050405020304" pitchFamily="18" charset="0"/>
              </a:rPr>
              <a:t>7</a:t>
            </a:r>
            <a:r>
              <a:rPr lang="zh-CN" altLang="zh-CN" sz="2000" kern="100" dirty="0">
                <a:latin typeface="+mn-ea"/>
                <a:cs typeface="Times New Roman" panose="02020603050405020304" pitchFamily="18" charset="0"/>
              </a:rPr>
              <a:t>路通道时</a:t>
            </a:r>
            <a:r>
              <a:rPr lang="en-US" altLang="zh-CN" sz="2000" kern="100" dirty="0" err="1">
                <a:latin typeface="+mn-ea"/>
                <a:cs typeface="Times New Roman" panose="02020603050405020304" pitchFamily="18" charset="0"/>
              </a:rPr>
              <a:t>ADCCHSELSEQn</a:t>
            </a:r>
            <a:r>
              <a:rPr lang="zh-CN" altLang="zh-CN" sz="2000" kern="100" dirty="0">
                <a:latin typeface="+mn-ea"/>
                <a:cs typeface="Times New Roman" panose="02020603050405020304" pitchFamily="18" charset="0"/>
              </a:rPr>
              <a:t>位情况</a:t>
            </a:r>
            <a:endParaRPr lang="zh-CN" altLang="zh-CN" sz="72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177529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5053686" y="4075166"/>
            <a:ext cx="3550762" cy="830997"/>
          </a:xfrm>
          <a:prstGeom prst="rect">
            <a:avLst/>
          </a:prstGeom>
        </p:spPr>
        <p:txBody>
          <a:bodyPr wrap="square">
            <a:spAutoFit/>
          </a:bodyPr>
          <a:lstStyle/>
          <a:p>
            <a:pPr algn="ctr">
              <a:lnSpc>
                <a:spcPct val="120000"/>
              </a:lnSpc>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11-20</a:t>
            </a:r>
            <a:r>
              <a:rPr lang="zh-CN" altLang="en-US" sz="2000" kern="100" dirty="0">
                <a:latin typeface="+mn-ea"/>
                <a:cs typeface="Times New Roman" panose="02020603050405020304" pitchFamily="18" charset="0"/>
              </a:rPr>
              <a:t>级联顺序采样模式下序列发生器</a:t>
            </a:r>
            <a:r>
              <a:rPr lang="en-US" altLang="zh-CN" sz="2000" kern="100" dirty="0">
                <a:latin typeface="+mn-ea"/>
                <a:cs typeface="Times New Roman" panose="02020603050405020304" pitchFamily="18" charset="0"/>
              </a:rPr>
              <a:t>7</a:t>
            </a:r>
            <a:r>
              <a:rPr lang="zh-CN" altLang="en-US" sz="2000" kern="100" dirty="0">
                <a:latin typeface="+mn-ea"/>
                <a:cs typeface="Times New Roman" panose="02020603050405020304" pitchFamily="18" charset="0"/>
              </a:rPr>
              <a:t>路通道选择情况</a:t>
            </a:r>
            <a:endParaRPr lang="zh-CN" altLang="zh-CN" sz="7200" kern="100" dirty="0">
              <a:effectLst/>
              <a:latin typeface="+mn-ea"/>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200700944"/>
              </p:ext>
            </p:extLst>
          </p:nvPr>
        </p:nvGraphicFramePr>
        <p:xfrm>
          <a:off x="2195736" y="865494"/>
          <a:ext cx="2880320" cy="4074599"/>
        </p:xfrm>
        <a:graphic>
          <a:graphicData uri="http://schemas.openxmlformats.org/presentationml/2006/ole">
            <mc:AlternateContent xmlns:mc="http://schemas.openxmlformats.org/markup-compatibility/2006">
              <mc:Choice xmlns:v="urn:schemas-microsoft-com:vml" Requires="v">
                <p:oleObj spid="_x0000_s65598" name="Visio" r:id="rId4" imgW="2734818" imgH="3874770" progId="Visio.Drawing.11">
                  <p:embed/>
                </p:oleObj>
              </mc:Choice>
              <mc:Fallback>
                <p:oleObj name="Visio" r:id="rId4" imgW="2734818" imgH="387477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865494"/>
                        <a:ext cx="2880320" cy="4074599"/>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411933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2846365" y="3939902"/>
            <a:ext cx="3451270" cy="830997"/>
          </a:xfrm>
          <a:prstGeom prst="rect">
            <a:avLst/>
          </a:prstGeom>
        </p:spPr>
        <p:txBody>
          <a:bodyPr wrap="square">
            <a:spAutoFit/>
          </a:bodyPr>
          <a:lstStyle/>
          <a:p>
            <a:pPr algn="ctr">
              <a:lnSpc>
                <a:spcPct val="120000"/>
              </a:lnSpc>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11-21</a:t>
            </a:r>
            <a:r>
              <a:rPr lang="zh-CN" altLang="en-US" sz="2000" kern="100" dirty="0">
                <a:latin typeface="+mn-ea"/>
                <a:cs typeface="Times New Roman" panose="02020603050405020304" pitchFamily="18" charset="0"/>
              </a:rPr>
              <a:t>级联顺序采样模式下</a:t>
            </a:r>
            <a:r>
              <a:rPr lang="en-US" altLang="zh-CN" sz="2000" kern="100" dirty="0">
                <a:latin typeface="+mn-ea"/>
                <a:cs typeface="Times New Roman" panose="02020603050405020304" pitchFamily="18" charset="0"/>
              </a:rPr>
              <a:t>7</a:t>
            </a:r>
            <a:r>
              <a:rPr lang="zh-CN" altLang="en-US" sz="2000" kern="100" dirty="0">
                <a:latin typeface="+mn-ea"/>
                <a:cs typeface="Times New Roman" panose="02020603050405020304" pitchFamily="18" charset="0"/>
              </a:rPr>
              <a:t>路通道转换结果</a:t>
            </a:r>
            <a:endParaRPr lang="zh-CN" altLang="zh-CN" sz="2000" kern="100" dirty="0">
              <a:effectLst/>
              <a:latin typeface="+mn-ea"/>
              <a:cs typeface="Times New Roman" panose="02020603050405020304" pitchFamily="18" charset="0"/>
            </a:endParaRPr>
          </a:p>
        </p:txBody>
      </p:sp>
      <p:sp>
        <p:nvSpPr>
          <p:cNvPr id="5" name="矩形 4"/>
          <p:cNvSpPr/>
          <p:nvPr/>
        </p:nvSpPr>
        <p:spPr>
          <a:xfrm>
            <a:off x="575556" y="843558"/>
            <a:ext cx="7992888" cy="430374"/>
          </a:xfrm>
          <a:prstGeom prst="rect">
            <a:avLst/>
          </a:prstGeom>
        </p:spPr>
        <p:txBody>
          <a:bodyPr wrap="square">
            <a:spAutoFit/>
          </a:bodyPr>
          <a:lstStyle/>
          <a:p>
            <a:pPr indent="2667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如果序列发生器</a:t>
            </a:r>
            <a:r>
              <a:rPr lang="en-US" altLang="zh-CN" sz="2000" kern="100" dirty="0">
                <a:solidFill>
                  <a:schemeClr val="tx1">
                    <a:lumMod val="65000"/>
                    <a:lumOff val="35000"/>
                  </a:schemeClr>
                </a:solidFill>
                <a:latin typeface="+mn-ea"/>
                <a:cs typeface="Times New Roman" panose="02020603050405020304" pitchFamily="18" charset="0"/>
              </a:rPr>
              <a:t>SEQ</a:t>
            </a:r>
            <a:r>
              <a:rPr lang="zh-CN" altLang="en-US" sz="2000" kern="100" dirty="0">
                <a:solidFill>
                  <a:schemeClr val="tx1">
                    <a:lumMod val="65000"/>
                    <a:lumOff val="35000"/>
                  </a:schemeClr>
                </a:solidFill>
                <a:latin typeface="+mn-ea"/>
                <a:cs typeface="Times New Roman" panose="02020603050405020304" pitchFamily="18" charset="0"/>
              </a:rPr>
              <a:t>已经完成了转换，转换结果如图</a:t>
            </a:r>
            <a:r>
              <a:rPr lang="en-US" altLang="zh-CN" sz="2000" kern="100" dirty="0">
                <a:solidFill>
                  <a:schemeClr val="tx1">
                    <a:lumMod val="65000"/>
                    <a:lumOff val="35000"/>
                  </a:schemeClr>
                </a:solidFill>
                <a:latin typeface="+mn-ea"/>
                <a:cs typeface="Times New Roman" panose="02020603050405020304" pitchFamily="18" charset="0"/>
              </a:rPr>
              <a:t>11-21</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637861886"/>
              </p:ext>
            </p:extLst>
          </p:nvPr>
        </p:nvGraphicFramePr>
        <p:xfrm>
          <a:off x="2558333" y="1461891"/>
          <a:ext cx="4027334" cy="2290052"/>
        </p:xfrm>
        <a:graphic>
          <a:graphicData uri="http://schemas.openxmlformats.org/presentationml/2006/ole">
            <mc:AlternateContent xmlns:mc="http://schemas.openxmlformats.org/markup-compatibility/2006">
              <mc:Choice xmlns:v="urn:schemas-microsoft-com:vml" Requires="v">
                <p:oleObj spid="_x0000_s66622" name="Visio" r:id="rId4" imgW="2429637" imgH="1381506" progId="Visio.Drawing.11">
                  <p:embed/>
                </p:oleObj>
              </mc:Choice>
              <mc:Fallback>
                <p:oleObj name="Visio" r:id="rId4" imgW="2429637" imgH="1381506"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8333" y="1461891"/>
                        <a:ext cx="4027334" cy="2290052"/>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533567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9572" y="1059582"/>
            <a:ext cx="7704856" cy="3170099"/>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通过这个例子可以看到，双序列发生器模式下顺序采样和级联模式下顺序采样的区别除了对最大转换通道寄存器的设置不同外，最大的区别在于通道选择控制寄存器的使用上，在双序列发生器模式下，</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组的通道只能选择</a:t>
            </a:r>
            <a:r>
              <a:rPr lang="en-US" altLang="zh-CN" sz="2000" kern="100" dirty="0">
                <a:solidFill>
                  <a:schemeClr val="tx1">
                    <a:lumMod val="65000"/>
                    <a:lumOff val="35000"/>
                  </a:schemeClr>
                </a:solidFill>
                <a:latin typeface="+mn-ea"/>
              </a:rPr>
              <a:t>ADCCHSELSEQ1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ADCCHSELSEQ2</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组的通道只能选择</a:t>
            </a:r>
            <a:r>
              <a:rPr lang="en-US" altLang="zh-CN" sz="2000" kern="100" dirty="0">
                <a:solidFill>
                  <a:schemeClr val="tx1">
                    <a:lumMod val="65000"/>
                    <a:lumOff val="35000"/>
                  </a:schemeClr>
                </a:solidFill>
                <a:latin typeface="+mn-ea"/>
              </a:rPr>
              <a:t>ADCCHSELSEQ3</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ADCCHSELSEQ4</a:t>
            </a:r>
            <a:r>
              <a:rPr lang="zh-CN" altLang="en-US" sz="2000" kern="100" dirty="0">
                <a:solidFill>
                  <a:schemeClr val="tx1">
                    <a:lumMod val="65000"/>
                    <a:lumOff val="35000"/>
                  </a:schemeClr>
                </a:solidFill>
                <a:latin typeface="+mn-ea"/>
              </a:rPr>
              <a:t>，但是在级联模式下，不管</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组通道或者</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组通道，都能选择</a:t>
            </a:r>
            <a:r>
              <a:rPr lang="en-US" altLang="zh-CN" sz="2000" kern="100" dirty="0">
                <a:solidFill>
                  <a:schemeClr val="tx1">
                    <a:lumMod val="65000"/>
                    <a:lumOff val="35000"/>
                  </a:schemeClr>
                </a:solidFill>
                <a:latin typeface="+mn-ea"/>
              </a:rPr>
              <a:t>ADCCHSELSEQ1~ ADCCHSELSEQ4</a:t>
            </a:r>
            <a:r>
              <a:rPr lang="zh-CN" altLang="en-US" sz="2000" kern="100" dirty="0">
                <a:solidFill>
                  <a:schemeClr val="tx1">
                    <a:lumMod val="65000"/>
                    <a:lumOff val="35000"/>
                  </a:schemeClr>
                </a:solidFill>
                <a:latin typeface="+mn-ea"/>
              </a:rPr>
              <a:t>中的任意一个通道选择控制寄存器。当然，这些区别究其本质，主要是由于双序列发生器模式下使用到的是</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个</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状态的序列发生器</a:t>
            </a:r>
            <a:r>
              <a:rPr lang="en-US" altLang="zh-CN" sz="2000" kern="100" dirty="0">
                <a:solidFill>
                  <a:schemeClr val="tx1">
                    <a:lumMod val="65000"/>
                    <a:lumOff val="35000"/>
                  </a:schemeClr>
                </a:solidFill>
                <a:latin typeface="+mn-ea"/>
              </a:rPr>
              <a:t>SEQ1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SEQ2</a:t>
            </a:r>
            <a:r>
              <a:rPr lang="zh-CN" altLang="en-US" sz="2000" kern="100" dirty="0">
                <a:solidFill>
                  <a:schemeClr val="tx1">
                    <a:lumMod val="65000"/>
                    <a:lumOff val="35000"/>
                  </a:schemeClr>
                </a:solidFill>
                <a:latin typeface="+mn-ea"/>
              </a:rPr>
              <a:t>，而级联模式下使用到的序列发生器是</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状态的</a:t>
            </a:r>
            <a:r>
              <a:rPr lang="en-US" altLang="zh-CN" sz="2000" kern="100" dirty="0">
                <a:solidFill>
                  <a:schemeClr val="tx1">
                    <a:lumMod val="65000"/>
                    <a:lumOff val="35000"/>
                  </a:schemeClr>
                </a:solidFill>
                <a:latin typeface="+mn-ea"/>
              </a:rPr>
              <a:t>SEQ</a:t>
            </a:r>
            <a:r>
              <a:rPr lang="zh-CN" altLang="en-US" sz="2000" kern="100" dirty="0">
                <a:solidFill>
                  <a:schemeClr val="tx1">
                    <a:lumMod val="65000"/>
                    <a:lumOff val="35000"/>
                  </a:schemeClr>
                </a:solidFill>
                <a:latin typeface="+mn-ea"/>
              </a:rPr>
              <a:t>。</a:t>
            </a:r>
          </a:p>
        </p:txBody>
      </p:sp>
      <p:sp>
        <p:nvSpPr>
          <p:cNvPr id="5" name="标题 1"/>
          <p:cNvSpPr>
            <a:spLocks noGrp="1"/>
          </p:cNvSpPr>
          <p:nvPr>
            <p:ph type="title"/>
          </p:nvPr>
        </p:nvSpPr>
        <p:spPr>
          <a:xfrm>
            <a:off x="906977" y="267494"/>
            <a:ext cx="5897272" cy="330507"/>
          </a:xfrm>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Tree>
    <p:extLst>
      <p:ext uri="{BB962C8B-B14F-4D97-AF65-F5344CB8AC3E}">
        <p14:creationId xmlns:p14="http://schemas.microsoft.com/office/powerpoint/2010/main" val="2723725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9572" y="1059582"/>
            <a:ext cx="7704856" cy="3477875"/>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假设需要对</a:t>
            </a:r>
            <a:r>
              <a:rPr lang="en-US" altLang="zh-CN" sz="2000" kern="100" dirty="0">
                <a:solidFill>
                  <a:schemeClr val="tx1">
                    <a:lumMod val="65000"/>
                    <a:lumOff val="35000"/>
                  </a:schemeClr>
                </a:solidFill>
                <a:latin typeface="+mn-ea"/>
              </a:rPr>
              <a:t>ADCINA0~ADCINA7</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ADCINB0~ADCINB7</a:t>
            </a:r>
            <a:r>
              <a:rPr lang="zh-CN" altLang="en-US" sz="2000" kern="100" dirty="0">
                <a:solidFill>
                  <a:schemeClr val="tx1">
                    <a:lumMod val="65000"/>
                    <a:lumOff val="35000"/>
                  </a:schemeClr>
                </a:solidFill>
                <a:latin typeface="+mn-ea"/>
              </a:rPr>
              <a:t>这</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路通道进行采样，</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模块工作于级联模式，并采用并发采样。</a:t>
            </a:r>
          </a:p>
          <a:p>
            <a:pPr indent="538163" algn="just"/>
            <a:r>
              <a:rPr lang="zh-CN" altLang="en-US" sz="2000" kern="100" dirty="0">
                <a:solidFill>
                  <a:schemeClr val="tx1">
                    <a:lumMod val="65000"/>
                    <a:lumOff val="35000"/>
                  </a:schemeClr>
                </a:solidFill>
                <a:latin typeface="+mn-ea"/>
              </a:rPr>
              <a:t>由于</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工作于级联模式，所以</a:t>
            </a:r>
            <a:r>
              <a:rPr lang="en-US" altLang="zh-CN" sz="2000" kern="100" dirty="0">
                <a:solidFill>
                  <a:schemeClr val="tx1">
                    <a:lumMod val="65000"/>
                    <a:lumOff val="35000"/>
                  </a:schemeClr>
                </a:solidFill>
                <a:latin typeface="+mn-ea"/>
              </a:rPr>
              <a:t>SEQ1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SEQ2</a:t>
            </a:r>
            <a:r>
              <a:rPr lang="zh-CN" altLang="en-US" sz="2000" kern="100" dirty="0">
                <a:solidFill>
                  <a:schemeClr val="tx1">
                    <a:lumMod val="65000"/>
                    <a:lumOff val="35000"/>
                  </a:schemeClr>
                </a:solidFill>
                <a:latin typeface="+mn-ea"/>
              </a:rPr>
              <a:t>级联成了</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状态的</a:t>
            </a:r>
            <a:r>
              <a:rPr lang="en-US" altLang="zh-CN" sz="2000" kern="100" dirty="0">
                <a:solidFill>
                  <a:schemeClr val="tx1">
                    <a:lumMod val="65000"/>
                    <a:lumOff val="35000"/>
                  </a:schemeClr>
                </a:solidFill>
                <a:latin typeface="+mn-ea"/>
              </a:rPr>
              <a:t>SEQ</a:t>
            </a:r>
            <a:r>
              <a:rPr lang="zh-CN" altLang="en-US" sz="2000" kern="100" dirty="0">
                <a:solidFill>
                  <a:schemeClr val="tx1">
                    <a:lumMod val="65000"/>
                    <a:lumOff val="35000"/>
                  </a:schemeClr>
                </a:solidFill>
                <a:latin typeface="+mn-ea"/>
              </a:rPr>
              <a:t>。因为并发采样是一对通道、一对通道的采样，比如采样</a:t>
            </a:r>
            <a:r>
              <a:rPr lang="en-US" altLang="zh-CN" sz="2000" kern="100" dirty="0">
                <a:solidFill>
                  <a:schemeClr val="tx1">
                    <a:lumMod val="65000"/>
                    <a:lumOff val="35000"/>
                  </a:schemeClr>
                </a:solidFill>
                <a:latin typeface="+mn-ea"/>
              </a:rPr>
              <a:t>ADCINA0</a:t>
            </a:r>
            <a:r>
              <a:rPr lang="zh-CN" altLang="en-US" sz="2000" kern="100" dirty="0">
                <a:solidFill>
                  <a:schemeClr val="tx1">
                    <a:lumMod val="65000"/>
                    <a:lumOff val="35000"/>
                  </a:schemeClr>
                </a:solidFill>
                <a:latin typeface="+mn-ea"/>
              </a:rPr>
              <a:t>，也必定会采样</a:t>
            </a:r>
            <a:r>
              <a:rPr lang="en-US" altLang="zh-CN" sz="2000" kern="100" dirty="0">
                <a:solidFill>
                  <a:schemeClr val="tx1">
                    <a:lumMod val="65000"/>
                    <a:lumOff val="35000"/>
                  </a:schemeClr>
                </a:solidFill>
                <a:latin typeface="+mn-ea"/>
              </a:rPr>
              <a:t>ADCINB0</a:t>
            </a:r>
            <a:r>
              <a:rPr lang="zh-CN" altLang="en-US" sz="2000" kern="100" dirty="0">
                <a:solidFill>
                  <a:schemeClr val="tx1">
                    <a:lumMod val="65000"/>
                    <a:lumOff val="35000"/>
                  </a:schemeClr>
                </a:solidFill>
                <a:latin typeface="+mn-ea"/>
              </a:rPr>
              <a:t>，所以</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组和</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组采样的通道数必定是一样的。这里只需要对一对通道中的任何一个通道进行排序，要对</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组</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个通道进行采样，只需要对</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个通道进行排序就可以了，因此，</a:t>
            </a:r>
            <a:r>
              <a:rPr lang="en-US" altLang="zh-CN" sz="2000" kern="100" dirty="0">
                <a:solidFill>
                  <a:schemeClr val="tx1">
                    <a:lumMod val="65000"/>
                    <a:lumOff val="35000"/>
                  </a:schemeClr>
                </a:solidFill>
                <a:latin typeface="+mn-ea"/>
              </a:rPr>
              <a:t>MAXCONV1</a:t>
            </a:r>
            <a:r>
              <a:rPr lang="zh-CN" altLang="en-US" sz="2000" kern="100" dirty="0">
                <a:solidFill>
                  <a:schemeClr val="tx1">
                    <a:lumMod val="65000"/>
                    <a:lumOff val="35000"/>
                  </a:schemeClr>
                </a:solidFill>
                <a:latin typeface="+mn-ea"/>
              </a:rPr>
              <a:t>的值为</a:t>
            </a:r>
            <a:r>
              <a:rPr lang="en-US" altLang="zh-CN" sz="2000" kern="100" dirty="0">
                <a:solidFill>
                  <a:schemeClr val="tx1">
                    <a:lumMod val="65000"/>
                    <a:lumOff val="35000"/>
                  </a:schemeClr>
                </a:solidFill>
                <a:latin typeface="+mn-ea"/>
              </a:rPr>
              <a:t>7</a:t>
            </a:r>
            <a:r>
              <a:rPr lang="zh-CN" altLang="en-US" sz="2000" kern="100" dirty="0">
                <a:solidFill>
                  <a:schemeClr val="tx1">
                    <a:lumMod val="65000"/>
                    <a:lumOff val="35000"/>
                  </a:schemeClr>
                </a:solidFill>
                <a:latin typeface="+mn-ea"/>
              </a:rPr>
              <a:t>。通道选择控制寄存器使用的数量也将是顺序采样时的一半，序列发生器</a:t>
            </a:r>
            <a:r>
              <a:rPr lang="en-US" altLang="zh-CN" sz="2000" kern="100" dirty="0">
                <a:solidFill>
                  <a:schemeClr val="tx1">
                    <a:lumMod val="65000"/>
                    <a:lumOff val="35000"/>
                  </a:schemeClr>
                </a:solidFill>
                <a:latin typeface="+mn-ea"/>
              </a:rPr>
              <a:t>SEQ</a:t>
            </a:r>
            <a:r>
              <a:rPr lang="zh-CN" altLang="en-US" sz="2000" kern="100" dirty="0">
                <a:solidFill>
                  <a:schemeClr val="tx1">
                    <a:lumMod val="65000"/>
                    <a:lumOff val="35000"/>
                  </a:schemeClr>
                </a:solidFill>
                <a:latin typeface="+mn-ea"/>
              </a:rPr>
              <a:t>将用到通道选择控制寄存器</a:t>
            </a:r>
            <a:r>
              <a:rPr lang="en-US" altLang="zh-CN" sz="2000" kern="100" dirty="0">
                <a:solidFill>
                  <a:schemeClr val="tx1">
                    <a:lumMod val="65000"/>
                    <a:lumOff val="35000"/>
                  </a:schemeClr>
                </a:solidFill>
                <a:latin typeface="+mn-ea"/>
              </a:rPr>
              <a:t>ADCCHSELSEQ1</a:t>
            </a:r>
            <a:r>
              <a:rPr lang="zh-CN" altLang="en-US" sz="2000" kern="100" dirty="0">
                <a:solidFill>
                  <a:schemeClr val="tx1">
                    <a:lumMod val="65000"/>
                    <a:lumOff val="35000"/>
                  </a:schemeClr>
                </a:solidFill>
                <a:latin typeface="+mn-ea"/>
              </a:rPr>
              <a:t>和 </a:t>
            </a:r>
            <a:r>
              <a:rPr lang="en-US" altLang="zh-CN" sz="2000" kern="100" dirty="0">
                <a:solidFill>
                  <a:schemeClr val="tx1">
                    <a:lumMod val="65000"/>
                    <a:lumOff val="35000"/>
                  </a:schemeClr>
                </a:solidFill>
                <a:latin typeface="+mn-ea"/>
              </a:rPr>
              <a:t>ADCCHSELSEQ2</a:t>
            </a:r>
            <a:r>
              <a:rPr lang="zh-CN" altLang="en-US" sz="2000" kern="100" dirty="0">
                <a:solidFill>
                  <a:schemeClr val="tx1">
                    <a:lumMod val="65000"/>
                    <a:lumOff val="35000"/>
                  </a:schemeClr>
                </a:solidFill>
                <a:latin typeface="+mn-ea"/>
              </a:rPr>
              <a:t>，其通道分配情况如表</a:t>
            </a:r>
            <a:r>
              <a:rPr lang="en-US" altLang="zh-CN" sz="2000" kern="100" dirty="0">
                <a:solidFill>
                  <a:schemeClr val="tx1">
                    <a:lumMod val="65000"/>
                    <a:lumOff val="35000"/>
                  </a:schemeClr>
                </a:solidFill>
                <a:latin typeface="+mn-ea"/>
              </a:rPr>
              <a:t>11-9</a:t>
            </a:r>
            <a:r>
              <a:rPr lang="zh-CN" altLang="en-US" sz="2000" kern="100" dirty="0">
                <a:solidFill>
                  <a:schemeClr val="tx1">
                    <a:lumMod val="65000"/>
                    <a:lumOff val="35000"/>
                  </a:schemeClr>
                </a:solidFill>
                <a:latin typeface="+mn-ea"/>
              </a:rPr>
              <a:t>所示。序列发生器内通道的选择情况如图</a:t>
            </a:r>
            <a:r>
              <a:rPr lang="en-US" altLang="zh-CN" sz="2000" kern="100" dirty="0">
                <a:solidFill>
                  <a:schemeClr val="tx1">
                    <a:lumMod val="65000"/>
                    <a:lumOff val="35000"/>
                  </a:schemeClr>
                </a:solidFill>
                <a:latin typeface="+mn-ea"/>
              </a:rPr>
              <a:t>11-22</a:t>
            </a:r>
            <a:r>
              <a:rPr lang="zh-CN" altLang="en-US" sz="2000" kern="100" dirty="0">
                <a:solidFill>
                  <a:schemeClr val="tx1">
                    <a:lumMod val="65000"/>
                    <a:lumOff val="35000"/>
                  </a:schemeClr>
                </a:solidFill>
                <a:latin typeface="+mn-ea"/>
              </a:rPr>
              <a:t>所示。</a:t>
            </a:r>
          </a:p>
        </p:txBody>
      </p:sp>
      <p:sp>
        <p:nvSpPr>
          <p:cNvPr id="5" name="标题 1"/>
          <p:cNvSpPr>
            <a:spLocks noGrp="1"/>
          </p:cNvSpPr>
          <p:nvPr>
            <p:ph type="title"/>
          </p:nvPr>
        </p:nvSpPr>
        <p:spPr>
          <a:xfrm>
            <a:off x="906977" y="267494"/>
            <a:ext cx="5897272" cy="330507"/>
          </a:xfrm>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级联模式下的并发采样</a:t>
            </a:r>
          </a:p>
        </p:txBody>
      </p:sp>
    </p:spTree>
    <p:extLst>
      <p:ext uri="{BB962C8B-B14F-4D97-AF65-F5344CB8AC3E}">
        <p14:creationId xmlns:p14="http://schemas.microsoft.com/office/powerpoint/2010/main" val="3921100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906977" y="267494"/>
            <a:ext cx="5897272" cy="330507"/>
          </a:xfrm>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级联模式下的并发采样</a:t>
            </a:r>
          </a:p>
        </p:txBody>
      </p:sp>
      <p:graphicFrame>
        <p:nvGraphicFramePr>
          <p:cNvPr id="2" name="表格 1"/>
          <p:cNvGraphicFramePr>
            <a:graphicFrameLocks noGrp="1"/>
          </p:cNvGraphicFramePr>
          <p:nvPr>
            <p:extLst>
              <p:ext uri="{D42A27DB-BD31-4B8C-83A1-F6EECF244321}">
                <p14:modId xmlns:p14="http://schemas.microsoft.com/office/powerpoint/2010/main" val="3236957959"/>
              </p:ext>
            </p:extLst>
          </p:nvPr>
        </p:nvGraphicFramePr>
        <p:xfrm>
          <a:off x="829054" y="1522330"/>
          <a:ext cx="7485891" cy="2098840"/>
        </p:xfrm>
        <a:graphic>
          <a:graphicData uri="http://schemas.openxmlformats.org/drawingml/2006/table">
            <a:tbl>
              <a:tblPr bandRow="1">
                <a:tableStyleId>{00A15C55-8517-42AA-B614-E9B94910E393}</a:tableStyleId>
              </a:tblPr>
              <a:tblGrid>
                <a:gridCol w="1723009">
                  <a:extLst>
                    <a:ext uri="{9D8B030D-6E8A-4147-A177-3AD203B41FA5}">
                      <a16:colId xmlns:a16="http://schemas.microsoft.com/office/drawing/2014/main" val="2092476714"/>
                    </a:ext>
                  </a:extLst>
                </a:gridCol>
                <a:gridCol w="989906">
                  <a:extLst>
                    <a:ext uri="{9D8B030D-6E8A-4147-A177-3AD203B41FA5}">
                      <a16:colId xmlns:a16="http://schemas.microsoft.com/office/drawing/2014/main" val="123183355"/>
                    </a:ext>
                  </a:extLst>
                </a:gridCol>
                <a:gridCol w="1696981">
                  <a:extLst>
                    <a:ext uri="{9D8B030D-6E8A-4147-A177-3AD203B41FA5}">
                      <a16:colId xmlns:a16="http://schemas.microsoft.com/office/drawing/2014/main" val="2199883516"/>
                    </a:ext>
                  </a:extLst>
                </a:gridCol>
                <a:gridCol w="1723009">
                  <a:extLst>
                    <a:ext uri="{9D8B030D-6E8A-4147-A177-3AD203B41FA5}">
                      <a16:colId xmlns:a16="http://schemas.microsoft.com/office/drawing/2014/main" val="1071386870"/>
                    </a:ext>
                  </a:extLst>
                </a:gridCol>
                <a:gridCol w="989906">
                  <a:extLst>
                    <a:ext uri="{9D8B030D-6E8A-4147-A177-3AD203B41FA5}">
                      <a16:colId xmlns:a16="http://schemas.microsoft.com/office/drawing/2014/main" val="2476293691"/>
                    </a:ext>
                  </a:extLst>
                </a:gridCol>
                <a:gridCol w="363080">
                  <a:extLst>
                    <a:ext uri="{9D8B030D-6E8A-4147-A177-3AD203B41FA5}">
                      <a16:colId xmlns:a16="http://schemas.microsoft.com/office/drawing/2014/main" val="228820810"/>
                    </a:ext>
                  </a:extLst>
                </a:gridCol>
              </a:tblGrid>
              <a:tr h="262355">
                <a:tc rowSpan="4">
                  <a:txBody>
                    <a:bodyPr/>
                    <a:lstStyle/>
                    <a:p>
                      <a:pPr algn="ctr">
                        <a:lnSpc>
                          <a:spcPct val="120000"/>
                        </a:lnSpc>
                        <a:spcAft>
                          <a:spcPts val="0"/>
                        </a:spcAft>
                      </a:pPr>
                      <a:r>
                        <a:rPr lang="en-US" sz="1400" kern="100" dirty="0">
                          <a:effectLst/>
                        </a:rPr>
                        <a:t>ADCCHSELSEQ1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en-US" sz="1400" kern="100" dirty="0">
                          <a:effectLst/>
                        </a:rPr>
                        <a:t>CONV00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en-US" sz="1400" kern="100">
                          <a:effectLst/>
                        </a:rPr>
                        <a:t>0000(ADCINA0)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rowSpan="4">
                  <a:txBody>
                    <a:bodyPr/>
                    <a:lstStyle/>
                    <a:p>
                      <a:pPr algn="ctr">
                        <a:lnSpc>
                          <a:spcPct val="120000"/>
                        </a:lnSpc>
                        <a:spcAft>
                          <a:spcPts val="0"/>
                        </a:spcAft>
                      </a:pPr>
                      <a:r>
                        <a:rPr lang="en-US" sz="1400" kern="100">
                          <a:effectLst/>
                        </a:rPr>
                        <a:t>ADCCHSELSEQ3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en-US" sz="1400" kern="100">
                          <a:effectLst/>
                        </a:rPr>
                        <a:t>CONV08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extLst>
                  <a:ext uri="{0D108BD9-81ED-4DB2-BD59-A6C34878D82A}">
                    <a16:rowId xmlns:a16="http://schemas.microsoft.com/office/drawing/2014/main" val="943898565"/>
                  </a:ext>
                </a:extLst>
              </a:tr>
              <a:tr h="262355">
                <a:tc vMerge="1">
                  <a:txBody>
                    <a:bodyPr/>
                    <a:lstStyle/>
                    <a:p>
                      <a:endParaRPr lang="zh-CN" altLang="en-US"/>
                    </a:p>
                  </a:txBody>
                  <a:tcPr/>
                </a:tc>
                <a:tc>
                  <a:txBody>
                    <a:bodyPr/>
                    <a:lstStyle/>
                    <a:p>
                      <a:pPr algn="ctr">
                        <a:lnSpc>
                          <a:spcPct val="120000"/>
                        </a:lnSpc>
                        <a:spcAft>
                          <a:spcPts val="0"/>
                        </a:spcAft>
                      </a:pPr>
                      <a:r>
                        <a:rPr lang="en-US" sz="1400" kern="100">
                          <a:effectLst/>
                        </a:rPr>
                        <a:t>CONV01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en-US" sz="1400" kern="100">
                          <a:effectLst/>
                        </a:rPr>
                        <a:t>0001(ADCINA1)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CONV09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extLst>
                  <a:ext uri="{0D108BD9-81ED-4DB2-BD59-A6C34878D82A}">
                    <a16:rowId xmlns:a16="http://schemas.microsoft.com/office/drawing/2014/main" val="2985781888"/>
                  </a:ext>
                </a:extLst>
              </a:tr>
              <a:tr h="262355">
                <a:tc vMerge="1">
                  <a:txBody>
                    <a:bodyPr/>
                    <a:lstStyle/>
                    <a:p>
                      <a:endParaRPr lang="zh-CN" altLang="en-US"/>
                    </a:p>
                  </a:txBody>
                  <a:tcPr/>
                </a:tc>
                <a:tc>
                  <a:txBody>
                    <a:bodyPr/>
                    <a:lstStyle/>
                    <a:p>
                      <a:pPr algn="ctr">
                        <a:lnSpc>
                          <a:spcPct val="120000"/>
                        </a:lnSpc>
                        <a:spcAft>
                          <a:spcPts val="0"/>
                        </a:spcAft>
                      </a:pPr>
                      <a:r>
                        <a:rPr lang="en-US" sz="1400" kern="100">
                          <a:effectLst/>
                        </a:rPr>
                        <a:t>CONV02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en-US" sz="1400" kern="100" dirty="0">
                          <a:effectLst/>
                        </a:rPr>
                        <a:t>0010(ADCINA2)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extLst>
                  <a:ext uri="{0D108BD9-81ED-4DB2-BD59-A6C34878D82A}">
                    <a16:rowId xmlns:a16="http://schemas.microsoft.com/office/drawing/2014/main" val="132674981"/>
                  </a:ext>
                </a:extLst>
              </a:tr>
              <a:tr h="262355">
                <a:tc vMerge="1">
                  <a:txBody>
                    <a:bodyPr/>
                    <a:lstStyle/>
                    <a:p>
                      <a:endParaRPr lang="zh-CN" altLang="en-US"/>
                    </a:p>
                  </a:txBody>
                  <a:tcPr/>
                </a:tc>
                <a:tc>
                  <a:txBody>
                    <a:bodyPr/>
                    <a:lstStyle/>
                    <a:p>
                      <a:pPr algn="ctr">
                        <a:lnSpc>
                          <a:spcPct val="120000"/>
                        </a:lnSpc>
                        <a:spcAft>
                          <a:spcPts val="0"/>
                        </a:spcAft>
                      </a:pPr>
                      <a:r>
                        <a:rPr lang="en-US" sz="1400" kern="100">
                          <a:effectLst/>
                        </a:rPr>
                        <a:t>CONV03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en-US" sz="1400" kern="100">
                          <a:effectLst/>
                        </a:rPr>
                        <a:t>0011(ADCINA3)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CONV11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extLst>
                  <a:ext uri="{0D108BD9-81ED-4DB2-BD59-A6C34878D82A}">
                    <a16:rowId xmlns:a16="http://schemas.microsoft.com/office/drawing/2014/main" val="252044190"/>
                  </a:ext>
                </a:extLst>
              </a:tr>
              <a:tr h="262355">
                <a:tc rowSpan="4">
                  <a:txBody>
                    <a:bodyPr/>
                    <a:lstStyle/>
                    <a:p>
                      <a:pPr algn="ctr">
                        <a:lnSpc>
                          <a:spcPct val="120000"/>
                        </a:lnSpc>
                        <a:spcAft>
                          <a:spcPts val="0"/>
                        </a:spcAft>
                      </a:pPr>
                      <a:r>
                        <a:rPr lang="en-US" sz="1400" kern="100">
                          <a:effectLst/>
                        </a:rPr>
                        <a:t>ADCCHSELSEQ2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en-US" sz="1400" kern="100">
                          <a:effectLst/>
                        </a:rPr>
                        <a:t>CONV04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en-US" sz="1400" kern="100">
                          <a:effectLst/>
                        </a:rPr>
                        <a:t>0100(ADCINA4)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rowSpan="4">
                  <a:txBody>
                    <a:bodyPr/>
                    <a:lstStyle/>
                    <a:p>
                      <a:pPr algn="ctr">
                        <a:lnSpc>
                          <a:spcPct val="120000"/>
                        </a:lnSpc>
                        <a:spcAft>
                          <a:spcPts val="0"/>
                        </a:spcAft>
                      </a:pPr>
                      <a:r>
                        <a:rPr lang="en-US" sz="1400" kern="100">
                          <a:effectLst/>
                        </a:rPr>
                        <a:t>ADCCHSELSEQ4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en-US" sz="1400" kern="100">
                          <a:effectLst/>
                        </a:rPr>
                        <a:t>CONV12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extLst>
                  <a:ext uri="{0D108BD9-81ED-4DB2-BD59-A6C34878D82A}">
                    <a16:rowId xmlns:a16="http://schemas.microsoft.com/office/drawing/2014/main" val="2208686363"/>
                  </a:ext>
                </a:extLst>
              </a:tr>
              <a:tr h="262355">
                <a:tc vMerge="1">
                  <a:txBody>
                    <a:bodyPr/>
                    <a:lstStyle/>
                    <a:p>
                      <a:endParaRPr lang="zh-CN" altLang="en-US"/>
                    </a:p>
                  </a:txBody>
                  <a:tcPr/>
                </a:tc>
                <a:tc>
                  <a:txBody>
                    <a:bodyPr/>
                    <a:lstStyle/>
                    <a:p>
                      <a:pPr algn="ctr">
                        <a:lnSpc>
                          <a:spcPct val="120000"/>
                        </a:lnSpc>
                        <a:spcAft>
                          <a:spcPts val="0"/>
                        </a:spcAft>
                      </a:pPr>
                      <a:r>
                        <a:rPr lang="en-US" sz="1400" kern="100">
                          <a:effectLst/>
                        </a:rPr>
                        <a:t>CONV05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en-US" sz="1400" kern="100">
                          <a:effectLst/>
                        </a:rPr>
                        <a:t>0101(ADCINA5)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CONV11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extLst>
                  <a:ext uri="{0D108BD9-81ED-4DB2-BD59-A6C34878D82A}">
                    <a16:rowId xmlns:a16="http://schemas.microsoft.com/office/drawing/2014/main" val="4035407662"/>
                  </a:ext>
                </a:extLst>
              </a:tr>
              <a:tr h="262355">
                <a:tc vMerge="1">
                  <a:txBody>
                    <a:bodyPr/>
                    <a:lstStyle/>
                    <a:p>
                      <a:endParaRPr lang="zh-CN" altLang="en-US"/>
                    </a:p>
                  </a:txBody>
                  <a:tcPr/>
                </a:tc>
                <a:tc>
                  <a:txBody>
                    <a:bodyPr/>
                    <a:lstStyle/>
                    <a:p>
                      <a:pPr algn="ctr">
                        <a:lnSpc>
                          <a:spcPct val="120000"/>
                        </a:lnSpc>
                        <a:spcAft>
                          <a:spcPts val="0"/>
                        </a:spcAft>
                      </a:pPr>
                      <a:r>
                        <a:rPr lang="en-US" sz="1400" kern="100">
                          <a:effectLst/>
                        </a:rPr>
                        <a:t>CONV06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en-US" sz="1400" kern="100">
                          <a:effectLst/>
                        </a:rPr>
                        <a:t>0110(ADCINA6)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extLst>
                  <a:ext uri="{0D108BD9-81ED-4DB2-BD59-A6C34878D82A}">
                    <a16:rowId xmlns:a16="http://schemas.microsoft.com/office/drawing/2014/main" val="29737846"/>
                  </a:ext>
                </a:extLst>
              </a:tr>
              <a:tr h="262355">
                <a:tc vMerge="1">
                  <a:txBody>
                    <a:bodyPr/>
                    <a:lstStyle/>
                    <a:p>
                      <a:endParaRPr lang="zh-CN" altLang="en-US"/>
                    </a:p>
                  </a:txBody>
                  <a:tcPr/>
                </a:tc>
                <a:tc>
                  <a:txBody>
                    <a:bodyPr/>
                    <a:lstStyle/>
                    <a:p>
                      <a:pPr algn="ctr">
                        <a:lnSpc>
                          <a:spcPct val="120000"/>
                        </a:lnSpc>
                        <a:spcAft>
                          <a:spcPts val="0"/>
                        </a:spcAft>
                      </a:pPr>
                      <a:r>
                        <a:rPr lang="en-US" sz="1400" kern="100">
                          <a:effectLst/>
                        </a:rPr>
                        <a:t>CONV07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en-US" sz="1400" kern="100">
                          <a:effectLst/>
                        </a:rPr>
                        <a:t>0111(ADCINA7)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CONV15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tc>
                  <a:txBody>
                    <a:bodyPr/>
                    <a:lstStyle/>
                    <a:p>
                      <a:pPr algn="ctr">
                        <a:lnSpc>
                          <a:spcPct val="120000"/>
                        </a:lnSpc>
                        <a:spcAft>
                          <a:spcPts val="0"/>
                        </a:spcAft>
                      </a:pPr>
                      <a:r>
                        <a:rPr lang="zh-CN" sz="1400" kern="100" dirty="0">
                          <a:effectLst/>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3698" marR="93698" marT="0" marB="0" anchor="ctr"/>
                </a:tc>
                <a:extLst>
                  <a:ext uri="{0D108BD9-81ED-4DB2-BD59-A6C34878D82A}">
                    <a16:rowId xmlns:a16="http://schemas.microsoft.com/office/drawing/2014/main" val="4035218617"/>
                  </a:ext>
                </a:extLst>
              </a:tr>
            </a:tbl>
          </a:graphicData>
        </a:graphic>
      </p:graphicFrame>
      <p:sp>
        <p:nvSpPr>
          <p:cNvPr id="3" name="矩形 2"/>
          <p:cNvSpPr/>
          <p:nvPr/>
        </p:nvSpPr>
        <p:spPr>
          <a:xfrm>
            <a:off x="2602789" y="3713053"/>
            <a:ext cx="3938421"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11-9 </a:t>
            </a:r>
            <a:r>
              <a:rPr lang="zh-CN" altLang="zh-CN" sz="2000" kern="100" dirty="0">
                <a:latin typeface="+mn-ea"/>
                <a:cs typeface="Times New Roman" panose="02020603050405020304" pitchFamily="18" charset="0"/>
              </a:rPr>
              <a:t>级联并发采样模式下</a:t>
            </a:r>
            <a:r>
              <a:rPr lang="en-US" altLang="zh-CN" sz="2000" kern="100" dirty="0">
                <a:latin typeface="+mn-ea"/>
                <a:cs typeface="Times New Roman" panose="02020603050405020304" pitchFamily="18" charset="0"/>
              </a:rPr>
              <a:t>16</a:t>
            </a:r>
            <a:r>
              <a:rPr lang="zh-CN" altLang="zh-CN" sz="2000" kern="100" dirty="0">
                <a:latin typeface="+mn-ea"/>
                <a:cs typeface="Times New Roman" panose="02020603050405020304" pitchFamily="18" charset="0"/>
              </a:rPr>
              <a:t>路通道时</a:t>
            </a:r>
            <a:r>
              <a:rPr lang="en-US" altLang="zh-CN" sz="2000" kern="100" dirty="0" err="1">
                <a:latin typeface="+mn-ea"/>
                <a:cs typeface="Times New Roman" panose="02020603050405020304" pitchFamily="18" charset="0"/>
              </a:rPr>
              <a:t>ADCCHSELSEQn</a:t>
            </a:r>
            <a:r>
              <a:rPr lang="zh-CN" altLang="zh-CN" sz="2000" kern="100" dirty="0">
                <a:latin typeface="+mn-ea"/>
                <a:cs typeface="Times New Roman" panose="02020603050405020304" pitchFamily="18" charset="0"/>
              </a:rPr>
              <a:t>位情况</a:t>
            </a:r>
            <a:endParaRPr lang="zh-CN" altLang="zh-CN" sz="20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4208292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906977" y="267494"/>
            <a:ext cx="5897272" cy="330507"/>
          </a:xfrm>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级联模式下的并发采样</a:t>
            </a:r>
          </a:p>
        </p:txBody>
      </p:sp>
      <p:sp>
        <p:nvSpPr>
          <p:cNvPr id="3" name="矩形 2"/>
          <p:cNvSpPr/>
          <p:nvPr/>
        </p:nvSpPr>
        <p:spPr>
          <a:xfrm>
            <a:off x="4139952" y="3868763"/>
            <a:ext cx="3938421" cy="830997"/>
          </a:xfrm>
          <a:prstGeom prst="rect">
            <a:avLst/>
          </a:prstGeom>
        </p:spPr>
        <p:txBody>
          <a:bodyPr wrap="square">
            <a:spAutoFit/>
          </a:bodyPr>
          <a:lstStyle/>
          <a:p>
            <a:pPr algn="ctr">
              <a:lnSpc>
                <a:spcPct val="120000"/>
              </a:lnSpc>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11-22</a:t>
            </a:r>
            <a:r>
              <a:rPr lang="zh-CN" altLang="en-US" sz="2000" kern="100" dirty="0">
                <a:latin typeface="+mn-ea"/>
                <a:cs typeface="Times New Roman" panose="02020603050405020304" pitchFamily="18" charset="0"/>
              </a:rPr>
              <a:t>级联并发采样模式下序列发生器</a:t>
            </a:r>
            <a:r>
              <a:rPr lang="en-US" altLang="zh-CN" sz="2000" kern="100" dirty="0">
                <a:latin typeface="+mn-ea"/>
                <a:cs typeface="Times New Roman" panose="02020603050405020304" pitchFamily="18" charset="0"/>
              </a:rPr>
              <a:t>16</a:t>
            </a:r>
            <a:r>
              <a:rPr lang="zh-CN" altLang="en-US" sz="2000" kern="100" dirty="0">
                <a:latin typeface="+mn-ea"/>
                <a:cs typeface="Times New Roman" panose="02020603050405020304" pitchFamily="18" charset="0"/>
              </a:rPr>
              <a:t>路通道选择情况</a:t>
            </a:r>
            <a:endParaRPr lang="zh-CN" altLang="zh-CN" sz="2000" kern="100" dirty="0">
              <a:effectLst/>
              <a:latin typeface="+mn-ea"/>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095020918"/>
              </p:ext>
            </p:extLst>
          </p:nvPr>
        </p:nvGraphicFramePr>
        <p:xfrm>
          <a:off x="1235951" y="832610"/>
          <a:ext cx="2733675" cy="3867150"/>
        </p:xfrm>
        <a:graphic>
          <a:graphicData uri="http://schemas.openxmlformats.org/presentationml/2006/ole">
            <mc:AlternateContent xmlns:mc="http://schemas.openxmlformats.org/markup-compatibility/2006">
              <mc:Choice xmlns:v="urn:schemas-microsoft-com:vml" Requires="v">
                <p:oleObj spid="_x0000_s70709" name="Visio" r:id="rId4" imgW="2734818" imgH="3874770" progId="Visio.Drawing.11">
                  <p:embed/>
                </p:oleObj>
              </mc:Choice>
              <mc:Fallback>
                <p:oleObj name="Visio" r:id="rId4" imgW="2734818" imgH="387477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5951" y="832610"/>
                        <a:ext cx="2733675" cy="38671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190906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018346"/>
            <a:ext cx="7920880" cy="3785652"/>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如图</a:t>
            </a:r>
            <a:r>
              <a:rPr lang="en-US" altLang="zh-CN" sz="2000" kern="100" dirty="0">
                <a:solidFill>
                  <a:schemeClr val="tx1">
                    <a:lumMod val="65000"/>
                    <a:lumOff val="35000"/>
                  </a:schemeClr>
                </a:solidFill>
                <a:latin typeface="+mn-ea"/>
              </a:rPr>
              <a:t>11-2</a:t>
            </a:r>
            <a:r>
              <a:rPr lang="zh-CN" altLang="en-US" sz="2000" kern="100" dirty="0">
                <a:solidFill>
                  <a:schemeClr val="tx1">
                    <a:lumMod val="65000"/>
                    <a:lumOff val="35000"/>
                  </a:schemeClr>
                </a:solidFill>
                <a:latin typeface="+mn-ea"/>
              </a:rPr>
              <a:t>所示，假设现在对</a:t>
            </a:r>
            <a:r>
              <a:rPr lang="en-US" altLang="zh-CN" sz="2000" kern="100" dirty="0">
                <a:solidFill>
                  <a:schemeClr val="tx1">
                    <a:lumMod val="65000"/>
                    <a:lumOff val="35000"/>
                  </a:schemeClr>
                </a:solidFill>
                <a:latin typeface="+mn-ea"/>
              </a:rPr>
              <a:t>ADCINA0</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ADCINA2</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ADCINA3</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ADCINA5</a:t>
            </a:r>
            <a:r>
              <a:rPr lang="zh-CN" altLang="en-US" sz="2000" kern="100" dirty="0">
                <a:solidFill>
                  <a:schemeClr val="tx1">
                    <a:lumMod val="65000"/>
                    <a:lumOff val="35000"/>
                  </a:schemeClr>
                </a:solidFill>
                <a:latin typeface="+mn-ea"/>
              </a:rPr>
              <a:t>这四路输入信号进行</a:t>
            </a:r>
            <a:r>
              <a:rPr lang="en-US" altLang="zh-CN" sz="2000" kern="100" dirty="0">
                <a:solidFill>
                  <a:schemeClr val="tx1">
                    <a:lumMod val="65000"/>
                    <a:lumOff val="35000"/>
                  </a:schemeClr>
                </a:solidFill>
                <a:latin typeface="+mn-ea"/>
              </a:rPr>
              <a:t>AD</a:t>
            </a:r>
            <a:r>
              <a:rPr lang="zh-CN" altLang="en-US" sz="2000" kern="100" dirty="0">
                <a:solidFill>
                  <a:schemeClr val="tx1">
                    <a:lumMod val="65000"/>
                    <a:lumOff val="35000"/>
                  </a:schemeClr>
                </a:solidFill>
                <a:latin typeface="+mn-ea"/>
              </a:rPr>
              <a:t>转换，转换的顺序为</a:t>
            </a:r>
            <a:r>
              <a:rPr lang="en-US" altLang="zh-CN" sz="2000" kern="100" dirty="0">
                <a:solidFill>
                  <a:schemeClr val="tx1">
                    <a:lumMod val="65000"/>
                    <a:lumOff val="35000"/>
                  </a:schemeClr>
                </a:solidFill>
                <a:latin typeface="+mn-ea"/>
              </a:rPr>
              <a:t>ADCINA0</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ADCINA3</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ADCINA2</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ADCINA5</a:t>
            </a:r>
            <a:r>
              <a:rPr lang="zh-CN" altLang="en-US" sz="2000" kern="100" dirty="0">
                <a:solidFill>
                  <a:schemeClr val="tx1">
                    <a:lumMod val="65000"/>
                    <a:lumOff val="35000"/>
                  </a:schemeClr>
                </a:solidFill>
                <a:latin typeface="+mn-ea"/>
              </a:rPr>
              <a:t>，则第一次</a:t>
            </a:r>
            <a:r>
              <a:rPr lang="en-US" altLang="zh-CN" sz="2000" kern="100" dirty="0">
                <a:solidFill>
                  <a:schemeClr val="tx1">
                    <a:lumMod val="65000"/>
                    <a:lumOff val="35000"/>
                  </a:schemeClr>
                </a:solidFill>
                <a:latin typeface="+mn-ea"/>
              </a:rPr>
              <a:t>Analog MUX</a:t>
            </a:r>
            <a:r>
              <a:rPr lang="zh-CN" altLang="en-US" sz="2000" kern="100" dirty="0">
                <a:solidFill>
                  <a:schemeClr val="tx1">
                    <a:lumMod val="65000"/>
                    <a:lumOff val="35000"/>
                  </a:schemeClr>
                </a:solidFill>
                <a:latin typeface="+mn-ea"/>
              </a:rPr>
              <a:t>中</a:t>
            </a:r>
            <a:r>
              <a:rPr lang="en-US" altLang="zh-CN" sz="2000" kern="100" dirty="0">
                <a:solidFill>
                  <a:schemeClr val="tx1">
                    <a:lumMod val="65000"/>
                    <a:lumOff val="35000"/>
                  </a:schemeClr>
                </a:solidFill>
                <a:latin typeface="+mn-ea"/>
              </a:rPr>
              <a:t>ADCINA0</a:t>
            </a:r>
            <a:r>
              <a:rPr lang="zh-CN" altLang="en-US" sz="2000" kern="100" dirty="0">
                <a:solidFill>
                  <a:schemeClr val="tx1">
                    <a:lumMod val="65000"/>
                    <a:lumOff val="35000"/>
                  </a:schemeClr>
                </a:solidFill>
                <a:latin typeface="+mn-ea"/>
              </a:rPr>
              <a:t>通道的开关闭合，</a:t>
            </a:r>
            <a:r>
              <a:rPr lang="en-US" altLang="zh-CN" sz="2000" kern="100" dirty="0">
                <a:solidFill>
                  <a:schemeClr val="tx1">
                    <a:lumMod val="65000"/>
                    <a:lumOff val="35000"/>
                  </a:schemeClr>
                </a:solidFill>
                <a:latin typeface="+mn-ea"/>
              </a:rPr>
              <a:t>ADCINA0</a:t>
            </a:r>
            <a:r>
              <a:rPr lang="zh-CN" altLang="en-US" sz="2000" kern="100" dirty="0">
                <a:solidFill>
                  <a:schemeClr val="tx1">
                    <a:lumMod val="65000"/>
                    <a:lumOff val="35000"/>
                  </a:schemeClr>
                </a:solidFill>
                <a:latin typeface="+mn-ea"/>
              </a:rPr>
              <a:t>信号输入至转换器中，转换的结果存放于结果寄存器</a:t>
            </a:r>
            <a:r>
              <a:rPr lang="en-US" altLang="zh-CN" sz="2000" kern="100" dirty="0">
                <a:solidFill>
                  <a:schemeClr val="tx1">
                    <a:lumMod val="65000"/>
                    <a:lumOff val="35000"/>
                  </a:schemeClr>
                </a:solidFill>
                <a:latin typeface="+mn-ea"/>
              </a:rPr>
              <a:t>ADCRESULT0</a:t>
            </a:r>
            <a:r>
              <a:rPr lang="zh-CN" altLang="en-US" sz="2000" kern="100" dirty="0">
                <a:solidFill>
                  <a:schemeClr val="tx1">
                    <a:lumMod val="65000"/>
                    <a:lumOff val="35000"/>
                  </a:schemeClr>
                </a:solidFill>
                <a:latin typeface="+mn-ea"/>
              </a:rPr>
              <a:t>中；第二次</a:t>
            </a:r>
            <a:r>
              <a:rPr lang="en-US" altLang="zh-CN" sz="2000" kern="100" dirty="0">
                <a:solidFill>
                  <a:schemeClr val="tx1">
                    <a:lumMod val="65000"/>
                    <a:lumOff val="35000"/>
                  </a:schemeClr>
                </a:solidFill>
                <a:latin typeface="+mn-ea"/>
              </a:rPr>
              <a:t>Analog MUX</a:t>
            </a:r>
            <a:r>
              <a:rPr lang="zh-CN" altLang="en-US" sz="2000" kern="100" dirty="0">
                <a:solidFill>
                  <a:schemeClr val="tx1">
                    <a:lumMod val="65000"/>
                    <a:lumOff val="35000"/>
                  </a:schemeClr>
                </a:solidFill>
                <a:latin typeface="+mn-ea"/>
              </a:rPr>
              <a:t>中</a:t>
            </a:r>
            <a:r>
              <a:rPr lang="en-US" altLang="zh-CN" sz="2000" kern="100" dirty="0">
                <a:solidFill>
                  <a:schemeClr val="tx1">
                    <a:lumMod val="65000"/>
                    <a:lumOff val="35000"/>
                  </a:schemeClr>
                </a:solidFill>
                <a:latin typeface="+mn-ea"/>
              </a:rPr>
              <a:t>ADCINA3</a:t>
            </a:r>
            <a:r>
              <a:rPr lang="zh-CN" altLang="en-US" sz="2000" kern="100" dirty="0">
                <a:solidFill>
                  <a:schemeClr val="tx1">
                    <a:lumMod val="65000"/>
                    <a:lumOff val="35000"/>
                  </a:schemeClr>
                </a:solidFill>
                <a:latin typeface="+mn-ea"/>
              </a:rPr>
              <a:t>通道的开关闭合，</a:t>
            </a:r>
            <a:r>
              <a:rPr lang="en-US" altLang="zh-CN" sz="2000" kern="100" dirty="0">
                <a:solidFill>
                  <a:schemeClr val="tx1">
                    <a:lumMod val="65000"/>
                    <a:lumOff val="35000"/>
                  </a:schemeClr>
                </a:solidFill>
                <a:latin typeface="+mn-ea"/>
              </a:rPr>
              <a:t>ADCINA3</a:t>
            </a:r>
            <a:r>
              <a:rPr lang="zh-CN" altLang="en-US" sz="2000" kern="100" dirty="0">
                <a:solidFill>
                  <a:schemeClr val="tx1">
                    <a:lumMod val="65000"/>
                    <a:lumOff val="35000"/>
                  </a:schemeClr>
                </a:solidFill>
                <a:latin typeface="+mn-ea"/>
              </a:rPr>
              <a:t>信号输入至转换器中，转换的结果存放于结果寄存器</a:t>
            </a:r>
            <a:r>
              <a:rPr lang="en-US" altLang="zh-CN" sz="2000" kern="100" dirty="0">
                <a:solidFill>
                  <a:schemeClr val="tx1">
                    <a:lumMod val="65000"/>
                    <a:lumOff val="35000"/>
                  </a:schemeClr>
                </a:solidFill>
                <a:latin typeface="+mn-ea"/>
              </a:rPr>
              <a:t>ADCRESULT1</a:t>
            </a:r>
            <a:r>
              <a:rPr lang="zh-CN" altLang="en-US" sz="2000" kern="100" dirty="0">
                <a:solidFill>
                  <a:schemeClr val="tx1">
                    <a:lumMod val="65000"/>
                    <a:lumOff val="35000"/>
                  </a:schemeClr>
                </a:solidFill>
                <a:latin typeface="+mn-ea"/>
              </a:rPr>
              <a:t>中；第三次</a:t>
            </a:r>
            <a:r>
              <a:rPr lang="en-US" altLang="zh-CN" sz="2000" kern="100" dirty="0">
                <a:solidFill>
                  <a:schemeClr val="tx1">
                    <a:lumMod val="65000"/>
                    <a:lumOff val="35000"/>
                  </a:schemeClr>
                </a:solidFill>
                <a:latin typeface="+mn-ea"/>
              </a:rPr>
              <a:t>Analog MUX</a:t>
            </a:r>
            <a:r>
              <a:rPr lang="zh-CN" altLang="en-US" sz="2000" kern="100" dirty="0">
                <a:solidFill>
                  <a:schemeClr val="tx1">
                    <a:lumMod val="65000"/>
                    <a:lumOff val="35000"/>
                  </a:schemeClr>
                </a:solidFill>
                <a:latin typeface="+mn-ea"/>
              </a:rPr>
              <a:t>中</a:t>
            </a:r>
            <a:r>
              <a:rPr lang="en-US" altLang="zh-CN" sz="2000" kern="100" dirty="0">
                <a:solidFill>
                  <a:schemeClr val="tx1">
                    <a:lumMod val="65000"/>
                    <a:lumOff val="35000"/>
                  </a:schemeClr>
                </a:solidFill>
                <a:latin typeface="+mn-ea"/>
              </a:rPr>
              <a:t>ADCINA2</a:t>
            </a:r>
            <a:r>
              <a:rPr lang="zh-CN" altLang="en-US" sz="2000" kern="100" dirty="0">
                <a:solidFill>
                  <a:schemeClr val="tx1">
                    <a:lumMod val="65000"/>
                    <a:lumOff val="35000"/>
                  </a:schemeClr>
                </a:solidFill>
                <a:latin typeface="+mn-ea"/>
              </a:rPr>
              <a:t>通道的开关闭合，</a:t>
            </a:r>
            <a:r>
              <a:rPr lang="en-US" altLang="zh-CN" sz="2000" kern="100" dirty="0">
                <a:solidFill>
                  <a:schemeClr val="tx1">
                    <a:lumMod val="65000"/>
                    <a:lumOff val="35000"/>
                  </a:schemeClr>
                </a:solidFill>
                <a:latin typeface="+mn-ea"/>
              </a:rPr>
              <a:t>ADCINA2</a:t>
            </a:r>
            <a:r>
              <a:rPr lang="zh-CN" altLang="en-US" sz="2000" kern="100" dirty="0">
                <a:solidFill>
                  <a:schemeClr val="tx1">
                    <a:lumMod val="65000"/>
                    <a:lumOff val="35000"/>
                  </a:schemeClr>
                </a:solidFill>
                <a:latin typeface="+mn-ea"/>
              </a:rPr>
              <a:t>信号输入至转换器中，转换的结果存放于结果寄存器</a:t>
            </a:r>
            <a:r>
              <a:rPr lang="en-US" altLang="zh-CN" sz="2000" kern="100" dirty="0">
                <a:solidFill>
                  <a:schemeClr val="tx1">
                    <a:lumMod val="65000"/>
                    <a:lumOff val="35000"/>
                  </a:schemeClr>
                </a:solidFill>
                <a:latin typeface="+mn-ea"/>
              </a:rPr>
              <a:t>ADCRESULT2</a:t>
            </a:r>
            <a:r>
              <a:rPr lang="zh-CN" altLang="en-US" sz="2000" kern="100" dirty="0">
                <a:solidFill>
                  <a:schemeClr val="tx1">
                    <a:lumMod val="65000"/>
                    <a:lumOff val="35000"/>
                  </a:schemeClr>
                </a:solidFill>
                <a:latin typeface="+mn-ea"/>
              </a:rPr>
              <a:t>中；第四次</a:t>
            </a:r>
            <a:r>
              <a:rPr lang="en-US" altLang="zh-CN" sz="2000" kern="100" dirty="0">
                <a:solidFill>
                  <a:schemeClr val="tx1">
                    <a:lumMod val="65000"/>
                    <a:lumOff val="35000"/>
                  </a:schemeClr>
                </a:solidFill>
                <a:latin typeface="+mn-ea"/>
              </a:rPr>
              <a:t>Analog MUX</a:t>
            </a:r>
            <a:r>
              <a:rPr lang="zh-CN" altLang="en-US" sz="2000" kern="100" dirty="0">
                <a:solidFill>
                  <a:schemeClr val="tx1">
                    <a:lumMod val="65000"/>
                    <a:lumOff val="35000"/>
                  </a:schemeClr>
                </a:solidFill>
                <a:latin typeface="+mn-ea"/>
              </a:rPr>
              <a:t>中</a:t>
            </a:r>
            <a:r>
              <a:rPr lang="en-US" altLang="zh-CN" sz="2000" kern="100" dirty="0">
                <a:solidFill>
                  <a:schemeClr val="tx1">
                    <a:lumMod val="65000"/>
                    <a:lumOff val="35000"/>
                  </a:schemeClr>
                </a:solidFill>
                <a:latin typeface="+mn-ea"/>
              </a:rPr>
              <a:t>ADCINA5</a:t>
            </a:r>
            <a:r>
              <a:rPr lang="zh-CN" altLang="en-US" sz="2000" kern="100" dirty="0">
                <a:solidFill>
                  <a:schemeClr val="tx1">
                    <a:lumMod val="65000"/>
                    <a:lumOff val="35000"/>
                  </a:schemeClr>
                </a:solidFill>
                <a:latin typeface="+mn-ea"/>
              </a:rPr>
              <a:t>通道的开关闭合，</a:t>
            </a:r>
            <a:r>
              <a:rPr lang="en-US" altLang="zh-CN" sz="2000" kern="100" dirty="0">
                <a:solidFill>
                  <a:schemeClr val="tx1">
                    <a:lumMod val="65000"/>
                    <a:lumOff val="35000"/>
                  </a:schemeClr>
                </a:solidFill>
                <a:latin typeface="+mn-ea"/>
              </a:rPr>
              <a:t>ADCINA5</a:t>
            </a:r>
            <a:r>
              <a:rPr lang="zh-CN" altLang="en-US" sz="2000" kern="100" dirty="0">
                <a:solidFill>
                  <a:schemeClr val="tx1">
                    <a:lumMod val="65000"/>
                    <a:lumOff val="35000"/>
                  </a:schemeClr>
                </a:solidFill>
                <a:latin typeface="+mn-ea"/>
              </a:rPr>
              <a:t>信号输入至转换器中，转换的结果存放于结果寄存器</a:t>
            </a:r>
            <a:r>
              <a:rPr lang="en-US" altLang="zh-CN" sz="2000" kern="100" dirty="0">
                <a:solidFill>
                  <a:schemeClr val="tx1">
                    <a:lumMod val="65000"/>
                    <a:lumOff val="35000"/>
                  </a:schemeClr>
                </a:solidFill>
                <a:latin typeface="+mn-ea"/>
              </a:rPr>
              <a:t>ADCRESULT3</a:t>
            </a:r>
            <a:r>
              <a:rPr lang="zh-CN" altLang="en-US" sz="2000" kern="100" dirty="0">
                <a:solidFill>
                  <a:schemeClr val="tx1">
                    <a:lumMod val="65000"/>
                    <a:lumOff val="35000"/>
                  </a:schemeClr>
                </a:solidFill>
                <a:latin typeface="+mn-ea"/>
              </a:rPr>
              <a:t>中，至此，完成一个序列的转换。可见，同一时刻，</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模块只能对</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个通道的信号进行转换。</a:t>
            </a:r>
          </a:p>
        </p:txBody>
      </p:sp>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a:t>模块</a:t>
            </a:r>
          </a:p>
        </p:txBody>
      </p:sp>
    </p:spTree>
    <p:extLst>
      <p:ext uri="{BB962C8B-B14F-4D97-AF65-F5344CB8AC3E}">
        <p14:creationId xmlns:p14="http://schemas.microsoft.com/office/powerpoint/2010/main" val="3463262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2846364" y="3795886"/>
            <a:ext cx="3451270" cy="830997"/>
          </a:xfrm>
          <a:prstGeom prst="rect">
            <a:avLst/>
          </a:prstGeom>
        </p:spPr>
        <p:txBody>
          <a:bodyPr wrap="square">
            <a:spAutoFit/>
          </a:bodyPr>
          <a:lstStyle/>
          <a:p>
            <a:pPr algn="ctr">
              <a:lnSpc>
                <a:spcPct val="120000"/>
              </a:lnSpc>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11-23</a:t>
            </a:r>
            <a:r>
              <a:rPr lang="zh-CN" altLang="en-US" sz="2000" kern="100" dirty="0">
                <a:latin typeface="+mn-ea"/>
                <a:cs typeface="Times New Roman" panose="02020603050405020304" pitchFamily="18" charset="0"/>
              </a:rPr>
              <a:t>级联并发采样模式下</a:t>
            </a:r>
            <a:r>
              <a:rPr lang="en-US" altLang="zh-CN" sz="2000" kern="100" dirty="0">
                <a:latin typeface="+mn-ea"/>
                <a:cs typeface="Times New Roman" panose="02020603050405020304" pitchFamily="18" charset="0"/>
              </a:rPr>
              <a:t>16</a:t>
            </a:r>
            <a:r>
              <a:rPr lang="zh-CN" altLang="en-US" sz="2000" kern="100" dirty="0">
                <a:latin typeface="+mn-ea"/>
                <a:cs typeface="Times New Roman" panose="02020603050405020304" pitchFamily="18" charset="0"/>
              </a:rPr>
              <a:t>路通道转换结果</a:t>
            </a:r>
            <a:endParaRPr lang="zh-CN" altLang="zh-CN" sz="2000" kern="100" dirty="0">
              <a:effectLst/>
              <a:latin typeface="+mn-ea"/>
              <a:cs typeface="Times New Roman" panose="02020603050405020304" pitchFamily="18" charset="0"/>
            </a:endParaRPr>
          </a:p>
        </p:txBody>
      </p:sp>
      <p:sp>
        <p:nvSpPr>
          <p:cNvPr id="5" name="矩形 4"/>
          <p:cNvSpPr/>
          <p:nvPr/>
        </p:nvSpPr>
        <p:spPr>
          <a:xfrm>
            <a:off x="575556" y="843558"/>
            <a:ext cx="7992888" cy="430374"/>
          </a:xfrm>
          <a:prstGeom prst="rect">
            <a:avLst/>
          </a:prstGeom>
        </p:spPr>
        <p:txBody>
          <a:bodyPr wrap="square">
            <a:spAutoFit/>
          </a:bodyPr>
          <a:lstStyle/>
          <a:p>
            <a:pPr indent="2667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如果序列发生器</a:t>
            </a:r>
            <a:r>
              <a:rPr lang="en-US" altLang="zh-CN" sz="2000" kern="100" dirty="0">
                <a:solidFill>
                  <a:schemeClr val="tx1">
                    <a:lumMod val="65000"/>
                    <a:lumOff val="35000"/>
                  </a:schemeClr>
                </a:solidFill>
                <a:latin typeface="+mn-ea"/>
                <a:cs typeface="Times New Roman" panose="02020603050405020304" pitchFamily="18" charset="0"/>
              </a:rPr>
              <a:t>SEQ</a:t>
            </a:r>
            <a:r>
              <a:rPr lang="zh-CN" altLang="en-US" sz="2000" kern="100" dirty="0">
                <a:solidFill>
                  <a:schemeClr val="tx1">
                    <a:lumMod val="65000"/>
                    <a:lumOff val="35000"/>
                  </a:schemeClr>
                </a:solidFill>
                <a:latin typeface="+mn-ea"/>
                <a:cs typeface="Times New Roman" panose="02020603050405020304" pitchFamily="18" charset="0"/>
              </a:rPr>
              <a:t>已经完成了转换，转换结果如图</a:t>
            </a:r>
            <a:r>
              <a:rPr lang="en-US" altLang="zh-CN" sz="2000" kern="100" dirty="0">
                <a:solidFill>
                  <a:schemeClr val="tx1">
                    <a:lumMod val="65000"/>
                    <a:lumOff val="35000"/>
                  </a:schemeClr>
                </a:solidFill>
                <a:latin typeface="+mn-ea"/>
                <a:cs typeface="Times New Roman" panose="02020603050405020304" pitchFamily="18" charset="0"/>
              </a:rPr>
              <a:t>11-23</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80063653"/>
              </p:ext>
            </p:extLst>
          </p:nvPr>
        </p:nvGraphicFramePr>
        <p:xfrm>
          <a:off x="1340986" y="1574790"/>
          <a:ext cx="6462027" cy="2077080"/>
        </p:xfrm>
        <a:graphic>
          <a:graphicData uri="http://schemas.openxmlformats.org/presentationml/2006/ole">
            <mc:AlternateContent xmlns:mc="http://schemas.openxmlformats.org/markup-compatibility/2006">
              <mc:Choice xmlns:v="urn:schemas-microsoft-com:vml" Requires="v">
                <p:oleObj spid="_x0000_s71736" name="Visio" r:id="rId4" imgW="4798695" imgH="1543431" progId="Visio.Drawing.11">
                  <p:embed/>
                </p:oleObj>
              </mc:Choice>
              <mc:Fallback>
                <p:oleObj name="Visio" r:id="rId4" imgW="4798695" imgH="154343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0986" y="1574790"/>
                        <a:ext cx="6462027" cy="207708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4414616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双序列发生器模式下顺序采样</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575556" y="1563638"/>
            <a:ext cx="7992888" cy="2677656"/>
          </a:xfrm>
          <a:prstGeom prst="rect">
            <a:avLst/>
          </a:prstGeom>
        </p:spPr>
        <p:txBody>
          <a:bodyPr wrap="square">
            <a:spAutoFit/>
          </a:bodyPr>
          <a:lstStyle/>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终于介绍完了</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模块的这</a:t>
            </a:r>
            <a:r>
              <a:rPr lang="en-US" altLang="zh-CN" sz="2000" kern="100" dirty="0">
                <a:solidFill>
                  <a:schemeClr val="tx1">
                    <a:lumMod val="65000"/>
                    <a:lumOff val="35000"/>
                  </a:schemeClr>
                </a:solidFill>
                <a:latin typeface="+mn-ea"/>
                <a:cs typeface="Times New Roman" panose="02020603050405020304" pitchFamily="18" charset="0"/>
              </a:rPr>
              <a:t>4</a:t>
            </a:r>
            <a:r>
              <a:rPr lang="zh-CN" altLang="en-US" sz="2000" kern="100" dirty="0">
                <a:solidFill>
                  <a:schemeClr val="tx1">
                    <a:lumMod val="65000"/>
                    <a:lumOff val="35000"/>
                  </a:schemeClr>
                </a:solidFill>
                <a:latin typeface="+mn-ea"/>
                <a:cs typeface="Times New Roman" panose="02020603050405020304" pitchFamily="18" charset="0"/>
              </a:rPr>
              <a:t>种工作方式，其实无论是采用哪一种工作方式，其最终转换得到的结果都是一样的，因为最终决定某个通道转换结果的是该通道的模拟输入，和</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的工作方式是没有关系的。在实际使用时，用的最多的就是理解起来最简单的级联模式下进行顺序采样的方式。当然，究竟选用哪一种工作模式，应当结合工程的实际需求，例如需要计算瞬时功率时，可以选用并发采样模式，因为这样可以一路采集电压，另一路同时采集电流。</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3427161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序列发生器连续自动序列化模式和启动</a:t>
            </a:r>
            <a:r>
              <a:rPr lang="en-US" altLang="zh-CN" dirty="0"/>
              <a:t>/</a:t>
            </a:r>
            <a:r>
              <a:rPr lang="zh-CN" altLang="en-US" dirty="0"/>
              <a:t>停止模式</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575556" y="875905"/>
            <a:ext cx="7992888" cy="3754361"/>
          </a:xfrm>
          <a:prstGeom prst="rect">
            <a:avLst/>
          </a:prstGeom>
        </p:spPr>
        <p:txBody>
          <a:bodyPr wrap="square">
            <a:spAutoFit/>
          </a:bodyPr>
          <a:lstStyle/>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下面一起来探讨</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模块序列发生器的工作流程，看看序列发生器到底是如何按部就班地来实现对一个序列通道的转换的，图</a:t>
            </a:r>
            <a:r>
              <a:rPr lang="en-US" altLang="zh-CN" sz="2000" kern="100" dirty="0">
                <a:solidFill>
                  <a:schemeClr val="tx1">
                    <a:lumMod val="65000"/>
                    <a:lumOff val="35000"/>
                  </a:schemeClr>
                </a:solidFill>
                <a:latin typeface="+mn-ea"/>
                <a:cs typeface="Times New Roman" panose="02020603050405020304" pitchFamily="18" charset="0"/>
              </a:rPr>
              <a:t>11-24</a:t>
            </a:r>
            <a:r>
              <a:rPr lang="zh-CN" altLang="en-US" sz="2000" kern="100" dirty="0">
                <a:solidFill>
                  <a:schemeClr val="tx1">
                    <a:lumMod val="65000"/>
                    <a:lumOff val="35000"/>
                  </a:schemeClr>
                </a:solidFill>
                <a:latin typeface="+mn-ea"/>
                <a:cs typeface="Times New Roman" panose="02020603050405020304" pitchFamily="18" charset="0"/>
              </a:rPr>
              <a:t>为序列发生器工作的流程图。通过前面的学习已经知道，一个序列需要转换的通道数是由</a:t>
            </a:r>
            <a:r>
              <a:rPr lang="en-US" altLang="zh-CN" sz="2000" kern="100" dirty="0" err="1">
                <a:solidFill>
                  <a:schemeClr val="tx1">
                    <a:lumMod val="65000"/>
                    <a:lumOff val="35000"/>
                  </a:schemeClr>
                </a:solidFill>
                <a:latin typeface="+mn-ea"/>
                <a:cs typeface="Times New Roman" panose="02020603050405020304" pitchFamily="18" charset="0"/>
              </a:rPr>
              <a:t>MAXCONVn</a:t>
            </a:r>
            <a:r>
              <a:rPr lang="zh-CN" altLang="en-US" sz="2000" kern="100" dirty="0">
                <a:solidFill>
                  <a:schemeClr val="tx1">
                    <a:lumMod val="65000"/>
                    <a:lumOff val="35000"/>
                  </a:schemeClr>
                </a:solidFill>
                <a:latin typeface="+mn-ea"/>
                <a:cs typeface="Times New Roman" panose="02020603050405020304" pitchFamily="18" charset="0"/>
              </a:rPr>
              <a:t>进行控制的，如果</a:t>
            </a:r>
            <a:r>
              <a:rPr lang="en-US" altLang="zh-CN" sz="2000" kern="100" dirty="0" err="1">
                <a:solidFill>
                  <a:schemeClr val="tx1">
                    <a:lumMod val="65000"/>
                    <a:lumOff val="35000"/>
                  </a:schemeClr>
                </a:solidFill>
                <a:latin typeface="+mn-ea"/>
                <a:cs typeface="Times New Roman" panose="02020603050405020304" pitchFamily="18" charset="0"/>
              </a:rPr>
              <a:t>MAXCONVn</a:t>
            </a:r>
            <a:r>
              <a:rPr lang="zh-CN" altLang="en-US" sz="2000" kern="100" dirty="0">
                <a:solidFill>
                  <a:schemeClr val="tx1">
                    <a:lumMod val="65000"/>
                    <a:lumOff val="35000"/>
                  </a:schemeClr>
                </a:solidFill>
                <a:latin typeface="+mn-ea"/>
                <a:cs typeface="Times New Roman" panose="02020603050405020304" pitchFamily="18" charset="0"/>
              </a:rPr>
              <a:t>的值为</a:t>
            </a:r>
            <a:r>
              <a:rPr lang="en-US" altLang="zh-CN" sz="2000" kern="100" dirty="0">
                <a:solidFill>
                  <a:schemeClr val="tx1">
                    <a:lumMod val="65000"/>
                    <a:lumOff val="35000"/>
                  </a:schemeClr>
                </a:solidFill>
                <a:latin typeface="+mn-ea"/>
                <a:cs typeface="Times New Roman" panose="02020603050405020304" pitchFamily="18" charset="0"/>
              </a:rPr>
              <a:t>n</a:t>
            </a:r>
            <a:r>
              <a:rPr lang="zh-CN" altLang="en-US" sz="2000" kern="100" dirty="0">
                <a:solidFill>
                  <a:schemeClr val="tx1">
                    <a:lumMod val="65000"/>
                    <a:lumOff val="35000"/>
                  </a:schemeClr>
                </a:solidFill>
                <a:latin typeface="+mn-ea"/>
                <a:cs typeface="Times New Roman" panose="02020603050405020304" pitchFamily="18" charset="0"/>
              </a:rPr>
              <a:t>，则这个序列需要转换的通道总数为</a:t>
            </a:r>
            <a:r>
              <a:rPr lang="en-US" altLang="zh-CN" sz="2000" kern="100" dirty="0">
                <a:solidFill>
                  <a:schemeClr val="tx1">
                    <a:lumMod val="65000"/>
                    <a:lumOff val="35000"/>
                  </a:schemeClr>
                </a:solidFill>
                <a:latin typeface="+mn-ea"/>
                <a:cs typeface="Times New Roman" panose="02020603050405020304" pitchFamily="18" charset="0"/>
              </a:rPr>
              <a:t>(n+1)</a:t>
            </a:r>
            <a:r>
              <a:rPr lang="zh-CN" altLang="en-US" sz="2000" kern="100" dirty="0">
                <a:solidFill>
                  <a:schemeClr val="tx1">
                    <a:lumMod val="65000"/>
                    <a:lumOff val="35000"/>
                  </a:schemeClr>
                </a:solidFill>
                <a:latin typeface="+mn-ea"/>
                <a:cs typeface="Times New Roman" panose="02020603050405020304" pitchFamily="18" charset="0"/>
              </a:rPr>
              <a:t>个。在启动一个转换序列进行转换时，</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模块将</a:t>
            </a:r>
            <a:r>
              <a:rPr lang="en-US" altLang="zh-CN" sz="2000" kern="100" dirty="0" err="1">
                <a:solidFill>
                  <a:schemeClr val="tx1">
                    <a:lumMod val="65000"/>
                    <a:lumOff val="35000"/>
                  </a:schemeClr>
                </a:solidFill>
                <a:latin typeface="+mn-ea"/>
                <a:cs typeface="Times New Roman" panose="02020603050405020304" pitchFamily="18" charset="0"/>
              </a:rPr>
              <a:t>MAXCONVn</a:t>
            </a:r>
            <a:r>
              <a:rPr lang="zh-CN" altLang="en-US" sz="2000" kern="100" dirty="0">
                <a:solidFill>
                  <a:schemeClr val="tx1">
                    <a:lumMod val="65000"/>
                    <a:lumOff val="35000"/>
                  </a:schemeClr>
                </a:solidFill>
                <a:latin typeface="+mn-ea"/>
                <a:cs typeface="Times New Roman" panose="02020603050405020304" pitchFamily="18" charset="0"/>
              </a:rPr>
              <a:t>的值装载入自动序列状态寄存器</a:t>
            </a:r>
            <a:r>
              <a:rPr lang="en-US" altLang="zh-CN" sz="2000" kern="100" dirty="0">
                <a:solidFill>
                  <a:schemeClr val="tx1">
                    <a:lumMod val="65000"/>
                    <a:lumOff val="35000"/>
                  </a:schemeClr>
                </a:solidFill>
                <a:latin typeface="+mn-ea"/>
                <a:cs typeface="Times New Roman" panose="02020603050405020304" pitchFamily="18" charset="0"/>
              </a:rPr>
              <a:t>ADCSEQSR</a:t>
            </a:r>
            <a:r>
              <a:rPr lang="zh-CN" altLang="en-US" sz="2000" kern="100" dirty="0">
                <a:solidFill>
                  <a:schemeClr val="tx1">
                    <a:lumMod val="65000"/>
                    <a:lumOff val="35000"/>
                  </a:schemeClr>
                </a:solidFill>
                <a:latin typeface="+mn-ea"/>
                <a:cs typeface="Times New Roman" panose="02020603050405020304" pitchFamily="18" charset="0"/>
              </a:rPr>
              <a:t>的序列计数器状态位</a:t>
            </a:r>
            <a:r>
              <a:rPr lang="en-US" altLang="zh-CN" sz="2000" kern="100" dirty="0">
                <a:solidFill>
                  <a:schemeClr val="tx1">
                    <a:lumMod val="65000"/>
                    <a:lumOff val="35000"/>
                  </a:schemeClr>
                </a:solidFill>
                <a:latin typeface="+mn-ea"/>
                <a:cs typeface="Times New Roman" panose="02020603050405020304" pitchFamily="18" charset="0"/>
              </a:rPr>
              <a:t>SEQCNTR</a:t>
            </a:r>
            <a:r>
              <a:rPr lang="zh-CN" altLang="en-US" sz="2000" kern="100" dirty="0">
                <a:solidFill>
                  <a:schemeClr val="tx1">
                    <a:lumMod val="65000"/>
                    <a:lumOff val="35000"/>
                  </a:schemeClr>
                </a:solidFill>
                <a:latin typeface="+mn-ea"/>
                <a:cs typeface="Times New Roman" panose="02020603050405020304" pitchFamily="18" charset="0"/>
              </a:rPr>
              <a:t>。当转换开始，序列发生器的状态指针将根据通道选择控制寄存器</a:t>
            </a:r>
            <a:r>
              <a:rPr lang="en-US" altLang="zh-CN" sz="2000" kern="100" dirty="0" err="1">
                <a:solidFill>
                  <a:schemeClr val="tx1">
                    <a:lumMod val="65000"/>
                    <a:lumOff val="35000"/>
                  </a:schemeClr>
                </a:solidFill>
                <a:latin typeface="+mn-ea"/>
                <a:cs typeface="Times New Roman" panose="02020603050405020304" pitchFamily="18" charset="0"/>
              </a:rPr>
              <a:t>ADCCHSELSEQn</a:t>
            </a:r>
            <a:r>
              <a:rPr lang="zh-CN" altLang="en-US" sz="2000" kern="100" dirty="0">
                <a:solidFill>
                  <a:schemeClr val="tx1">
                    <a:lumMod val="65000"/>
                    <a:lumOff val="35000"/>
                  </a:schemeClr>
                </a:solidFill>
                <a:latin typeface="+mn-ea"/>
                <a:cs typeface="Times New Roman" panose="02020603050405020304" pitchFamily="18" charset="0"/>
              </a:rPr>
              <a:t>中的状态进行指示，例如图</a:t>
            </a:r>
            <a:r>
              <a:rPr lang="en-US" altLang="zh-CN" sz="2000" kern="100" dirty="0">
                <a:solidFill>
                  <a:schemeClr val="tx1">
                    <a:lumMod val="65000"/>
                    <a:lumOff val="35000"/>
                  </a:schemeClr>
                </a:solidFill>
                <a:latin typeface="+mn-ea"/>
                <a:cs typeface="Times New Roman" panose="02020603050405020304" pitchFamily="18" charset="0"/>
              </a:rPr>
              <a:t>11-22</a:t>
            </a:r>
            <a:r>
              <a:rPr lang="zh-CN" altLang="en-US" sz="2000" kern="100" dirty="0">
                <a:solidFill>
                  <a:schemeClr val="tx1">
                    <a:lumMod val="65000"/>
                    <a:lumOff val="35000"/>
                  </a:schemeClr>
                </a:solidFill>
                <a:latin typeface="+mn-ea"/>
                <a:cs typeface="Times New Roman" panose="02020603050405020304" pitchFamily="18" charset="0"/>
              </a:rPr>
              <a:t>中，从</a:t>
            </a:r>
            <a:r>
              <a:rPr lang="en-US" altLang="zh-CN" sz="2000" kern="100" dirty="0">
                <a:solidFill>
                  <a:schemeClr val="tx1">
                    <a:lumMod val="65000"/>
                    <a:lumOff val="35000"/>
                  </a:schemeClr>
                </a:solidFill>
                <a:latin typeface="+mn-ea"/>
                <a:cs typeface="Times New Roman" panose="02020603050405020304" pitchFamily="18" charset="0"/>
              </a:rPr>
              <a:t>CONV00</a:t>
            </a:r>
            <a:r>
              <a:rPr lang="zh-CN" altLang="en-US" sz="2000" kern="100" dirty="0">
                <a:solidFill>
                  <a:schemeClr val="tx1">
                    <a:lumMod val="65000"/>
                    <a:lumOff val="35000"/>
                  </a:schemeClr>
                </a:solidFill>
                <a:latin typeface="+mn-ea"/>
                <a:cs typeface="Times New Roman" panose="02020603050405020304" pitchFamily="18" charset="0"/>
              </a:rPr>
              <a:t>开始，接下来是</a:t>
            </a:r>
            <a:r>
              <a:rPr lang="en-US" altLang="zh-CN" sz="2000" kern="100" dirty="0">
                <a:solidFill>
                  <a:schemeClr val="tx1">
                    <a:lumMod val="65000"/>
                    <a:lumOff val="35000"/>
                  </a:schemeClr>
                </a:solidFill>
                <a:latin typeface="+mn-ea"/>
                <a:cs typeface="Times New Roman" panose="02020603050405020304" pitchFamily="18" charset="0"/>
              </a:rPr>
              <a:t>CONV01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CONV02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t>
            </a:r>
            <a:r>
              <a:rPr lang="zh-CN" altLang="en-US" sz="2000" kern="100" dirty="0" smtClean="0">
                <a:solidFill>
                  <a:schemeClr val="tx1">
                    <a:lumMod val="65000"/>
                    <a:lumOff val="35000"/>
                  </a:schemeClr>
                </a:solidFill>
                <a:latin typeface="+mn-ea"/>
                <a:cs typeface="Times New Roman" panose="02020603050405020304" pitchFamily="18" charset="0"/>
              </a:rPr>
              <a:t>。</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23532577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序列发生器连续自动序列化模式和启动</a:t>
            </a:r>
            <a:r>
              <a:rPr lang="en-US" altLang="zh-CN" dirty="0"/>
              <a:t>/</a:t>
            </a:r>
            <a:r>
              <a:rPr lang="zh-CN" altLang="en-US" dirty="0"/>
              <a:t>停止模式</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575556" y="875905"/>
            <a:ext cx="7992888" cy="2308324"/>
          </a:xfrm>
          <a:prstGeom prst="rect">
            <a:avLst/>
          </a:prstGeom>
        </p:spPr>
        <p:txBody>
          <a:bodyPr wrap="square">
            <a:spAutoFit/>
          </a:bodyPr>
          <a:lstStyle/>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每转换一个通道，</a:t>
            </a:r>
            <a:r>
              <a:rPr lang="en-US" altLang="zh-CN" sz="2000" kern="100" dirty="0">
                <a:solidFill>
                  <a:schemeClr val="tx1">
                    <a:lumMod val="65000"/>
                    <a:lumOff val="35000"/>
                  </a:schemeClr>
                </a:solidFill>
                <a:latin typeface="+mn-ea"/>
                <a:cs typeface="Times New Roman" panose="02020603050405020304" pitchFamily="18" charset="0"/>
              </a:rPr>
              <a:t>SEQCNTR</a:t>
            </a:r>
            <a:r>
              <a:rPr lang="zh-CN" altLang="en-US" sz="2000" kern="100" dirty="0">
                <a:solidFill>
                  <a:schemeClr val="tx1">
                    <a:lumMod val="65000"/>
                    <a:lumOff val="35000"/>
                  </a:schemeClr>
                </a:solidFill>
                <a:latin typeface="+mn-ea"/>
                <a:cs typeface="Times New Roman" panose="02020603050405020304" pitchFamily="18" charset="0"/>
              </a:rPr>
              <a:t>的值就减</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，直到为</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，完成一个序列通道的转换。由于</a:t>
            </a:r>
            <a:r>
              <a:rPr lang="en-US" altLang="zh-CN" sz="2000" kern="100" dirty="0">
                <a:solidFill>
                  <a:schemeClr val="tx1">
                    <a:lumMod val="65000"/>
                    <a:lumOff val="35000"/>
                  </a:schemeClr>
                </a:solidFill>
                <a:latin typeface="+mn-ea"/>
                <a:cs typeface="Times New Roman" panose="02020603050405020304" pitchFamily="18" charset="0"/>
              </a:rPr>
              <a:t>SEQCNTR</a:t>
            </a:r>
            <a:r>
              <a:rPr lang="zh-CN" altLang="en-US" sz="2000" kern="100" dirty="0">
                <a:solidFill>
                  <a:schemeClr val="tx1">
                    <a:lumMod val="65000"/>
                    <a:lumOff val="35000"/>
                  </a:schemeClr>
                </a:solidFill>
                <a:latin typeface="+mn-ea"/>
                <a:cs typeface="Times New Roman" panose="02020603050405020304" pitchFamily="18" charset="0"/>
              </a:rPr>
              <a:t>是从</a:t>
            </a:r>
            <a:r>
              <a:rPr lang="en-US" altLang="zh-CN" sz="2000" kern="100" dirty="0">
                <a:solidFill>
                  <a:schemeClr val="tx1">
                    <a:lumMod val="65000"/>
                    <a:lumOff val="35000"/>
                  </a:schemeClr>
                </a:solidFill>
                <a:latin typeface="+mn-ea"/>
                <a:cs typeface="Times New Roman" panose="02020603050405020304" pitchFamily="18" charset="0"/>
              </a:rPr>
              <a:t>n</a:t>
            </a:r>
            <a:r>
              <a:rPr lang="zh-CN" altLang="en-US" sz="2000" kern="100" dirty="0">
                <a:solidFill>
                  <a:schemeClr val="tx1">
                    <a:lumMod val="65000"/>
                    <a:lumOff val="35000"/>
                  </a:schemeClr>
                </a:solidFill>
                <a:latin typeface="+mn-ea"/>
                <a:cs typeface="Times New Roman" panose="02020603050405020304" pitchFamily="18" charset="0"/>
              </a:rPr>
              <a:t>开始递减至</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，所以当结束一个序列的转换时，完成转换的通道一共刚好是</a:t>
            </a:r>
            <a:r>
              <a:rPr lang="en-US" altLang="zh-CN" sz="2000" kern="100" dirty="0">
                <a:solidFill>
                  <a:schemeClr val="tx1">
                    <a:lumMod val="65000"/>
                    <a:lumOff val="35000"/>
                  </a:schemeClr>
                </a:solidFill>
                <a:latin typeface="+mn-ea"/>
                <a:cs typeface="Times New Roman" panose="02020603050405020304" pitchFamily="18" charset="0"/>
              </a:rPr>
              <a:t>(n+1)</a:t>
            </a:r>
            <a:r>
              <a:rPr lang="zh-CN" altLang="en-US" sz="2000" kern="100" dirty="0">
                <a:solidFill>
                  <a:schemeClr val="tx1">
                    <a:lumMod val="65000"/>
                    <a:lumOff val="35000"/>
                  </a:schemeClr>
                </a:solidFill>
                <a:latin typeface="+mn-ea"/>
                <a:cs typeface="Times New Roman" panose="02020603050405020304" pitchFamily="18" charset="0"/>
              </a:rPr>
              <a:t>个。关键是序列发生器在完成一个序列的转换后，接下来该如何工作？根据</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控制寄存器</a:t>
            </a:r>
            <a:r>
              <a:rPr lang="en-US" altLang="zh-CN" sz="2000" kern="100" dirty="0">
                <a:solidFill>
                  <a:schemeClr val="tx1">
                    <a:lumMod val="65000"/>
                    <a:lumOff val="35000"/>
                  </a:schemeClr>
                </a:solidFill>
                <a:latin typeface="+mn-ea"/>
                <a:cs typeface="Times New Roman" panose="02020603050405020304" pitchFamily="18" charset="0"/>
              </a:rPr>
              <a:t>ADCTRL1</a:t>
            </a:r>
            <a:r>
              <a:rPr lang="zh-CN" altLang="en-US" sz="2000" kern="100" dirty="0">
                <a:solidFill>
                  <a:schemeClr val="tx1">
                    <a:lumMod val="65000"/>
                    <a:lumOff val="35000"/>
                  </a:schemeClr>
                </a:solidFill>
                <a:latin typeface="+mn-ea"/>
                <a:cs typeface="Times New Roman" panose="02020603050405020304" pitchFamily="18" charset="0"/>
              </a:rPr>
              <a:t>的</a:t>
            </a:r>
            <a:r>
              <a:rPr lang="en-US" altLang="zh-CN" sz="2000" kern="100" dirty="0">
                <a:solidFill>
                  <a:schemeClr val="tx1">
                    <a:lumMod val="65000"/>
                    <a:lumOff val="35000"/>
                  </a:schemeClr>
                </a:solidFill>
                <a:latin typeface="+mn-ea"/>
                <a:cs typeface="Times New Roman" panose="02020603050405020304" pitchFamily="18" charset="0"/>
              </a:rPr>
              <a:t>CONT RUN</a:t>
            </a:r>
            <a:r>
              <a:rPr lang="zh-CN" altLang="en-US" sz="2000" kern="100" dirty="0">
                <a:solidFill>
                  <a:schemeClr val="tx1">
                    <a:lumMod val="65000"/>
                    <a:lumOff val="35000"/>
                  </a:schemeClr>
                </a:solidFill>
                <a:latin typeface="+mn-ea"/>
                <a:cs typeface="Times New Roman" panose="02020603050405020304" pitchFamily="18" charset="0"/>
              </a:rPr>
              <a:t>位状态的不同，</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的序列发生器可工作于连续自动序列化模式或者启动</a:t>
            </a:r>
            <a:r>
              <a:rPr lang="en-US" altLang="zh-CN" sz="2000" kern="100" dirty="0">
                <a:solidFill>
                  <a:schemeClr val="tx1">
                    <a:lumMod val="65000"/>
                    <a:lumOff val="35000"/>
                  </a:schemeClr>
                </a:solidFill>
                <a:latin typeface="+mn-ea"/>
                <a:cs typeface="Times New Roman" panose="02020603050405020304" pitchFamily="18" charset="0"/>
              </a:rPr>
              <a:t>/</a:t>
            </a:r>
            <a:r>
              <a:rPr lang="zh-CN" altLang="en-US" sz="2000" kern="100" dirty="0">
                <a:solidFill>
                  <a:schemeClr val="tx1">
                    <a:lumMod val="65000"/>
                    <a:lumOff val="35000"/>
                  </a:schemeClr>
                </a:solidFill>
                <a:latin typeface="+mn-ea"/>
                <a:cs typeface="Times New Roman" panose="02020603050405020304" pitchFamily="18" charset="0"/>
              </a:rPr>
              <a:t>停止模式。</a:t>
            </a:r>
            <a:endParaRPr lang="zh-CN" altLang="zh-CN" sz="2000" kern="100" dirty="0">
              <a:solidFill>
                <a:schemeClr val="tx1">
                  <a:lumMod val="65000"/>
                  <a:lumOff val="35000"/>
                </a:schemeClr>
              </a:solidFill>
              <a:latin typeface="+mn-ea"/>
              <a:cs typeface="Times New Roman" panose="02020603050405020304" pitchFamily="18" charset="0"/>
            </a:endParaRPr>
          </a:p>
        </p:txBody>
      </p:sp>
      <p:sp>
        <p:nvSpPr>
          <p:cNvPr id="6" name="矩形 5"/>
          <p:cNvSpPr/>
          <p:nvPr/>
        </p:nvSpPr>
        <p:spPr>
          <a:xfrm>
            <a:off x="575556" y="3074992"/>
            <a:ext cx="7992888" cy="1938992"/>
          </a:xfrm>
          <a:prstGeom prst="rect">
            <a:avLst/>
          </a:prstGeom>
        </p:spPr>
        <p:txBody>
          <a:bodyPr wrap="square">
            <a:spAutoFit/>
          </a:bodyPr>
          <a:lstStyle/>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当</a:t>
            </a:r>
            <a:r>
              <a:rPr lang="en-US" altLang="zh-CN" sz="2000" kern="100" dirty="0">
                <a:solidFill>
                  <a:schemeClr val="tx1">
                    <a:lumMod val="65000"/>
                    <a:lumOff val="35000"/>
                  </a:schemeClr>
                </a:solidFill>
                <a:latin typeface="+mn-ea"/>
                <a:cs typeface="Times New Roman" panose="02020603050405020304" pitchFamily="18" charset="0"/>
              </a:rPr>
              <a:t>CONT RUN</a:t>
            </a:r>
            <a:r>
              <a:rPr lang="zh-CN" altLang="en-US" sz="2000" kern="100" dirty="0">
                <a:solidFill>
                  <a:schemeClr val="tx1">
                    <a:lumMod val="65000"/>
                    <a:lumOff val="35000"/>
                  </a:schemeClr>
                </a:solidFill>
                <a:latin typeface="+mn-ea"/>
                <a:cs typeface="Times New Roman" panose="02020603050405020304" pitchFamily="18" charset="0"/>
              </a:rPr>
              <a:t>位的值为</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的时候，序列发生器工作于连续自动序列化模式。当序列发生器完成一个序列的转换时，转换序列将自动重复开始，序列发生器的状态指针重新指向</a:t>
            </a:r>
            <a:r>
              <a:rPr lang="en-US" altLang="zh-CN" sz="2000" kern="100" dirty="0">
                <a:solidFill>
                  <a:schemeClr val="tx1">
                    <a:lumMod val="65000"/>
                    <a:lumOff val="35000"/>
                  </a:schemeClr>
                </a:solidFill>
                <a:latin typeface="+mn-ea"/>
                <a:cs typeface="Times New Roman" panose="02020603050405020304" pitchFamily="18" charset="0"/>
              </a:rPr>
              <a:t>CONV00</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err="1">
                <a:solidFill>
                  <a:schemeClr val="tx1">
                    <a:lumMod val="65000"/>
                    <a:lumOff val="35000"/>
                  </a:schemeClr>
                </a:solidFill>
                <a:latin typeface="+mn-ea"/>
                <a:cs typeface="Times New Roman" panose="02020603050405020304" pitchFamily="18" charset="0"/>
              </a:rPr>
              <a:t>MAXCONVn</a:t>
            </a:r>
            <a:r>
              <a:rPr lang="zh-CN" altLang="en-US" sz="2000" kern="100" dirty="0">
                <a:solidFill>
                  <a:schemeClr val="tx1">
                    <a:lumMod val="65000"/>
                    <a:lumOff val="35000"/>
                  </a:schemeClr>
                </a:solidFill>
                <a:latin typeface="+mn-ea"/>
                <a:cs typeface="Times New Roman" panose="02020603050405020304" pitchFamily="18" charset="0"/>
              </a:rPr>
              <a:t>的值重新装入</a:t>
            </a:r>
            <a:r>
              <a:rPr lang="en-US" altLang="zh-CN" sz="2000" kern="100" dirty="0">
                <a:solidFill>
                  <a:schemeClr val="tx1">
                    <a:lumMod val="65000"/>
                    <a:lumOff val="35000"/>
                  </a:schemeClr>
                </a:solidFill>
                <a:latin typeface="+mn-ea"/>
                <a:cs typeface="Times New Roman" panose="02020603050405020304" pitchFamily="18" charset="0"/>
              </a:rPr>
              <a:t>SEQCNTR</a:t>
            </a:r>
            <a:r>
              <a:rPr lang="zh-CN" altLang="en-US" sz="2000" kern="100" dirty="0">
                <a:solidFill>
                  <a:schemeClr val="tx1">
                    <a:lumMod val="65000"/>
                    <a:lumOff val="35000"/>
                  </a:schemeClr>
                </a:solidFill>
                <a:latin typeface="+mn-ea"/>
                <a:cs typeface="Times New Roman" panose="02020603050405020304" pitchFamily="18" charset="0"/>
              </a:rPr>
              <a:t>，接着开始再一次的转换。在这种情况下，为了避免重写数据，必须确保在下一个转换序列开始前，读取结果寄存器。</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1747749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序列发生器连续自动序列化模式和启动</a:t>
            </a:r>
            <a:r>
              <a:rPr lang="en-US" altLang="zh-CN" dirty="0"/>
              <a:t>/</a:t>
            </a:r>
            <a:r>
              <a:rPr lang="zh-CN" altLang="en-US" dirty="0"/>
              <a:t>停止模式</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575556" y="875905"/>
            <a:ext cx="7992888" cy="3724096"/>
          </a:xfrm>
          <a:prstGeom prst="rect">
            <a:avLst/>
          </a:prstGeom>
        </p:spPr>
        <p:txBody>
          <a:bodyPr wrap="square">
            <a:spAutoFit/>
          </a:bodyPr>
          <a:lstStyle/>
          <a:p>
            <a:pPr indent="450850"/>
            <a:r>
              <a:rPr lang="zh-CN" altLang="en-US" sz="2000" kern="100" dirty="0" smtClean="0">
                <a:solidFill>
                  <a:schemeClr val="tx1">
                    <a:lumMod val="65000"/>
                    <a:lumOff val="35000"/>
                  </a:schemeClr>
                </a:solidFill>
                <a:latin typeface="+mn-ea"/>
                <a:cs typeface="Times New Roman" panose="02020603050405020304" pitchFamily="18" charset="0"/>
              </a:rPr>
              <a:t>当</a:t>
            </a:r>
            <a:r>
              <a:rPr lang="en-US" altLang="zh-CN" sz="2000" kern="100" dirty="0" smtClean="0">
                <a:solidFill>
                  <a:schemeClr val="tx1">
                    <a:lumMod val="65000"/>
                    <a:lumOff val="35000"/>
                  </a:schemeClr>
                </a:solidFill>
                <a:latin typeface="+mn-ea"/>
                <a:cs typeface="Times New Roman" panose="02020603050405020304" pitchFamily="18" charset="0"/>
              </a:rPr>
              <a:t>CONT RUN</a:t>
            </a:r>
            <a:r>
              <a:rPr lang="zh-CN" altLang="en-US" sz="2000" kern="100" dirty="0" smtClean="0">
                <a:solidFill>
                  <a:schemeClr val="tx1">
                    <a:lumMod val="65000"/>
                    <a:lumOff val="35000"/>
                  </a:schemeClr>
                </a:solidFill>
                <a:latin typeface="+mn-ea"/>
                <a:cs typeface="Times New Roman" panose="02020603050405020304" pitchFamily="18" charset="0"/>
              </a:rPr>
              <a:t>位的值为</a:t>
            </a:r>
            <a:r>
              <a:rPr lang="en-US" altLang="zh-CN" sz="2000" kern="100" dirty="0" smtClean="0">
                <a:solidFill>
                  <a:schemeClr val="tx1">
                    <a:lumMod val="65000"/>
                    <a:lumOff val="35000"/>
                  </a:schemeClr>
                </a:solidFill>
                <a:latin typeface="+mn-ea"/>
                <a:cs typeface="Times New Roman" panose="02020603050405020304" pitchFamily="18" charset="0"/>
              </a:rPr>
              <a:t>0</a:t>
            </a:r>
            <a:r>
              <a:rPr lang="zh-CN" altLang="en-US" sz="2000" kern="100" dirty="0" smtClean="0">
                <a:solidFill>
                  <a:schemeClr val="tx1">
                    <a:lumMod val="65000"/>
                    <a:lumOff val="35000"/>
                  </a:schemeClr>
                </a:solidFill>
                <a:latin typeface="+mn-ea"/>
                <a:cs typeface="Times New Roman" panose="02020603050405020304" pitchFamily="18" charset="0"/>
              </a:rPr>
              <a:t>的时候，序列发生器工作于启动</a:t>
            </a:r>
            <a:r>
              <a:rPr lang="en-US" altLang="zh-CN" sz="2000" kern="100" dirty="0" smtClean="0">
                <a:solidFill>
                  <a:schemeClr val="tx1">
                    <a:lumMod val="65000"/>
                    <a:lumOff val="35000"/>
                  </a:schemeClr>
                </a:solidFill>
                <a:latin typeface="+mn-ea"/>
                <a:cs typeface="Times New Roman" panose="02020603050405020304" pitchFamily="18" charset="0"/>
              </a:rPr>
              <a:t>/</a:t>
            </a:r>
            <a:r>
              <a:rPr lang="zh-CN" altLang="en-US" sz="2000" kern="100" dirty="0" smtClean="0">
                <a:solidFill>
                  <a:schemeClr val="tx1">
                    <a:lumMod val="65000"/>
                    <a:lumOff val="35000"/>
                  </a:schemeClr>
                </a:solidFill>
                <a:latin typeface="+mn-ea"/>
                <a:cs typeface="Times New Roman" panose="02020603050405020304" pitchFamily="18" charset="0"/>
              </a:rPr>
              <a:t>停止模式。当序列发生器完成一个序列的转换时，序列发生器的状态指针就停在了当前转换的状态。仍然以图</a:t>
            </a:r>
            <a:r>
              <a:rPr lang="en-US" altLang="zh-CN" sz="2000" kern="100" dirty="0" smtClean="0">
                <a:solidFill>
                  <a:schemeClr val="tx1">
                    <a:lumMod val="65000"/>
                    <a:lumOff val="35000"/>
                  </a:schemeClr>
                </a:solidFill>
                <a:latin typeface="+mn-ea"/>
                <a:cs typeface="Times New Roman" panose="02020603050405020304" pitchFamily="18" charset="0"/>
              </a:rPr>
              <a:t>11-22</a:t>
            </a:r>
            <a:r>
              <a:rPr lang="zh-CN" altLang="en-US" sz="2000" kern="100" dirty="0" smtClean="0">
                <a:solidFill>
                  <a:schemeClr val="tx1">
                    <a:lumMod val="65000"/>
                    <a:lumOff val="35000"/>
                  </a:schemeClr>
                </a:solidFill>
                <a:latin typeface="+mn-ea"/>
                <a:cs typeface="Times New Roman" panose="02020603050405020304" pitchFamily="18" charset="0"/>
              </a:rPr>
              <a:t>的例子来说明，如果序列发生器工作在启动</a:t>
            </a:r>
            <a:r>
              <a:rPr lang="en-US" altLang="zh-CN" sz="2000" kern="100" dirty="0" smtClean="0">
                <a:solidFill>
                  <a:schemeClr val="tx1">
                    <a:lumMod val="65000"/>
                    <a:lumOff val="35000"/>
                  </a:schemeClr>
                </a:solidFill>
                <a:latin typeface="+mn-ea"/>
                <a:cs typeface="Times New Roman" panose="02020603050405020304" pitchFamily="18" charset="0"/>
              </a:rPr>
              <a:t>/</a:t>
            </a:r>
            <a:r>
              <a:rPr lang="zh-CN" altLang="en-US" sz="2000" kern="100" dirty="0" smtClean="0">
                <a:solidFill>
                  <a:schemeClr val="tx1">
                    <a:lumMod val="65000"/>
                    <a:lumOff val="35000"/>
                  </a:schemeClr>
                </a:solidFill>
                <a:latin typeface="+mn-ea"/>
                <a:cs typeface="Times New Roman" panose="02020603050405020304" pitchFamily="18" charset="0"/>
              </a:rPr>
              <a:t>停止模式，当完成该序列的转换时，序列发生器的状态指针将停留在状态</a:t>
            </a:r>
            <a:r>
              <a:rPr lang="en-US" altLang="zh-CN" sz="2000" kern="100" dirty="0" smtClean="0">
                <a:solidFill>
                  <a:schemeClr val="tx1">
                    <a:lumMod val="65000"/>
                    <a:lumOff val="35000"/>
                  </a:schemeClr>
                </a:solidFill>
                <a:latin typeface="+mn-ea"/>
                <a:cs typeface="Times New Roman" panose="02020603050405020304" pitchFamily="18" charset="0"/>
              </a:rPr>
              <a:t>CONV07</a:t>
            </a:r>
            <a:r>
              <a:rPr lang="zh-CN" altLang="en-US" sz="2000" kern="100" dirty="0" smtClean="0">
                <a:solidFill>
                  <a:schemeClr val="tx1">
                    <a:lumMod val="65000"/>
                    <a:lumOff val="35000"/>
                  </a:schemeClr>
                </a:solidFill>
                <a:latin typeface="+mn-ea"/>
                <a:cs typeface="Times New Roman" panose="02020603050405020304" pitchFamily="18" charset="0"/>
              </a:rPr>
              <a:t>，此时，如果想要再一次对该序列进行转换的话，首先必须手动复位序列发生器，使得状态指针重新指向</a:t>
            </a:r>
            <a:r>
              <a:rPr lang="en-US" altLang="zh-CN" sz="2000" kern="100" dirty="0" smtClean="0">
                <a:solidFill>
                  <a:schemeClr val="tx1">
                    <a:lumMod val="65000"/>
                    <a:lumOff val="35000"/>
                  </a:schemeClr>
                </a:solidFill>
                <a:latin typeface="+mn-ea"/>
                <a:cs typeface="Times New Roman" panose="02020603050405020304" pitchFamily="18" charset="0"/>
              </a:rPr>
              <a:t>CONV00</a:t>
            </a:r>
            <a:r>
              <a:rPr lang="zh-CN" altLang="en-US" sz="2000" kern="100" dirty="0" smtClean="0">
                <a:solidFill>
                  <a:schemeClr val="tx1">
                    <a:lumMod val="65000"/>
                    <a:lumOff val="35000"/>
                  </a:schemeClr>
                </a:solidFill>
                <a:latin typeface="+mn-ea"/>
                <a:cs typeface="Times New Roman" panose="02020603050405020304" pitchFamily="18" charset="0"/>
              </a:rPr>
              <a:t>，否则状态指针将指向</a:t>
            </a:r>
            <a:r>
              <a:rPr lang="en-US" altLang="zh-CN" sz="2000" kern="100" dirty="0" smtClean="0">
                <a:solidFill>
                  <a:schemeClr val="tx1">
                    <a:lumMod val="65000"/>
                    <a:lumOff val="35000"/>
                  </a:schemeClr>
                </a:solidFill>
                <a:latin typeface="+mn-ea"/>
                <a:cs typeface="Times New Roman" panose="02020603050405020304" pitchFamily="18" charset="0"/>
              </a:rPr>
              <a:t>CONV08</a:t>
            </a:r>
            <a:r>
              <a:rPr lang="zh-CN" altLang="en-US" sz="2000" kern="100" dirty="0" smtClean="0">
                <a:solidFill>
                  <a:schemeClr val="tx1">
                    <a:lumMod val="65000"/>
                    <a:lumOff val="35000"/>
                  </a:schemeClr>
                </a:solidFill>
                <a:latin typeface="+mn-ea"/>
                <a:cs typeface="Times New Roman" panose="02020603050405020304" pitchFamily="18" charset="0"/>
              </a:rPr>
              <a:t>，然后必须等待转换请求</a:t>
            </a:r>
            <a:r>
              <a:rPr lang="en-US" altLang="zh-CN" sz="2000" kern="100" dirty="0" smtClean="0">
                <a:solidFill>
                  <a:schemeClr val="tx1">
                    <a:lumMod val="65000"/>
                    <a:lumOff val="35000"/>
                  </a:schemeClr>
                </a:solidFill>
                <a:latin typeface="+mn-ea"/>
                <a:cs typeface="Times New Roman" panose="02020603050405020304" pitchFamily="18" charset="0"/>
              </a:rPr>
              <a:t>SOC</a:t>
            </a:r>
            <a:r>
              <a:rPr lang="zh-CN" altLang="en-US" sz="2000" kern="100" dirty="0" smtClean="0">
                <a:solidFill>
                  <a:schemeClr val="tx1">
                    <a:lumMod val="65000"/>
                    <a:lumOff val="35000"/>
                  </a:schemeClr>
                </a:solidFill>
                <a:latin typeface="+mn-ea"/>
                <a:cs typeface="Times New Roman" panose="02020603050405020304" pitchFamily="18" charset="0"/>
              </a:rPr>
              <a:t>信号的到来。启动</a:t>
            </a:r>
            <a:r>
              <a:rPr lang="en-US" altLang="zh-CN" sz="2000" kern="100" dirty="0" smtClean="0">
                <a:solidFill>
                  <a:schemeClr val="tx1">
                    <a:lumMod val="65000"/>
                    <a:lumOff val="35000"/>
                  </a:schemeClr>
                </a:solidFill>
                <a:latin typeface="+mn-ea"/>
                <a:cs typeface="Times New Roman" panose="02020603050405020304" pitchFamily="18" charset="0"/>
              </a:rPr>
              <a:t>/</a:t>
            </a:r>
            <a:r>
              <a:rPr lang="zh-CN" altLang="en-US" sz="2000" kern="100" dirty="0" smtClean="0">
                <a:solidFill>
                  <a:schemeClr val="tx1">
                    <a:lumMod val="65000"/>
                    <a:lumOff val="35000"/>
                  </a:schemeClr>
                </a:solidFill>
                <a:latin typeface="+mn-ea"/>
                <a:cs typeface="Times New Roman" panose="02020603050405020304" pitchFamily="18" charset="0"/>
              </a:rPr>
              <a:t>停止模式时，每启动一次</a:t>
            </a:r>
            <a:r>
              <a:rPr lang="en-US" altLang="zh-CN" sz="2000" kern="100" dirty="0" smtClean="0">
                <a:solidFill>
                  <a:schemeClr val="tx1">
                    <a:lumMod val="65000"/>
                    <a:lumOff val="35000"/>
                  </a:schemeClr>
                </a:solidFill>
                <a:latin typeface="+mn-ea"/>
                <a:cs typeface="Times New Roman" panose="02020603050405020304" pitchFamily="18" charset="0"/>
              </a:rPr>
              <a:t>ADC</a:t>
            </a:r>
            <a:r>
              <a:rPr lang="zh-CN" altLang="en-US" sz="2000" kern="100" dirty="0" smtClean="0">
                <a:solidFill>
                  <a:schemeClr val="tx1">
                    <a:lumMod val="65000"/>
                    <a:lumOff val="35000"/>
                  </a:schemeClr>
                </a:solidFill>
                <a:latin typeface="+mn-ea"/>
                <a:cs typeface="Times New Roman" panose="02020603050405020304" pitchFamily="18" charset="0"/>
              </a:rPr>
              <a:t>转换，序列发生器就完成一次序列的转换，转换结束后必须手动复位序列发生器，以等待下一次转换的启动。</a:t>
            </a:r>
            <a:r>
              <a:rPr lang="zh-CN" altLang="zh-CN" dirty="0">
                <a:solidFill>
                  <a:schemeClr val="tx1">
                    <a:lumMod val="65000"/>
                    <a:lumOff val="35000"/>
                  </a:schemeClr>
                </a:solidFill>
              </a:rPr>
              <a:t>手动复位序列发生器</a:t>
            </a:r>
            <a:r>
              <a:rPr lang="en-US" altLang="zh-CN" dirty="0">
                <a:solidFill>
                  <a:schemeClr val="tx1">
                    <a:lumMod val="65000"/>
                    <a:lumOff val="35000"/>
                  </a:schemeClr>
                </a:solidFill>
              </a:rPr>
              <a:t>SEQ1</a:t>
            </a:r>
            <a:r>
              <a:rPr lang="zh-CN" altLang="zh-CN" dirty="0">
                <a:solidFill>
                  <a:schemeClr val="tx1">
                    <a:lumMod val="65000"/>
                    <a:lumOff val="35000"/>
                  </a:schemeClr>
                </a:solidFill>
              </a:rPr>
              <a:t>的方法如下</a:t>
            </a:r>
            <a:r>
              <a:rPr lang="zh-CN" altLang="zh-CN" dirty="0" smtClean="0">
                <a:solidFill>
                  <a:schemeClr val="tx1">
                    <a:lumMod val="65000"/>
                    <a:lumOff val="35000"/>
                  </a:schemeClr>
                </a:solidFill>
              </a:rPr>
              <a:t>：</a:t>
            </a:r>
            <a:endParaRPr lang="en-US" altLang="zh-CN" dirty="0" smtClean="0">
              <a:solidFill>
                <a:schemeClr val="tx1">
                  <a:lumMod val="65000"/>
                  <a:lumOff val="35000"/>
                </a:schemeClr>
              </a:solidFill>
            </a:endParaRPr>
          </a:p>
          <a:p>
            <a:endParaRPr lang="zh-CN" altLang="zh-CN" dirty="0">
              <a:solidFill>
                <a:schemeClr val="tx1">
                  <a:lumMod val="65000"/>
                  <a:lumOff val="35000"/>
                </a:schemeClr>
              </a:solidFill>
            </a:endParaRPr>
          </a:p>
          <a:p>
            <a:r>
              <a:rPr lang="en-US" altLang="zh-CN" dirty="0">
                <a:solidFill>
                  <a:schemeClr val="tx1">
                    <a:lumMod val="65000"/>
                    <a:lumOff val="35000"/>
                  </a:schemeClr>
                </a:solidFill>
              </a:rPr>
              <a:t>  </a:t>
            </a:r>
            <a:r>
              <a:rPr lang="en-US" altLang="zh-CN" sz="1600" dirty="0">
                <a:solidFill>
                  <a:schemeClr val="tx1">
                    <a:lumMod val="65000"/>
                    <a:lumOff val="35000"/>
                  </a:schemeClr>
                </a:solidFill>
              </a:rPr>
              <a:t>AdcRegs.ADCTRL2.bit.RST_SEQ1=1; //</a:t>
            </a:r>
            <a:r>
              <a:rPr lang="zh-CN" altLang="zh-CN" sz="1600" dirty="0">
                <a:solidFill>
                  <a:schemeClr val="tx1">
                    <a:lumMod val="65000"/>
                    <a:lumOff val="35000"/>
                  </a:schemeClr>
                </a:solidFill>
              </a:rPr>
              <a:t>立即复位序列发生器状态为</a:t>
            </a:r>
            <a:r>
              <a:rPr lang="en-US" altLang="zh-CN" sz="1600" dirty="0" smtClean="0">
                <a:solidFill>
                  <a:schemeClr val="tx1">
                    <a:lumMod val="65000"/>
                    <a:lumOff val="35000"/>
                  </a:schemeClr>
                </a:solidFill>
              </a:rPr>
              <a:t>CONV00</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217342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a:t>ADC</a:t>
            </a:r>
            <a:r>
              <a:rPr lang="zh-CN" altLang="en-US" dirty="0"/>
              <a:t>模块的工作</a:t>
            </a:r>
            <a:r>
              <a:rPr lang="zh-CN" altLang="en-US" dirty="0" smtClean="0"/>
              <a:t>方式</a:t>
            </a:r>
            <a:r>
              <a:rPr lang="en-US" altLang="zh-CN" dirty="0" smtClean="0"/>
              <a:t>·</a:t>
            </a:r>
            <a:r>
              <a:rPr lang="zh-CN" altLang="en-US" dirty="0"/>
              <a:t>序列发生器连续自动序列化模式和启动</a:t>
            </a:r>
            <a:r>
              <a:rPr lang="en-US" altLang="zh-CN" dirty="0"/>
              <a:t>/</a:t>
            </a:r>
            <a:r>
              <a:rPr lang="zh-CN" altLang="en-US" dirty="0"/>
              <a:t>停止模式</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23528" y="1635646"/>
            <a:ext cx="3744416" cy="1631216"/>
          </a:xfrm>
          <a:prstGeom prst="rect">
            <a:avLst/>
          </a:prstGeom>
        </p:spPr>
        <p:txBody>
          <a:bodyPr wrap="square">
            <a:spAutoFit/>
          </a:bodyPr>
          <a:lstStyle/>
          <a:p>
            <a:pPr indent="450850"/>
            <a:r>
              <a:rPr lang="zh-CN" altLang="en-US" sz="2000" kern="100" dirty="0">
                <a:solidFill>
                  <a:schemeClr val="tx1">
                    <a:lumMod val="65000"/>
                    <a:lumOff val="35000"/>
                  </a:schemeClr>
                </a:solidFill>
                <a:latin typeface="+mn-ea"/>
                <a:cs typeface="Times New Roman" panose="02020603050405020304" pitchFamily="18" charset="0"/>
              </a:rPr>
              <a:t>实际使用时，通常都选择启动</a:t>
            </a:r>
            <a:r>
              <a:rPr lang="en-US" altLang="zh-CN" sz="2000" kern="100" dirty="0">
                <a:solidFill>
                  <a:schemeClr val="tx1">
                    <a:lumMod val="65000"/>
                    <a:lumOff val="35000"/>
                  </a:schemeClr>
                </a:solidFill>
                <a:latin typeface="+mn-ea"/>
                <a:cs typeface="Times New Roman" panose="02020603050405020304" pitchFamily="18" charset="0"/>
              </a:rPr>
              <a:t>/</a:t>
            </a:r>
            <a:r>
              <a:rPr lang="zh-CN" altLang="en-US" sz="2000" kern="100" dirty="0">
                <a:solidFill>
                  <a:schemeClr val="tx1">
                    <a:lumMod val="65000"/>
                    <a:lumOff val="35000"/>
                  </a:schemeClr>
                </a:solidFill>
                <a:latin typeface="+mn-ea"/>
                <a:cs typeface="Times New Roman" panose="02020603050405020304" pitchFamily="18" charset="0"/>
              </a:rPr>
              <a:t>停止模式，因为该模式下比较容易设置</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采样的频率，</a:t>
            </a:r>
            <a:r>
              <a:rPr lang="en-US" altLang="zh-CN" sz="2000" kern="100" dirty="0">
                <a:solidFill>
                  <a:schemeClr val="tx1">
                    <a:lumMod val="65000"/>
                    <a:lumOff val="35000"/>
                  </a:schemeClr>
                </a:solidFill>
                <a:latin typeface="+mn-ea"/>
                <a:cs typeface="Times New Roman" panose="02020603050405020304" pitchFamily="18" charset="0"/>
              </a:rPr>
              <a:t>1s</a:t>
            </a:r>
            <a:r>
              <a:rPr lang="zh-CN" altLang="en-US" sz="2000" kern="100" dirty="0">
                <a:solidFill>
                  <a:schemeClr val="tx1">
                    <a:lumMod val="65000"/>
                    <a:lumOff val="35000"/>
                  </a:schemeClr>
                </a:solidFill>
                <a:latin typeface="+mn-ea"/>
                <a:cs typeface="Times New Roman" panose="02020603050405020304" pitchFamily="18" charset="0"/>
              </a:rPr>
              <a:t>内启动多少次</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的转换，采样频率就为多少</a:t>
            </a:r>
            <a:r>
              <a:rPr lang="zh-CN" altLang="en-US" sz="2000" kern="100" dirty="0" smtClean="0">
                <a:solidFill>
                  <a:schemeClr val="tx1">
                    <a:lumMod val="65000"/>
                    <a:lumOff val="35000"/>
                  </a:schemeClr>
                </a:solidFill>
                <a:latin typeface="+mn-ea"/>
                <a:cs typeface="Times New Roman" panose="02020603050405020304" pitchFamily="18" charset="0"/>
              </a:rPr>
              <a:t>。</a:t>
            </a:r>
            <a:endParaRPr lang="zh-CN" altLang="zh-CN" sz="2000" kern="100" dirty="0">
              <a:solidFill>
                <a:schemeClr val="tx1">
                  <a:lumMod val="65000"/>
                  <a:lumOff val="35000"/>
                </a:schemeClr>
              </a:solidFill>
              <a:latin typeface="+mn-ea"/>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193140243"/>
              </p:ext>
            </p:extLst>
          </p:nvPr>
        </p:nvGraphicFramePr>
        <p:xfrm>
          <a:off x="4102041" y="865494"/>
          <a:ext cx="1738567" cy="4238656"/>
        </p:xfrm>
        <a:graphic>
          <a:graphicData uri="http://schemas.openxmlformats.org/presentationml/2006/ole">
            <mc:AlternateContent xmlns:mc="http://schemas.openxmlformats.org/markup-compatibility/2006">
              <mc:Choice xmlns:v="urn:schemas-microsoft-com:vml" Requires="v">
                <p:oleObj spid="_x0000_s72753" name="Visio" r:id="rId4" imgW="2302383" imgH="5614797" progId="Visio.Drawing.11">
                  <p:embed/>
                </p:oleObj>
              </mc:Choice>
              <mc:Fallback>
                <p:oleObj name="Visio" r:id="rId4" imgW="2302383" imgH="561479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2041" y="865494"/>
                        <a:ext cx="1738567" cy="4238656"/>
                      </a:xfrm>
                      <a:prstGeom prst="rect">
                        <a:avLst/>
                      </a:prstGeom>
                      <a:solidFill>
                        <a:schemeClr val="bg1"/>
                      </a:solidFill>
                    </p:spPr>
                  </p:pic>
                </p:oleObj>
              </mc:Fallback>
            </mc:AlternateContent>
          </a:graphicData>
        </a:graphic>
      </p:graphicFrame>
      <p:sp>
        <p:nvSpPr>
          <p:cNvPr id="7" name="矩形 6"/>
          <p:cNvSpPr/>
          <p:nvPr/>
        </p:nvSpPr>
        <p:spPr>
          <a:xfrm>
            <a:off x="6012160" y="4273153"/>
            <a:ext cx="2019187"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11-24 </a:t>
            </a:r>
            <a:r>
              <a:rPr lang="zh-CN" altLang="zh-CN" sz="2000" kern="100" dirty="0">
                <a:latin typeface="+mn-ea"/>
                <a:cs typeface="Times New Roman" panose="02020603050405020304" pitchFamily="18" charset="0"/>
              </a:rPr>
              <a:t>序列发生器工作流程图</a:t>
            </a:r>
          </a:p>
        </p:txBody>
      </p:sp>
    </p:spTree>
    <p:extLst>
      <p:ext uri="{BB962C8B-B14F-4D97-AF65-F5344CB8AC3E}">
        <p14:creationId xmlns:p14="http://schemas.microsoft.com/office/powerpoint/2010/main" val="56156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863588" y="1059582"/>
            <a:ext cx="7416824" cy="3416320"/>
          </a:xfrm>
          <a:prstGeom prst="rect">
            <a:avLst/>
          </a:prstGeom>
        </p:spPr>
        <p:txBody>
          <a:bodyPr wrap="square">
            <a:spAutoFit/>
          </a:bodyPr>
          <a:lstStyle/>
          <a:p>
            <a:pPr indent="538163">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从图</a:t>
            </a:r>
            <a:r>
              <a:rPr lang="en-US" altLang="zh-CN" sz="2000" kern="100" dirty="0">
                <a:solidFill>
                  <a:schemeClr val="tx1">
                    <a:lumMod val="65000"/>
                    <a:lumOff val="35000"/>
                  </a:schemeClr>
                </a:solidFill>
                <a:latin typeface="+mn-ea"/>
                <a:cs typeface="Times New Roman" panose="02020603050405020304" pitchFamily="18" charset="0"/>
              </a:rPr>
              <a:t>11-24</a:t>
            </a:r>
            <a:r>
              <a:rPr lang="zh-CN" altLang="en-US" sz="2000" kern="100" dirty="0">
                <a:solidFill>
                  <a:schemeClr val="tx1">
                    <a:lumMod val="65000"/>
                    <a:lumOff val="35000"/>
                  </a:schemeClr>
                </a:solidFill>
                <a:latin typeface="+mn-ea"/>
                <a:cs typeface="Times New Roman" panose="02020603050405020304" pitchFamily="18" charset="0"/>
              </a:rPr>
              <a:t>可以看到，当序列发生器完成一个序列的转换时，就会对该序列发生器的中断标志位进行置位，如果该序列发生器的中断已经使能，则</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模块便向</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控制器提出中断请求。当</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模块工作于双序列发生器模式时，序列发生器</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en-US" sz="2000" kern="100" dirty="0">
                <a:solidFill>
                  <a:schemeClr val="tx1">
                    <a:lumMod val="65000"/>
                    <a:lumOff val="35000"/>
                  </a:schemeClr>
                </a:solidFill>
                <a:latin typeface="+mn-ea"/>
                <a:cs typeface="Times New Roman" panose="02020603050405020304" pitchFamily="18" charset="0"/>
              </a:rPr>
              <a:t>可以分开单独设置中断标志位和使能位，当</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模块工作于级联模式时，设置序列发生器</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的中断标志位和使能位便可以产生</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转换的中断。双序列发生器模式时，无论是</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产生中断，还是</a:t>
            </a:r>
            <a:r>
              <a:rPr lang="en-US" altLang="zh-CN" sz="2000" kern="100" dirty="0">
                <a:solidFill>
                  <a:schemeClr val="tx1">
                    <a:lumMod val="65000"/>
                    <a:lumOff val="35000"/>
                  </a:schemeClr>
                </a:solidFill>
                <a:latin typeface="+mn-ea"/>
                <a:cs typeface="Times New Roman" panose="02020603050405020304" pitchFamily="18" charset="0"/>
              </a:rPr>
              <a:t>SEQ2</a:t>
            </a:r>
            <a:r>
              <a:rPr lang="zh-CN" altLang="en-US" sz="2000" kern="100" dirty="0">
                <a:solidFill>
                  <a:schemeClr val="tx1">
                    <a:lumMod val="65000"/>
                    <a:lumOff val="35000"/>
                  </a:schemeClr>
                </a:solidFill>
                <a:latin typeface="+mn-ea"/>
                <a:cs typeface="Times New Roman" panose="02020603050405020304" pitchFamily="18" charset="0"/>
              </a:rPr>
              <a:t>产生中断，都是中断</a:t>
            </a:r>
            <a:r>
              <a:rPr lang="en-US" altLang="zh-CN" sz="2000" kern="100" dirty="0">
                <a:solidFill>
                  <a:schemeClr val="tx1">
                    <a:lumMod val="65000"/>
                    <a:lumOff val="35000"/>
                  </a:schemeClr>
                </a:solidFill>
                <a:latin typeface="+mn-ea"/>
                <a:cs typeface="Times New Roman" panose="02020603050405020304" pitchFamily="18" charset="0"/>
              </a:rPr>
              <a:t>ADCINT</a:t>
            </a:r>
            <a:r>
              <a:rPr lang="zh-CN" altLang="en-US" sz="2000" kern="100" dirty="0">
                <a:solidFill>
                  <a:schemeClr val="tx1">
                    <a:lumMod val="65000"/>
                    <a:lumOff val="35000"/>
                  </a:schemeClr>
                </a:solidFill>
                <a:latin typeface="+mn-ea"/>
                <a:cs typeface="Times New Roman" panose="02020603050405020304" pitchFamily="18" charset="0"/>
              </a:rPr>
              <a:t>，位于</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控制器第一组的第</a:t>
            </a:r>
            <a:r>
              <a:rPr lang="en-US" altLang="zh-CN" sz="2000" kern="100" dirty="0">
                <a:solidFill>
                  <a:schemeClr val="tx1">
                    <a:lumMod val="65000"/>
                    <a:lumOff val="35000"/>
                  </a:schemeClr>
                </a:solidFill>
                <a:latin typeface="+mn-ea"/>
                <a:cs typeface="Times New Roman" panose="02020603050405020304" pitchFamily="18" charset="0"/>
              </a:rPr>
              <a:t>6</a:t>
            </a:r>
            <a:r>
              <a:rPr lang="zh-CN" altLang="en-US" sz="2000" kern="100" dirty="0">
                <a:solidFill>
                  <a:schemeClr val="tx1">
                    <a:lumMod val="65000"/>
                    <a:lumOff val="35000"/>
                  </a:schemeClr>
                </a:solidFill>
                <a:latin typeface="+mn-ea"/>
                <a:cs typeface="Times New Roman" panose="02020603050405020304" pitchFamily="18" charset="0"/>
              </a:rPr>
              <a:t>个。下面的分析都已序列发生器</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为例。</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778376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773578" y="1131590"/>
            <a:ext cx="7596844" cy="3416320"/>
          </a:xfrm>
          <a:prstGeom prst="rect">
            <a:avLst/>
          </a:prstGeom>
        </p:spPr>
        <p:txBody>
          <a:bodyPr wrap="square">
            <a:spAutoFit/>
          </a:bodyPr>
          <a:lstStyle/>
          <a:p>
            <a:pPr indent="538163">
              <a:lnSpc>
                <a:spcPct val="120000"/>
              </a:lnSpc>
              <a:spcAft>
                <a:spcPts val="0"/>
              </a:spcAft>
            </a:pPr>
            <a:r>
              <a:rPr lang="en-US" altLang="zh-CN" kern="100" dirty="0">
                <a:solidFill>
                  <a:schemeClr val="tx1">
                    <a:lumMod val="65000"/>
                    <a:lumOff val="35000"/>
                  </a:schemeClr>
                </a:solidFill>
                <a:latin typeface="+mn-ea"/>
                <a:cs typeface="Times New Roman" panose="02020603050405020304" pitchFamily="18" charset="0"/>
              </a:rPr>
              <a:t>ADC</a:t>
            </a:r>
            <a:r>
              <a:rPr lang="zh-CN" altLang="en-US" kern="100" dirty="0">
                <a:solidFill>
                  <a:schemeClr val="tx1">
                    <a:lumMod val="65000"/>
                    <a:lumOff val="35000"/>
                  </a:schemeClr>
                </a:solidFill>
                <a:latin typeface="+mn-ea"/>
                <a:cs typeface="Times New Roman" panose="02020603050405020304" pitchFamily="18" charset="0"/>
              </a:rPr>
              <a:t>模块的序列发生器支持两种中断方式，一种叫“</a:t>
            </a:r>
            <a:r>
              <a:rPr lang="en-US" altLang="zh-CN" kern="100" dirty="0">
                <a:solidFill>
                  <a:schemeClr val="tx1">
                    <a:lumMod val="65000"/>
                    <a:lumOff val="35000"/>
                  </a:schemeClr>
                </a:solidFill>
                <a:latin typeface="+mn-ea"/>
                <a:cs typeface="Times New Roman" panose="02020603050405020304" pitchFamily="18" charset="0"/>
              </a:rPr>
              <a:t>interrupt request occurs at the end of every sequence”</a:t>
            </a:r>
            <a:r>
              <a:rPr lang="zh-CN" altLang="en-US" kern="100" dirty="0">
                <a:solidFill>
                  <a:schemeClr val="tx1">
                    <a:lumMod val="65000"/>
                    <a:lumOff val="35000"/>
                  </a:schemeClr>
                </a:solidFill>
                <a:latin typeface="+mn-ea"/>
                <a:cs typeface="Times New Roman" panose="02020603050405020304" pitchFamily="18" charset="0"/>
              </a:rPr>
              <a:t>，意思是中断请求出现在每一个序列转换结束时，换句话说，每转换完一个序列，便产生一次中断请求；另一种叫“</a:t>
            </a:r>
            <a:r>
              <a:rPr lang="en-US" altLang="zh-CN" kern="100" dirty="0">
                <a:solidFill>
                  <a:schemeClr val="tx1">
                    <a:lumMod val="65000"/>
                    <a:lumOff val="35000"/>
                  </a:schemeClr>
                </a:solidFill>
                <a:latin typeface="+mn-ea"/>
                <a:cs typeface="Times New Roman" panose="02020603050405020304" pitchFamily="18" charset="0"/>
              </a:rPr>
              <a:t>interrupt request occurs at the end of every other sequence”</a:t>
            </a:r>
            <a:r>
              <a:rPr lang="zh-CN" altLang="en-US" kern="100" dirty="0">
                <a:solidFill>
                  <a:schemeClr val="tx1">
                    <a:lumMod val="65000"/>
                    <a:lumOff val="35000"/>
                  </a:schemeClr>
                </a:solidFill>
                <a:latin typeface="+mn-ea"/>
                <a:cs typeface="Times New Roman" panose="02020603050405020304" pitchFamily="18" charset="0"/>
              </a:rPr>
              <a:t>，意思是中断请求出现在每隔一个序列转换结束时，换句话说，不是每次转换完都会产生一个中断请求，而是一个隔一个的产生，比如第一次转换完成时并不产生中断请求，第二次转换完成时才产生中断请求，接着，第三次转换完成也不产生中断请求，第四次转换完成时产生中断请求，一直这样下去。</a:t>
            </a:r>
            <a:r>
              <a:rPr lang="en-US" altLang="zh-CN" kern="100" dirty="0">
                <a:solidFill>
                  <a:schemeClr val="tx1">
                    <a:lumMod val="65000"/>
                    <a:lumOff val="35000"/>
                  </a:schemeClr>
                </a:solidFill>
                <a:latin typeface="+mn-ea"/>
                <a:cs typeface="Times New Roman" panose="02020603050405020304" pitchFamily="18" charset="0"/>
              </a:rPr>
              <a:t>ADC</a:t>
            </a:r>
            <a:r>
              <a:rPr lang="zh-CN" altLang="en-US" kern="100" dirty="0">
                <a:solidFill>
                  <a:schemeClr val="tx1">
                    <a:lumMod val="65000"/>
                    <a:lumOff val="35000"/>
                  </a:schemeClr>
                </a:solidFill>
                <a:latin typeface="+mn-ea"/>
                <a:cs typeface="Times New Roman" panose="02020603050405020304" pitchFamily="18" charset="0"/>
              </a:rPr>
              <a:t>模块究竟工作于哪种中断方式，可以通过控制寄存器</a:t>
            </a:r>
            <a:r>
              <a:rPr lang="en-US" altLang="zh-CN" kern="100" dirty="0">
                <a:solidFill>
                  <a:schemeClr val="tx1">
                    <a:lumMod val="65000"/>
                    <a:lumOff val="35000"/>
                  </a:schemeClr>
                </a:solidFill>
                <a:latin typeface="+mn-ea"/>
                <a:cs typeface="Times New Roman" panose="02020603050405020304" pitchFamily="18" charset="0"/>
              </a:rPr>
              <a:t>ADCTRL2</a:t>
            </a:r>
            <a:r>
              <a:rPr lang="zh-CN" altLang="en-US" kern="100" dirty="0">
                <a:solidFill>
                  <a:schemeClr val="tx1">
                    <a:lumMod val="65000"/>
                    <a:lumOff val="35000"/>
                  </a:schemeClr>
                </a:solidFill>
                <a:latin typeface="+mn-ea"/>
                <a:cs typeface="Times New Roman" panose="02020603050405020304" pitchFamily="18" charset="0"/>
              </a:rPr>
              <a:t>的中断方式使能控制位来进行设置。</a:t>
            </a:r>
            <a:endParaRPr lang="zh-CN" altLang="zh-CN"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38769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1138118" y="2211710"/>
            <a:ext cx="6867763" cy="1569660"/>
          </a:xfrm>
          <a:prstGeom prst="rect">
            <a:avLst/>
          </a:prstGeom>
        </p:spPr>
        <p:txBody>
          <a:bodyPr wrap="square">
            <a:spAutoFit/>
          </a:bodyPr>
          <a:lstStyle/>
          <a:p>
            <a:pPr indent="538163">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当</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中断最终被</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响应时，通常在</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中断函数里要做的就是读取</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转换结果寄存器里的值，还有一些其他的操作。下面将结合两个例子，来看看上述的两种中断方式是如何来工作的。</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1836116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24852" y="650307"/>
            <a:ext cx="6867763" cy="430374"/>
          </a:xfrm>
          <a:prstGeom prst="rect">
            <a:avLst/>
          </a:prstGeom>
        </p:spPr>
        <p:txBody>
          <a:bodyPr wrap="square">
            <a:spAutoFit/>
          </a:bodyPr>
          <a:lstStyle/>
          <a:p>
            <a:pPr indent="538163">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1. </a:t>
            </a:r>
            <a:r>
              <a:rPr lang="zh-CN" altLang="en-US" sz="2000" kern="100" dirty="0">
                <a:solidFill>
                  <a:schemeClr val="tx1">
                    <a:lumMod val="65000"/>
                    <a:lumOff val="35000"/>
                  </a:schemeClr>
                </a:solidFill>
                <a:latin typeface="+mn-ea"/>
                <a:cs typeface="Times New Roman" panose="02020603050405020304" pitchFamily="18" charset="0"/>
              </a:rPr>
              <a:t>中断请求出现在每一个序列转换结束时</a:t>
            </a:r>
            <a:endParaRPr lang="zh-CN" altLang="zh-CN" sz="2000" kern="100" dirty="0">
              <a:solidFill>
                <a:schemeClr val="tx1">
                  <a:lumMod val="65000"/>
                  <a:lumOff val="35000"/>
                </a:schemeClr>
              </a:solidFill>
              <a:latin typeface="+mn-ea"/>
              <a:cs typeface="Times New Roman" panose="02020603050405020304" pitchFamily="18" charset="0"/>
            </a:endParaRPr>
          </a:p>
        </p:txBody>
      </p:sp>
      <p:sp>
        <p:nvSpPr>
          <p:cNvPr id="5" name="矩形 4"/>
          <p:cNvSpPr/>
          <p:nvPr/>
        </p:nvSpPr>
        <p:spPr>
          <a:xfrm>
            <a:off x="719572" y="1347614"/>
            <a:ext cx="7704856" cy="2677656"/>
          </a:xfrm>
          <a:prstGeom prst="rect">
            <a:avLst/>
          </a:prstGeom>
        </p:spPr>
        <p:txBody>
          <a:bodyPr wrap="square">
            <a:spAutoFit/>
          </a:bodyPr>
          <a:lstStyle/>
          <a:p>
            <a:pPr indent="538163">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如图</a:t>
            </a:r>
            <a:r>
              <a:rPr lang="en-US" altLang="zh-CN" sz="2000" kern="100" dirty="0">
                <a:solidFill>
                  <a:schemeClr val="tx1">
                    <a:lumMod val="65000"/>
                    <a:lumOff val="35000"/>
                  </a:schemeClr>
                </a:solidFill>
                <a:latin typeface="+mn-ea"/>
                <a:cs typeface="Times New Roman" panose="02020603050405020304" pitchFamily="18" charset="0"/>
              </a:rPr>
              <a:t>11-25</a:t>
            </a:r>
            <a:r>
              <a:rPr lang="zh-CN" altLang="en-US" sz="2000" kern="100" dirty="0">
                <a:solidFill>
                  <a:schemeClr val="tx1">
                    <a:lumMod val="65000"/>
                    <a:lumOff val="35000"/>
                  </a:schemeClr>
                </a:solidFill>
                <a:latin typeface="+mn-ea"/>
                <a:cs typeface="Times New Roman" panose="02020603050405020304" pitchFamily="18" charset="0"/>
              </a:rPr>
              <a:t>所示，</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模块需要采集</a:t>
            </a:r>
            <a:r>
              <a:rPr lang="en-US" altLang="zh-CN" sz="2000" kern="100" dirty="0">
                <a:solidFill>
                  <a:schemeClr val="tx1">
                    <a:lumMod val="65000"/>
                    <a:lumOff val="35000"/>
                  </a:schemeClr>
                </a:solidFill>
                <a:latin typeface="+mn-ea"/>
                <a:cs typeface="Times New Roman" panose="02020603050405020304" pitchFamily="18" charset="0"/>
              </a:rPr>
              <a:t>5</a:t>
            </a:r>
            <a:r>
              <a:rPr lang="zh-CN" altLang="en-US" sz="2000" kern="100" dirty="0">
                <a:solidFill>
                  <a:schemeClr val="tx1">
                    <a:lumMod val="65000"/>
                    <a:lumOff val="35000"/>
                  </a:schemeClr>
                </a:solidFill>
                <a:latin typeface="+mn-ea"/>
                <a:cs typeface="Times New Roman" panose="02020603050405020304" pitchFamily="18" charset="0"/>
              </a:rPr>
              <a:t>个量，</a:t>
            </a:r>
            <a:r>
              <a:rPr lang="en-US" altLang="zh-CN" sz="2000" kern="100" dirty="0">
                <a:solidFill>
                  <a:schemeClr val="tx1">
                    <a:lumMod val="65000"/>
                    <a:lumOff val="35000"/>
                  </a:schemeClr>
                </a:solidFill>
                <a:latin typeface="+mn-ea"/>
                <a:cs typeface="Times New Roman" panose="02020603050405020304" pitchFamily="18" charset="0"/>
              </a:rPr>
              <a:t>I1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I2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V3</a:t>
            </a:r>
            <a:r>
              <a:rPr lang="zh-CN" altLang="en-US" sz="2000" kern="100" dirty="0">
                <a:solidFill>
                  <a:schemeClr val="tx1">
                    <a:lumMod val="65000"/>
                    <a:lumOff val="35000"/>
                  </a:schemeClr>
                </a:solidFill>
                <a:latin typeface="+mn-ea"/>
                <a:cs typeface="Times New Roman" panose="02020603050405020304" pitchFamily="18" charset="0"/>
              </a:rPr>
              <a:t>，图中采用的是两个触发信号启动了两个序列的转换，触发信号</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是通用定时器</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的下溢中断事件，启动了</a:t>
            </a: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个通道的自动转换，分别是</a:t>
            </a:r>
            <a:r>
              <a:rPr lang="en-US" altLang="zh-CN" sz="2000" kern="100" dirty="0">
                <a:solidFill>
                  <a:schemeClr val="tx1">
                    <a:lumMod val="65000"/>
                    <a:lumOff val="35000"/>
                  </a:schemeClr>
                </a:solidFill>
                <a:latin typeface="+mn-ea"/>
                <a:cs typeface="Times New Roman" panose="02020603050405020304" pitchFamily="18" charset="0"/>
              </a:rPr>
              <a:t>I1</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I2</a:t>
            </a:r>
            <a:r>
              <a:rPr lang="zh-CN" altLang="en-US" sz="2000" kern="100" dirty="0">
                <a:solidFill>
                  <a:schemeClr val="tx1">
                    <a:lumMod val="65000"/>
                    <a:lumOff val="35000"/>
                  </a:schemeClr>
                </a:solidFill>
                <a:latin typeface="+mn-ea"/>
                <a:cs typeface="Times New Roman" panose="02020603050405020304" pitchFamily="18" charset="0"/>
              </a:rPr>
              <a:t>，触发信号</a:t>
            </a: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是通用定时器</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的周期中断事件，启动了</a:t>
            </a:r>
            <a:r>
              <a:rPr lang="en-US" altLang="zh-CN" sz="2000" kern="100" dirty="0">
                <a:solidFill>
                  <a:schemeClr val="tx1">
                    <a:lumMod val="65000"/>
                    <a:lumOff val="35000"/>
                  </a:schemeClr>
                </a:solidFill>
                <a:latin typeface="+mn-ea"/>
                <a:cs typeface="Times New Roman" panose="02020603050405020304" pitchFamily="18" charset="0"/>
              </a:rPr>
              <a:t>3</a:t>
            </a:r>
            <a:r>
              <a:rPr lang="zh-CN" altLang="en-US" sz="2000" kern="100" dirty="0">
                <a:solidFill>
                  <a:schemeClr val="tx1">
                    <a:lumMod val="65000"/>
                    <a:lumOff val="35000"/>
                  </a:schemeClr>
                </a:solidFill>
                <a:latin typeface="+mn-ea"/>
                <a:cs typeface="Times New Roman" panose="02020603050405020304" pitchFamily="18" charset="0"/>
              </a:rPr>
              <a:t>个通道的自动转换，分别是</a:t>
            </a:r>
            <a:r>
              <a:rPr lang="en-US" altLang="zh-CN" sz="2000" kern="100" dirty="0">
                <a:solidFill>
                  <a:schemeClr val="tx1">
                    <a:lumMod val="65000"/>
                    <a:lumOff val="35000"/>
                  </a:schemeClr>
                </a:solidFill>
                <a:latin typeface="+mn-ea"/>
                <a:cs typeface="Times New Roman" panose="02020603050405020304" pitchFamily="18" charset="0"/>
              </a:rPr>
              <a:t>V1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V3</a:t>
            </a:r>
            <a:r>
              <a:rPr lang="zh-CN" altLang="en-US" sz="2000" kern="100" dirty="0">
                <a:solidFill>
                  <a:schemeClr val="tx1">
                    <a:lumMod val="65000"/>
                    <a:lumOff val="35000"/>
                  </a:schemeClr>
                </a:solidFill>
                <a:latin typeface="+mn-ea"/>
                <a:cs typeface="Times New Roman" panose="02020603050405020304" pitchFamily="18" charset="0"/>
              </a:rPr>
              <a:t>，触发信号</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和触发信号</a:t>
            </a: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在时间上相差</a:t>
            </a:r>
            <a:r>
              <a:rPr lang="en-US" altLang="zh-CN" sz="2000" kern="100" dirty="0">
                <a:solidFill>
                  <a:schemeClr val="tx1">
                    <a:lumMod val="65000"/>
                    <a:lumOff val="35000"/>
                  </a:schemeClr>
                </a:solidFill>
                <a:latin typeface="+mn-ea"/>
                <a:cs typeface="Times New Roman" panose="02020603050405020304" pitchFamily="18" charset="0"/>
              </a:rPr>
              <a:t>25us</a:t>
            </a:r>
            <a:r>
              <a:rPr lang="zh-CN" altLang="en-US" sz="2000" kern="100" dirty="0">
                <a:solidFill>
                  <a:schemeClr val="tx1">
                    <a:lumMod val="65000"/>
                    <a:lumOff val="35000"/>
                  </a:schemeClr>
                </a:solidFill>
                <a:latin typeface="+mn-ea"/>
                <a:cs typeface="Times New Roman" panose="02020603050405020304" pitchFamily="18" charset="0"/>
              </a:rPr>
              <a:t>。序列发生器工作在启动</a:t>
            </a:r>
            <a:r>
              <a:rPr lang="en-US" altLang="zh-CN" sz="2000" kern="100" dirty="0">
                <a:solidFill>
                  <a:schemeClr val="tx1">
                    <a:lumMod val="65000"/>
                    <a:lumOff val="35000"/>
                  </a:schemeClr>
                </a:solidFill>
                <a:latin typeface="+mn-ea"/>
                <a:cs typeface="Times New Roman" panose="02020603050405020304" pitchFamily="18" charset="0"/>
              </a:rPr>
              <a:t>/</a:t>
            </a:r>
            <a:r>
              <a:rPr lang="zh-CN" altLang="en-US" sz="2000" kern="100" dirty="0">
                <a:solidFill>
                  <a:schemeClr val="tx1">
                    <a:lumMod val="65000"/>
                    <a:lumOff val="35000"/>
                  </a:schemeClr>
                </a:solidFill>
                <a:latin typeface="+mn-ea"/>
                <a:cs typeface="Times New Roman" panose="02020603050405020304" pitchFamily="18" charset="0"/>
              </a:rPr>
              <a:t>停止模式。</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输入通道选择序列控制寄存器 的设置情况如表</a:t>
            </a:r>
            <a:r>
              <a:rPr lang="en-US" altLang="zh-CN" sz="2000" kern="100" dirty="0">
                <a:solidFill>
                  <a:schemeClr val="tx1">
                    <a:lumMod val="65000"/>
                    <a:lumOff val="35000"/>
                  </a:schemeClr>
                </a:solidFill>
                <a:latin typeface="+mn-ea"/>
                <a:cs typeface="Times New Roman" panose="02020603050405020304" pitchFamily="18" charset="0"/>
              </a:rPr>
              <a:t>11-10</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3913146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707654"/>
            <a:ext cx="7920880" cy="2246769"/>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上面的例子中是对四个通道进行采样并转换，转换的顺序为</a:t>
            </a:r>
            <a:r>
              <a:rPr lang="en-US" altLang="zh-CN" sz="2000" kern="100" dirty="0">
                <a:solidFill>
                  <a:schemeClr val="tx1">
                    <a:lumMod val="65000"/>
                    <a:lumOff val="35000"/>
                  </a:schemeClr>
                </a:solidFill>
                <a:latin typeface="+mn-ea"/>
              </a:rPr>
              <a:t>A0</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A3</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A2</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A5</a:t>
            </a:r>
            <a:r>
              <a:rPr lang="zh-CN" altLang="en-US" sz="2000" kern="100" dirty="0">
                <a:solidFill>
                  <a:schemeClr val="tx1">
                    <a:lumMod val="65000"/>
                    <a:lumOff val="35000"/>
                  </a:schemeClr>
                </a:solidFill>
                <a:latin typeface="+mn-ea"/>
              </a:rPr>
              <a:t>，那</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模块是如何来实现预定的转换顺序的呢？换句话说，如何才能让</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按照用户指定的顺序对各个通道进行采样并转换呢？如图</a:t>
            </a:r>
            <a:r>
              <a:rPr lang="en-US" altLang="zh-CN" sz="2000" kern="100" dirty="0">
                <a:solidFill>
                  <a:schemeClr val="tx1">
                    <a:lumMod val="65000"/>
                    <a:lumOff val="35000"/>
                  </a:schemeClr>
                </a:solidFill>
                <a:latin typeface="+mn-ea"/>
              </a:rPr>
              <a:t>11-2</a:t>
            </a:r>
            <a:r>
              <a:rPr lang="zh-CN" altLang="en-US" sz="2000" kern="100" dirty="0">
                <a:solidFill>
                  <a:schemeClr val="tx1">
                    <a:lumMod val="65000"/>
                    <a:lumOff val="35000"/>
                  </a:schemeClr>
                </a:solidFill>
                <a:latin typeface="+mn-ea"/>
              </a:rPr>
              <a:t>所示，</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模块内部具有自动序列发生器，用户可以通过编程为序列发生器指定需要转换的通道顺序，例如这里，序列发生器中第一个通道为</a:t>
            </a:r>
            <a:r>
              <a:rPr lang="en-US" altLang="zh-CN" sz="2000" kern="100" dirty="0">
                <a:solidFill>
                  <a:schemeClr val="tx1">
                    <a:lumMod val="65000"/>
                    <a:lumOff val="35000"/>
                  </a:schemeClr>
                </a:solidFill>
                <a:latin typeface="+mn-ea"/>
              </a:rPr>
              <a:t>A0</a:t>
            </a:r>
            <a:r>
              <a:rPr lang="zh-CN" altLang="en-US" sz="2000" kern="100" dirty="0">
                <a:solidFill>
                  <a:schemeClr val="tx1">
                    <a:lumMod val="65000"/>
                    <a:lumOff val="35000"/>
                  </a:schemeClr>
                </a:solidFill>
                <a:latin typeface="+mn-ea"/>
              </a:rPr>
              <a:t>，然后是</a:t>
            </a:r>
            <a:r>
              <a:rPr lang="en-US" altLang="zh-CN" sz="2000" kern="100" dirty="0">
                <a:solidFill>
                  <a:schemeClr val="tx1">
                    <a:lumMod val="65000"/>
                    <a:lumOff val="35000"/>
                  </a:schemeClr>
                </a:solidFill>
                <a:latin typeface="+mn-ea"/>
              </a:rPr>
              <a:t>A3</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A2</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A5</a:t>
            </a:r>
            <a:r>
              <a:rPr lang="zh-CN" altLang="en-US" sz="2000" kern="100" dirty="0">
                <a:solidFill>
                  <a:schemeClr val="tx1">
                    <a:lumMod val="65000"/>
                    <a:lumOff val="35000"/>
                  </a:schemeClr>
                </a:solidFill>
                <a:latin typeface="+mn-ea"/>
              </a:rPr>
              <a:t>，一旦启动转换，</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便按照序列发生器中通道的顺序对指定的输入信号进行转换。</a:t>
            </a:r>
          </a:p>
        </p:txBody>
      </p:sp>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a:t>模块</a:t>
            </a:r>
          </a:p>
        </p:txBody>
      </p:sp>
    </p:spTree>
    <p:extLst>
      <p:ext uri="{BB962C8B-B14F-4D97-AF65-F5344CB8AC3E}">
        <p14:creationId xmlns:p14="http://schemas.microsoft.com/office/powerpoint/2010/main" val="2336134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24852" y="650307"/>
            <a:ext cx="6867763" cy="430374"/>
          </a:xfrm>
          <a:prstGeom prst="rect">
            <a:avLst/>
          </a:prstGeom>
        </p:spPr>
        <p:txBody>
          <a:bodyPr wrap="square">
            <a:spAutoFit/>
          </a:bodyPr>
          <a:lstStyle/>
          <a:p>
            <a:pPr indent="538163">
              <a:lnSpc>
                <a:spcPct val="120000"/>
              </a:lnSpc>
              <a:spcAft>
                <a:spcPts val="0"/>
              </a:spcAft>
            </a:pPr>
            <a:r>
              <a:rPr lang="en-US" altLang="zh-CN" sz="2000" kern="100" dirty="0">
                <a:latin typeface="+mn-ea"/>
                <a:cs typeface="Times New Roman" panose="02020603050405020304" pitchFamily="18" charset="0"/>
              </a:rPr>
              <a:t>1. </a:t>
            </a:r>
            <a:r>
              <a:rPr lang="zh-CN" altLang="en-US" sz="2000" kern="100" dirty="0">
                <a:latin typeface="+mn-ea"/>
                <a:cs typeface="Times New Roman" panose="02020603050405020304" pitchFamily="18" charset="0"/>
              </a:rPr>
              <a:t>中断请求出现在每一个序列转换结束时</a:t>
            </a:r>
            <a:endParaRPr lang="zh-CN" altLang="zh-CN" sz="2000" kern="100" dirty="0">
              <a:latin typeface="+mn-ea"/>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44599617"/>
              </p:ext>
            </p:extLst>
          </p:nvPr>
        </p:nvGraphicFramePr>
        <p:xfrm>
          <a:off x="2356236" y="1248740"/>
          <a:ext cx="4431527" cy="2933005"/>
        </p:xfrm>
        <a:graphic>
          <a:graphicData uri="http://schemas.openxmlformats.org/presentationml/2006/ole">
            <mc:AlternateContent xmlns:mc="http://schemas.openxmlformats.org/markup-compatibility/2006">
              <mc:Choice xmlns:v="urn:schemas-microsoft-com:vml" Requires="v">
                <p:oleObj spid="_x0000_s77863" name="Visio" r:id="rId4" imgW="3291459" imgH="2179320" progId="Visio.Drawing.11">
                  <p:embed/>
                </p:oleObj>
              </mc:Choice>
              <mc:Fallback>
                <p:oleObj name="Visio" r:id="rId4" imgW="3291459" imgH="217932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6236" y="1248740"/>
                        <a:ext cx="4431527" cy="2933005"/>
                      </a:xfrm>
                      <a:prstGeom prst="rect">
                        <a:avLst/>
                      </a:prstGeom>
                      <a:solidFill>
                        <a:schemeClr val="bg1"/>
                      </a:solidFill>
                    </p:spPr>
                  </p:pic>
                </p:oleObj>
              </mc:Fallback>
            </mc:AlternateContent>
          </a:graphicData>
        </a:graphic>
      </p:graphicFrame>
      <p:sp>
        <p:nvSpPr>
          <p:cNvPr id="8" name="矩形 7"/>
          <p:cNvSpPr/>
          <p:nvPr/>
        </p:nvSpPr>
        <p:spPr>
          <a:xfrm>
            <a:off x="3131840" y="4312503"/>
            <a:ext cx="3035652"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11-25 </a:t>
            </a:r>
            <a:r>
              <a:rPr lang="zh-CN" altLang="zh-CN" sz="2000" kern="100" dirty="0">
                <a:latin typeface="+mn-ea"/>
                <a:cs typeface="Times New Roman" panose="02020603050405020304" pitchFamily="18" charset="0"/>
              </a:rPr>
              <a:t>中断请求出现在每一次序列转换结束时</a:t>
            </a:r>
          </a:p>
        </p:txBody>
      </p:sp>
    </p:spTree>
    <p:extLst>
      <p:ext uri="{BB962C8B-B14F-4D97-AF65-F5344CB8AC3E}">
        <p14:creationId xmlns:p14="http://schemas.microsoft.com/office/powerpoint/2010/main" val="1190456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915816" y="3507854"/>
            <a:ext cx="3312368" cy="830997"/>
          </a:xfrm>
          <a:prstGeom prst="rect">
            <a:avLst/>
          </a:prstGeom>
        </p:spPr>
        <p:txBody>
          <a:bodyPr wrap="square">
            <a:spAutoFit/>
          </a:bodyPr>
          <a:lstStyle/>
          <a:p>
            <a:pPr algn="ctr">
              <a:lnSpc>
                <a:spcPct val="120000"/>
              </a:lnSpc>
              <a:spcAft>
                <a:spcPts val="0"/>
              </a:spcAft>
            </a:pPr>
            <a:r>
              <a:rPr lang="zh-CN" altLang="en-US"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11-10 ADC</a:t>
            </a:r>
            <a:r>
              <a:rPr lang="zh-CN" altLang="en-US" sz="2000" kern="100" dirty="0">
                <a:latin typeface="+mn-ea"/>
                <a:cs typeface="Times New Roman" panose="02020603050405020304" pitchFamily="18" charset="0"/>
              </a:rPr>
              <a:t>输入通道选择序列控制寄存器设置</a:t>
            </a:r>
            <a:endParaRPr lang="zh-CN" altLang="zh-CN" sz="2000" kern="100" dirty="0">
              <a:latin typeface="+mn-ea"/>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774046259"/>
              </p:ext>
            </p:extLst>
          </p:nvPr>
        </p:nvGraphicFramePr>
        <p:xfrm>
          <a:off x="1459441" y="1275606"/>
          <a:ext cx="6225118" cy="2088448"/>
        </p:xfrm>
        <a:graphic>
          <a:graphicData uri="http://schemas.openxmlformats.org/drawingml/2006/table">
            <a:tbl>
              <a:tblPr bandRow="1">
                <a:tableStyleId>{00A15C55-8517-42AA-B614-E9B94910E393}</a:tableStyleId>
              </a:tblPr>
              <a:tblGrid>
                <a:gridCol w="1714476">
                  <a:extLst>
                    <a:ext uri="{9D8B030D-6E8A-4147-A177-3AD203B41FA5}">
                      <a16:colId xmlns:a16="http://schemas.microsoft.com/office/drawing/2014/main" val="331009865"/>
                    </a:ext>
                  </a:extLst>
                </a:gridCol>
                <a:gridCol w="985004">
                  <a:extLst>
                    <a:ext uri="{9D8B030D-6E8A-4147-A177-3AD203B41FA5}">
                      <a16:colId xmlns:a16="http://schemas.microsoft.com/office/drawing/2014/main" val="2479151016"/>
                    </a:ext>
                  </a:extLst>
                </a:gridCol>
                <a:gridCol w="464876">
                  <a:extLst>
                    <a:ext uri="{9D8B030D-6E8A-4147-A177-3AD203B41FA5}">
                      <a16:colId xmlns:a16="http://schemas.microsoft.com/office/drawing/2014/main" val="3110589214"/>
                    </a:ext>
                  </a:extLst>
                </a:gridCol>
                <a:gridCol w="1714476">
                  <a:extLst>
                    <a:ext uri="{9D8B030D-6E8A-4147-A177-3AD203B41FA5}">
                      <a16:colId xmlns:a16="http://schemas.microsoft.com/office/drawing/2014/main" val="1004189662"/>
                    </a:ext>
                  </a:extLst>
                </a:gridCol>
                <a:gridCol w="985004">
                  <a:extLst>
                    <a:ext uri="{9D8B030D-6E8A-4147-A177-3AD203B41FA5}">
                      <a16:colId xmlns:a16="http://schemas.microsoft.com/office/drawing/2014/main" val="873613972"/>
                    </a:ext>
                  </a:extLst>
                </a:gridCol>
                <a:gridCol w="361282">
                  <a:extLst>
                    <a:ext uri="{9D8B030D-6E8A-4147-A177-3AD203B41FA5}">
                      <a16:colId xmlns:a16="http://schemas.microsoft.com/office/drawing/2014/main" val="361824875"/>
                    </a:ext>
                  </a:extLst>
                </a:gridCol>
              </a:tblGrid>
              <a:tr h="261056">
                <a:tc rowSpan="4">
                  <a:txBody>
                    <a:bodyPr/>
                    <a:lstStyle/>
                    <a:p>
                      <a:pPr algn="ctr">
                        <a:lnSpc>
                          <a:spcPct val="120000"/>
                        </a:lnSpc>
                        <a:spcAft>
                          <a:spcPts val="0"/>
                        </a:spcAft>
                      </a:pPr>
                      <a:r>
                        <a:rPr lang="en-US" sz="1400" kern="100">
                          <a:effectLst/>
                        </a:rPr>
                        <a:t>ADCCHSELSEQ1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en-US" sz="1400" kern="100" dirty="0">
                          <a:effectLst/>
                        </a:rPr>
                        <a:t>CONV00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en-US" sz="1400" kern="100">
                          <a:effectLst/>
                        </a:rPr>
                        <a:t>I1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rowSpan="4">
                  <a:txBody>
                    <a:bodyPr/>
                    <a:lstStyle/>
                    <a:p>
                      <a:pPr algn="ctr">
                        <a:lnSpc>
                          <a:spcPct val="120000"/>
                        </a:lnSpc>
                        <a:spcAft>
                          <a:spcPts val="0"/>
                        </a:spcAft>
                      </a:pPr>
                      <a:r>
                        <a:rPr lang="en-US" sz="1400" kern="100" dirty="0">
                          <a:effectLst/>
                        </a:rPr>
                        <a:t>ADCCHSELSEQ3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en-US" sz="1400" kern="100">
                          <a:effectLst/>
                        </a:rPr>
                        <a:t>CONV08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extLst>
                  <a:ext uri="{0D108BD9-81ED-4DB2-BD59-A6C34878D82A}">
                    <a16:rowId xmlns:a16="http://schemas.microsoft.com/office/drawing/2014/main" val="2423068822"/>
                  </a:ext>
                </a:extLst>
              </a:tr>
              <a:tr h="261056">
                <a:tc vMerge="1">
                  <a:txBody>
                    <a:bodyPr/>
                    <a:lstStyle/>
                    <a:p>
                      <a:endParaRPr lang="zh-CN" altLang="en-US"/>
                    </a:p>
                  </a:txBody>
                  <a:tcPr/>
                </a:tc>
                <a:tc>
                  <a:txBody>
                    <a:bodyPr/>
                    <a:lstStyle/>
                    <a:p>
                      <a:pPr algn="ctr">
                        <a:lnSpc>
                          <a:spcPct val="120000"/>
                        </a:lnSpc>
                        <a:spcAft>
                          <a:spcPts val="0"/>
                        </a:spcAft>
                      </a:pPr>
                      <a:r>
                        <a:rPr lang="en-US" sz="1400" kern="100">
                          <a:effectLst/>
                        </a:rPr>
                        <a:t>CONV01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en-US" sz="1400" kern="100">
                          <a:effectLst/>
                        </a:rPr>
                        <a:t>I2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CONV09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extLst>
                  <a:ext uri="{0D108BD9-81ED-4DB2-BD59-A6C34878D82A}">
                    <a16:rowId xmlns:a16="http://schemas.microsoft.com/office/drawing/2014/main" val="4074482812"/>
                  </a:ext>
                </a:extLst>
              </a:tr>
              <a:tr h="261056">
                <a:tc vMerge="1">
                  <a:txBody>
                    <a:bodyPr/>
                    <a:lstStyle/>
                    <a:p>
                      <a:endParaRPr lang="zh-CN" altLang="en-US"/>
                    </a:p>
                  </a:txBody>
                  <a:tcPr/>
                </a:tc>
                <a:tc>
                  <a:txBody>
                    <a:bodyPr/>
                    <a:lstStyle/>
                    <a:p>
                      <a:pPr algn="ctr">
                        <a:lnSpc>
                          <a:spcPct val="120000"/>
                        </a:lnSpc>
                        <a:spcAft>
                          <a:spcPts val="0"/>
                        </a:spcAft>
                      </a:pPr>
                      <a:r>
                        <a:rPr lang="en-US" sz="1400" kern="100">
                          <a:effectLst/>
                        </a:rPr>
                        <a:t>CONV02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en-US" sz="1400" kern="100">
                          <a:effectLst/>
                        </a:rPr>
                        <a:t>V1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vMerge="1">
                  <a:txBody>
                    <a:bodyPr/>
                    <a:lstStyle/>
                    <a:p>
                      <a:endParaRPr lang="zh-CN" altLang="en-US"/>
                    </a:p>
                  </a:txBody>
                  <a:tcPr/>
                </a:tc>
                <a:tc>
                  <a:txBody>
                    <a:bodyPr/>
                    <a:lstStyle/>
                    <a:p>
                      <a:pPr algn="ctr">
                        <a:lnSpc>
                          <a:spcPct val="120000"/>
                        </a:lnSpc>
                        <a:spcAft>
                          <a:spcPts val="0"/>
                        </a:spcAft>
                      </a:pPr>
                      <a:r>
                        <a:rPr lang="en-US" sz="1400" kern="100" dirty="0">
                          <a:effectLst/>
                        </a:rPr>
                        <a:t>CONV10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extLst>
                  <a:ext uri="{0D108BD9-81ED-4DB2-BD59-A6C34878D82A}">
                    <a16:rowId xmlns:a16="http://schemas.microsoft.com/office/drawing/2014/main" val="1117290255"/>
                  </a:ext>
                </a:extLst>
              </a:tr>
              <a:tr h="261056">
                <a:tc vMerge="1">
                  <a:txBody>
                    <a:bodyPr/>
                    <a:lstStyle/>
                    <a:p>
                      <a:endParaRPr lang="zh-CN" altLang="en-US"/>
                    </a:p>
                  </a:txBody>
                  <a:tcPr/>
                </a:tc>
                <a:tc>
                  <a:txBody>
                    <a:bodyPr/>
                    <a:lstStyle/>
                    <a:p>
                      <a:pPr algn="ctr">
                        <a:lnSpc>
                          <a:spcPct val="120000"/>
                        </a:lnSpc>
                        <a:spcAft>
                          <a:spcPts val="0"/>
                        </a:spcAft>
                      </a:pPr>
                      <a:r>
                        <a:rPr lang="en-US" sz="1400" kern="100">
                          <a:effectLst/>
                        </a:rPr>
                        <a:t>CONV03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en-US" sz="1400" kern="100">
                          <a:effectLst/>
                        </a:rPr>
                        <a:t>V2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CONV11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extLst>
                  <a:ext uri="{0D108BD9-81ED-4DB2-BD59-A6C34878D82A}">
                    <a16:rowId xmlns:a16="http://schemas.microsoft.com/office/drawing/2014/main" val="2399630139"/>
                  </a:ext>
                </a:extLst>
              </a:tr>
              <a:tr h="261056">
                <a:tc rowSpan="4">
                  <a:txBody>
                    <a:bodyPr/>
                    <a:lstStyle/>
                    <a:p>
                      <a:pPr algn="ctr">
                        <a:lnSpc>
                          <a:spcPct val="120000"/>
                        </a:lnSpc>
                        <a:spcAft>
                          <a:spcPts val="0"/>
                        </a:spcAft>
                      </a:pPr>
                      <a:r>
                        <a:rPr lang="en-US" sz="1400" kern="100">
                          <a:effectLst/>
                        </a:rPr>
                        <a:t>ADCCHSELSEQ2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en-US" sz="1400" kern="100">
                          <a:effectLst/>
                        </a:rPr>
                        <a:t>CONV04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en-US" sz="1400" kern="100">
                          <a:effectLst/>
                        </a:rPr>
                        <a:t>V3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rowSpan="4">
                  <a:txBody>
                    <a:bodyPr/>
                    <a:lstStyle/>
                    <a:p>
                      <a:pPr algn="ctr">
                        <a:lnSpc>
                          <a:spcPct val="120000"/>
                        </a:lnSpc>
                        <a:spcAft>
                          <a:spcPts val="0"/>
                        </a:spcAft>
                      </a:pPr>
                      <a:r>
                        <a:rPr lang="en-US" sz="1400" kern="100">
                          <a:effectLst/>
                        </a:rPr>
                        <a:t>ADCCHSELSEQ4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en-US" sz="1400" kern="100">
                          <a:effectLst/>
                        </a:rPr>
                        <a:t>CONV12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extLst>
                  <a:ext uri="{0D108BD9-81ED-4DB2-BD59-A6C34878D82A}">
                    <a16:rowId xmlns:a16="http://schemas.microsoft.com/office/drawing/2014/main" val="3892176539"/>
                  </a:ext>
                </a:extLst>
              </a:tr>
              <a:tr h="261056">
                <a:tc vMerge="1">
                  <a:txBody>
                    <a:bodyPr/>
                    <a:lstStyle/>
                    <a:p>
                      <a:endParaRPr lang="zh-CN" altLang="en-US"/>
                    </a:p>
                  </a:txBody>
                  <a:tcPr/>
                </a:tc>
                <a:tc>
                  <a:txBody>
                    <a:bodyPr/>
                    <a:lstStyle/>
                    <a:p>
                      <a:pPr algn="ctr">
                        <a:lnSpc>
                          <a:spcPct val="120000"/>
                        </a:lnSpc>
                        <a:spcAft>
                          <a:spcPts val="0"/>
                        </a:spcAft>
                      </a:pPr>
                      <a:r>
                        <a:rPr lang="en-US" sz="1400" kern="100">
                          <a:effectLst/>
                        </a:rPr>
                        <a:t>CONV05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CONV11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extLst>
                  <a:ext uri="{0D108BD9-81ED-4DB2-BD59-A6C34878D82A}">
                    <a16:rowId xmlns:a16="http://schemas.microsoft.com/office/drawing/2014/main" val="673508621"/>
                  </a:ext>
                </a:extLst>
              </a:tr>
              <a:tr h="261056">
                <a:tc vMerge="1">
                  <a:txBody>
                    <a:bodyPr/>
                    <a:lstStyle/>
                    <a:p>
                      <a:endParaRPr lang="zh-CN" altLang="en-US"/>
                    </a:p>
                  </a:txBody>
                  <a:tcPr/>
                </a:tc>
                <a:tc>
                  <a:txBody>
                    <a:bodyPr/>
                    <a:lstStyle/>
                    <a:p>
                      <a:pPr algn="ctr">
                        <a:lnSpc>
                          <a:spcPct val="120000"/>
                        </a:lnSpc>
                        <a:spcAft>
                          <a:spcPts val="0"/>
                        </a:spcAft>
                      </a:pPr>
                      <a:r>
                        <a:rPr lang="en-US" sz="1400" kern="100">
                          <a:effectLst/>
                        </a:rPr>
                        <a:t>CONV06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extLst>
                  <a:ext uri="{0D108BD9-81ED-4DB2-BD59-A6C34878D82A}">
                    <a16:rowId xmlns:a16="http://schemas.microsoft.com/office/drawing/2014/main" val="1185904158"/>
                  </a:ext>
                </a:extLst>
              </a:tr>
              <a:tr h="261056">
                <a:tc vMerge="1">
                  <a:txBody>
                    <a:bodyPr/>
                    <a:lstStyle/>
                    <a:p>
                      <a:endParaRPr lang="zh-CN" altLang="en-US"/>
                    </a:p>
                  </a:txBody>
                  <a:tcPr/>
                </a:tc>
                <a:tc>
                  <a:txBody>
                    <a:bodyPr/>
                    <a:lstStyle/>
                    <a:p>
                      <a:pPr algn="ctr">
                        <a:lnSpc>
                          <a:spcPct val="120000"/>
                        </a:lnSpc>
                        <a:spcAft>
                          <a:spcPts val="0"/>
                        </a:spcAft>
                      </a:pPr>
                      <a:r>
                        <a:rPr lang="en-US" sz="1400" kern="100">
                          <a:effectLst/>
                        </a:rPr>
                        <a:t>CONV07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vMerge="1">
                  <a:txBody>
                    <a:bodyPr/>
                    <a:lstStyle/>
                    <a:p>
                      <a:endParaRPr lang="zh-CN" altLang="en-US"/>
                    </a:p>
                  </a:txBody>
                  <a:tcPr/>
                </a:tc>
                <a:tc>
                  <a:txBody>
                    <a:bodyPr/>
                    <a:lstStyle/>
                    <a:p>
                      <a:pPr algn="ctr">
                        <a:lnSpc>
                          <a:spcPct val="120000"/>
                        </a:lnSpc>
                        <a:spcAft>
                          <a:spcPts val="0"/>
                        </a:spcAft>
                      </a:pPr>
                      <a:r>
                        <a:rPr lang="en-US" sz="1400" kern="100">
                          <a:effectLst/>
                        </a:rPr>
                        <a:t>CONV15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tc>
                  <a:txBody>
                    <a:bodyPr/>
                    <a:lstStyle/>
                    <a:p>
                      <a:pPr algn="ctr">
                        <a:lnSpc>
                          <a:spcPct val="120000"/>
                        </a:lnSpc>
                        <a:spcAft>
                          <a:spcPts val="0"/>
                        </a:spcAft>
                      </a:pPr>
                      <a:r>
                        <a:rPr lang="zh-CN" sz="1400" kern="100" dirty="0">
                          <a:effectLst/>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3234" marR="93234" marT="0" marB="0" anchor="ctr"/>
                </a:tc>
                <a:extLst>
                  <a:ext uri="{0D108BD9-81ED-4DB2-BD59-A6C34878D82A}">
                    <a16:rowId xmlns:a16="http://schemas.microsoft.com/office/drawing/2014/main" val="1797348093"/>
                  </a:ext>
                </a:extLst>
              </a:tr>
            </a:tbl>
          </a:graphicData>
        </a:graphic>
      </p:graphicFrame>
    </p:spTree>
    <p:extLst>
      <p:ext uri="{BB962C8B-B14F-4D97-AF65-F5344CB8AC3E}">
        <p14:creationId xmlns:p14="http://schemas.microsoft.com/office/powerpoint/2010/main" val="658250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55576" y="987574"/>
            <a:ext cx="7632848" cy="3785652"/>
          </a:xfrm>
          <a:prstGeom prst="rect">
            <a:avLst/>
          </a:prstGeom>
        </p:spPr>
        <p:txBody>
          <a:bodyPr wrap="square">
            <a:spAutoFit/>
          </a:bodyPr>
          <a:lstStyle/>
          <a:p>
            <a:pPr indent="538163">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首先，因为需要转换</a:t>
            </a:r>
            <a:r>
              <a:rPr lang="en-US" altLang="zh-CN" sz="2000" kern="100" dirty="0">
                <a:solidFill>
                  <a:schemeClr val="tx1">
                    <a:lumMod val="65000"/>
                    <a:lumOff val="35000"/>
                  </a:schemeClr>
                </a:solidFill>
                <a:latin typeface="+mn-ea"/>
                <a:cs typeface="Times New Roman" panose="02020603050405020304" pitchFamily="18" charset="0"/>
              </a:rPr>
              <a:t>I1</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I2</a:t>
            </a:r>
            <a:r>
              <a:rPr lang="zh-CN" altLang="en-US" sz="2000" kern="100" dirty="0">
                <a:solidFill>
                  <a:schemeClr val="tx1">
                    <a:lumMod val="65000"/>
                    <a:lumOff val="35000"/>
                  </a:schemeClr>
                </a:solidFill>
                <a:latin typeface="+mn-ea"/>
                <a:cs typeface="Times New Roman" panose="02020603050405020304" pitchFamily="18" charset="0"/>
              </a:rPr>
              <a:t>，序列发生器用</a:t>
            </a:r>
            <a:r>
              <a:rPr lang="en-US" altLang="zh-CN" sz="2000" kern="100" dirty="0">
                <a:solidFill>
                  <a:schemeClr val="tx1">
                    <a:lumMod val="65000"/>
                    <a:lumOff val="35000"/>
                  </a:schemeClr>
                </a:solidFill>
                <a:latin typeface="+mn-ea"/>
                <a:cs typeface="Times New Roman" panose="02020603050405020304" pitchFamily="18" charset="0"/>
              </a:rPr>
              <a:t>MAXCONV1=1</a:t>
            </a:r>
            <a:r>
              <a:rPr lang="zh-CN" altLang="en-US" sz="2000" kern="100" dirty="0">
                <a:solidFill>
                  <a:schemeClr val="tx1">
                    <a:lumMod val="65000"/>
                    <a:lumOff val="35000"/>
                  </a:schemeClr>
                </a:solidFill>
                <a:latin typeface="+mn-ea"/>
                <a:cs typeface="Times New Roman" panose="02020603050405020304" pitchFamily="18" charset="0"/>
              </a:rPr>
              <a:t>来进行初始化。一旦复位和初始化，</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就等待一个触发，也就是等待一个启动转换的信号。第一个转换序列号要完成</a:t>
            </a: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个通道的转换，这两个转换由</a:t>
            </a:r>
            <a:r>
              <a:rPr lang="en-US" altLang="zh-CN" sz="2000" kern="100" dirty="0">
                <a:solidFill>
                  <a:schemeClr val="tx1">
                    <a:lumMod val="65000"/>
                    <a:lumOff val="35000"/>
                  </a:schemeClr>
                </a:solidFill>
                <a:latin typeface="+mn-ea"/>
                <a:cs typeface="Times New Roman" panose="02020603050405020304" pitchFamily="18" charset="0"/>
              </a:rPr>
              <a:t>CONV00(I1)</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CONV01(I2)</a:t>
            </a:r>
            <a:r>
              <a:rPr lang="zh-CN" altLang="en-US" sz="2000" kern="100" dirty="0">
                <a:solidFill>
                  <a:schemeClr val="tx1">
                    <a:lumMod val="65000"/>
                    <a:lumOff val="35000"/>
                  </a:schemeClr>
                </a:solidFill>
                <a:latin typeface="+mn-ea"/>
                <a:cs typeface="Times New Roman" panose="02020603050405020304" pitchFamily="18" charset="0"/>
              </a:rPr>
              <a:t>的通道值来确定。</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一旦收到触发信号</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，便将</a:t>
            </a:r>
            <a:r>
              <a:rPr lang="en-US" altLang="zh-CN" sz="2000" kern="100" dirty="0">
                <a:solidFill>
                  <a:schemeClr val="tx1">
                    <a:lumMod val="65000"/>
                    <a:lumOff val="35000"/>
                  </a:schemeClr>
                </a:solidFill>
                <a:latin typeface="+mn-ea"/>
                <a:cs typeface="Times New Roman" panose="02020603050405020304" pitchFamily="18" charset="0"/>
              </a:rPr>
              <a:t>MAXCONV1</a:t>
            </a:r>
            <a:r>
              <a:rPr lang="zh-CN" altLang="en-US" sz="2000" kern="100" dirty="0">
                <a:solidFill>
                  <a:schemeClr val="tx1">
                    <a:lumMod val="65000"/>
                    <a:lumOff val="35000"/>
                  </a:schemeClr>
                </a:solidFill>
                <a:latin typeface="+mn-ea"/>
                <a:cs typeface="Times New Roman" panose="02020603050405020304" pitchFamily="18" charset="0"/>
              </a:rPr>
              <a:t>的值装载入</a:t>
            </a:r>
            <a:r>
              <a:rPr lang="en-US" altLang="zh-CN" sz="2000" kern="100" dirty="0">
                <a:solidFill>
                  <a:schemeClr val="tx1">
                    <a:lumMod val="65000"/>
                    <a:lumOff val="35000"/>
                  </a:schemeClr>
                </a:solidFill>
                <a:latin typeface="+mn-ea"/>
                <a:cs typeface="Times New Roman" panose="02020603050405020304" pitchFamily="18" charset="0"/>
              </a:rPr>
              <a:t>SEQCNTR</a:t>
            </a:r>
            <a:r>
              <a:rPr lang="zh-CN" altLang="en-US" sz="2000" kern="100" dirty="0">
                <a:solidFill>
                  <a:schemeClr val="tx1">
                    <a:lumMod val="65000"/>
                    <a:lumOff val="35000"/>
                  </a:schemeClr>
                </a:solidFill>
                <a:latin typeface="+mn-ea"/>
                <a:cs typeface="Times New Roman" panose="02020603050405020304" pitchFamily="18" charset="0"/>
              </a:rPr>
              <a:t>中，然后先转换</a:t>
            </a:r>
            <a:r>
              <a:rPr lang="en-US" altLang="zh-CN" sz="2000" kern="100" dirty="0">
                <a:solidFill>
                  <a:schemeClr val="tx1">
                    <a:lumMod val="65000"/>
                    <a:lumOff val="35000"/>
                  </a:schemeClr>
                </a:solidFill>
                <a:latin typeface="+mn-ea"/>
                <a:cs typeface="Times New Roman" panose="02020603050405020304" pitchFamily="18" charset="0"/>
              </a:rPr>
              <a:t>CONV00</a:t>
            </a:r>
            <a:r>
              <a:rPr lang="zh-CN" altLang="en-US" sz="2000" kern="100" dirty="0">
                <a:solidFill>
                  <a:schemeClr val="tx1">
                    <a:lumMod val="65000"/>
                    <a:lumOff val="35000"/>
                  </a:schemeClr>
                </a:solidFill>
                <a:latin typeface="+mn-ea"/>
                <a:cs typeface="Times New Roman" panose="02020603050405020304" pitchFamily="18" charset="0"/>
              </a:rPr>
              <a:t>的通道，再转换</a:t>
            </a:r>
            <a:r>
              <a:rPr lang="en-US" altLang="zh-CN" sz="2000" kern="100" dirty="0">
                <a:solidFill>
                  <a:schemeClr val="tx1">
                    <a:lumMod val="65000"/>
                    <a:lumOff val="35000"/>
                  </a:schemeClr>
                </a:solidFill>
                <a:latin typeface="+mn-ea"/>
                <a:cs typeface="Times New Roman" panose="02020603050405020304" pitchFamily="18" charset="0"/>
              </a:rPr>
              <a:t>CONV01</a:t>
            </a:r>
            <a:r>
              <a:rPr lang="zh-CN" altLang="en-US" sz="2000" kern="100" dirty="0">
                <a:solidFill>
                  <a:schemeClr val="tx1">
                    <a:lumMod val="65000"/>
                    <a:lumOff val="35000"/>
                  </a:schemeClr>
                </a:solidFill>
                <a:latin typeface="+mn-ea"/>
                <a:cs typeface="Times New Roman" panose="02020603050405020304" pitchFamily="18" charset="0"/>
              </a:rPr>
              <a:t>的通道，也就是先转换</a:t>
            </a:r>
            <a:r>
              <a:rPr lang="en-US" altLang="zh-CN" sz="2000" kern="100" dirty="0">
                <a:solidFill>
                  <a:schemeClr val="tx1">
                    <a:lumMod val="65000"/>
                    <a:lumOff val="35000"/>
                  </a:schemeClr>
                </a:solidFill>
                <a:latin typeface="+mn-ea"/>
                <a:cs typeface="Times New Roman" panose="02020603050405020304" pitchFamily="18" charset="0"/>
              </a:rPr>
              <a:t>I1</a:t>
            </a:r>
            <a:r>
              <a:rPr lang="zh-CN" altLang="en-US" sz="2000" kern="100" dirty="0">
                <a:solidFill>
                  <a:schemeClr val="tx1">
                    <a:lumMod val="65000"/>
                    <a:lumOff val="35000"/>
                  </a:schemeClr>
                </a:solidFill>
                <a:latin typeface="+mn-ea"/>
                <a:cs typeface="Times New Roman" panose="02020603050405020304" pitchFamily="18" charset="0"/>
              </a:rPr>
              <a:t>，然后再转换</a:t>
            </a:r>
            <a:r>
              <a:rPr lang="en-US" altLang="zh-CN" sz="2000" kern="100" dirty="0">
                <a:solidFill>
                  <a:schemeClr val="tx1">
                    <a:lumMod val="65000"/>
                    <a:lumOff val="35000"/>
                  </a:schemeClr>
                </a:solidFill>
                <a:latin typeface="+mn-ea"/>
                <a:cs typeface="Times New Roman" panose="02020603050405020304" pitchFamily="18" charset="0"/>
              </a:rPr>
              <a:t>I2</a:t>
            </a:r>
            <a:r>
              <a:rPr lang="zh-CN" altLang="en-US" sz="2000" kern="100" dirty="0">
                <a:solidFill>
                  <a:schemeClr val="tx1">
                    <a:lumMod val="65000"/>
                    <a:lumOff val="35000"/>
                  </a:schemeClr>
                </a:solidFill>
                <a:latin typeface="+mn-ea"/>
                <a:cs typeface="Times New Roman" panose="02020603050405020304" pitchFamily="18" charset="0"/>
              </a:rPr>
              <a:t>。由于中断方式为每一个转换序列结束时产生中断请求，当完成这个序列的转换时，序列发生器产生中断事件，如图</a:t>
            </a:r>
            <a:r>
              <a:rPr lang="en-US" altLang="zh-CN" sz="2000" kern="100" dirty="0">
                <a:solidFill>
                  <a:schemeClr val="tx1">
                    <a:lumMod val="65000"/>
                    <a:lumOff val="35000"/>
                  </a:schemeClr>
                </a:solidFill>
                <a:latin typeface="+mn-ea"/>
                <a:cs typeface="Times New Roman" panose="02020603050405020304" pitchFamily="18" charset="0"/>
              </a:rPr>
              <a:t>11-25</a:t>
            </a:r>
            <a:r>
              <a:rPr lang="zh-CN" altLang="en-US" sz="2000" kern="100" dirty="0">
                <a:solidFill>
                  <a:schemeClr val="tx1">
                    <a:lumMod val="65000"/>
                    <a:lumOff val="35000"/>
                  </a:schemeClr>
                </a:solidFill>
                <a:latin typeface="+mn-ea"/>
                <a:cs typeface="Times New Roman" panose="02020603050405020304" pitchFamily="18" charset="0"/>
              </a:rPr>
              <a:t>标识的，称为中断“</a:t>
            </a:r>
            <a:r>
              <a:rPr lang="en-US" altLang="zh-CN" sz="2000" kern="100" dirty="0">
                <a:solidFill>
                  <a:schemeClr val="tx1">
                    <a:lumMod val="65000"/>
                    <a:lumOff val="35000"/>
                  </a:schemeClr>
                </a:solidFill>
                <a:latin typeface="+mn-ea"/>
                <a:cs typeface="Times New Roman" panose="02020603050405020304" pitchFamily="18" charset="0"/>
              </a:rPr>
              <a:t>a”</a:t>
            </a:r>
            <a:r>
              <a:rPr lang="zh-CN" altLang="en-US" sz="2000" kern="100" dirty="0">
                <a:solidFill>
                  <a:schemeClr val="tx1">
                    <a:lumMod val="65000"/>
                    <a:lumOff val="35000"/>
                  </a:schemeClr>
                </a:solidFill>
                <a:latin typeface="+mn-ea"/>
                <a:cs typeface="Times New Roman" panose="02020603050405020304" pitchFamily="18" charset="0"/>
              </a:rPr>
              <a:t>。此时，序列发生器的状态指针指向的是</a:t>
            </a:r>
            <a:r>
              <a:rPr lang="en-US" altLang="zh-CN" sz="2000" kern="100" dirty="0">
                <a:solidFill>
                  <a:schemeClr val="tx1">
                    <a:lumMod val="65000"/>
                    <a:lumOff val="35000"/>
                  </a:schemeClr>
                </a:solidFill>
                <a:latin typeface="+mn-ea"/>
                <a:cs typeface="Times New Roman" panose="02020603050405020304" pitchFamily="18" charset="0"/>
              </a:rPr>
              <a:t>CONV01</a:t>
            </a:r>
            <a:r>
              <a:rPr lang="zh-CN" altLang="en-US" sz="2000" kern="100" dirty="0">
                <a:solidFill>
                  <a:schemeClr val="tx1">
                    <a:lumMod val="65000"/>
                    <a:lumOff val="35000"/>
                  </a:schemeClr>
                </a:solidFill>
                <a:latin typeface="+mn-ea"/>
                <a:cs typeface="Times New Roman" panose="02020603050405020304" pitchFamily="18" charset="0"/>
              </a:rPr>
              <a:t>。</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2177465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55576" y="1563638"/>
            <a:ext cx="7632848" cy="2308324"/>
          </a:xfrm>
          <a:prstGeom prst="rect">
            <a:avLst/>
          </a:prstGeom>
        </p:spPr>
        <p:txBody>
          <a:bodyPr wrap="square">
            <a:spAutoFit/>
          </a:bodyPr>
          <a:lstStyle/>
          <a:p>
            <a:pPr indent="538163">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由于接下来需要转换的是</a:t>
            </a:r>
            <a:r>
              <a:rPr lang="en-US" altLang="zh-CN" sz="2000" kern="100" dirty="0">
                <a:solidFill>
                  <a:schemeClr val="tx1">
                    <a:lumMod val="65000"/>
                    <a:lumOff val="35000"/>
                  </a:schemeClr>
                </a:solidFill>
                <a:latin typeface="+mn-ea"/>
                <a:cs typeface="Times New Roman" panose="02020603050405020304" pitchFamily="18" charset="0"/>
              </a:rPr>
              <a:t>V1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V3</a:t>
            </a:r>
            <a:r>
              <a:rPr lang="zh-CN" altLang="en-US" sz="2000" kern="100" dirty="0">
                <a:solidFill>
                  <a:schemeClr val="tx1">
                    <a:lumMod val="65000"/>
                    <a:lumOff val="35000"/>
                  </a:schemeClr>
                </a:solidFill>
                <a:latin typeface="+mn-ea"/>
                <a:cs typeface="Times New Roman" panose="02020603050405020304" pitchFamily="18" charset="0"/>
              </a:rPr>
              <a:t>，一共是</a:t>
            </a:r>
            <a:r>
              <a:rPr lang="en-US" altLang="zh-CN" sz="2000" kern="100" dirty="0">
                <a:solidFill>
                  <a:schemeClr val="tx1">
                    <a:lumMod val="65000"/>
                    <a:lumOff val="35000"/>
                  </a:schemeClr>
                </a:solidFill>
                <a:latin typeface="+mn-ea"/>
                <a:cs typeface="Times New Roman" panose="02020603050405020304" pitchFamily="18" charset="0"/>
              </a:rPr>
              <a:t>3</a:t>
            </a:r>
            <a:r>
              <a:rPr lang="zh-CN" altLang="en-US" sz="2000" kern="100" dirty="0">
                <a:solidFill>
                  <a:schemeClr val="tx1">
                    <a:lumMod val="65000"/>
                    <a:lumOff val="35000"/>
                  </a:schemeClr>
                </a:solidFill>
                <a:latin typeface="+mn-ea"/>
                <a:cs typeface="Times New Roman" panose="02020603050405020304" pitchFamily="18" charset="0"/>
              </a:rPr>
              <a:t>个通道，因此需要在中断服务子程序</a:t>
            </a:r>
            <a:r>
              <a:rPr lang="en-US" altLang="zh-CN" sz="2000" kern="100" dirty="0">
                <a:solidFill>
                  <a:schemeClr val="tx1">
                    <a:lumMod val="65000"/>
                    <a:lumOff val="35000"/>
                  </a:schemeClr>
                </a:solidFill>
                <a:latin typeface="+mn-ea"/>
                <a:cs typeface="Times New Roman" panose="02020603050405020304" pitchFamily="18" charset="0"/>
              </a:rPr>
              <a:t>a</a:t>
            </a:r>
            <a:r>
              <a:rPr lang="zh-CN" altLang="en-US" sz="2000" kern="100" dirty="0">
                <a:solidFill>
                  <a:schemeClr val="tx1">
                    <a:lumMod val="65000"/>
                    <a:lumOff val="35000"/>
                  </a:schemeClr>
                </a:solidFill>
                <a:latin typeface="+mn-ea"/>
                <a:cs typeface="Times New Roman" panose="02020603050405020304" pitchFamily="18" charset="0"/>
              </a:rPr>
              <a:t>中，将</a:t>
            </a:r>
            <a:r>
              <a:rPr lang="en-US" altLang="zh-CN" sz="2000" kern="100" dirty="0">
                <a:solidFill>
                  <a:schemeClr val="tx1">
                    <a:lumMod val="65000"/>
                    <a:lumOff val="35000"/>
                  </a:schemeClr>
                </a:solidFill>
                <a:latin typeface="+mn-ea"/>
                <a:cs typeface="Times New Roman" panose="02020603050405020304" pitchFamily="18" charset="0"/>
              </a:rPr>
              <a:t>MAXCONV1</a:t>
            </a:r>
            <a:r>
              <a:rPr lang="zh-CN" altLang="en-US" sz="2000" kern="100" dirty="0">
                <a:solidFill>
                  <a:schemeClr val="tx1">
                    <a:lumMod val="65000"/>
                    <a:lumOff val="35000"/>
                  </a:schemeClr>
                </a:solidFill>
                <a:latin typeface="+mn-ea"/>
                <a:cs typeface="Times New Roman" panose="02020603050405020304" pitchFamily="18" charset="0"/>
              </a:rPr>
              <a:t>的值改为</a:t>
            </a: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。当</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一旦收到触发信号</a:t>
            </a: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，便将</a:t>
            </a:r>
            <a:r>
              <a:rPr lang="en-US" altLang="zh-CN" sz="2000" kern="100" dirty="0">
                <a:solidFill>
                  <a:schemeClr val="tx1">
                    <a:lumMod val="65000"/>
                    <a:lumOff val="35000"/>
                  </a:schemeClr>
                </a:solidFill>
                <a:latin typeface="+mn-ea"/>
                <a:cs typeface="Times New Roman" panose="02020603050405020304" pitchFamily="18" charset="0"/>
              </a:rPr>
              <a:t>MAXCONV1</a:t>
            </a:r>
            <a:r>
              <a:rPr lang="zh-CN" altLang="en-US" sz="2000" kern="100" dirty="0">
                <a:solidFill>
                  <a:schemeClr val="tx1">
                    <a:lumMod val="65000"/>
                    <a:lumOff val="35000"/>
                  </a:schemeClr>
                </a:solidFill>
                <a:latin typeface="+mn-ea"/>
                <a:cs typeface="Times New Roman" panose="02020603050405020304" pitchFamily="18" charset="0"/>
              </a:rPr>
              <a:t>的值自动装载入</a:t>
            </a:r>
            <a:r>
              <a:rPr lang="en-US" altLang="zh-CN" sz="2000" kern="100" dirty="0">
                <a:solidFill>
                  <a:schemeClr val="tx1">
                    <a:lumMod val="65000"/>
                    <a:lumOff val="35000"/>
                  </a:schemeClr>
                </a:solidFill>
                <a:latin typeface="+mn-ea"/>
                <a:cs typeface="Times New Roman" panose="02020603050405020304" pitchFamily="18" charset="0"/>
              </a:rPr>
              <a:t>SEQCNTR</a:t>
            </a:r>
            <a:r>
              <a:rPr lang="zh-CN" altLang="en-US" sz="2000" kern="100" dirty="0">
                <a:solidFill>
                  <a:schemeClr val="tx1">
                    <a:lumMod val="65000"/>
                    <a:lumOff val="35000"/>
                  </a:schemeClr>
                </a:solidFill>
                <a:latin typeface="+mn-ea"/>
                <a:cs typeface="Times New Roman" panose="02020603050405020304" pitchFamily="18" charset="0"/>
              </a:rPr>
              <a:t>中，状态指针指向</a:t>
            </a:r>
            <a:r>
              <a:rPr lang="en-US" altLang="zh-CN" sz="2000" kern="100" dirty="0">
                <a:solidFill>
                  <a:schemeClr val="tx1">
                    <a:lumMod val="65000"/>
                    <a:lumOff val="35000"/>
                  </a:schemeClr>
                </a:solidFill>
                <a:latin typeface="+mn-ea"/>
                <a:cs typeface="Times New Roman" panose="02020603050405020304" pitchFamily="18" charset="0"/>
              </a:rPr>
              <a:t>CONV02</a:t>
            </a:r>
            <a:r>
              <a:rPr lang="zh-CN" altLang="en-US" sz="2000" kern="100" dirty="0">
                <a:solidFill>
                  <a:schemeClr val="tx1">
                    <a:lumMod val="65000"/>
                    <a:lumOff val="35000"/>
                  </a:schemeClr>
                </a:solidFill>
                <a:latin typeface="+mn-ea"/>
                <a:cs typeface="Times New Roman" panose="02020603050405020304" pitchFamily="18" charset="0"/>
              </a:rPr>
              <a:t>，先转换</a:t>
            </a:r>
            <a:r>
              <a:rPr lang="en-US" altLang="zh-CN" sz="2000" kern="100" dirty="0">
                <a:solidFill>
                  <a:schemeClr val="tx1">
                    <a:lumMod val="65000"/>
                    <a:lumOff val="35000"/>
                  </a:schemeClr>
                </a:solidFill>
                <a:latin typeface="+mn-ea"/>
                <a:cs typeface="Times New Roman" panose="02020603050405020304" pitchFamily="18" charset="0"/>
              </a:rPr>
              <a:t>CONV02</a:t>
            </a:r>
            <a:r>
              <a:rPr lang="zh-CN" altLang="en-US" sz="2000" kern="100" dirty="0">
                <a:solidFill>
                  <a:schemeClr val="tx1">
                    <a:lumMod val="65000"/>
                    <a:lumOff val="35000"/>
                  </a:schemeClr>
                </a:solidFill>
                <a:latin typeface="+mn-ea"/>
                <a:cs typeface="Times New Roman" panose="02020603050405020304" pitchFamily="18" charset="0"/>
              </a:rPr>
              <a:t>的通道，接着转换</a:t>
            </a:r>
            <a:r>
              <a:rPr lang="en-US" altLang="zh-CN" sz="2000" kern="100" dirty="0">
                <a:solidFill>
                  <a:schemeClr val="tx1">
                    <a:lumMod val="65000"/>
                    <a:lumOff val="35000"/>
                  </a:schemeClr>
                </a:solidFill>
                <a:latin typeface="+mn-ea"/>
                <a:cs typeface="Times New Roman" panose="02020603050405020304" pitchFamily="18" charset="0"/>
              </a:rPr>
              <a:t>CONV03</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CONV04</a:t>
            </a:r>
            <a:r>
              <a:rPr lang="zh-CN" altLang="en-US" sz="2000" kern="100" dirty="0">
                <a:solidFill>
                  <a:schemeClr val="tx1">
                    <a:lumMod val="65000"/>
                    <a:lumOff val="35000"/>
                  </a:schemeClr>
                </a:solidFill>
                <a:latin typeface="+mn-ea"/>
                <a:cs typeface="Times New Roman" panose="02020603050405020304" pitchFamily="18" charset="0"/>
              </a:rPr>
              <a:t>。当完成这个序列的转化时，序列发生器再次产生中断事件，称为中断事件</a:t>
            </a:r>
            <a:r>
              <a:rPr lang="en-US" altLang="zh-CN" sz="2000" kern="100" dirty="0">
                <a:solidFill>
                  <a:schemeClr val="tx1">
                    <a:lumMod val="65000"/>
                    <a:lumOff val="35000"/>
                  </a:schemeClr>
                </a:solidFill>
                <a:latin typeface="+mn-ea"/>
                <a:cs typeface="Times New Roman" panose="02020603050405020304" pitchFamily="18" charset="0"/>
              </a:rPr>
              <a:t>b</a:t>
            </a:r>
            <a:r>
              <a:rPr lang="zh-CN" altLang="en-US" sz="2000" kern="100" dirty="0">
                <a:solidFill>
                  <a:schemeClr val="tx1">
                    <a:lumMod val="65000"/>
                    <a:lumOff val="35000"/>
                  </a:schemeClr>
                </a:solidFill>
                <a:latin typeface="+mn-ea"/>
                <a:cs typeface="Times New Roman" panose="02020603050405020304" pitchFamily="18" charset="0"/>
              </a:rPr>
              <a:t>。</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2905822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55576" y="1275606"/>
            <a:ext cx="7632848" cy="3046988"/>
          </a:xfrm>
          <a:prstGeom prst="rect">
            <a:avLst/>
          </a:prstGeom>
        </p:spPr>
        <p:txBody>
          <a:bodyPr wrap="square">
            <a:spAutoFit/>
          </a:bodyPr>
          <a:lstStyle/>
          <a:p>
            <a:pPr indent="538163">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接下来依然需要转换通道</a:t>
            </a:r>
            <a:r>
              <a:rPr lang="en-US" altLang="zh-CN" sz="2000" kern="100" dirty="0">
                <a:solidFill>
                  <a:schemeClr val="tx1">
                    <a:lumMod val="65000"/>
                    <a:lumOff val="35000"/>
                  </a:schemeClr>
                </a:solidFill>
                <a:latin typeface="+mn-ea"/>
                <a:cs typeface="Times New Roman" panose="02020603050405020304" pitchFamily="18" charset="0"/>
              </a:rPr>
              <a:t>I1</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I2</a:t>
            </a:r>
            <a:r>
              <a:rPr lang="zh-CN" altLang="en-US" sz="2000" kern="100" dirty="0">
                <a:solidFill>
                  <a:schemeClr val="tx1">
                    <a:lumMod val="65000"/>
                    <a:lumOff val="35000"/>
                  </a:schemeClr>
                </a:solidFill>
                <a:latin typeface="+mn-ea"/>
                <a:cs typeface="Times New Roman" panose="02020603050405020304" pitchFamily="18" charset="0"/>
              </a:rPr>
              <a:t>，所以在中断服务子程序</a:t>
            </a:r>
            <a:r>
              <a:rPr lang="en-US" altLang="zh-CN" sz="2000" kern="100" dirty="0">
                <a:solidFill>
                  <a:schemeClr val="tx1">
                    <a:lumMod val="65000"/>
                    <a:lumOff val="35000"/>
                  </a:schemeClr>
                </a:solidFill>
                <a:latin typeface="+mn-ea"/>
                <a:cs typeface="Times New Roman" panose="02020603050405020304" pitchFamily="18" charset="0"/>
              </a:rPr>
              <a:t>b</a:t>
            </a:r>
            <a:r>
              <a:rPr lang="zh-CN" altLang="en-US" sz="2000" kern="100" dirty="0">
                <a:solidFill>
                  <a:schemeClr val="tx1">
                    <a:lumMod val="65000"/>
                    <a:lumOff val="35000"/>
                  </a:schemeClr>
                </a:solidFill>
                <a:latin typeface="+mn-ea"/>
                <a:cs typeface="Times New Roman" panose="02020603050405020304" pitchFamily="18" charset="0"/>
              </a:rPr>
              <a:t>中，需要将</a:t>
            </a:r>
            <a:r>
              <a:rPr lang="en-US" altLang="zh-CN" sz="2000" kern="100" dirty="0">
                <a:solidFill>
                  <a:schemeClr val="tx1">
                    <a:lumMod val="65000"/>
                    <a:lumOff val="35000"/>
                  </a:schemeClr>
                </a:solidFill>
                <a:latin typeface="+mn-ea"/>
                <a:cs typeface="Times New Roman" panose="02020603050405020304" pitchFamily="18" charset="0"/>
              </a:rPr>
              <a:t>MAXCONV1</a:t>
            </a:r>
            <a:r>
              <a:rPr lang="zh-CN" altLang="en-US" sz="2000" kern="100" dirty="0">
                <a:solidFill>
                  <a:schemeClr val="tx1">
                    <a:lumMod val="65000"/>
                    <a:lumOff val="35000"/>
                  </a:schemeClr>
                </a:solidFill>
                <a:latin typeface="+mn-ea"/>
                <a:cs typeface="Times New Roman" panose="02020603050405020304" pitchFamily="18" charset="0"/>
              </a:rPr>
              <a:t>的值又改为</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，然后从</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结果寄存器中读取</a:t>
            </a:r>
            <a:r>
              <a:rPr lang="en-US" altLang="zh-CN" sz="2000" kern="100" dirty="0">
                <a:solidFill>
                  <a:schemeClr val="tx1">
                    <a:lumMod val="65000"/>
                    <a:lumOff val="35000"/>
                  </a:schemeClr>
                </a:solidFill>
                <a:latin typeface="+mn-ea"/>
                <a:cs typeface="Times New Roman" panose="02020603050405020304" pitchFamily="18" charset="0"/>
              </a:rPr>
              <a:t>I1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I2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V3</a:t>
            </a:r>
            <a:r>
              <a:rPr lang="zh-CN" altLang="en-US" sz="2000" kern="100" dirty="0">
                <a:solidFill>
                  <a:schemeClr val="tx1">
                    <a:lumMod val="65000"/>
                    <a:lumOff val="35000"/>
                  </a:schemeClr>
                </a:solidFill>
                <a:latin typeface="+mn-ea"/>
                <a:cs typeface="Times New Roman" panose="02020603050405020304" pitchFamily="18" charset="0"/>
              </a:rPr>
              <a:t>的数值，还有一件事千万不能忘，此时序列发生器的状态指针指向的是</a:t>
            </a:r>
            <a:r>
              <a:rPr lang="en-US" altLang="zh-CN" sz="2000" kern="100" dirty="0">
                <a:solidFill>
                  <a:schemeClr val="tx1">
                    <a:lumMod val="65000"/>
                    <a:lumOff val="35000"/>
                  </a:schemeClr>
                </a:solidFill>
                <a:latin typeface="+mn-ea"/>
                <a:cs typeface="Times New Roman" panose="02020603050405020304" pitchFamily="18" charset="0"/>
              </a:rPr>
              <a:t>CONV04</a:t>
            </a:r>
            <a:r>
              <a:rPr lang="zh-CN" altLang="en-US" sz="2000" kern="100" dirty="0">
                <a:solidFill>
                  <a:schemeClr val="tx1">
                    <a:lumMod val="65000"/>
                    <a:lumOff val="35000"/>
                  </a:schemeClr>
                </a:solidFill>
                <a:latin typeface="+mn-ea"/>
                <a:cs typeface="Times New Roman" panose="02020603050405020304" pitchFamily="18" charset="0"/>
              </a:rPr>
              <a:t>，所以在开始采集</a:t>
            </a:r>
            <a:r>
              <a:rPr lang="en-US" altLang="zh-CN" sz="2000" kern="100" dirty="0">
                <a:solidFill>
                  <a:schemeClr val="tx1">
                    <a:lumMod val="65000"/>
                    <a:lumOff val="35000"/>
                  </a:schemeClr>
                </a:solidFill>
                <a:latin typeface="+mn-ea"/>
                <a:cs typeface="Times New Roman" panose="02020603050405020304" pitchFamily="18" charset="0"/>
              </a:rPr>
              <a:t>I1</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I2</a:t>
            </a:r>
            <a:r>
              <a:rPr lang="zh-CN" altLang="en-US" sz="2000" kern="100" dirty="0">
                <a:solidFill>
                  <a:schemeClr val="tx1">
                    <a:lumMod val="65000"/>
                    <a:lumOff val="35000"/>
                  </a:schemeClr>
                </a:solidFill>
                <a:latin typeface="+mn-ea"/>
                <a:cs typeface="Times New Roman" panose="02020603050405020304" pitchFamily="18" charset="0"/>
              </a:rPr>
              <a:t>之前，先要复位序列发生器，使状态指针指向</a:t>
            </a:r>
            <a:r>
              <a:rPr lang="en-US" altLang="zh-CN" sz="2000" kern="100" dirty="0">
                <a:solidFill>
                  <a:schemeClr val="tx1">
                    <a:lumMod val="65000"/>
                    <a:lumOff val="35000"/>
                  </a:schemeClr>
                </a:solidFill>
                <a:latin typeface="+mn-ea"/>
                <a:cs typeface="Times New Roman" panose="02020603050405020304" pitchFamily="18" charset="0"/>
              </a:rPr>
              <a:t>CONV00</a:t>
            </a:r>
            <a:r>
              <a:rPr lang="zh-CN" altLang="en-US" sz="2000" kern="100" dirty="0">
                <a:solidFill>
                  <a:schemeClr val="tx1">
                    <a:lumMod val="65000"/>
                    <a:lumOff val="35000"/>
                  </a:schemeClr>
                </a:solidFill>
                <a:latin typeface="+mn-ea"/>
                <a:cs typeface="Times New Roman" panose="02020603050405020304" pitchFamily="18" charset="0"/>
              </a:rPr>
              <a:t>。</a:t>
            </a:r>
          </a:p>
          <a:p>
            <a:pPr indent="538163">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中断</a:t>
            </a:r>
            <a:r>
              <a:rPr lang="en-US" altLang="zh-CN" sz="2000" kern="100" dirty="0">
                <a:solidFill>
                  <a:schemeClr val="tx1">
                    <a:lumMod val="65000"/>
                    <a:lumOff val="35000"/>
                  </a:schemeClr>
                </a:solidFill>
                <a:latin typeface="+mn-ea"/>
                <a:cs typeface="Times New Roman" panose="02020603050405020304" pitchFamily="18" charset="0"/>
              </a:rPr>
              <a:t>c</a:t>
            </a:r>
            <a:r>
              <a:rPr lang="zh-CN" altLang="en-US" sz="2000" kern="100" dirty="0">
                <a:solidFill>
                  <a:schemeClr val="tx1">
                    <a:lumMod val="65000"/>
                    <a:lumOff val="35000"/>
                  </a:schemeClr>
                </a:solidFill>
                <a:latin typeface="+mn-ea"/>
                <a:cs typeface="Times New Roman" panose="02020603050405020304" pitchFamily="18" charset="0"/>
              </a:rPr>
              <a:t>重复中断</a:t>
            </a:r>
            <a:r>
              <a:rPr lang="en-US" altLang="zh-CN" sz="2000" kern="100" dirty="0">
                <a:solidFill>
                  <a:schemeClr val="tx1">
                    <a:lumMod val="65000"/>
                    <a:lumOff val="35000"/>
                  </a:schemeClr>
                </a:solidFill>
                <a:latin typeface="+mn-ea"/>
                <a:cs typeface="Times New Roman" panose="02020603050405020304" pitchFamily="18" charset="0"/>
              </a:rPr>
              <a:t>a</a:t>
            </a:r>
            <a:r>
              <a:rPr lang="zh-CN" altLang="en-US" sz="2000" kern="100" dirty="0">
                <a:solidFill>
                  <a:schemeClr val="tx1">
                    <a:lumMod val="65000"/>
                    <a:lumOff val="35000"/>
                  </a:schemeClr>
                </a:solidFill>
                <a:latin typeface="+mn-ea"/>
                <a:cs typeface="Times New Roman" panose="02020603050405020304" pitchFamily="18" charset="0"/>
              </a:rPr>
              <a:t>，中断</a:t>
            </a:r>
            <a:r>
              <a:rPr lang="en-US" altLang="zh-CN" sz="2000" kern="100" dirty="0">
                <a:solidFill>
                  <a:schemeClr val="tx1">
                    <a:lumMod val="65000"/>
                    <a:lumOff val="35000"/>
                  </a:schemeClr>
                </a:solidFill>
                <a:latin typeface="+mn-ea"/>
                <a:cs typeface="Times New Roman" panose="02020603050405020304" pitchFamily="18" charset="0"/>
              </a:rPr>
              <a:t>d</a:t>
            </a:r>
            <a:r>
              <a:rPr lang="zh-CN" altLang="en-US" sz="2000" kern="100" dirty="0">
                <a:solidFill>
                  <a:schemeClr val="tx1">
                    <a:lumMod val="65000"/>
                    <a:lumOff val="35000"/>
                  </a:schemeClr>
                </a:solidFill>
                <a:latin typeface="+mn-ea"/>
                <a:cs typeface="Times New Roman" panose="02020603050405020304" pitchFamily="18" charset="0"/>
              </a:rPr>
              <a:t>重复中断</a:t>
            </a:r>
            <a:r>
              <a:rPr lang="en-US" altLang="zh-CN" sz="2000" kern="100" dirty="0">
                <a:solidFill>
                  <a:schemeClr val="tx1">
                    <a:lumMod val="65000"/>
                    <a:lumOff val="35000"/>
                  </a:schemeClr>
                </a:solidFill>
                <a:latin typeface="+mn-ea"/>
                <a:cs typeface="Times New Roman" panose="02020603050405020304" pitchFamily="18" charset="0"/>
              </a:rPr>
              <a:t>b</a:t>
            </a:r>
            <a:r>
              <a:rPr lang="zh-CN" altLang="en-US" sz="2000" kern="100" dirty="0">
                <a:solidFill>
                  <a:schemeClr val="tx1">
                    <a:lumMod val="65000"/>
                    <a:lumOff val="35000"/>
                  </a:schemeClr>
                </a:solidFill>
                <a:latin typeface="+mn-ea"/>
                <a:cs typeface="Times New Roman" panose="02020603050405020304" pitchFamily="18" charset="0"/>
              </a:rPr>
              <a:t>，就这样不断重复下去。这个例子用来说明序列发生器在每一个序列转换结束时都会产生一个中断请求的工作方式，接下来看另外一个例子。</a:t>
            </a:r>
          </a:p>
        </p:txBody>
      </p:sp>
    </p:spTree>
    <p:extLst>
      <p:ext uri="{BB962C8B-B14F-4D97-AF65-F5344CB8AC3E}">
        <p14:creationId xmlns:p14="http://schemas.microsoft.com/office/powerpoint/2010/main" val="2692381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55576" y="901023"/>
            <a:ext cx="7632848" cy="430374"/>
          </a:xfrm>
          <a:prstGeom prst="rect">
            <a:avLst/>
          </a:prstGeom>
        </p:spPr>
        <p:txBody>
          <a:bodyPr wrap="square">
            <a:spAutoFit/>
          </a:bodyPr>
          <a:lstStyle/>
          <a:p>
            <a:pPr>
              <a:lnSpc>
                <a:spcPct val="120000"/>
              </a:lnSpc>
              <a:spcAft>
                <a:spcPts val="0"/>
              </a:spcAft>
            </a:pPr>
            <a:r>
              <a:rPr lang="en-US" altLang="zh-CN" sz="2000" kern="100" dirty="0">
                <a:latin typeface="+mn-ea"/>
                <a:cs typeface="Times New Roman" panose="02020603050405020304" pitchFamily="18" charset="0"/>
              </a:rPr>
              <a:t>2. </a:t>
            </a:r>
            <a:r>
              <a:rPr lang="zh-CN" altLang="en-US" sz="2000" kern="100" dirty="0">
                <a:latin typeface="+mn-ea"/>
                <a:cs typeface="Times New Roman" panose="02020603050405020304" pitchFamily="18" charset="0"/>
              </a:rPr>
              <a:t>中断请求出现在每隔一个序列转换结束时</a:t>
            </a:r>
          </a:p>
        </p:txBody>
      </p:sp>
      <p:sp>
        <p:nvSpPr>
          <p:cNvPr id="6" name="矩形 5"/>
          <p:cNvSpPr/>
          <p:nvPr/>
        </p:nvSpPr>
        <p:spPr>
          <a:xfrm>
            <a:off x="755576" y="1394590"/>
            <a:ext cx="7632848" cy="3046988"/>
          </a:xfrm>
          <a:prstGeom prst="rect">
            <a:avLst/>
          </a:prstGeom>
        </p:spPr>
        <p:txBody>
          <a:bodyPr wrap="square">
            <a:spAutoFit/>
          </a:bodyPr>
          <a:lstStyle/>
          <a:p>
            <a:pPr indent="538163">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如图</a:t>
            </a:r>
            <a:r>
              <a:rPr lang="en-US" altLang="zh-CN" sz="2000" kern="100" dirty="0">
                <a:solidFill>
                  <a:schemeClr val="tx1">
                    <a:lumMod val="65000"/>
                    <a:lumOff val="35000"/>
                  </a:schemeClr>
                </a:solidFill>
                <a:latin typeface="+mn-ea"/>
                <a:cs typeface="Times New Roman" panose="02020603050405020304" pitchFamily="18" charset="0"/>
              </a:rPr>
              <a:t>11-26</a:t>
            </a:r>
            <a:r>
              <a:rPr lang="zh-CN" altLang="en-US" sz="2000" kern="100" dirty="0">
                <a:solidFill>
                  <a:schemeClr val="tx1">
                    <a:lumMod val="65000"/>
                    <a:lumOff val="35000"/>
                  </a:schemeClr>
                </a:solidFill>
                <a:latin typeface="+mn-ea"/>
                <a:cs typeface="Times New Roman" panose="02020603050405020304" pitchFamily="18" charset="0"/>
              </a:rPr>
              <a:t>所示，</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模块需要采集</a:t>
            </a:r>
            <a:r>
              <a:rPr lang="en-US" altLang="zh-CN" sz="2000" kern="100" dirty="0">
                <a:solidFill>
                  <a:schemeClr val="tx1">
                    <a:lumMod val="65000"/>
                    <a:lumOff val="35000"/>
                  </a:schemeClr>
                </a:solidFill>
                <a:latin typeface="+mn-ea"/>
                <a:cs typeface="Times New Roman" panose="02020603050405020304" pitchFamily="18" charset="0"/>
              </a:rPr>
              <a:t>6</a:t>
            </a:r>
            <a:r>
              <a:rPr lang="zh-CN" altLang="en-US" sz="2000" kern="100" dirty="0">
                <a:solidFill>
                  <a:schemeClr val="tx1">
                    <a:lumMod val="65000"/>
                    <a:lumOff val="35000"/>
                  </a:schemeClr>
                </a:solidFill>
                <a:latin typeface="+mn-ea"/>
                <a:cs typeface="Times New Roman" panose="02020603050405020304" pitchFamily="18" charset="0"/>
              </a:rPr>
              <a:t>个量，</a:t>
            </a:r>
            <a:r>
              <a:rPr lang="en-US" altLang="zh-CN" sz="2000" kern="100" dirty="0">
                <a:solidFill>
                  <a:schemeClr val="tx1">
                    <a:lumMod val="65000"/>
                    <a:lumOff val="35000"/>
                  </a:schemeClr>
                </a:solidFill>
                <a:latin typeface="+mn-ea"/>
                <a:cs typeface="Times New Roman" panose="02020603050405020304" pitchFamily="18" charset="0"/>
              </a:rPr>
              <a:t>I1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I2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I3</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V3</a:t>
            </a:r>
            <a:r>
              <a:rPr lang="zh-CN" altLang="en-US" sz="2000" kern="100" dirty="0">
                <a:solidFill>
                  <a:schemeClr val="tx1">
                    <a:lumMod val="65000"/>
                    <a:lumOff val="35000"/>
                  </a:schemeClr>
                </a:solidFill>
                <a:latin typeface="+mn-ea"/>
                <a:cs typeface="Times New Roman" panose="02020603050405020304" pitchFamily="18" charset="0"/>
              </a:rPr>
              <a:t>，和前面的例子一样，采用的是两个触发信号启动了两个序列的转换，触发信号</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是通用定时器</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的下溢中断事件，启动了</a:t>
            </a:r>
            <a:r>
              <a:rPr lang="en-US" altLang="zh-CN" sz="2000" kern="100" dirty="0">
                <a:solidFill>
                  <a:schemeClr val="tx1">
                    <a:lumMod val="65000"/>
                    <a:lumOff val="35000"/>
                  </a:schemeClr>
                </a:solidFill>
                <a:latin typeface="+mn-ea"/>
                <a:cs typeface="Times New Roman" panose="02020603050405020304" pitchFamily="18" charset="0"/>
              </a:rPr>
              <a:t>3</a:t>
            </a:r>
            <a:r>
              <a:rPr lang="zh-CN" altLang="en-US" sz="2000" kern="100" dirty="0">
                <a:solidFill>
                  <a:schemeClr val="tx1">
                    <a:lumMod val="65000"/>
                    <a:lumOff val="35000"/>
                  </a:schemeClr>
                </a:solidFill>
                <a:latin typeface="+mn-ea"/>
                <a:cs typeface="Times New Roman" panose="02020603050405020304" pitchFamily="18" charset="0"/>
              </a:rPr>
              <a:t>个通道的自动转换，分别是</a:t>
            </a:r>
            <a:r>
              <a:rPr lang="en-US" altLang="zh-CN" sz="2000" kern="100" dirty="0">
                <a:solidFill>
                  <a:schemeClr val="tx1">
                    <a:lumMod val="65000"/>
                    <a:lumOff val="35000"/>
                  </a:schemeClr>
                </a:solidFill>
                <a:latin typeface="+mn-ea"/>
                <a:cs typeface="Times New Roman" panose="02020603050405020304" pitchFamily="18" charset="0"/>
              </a:rPr>
              <a:t>I1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I2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I3</a:t>
            </a:r>
            <a:r>
              <a:rPr lang="zh-CN" altLang="en-US" sz="2000" kern="100" dirty="0">
                <a:solidFill>
                  <a:schemeClr val="tx1">
                    <a:lumMod val="65000"/>
                    <a:lumOff val="35000"/>
                  </a:schemeClr>
                </a:solidFill>
                <a:latin typeface="+mn-ea"/>
                <a:cs typeface="Times New Roman" panose="02020603050405020304" pitchFamily="18" charset="0"/>
              </a:rPr>
              <a:t>，触发信号</a:t>
            </a: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是通用定时器</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的周期中断事件，启动了</a:t>
            </a:r>
            <a:r>
              <a:rPr lang="en-US" altLang="zh-CN" sz="2000" kern="100" dirty="0">
                <a:solidFill>
                  <a:schemeClr val="tx1">
                    <a:lumMod val="65000"/>
                    <a:lumOff val="35000"/>
                  </a:schemeClr>
                </a:solidFill>
                <a:latin typeface="+mn-ea"/>
                <a:cs typeface="Times New Roman" panose="02020603050405020304" pitchFamily="18" charset="0"/>
              </a:rPr>
              <a:t>3</a:t>
            </a:r>
            <a:r>
              <a:rPr lang="zh-CN" altLang="en-US" sz="2000" kern="100" dirty="0">
                <a:solidFill>
                  <a:schemeClr val="tx1">
                    <a:lumMod val="65000"/>
                    <a:lumOff val="35000"/>
                  </a:schemeClr>
                </a:solidFill>
                <a:latin typeface="+mn-ea"/>
                <a:cs typeface="Times New Roman" panose="02020603050405020304" pitchFamily="18" charset="0"/>
              </a:rPr>
              <a:t>个通道的自动转换，分别是</a:t>
            </a:r>
            <a:r>
              <a:rPr lang="en-US" altLang="zh-CN" sz="2000" kern="100" dirty="0">
                <a:solidFill>
                  <a:schemeClr val="tx1">
                    <a:lumMod val="65000"/>
                    <a:lumOff val="35000"/>
                  </a:schemeClr>
                </a:solidFill>
                <a:latin typeface="+mn-ea"/>
                <a:cs typeface="Times New Roman" panose="02020603050405020304" pitchFamily="18" charset="0"/>
              </a:rPr>
              <a:t>V1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V3</a:t>
            </a:r>
            <a:r>
              <a:rPr lang="zh-CN" altLang="en-US" sz="2000" kern="100" dirty="0">
                <a:solidFill>
                  <a:schemeClr val="tx1">
                    <a:lumMod val="65000"/>
                    <a:lumOff val="35000"/>
                  </a:schemeClr>
                </a:solidFill>
                <a:latin typeface="+mn-ea"/>
                <a:cs typeface="Times New Roman" panose="02020603050405020304" pitchFamily="18" charset="0"/>
              </a:rPr>
              <a:t>，触发信号</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和触发信号</a:t>
            </a: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在时间上相差</a:t>
            </a:r>
            <a:r>
              <a:rPr lang="en-US" altLang="zh-CN" sz="2000" kern="100" dirty="0">
                <a:solidFill>
                  <a:schemeClr val="tx1">
                    <a:lumMod val="65000"/>
                    <a:lumOff val="35000"/>
                  </a:schemeClr>
                </a:solidFill>
                <a:latin typeface="+mn-ea"/>
                <a:cs typeface="Times New Roman" panose="02020603050405020304" pitchFamily="18" charset="0"/>
              </a:rPr>
              <a:t>25us</a:t>
            </a:r>
            <a:r>
              <a:rPr lang="zh-CN" altLang="en-US" sz="2000" kern="100" dirty="0">
                <a:solidFill>
                  <a:schemeClr val="tx1">
                    <a:lumMod val="65000"/>
                    <a:lumOff val="35000"/>
                  </a:schemeClr>
                </a:solidFill>
                <a:latin typeface="+mn-ea"/>
                <a:cs typeface="Times New Roman" panose="02020603050405020304" pitchFamily="18" charset="0"/>
              </a:rPr>
              <a:t>。序列发生器工作在启动</a:t>
            </a:r>
            <a:r>
              <a:rPr lang="en-US" altLang="zh-CN" sz="2000" kern="100" dirty="0">
                <a:solidFill>
                  <a:schemeClr val="tx1">
                    <a:lumMod val="65000"/>
                    <a:lumOff val="35000"/>
                  </a:schemeClr>
                </a:solidFill>
                <a:latin typeface="+mn-ea"/>
                <a:cs typeface="Times New Roman" panose="02020603050405020304" pitchFamily="18" charset="0"/>
              </a:rPr>
              <a:t>/</a:t>
            </a:r>
            <a:r>
              <a:rPr lang="zh-CN" altLang="en-US" sz="2000" kern="100" dirty="0">
                <a:solidFill>
                  <a:schemeClr val="tx1">
                    <a:lumMod val="65000"/>
                    <a:lumOff val="35000"/>
                  </a:schemeClr>
                </a:solidFill>
                <a:latin typeface="+mn-ea"/>
                <a:cs typeface="Times New Roman" panose="02020603050405020304" pitchFamily="18" charset="0"/>
              </a:rPr>
              <a:t>停止模式。</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输入通道选择序列控制寄存器 的设置情况如表</a:t>
            </a:r>
            <a:r>
              <a:rPr lang="en-US" altLang="zh-CN" sz="2000" kern="100" dirty="0">
                <a:solidFill>
                  <a:schemeClr val="tx1">
                    <a:lumMod val="65000"/>
                    <a:lumOff val="35000"/>
                  </a:schemeClr>
                </a:solidFill>
                <a:latin typeface="+mn-ea"/>
                <a:cs typeface="Times New Roman" panose="02020603050405020304" pitchFamily="18" charset="0"/>
              </a:rPr>
              <a:t>11-11</a:t>
            </a:r>
            <a:r>
              <a:rPr lang="zh-CN" altLang="en-US" sz="2000" kern="100" dirty="0">
                <a:solidFill>
                  <a:schemeClr val="tx1">
                    <a:lumMod val="65000"/>
                    <a:lumOff val="35000"/>
                  </a:schemeClr>
                </a:solidFill>
                <a:latin typeface="+mn-ea"/>
                <a:cs typeface="Times New Roman" panose="02020603050405020304" pitchFamily="18" charset="0"/>
              </a:rPr>
              <a:t>所示。</a:t>
            </a:r>
          </a:p>
        </p:txBody>
      </p:sp>
    </p:spTree>
    <p:extLst>
      <p:ext uri="{BB962C8B-B14F-4D97-AF65-F5344CB8AC3E}">
        <p14:creationId xmlns:p14="http://schemas.microsoft.com/office/powerpoint/2010/main" val="4287852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951820" y="3867894"/>
            <a:ext cx="3240360" cy="830997"/>
          </a:xfrm>
          <a:prstGeom prst="rect">
            <a:avLst/>
          </a:prstGeom>
        </p:spPr>
        <p:txBody>
          <a:bodyPr wrap="square">
            <a:spAutoFit/>
          </a:bodyPr>
          <a:lstStyle/>
          <a:p>
            <a:pPr>
              <a:lnSpc>
                <a:spcPct val="120000"/>
              </a:lnSpc>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11-26 </a:t>
            </a:r>
            <a:r>
              <a:rPr lang="zh-CN" altLang="en-US" sz="2000" kern="100" dirty="0">
                <a:latin typeface="+mn-ea"/>
                <a:cs typeface="Times New Roman" panose="02020603050405020304" pitchFamily="18" charset="0"/>
              </a:rPr>
              <a:t>中断请求出现在每隔一个序列转换结束时</a:t>
            </a:r>
          </a:p>
        </p:txBody>
      </p:sp>
      <p:graphicFrame>
        <p:nvGraphicFramePr>
          <p:cNvPr id="7" name="对象 6"/>
          <p:cNvGraphicFramePr>
            <a:graphicFrameLocks noChangeAspect="1"/>
          </p:cNvGraphicFramePr>
          <p:nvPr>
            <p:extLst>
              <p:ext uri="{D42A27DB-BD31-4B8C-83A1-F6EECF244321}">
                <p14:modId xmlns:p14="http://schemas.microsoft.com/office/powerpoint/2010/main" val="3308905412"/>
              </p:ext>
            </p:extLst>
          </p:nvPr>
        </p:nvGraphicFramePr>
        <p:xfrm>
          <a:off x="2555776" y="1036028"/>
          <a:ext cx="4032448" cy="2593906"/>
        </p:xfrm>
        <a:graphic>
          <a:graphicData uri="http://schemas.openxmlformats.org/presentationml/2006/ole">
            <mc:AlternateContent xmlns:mc="http://schemas.openxmlformats.org/markup-compatibility/2006">
              <mc:Choice xmlns:v="urn:schemas-microsoft-com:vml" Requires="v">
                <p:oleObj spid="_x0000_s84000" name="Visio" r:id="rId4" imgW="3390519" imgH="2179320" progId="Visio.Drawing.11">
                  <p:embed/>
                </p:oleObj>
              </mc:Choice>
              <mc:Fallback>
                <p:oleObj name="Visio" r:id="rId4" imgW="3390519" imgH="217932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1036028"/>
                        <a:ext cx="4032448" cy="2593906"/>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688882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1781690" y="3680256"/>
            <a:ext cx="5580620" cy="461665"/>
          </a:xfrm>
          <a:prstGeom prst="rect">
            <a:avLst/>
          </a:prstGeom>
        </p:spPr>
        <p:txBody>
          <a:bodyPr wrap="square">
            <a:spAutoFit/>
          </a:bodyPr>
          <a:lstStyle/>
          <a:p>
            <a:pPr>
              <a:lnSpc>
                <a:spcPct val="120000"/>
              </a:lnSpc>
              <a:spcAft>
                <a:spcPts val="0"/>
              </a:spcAft>
            </a:pPr>
            <a:r>
              <a:rPr lang="zh-CN" altLang="en-US"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11-11 ADC</a:t>
            </a:r>
            <a:r>
              <a:rPr lang="zh-CN" altLang="en-US" sz="2000" kern="100" dirty="0">
                <a:latin typeface="+mn-ea"/>
                <a:cs typeface="Times New Roman" panose="02020603050405020304" pitchFamily="18" charset="0"/>
              </a:rPr>
              <a:t>输入通道选择控制寄存器设置</a:t>
            </a:r>
          </a:p>
        </p:txBody>
      </p:sp>
      <p:graphicFrame>
        <p:nvGraphicFramePr>
          <p:cNvPr id="5" name="表格 4"/>
          <p:cNvGraphicFramePr>
            <a:graphicFrameLocks noGrp="1"/>
          </p:cNvGraphicFramePr>
          <p:nvPr>
            <p:extLst>
              <p:ext uri="{D42A27DB-BD31-4B8C-83A1-F6EECF244321}">
                <p14:modId xmlns:p14="http://schemas.microsoft.com/office/powerpoint/2010/main" val="2396897844"/>
              </p:ext>
            </p:extLst>
          </p:nvPr>
        </p:nvGraphicFramePr>
        <p:xfrm>
          <a:off x="1555048" y="1210429"/>
          <a:ext cx="6113296" cy="2088232"/>
        </p:xfrm>
        <a:graphic>
          <a:graphicData uri="http://schemas.openxmlformats.org/drawingml/2006/table">
            <a:tbl>
              <a:tblPr bandRow="1">
                <a:tableStyleId>{775DCB02-9BB8-47FD-8907-85C794F793BA}</a:tableStyleId>
              </a:tblPr>
              <a:tblGrid>
                <a:gridCol w="1694070">
                  <a:extLst>
                    <a:ext uri="{9D8B030D-6E8A-4147-A177-3AD203B41FA5}">
                      <a16:colId xmlns:a16="http://schemas.microsoft.com/office/drawing/2014/main" val="2181507273"/>
                    </a:ext>
                  </a:extLst>
                </a:gridCol>
                <a:gridCol w="979751">
                  <a:extLst>
                    <a:ext uri="{9D8B030D-6E8A-4147-A177-3AD203B41FA5}">
                      <a16:colId xmlns:a16="http://schemas.microsoft.com/office/drawing/2014/main" val="3505184118"/>
                    </a:ext>
                  </a:extLst>
                </a:gridCol>
                <a:gridCol w="428590">
                  <a:extLst>
                    <a:ext uri="{9D8B030D-6E8A-4147-A177-3AD203B41FA5}">
                      <a16:colId xmlns:a16="http://schemas.microsoft.com/office/drawing/2014/main" val="2681901275"/>
                    </a:ext>
                  </a:extLst>
                </a:gridCol>
                <a:gridCol w="1694070">
                  <a:extLst>
                    <a:ext uri="{9D8B030D-6E8A-4147-A177-3AD203B41FA5}">
                      <a16:colId xmlns:a16="http://schemas.microsoft.com/office/drawing/2014/main" val="3843104990"/>
                    </a:ext>
                  </a:extLst>
                </a:gridCol>
                <a:gridCol w="979751">
                  <a:extLst>
                    <a:ext uri="{9D8B030D-6E8A-4147-A177-3AD203B41FA5}">
                      <a16:colId xmlns:a16="http://schemas.microsoft.com/office/drawing/2014/main" val="129438015"/>
                    </a:ext>
                  </a:extLst>
                </a:gridCol>
                <a:gridCol w="337064">
                  <a:extLst>
                    <a:ext uri="{9D8B030D-6E8A-4147-A177-3AD203B41FA5}">
                      <a16:colId xmlns:a16="http://schemas.microsoft.com/office/drawing/2014/main" val="108062377"/>
                    </a:ext>
                  </a:extLst>
                </a:gridCol>
              </a:tblGrid>
              <a:tr h="261029">
                <a:tc rowSpan="4">
                  <a:txBody>
                    <a:bodyPr/>
                    <a:lstStyle/>
                    <a:p>
                      <a:pPr algn="ctr">
                        <a:lnSpc>
                          <a:spcPct val="120000"/>
                        </a:lnSpc>
                        <a:spcAft>
                          <a:spcPts val="0"/>
                        </a:spcAft>
                      </a:pPr>
                      <a:r>
                        <a:rPr lang="en-US" sz="1050" kern="100" dirty="0">
                          <a:effectLst/>
                        </a:rPr>
                        <a:t>ADCCHSELSEQ1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CONV00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I1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ctr">
                        <a:lnSpc>
                          <a:spcPct val="120000"/>
                        </a:lnSpc>
                        <a:spcAft>
                          <a:spcPts val="0"/>
                        </a:spcAft>
                      </a:pPr>
                      <a:r>
                        <a:rPr lang="en-US" sz="1050" kern="100">
                          <a:effectLst/>
                        </a:rPr>
                        <a:t>ADCCHSELSEQ3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CONV08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54959442"/>
                  </a:ext>
                </a:extLst>
              </a:tr>
              <a:tr h="261029">
                <a:tc vMerge="1">
                  <a:txBody>
                    <a:bodyPr/>
                    <a:lstStyle/>
                    <a:p>
                      <a:endParaRPr lang="zh-CN" altLang="en-US"/>
                    </a:p>
                  </a:txBody>
                  <a:tcPr/>
                </a:tc>
                <a:tc>
                  <a:txBody>
                    <a:bodyPr/>
                    <a:lstStyle/>
                    <a:p>
                      <a:pPr algn="ctr">
                        <a:lnSpc>
                          <a:spcPct val="120000"/>
                        </a:lnSpc>
                        <a:spcAft>
                          <a:spcPts val="0"/>
                        </a:spcAft>
                      </a:pPr>
                      <a:r>
                        <a:rPr lang="en-US" sz="1050" kern="100">
                          <a:effectLst/>
                        </a:rPr>
                        <a:t>CONV01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I2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5698736"/>
                  </a:ext>
                </a:extLst>
              </a:tr>
              <a:tr h="261029">
                <a:tc vMerge="1">
                  <a:txBody>
                    <a:bodyPr/>
                    <a:lstStyle/>
                    <a:p>
                      <a:endParaRPr lang="zh-CN" altLang="en-US"/>
                    </a:p>
                  </a:txBody>
                  <a:tcPr/>
                </a:tc>
                <a:tc>
                  <a:txBody>
                    <a:bodyPr/>
                    <a:lstStyle/>
                    <a:p>
                      <a:pPr algn="ctr">
                        <a:lnSpc>
                          <a:spcPct val="120000"/>
                        </a:lnSpc>
                        <a:spcAft>
                          <a:spcPts val="0"/>
                        </a:spcAft>
                      </a:pPr>
                      <a:r>
                        <a:rPr lang="en-US" sz="1050" kern="100">
                          <a:effectLst/>
                        </a:rPr>
                        <a:t>CONV02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I3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35068081"/>
                  </a:ext>
                </a:extLst>
              </a:tr>
              <a:tr h="261029">
                <a:tc vMerge="1">
                  <a:txBody>
                    <a:bodyPr/>
                    <a:lstStyle/>
                    <a:p>
                      <a:endParaRPr lang="zh-CN" altLang="en-US"/>
                    </a:p>
                  </a:txBody>
                  <a:tcPr/>
                </a:tc>
                <a:tc>
                  <a:txBody>
                    <a:bodyPr/>
                    <a:lstStyle/>
                    <a:p>
                      <a:pPr algn="ctr">
                        <a:lnSpc>
                          <a:spcPct val="120000"/>
                        </a:lnSpc>
                        <a:spcAft>
                          <a:spcPts val="0"/>
                        </a:spcAft>
                      </a:pPr>
                      <a:r>
                        <a:rPr lang="en-US" sz="1050" kern="100">
                          <a:effectLst/>
                        </a:rPr>
                        <a:t>CONV03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V1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70637334"/>
                  </a:ext>
                </a:extLst>
              </a:tr>
              <a:tr h="261029">
                <a:tc rowSpan="4">
                  <a:txBody>
                    <a:bodyPr/>
                    <a:lstStyle/>
                    <a:p>
                      <a:pPr algn="ctr">
                        <a:lnSpc>
                          <a:spcPct val="120000"/>
                        </a:lnSpc>
                        <a:spcAft>
                          <a:spcPts val="0"/>
                        </a:spcAft>
                      </a:pPr>
                      <a:r>
                        <a:rPr lang="en-US" sz="1050" kern="100" dirty="0">
                          <a:effectLst/>
                        </a:rPr>
                        <a:t>ADCCHSELSEQ2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CONV04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V2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ctr">
                        <a:lnSpc>
                          <a:spcPct val="120000"/>
                        </a:lnSpc>
                        <a:spcAft>
                          <a:spcPts val="0"/>
                        </a:spcAft>
                      </a:pPr>
                      <a:r>
                        <a:rPr lang="en-US" sz="1050" kern="100" dirty="0">
                          <a:effectLst/>
                        </a:rPr>
                        <a:t>ADCCHSELSEQ4</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CONV12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67690040"/>
                  </a:ext>
                </a:extLst>
              </a:tr>
              <a:tr h="261029">
                <a:tc vMerge="1">
                  <a:txBody>
                    <a:bodyPr/>
                    <a:lstStyle/>
                    <a:p>
                      <a:endParaRPr lang="zh-CN" altLang="en-US"/>
                    </a:p>
                  </a:txBody>
                  <a:tcPr/>
                </a:tc>
                <a:tc>
                  <a:txBody>
                    <a:bodyPr/>
                    <a:lstStyle/>
                    <a:p>
                      <a:pPr algn="ctr">
                        <a:lnSpc>
                          <a:spcPct val="120000"/>
                        </a:lnSpc>
                        <a:spcAft>
                          <a:spcPts val="0"/>
                        </a:spcAft>
                      </a:pPr>
                      <a:r>
                        <a:rPr lang="en-US" sz="1050" kern="100">
                          <a:effectLst/>
                        </a:rPr>
                        <a:t>CONV05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V3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5728900"/>
                  </a:ext>
                </a:extLst>
              </a:tr>
              <a:tr h="261029">
                <a:tc vMerge="1">
                  <a:txBody>
                    <a:bodyPr/>
                    <a:lstStyle/>
                    <a:p>
                      <a:endParaRPr lang="zh-CN" altLang="en-US"/>
                    </a:p>
                  </a:txBody>
                  <a:tcPr/>
                </a:tc>
                <a:tc>
                  <a:txBody>
                    <a:bodyPr/>
                    <a:lstStyle/>
                    <a:p>
                      <a:pPr algn="ctr">
                        <a:lnSpc>
                          <a:spcPct val="120000"/>
                        </a:lnSpc>
                        <a:spcAft>
                          <a:spcPts val="0"/>
                        </a:spcAft>
                      </a:pPr>
                      <a:r>
                        <a:rPr lang="en-US" sz="1050" kern="100">
                          <a:effectLst/>
                        </a:rPr>
                        <a:t>CONV06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66890916"/>
                  </a:ext>
                </a:extLst>
              </a:tr>
              <a:tr h="261029">
                <a:tc vMerge="1">
                  <a:txBody>
                    <a:bodyPr/>
                    <a:lstStyle/>
                    <a:p>
                      <a:endParaRPr lang="zh-CN" altLang="en-US"/>
                    </a:p>
                  </a:txBody>
                  <a:tcPr/>
                </a:tc>
                <a:tc>
                  <a:txBody>
                    <a:bodyPr/>
                    <a:lstStyle/>
                    <a:p>
                      <a:pPr algn="ctr">
                        <a:lnSpc>
                          <a:spcPct val="120000"/>
                        </a:lnSpc>
                        <a:spcAft>
                          <a:spcPts val="0"/>
                        </a:spcAft>
                      </a:pPr>
                      <a:r>
                        <a:rPr lang="en-US" sz="1050" kern="100">
                          <a:effectLst/>
                        </a:rPr>
                        <a:t>CONV07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lnSpc>
                          <a:spcPct val="120000"/>
                        </a:lnSpc>
                        <a:spcAft>
                          <a:spcPts val="0"/>
                        </a:spcAft>
                      </a:pPr>
                      <a:r>
                        <a:rPr lang="en-US" sz="1050" kern="100">
                          <a:effectLst/>
                        </a:rPr>
                        <a:t>CONV15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05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96969658"/>
                  </a:ext>
                </a:extLst>
              </a:tr>
            </a:tbl>
          </a:graphicData>
        </a:graphic>
      </p:graphicFrame>
    </p:spTree>
    <p:extLst>
      <p:ext uri="{BB962C8B-B14F-4D97-AF65-F5344CB8AC3E}">
        <p14:creationId xmlns:p14="http://schemas.microsoft.com/office/powerpoint/2010/main" val="3575590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755576" y="1059582"/>
            <a:ext cx="7632848" cy="3785652"/>
          </a:xfrm>
          <a:prstGeom prst="rect">
            <a:avLst/>
          </a:prstGeom>
        </p:spPr>
        <p:txBody>
          <a:bodyPr wrap="square">
            <a:spAutoFit/>
          </a:bodyPr>
          <a:lstStyle/>
          <a:p>
            <a:pPr indent="538163"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首先，因为需要转换</a:t>
            </a:r>
            <a:r>
              <a:rPr lang="en-US" altLang="zh-CN" sz="2000" kern="100" dirty="0">
                <a:solidFill>
                  <a:schemeClr val="tx1">
                    <a:lumMod val="65000"/>
                    <a:lumOff val="35000"/>
                  </a:schemeClr>
                </a:solidFill>
                <a:latin typeface="+mn-ea"/>
                <a:cs typeface="Times New Roman" panose="02020603050405020304" pitchFamily="18" charset="0"/>
              </a:rPr>
              <a:t>I1</a:t>
            </a:r>
            <a:r>
              <a:rPr lang="zh-CN" altLang="zh-CN"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I2</a:t>
            </a:r>
            <a:r>
              <a:rPr lang="zh-CN" altLang="zh-CN"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I3</a:t>
            </a:r>
            <a:r>
              <a:rPr lang="zh-CN" altLang="zh-CN" sz="2000" kern="100" dirty="0">
                <a:solidFill>
                  <a:schemeClr val="tx1">
                    <a:lumMod val="65000"/>
                    <a:lumOff val="35000"/>
                  </a:schemeClr>
                </a:solidFill>
                <a:latin typeface="+mn-ea"/>
                <a:cs typeface="Times New Roman" panose="02020603050405020304" pitchFamily="18" charset="0"/>
              </a:rPr>
              <a:t>，序列发生器用</a:t>
            </a:r>
            <a:r>
              <a:rPr lang="en-US" altLang="zh-CN" sz="2000" kern="100" dirty="0">
                <a:solidFill>
                  <a:schemeClr val="tx1">
                    <a:lumMod val="65000"/>
                    <a:lumOff val="35000"/>
                  </a:schemeClr>
                </a:solidFill>
                <a:latin typeface="+mn-ea"/>
                <a:cs typeface="Times New Roman" panose="02020603050405020304" pitchFamily="18" charset="0"/>
              </a:rPr>
              <a:t>MAXCONV1=2</a:t>
            </a:r>
            <a:r>
              <a:rPr lang="zh-CN" altLang="zh-CN" sz="2000" kern="100" dirty="0">
                <a:solidFill>
                  <a:schemeClr val="tx1">
                    <a:lumMod val="65000"/>
                    <a:lumOff val="35000"/>
                  </a:schemeClr>
                </a:solidFill>
                <a:latin typeface="+mn-ea"/>
                <a:cs typeface="Times New Roman" panose="02020603050405020304" pitchFamily="18" charset="0"/>
              </a:rPr>
              <a:t>来进行初始化。一旦复位和初始化，</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zh-CN" sz="2000" kern="100" dirty="0">
                <a:solidFill>
                  <a:schemeClr val="tx1">
                    <a:lumMod val="65000"/>
                    <a:lumOff val="35000"/>
                  </a:schemeClr>
                </a:solidFill>
                <a:latin typeface="+mn-ea"/>
                <a:cs typeface="Times New Roman" panose="02020603050405020304" pitchFamily="18" charset="0"/>
              </a:rPr>
              <a:t>就等待一个触发，也就是等待一个启动转换的信号。第一个转换序列号要完成</a:t>
            </a:r>
            <a:r>
              <a:rPr lang="en-US" altLang="zh-CN" sz="2000" kern="100" dirty="0">
                <a:solidFill>
                  <a:schemeClr val="tx1">
                    <a:lumMod val="65000"/>
                    <a:lumOff val="35000"/>
                  </a:schemeClr>
                </a:solidFill>
                <a:latin typeface="+mn-ea"/>
                <a:cs typeface="Times New Roman" panose="02020603050405020304" pitchFamily="18" charset="0"/>
              </a:rPr>
              <a:t>3</a:t>
            </a:r>
            <a:r>
              <a:rPr lang="zh-CN" altLang="zh-CN" sz="2000" kern="100" dirty="0">
                <a:solidFill>
                  <a:schemeClr val="tx1">
                    <a:lumMod val="65000"/>
                    <a:lumOff val="35000"/>
                  </a:schemeClr>
                </a:solidFill>
                <a:latin typeface="+mn-ea"/>
                <a:cs typeface="Times New Roman" panose="02020603050405020304" pitchFamily="18" charset="0"/>
              </a:rPr>
              <a:t>个通道的转换，这</a:t>
            </a:r>
            <a:r>
              <a:rPr lang="en-US" altLang="zh-CN" sz="2000" kern="100" dirty="0">
                <a:solidFill>
                  <a:schemeClr val="tx1">
                    <a:lumMod val="65000"/>
                    <a:lumOff val="35000"/>
                  </a:schemeClr>
                </a:solidFill>
                <a:latin typeface="+mn-ea"/>
                <a:cs typeface="Times New Roman" panose="02020603050405020304" pitchFamily="18" charset="0"/>
              </a:rPr>
              <a:t>3</a:t>
            </a:r>
            <a:r>
              <a:rPr lang="zh-CN" altLang="zh-CN" sz="2000" kern="100" dirty="0">
                <a:solidFill>
                  <a:schemeClr val="tx1">
                    <a:lumMod val="65000"/>
                    <a:lumOff val="35000"/>
                  </a:schemeClr>
                </a:solidFill>
                <a:latin typeface="+mn-ea"/>
                <a:cs typeface="Times New Roman" panose="02020603050405020304" pitchFamily="18" charset="0"/>
              </a:rPr>
              <a:t>个转换由</a:t>
            </a:r>
            <a:r>
              <a:rPr lang="en-US" altLang="zh-CN" sz="2000" kern="100" dirty="0">
                <a:solidFill>
                  <a:schemeClr val="tx1">
                    <a:lumMod val="65000"/>
                    <a:lumOff val="35000"/>
                  </a:schemeClr>
                </a:solidFill>
                <a:latin typeface="+mn-ea"/>
                <a:cs typeface="Times New Roman" panose="02020603050405020304" pitchFamily="18" charset="0"/>
              </a:rPr>
              <a:t>CONV00(I1)</a:t>
            </a:r>
            <a:r>
              <a:rPr lang="zh-CN" altLang="zh-CN"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CONV01(I2)</a:t>
            </a:r>
            <a:r>
              <a:rPr lang="zh-CN" altLang="zh-CN"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CONV02(I3)</a:t>
            </a:r>
            <a:r>
              <a:rPr lang="zh-CN" altLang="zh-CN" sz="2000" kern="100" dirty="0">
                <a:solidFill>
                  <a:schemeClr val="tx1">
                    <a:lumMod val="65000"/>
                    <a:lumOff val="35000"/>
                  </a:schemeClr>
                </a:solidFill>
                <a:latin typeface="+mn-ea"/>
                <a:cs typeface="Times New Roman" panose="02020603050405020304" pitchFamily="18" charset="0"/>
              </a:rPr>
              <a:t>的通道值来确定。</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zh-CN" sz="2000" kern="100" dirty="0">
                <a:solidFill>
                  <a:schemeClr val="tx1">
                    <a:lumMod val="65000"/>
                    <a:lumOff val="35000"/>
                  </a:schemeClr>
                </a:solidFill>
                <a:latin typeface="+mn-ea"/>
                <a:cs typeface="Times New Roman" panose="02020603050405020304" pitchFamily="18" charset="0"/>
              </a:rPr>
              <a:t>一旦收到触发信号</a:t>
            </a:r>
            <a:r>
              <a:rPr lang="en-US" altLang="zh-CN" sz="2000" kern="100" dirty="0">
                <a:solidFill>
                  <a:schemeClr val="tx1">
                    <a:lumMod val="65000"/>
                    <a:lumOff val="35000"/>
                  </a:schemeClr>
                </a:solidFill>
                <a:latin typeface="+mn-ea"/>
                <a:cs typeface="Times New Roman" panose="02020603050405020304" pitchFamily="18" charset="0"/>
              </a:rPr>
              <a:t>1</a:t>
            </a:r>
            <a:r>
              <a:rPr lang="zh-CN" altLang="zh-CN" sz="2000" kern="100" dirty="0">
                <a:solidFill>
                  <a:schemeClr val="tx1">
                    <a:lumMod val="65000"/>
                    <a:lumOff val="35000"/>
                  </a:schemeClr>
                </a:solidFill>
                <a:latin typeface="+mn-ea"/>
                <a:cs typeface="Times New Roman" panose="02020603050405020304" pitchFamily="18" charset="0"/>
              </a:rPr>
              <a:t>，便将</a:t>
            </a:r>
            <a:r>
              <a:rPr lang="en-US" altLang="zh-CN" sz="2000" kern="100" dirty="0">
                <a:solidFill>
                  <a:schemeClr val="tx1">
                    <a:lumMod val="65000"/>
                    <a:lumOff val="35000"/>
                  </a:schemeClr>
                </a:solidFill>
                <a:latin typeface="+mn-ea"/>
                <a:cs typeface="Times New Roman" panose="02020603050405020304" pitchFamily="18" charset="0"/>
              </a:rPr>
              <a:t>MAXCONV1</a:t>
            </a:r>
            <a:r>
              <a:rPr lang="zh-CN" altLang="zh-CN" sz="2000" kern="100" dirty="0">
                <a:solidFill>
                  <a:schemeClr val="tx1">
                    <a:lumMod val="65000"/>
                    <a:lumOff val="35000"/>
                  </a:schemeClr>
                </a:solidFill>
                <a:latin typeface="+mn-ea"/>
                <a:cs typeface="Times New Roman" panose="02020603050405020304" pitchFamily="18" charset="0"/>
              </a:rPr>
              <a:t>的值装载入</a:t>
            </a:r>
            <a:r>
              <a:rPr lang="en-US" altLang="zh-CN" sz="2000" kern="100" dirty="0">
                <a:solidFill>
                  <a:schemeClr val="tx1">
                    <a:lumMod val="65000"/>
                    <a:lumOff val="35000"/>
                  </a:schemeClr>
                </a:solidFill>
                <a:latin typeface="+mn-ea"/>
                <a:cs typeface="Times New Roman" panose="02020603050405020304" pitchFamily="18" charset="0"/>
              </a:rPr>
              <a:t>SEQCNTR</a:t>
            </a:r>
            <a:r>
              <a:rPr lang="zh-CN" altLang="zh-CN" sz="2000" kern="100" dirty="0">
                <a:solidFill>
                  <a:schemeClr val="tx1">
                    <a:lumMod val="65000"/>
                    <a:lumOff val="35000"/>
                  </a:schemeClr>
                </a:solidFill>
                <a:latin typeface="+mn-ea"/>
                <a:cs typeface="Times New Roman" panose="02020603050405020304" pitchFamily="18" charset="0"/>
              </a:rPr>
              <a:t>中，然后先转换</a:t>
            </a:r>
            <a:r>
              <a:rPr lang="en-US" altLang="zh-CN" sz="2000" kern="100" dirty="0">
                <a:solidFill>
                  <a:schemeClr val="tx1">
                    <a:lumMod val="65000"/>
                    <a:lumOff val="35000"/>
                  </a:schemeClr>
                </a:solidFill>
                <a:latin typeface="+mn-ea"/>
                <a:cs typeface="Times New Roman" panose="02020603050405020304" pitchFamily="18" charset="0"/>
              </a:rPr>
              <a:t>CONV00</a:t>
            </a:r>
            <a:r>
              <a:rPr lang="zh-CN" altLang="zh-CN" sz="2000" kern="100" dirty="0">
                <a:solidFill>
                  <a:schemeClr val="tx1">
                    <a:lumMod val="65000"/>
                    <a:lumOff val="35000"/>
                  </a:schemeClr>
                </a:solidFill>
                <a:latin typeface="+mn-ea"/>
                <a:cs typeface="Times New Roman" panose="02020603050405020304" pitchFamily="18" charset="0"/>
              </a:rPr>
              <a:t>的通道，再转换</a:t>
            </a:r>
            <a:r>
              <a:rPr lang="en-US" altLang="zh-CN" sz="2000" kern="100" dirty="0">
                <a:solidFill>
                  <a:schemeClr val="tx1">
                    <a:lumMod val="65000"/>
                    <a:lumOff val="35000"/>
                  </a:schemeClr>
                </a:solidFill>
                <a:latin typeface="+mn-ea"/>
                <a:cs typeface="Times New Roman" panose="02020603050405020304" pitchFamily="18" charset="0"/>
              </a:rPr>
              <a:t>CONV01</a:t>
            </a:r>
            <a:r>
              <a:rPr lang="zh-CN" altLang="zh-CN"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CONV02</a:t>
            </a:r>
            <a:r>
              <a:rPr lang="zh-CN" altLang="zh-CN" sz="2000" kern="100" dirty="0">
                <a:solidFill>
                  <a:schemeClr val="tx1">
                    <a:lumMod val="65000"/>
                    <a:lumOff val="35000"/>
                  </a:schemeClr>
                </a:solidFill>
                <a:latin typeface="+mn-ea"/>
                <a:cs typeface="Times New Roman" panose="02020603050405020304" pitchFamily="18" charset="0"/>
              </a:rPr>
              <a:t>，也就是先转换</a:t>
            </a:r>
            <a:r>
              <a:rPr lang="en-US" altLang="zh-CN" sz="2000" kern="100" dirty="0">
                <a:solidFill>
                  <a:schemeClr val="tx1">
                    <a:lumMod val="65000"/>
                    <a:lumOff val="35000"/>
                  </a:schemeClr>
                </a:solidFill>
                <a:latin typeface="+mn-ea"/>
                <a:cs typeface="Times New Roman" panose="02020603050405020304" pitchFamily="18" charset="0"/>
              </a:rPr>
              <a:t>I1</a:t>
            </a:r>
            <a:r>
              <a:rPr lang="zh-CN" altLang="zh-CN" sz="2000" kern="100" dirty="0">
                <a:solidFill>
                  <a:schemeClr val="tx1">
                    <a:lumMod val="65000"/>
                    <a:lumOff val="35000"/>
                  </a:schemeClr>
                </a:solidFill>
                <a:latin typeface="+mn-ea"/>
                <a:cs typeface="Times New Roman" panose="02020603050405020304" pitchFamily="18" charset="0"/>
              </a:rPr>
              <a:t>，然后再转换</a:t>
            </a:r>
            <a:r>
              <a:rPr lang="en-US" altLang="zh-CN" sz="2000" kern="100" dirty="0">
                <a:solidFill>
                  <a:schemeClr val="tx1">
                    <a:lumMod val="65000"/>
                    <a:lumOff val="35000"/>
                  </a:schemeClr>
                </a:solidFill>
                <a:latin typeface="+mn-ea"/>
                <a:cs typeface="Times New Roman" panose="02020603050405020304" pitchFamily="18" charset="0"/>
              </a:rPr>
              <a:t>I2</a:t>
            </a:r>
            <a:r>
              <a:rPr lang="zh-CN" altLang="zh-CN"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I3</a:t>
            </a:r>
            <a:r>
              <a:rPr lang="zh-CN" altLang="zh-CN" sz="2000" kern="100" dirty="0">
                <a:solidFill>
                  <a:schemeClr val="tx1">
                    <a:lumMod val="65000"/>
                    <a:lumOff val="35000"/>
                  </a:schemeClr>
                </a:solidFill>
                <a:latin typeface="+mn-ea"/>
                <a:cs typeface="Times New Roman" panose="02020603050405020304" pitchFamily="18" charset="0"/>
              </a:rPr>
              <a:t>。由于中断方式为每隔一个转换序列结束时产生中断请求，当完成这个序列的转换时，序列发生器将不产生中断事件。此时，序列发生器的状态指针指向</a:t>
            </a:r>
            <a:r>
              <a:rPr lang="en-US" altLang="zh-CN" sz="2000" kern="100" dirty="0">
                <a:solidFill>
                  <a:schemeClr val="tx1">
                    <a:lumMod val="65000"/>
                    <a:lumOff val="35000"/>
                  </a:schemeClr>
                </a:solidFill>
                <a:latin typeface="+mn-ea"/>
                <a:cs typeface="Times New Roman" panose="02020603050405020304" pitchFamily="18" charset="0"/>
              </a:rPr>
              <a:t>CONV02</a:t>
            </a:r>
            <a:r>
              <a:rPr lang="zh-CN" altLang="zh-CN" sz="2000" kern="100" dirty="0">
                <a:solidFill>
                  <a:schemeClr val="tx1">
                    <a:lumMod val="65000"/>
                    <a:lumOff val="35000"/>
                  </a:schemeClr>
                </a:solidFill>
                <a:latin typeface="+mn-ea"/>
                <a:cs typeface="Times New Roman" panose="02020603050405020304" pitchFamily="18" charset="0"/>
              </a:rPr>
              <a:t>。</a:t>
            </a:r>
          </a:p>
        </p:txBody>
      </p:sp>
    </p:spTree>
    <p:extLst>
      <p:ext uri="{BB962C8B-B14F-4D97-AF65-F5344CB8AC3E}">
        <p14:creationId xmlns:p14="http://schemas.microsoft.com/office/powerpoint/2010/main" val="3135603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755576" y="1059582"/>
            <a:ext cx="7632848" cy="3385029"/>
          </a:xfrm>
          <a:prstGeom prst="rect">
            <a:avLst/>
          </a:prstGeom>
        </p:spPr>
        <p:txBody>
          <a:bodyPr wrap="square">
            <a:spAutoFit/>
          </a:bodyPr>
          <a:lstStyle/>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当</a:t>
            </a:r>
            <a:r>
              <a:rPr lang="en-US" altLang="zh-CN" sz="2000" kern="100" dirty="0">
                <a:solidFill>
                  <a:schemeClr val="tx1">
                    <a:lumMod val="65000"/>
                    <a:lumOff val="35000"/>
                  </a:schemeClr>
                </a:solidFill>
                <a:latin typeface="+mn-ea"/>
                <a:cs typeface="Times New Roman" panose="02020603050405020304" pitchFamily="18" charset="0"/>
              </a:rPr>
              <a:t>SEQ1</a:t>
            </a:r>
            <a:r>
              <a:rPr lang="zh-CN" altLang="en-US" sz="2000" kern="100" dirty="0">
                <a:solidFill>
                  <a:schemeClr val="tx1">
                    <a:lumMod val="65000"/>
                    <a:lumOff val="35000"/>
                  </a:schemeClr>
                </a:solidFill>
                <a:latin typeface="+mn-ea"/>
                <a:cs typeface="Times New Roman" panose="02020603050405020304" pitchFamily="18" charset="0"/>
              </a:rPr>
              <a:t>接收到触发信号</a:t>
            </a: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时，将</a:t>
            </a:r>
            <a:r>
              <a:rPr lang="en-US" altLang="zh-CN" sz="2000" kern="100" dirty="0">
                <a:solidFill>
                  <a:schemeClr val="tx1">
                    <a:lumMod val="65000"/>
                    <a:lumOff val="35000"/>
                  </a:schemeClr>
                </a:solidFill>
                <a:latin typeface="+mn-ea"/>
                <a:cs typeface="Times New Roman" panose="02020603050405020304" pitchFamily="18" charset="0"/>
              </a:rPr>
              <a:t>MAXCONV1</a:t>
            </a:r>
            <a:r>
              <a:rPr lang="zh-CN" altLang="en-US" sz="2000" kern="100" dirty="0">
                <a:solidFill>
                  <a:schemeClr val="tx1">
                    <a:lumMod val="65000"/>
                    <a:lumOff val="35000"/>
                  </a:schemeClr>
                </a:solidFill>
                <a:latin typeface="+mn-ea"/>
                <a:cs typeface="Times New Roman" panose="02020603050405020304" pitchFamily="18" charset="0"/>
              </a:rPr>
              <a:t>的值重新装载入</a:t>
            </a:r>
            <a:r>
              <a:rPr lang="en-US" altLang="zh-CN" sz="2000" kern="100" dirty="0">
                <a:solidFill>
                  <a:schemeClr val="tx1">
                    <a:lumMod val="65000"/>
                    <a:lumOff val="35000"/>
                  </a:schemeClr>
                </a:solidFill>
                <a:latin typeface="+mn-ea"/>
                <a:cs typeface="Times New Roman" panose="02020603050405020304" pitchFamily="18" charset="0"/>
              </a:rPr>
              <a:t>SEQCNTR</a:t>
            </a:r>
            <a:r>
              <a:rPr lang="zh-CN" altLang="en-US" sz="2000" kern="100" dirty="0">
                <a:solidFill>
                  <a:schemeClr val="tx1">
                    <a:lumMod val="65000"/>
                    <a:lumOff val="35000"/>
                  </a:schemeClr>
                </a:solidFill>
                <a:latin typeface="+mn-ea"/>
                <a:cs typeface="Times New Roman" panose="02020603050405020304" pitchFamily="18" charset="0"/>
              </a:rPr>
              <a:t>，因为</a:t>
            </a:r>
            <a:r>
              <a:rPr lang="en-US" altLang="zh-CN" sz="2000" kern="100" dirty="0">
                <a:solidFill>
                  <a:schemeClr val="tx1">
                    <a:lumMod val="65000"/>
                    <a:lumOff val="35000"/>
                  </a:schemeClr>
                </a:solidFill>
                <a:latin typeface="+mn-ea"/>
                <a:cs typeface="Times New Roman" panose="02020603050405020304" pitchFamily="18" charset="0"/>
              </a:rPr>
              <a:t>MAXCONV1</a:t>
            </a:r>
            <a:r>
              <a:rPr lang="zh-CN" altLang="en-US" sz="2000" kern="100" dirty="0">
                <a:solidFill>
                  <a:schemeClr val="tx1">
                    <a:lumMod val="65000"/>
                    <a:lumOff val="35000"/>
                  </a:schemeClr>
                </a:solidFill>
                <a:latin typeface="+mn-ea"/>
                <a:cs typeface="Times New Roman" panose="02020603050405020304" pitchFamily="18" charset="0"/>
              </a:rPr>
              <a:t>的值仍为</a:t>
            </a: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，所以还能刚好采集</a:t>
            </a:r>
            <a:r>
              <a:rPr lang="en-US" altLang="zh-CN" sz="2000" kern="100" dirty="0">
                <a:solidFill>
                  <a:schemeClr val="tx1">
                    <a:lumMod val="65000"/>
                    <a:lumOff val="35000"/>
                  </a:schemeClr>
                </a:solidFill>
                <a:latin typeface="+mn-ea"/>
                <a:cs typeface="Times New Roman" panose="02020603050405020304" pitchFamily="18" charset="0"/>
              </a:rPr>
              <a:t>3</a:t>
            </a:r>
            <a:r>
              <a:rPr lang="zh-CN" altLang="en-US" sz="2000" kern="100" dirty="0">
                <a:solidFill>
                  <a:schemeClr val="tx1">
                    <a:lumMod val="65000"/>
                    <a:lumOff val="35000"/>
                  </a:schemeClr>
                </a:solidFill>
                <a:latin typeface="+mn-ea"/>
                <a:cs typeface="Times New Roman" panose="02020603050405020304" pitchFamily="18" charset="0"/>
              </a:rPr>
              <a:t>个通道。状态指针指向</a:t>
            </a:r>
            <a:r>
              <a:rPr lang="en-US" altLang="zh-CN" sz="2000" kern="100" dirty="0">
                <a:solidFill>
                  <a:schemeClr val="tx1">
                    <a:lumMod val="65000"/>
                    <a:lumOff val="35000"/>
                  </a:schemeClr>
                </a:solidFill>
                <a:latin typeface="+mn-ea"/>
                <a:cs typeface="Times New Roman" panose="02020603050405020304" pitchFamily="18" charset="0"/>
              </a:rPr>
              <a:t>CONV03</a:t>
            </a:r>
            <a:r>
              <a:rPr lang="zh-CN" altLang="en-US" sz="2000" kern="100" dirty="0">
                <a:solidFill>
                  <a:schemeClr val="tx1">
                    <a:lumMod val="65000"/>
                    <a:lumOff val="35000"/>
                  </a:schemeClr>
                </a:solidFill>
                <a:latin typeface="+mn-ea"/>
                <a:cs typeface="Times New Roman" panose="02020603050405020304" pitchFamily="18" charset="0"/>
              </a:rPr>
              <a:t>，开始转换</a:t>
            </a:r>
            <a:r>
              <a:rPr lang="en-US" altLang="zh-CN" sz="2000" kern="100" dirty="0">
                <a:solidFill>
                  <a:schemeClr val="tx1">
                    <a:lumMod val="65000"/>
                    <a:lumOff val="35000"/>
                  </a:schemeClr>
                </a:solidFill>
                <a:latin typeface="+mn-ea"/>
                <a:cs typeface="Times New Roman" panose="02020603050405020304" pitchFamily="18" charset="0"/>
              </a:rPr>
              <a:t>V1</a:t>
            </a:r>
            <a:r>
              <a:rPr lang="zh-CN" altLang="en-US" sz="2000" kern="100" dirty="0">
                <a:solidFill>
                  <a:schemeClr val="tx1">
                    <a:lumMod val="65000"/>
                    <a:lumOff val="35000"/>
                  </a:schemeClr>
                </a:solidFill>
                <a:latin typeface="+mn-ea"/>
                <a:cs typeface="Times New Roman" panose="02020603050405020304" pitchFamily="18" charset="0"/>
              </a:rPr>
              <a:t>，接着转换</a:t>
            </a:r>
            <a:r>
              <a:rPr lang="en-US" altLang="zh-CN" sz="2000" kern="100" dirty="0">
                <a:solidFill>
                  <a:schemeClr val="tx1">
                    <a:lumMod val="65000"/>
                    <a:lumOff val="35000"/>
                  </a:schemeClr>
                </a:solidFill>
                <a:latin typeface="+mn-ea"/>
                <a:cs typeface="Times New Roman" panose="02020603050405020304" pitchFamily="18" charset="0"/>
              </a:rPr>
              <a:t>V2</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V3</a:t>
            </a:r>
            <a:r>
              <a:rPr lang="zh-CN" altLang="en-US" sz="2000" kern="100" dirty="0">
                <a:solidFill>
                  <a:schemeClr val="tx1">
                    <a:lumMod val="65000"/>
                    <a:lumOff val="35000"/>
                  </a:schemeClr>
                </a:solidFill>
                <a:latin typeface="+mn-ea"/>
                <a:cs typeface="Times New Roman" panose="02020603050405020304" pitchFamily="18" charset="0"/>
              </a:rPr>
              <a:t>。当完成这个序列的转化时，序列发生器产生中断事件，如图</a:t>
            </a:r>
            <a:r>
              <a:rPr lang="en-US" altLang="zh-CN" sz="2000" kern="100" dirty="0">
                <a:solidFill>
                  <a:schemeClr val="tx1">
                    <a:lumMod val="65000"/>
                    <a:lumOff val="35000"/>
                  </a:schemeClr>
                </a:solidFill>
                <a:latin typeface="+mn-ea"/>
                <a:cs typeface="Times New Roman" panose="02020603050405020304" pitchFamily="18" charset="0"/>
              </a:rPr>
              <a:t>11-26</a:t>
            </a:r>
            <a:r>
              <a:rPr lang="zh-CN" altLang="en-US" sz="2000" kern="100" dirty="0">
                <a:solidFill>
                  <a:schemeClr val="tx1">
                    <a:lumMod val="65000"/>
                    <a:lumOff val="35000"/>
                  </a:schemeClr>
                </a:solidFill>
                <a:latin typeface="+mn-ea"/>
                <a:cs typeface="Times New Roman" panose="02020603050405020304" pitchFamily="18" charset="0"/>
              </a:rPr>
              <a:t>所示，称为中断事件</a:t>
            </a:r>
            <a:r>
              <a:rPr lang="en-US" altLang="zh-CN" sz="2000" kern="100" dirty="0">
                <a:solidFill>
                  <a:schemeClr val="tx1">
                    <a:lumMod val="65000"/>
                    <a:lumOff val="35000"/>
                  </a:schemeClr>
                </a:solidFill>
                <a:latin typeface="+mn-ea"/>
                <a:cs typeface="Times New Roman" panose="02020603050405020304" pitchFamily="18" charset="0"/>
              </a:rPr>
              <a:t>b</a:t>
            </a:r>
            <a:r>
              <a:rPr lang="zh-CN" altLang="en-US" sz="2000" kern="100" dirty="0">
                <a:solidFill>
                  <a:schemeClr val="tx1">
                    <a:lumMod val="65000"/>
                    <a:lumOff val="35000"/>
                  </a:schemeClr>
                </a:solidFill>
                <a:latin typeface="+mn-ea"/>
                <a:cs typeface="Times New Roman" panose="02020603050405020304" pitchFamily="18" charset="0"/>
              </a:rPr>
              <a:t>。那么，在中断服务子程序</a:t>
            </a:r>
            <a:r>
              <a:rPr lang="en-US" altLang="zh-CN" sz="2000" kern="100" dirty="0">
                <a:solidFill>
                  <a:schemeClr val="tx1">
                    <a:lumMod val="65000"/>
                    <a:lumOff val="35000"/>
                  </a:schemeClr>
                </a:solidFill>
                <a:latin typeface="+mn-ea"/>
                <a:cs typeface="Times New Roman" panose="02020603050405020304" pitchFamily="18" charset="0"/>
              </a:rPr>
              <a:t>b</a:t>
            </a:r>
            <a:r>
              <a:rPr lang="zh-CN" altLang="en-US" sz="2000" kern="100" dirty="0">
                <a:solidFill>
                  <a:schemeClr val="tx1">
                    <a:lumMod val="65000"/>
                    <a:lumOff val="35000"/>
                  </a:schemeClr>
                </a:solidFill>
                <a:latin typeface="+mn-ea"/>
                <a:cs typeface="Times New Roman" panose="02020603050405020304" pitchFamily="18" charset="0"/>
              </a:rPr>
              <a:t>中，需要将</a:t>
            </a:r>
            <a:r>
              <a:rPr lang="en-US" altLang="zh-CN" sz="2000" kern="100" dirty="0">
                <a:solidFill>
                  <a:schemeClr val="tx1">
                    <a:lumMod val="65000"/>
                    <a:lumOff val="35000"/>
                  </a:schemeClr>
                </a:solidFill>
                <a:latin typeface="+mn-ea"/>
                <a:cs typeface="Times New Roman" panose="02020603050405020304" pitchFamily="18" charset="0"/>
              </a:rPr>
              <a:t>I1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I2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I3</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V3</a:t>
            </a:r>
            <a:r>
              <a:rPr lang="zh-CN" altLang="en-US" sz="2000" kern="100" dirty="0">
                <a:solidFill>
                  <a:schemeClr val="tx1">
                    <a:lumMod val="65000"/>
                    <a:lumOff val="35000"/>
                  </a:schemeClr>
                </a:solidFill>
                <a:latin typeface="+mn-ea"/>
                <a:cs typeface="Times New Roman" panose="02020603050405020304" pitchFamily="18" charset="0"/>
              </a:rPr>
              <a:t>这六个通道的数据值从</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结果寄存器中读出来，然后复位序列发生器，等待触发信号</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开始新的转换。中断事件</a:t>
            </a:r>
            <a:r>
              <a:rPr lang="en-US" altLang="zh-CN" sz="2000" kern="100" dirty="0">
                <a:solidFill>
                  <a:schemeClr val="tx1">
                    <a:lumMod val="65000"/>
                    <a:lumOff val="35000"/>
                  </a:schemeClr>
                </a:solidFill>
                <a:latin typeface="+mn-ea"/>
                <a:cs typeface="Times New Roman" panose="02020603050405020304" pitchFamily="18" charset="0"/>
              </a:rPr>
              <a:t>d</a:t>
            </a:r>
            <a:r>
              <a:rPr lang="zh-CN" altLang="en-US" sz="2000" kern="100" dirty="0">
                <a:solidFill>
                  <a:schemeClr val="tx1">
                    <a:lumMod val="65000"/>
                    <a:lumOff val="35000"/>
                  </a:schemeClr>
                </a:solidFill>
                <a:latin typeface="+mn-ea"/>
                <a:cs typeface="Times New Roman" panose="02020603050405020304" pitchFamily="18" charset="0"/>
              </a:rPr>
              <a:t>将重复中断事件</a:t>
            </a:r>
            <a:r>
              <a:rPr lang="en-US" altLang="zh-CN" sz="2000" kern="100" dirty="0">
                <a:solidFill>
                  <a:schemeClr val="tx1">
                    <a:lumMod val="65000"/>
                    <a:lumOff val="35000"/>
                  </a:schemeClr>
                </a:solidFill>
                <a:latin typeface="+mn-ea"/>
                <a:cs typeface="Times New Roman" panose="02020603050405020304" pitchFamily="18" charset="0"/>
              </a:rPr>
              <a:t>b</a:t>
            </a:r>
            <a:r>
              <a:rPr lang="zh-CN" altLang="en-US" sz="2000" kern="100" dirty="0">
                <a:solidFill>
                  <a:schemeClr val="tx1">
                    <a:lumMod val="65000"/>
                    <a:lumOff val="35000"/>
                  </a:schemeClr>
                </a:solidFill>
                <a:latin typeface="+mn-ea"/>
                <a:cs typeface="Times New Roman" panose="02020603050405020304" pitchFamily="18" charset="0"/>
              </a:rPr>
              <a:t>，并一直重复下去。这个例子用以说明中断出现在每隔一个序列转换结束时的工作方式。</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2301217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275606"/>
            <a:ext cx="7920880" cy="2862322"/>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从图</a:t>
            </a:r>
            <a:r>
              <a:rPr lang="en-US" altLang="zh-CN" sz="2000" kern="100" dirty="0">
                <a:solidFill>
                  <a:schemeClr val="tx1">
                    <a:lumMod val="65000"/>
                    <a:lumOff val="35000"/>
                  </a:schemeClr>
                </a:solidFill>
                <a:latin typeface="+mn-ea"/>
              </a:rPr>
              <a:t>11-1</a:t>
            </a:r>
            <a:r>
              <a:rPr lang="zh-CN" altLang="en-US" sz="2000" kern="100" dirty="0">
                <a:solidFill>
                  <a:schemeClr val="tx1">
                    <a:lumMod val="65000"/>
                    <a:lumOff val="35000"/>
                  </a:schemeClr>
                </a:solidFill>
                <a:latin typeface="+mn-ea"/>
              </a:rPr>
              <a:t>中可以看到，</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模块具有两个</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状态的序列发生器，</a:t>
            </a:r>
            <a:r>
              <a:rPr lang="en-US" altLang="zh-CN" sz="2000" kern="100" dirty="0">
                <a:solidFill>
                  <a:schemeClr val="tx1">
                    <a:lumMod val="65000"/>
                    <a:lumOff val="35000"/>
                  </a:schemeClr>
                </a:solidFill>
                <a:latin typeface="+mn-ea"/>
              </a:rPr>
              <a:t>SEQ1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SEQ2</a:t>
            </a:r>
            <a:r>
              <a:rPr lang="zh-CN" altLang="en-US" sz="2000" kern="100" dirty="0">
                <a:solidFill>
                  <a:schemeClr val="tx1">
                    <a:lumMod val="65000"/>
                    <a:lumOff val="35000"/>
                  </a:schemeClr>
                </a:solidFill>
                <a:latin typeface="+mn-ea"/>
              </a:rPr>
              <a:t>，这两个序列发生器分别对应于</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组采样通道，</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组通道</a:t>
            </a:r>
            <a:r>
              <a:rPr lang="en-US" altLang="zh-CN" sz="2000" kern="100" dirty="0">
                <a:solidFill>
                  <a:schemeClr val="tx1">
                    <a:lumMod val="65000"/>
                    <a:lumOff val="35000"/>
                  </a:schemeClr>
                </a:solidFill>
                <a:latin typeface="+mn-ea"/>
              </a:rPr>
              <a:t>ADCINA0~ADCINA7</a:t>
            </a:r>
            <a:r>
              <a:rPr lang="zh-CN" altLang="en-US" sz="2000" kern="100" dirty="0">
                <a:solidFill>
                  <a:schemeClr val="tx1">
                    <a:lumMod val="65000"/>
                    <a:lumOff val="35000"/>
                  </a:schemeClr>
                </a:solidFill>
                <a:latin typeface="+mn-ea"/>
              </a:rPr>
              <a:t>对应于序列发生器</a:t>
            </a:r>
            <a:r>
              <a:rPr lang="en-US" altLang="zh-CN" sz="2000" kern="100" dirty="0">
                <a:solidFill>
                  <a:schemeClr val="tx1">
                    <a:lumMod val="65000"/>
                    <a:lumOff val="35000"/>
                  </a:schemeClr>
                </a:solidFill>
                <a:latin typeface="+mn-ea"/>
              </a:rPr>
              <a:t>SEQ1</a:t>
            </a:r>
            <a:r>
              <a:rPr lang="zh-CN" altLang="en-US" sz="2000" kern="100" dirty="0">
                <a:solidFill>
                  <a:schemeClr val="tx1">
                    <a:lumMod val="65000"/>
                    <a:lumOff val="35000"/>
                  </a:schemeClr>
                </a:solidFill>
                <a:latin typeface="+mn-ea"/>
              </a:rPr>
              <a:t>，而</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组通道</a:t>
            </a:r>
            <a:r>
              <a:rPr lang="en-US" altLang="zh-CN" sz="2000" kern="100" dirty="0">
                <a:solidFill>
                  <a:schemeClr val="tx1">
                    <a:lumMod val="65000"/>
                    <a:lumOff val="35000"/>
                  </a:schemeClr>
                </a:solidFill>
                <a:latin typeface="+mn-ea"/>
              </a:rPr>
              <a:t>ADCINB0~ADCINB7</a:t>
            </a:r>
            <a:r>
              <a:rPr lang="zh-CN" altLang="en-US" sz="2000" kern="100" dirty="0">
                <a:solidFill>
                  <a:schemeClr val="tx1">
                    <a:lumMod val="65000"/>
                    <a:lumOff val="35000"/>
                  </a:schemeClr>
                </a:solidFill>
                <a:latin typeface="+mn-ea"/>
              </a:rPr>
              <a:t>对应于序列发生器</a:t>
            </a:r>
            <a:r>
              <a:rPr lang="en-US" altLang="zh-CN" sz="2000" kern="100" dirty="0">
                <a:solidFill>
                  <a:schemeClr val="tx1">
                    <a:lumMod val="65000"/>
                    <a:lumOff val="35000"/>
                  </a:schemeClr>
                </a:solidFill>
                <a:latin typeface="+mn-ea"/>
              </a:rPr>
              <a:t>SEQ2</a:t>
            </a:r>
            <a:r>
              <a:rPr lang="zh-CN" altLang="en-US" sz="2000" kern="100" dirty="0">
                <a:solidFill>
                  <a:schemeClr val="tx1">
                    <a:lumMod val="65000"/>
                    <a:lumOff val="35000"/>
                  </a:schemeClr>
                </a:solidFill>
                <a:latin typeface="+mn-ea"/>
              </a:rPr>
              <a:t>，此时，</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工作于</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个独立的</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通道模块。当</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级联成一个</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通道的模块时，</a:t>
            </a:r>
            <a:r>
              <a:rPr lang="en-US" altLang="zh-CN" sz="2000" kern="100" dirty="0">
                <a:solidFill>
                  <a:schemeClr val="tx1">
                    <a:lumMod val="65000"/>
                    <a:lumOff val="35000"/>
                  </a:schemeClr>
                </a:solidFill>
                <a:latin typeface="+mn-ea"/>
              </a:rPr>
              <a:t>SEQ1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SEQ2</a:t>
            </a:r>
            <a:r>
              <a:rPr lang="zh-CN" altLang="en-US" sz="2000" kern="100" dirty="0">
                <a:solidFill>
                  <a:schemeClr val="tx1">
                    <a:lumMod val="65000"/>
                    <a:lumOff val="35000"/>
                  </a:schemeClr>
                </a:solidFill>
                <a:latin typeface="+mn-ea"/>
              </a:rPr>
              <a:t>也级联成一个</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状态的序列发生器</a:t>
            </a:r>
            <a:r>
              <a:rPr lang="en-US" altLang="zh-CN" sz="2000" kern="100" dirty="0">
                <a:solidFill>
                  <a:schemeClr val="tx1">
                    <a:lumMod val="65000"/>
                    <a:lumOff val="35000"/>
                  </a:schemeClr>
                </a:solidFill>
                <a:latin typeface="+mn-ea"/>
              </a:rPr>
              <a:t>SEQ</a:t>
            </a:r>
            <a:r>
              <a:rPr lang="zh-CN" altLang="en-US" sz="2000" kern="100" dirty="0">
                <a:solidFill>
                  <a:schemeClr val="tx1">
                    <a:lumMod val="65000"/>
                    <a:lumOff val="35000"/>
                  </a:schemeClr>
                </a:solidFill>
                <a:latin typeface="+mn-ea"/>
              </a:rPr>
              <a:t>。对于每个序列发生器，一旦指定的序列转换结束，已选择采样的通道值就会被保存到各个通道的结果寄存器中。对应于</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个信号输入通道，</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模块总共有</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个结果寄存器</a:t>
            </a:r>
            <a:r>
              <a:rPr lang="en-US" altLang="zh-CN" sz="2000" kern="100" dirty="0">
                <a:solidFill>
                  <a:schemeClr val="tx1">
                    <a:lumMod val="65000"/>
                    <a:lumOff val="35000"/>
                  </a:schemeClr>
                </a:solidFill>
                <a:latin typeface="+mn-ea"/>
              </a:rPr>
              <a:t>ADCRESULT0~ADCRESULT15</a:t>
            </a:r>
            <a:r>
              <a:rPr lang="zh-CN" altLang="en-US" sz="2000" kern="100" dirty="0">
                <a:solidFill>
                  <a:schemeClr val="tx1">
                    <a:lumMod val="65000"/>
                    <a:lumOff val="35000"/>
                  </a:schemeClr>
                </a:solidFill>
                <a:latin typeface="+mn-ea"/>
              </a:rPr>
              <a:t>。</a:t>
            </a:r>
          </a:p>
        </p:txBody>
      </p:sp>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a:t>模块</a:t>
            </a:r>
          </a:p>
        </p:txBody>
      </p:sp>
    </p:spTree>
    <p:extLst>
      <p:ext uri="{BB962C8B-B14F-4D97-AF65-F5344CB8AC3E}">
        <p14:creationId xmlns:p14="http://schemas.microsoft.com/office/powerpoint/2010/main" val="2347898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755576" y="1347614"/>
            <a:ext cx="7632848" cy="3046988"/>
          </a:xfrm>
          <a:prstGeom prst="rect">
            <a:avLst/>
          </a:prstGeom>
        </p:spPr>
        <p:txBody>
          <a:bodyPr wrap="square">
            <a:spAutoFit/>
          </a:bodyPr>
          <a:lstStyle/>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可能会有这样的疑问，为什么不将这</a:t>
            </a:r>
            <a:r>
              <a:rPr lang="en-US" altLang="zh-CN" sz="2000" kern="100" dirty="0">
                <a:solidFill>
                  <a:schemeClr val="tx1">
                    <a:lumMod val="65000"/>
                    <a:lumOff val="35000"/>
                  </a:schemeClr>
                </a:solidFill>
                <a:latin typeface="+mn-ea"/>
                <a:cs typeface="Times New Roman" panose="02020603050405020304" pitchFamily="18" charset="0"/>
              </a:rPr>
              <a:t>5</a:t>
            </a:r>
            <a:r>
              <a:rPr lang="zh-CN" altLang="en-US" sz="2000" kern="100" dirty="0">
                <a:solidFill>
                  <a:schemeClr val="tx1">
                    <a:lumMod val="65000"/>
                    <a:lumOff val="35000"/>
                  </a:schemeClr>
                </a:solidFill>
                <a:latin typeface="+mn-ea"/>
                <a:cs typeface="Times New Roman" panose="02020603050405020304" pitchFamily="18" charset="0"/>
              </a:rPr>
              <a:t>个或者</a:t>
            </a:r>
            <a:r>
              <a:rPr lang="en-US" altLang="zh-CN" sz="2000" kern="100" dirty="0">
                <a:solidFill>
                  <a:schemeClr val="tx1">
                    <a:lumMod val="65000"/>
                    <a:lumOff val="35000"/>
                  </a:schemeClr>
                </a:solidFill>
                <a:latin typeface="+mn-ea"/>
                <a:cs typeface="Times New Roman" panose="02020603050405020304" pitchFamily="18" charset="0"/>
              </a:rPr>
              <a:t>6</a:t>
            </a:r>
            <a:r>
              <a:rPr lang="zh-CN" altLang="en-US" sz="2000" kern="100" dirty="0">
                <a:solidFill>
                  <a:schemeClr val="tx1">
                    <a:lumMod val="65000"/>
                    <a:lumOff val="35000"/>
                  </a:schemeClr>
                </a:solidFill>
                <a:latin typeface="+mn-ea"/>
                <a:cs typeface="Times New Roman" panose="02020603050405020304" pitchFamily="18" charset="0"/>
              </a:rPr>
              <a:t>个通道作为一个序列来进行转换，中断请求出现在每一个序列转换结束时，在中断服务子程序里读取所有通道对应的结果寄存器的值，并复位序列发生器，而为何如此麻烦，要将这几个通道分成两个序列来分开采样呢？仔细观察一下，便会发现，这两个例子中涉及到了两种物理量，电流和电压，由于这两种物理量采样时刻不同，所以才将其分成了两个序列分别进行转换。如果这几路物理量的采样时刻相同，那么完全可以将其作为一个序列来进行转化。</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2540975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zh-CN" altLang="en-US" dirty="0"/>
              <a:t>参考电压的选择</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467544" y="987574"/>
            <a:ext cx="4176464" cy="3785652"/>
          </a:xfrm>
          <a:prstGeom prst="rect">
            <a:avLst/>
          </a:prstGeom>
        </p:spPr>
        <p:txBody>
          <a:bodyPr wrap="square">
            <a:spAutoFit/>
          </a:bodyPr>
          <a:lstStyle/>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参考电压是影响</a:t>
            </a:r>
            <a:r>
              <a:rPr lang="en-US" altLang="zh-CN" sz="2000" kern="100" dirty="0">
                <a:solidFill>
                  <a:schemeClr val="tx1">
                    <a:lumMod val="65000"/>
                    <a:lumOff val="35000"/>
                  </a:schemeClr>
                </a:solidFill>
                <a:latin typeface="+mn-ea"/>
                <a:cs typeface="Times New Roman" panose="02020603050405020304" pitchFamily="18" charset="0"/>
              </a:rPr>
              <a:t>AD</a:t>
            </a:r>
            <a:r>
              <a:rPr lang="zh-CN" altLang="en-US" sz="2000" kern="100" dirty="0">
                <a:solidFill>
                  <a:schemeClr val="tx1">
                    <a:lumMod val="65000"/>
                    <a:lumOff val="35000"/>
                  </a:schemeClr>
                </a:solidFill>
                <a:latin typeface="+mn-ea"/>
                <a:cs typeface="Times New Roman" panose="02020603050405020304" pitchFamily="18" charset="0"/>
              </a:rPr>
              <a:t>转换精度的一个重要因素。前面提到过，</a:t>
            </a:r>
            <a:r>
              <a:rPr lang="en-US" altLang="zh-CN" sz="2000" kern="100" dirty="0">
                <a:solidFill>
                  <a:schemeClr val="tx1">
                    <a:lumMod val="65000"/>
                    <a:lumOff val="35000"/>
                  </a:schemeClr>
                </a:solidFill>
                <a:latin typeface="+mn-ea"/>
                <a:cs typeface="Times New Roman" panose="02020603050405020304" pitchFamily="18" charset="0"/>
              </a:rPr>
              <a:t>F28335</a:t>
            </a:r>
            <a:r>
              <a:rPr lang="zh-CN" altLang="en-US" sz="2000" kern="100" dirty="0">
                <a:solidFill>
                  <a:schemeClr val="tx1">
                    <a:lumMod val="65000"/>
                    <a:lumOff val="35000"/>
                  </a:schemeClr>
                </a:solidFill>
                <a:latin typeface="+mn-ea"/>
                <a:cs typeface="Times New Roman" panose="02020603050405020304" pitchFamily="18" charset="0"/>
              </a:rPr>
              <a:t>内部的</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通过配置寄存器</a:t>
            </a:r>
            <a:r>
              <a:rPr lang="en-US" altLang="zh-CN" sz="2000" kern="100" dirty="0">
                <a:solidFill>
                  <a:schemeClr val="tx1">
                    <a:lumMod val="65000"/>
                    <a:lumOff val="35000"/>
                  </a:schemeClr>
                </a:solidFill>
                <a:latin typeface="+mn-ea"/>
                <a:cs typeface="Times New Roman" panose="02020603050405020304" pitchFamily="18" charset="0"/>
              </a:rPr>
              <a:t>ADCREFSEL</a:t>
            </a:r>
            <a:r>
              <a:rPr lang="zh-CN" altLang="en-US" sz="2000" kern="100" dirty="0">
                <a:solidFill>
                  <a:schemeClr val="tx1">
                    <a:lumMod val="65000"/>
                    <a:lumOff val="35000"/>
                  </a:schemeClr>
                </a:solidFill>
                <a:latin typeface="+mn-ea"/>
                <a:cs typeface="Times New Roman" panose="02020603050405020304" pitchFamily="18" charset="0"/>
              </a:rPr>
              <a:t>来选择使用内部参考电压还是外部参考电压，外部参考电压可以选择</a:t>
            </a:r>
            <a:r>
              <a:rPr lang="en-US" altLang="zh-CN" sz="2000" kern="100" dirty="0">
                <a:solidFill>
                  <a:schemeClr val="tx1">
                    <a:lumMod val="65000"/>
                    <a:lumOff val="35000"/>
                  </a:schemeClr>
                </a:solidFill>
                <a:latin typeface="+mn-ea"/>
                <a:cs typeface="Times New Roman" panose="02020603050405020304" pitchFamily="18" charset="0"/>
              </a:rPr>
              <a:t>2.048V</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1.5V</a:t>
            </a:r>
            <a:r>
              <a:rPr lang="zh-CN" altLang="en-US" sz="2000" kern="100" dirty="0">
                <a:solidFill>
                  <a:schemeClr val="tx1">
                    <a:lumMod val="65000"/>
                    <a:lumOff val="35000"/>
                  </a:schemeClr>
                </a:solidFill>
                <a:latin typeface="+mn-ea"/>
                <a:cs typeface="Times New Roman" panose="02020603050405020304" pitchFamily="18" charset="0"/>
              </a:rPr>
              <a:t>或者</a:t>
            </a:r>
            <a:r>
              <a:rPr lang="en-US" altLang="zh-CN" sz="2000" kern="100" dirty="0">
                <a:solidFill>
                  <a:schemeClr val="tx1">
                    <a:lumMod val="65000"/>
                    <a:lumOff val="35000"/>
                  </a:schemeClr>
                </a:solidFill>
                <a:latin typeface="+mn-ea"/>
                <a:cs typeface="Times New Roman" panose="02020603050405020304" pitchFamily="18" charset="0"/>
              </a:rPr>
              <a:t>1.024V</a:t>
            </a:r>
            <a:r>
              <a:rPr lang="zh-CN" altLang="en-US" sz="2000" kern="100" dirty="0">
                <a:solidFill>
                  <a:schemeClr val="tx1">
                    <a:lumMod val="65000"/>
                    <a:lumOff val="35000"/>
                  </a:schemeClr>
                </a:solidFill>
                <a:latin typeface="+mn-ea"/>
                <a:cs typeface="Times New Roman" panose="02020603050405020304" pitchFamily="18" charset="0"/>
              </a:rPr>
              <a:t>，默认情况是采用的内部参考电压。图</a:t>
            </a:r>
            <a:r>
              <a:rPr lang="en-US" altLang="zh-CN" sz="2000" kern="100" dirty="0">
                <a:solidFill>
                  <a:schemeClr val="tx1">
                    <a:lumMod val="65000"/>
                    <a:lumOff val="35000"/>
                  </a:schemeClr>
                </a:solidFill>
                <a:latin typeface="+mn-ea"/>
                <a:cs typeface="Times New Roman" panose="02020603050405020304" pitchFamily="18" charset="0"/>
              </a:rPr>
              <a:t>11-27</a:t>
            </a:r>
            <a:r>
              <a:rPr lang="zh-CN" altLang="en-US" sz="2000" kern="100" dirty="0">
                <a:solidFill>
                  <a:schemeClr val="tx1">
                    <a:lumMod val="65000"/>
                    <a:lumOff val="35000"/>
                  </a:schemeClr>
                </a:solidFill>
                <a:latin typeface="+mn-ea"/>
                <a:cs typeface="Times New Roman" panose="02020603050405020304" pitchFamily="18" charset="0"/>
              </a:rPr>
              <a:t>是参考电压选择图，可以选择内部参考电压，也可以选择外部</a:t>
            </a:r>
            <a:r>
              <a:rPr lang="en-US" altLang="zh-CN" sz="2000" kern="100" dirty="0">
                <a:solidFill>
                  <a:schemeClr val="tx1">
                    <a:lumMod val="65000"/>
                    <a:lumOff val="35000"/>
                  </a:schemeClr>
                </a:solidFill>
                <a:latin typeface="+mn-ea"/>
                <a:cs typeface="Times New Roman" panose="02020603050405020304" pitchFamily="18" charset="0"/>
              </a:rPr>
              <a:t>2.048V</a:t>
            </a:r>
            <a:r>
              <a:rPr lang="zh-CN" altLang="en-US" sz="2000" kern="100" dirty="0">
                <a:solidFill>
                  <a:schemeClr val="tx1">
                    <a:lumMod val="65000"/>
                    <a:lumOff val="35000"/>
                  </a:schemeClr>
                </a:solidFill>
                <a:latin typeface="+mn-ea"/>
                <a:cs typeface="Times New Roman" panose="02020603050405020304" pitchFamily="18" charset="0"/>
              </a:rPr>
              <a:t>的参考电压</a:t>
            </a:r>
            <a:endParaRPr lang="zh-CN" altLang="zh-CN" sz="2000" kern="100" dirty="0">
              <a:solidFill>
                <a:schemeClr val="tx1">
                  <a:lumMod val="65000"/>
                  <a:lumOff val="35000"/>
                </a:schemeClr>
              </a:solidFill>
              <a:latin typeface="+mn-ea"/>
              <a:cs typeface="Times New Roman" panose="02020603050405020304" pitchFamily="18" charset="0"/>
            </a:endParaRPr>
          </a:p>
        </p:txBody>
      </p:sp>
      <p:pic>
        <p:nvPicPr>
          <p:cNvPr id="901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35731" y="1611577"/>
            <a:ext cx="3941762" cy="192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609252" y="3795886"/>
            <a:ext cx="2768708"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11-27 </a:t>
            </a:r>
            <a:r>
              <a:rPr lang="zh-CN" altLang="zh-CN" sz="2000" kern="100" dirty="0">
                <a:latin typeface="+mn-ea"/>
                <a:cs typeface="Times New Roman" panose="02020603050405020304" pitchFamily="18" charset="0"/>
              </a:rPr>
              <a:t>参考电压选择</a:t>
            </a:r>
          </a:p>
        </p:txBody>
      </p:sp>
    </p:spTree>
    <p:extLst>
      <p:ext uri="{BB962C8B-B14F-4D97-AF65-F5344CB8AC3E}">
        <p14:creationId xmlns:p14="http://schemas.microsoft.com/office/powerpoint/2010/main" val="16038841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0114"/>
                                        </p:tgtEl>
                                        <p:attrNameLst>
                                          <p:attrName>style.visibility</p:attrName>
                                        </p:attrNameLst>
                                      </p:cBhvr>
                                      <p:to>
                                        <p:strVal val="visible"/>
                                      </p:to>
                                    </p:set>
                                    <p:animEffect transition="in" filter="wipe(left)">
                                      <p:cBhvr>
                                        <p:cTn id="11" dur="500"/>
                                        <p:tgtEl>
                                          <p:spTgt spid="9011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zh-CN" altLang="en-US" dirty="0"/>
              <a:t>参考电压的选择</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611560" y="1851670"/>
            <a:ext cx="7920880" cy="2308324"/>
          </a:xfrm>
          <a:prstGeom prst="rect">
            <a:avLst/>
          </a:prstGeom>
        </p:spPr>
        <p:txBody>
          <a:bodyPr wrap="square">
            <a:spAutoFit/>
          </a:bodyPr>
          <a:lstStyle/>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如果选择内部参考电压，引脚</a:t>
            </a:r>
            <a:r>
              <a:rPr lang="en-US" altLang="zh-CN" sz="2000" kern="100" dirty="0">
                <a:solidFill>
                  <a:schemeClr val="tx1">
                    <a:lumMod val="65000"/>
                    <a:lumOff val="35000"/>
                  </a:schemeClr>
                </a:solidFill>
                <a:latin typeface="+mn-ea"/>
                <a:cs typeface="Times New Roman" panose="02020603050405020304" pitchFamily="18" charset="0"/>
              </a:rPr>
              <a:t>ADCREFIN</a:t>
            </a:r>
            <a:r>
              <a:rPr lang="zh-CN" altLang="en-US" sz="2000" kern="100" dirty="0">
                <a:solidFill>
                  <a:schemeClr val="tx1">
                    <a:lumMod val="65000"/>
                    <a:lumOff val="35000"/>
                  </a:schemeClr>
                </a:solidFill>
                <a:latin typeface="+mn-ea"/>
                <a:cs typeface="Times New Roman" panose="02020603050405020304" pitchFamily="18" charset="0"/>
              </a:rPr>
              <a:t>可以悬空，也可以接地。无论选择使用哪种方式，引脚</a:t>
            </a:r>
            <a:r>
              <a:rPr lang="en-US" altLang="zh-CN" sz="2000" kern="100" dirty="0">
                <a:solidFill>
                  <a:schemeClr val="tx1">
                    <a:lumMod val="65000"/>
                    <a:lumOff val="35000"/>
                  </a:schemeClr>
                </a:solidFill>
                <a:latin typeface="+mn-ea"/>
                <a:cs typeface="Times New Roman" panose="02020603050405020304" pitchFamily="18" charset="0"/>
              </a:rPr>
              <a:t>ADCRESEXT</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ADCREFP</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ADCREFM</a:t>
            </a:r>
            <a:r>
              <a:rPr lang="zh-CN" altLang="en-US" sz="2000" kern="100" dirty="0">
                <a:solidFill>
                  <a:schemeClr val="tx1">
                    <a:lumMod val="65000"/>
                    <a:lumOff val="35000"/>
                  </a:schemeClr>
                </a:solidFill>
                <a:latin typeface="+mn-ea"/>
                <a:cs typeface="Times New Roman" panose="02020603050405020304" pitchFamily="18" charset="0"/>
              </a:rPr>
              <a:t>的外部电路是一样的。</a:t>
            </a:r>
          </a:p>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为了满足工业应用的需求，通常外部参考电压使用</a:t>
            </a:r>
            <a:r>
              <a:rPr lang="en-US" altLang="zh-CN" sz="2000" kern="100" dirty="0">
                <a:solidFill>
                  <a:schemeClr val="tx1">
                    <a:lumMod val="65000"/>
                    <a:lumOff val="35000"/>
                  </a:schemeClr>
                </a:solidFill>
                <a:latin typeface="+mn-ea"/>
                <a:cs typeface="Times New Roman" panose="02020603050405020304" pitchFamily="18" charset="0"/>
              </a:rPr>
              <a:t>2.048V</a:t>
            </a:r>
            <a:r>
              <a:rPr lang="zh-CN" altLang="en-US" sz="2000" kern="100" dirty="0">
                <a:solidFill>
                  <a:schemeClr val="tx1">
                    <a:lumMod val="65000"/>
                    <a:lumOff val="35000"/>
                  </a:schemeClr>
                </a:solidFill>
                <a:latin typeface="+mn-ea"/>
                <a:cs typeface="Times New Roman" panose="02020603050405020304" pitchFamily="18" charset="0"/>
              </a:rPr>
              <a:t>，所选用的提供参考电压的器件应当具有比较宽的温度范围，推荐使用</a:t>
            </a:r>
            <a:r>
              <a:rPr lang="en-US" altLang="zh-CN" sz="2000" kern="100" dirty="0">
                <a:solidFill>
                  <a:schemeClr val="tx1">
                    <a:lumMod val="65000"/>
                    <a:lumOff val="35000"/>
                  </a:schemeClr>
                </a:solidFill>
                <a:latin typeface="+mn-ea"/>
                <a:cs typeface="Times New Roman" panose="02020603050405020304" pitchFamily="18" charset="0"/>
              </a:rPr>
              <a:t>TI</a:t>
            </a:r>
            <a:r>
              <a:rPr lang="zh-CN" altLang="en-US" sz="2000" kern="100" dirty="0">
                <a:solidFill>
                  <a:schemeClr val="tx1">
                    <a:lumMod val="65000"/>
                    <a:lumOff val="35000"/>
                  </a:schemeClr>
                </a:solidFill>
                <a:latin typeface="+mn-ea"/>
                <a:cs typeface="Times New Roman" panose="02020603050405020304" pitchFamily="18" charset="0"/>
              </a:rPr>
              <a:t>的</a:t>
            </a:r>
            <a:r>
              <a:rPr lang="en-US" altLang="zh-CN" sz="2000" kern="100" dirty="0">
                <a:solidFill>
                  <a:schemeClr val="tx1">
                    <a:lumMod val="65000"/>
                    <a:lumOff val="35000"/>
                  </a:schemeClr>
                </a:solidFill>
                <a:latin typeface="+mn-ea"/>
                <a:cs typeface="Times New Roman" panose="02020603050405020304" pitchFamily="18" charset="0"/>
              </a:rPr>
              <a:t>REF3020AIDBZ</a:t>
            </a:r>
            <a:r>
              <a:rPr lang="zh-CN" altLang="en-US" sz="2000" kern="100" dirty="0">
                <a:solidFill>
                  <a:schemeClr val="tx1">
                    <a:lumMod val="65000"/>
                    <a:lumOff val="35000"/>
                  </a:schemeClr>
                </a:solidFill>
                <a:latin typeface="+mn-ea"/>
                <a:cs typeface="Times New Roman" panose="02020603050405020304" pitchFamily="18" charset="0"/>
              </a:rPr>
              <a:t>。</a:t>
            </a:r>
          </a:p>
        </p:txBody>
      </p:sp>
    </p:spTree>
    <p:extLst>
      <p:ext uri="{BB962C8B-B14F-4D97-AF65-F5344CB8AC3E}">
        <p14:creationId xmlns:p14="http://schemas.microsoft.com/office/powerpoint/2010/main" val="86648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模块的寄存器</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252536" y="771550"/>
            <a:ext cx="7920880" cy="430374"/>
          </a:xfrm>
          <a:prstGeom prst="rect">
            <a:avLst/>
          </a:prstGeom>
        </p:spPr>
        <p:txBody>
          <a:bodyPr wrap="square">
            <a:spAutoFit/>
          </a:bodyPr>
          <a:lstStyle/>
          <a:p>
            <a:pPr indent="538163"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模块的寄存器如表</a:t>
            </a:r>
            <a:r>
              <a:rPr lang="en-US" altLang="zh-CN" sz="2000" kern="100" dirty="0">
                <a:solidFill>
                  <a:schemeClr val="tx1">
                    <a:lumMod val="65000"/>
                    <a:lumOff val="35000"/>
                  </a:schemeClr>
                </a:solidFill>
                <a:latin typeface="+mn-ea"/>
                <a:cs typeface="Times New Roman" panose="02020603050405020304" pitchFamily="18" charset="0"/>
              </a:rPr>
              <a:t>11-12</a:t>
            </a:r>
            <a:r>
              <a:rPr lang="zh-CN" altLang="en-US" sz="2000" kern="100" dirty="0">
                <a:solidFill>
                  <a:schemeClr val="tx1">
                    <a:lumMod val="65000"/>
                    <a:lumOff val="35000"/>
                  </a:schemeClr>
                </a:solidFill>
                <a:latin typeface="+mn-ea"/>
                <a:cs typeface="Times New Roman" panose="02020603050405020304" pitchFamily="18" charset="0"/>
              </a:rPr>
              <a:t>所示。</a:t>
            </a:r>
          </a:p>
        </p:txBody>
      </p:sp>
      <p:graphicFrame>
        <p:nvGraphicFramePr>
          <p:cNvPr id="5" name="表格 4"/>
          <p:cNvGraphicFramePr>
            <a:graphicFrameLocks noGrp="1"/>
          </p:cNvGraphicFramePr>
          <p:nvPr>
            <p:extLst>
              <p:ext uri="{D42A27DB-BD31-4B8C-83A1-F6EECF244321}">
                <p14:modId xmlns:p14="http://schemas.microsoft.com/office/powerpoint/2010/main" val="1672121699"/>
              </p:ext>
            </p:extLst>
          </p:nvPr>
        </p:nvGraphicFramePr>
        <p:xfrm>
          <a:off x="2794287" y="1203598"/>
          <a:ext cx="3505905" cy="3730752"/>
        </p:xfrm>
        <a:graphic>
          <a:graphicData uri="http://schemas.openxmlformats.org/drawingml/2006/table">
            <a:tbl>
              <a:tblPr bandRow="1">
                <a:tableStyleId>{775DCB02-9BB8-47FD-8907-85C794F793BA}</a:tableStyleId>
              </a:tblPr>
              <a:tblGrid>
                <a:gridCol w="792468">
                  <a:extLst>
                    <a:ext uri="{9D8B030D-6E8A-4147-A177-3AD203B41FA5}">
                      <a16:colId xmlns:a16="http://schemas.microsoft.com/office/drawing/2014/main" val="2594349177"/>
                    </a:ext>
                  </a:extLst>
                </a:gridCol>
                <a:gridCol w="735669">
                  <a:extLst>
                    <a:ext uri="{9D8B030D-6E8A-4147-A177-3AD203B41FA5}">
                      <a16:colId xmlns:a16="http://schemas.microsoft.com/office/drawing/2014/main" val="3666550216"/>
                    </a:ext>
                  </a:extLst>
                </a:gridCol>
                <a:gridCol w="545544">
                  <a:extLst>
                    <a:ext uri="{9D8B030D-6E8A-4147-A177-3AD203B41FA5}">
                      <a16:colId xmlns:a16="http://schemas.microsoft.com/office/drawing/2014/main" val="897284710"/>
                    </a:ext>
                  </a:extLst>
                </a:gridCol>
                <a:gridCol w="422083">
                  <a:extLst>
                    <a:ext uri="{9D8B030D-6E8A-4147-A177-3AD203B41FA5}">
                      <a16:colId xmlns:a16="http://schemas.microsoft.com/office/drawing/2014/main" val="763551506"/>
                    </a:ext>
                  </a:extLst>
                </a:gridCol>
                <a:gridCol w="1010141">
                  <a:extLst>
                    <a:ext uri="{9D8B030D-6E8A-4147-A177-3AD203B41FA5}">
                      <a16:colId xmlns:a16="http://schemas.microsoft.com/office/drawing/2014/main" val="1704145586"/>
                    </a:ext>
                  </a:extLst>
                </a:gridCol>
              </a:tblGrid>
              <a:tr h="102851">
                <a:tc>
                  <a:txBody>
                    <a:bodyPr/>
                    <a:lstStyle/>
                    <a:p>
                      <a:pPr algn="ctr">
                        <a:lnSpc>
                          <a:spcPct val="120000"/>
                        </a:lnSpc>
                        <a:spcAft>
                          <a:spcPts val="0"/>
                        </a:spcAft>
                      </a:pPr>
                      <a:r>
                        <a:rPr lang="zh-CN" sz="600" kern="100">
                          <a:effectLst/>
                        </a:rPr>
                        <a:t>寄存器名</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地址</a:t>
                      </a: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地址</a:t>
                      </a:r>
                      <a:r>
                        <a:rPr lang="en-US" sz="600" kern="100">
                          <a:effectLst/>
                        </a:rPr>
                        <a:t>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尺寸</a:t>
                      </a:r>
                      <a:r>
                        <a:rPr lang="en-US" sz="600" kern="100">
                          <a:effectLst/>
                        </a:rPr>
                        <a:t>(*16)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说明</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339728462"/>
                  </a:ext>
                </a:extLst>
              </a:tr>
              <a:tr h="102851">
                <a:tc>
                  <a:txBody>
                    <a:bodyPr/>
                    <a:lstStyle/>
                    <a:p>
                      <a:pPr algn="ctr">
                        <a:lnSpc>
                          <a:spcPct val="120000"/>
                        </a:lnSpc>
                        <a:spcAft>
                          <a:spcPts val="0"/>
                        </a:spcAft>
                      </a:pPr>
                      <a:r>
                        <a:rPr lang="en-US" sz="600" kern="100">
                          <a:effectLst/>
                        </a:rPr>
                        <a:t>ADCTRL1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控制寄存器</a:t>
                      </a: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3317351860"/>
                  </a:ext>
                </a:extLst>
              </a:tr>
              <a:tr h="102851">
                <a:tc>
                  <a:txBody>
                    <a:bodyPr/>
                    <a:lstStyle/>
                    <a:p>
                      <a:pPr algn="ctr">
                        <a:lnSpc>
                          <a:spcPct val="120000"/>
                        </a:lnSpc>
                        <a:spcAft>
                          <a:spcPts val="0"/>
                        </a:spcAft>
                      </a:pPr>
                      <a:r>
                        <a:rPr lang="en-US" sz="600" kern="100">
                          <a:effectLst/>
                        </a:rPr>
                        <a:t>ADCTRL2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控制寄存器</a:t>
                      </a:r>
                      <a:r>
                        <a:rPr lang="en-US" sz="600" kern="100">
                          <a:effectLst/>
                        </a:rPr>
                        <a:t>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4071086708"/>
                  </a:ext>
                </a:extLst>
              </a:tr>
              <a:tr h="102851">
                <a:tc>
                  <a:txBody>
                    <a:bodyPr/>
                    <a:lstStyle/>
                    <a:p>
                      <a:pPr algn="ctr">
                        <a:lnSpc>
                          <a:spcPct val="120000"/>
                        </a:lnSpc>
                        <a:spcAft>
                          <a:spcPts val="0"/>
                        </a:spcAft>
                      </a:pPr>
                      <a:r>
                        <a:rPr lang="en-US" sz="600" kern="100">
                          <a:effectLst/>
                        </a:rPr>
                        <a:t>ADCMAXCONV</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最大转换通道设定寄存器</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2009540971"/>
                  </a:ext>
                </a:extLst>
              </a:tr>
              <a:tr h="102851">
                <a:tc>
                  <a:txBody>
                    <a:bodyPr/>
                    <a:lstStyle/>
                    <a:p>
                      <a:pPr algn="ctr">
                        <a:lnSpc>
                          <a:spcPct val="120000"/>
                        </a:lnSpc>
                        <a:spcAft>
                          <a:spcPts val="0"/>
                        </a:spcAft>
                      </a:pPr>
                      <a:r>
                        <a:rPr lang="en-US" sz="600" kern="100">
                          <a:effectLst/>
                        </a:rPr>
                        <a:t>ADCCHSELSEQ1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通道选择控制寄存器</a:t>
                      </a: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747395747"/>
                  </a:ext>
                </a:extLst>
              </a:tr>
              <a:tr h="102851">
                <a:tc>
                  <a:txBody>
                    <a:bodyPr/>
                    <a:lstStyle/>
                    <a:p>
                      <a:pPr algn="ctr">
                        <a:lnSpc>
                          <a:spcPct val="120000"/>
                        </a:lnSpc>
                        <a:spcAft>
                          <a:spcPts val="0"/>
                        </a:spcAft>
                      </a:pPr>
                      <a:r>
                        <a:rPr lang="en-US" sz="600" kern="100">
                          <a:effectLst/>
                        </a:rPr>
                        <a:t>ADCCHSELSEQ2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通道选择控制寄存器</a:t>
                      </a:r>
                      <a:r>
                        <a:rPr lang="en-US" sz="600" kern="100">
                          <a:effectLst/>
                        </a:rPr>
                        <a:t>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490073627"/>
                  </a:ext>
                </a:extLst>
              </a:tr>
              <a:tr h="102851">
                <a:tc>
                  <a:txBody>
                    <a:bodyPr/>
                    <a:lstStyle/>
                    <a:p>
                      <a:pPr algn="ctr">
                        <a:lnSpc>
                          <a:spcPct val="120000"/>
                        </a:lnSpc>
                        <a:spcAft>
                          <a:spcPts val="0"/>
                        </a:spcAft>
                      </a:pPr>
                      <a:r>
                        <a:rPr lang="en-US" sz="600" kern="100">
                          <a:effectLst/>
                        </a:rPr>
                        <a:t>ADCCHSELSEQ3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通道选择控制寄存器</a:t>
                      </a:r>
                      <a:r>
                        <a:rPr lang="en-US" sz="600" kern="100">
                          <a:effectLst/>
                        </a:rPr>
                        <a:t>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3246058418"/>
                  </a:ext>
                </a:extLst>
              </a:tr>
              <a:tr h="102851">
                <a:tc>
                  <a:txBody>
                    <a:bodyPr/>
                    <a:lstStyle/>
                    <a:p>
                      <a:pPr algn="ctr">
                        <a:lnSpc>
                          <a:spcPct val="120000"/>
                        </a:lnSpc>
                        <a:spcAft>
                          <a:spcPts val="0"/>
                        </a:spcAft>
                      </a:pPr>
                      <a:r>
                        <a:rPr lang="en-US" sz="600" kern="100">
                          <a:effectLst/>
                        </a:rPr>
                        <a:t>ADCCHSELSEQ4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通道选择控制寄存器</a:t>
                      </a:r>
                      <a:r>
                        <a:rPr lang="en-US" sz="600" kern="100">
                          <a:effectLst/>
                        </a:rPr>
                        <a:t>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2441179171"/>
                  </a:ext>
                </a:extLst>
              </a:tr>
              <a:tr h="102851">
                <a:tc>
                  <a:txBody>
                    <a:bodyPr/>
                    <a:lstStyle/>
                    <a:p>
                      <a:pPr algn="ctr">
                        <a:lnSpc>
                          <a:spcPct val="120000"/>
                        </a:lnSpc>
                        <a:spcAft>
                          <a:spcPts val="0"/>
                        </a:spcAft>
                      </a:pPr>
                      <a:r>
                        <a:rPr lang="en-US" sz="600" kern="100">
                          <a:effectLst/>
                        </a:rPr>
                        <a:t>ADCASEQSR</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0x7107</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自动序列发生器状态寄存器</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716394029"/>
                  </a:ext>
                </a:extLst>
              </a:tr>
              <a:tr h="102851">
                <a:tc>
                  <a:txBody>
                    <a:bodyPr/>
                    <a:lstStyle/>
                    <a:p>
                      <a:pPr algn="ctr">
                        <a:lnSpc>
                          <a:spcPct val="120000"/>
                        </a:lnSpc>
                        <a:spcAft>
                          <a:spcPts val="0"/>
                        </a:spcAft>
                      </a:pPr>
                      <a:r>
                        <a:rPr lang="en-US" sz="600" kern="100">
                          <a:effectLst/>
                        </a:rPr>
                        <a:t>ADCRESULT0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3174648045"/>
                  </a:ext>
                </a:extLst>
              </a:tr>
              <a:tr h="102851">
                <a:tc>
                  <a:txBody>
                    <a:bodyPr/>
                    <a:lstStyle/>
                    <a:p>
                      <a:pPr algn="ctr">
                        <a:lnSpc>
                          <a:spcPct val="120000"/>
                        </a:lnSpc>
                        <a:spcAft>
                          <a:spcPts val="0"/>
                        </a:spcAft>
                      </a:pPr>
                      <a:r>
                        <a:rPr lang="en-US" sz="600" kern="100">
                          <a:effectLst/>
                        </a:rPr>
                        <a:t>ADCRESULT1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0x7109</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217188316"/>
                  </a:ext>
                </a:extLst>
              </a:tr>
              <a:tr h="102851">
                <a:tc>
                  <a:txBody>
                    <a:bodyPr/>
                    <a:lstStyle/>
                    <a:p>
                      <a:pPr algn="ctr">
                        <a:lnSpc>
                          <a:spcPct val="120000"/>
                        </a:lnSpc>
                        <a:spcAft>
                          <a:spcPts val="0"/>
                        </a:spcAft>
                      </a:pPr>
                      <a:r>
                        <a:rPr lang="en-US" sz="600" kern="100">
                          <a:effectLst/>
                        </a:rPr>
                        <a:t>ADCRESULT2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0x710A</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477731386"/>
                  </a:ext>
                </a:extLst>
              </a:tr>
              <a:tr h="102851">
                <a:tc>
                  <a:txBody>
                    <a:bodyPr/>
                    <a:lstStyle/>
                    <a:p>
                      <a:pPr algn="ctr">
                        <a:lnSpc>
                          <a:spcPct val="120000"/>
                        </a:lnSpc>
                        <a:spcAft>
                          <a:spcPts val="0"/>
                        </a:spcAft>
                      </a:pPr>
                      <a:r>
                        <a:rPr lang="en-US" sz="600" kern="100">
                          <a:effectLst/>
                        </a:rPr>
                        <a:t>ADCRESULT3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0x710B</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103159757"/>
                  </a:ext>
                </a:extLst>
              </a:tr>
              <a:tr h="102851">
                <a:tc>
                  <a:txBody>
                    <a:bodyPr/>
                    <a:lstStyle/>
                    <a:p>
                      <a:pPr algn="ctr">
                        <a:lnSpc>
                          <a:spcPct val="120000"/>
                        </a:lnSpc>
                        <a:spcAft>
                          <a:spcPts val="0"/>
                        </a:spcAft>
                      </a:pPr>
                      <a:r>
                        <a:rPr lang="en-US" sz="600" kern="100">
                          <a:effectLst/>
                        </a:rPr>
                        <a:t>ADCRESULT4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0x710C</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3398996295"/>
                  </a:ext>
                </a:extLst>
              </a:tr>
              <a:tr h="102851">
                <a:tc>
                  <a:txBody>
                    <a:bodyPr/>
                    <a:lstStyle/>
                    <a:p>
                      <a:pPr algn="ctr">
                        <a:lnSpc>
                          <a:spcPct val="120000"/>
                        </a:lnSpc>
                        <a:spcAft>
                          <a:spcPts val="0"/>
                        </a:spcAft>
                      </a:pPr>
                      <a:r>
                        <a:rPr lang="en-US" sz="600" kern="100">
                          <a:effectLst/>
                        </a:rPr>
                        <a:t>ADCRESULT5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0x710D</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578866271"/>
                  </a:ext>
                </a:extLst>
              </a:tr>
              <a:tr h="102851">
                <a:tc>
                  <a:txBody>
                    <a:bodyPr/>
                    <a:lstStyle/>
                    <a:p>
                      <a:pPr algn="ctr">
                        <a:lnSpc>
                          <a:spcPct val="120000"/>
                        </a:lnSpc>
                        <a:spcAft>
                          <a:spcPts val="0"/>
                        </a:spcAft>
                      </a:pPr>
                      <a:r>
                        <a:rPr lang="en-US" sz="600" kern="100">
                          <a:effectLst/>
                        </a:rPr>
                        <a:t>ADCRESULT6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0x710E</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3789608467"/>
                  </a:ext>
                </a:extLst>
              </a:tr>
              <a:tr h="102851">
                <a:tc>
                  <a:txBody>
                    <a:bodyPr/>
                    <a:lstStyle/>
                    <a:p>
                      <a:pPr algn="ctr">
                        <a:lnSpc>
                          <a:spcPct val="120000"/>
                        </a:lnSpc>
                        <a:spcAft>
                          <a:spcPts val="0"/>
                        </a:spcAft>
                      </a:pPr>
                      <a:r>
                        <a:rPr lang="en-US" sz="600" kern="100">
                          <a:effectLst/>
                        </a:rPr>
                        <a:t>ADCRESULT7</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0x710F</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0x0B07</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7</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3971779770"/>
                  </a:ext>
                </a:extLst>
              </a:tr>
              <a:tr h="102851">
                <a:tc>
                  <a:txBody>
                    <a:bodyPr/>
                    <a:lstStyle/>
                    <a:p>
                      <a:pPr algn="ctr">
                        <a:lnSpc>
                          <a:spcPct val="120000"/>
                        </a:lnSpc>
                        <a:spcAft>
                          <a:spcPts val="0"/>
                        </a:spcAft>
                      </a:pPr>
                      <a:r>
                        <a:rPr lang="en-US" sz="600" kern="100">
                          <a:effectLst/>
                        </a:rPr>
                        <a:t>ADCRESULT8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0x7110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28458597"/>
                  </a:ext>
                </a:extLst>
              </a:tr>
              <a:tr h="102851">
                <a:tc>
                  <a:txBody>
                    <a:bodyPr/>
                    <a:lstStyle/>
                    <a:p>
                      <a:pPr algn="ctr">
                        <a:lnSpc>
                          <a:spcPct val="120000"/>
                        </a:lnSpc>
                        <a:spcAft>
                          <a:spcPts val="0"/>
                        </a:spcAft>
                      </a:pPr>
                      <a:r>
                        <a:rPr lang="en-US" sz="600" kern="100">
                          <a:effectLst/>
                        </a:rPr>
                        <a:t>ADCRESULT9</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0x7111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0x0B09</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9</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3017402531"/>
                  </a:ext>
                </a:extLst>
              </a:tr>
              <a:tr h="102851">
                <a:tc>
                  <a:txBody>
                    <a:bodyPr/>
                    <a:lstStyle/>
                    <a:p>
                      <a:pPr algn="ctr">
                        <a:lnSpc>
                          <a:spcPct val="120000"/>
                        </a:lnSpc>
                        <a:spcAft>
                          <a:spcPts val="0"/>
                        </a:spcAft>
                      </a:pPr>
                      <a:r>
                        <a:rPr lang="en-US" sz="600" kern="100">
                          <a:effectLst/>
                        </a:rPr>
                        <a:t>ADCRESULT10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0x7112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0x0B0A</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10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49863834"/>
                  </a:ext>
                </a:extLst>
              </a:tr>
              <a:tr h="102851">
                <a:tc>
                  <a:txBody>
                    <a:bodyPr/>
                    <a:lstStyle/>
                    <a:p>
                      <a:pPr algn="ctr">
                        <a:lnSpc>
                          <a:spcPct val="120000"/>
                        </a:lnSpc>
                        <a:spcAft>
                          <a:spcPts val="0"/>
                        </a:spcAft>
                      </a:pPr>
                      <a:r>
                        <a:rPr lang="en-US" sz="600" kern="100">
                          <a:effectLst/>
                        </a:rPr>
                        <a:t>ADCRESULT11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0x7111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0x0B0B</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11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629557319"/>
                  </a:ext>
                </a:extLst>
              </a:tr>
              <a:tr h="102851">
                <a:tc>
                  <a:txBody>
                    <a:bodyPr/>
                    <a:lstStyle/>
                    <a:p>
                      <a:pPr algn="ctr">
                        <a:lnSpc>
                          <a:spcPct val="120000"/>
                        </a:lnSpc>
                        <a:spcAft>
                          <a:spcPts val="0"/>
                        </a:spcAft>
                      </a:pPr>
                      <a:r>
                        <a:rPr lang="en-US" sz="600" kern="100">
                          <a:effectLst/>
                        </a:rPr>
                        <a:t>ADCRESULT12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0x7114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0x0B0C</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12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385953023"/>
                  </a:ext>
                </a:extLst>
              </a:tr>
              <a:tr h="102851">
                <a:tc>
                  <a:txBody>
                    <a:bodyPr/>
                    <a:lstStyle/>
                    <a:p>
                      <a:pPr algn="ctr">
                        <a:lnSpc>
                          <a:spcPct val="120000"/>
                        </a:lnSpc>
                        <a:spcAft>
                          <a:spcPts val="0"/>
                        </a:spcAft>
                      </a:pPr>
                      <a:r>
                        <a:rPr lang="en-US" sz="600" kern="100">
                          <a:effectLst/>
                        </a:rPr>
                        <a:t>ADCRESULT11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0x7115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0x0B0D</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13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2791635181"/>
                  </a:ext>
                </a:extLst>
              </a:tr>
              <a:tr h="102851">
                <a:tc>
                  <a:txBody>
                    <a:bodyPr/>
                    <a:lstStyle/>
                    <a:p>
                      <a:pPr algn="ctr">
                        <a:lnSpc>
                          <a:spcPct val="120000"/>
                        </a:lnSpc>
                        <a:spcAft>
                          <a:spcPts val="0"/>
                        </a:spcAft>
                      </a:pPr>
                      <a:r>
                        <a:rPr lang="en-US" sz="600" kern="100">
                          <a:effectLst/>
                        </a:rPr>
                        <a:t>ADCRESULT14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0x7116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0x0B0E</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14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82369263"/>
                  </a:ext>
                </a:extLst>
              </a:tr>
              <a:tr h="102851">
                <a:tc>
                  <a:txBody>
                    <a:bodyPr/>
                    <a:lstStyle/>
                    <a:p>
                      <a:pPr algn="ctr">
                        <a:lnSpc>
                          <a:spcPct val="120000"/>
                        </a:lnSpc>
                        <a:spcAft>
                          <a:spcPts val="0"/>
                        </a:spcAft>
                      </a:pPr>
                      <a:r>
                        <a:rPr lang="en-US" sz="600" kern="100">
                          <a:effectLst/>
                        </a:rPr>
                        <a:t>ADCRESULT15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0x7117</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0x0B0F</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结果寄存器</a:t>
                      </a:r>
                      <a:r>
                        <a:rPr lang="en-US" sz="600" kern="100">
                          <a:effectLst/>
                        </a:rPr>
                        <a:t>15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2793430634"/>
                  </a:ext>
                </a:extLst>
              </a:tr>
              <a:tr h="102851">
                <a:tc>
                  <a:txBody>
                    <a:bodyPr/>
                    <a:lstStyle/>
                    <a:p>
                      <a:pPr algn="ctr">
                        <a:lnSpc>
                          <a:spcPct val="120000"/>
                        </a:lnSpc>
                        <a:spcAft>
                          <a:spcPts val="0"/>
                        </a:spcAft>
                      </a:pPr>
                      <a:r>
                        <a:rPr lang="en-US" sz="600" kern="100">
                          <a:effectLst/>
                        </a:rPr>
                        <a:t>ADCTRL3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0x7118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控制寄存器</a:t>
                      </a:r>
                      <a:r>
                        <a:rPr lang="en-US" sz="600" kern="100">
                          <a:effectLst/>
                        </a:rPr>
                        <a:t>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083131794"/>
                  </a:ext>
                </a:extLst>
              </a:tr>
              <a:tr h="102851">
                <a:tc>
                  <a:txBody>
                    <a:bodyPr/>
                    <a:lstStyle/>
                    <a:p>
                      <a:pPr algn="ctr">
                        <a:lnSpc>
                          <a:spcPct val="120000"/>
                        </a:lnSpc>
                        <a:spcAft>
                          <a:spcPts val="0"/>
                        </a:spcAft>
                      </a:pPr>
                      <a:r>
                        <a:rPr lang="en-US" sz="600" kern="100">
                          <a:effectLst/>
                        </a:rPr>
                        <a:t>ADCST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0x7119</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状态寄存器</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482322732"/>
                  </a:ext>
                </a:extLst>
              </a:tr>
              <a:tr h="205701">
                <a:tc>
                  <a:txBody>
                    <a:bodyPr/>
                    <a:lstStyle/>
                    <a:p>
                      <a:pPr algn="ctr">
                        <a:lnSpc>
                          <a:spcPct val="120000"/>
                        </a:lnSpc>
                        <a:spcAft>
                          <a:spcPts val="0"/>
                        </a:spcAft>
                      </a:pPr>
                      <a:r>
                        <a:rPr lang="zh-CN" sz="600" kern="100">
                          <a:effectLst/>
                        </a:rPr>
                        <a:t>保留</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0x711A</a:t>
                      </a:r>
                      <a:endParaRPr lang="zh-CN" sz="600" kern="100">
                        <a:effectLst/>
                      </a:endParaRPr>
                    </a:p>
                    <a:p>
                      <a:pPr algn="ctr">
                        <a:lnSpc>
                          <a:spcPct val="120000"/>
                        </a:lnSpc>
                        <a:spcAft>
                          <a:spcPts val="0"/>
                        </a:spcAft>
                      </a:pPr>
                      <a:r>
                        <a:rPr lang="en-US" sz="600" kern="100">
                          <a:effectLst/>
                        </a:rPr>
                        <a:t>0X711B</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261191768"/>
                  </a:ext>
                </a:extLst>
              </a:tr>
              <a:tr h="102851">
                <a:tc>
                  <a:txBody>
                    <a:bodyPr/>
                    <a:lstStyle/>
                    <a:p>
                      <a:pPr algn="ctr">
                        <a:lnSpc>
                          <a:spcPct val="120000"/>
                        </a:lnSpc>
                        <a:spcAft>
                          <a:spcPts val="0"/>
                        </a:spcAft>
                      </a:pPr>
                      <a:r>
                        <a:rPr lang="en-US" sz="600" kern="100">
                          <a:effectLst/>
                        </a:rPr>
                        <a:t>ADCREFSEL</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0x711C</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参考电压选择寄存器</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3702313128"/>
                  </a:ext>
                </a:extLst>
              </a:tr>
              <a:tr h="102851">
                <a:tc>
                  <a:txBody>
                    <a:bodyPr/>
                    <a:lstStyle/>
                    <a:p>
                      <a:pPr algn="ctr">
                        <a:lnSpc>
                          <a:spcPct val="120000"/>
                        </a:lnSpc>
                        <a:spcAft>
                          <a:spcPts val="0"/>
                        </a:spcAft>
                      </a:pPr>
                      <a:r>
                        <a:rPr lang="en-US" sz="600" kern="100">
                          <a:effectLst/>
                        </a:rPr>
                        <a:t>ADCOFFTRIM</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0x711D</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zh-CN" sz="600" kern="100">
                          <a:effectLst/>
                        </a:rPr>
                        <a:t>校正寄存器</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1963200267"/>
                  </a:ext>
                </a:extLst>
              </a:tr>
              <a:tr h="205701">
                <a:tc>
                  <a:txBody>
                    <a:bodyPr/>
                    <a:lstStyle/>
                    <a:p>
                      <a:pPr algn="ctr">
                        <a:lnSpc>
                          <a:spcPct val="120000"/>
                        </a:lnSpc>
                        <a:spcAft>
                          <a:spcPts val="0"/>
                        </a:spcAft>
                      </a:pPr>
                      <a:r>
                        <a:rPr lang="zh-CN" sz="600" kern="100">
                          <a:effectLst/>
                        </a:rPr>
                        <a:t>保留</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0x711E</a:t>
                      </a:r>
                      <a:endParaRPr lang="zh-CN" sz="600" kern="100">
                        <a:effectLst/>
                      </a:endParaRPr>
                    </a:p>
                    <a:p>
                      <a:pPr algn="ctr">
                        <a:lnSpc>
                          <a:spcPct val="120000"/>
                        </a:lnSpc>
                        <a:spcAft>
                          <a:spcPts val="0"/>
                        </a:spcAft>
                      </a:pPr>
                      <a:r>
                        <a:rPr lang="en-US" sz="600" kern="100">
                          <a:effectLst/>
                        </a:rPr>
                        <a:t>0x711F</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 </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a:effectLst/>
                        </a:rPr>
                        <a:t>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tc>
                  <a:txBody>
                    <a:bodyPr/>
                    <a:lstStyle/>
                    <a:p>
                      <a:pPr algn="ctr">
                        <a:lnSpc>
                          <a:spcPct val="120000"/>
                        </a:lnSpc>
                        <a:spcAft>
                          <a:spcPts val="0"/>
                        </a:spcAft>
                      </a:pPr>
                      <a:r>
                        <a:rPr lang="en-US" sz="600" kern="100" dirty="0">
                          <a:effectLst/>
                        </a:rPr>
                        <a:t> </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732" marR="36732" marT="0" marB="0" anchor="ctr"/>
                </a:tc>
                <a:extLst>
                  <a:ext uri="{0D108BD9-81ED-4DB2-BD59-A6C34878D82A}">
                    <a16:rowId xmlns:a16="http://schemas.microsoft.com/office/drawing/2014/main" val="2153603640"/>
                  </a:ext>
                </a:extLst>
              </a:tr>
            </a:tbl>
          </a:graphicData>
        </a:graphic>
      </p:graphicFrame>
    </p:spTree>
    <p:extLst>
      <p:ext uri="{BB962C8B-B14F-4D97-AF65-F5344CB8AC3E}">
        <p14:creationId xmlns:p14="http://schemas.microsoft.com/office/powerpoint/2010/main" val="9997205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8057511" cy="330507"/>
          </a:xfrm>
        </p:spPr>
        <p:txBody>
          <a:bodyPr/>
          <a:lstStyle/>
          <a:p>
            <a:r>
              <a:rPr lang="en-US" altLang="zh-CN" dirty="0" smtClean="0"/>
              <a:t>ADC</a:t>
            </a:r>
            <a:r>
              <a:rPr lang="zh-CN" altLang="en-US" dirty="0"/>
              <a:t>模块的寄存器</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611560" y="1707654"/>
            <a:ext cx="7920880" cy="2277034"/>
          </a:xfrm>
          <a:prstGeom prst="rect">
            <a:avLst/>
          </a:prstGeom>
        </p:spPr>
        <p:txBody>
          <a:bodyPr wrap="square">
            <a:spAutoFit/>
          </a:bodyPr>
          <a:lstStyle/>
          <a:p>
            <a:pPr indent="538163"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ADC</a:t>
            </a:r>
            <a:r>
              <a:rPr lang="zh-CN" altLang="en-US" sz="2000" kern="100" dirty="0">
                <a:solidFill>
                  <a:schemeClr val="tx1">
                    <a:lumMod val="65000"/>
                    <a:lumOff val="35000"/>
                  </a:schemeClr>
                </a:solidFill>
                <a:latin typeface="+mn-ea"/>
                <a:cs typeface="Times New Roman" panose="02020603050405020304" pitchFamily="18" charset="0"/>
              </a:rPr>
              <a:t>寄存器的具体定义可见</a:t>
            </a:r>
            <a:r>
              <a:rPr lang="en-US" altLang="zh-CN" sz="2000" kern="100" dirty="0">
                <a:solidFill>
                  <a:schemeClr val="tx1">
                    <a:lumMod val="65000"/>
                    <a:lumOff val="35000"/>
                  </a:schemeClr>
                </a:solidFill>
                <a:latin typeface="+mn-ea"/>
                <a:cs typeface="Times New Roman" panose="02020603050405020304" pitchFamily="18" charset="0"/>
              </a:rPr>
              <a:t>C2000</a:t>
            </a:r>
            <a:r>
              <a:rPr lang="zh-CN" altLang="en-US" sz="2000" kern="100" dirty="0">
                <a:solidFill>
                  <a:schemeClr val="tx1">
                    <a:lumMod val="65000"/>
                    <a:lumOff val="35000"/>
                  </a:schemeClr>
                </a:solidFill>
                <a:latin typeface="+mn-ea"/>
                <a:cs typeface="Times New Roman" panose="02020603050405020304" pitchFamily="18" charset="0"/>
              </a:rPr>
              <a:t>助手。</a:t>
            </a:r>
          </a:p>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从表</a:t>
            </a:r>
            <a:r>
              <a:rPr lang="en-US" altLang="zh-CN" sz="2000" kern="100" dirty="0">
                <a:solidFill>
                  <a:schemeClr val="tx1">
                    <a:lumMod val="65000"/>
                    <a:lumOff val="35000"/>
                  </a:schemeClr>
                </a:solidFill>
                <a:latin typeface="+mn-ea"/>
                <a:cs typeface="Times New Roman" panose="02020603050405020304" pitchFamily="18" charset="0"/>
              </a:rPr>
              <a:t>11-12</a:t>
            </a:r>
            <a:r>
              <a:rPr lang="zh-CN" altLang="en-US" sz="2000" kern="100" dirty="0">
                <a:solidFill>
                  <a:schemeClr val="tx1">
                    <a:lumMod val="65000"/>
                    <a:lumOff val="35000"/>
                  </a:schemeClr>
                </a:solidFill>
                <a:latin typeface="+mn-ea"/>
                <a:cs typeface="Times New Roman" panose="02020603050405020304" pitchFamily="18" charset="0"/>
              </a:rPr>
              <a:t>可以看到，结果寄存器有</a:t>
            </a: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个地址。位于外设</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地址单元内的的结果寄存器地址（</a:t>
            </a:r>
            <a:r>
              <a:rPr lang="en-US" altLang="zh-CN" sz="2000" kern="100" dirty="0">
                <a:solidFill>
                  <a:schemeClr val="tx1">
                    <a:lumMod val="65000"/>
                    <a:lumOff val="35000"/>
                  </a:schemeClr>
                </a:solidFill>
                <a:latin typeface="+mn-ea"/>
                <a:cs typeface="Times New Roman" panose="02020603050405020304" pitchFamily="18" charset="0"/>
              </a:rPr>
              <a:t>0x0B00~0x0B0F</a:t>
            </a:r>
            <a:r>
              <a:rPr lang="zh-CN" altLang="en-US" sz="2000" kern="100" dirty="0">
                <a:solidFill>
                  <a:schemeClr val="tx1">
                    <a:lumMod val="65000"/>
                    <a:lumOff val="35000"/>
                  </a:schemeClr>
                </a:solidFill>
                <a:latin typeface="+mn-ea"/>
                <a:cs typeface="Times New Roman" panose="02020603050405020304" pitchFamily="18" charset="0"/>
              </a:rPr>
              <a:t>）支持</a:t>
            </a:r>
            <a:r>
              <a:rPr lang="en-US" altLang="zh-CN" sz="2000" kern="100" dirty="0">
                <a:solidFill>
                  <a:schemeClr val="tx1">
                    <a:lumMod val="65000"/>
                    <a:lumOff val="35000"/>
                  </a:schemeClr>
                </a:solidFill>
                <a:latin typeface="+mn-ea"/>
                <a:cs typeface="Times New Roman" panose="02020603050405020304" pitchFamily="18" charset="0"/>
              </a:rPr>
              <a:t>DMA</a:t>
            </a:r>
            <a:r>
              <a:rPr lang="zh-CN" altLang="en-US" sz="2000" kern="100" dirty="0">
                <a:solidFill>
                  <a:schemeClr val="tx1">
                    <a:lumMod val="65000"/>
                    <a:lumOff val="35000"/>
                  </a:schemeClr>
                </a:solidFill>
                <a:latin typeface="+mn-ea"/>
                <a:cs typeface="Times New Roman" panose="02020603050405020304" pitchFamily="18" charset="0"/>
              </a:rPr>
              <a:t>直接访问模式，</a:t>
            </a:r>
            <a:r>
              <a:rPr lang="en-US" altLang="zh-CN" sz="2000" kern="100" dirty="0">
                <a:solidFill>
                  <a:schemeClr val="tx1">
                    <a:lumMod val="65000"/>
                    <a:lumOff val="35000"/>
                  </a:schemeClr>
                </a:solidFill>
                <a:latin typeface="+mn-ea"/>
                <a:cs typeface="Times New Roman" panose="02020603050405020304" pitchFamily="18" charset="0"/>
              </a:rPr>
              <a:t>DMA</a:t>
            </a:r>
            <a:r>
              <a:rPr lang="zh-CN" altLang="en-US" sz="2000" kern="100" dirty="0">
                <a:solidFill>
                  <a:schemeClr val="tx1">
                    <a:lumMod val="65000"/>
                    <a:lumOff val="35000"/>
                  </a:schemeClr>
                </a:solidFill>
                <a:latin typeface="+mn-ea"/>
                <a:cs typeface="Times New Roman" panose="02020603050405020304" pitchFamily="18" charset="0"/>
              </a:rPr>
              <a:t>访问无需通过总线，所以这些寄存器支持</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的直接访问。位于外设</a:t>
            </a: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地址单元内的结果寄存器（</a:t>
            </a:r>
            <a:r>
              <a:rPr lang="en-US" altLang="zh-CN" sz="2000" kern="100" dirty="0">
                <a:solidFill>
                  <a:schemeClr val="tx1">
                    <a:lumMod val="65000"/>
                    <a:lumOff val="35000"/>
                  </a:schemeClr>
                </a:solidFill>
                <a:latin typeface="+mn-ea"/>
                <a:cs typeface="Times New Roman" panose="02020603050405020304" pitchFamily="18" charset="0"/>
              </a:rPr>
              <a:t>0x7108~0x7117</a:t>
            </a:r>
            <a:r>
              <a:rPr lang="zh-CN" altLang="en-US" sz="2000" kern="100" dirty="0">
                <a:solidFill>
                  <a:schemeClr val="tx1">
                    <a:lumMod val="65000"/>
                    <a:lumOff val="35000"/>
                  </a:schemeClr>
                </a:solidFill>
                <a:latin typeface="+mn-ea"/>
                <a:cs typeface="Times New Roman" panose="02020603050405020304" pitchFamily="18" charset="0"/>
              </a:rPr>
              <a:t>）不支持</a:t>
            </a:r>
            <a:r>
              <a:rPr lang="en-US" altLang="zh-CN" sz="2000" kern="100" dirty="0">
                <a:solidFill>
                  <a:schemeClr val="tx1">
                    <a:lumMod val="65000"/>
                    <a:lumOff val="35000"/>
                  </a:schemeClr>
                </a:solidFill>
                <a:latin typeface="+mn-ea"/>
                <a:cs typeface="Times New Roman" panose="02020603050405020304" pitchFamily="18" charset="0"/>
              </a:rPr>
              <a:t>DMA</a:t>
            </a:r>
            <a:r>
              <a:rPr lang="zh-CN" altLang="en-US" sz="2000" kern="100" dirty="0">
                <a:solidFill>
                  <a:schemeClr val="tx1">
                    <a:lumMod val="65000"/>
                    <a:lumOff val="35000"/>
                  </a:schemeClr>
                </a:solidFill>
                <a:latin typeface="+mn-ea"/>
                <a:cs typeface="Times New Roman" panose="02020603050405020304" pitchFamily="18" charset="0"/>
              </a:rPr>
              <a:t>访问。</a:t>
            </a:r>
          </a:p>
        </p:txBody>
      </p:sp>
    </p:spTree>
    <p:extLst>
      <p:ext uri="{BB962C8B-B14F-4D97-AF65-F5344CB8AC3E}">
        <p14:creationId xmlns:p14="http://schemas.microsoft.com/office/powerpoint/2010/main" val="83497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采样例程</a:t>
            </a:r>
          </a:p>
        </p:txBody>
      </p:sp>
      <p:sp>
        <p:nvSpPr>
          <p:cNvPr id="4" name="矩形 3"/>
          <p:cNvSpPr/>
          <p:nvPr/>
        </p:nvSpPr>
        <p:spPr>
          <a:xfrm>
            <a:off x="906977" y="915566"/>
            <a:ext cx="7272808" cy="3720570"/>
          </a:xfrm>
          <a:prstGeom prst="rect">
            <a:avLst/>
          </a:prstGeom>
        </p:spPr>
        <p:txBody>
          <a:bodyPr wrap="square">
            <a:spAutoFit/>
          </a:bodyPr>
          <a:lstStyle/>
          <a:p>
            <a:pPr indent="538163" algn="just">
              <a:lnSpc>
                <a:spcPct val="120000"/>
              </a:lnSpc>
            </a:pPr>
            <a:r>
              <a:rPr lang="zh-CN" altLang="en-US" kern="100" dirty="0">
                <a:solidFill>
                  <a:schemeClr val="tx1">
                    <a:lumMod val="65000"/>
                    <a:lumOff val="35000"/>
                  </a:schemeClr>
                </a:solidFill>
                <a:latin typeface="+mn-ea"/>
              </a:rPr>
              <a:t>假设</a:t>
            </a:r>
            <a:r>
              <a:rPr lang="en-US" altLang="zh-CN" kern="100" dirty="0">
                <a:solidFill>
                  <a:schemeClr val="tx1">
                    <a:lumMod val="65000"/>
                    <a:lumOff val="35000"/>
                  </a:schemeClr>
                </a:solidFill>
                <a:latin typeface="+mn-ea"/>
              </a:rPr>
              <a:t>ADC</a:t>
            </a:r>
            <a:r>
              <a:rPr lang="zh-CN" altLang="en-US" kern="100" dirty="0">
                <a:solidFill>
                  <a:schemeClr val="tx1">
                    <a:lumMod val="65000"/>
                    <a:lumOff val="35000"/>
                  </a:schemeClr>
                </a:solidFill>
                <a:latin typeface="+mn-ea"/>
              </a:rPr>
              <a:t>模块工作于级联模式，</a:t>
            </a:r>
            <a:r>
              <a:rPr lang="en-US" altLang="zh-CN" kern="100" dirty="0">
                <a:solidFill>
                  <a:schemeClr val="tx1">
                    <a:lumMod val="65000"/>
                    <a:lumOff val="35000"/>
                  </a:schemeClr>
                </a:solidFill>
                <a:latin typeface="+mn-ea"/>
              </a:rPr>
              <a:t>SEQ1</a:t>
            </a:r>
            <a:r>
              <a:rPr lang="zh-CN" altLang="en-US" kern="100" dirty="0">
                <a:solidFill>
                  <a:schemeClr val="tx1">
                    <a:lumMod val="65000"/>
                    <a:lumOff val="35000"/>
                  </a:schemeClr>
                </a:solidFill>
                <a:latin typeface="+mn-ea"/>
              </a:rPr>
              <a:t>和</a:t>
            </a:r>
            <a:r>
              <a:rPr lang="en-US" altLang="zh-CN" kern="100" dirty="0">
                <a:solidFill>
                  <a:schemeClr val="tx1">
                    <a:lumMod val="65000"/>
                    <a:lumOff val="35000"/>
                  </a:schemeClr>
                </a:solidFill>
                <a:latin typeface="+mn-ea"/>
              </a:rPr>
              <a:t>SEQ2</a:t>
            </a:r>
            <a:r>
              <a:rPr lang="zh-CN" altLang="en-US" kern="100" dirty="0">
                <a:solidFill>
                  <a:schemeClr val="tx1">
                    <a:lumMod val="65000"/>
                    <a:lumOff val="35000"/>
                  </a:schemeClr>
                </a:solidFill>
                <a:latin typeface="+mn-ea"/>
              </a:rPr>
              <a:t>级联成了一个</a:t>
            </a:r>
            <a:r>
              <a:rPr lang="en-US" altLang="zh-CN" kern="100" dirty="0">
                <a:solidFill>
                  <a:schemeClr val="tx1">
                    <a:lumMod val="65000"/>
                    <a:lumOff val="35000"/>
                  </a:schemeClr>
                </a:solidFill>
                <a:latin typeface="+mn-ea"/>
              </a:rPr>
              <a:t>16</a:t>
            </a:r>
            <a:r>
              <a:rPr lang="zh-CN" altLang="en-US" kern="100" dirty="0">
                <a:solidFill>
                  <a:schemeClr val="tx1">
                    <a:lumMod val="65000"/>
                    <a:lumOff val="35000"/>
                  </a:schemeClr>
                </a:solidFill>
                <a:latin typeface="+mn-ea"/>
              </a:rPr>
              <a:t>状态的序列发生器</a:t>
            </a:r>
            <a:r>
              <a:rPr lang="en-US" altLang="zh-CN" kern="100" dirty="0">
                <a:solidFill>
                  <a:schemeClr val="tx1">
                    <a:lumMod val="65000"/>
                    <a:lumOff val="35000"/>
                  </a:schemeClr>
                </a:solidFill>
                <a:latin typeface="+mn-ea"/>
              </a:rPr>
              <a:t>SEQ</a:t>
            </a:r>
            <a:r>
              <a:rPr lang="zh-CN" altLang="en-US" kern="100" dirty="0">
                <a:solidFill>
                  <a:schemeClr val="tx1">
                    <a:lumMod val="65000"/>
                    <a:lumOff val="35000"/>
                  </a:schemeClr>
                </a:solidFill>
                <a:latin typeface="+mn-ea"/>
              </a:rPr>
              <a:t>，来实现对引脚</a:t>
            </a:r>
            <a:r>
              <a:rPr lang="en-US" altLang="zh-CN" kern="100" dirty="0">
                <a:solidFill>
                  <a:schemeClr val="tx1">
                    <a:lumMod val="65000"/>
                    <a:lumOff val="35000"/>
                  </a:schemeClr>
                </a:solidFill>
                <a:latin typeface="+mn-ea"/>
              </a:rPr>
              <a:t>ADCINA0~ADCINA7</a:t>
            </a:r>
            <a:r>
              <a:rPr lang="zh-CN" altLang="en-US" kern="100" dirty="0">
                <a:solidFill>
                  <a:schemeClr val="tx1">
                    <a:lumMod val="65000"/>
                    <a:lumOff val="35000"/>
                  </a:schemeClr>
                </a:solidFill>
                <a:latin typeface="+mn-ea"/>
              </a:rPr>
              <a:t>和</a:t>
            </a:r>
            <a:r>
              <a:rPr lang="en-US" altLang="zh-CN" kern="100" dirty="0">
                <a:solidFill>
                  <a:schemeClr val="tx1">
                    <a:lumMod val="65000"/>
                    <a:lumOff val="35000"/>
                  </a:schemeClr>
                </a:solidFill>
                <a:latin typeface="+mn-ea"/>
              </a:rPr>
              <a:t>ADCINB0~ADCINB7</a:t>
            </a:r>
            <a:r>
              <a:rPr lang="zh-CN" altLang="en-US" kern="100" dirty="0">
                <a:solidFill>
                  <a:schemeClr val="tx1">
                    <a:lumMod val="65000"/>
                    <a:lumOff val="35000"/>
                  </a:schemeClr>
                </a:solidFill>
                <a:latin typeface="+mn-ea"/>
              </a:rPr>
              <a:t>共</a:t>
            </a:r>
            <a:r>
              <a:rPr lang="en-US" altLang="zh-CN" kern="100" dirty="0">
                <a:solidFill>
                  <a:schemeClr val="tx1">
                    <a:lumMod val="65000"/>
                    <a:lumOff val="35000"/>
                  </a:schemeClr>
                </a:solidFill>
                <a:latin typeface="+mn-ea"/>
              </a:rPr>
              <a:t>16</a:t>
            </a:r>
            <a:r>
              <a:rPr lang="zh-CN" altLang="en-US" kern="100" dirty="0">
                <a:solidFill>
                  <a:schemeClr val="tx1">
                    <a:lumMod val="65000"/>
                    <a:lumOff val="35000"/>
                  </a:schemeClr>
                </a:solidFill>
                <a:latin typeface="+mn-ea"/>
              </a:rPr>
              <a:t>路通道的采样，下面将介绍如何使用软件置位的方法来启动</a:t>
            </a:r>
            <a:r>
              <a:rPr lang="en-US" altLang="zh-CN" kern="100" dirty="0">
                <a:solidFill>
                  <a:schemeClr val="tx1">
                    <a:lumMod val="65000"/>
                    <a:lumOff val="35000"/>
                  </a:schemeClr>
                </a:solidFill>
                <a:latin typeface="+mn-ea"/>
              </a:rPr>
              <a:t>ADC</a:t>
            </a:r>
            <a:r>
              <a:rPr lang="zh-CN" altLang="en-US" kern="100" dirty="0">
                <a:solidFill>
                  <a:schemeClr val="tx1">
                    <a:lumMod val="65000"/>
                    <a:lumOff val="35000"/>
                  </a:schemeClr>
                </a:solidFill>
                <a:latin typeface="+mn-ea"/>
              </a:rPr>
              <a:t>模块的转换。</a:t>
            </a:r>
          </a:p>
          <a:p>
            <a:pPr indent="538163" algn="just">
              <a:lnSpc>
                <a:spcPct val="120000"/>
              </a:lnSpc>
            </a:pPr>
            <a:r>
              <a:rPr lang="en-US" altLang="zh-CN" kern="100" dirty="0">
                <a:solidFill>
                  <a:schemeClr val="tx1">
                    <a:lumMod val="65000"/>
                    <a:lumOff val="35000"/>
                  </a:schemeClr>
                </a:solidFill>
                <a:latin typeface="+mn-ea"/>
              </a:rPr>
              <a:t>ADC</a:t>
            </a:r>
            <a:r>
              <a:rPr lang="zh-CN" altLang="en-US" kern="100" dirty="0">
                <a:solidFill>
                  <a:schemeClr val="tx1">
                    <a:lumMod val="65000"/>
                    <a:lumOff val="35000"/>
                  </a:schemeClr>
                </a:solidFill>
                <a:latin typeface="+mn-ea"/>
              </a:rPr>
              <a:t>模块工作于级联模式，</a:t>
            </a:r>
            <a:r>
              <a:rPr lang="en-US" altLang="zh-CN" kern="100" dirty="0">
                <a:solidFill>
                  <a:schemeClr val="tx1">
                    <a:lumMod val="65000"/>
                    <a:lumOff val="35000"/>
                  </a:schemeClr>
                </a:solidFill>
                <a:latin typeface="+mn-ea"/>
              </a:rPr>
              <a:t>SEQ1</a:t>
            </a:r>
            <a:r>
              <a:rPr lang="zh-CN" altLang="en-US" kern="100" dirty="0">
                <a:solidFill>
                  <a:schemeClr val="tx1">
                    <a:lumMod val="65000"/>
                    <a:lumOff val="35000"/>
                  </a:schemeClr>
                </a:solidFill>
                <a:latin typeface="+mn-ea"/>
              </a:rPr>
              <a:t>和</a:t>
            </a:r>
            <a:r>
              <a:rPr lang="en-US" altLang="zh-CN" kern="100" dirty="0">
                <a:solidFill>
                  <a:schemeClr val="tx1">
                    <a:lumMod val="65000"/>
                    <a:lumOff val="35000"/>
                  </a:schemeClr>
                </a:solidFill>
                <a:latin typeface="+mn-ea"/>
              </a:rPr>
              <a:t>SEQ2</a:t>
            </a:r>
            <a:r>
              <a:rPr lang="zh-CN" altLang="en-US" kern="100" dirty="0">
                <a:solidFill>
                  <a:schemeClr val="tx1">
                    <a:lumMod val="65000"/>
                    <a:lumOff val="35000"/>
                  </a:schemeClr>
                </a:solidFill>
                <a:latin typeface="+mn-ea"/>
              </a:rPr>
              <a:t>级联成了一个</a:t>
            </a:r>
            <a:r>
              <a:rPr lang="en-US" altLang="zh-CN" kern="100" dirty="0">
                <a:solidFill>
                  <a:schemeClr val="tx1">
                    <a:lumMod val="65000"/>
                    <a:lumOff val="35000"/>
                  </a:schemeClr>
                </a:solidFill>
                <a:latin typeface="+mn-ea"/>
              </a:rPr>
              <a:t>16</a:t>
            </a:r>
            <a:r>
              <a:rPr lang="zh-CN" altLang="en-US" kern="100" dirty="0">
                <a:solidFill>
                  <a:schemeClr val="tx1">
                    <a:lumMod val="65000"/>
                    <a:lumOff val="35000"/>
                  </a:schemeClr>
                </a:solidFill>
                <a:latin typeface="+mn-ea"/>
              </a:rPr>
              <a:t>状态的序列发生器</a:t>
            </a:r>
            <a:r>
              <a:rPr lang="en-US" altLang="zh-CN" kern="100" dirty="0">
                <a:solidFill>
                  <a:schemeClr val="tx1">
                    <a:lumMod val="65000"/>
                    <a:lumOff val="35000"/>
                  </a:schemeClr>
                </a:solidFill>
                <a:latin typeface="+mn-ea"/>
              </a:rPr>
              <a:t>SEQ</a:t>
            </a:r>
            <a:r>
              <a:rPr lang="zh-CN" altLang="en-US" kern="100" dirty="0">
                <a:solidFill>
                  <a:schemeClr val="tx1">
                    <a:lumMod val="65000"/>
                    <a:lumOff val="35000"/>
                  </a:schemeClr>
                </a:solidFill>
                <a:latin typeface="+mn-ea"/>
              </a:rPr>
              <a:t>，顺序采样，并采用软件置位的方法启动</a:t>
            </a:r>
            <a:r>
              <a:rPr lang="en-US" altLang="zh-CN" kern="100" dirty="0">
                <a:solidFill>
                  <a:schemeClr val="tx1">
                    <a:lumMod val="65000"/>
                    <a:lumOff val="35000"/>
                  </a:schemeClr>
                </a:solidFill>
                <a:latin typeface="+mn-ea"/>
              </a:rPr>
              <a:t>ADC</a:t>
            </a:r>
            <a:r>
              <a:rPr lang="zh-CN" altLang="en-US" kern="100" dirty="0">
                <a:solidFill>
                  <a:schemeClr val="tx1">
                    <a:lumMod val="65000"/>
                    <a:lumOff val="35000"/>
                  </a:schemeClr>
                </a:solidFill>
                <a:latin typeface="+mn-ea"/>
              </a:rPr>
              <a:t>转换。本程序的基本思路如下：</a:t>
            </a:r>
          </a:p>
          <a:p>
            <a:pPr indent="538163" algn="just">
              <a:lnSpc>
                <a:spcPct val="120000"/>
              </a:lnSpc>
            </a:pPr>
            <a:r>
              <a:rPr lang="en-US" altLang="zh-CN" kern="100" dirty="0">
                <a:solidFill>
                  <a:schemeClr val="tx1">
                    <a:lumMod val="65000"/>
                    <a:lumOff val="35000"/>
                  </a:schemeClr>
                </a:solidFill>
                <a:latin typeface="+mn-ea"/>
              </a:rPr>
              <a:t>1.</a:t>
            </a:r>
            <a:r>
              <a:rPr lang="zh-CN" altLang="en-US" kern="100" dirty="0">
                <a:solidFill>
                  <a:schemeClr val="tx1">
                    <a:lumMod val="65000"/>
                    <a:lumOff val="35000"/>
                  </a:schemeClr>
                </a:solidFill>
                <a:latin typeface="+mn-ea"/>
              </a:rPr>
              <a:t>初始化系统，为系统分配时钟，处理看门狗电路等。</a:t>
            </a:r>
          </a:p>
          <a:p>
            <a:pPr indent="538163" algn="just">
              <a:lnSpc>
                <a:spcPct val="120000"/>
              </a:lnSpc>
            </a:pPr>
            <a:r>
              <a:rPr lang="en-US" altLang="zh-CN" kern="100" dirty="0">
                <a:solidFill>
                  <a:schemeClr val="tx1">
                    <a:lumMod val="65000"/>
                    <a:lumOff val="35000"/>
                  </a:schemeClr>
                </a:solidFill>
                <a:latin typeface="+mn-ea"/>
              </a:rPr>
              <a:t>2.</a:t>
            </a:r>
            <a:r>
              <a:rPr lang="zh-CN" altLang="en-US" kern="100" dirty="0">
                <a:solidFill>
                  <a:schemeClr val="tx1">
                    <a:lumMod val="65000"/>
                    <a:lumOff val="35000"/>
                  </a:schemeClr>
                </a:solidFill>
                <a:latin typeface="+mn-ea"/>
              </a:rPr>
              <a:t>初始化</a:t>
            </a:r>
            <a:r>
              <a:rPr lang="en-US" altLang="zh-CN" kern="100" dirty="0">
                <a:solidFill>
                  <a:schemeClr val="tx1">
                    <a:lumMod val="65000"/>
                    <a:lumOff val="35000"/>
                  </a:schemeClr>
                </a:solidFill>
                <a:latin typeface="+mn-ea"/>
              </a:rPr>
              <a:t>ADC</a:t>
            </a:r>
            <a:r>
              <a:rPr lang="zh-CN" altLang="en-US" kern="100" dirty="0">
                <a:solidFill>
                  <a:schemeClr val="tx1">
                    <a:lumMod val="65000"/>
                    <a:lumOff val="35000"/>
                  </a:schemeClr>
                </a:solidFill>
                <a:latin typeface="+mn-ea"/>
              </a:rPr>
              <a:t>模块，设定</a:t>
            </a:r>
            <a:r>
              <a:rPr lang="en-US" altLang="zh-CN" kern="100" dirty="0">
                <a:solidFill>
                  <a:schemeClr val="tx1">
                    <a:lumMod val="65000"/>
                    <a:lumOff val="35000"/>
                  </a:schemeClr>
                </a:solidFill>
                <a:latin typeface="+mn-ea"/>
              </a:rPr>
              <a:t>ADC</a:t>
            </a:r>
            <a:r>
              <a:rPr lang="zh-CN" altLang="en-US" kern="100" dirty="0">
                <a:solidFill>
                  <a:schemeClr val="tx1">
                    <a:lumMod val="65000"/>
                    <a:lumOff val="35000"/>
                  </a:schemeClr>
                </a:solidFill>
                <a:latin typeface="+mn-ea"/>
              </a:rPr>
              <a:t>采样的相关方式，例如单序列发生器，顺序采样，决定采样通道的顺序等等。</a:t>
            </a:r>
          </a:p>
          <a:p>
            <a:pPr indent="538163" algn="just">
              <a:lnSpc>
                <a:spcPct val="120000"/>
              </a:lnSpc>
            </a:pPr>
            <a:r>
              <a:rPr lang="en-US" altLang="zh-CN" kern="100" dirty="0">
                <a:solidFill>
                  <a:schemeClr val="tx1">
                    <a:lumMod val="65000"/>
                    <a:lumOff val="35000"/>
                  </a:schemeClr>
                </a:solidFill>
                <a:latin typeface="+mn-ea"/>
              </a:rPr>
              <a:t>3.</a:t>
            </a:r>
            <a:r>
              <a:rPr lang="zh-CN" altLang="en-US" kern="100" dirty="0">
                <a:solidFill>
                  <a:schemeClr val="tx1">
                    <a:lumMod val="65000"/>
                    <a:lumOff val="35000"/>
                  </a:schemeClr>
                </a:solidFill>
                <a:latin typeface="+mn-ea"/>
              </a:rPr>
              <a:t>软件置位启动</a:t>
            </a:r>
            <a:r>
              <a:rPr lang="en-US" altLang="zh-CN" kern="100" dirty="0">
                <a:solidFill>
                  <a:schemeClr val="tx1">
                    <a:lumMod val="65000"/>
                    <a:lumOff val="35000"/>
                  </a:schemeClr>
                </a:solidFill>
                <a:latin typeface="+mn-ea"/>
              </a:rPr>
              <a:t>ADC</a:t>
            </a:r>
            <a:r>
              <a:rPr lang="zh-CN" altLang="en-US" kern="100" dirty="0">
                <a:solidFill>
                  <a:schemeClr val="tx1">
                    <a:lumMod val="65000"/>
                    <a:lumOff val="35000"/>
                  </a:schemeClr>
                </a:solidFill>
                <a:latin typeface="+mn-ea"/>
              </a:rPr>
              <a:t>转换，等待转换结束，读取转换结果。</a:t>
            </a:r>
          </a:p>
        </p:txBody>
      </p:sp>
    </p:spTree>
    <p:extLst>
      <p:ext uri="{BB962C8B-B14F-4D97-AF65-F5344CB8AC3E}">
        <p14:creationId xmlns:p14="http://schemas.microsoft.com/office/powerpoint/2010/main" val="42389188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采样例程</a:t>
            </a:r>
          </a:p>
        </p:txBody>
      </p:sp>
      <p:sp>
        <p:nvSpPr>
          <p:cNvPr id="4" name="矩形 3"/>
          <p:cNvSpPr/>
          <p:nvPr/>
        </p:nvSpPr>
        <p:spPr>
          <a:xfrm>
            <a:off x="906977" y="1563638"/>
            <a:ext cx="7272808" cy="2277034"/>
          </a:xfrm>
          <a:prstGeom prst="rect">
            <a:avLst/>
          </a:prstGeom>
        </p:spPr>
        <p:txBody>
          <a:bodyPr wrap="square">
            <a:spAutoFit/>
          </a:bodyPr>
          <a:lstStyle/>
          <a:p>
            <a:pPr indent="538163" algn="just">
              <a:lnSpc>
                <a:spcPct val="120000"/>
              </a:lnSpc>
            </a:pPr>
            <a:r>
              <a:rPr lang="zh-CN" altLang="en-US" sz="2000" kern="100" dirty="0">
                <a:solidFill>
                  <a:schemeClr val="tx1">
                    <a:lumMod val="65000"/>
                    <a:lumOff val="35000"/>
                  </a:schemeClr>
                </a:solidFill>
                <a:latin typeface="+mn-ea"/>
              </a:rPr>
              <a:t>运行程序后，可以通过设置断点来观察</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结果寄存器中的值。当</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引脚悬空时，引脚处于高阻态，也是会有电压的，而且是随机值。只有给引脚施加了采样信号之后，采样结果才正确，不过需要注意的是，施加的电压值必须是</a:t>
            </a:r>
            <a:r>
              <a:rPr lang="en-US" altLang="zh-CN" sz="2000" kern="100" dirty="0">
                <a:solidFill>
                  <a:schemeClr val="tx1">
                    <a:lumMod val="65000"/>
                    <a:lumOff val="35000"/>
                  </a:schemeClr>
                </a:solidFill>
                <a:latin typeface="+mn-ea"/>
              </a:rPr>
              <a:t>0-3V</a:t>
            </a:r>
            <a:r>
              <a:rPr lang="zh-CN" altLang="en-US" sz="2000" kern="100" dirty="0">
                <a:solidFill>
                  <a:schemeClr val="tx1">
                    <a:lumMod val="65000"/>
                    <a:lumOff val="35000"/>
                  </a:schemeClr>
                </a:solidFill>
                <a:latin typeface="+mn-ea"/>
              </a:rPr>
              <a:t>之间的。建议对于不使用的</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引脚，最好将其接地，这样采样到的数据就是</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a:t>
            </a:r>
          </a:p>
        </p:txBody>
      </p:sp>
    </p:spTree>
    <p:extLst>
      <p:ext uri="{BB962C8B-B14F-4D97-AF65-F5344CB8AC3E}">
        <p14:creationId xmlns:p14="http://schemas.microsoft.com/office/powerpoint/2010/main" val="3995001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ADC</a:t>
            </a:r>
            <a:r>
              <a:rPr lang="zh-CN" altLang="en-US" dirty="0"/>
              <a:t>采样例程</a:t>
            </a:r>
          </a:p>
        </p:txBody>
      </p:sp>
      <p:sp>
        <p:nvSpPr>
          <p:cNvPr id="4" name="矩形 3"/>
          <p:cNvSpPr/>
          <p:nvPr/>
        </p:nvSpPr>
        <p:spPr>
          <a:xfrm>
            <a:off x="906977" y="2139702"/>
            <a:ext cx="7272808" cy="1169038"/>
          </a:xfrm>
          <a:prstGeom prst="rect">
            <a:avLst/>
          </a:prstGeom>
        </p:spPr>
        <p:txBody>
          <a:bodyPr wrap="square">
            <a:spAutoFit/>
          </a:bodyPr>
          <a:lstStyle/>
          <a:p>
            <a:pPr indent="538163" algn="just">
              <a:lnSpc>
                <a:spcPct val="120000"/>
              </a:lnSpc>
            </a:pPr>
            <a:r>
              <a:rPr lang="zh-CN" altLang="en-US" sz="2000" kern="100" dirty="0">
                <a:solidFill>
                  <a:schemeClr val="tx1">
                    <a:lumMod val="65000"/>
                    <a:lumOff val="35000"/>
                  </a:schemeClr>
                </a:solidFill>
                <a:latin typeface="+mn-ea"/>
              </a:rPr>
              <a:t>本章详细介绍了</a:t>
            </a:r>
            <a:r>
              <a:rPr lang="en-US" altLang="zh-CN" sz="2000" kern="100" dirty="0">
                <a:solidFill>
                  <a:schemeClr val="tx1">
                    <a:lumMod val="65000"/>
                    <a:lumOff val="35000"/>
                  </a:schemeClr>
                </a:solidFill>
                <a:latin typeface="+mn-ea"/>
              </a:rPr>
              <a:t>F28335 ADC</a:t>
            </a:r>
            <a:r>
              <a:rPr lang="zh-CN" altLang="en-US" sz="2000" kern="100" dirty="0">
                <a:solidFill>
                  <a:schemeClr val="tx1">
                    <a:lumMod val="65000"/>
                    <a:lumOff val="35000"/>
                  </a:schemeClr>
                </a:solidFill>
                <a:latin typeface="+mn-ea"/>
              </a:rPr>
              <a:t>模块的结构、特点及其工作方式，结合实例分析了如何编写</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转换的程序，下一章将详细介绍</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err="1">
                <a:solidFill>
                  <a:schemeClr val="tx1">
                    <a:lumMod val="65000"/>
                    <a:lumOff val="35000"/>
                  </a:schemeClr>
                </a:solidFill>
                <a:latin typeface="+mn-ea"/>
              </a:rPr>
              <a:t>ePWM</a:t>
            </a:r>
            <a:r>
              <a:rPr lang="zh-CN" altLang="en-US" sz="2000" kern="100" dirty="0">
                <a:solidFill>
                  <a:schemeClr val="tx1">
                    <a:lumMod val="65000"/>
                    <a:lumOff val="35000"/>
                  </a:schemeClr>
                </a:solidFill>
                <a:latin typeface="+mn-ea"/>
              </a:rPr>
              <a:t>模块。</a:t>
            </a:r>
          </a:p>
        </p:txBody>
      </p:sp>
    </p:spTree>
    <p:extLst>
      <p:ext uri="{BB962C8B-B14F-4D97-AF65-F5344CB8AC3E}">
        <p14:creationId xmlns:p14="http://schemas.microsoft.com/office/powerpoint/2010/main" val="2210175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1"/>
          <p:cNvSpPr txBox="1">
            <a:spLocks noChangeArrowheads="1"/>
          </p:cNvSpPr>
          <p:nvPr/>
        </p:nvSpPr>
        <p:spPr bwMode="auto">
          <a:xfrm>
            <a:off x="2768178" y="1714981"/>
            <a:ext cx="3306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sz="6000" dirty="0">
                <a:solidFill>
                  <a:srgbClr val="0070C0"/>
                </a:solidFill>
                <a:latin typeface="Arial" charset="0"/>
                <a:ea typeface="Kozuka Gothic Pr6N B" pitchFamily="34" charset="-128"/>
                <a:cs typeface="Arial" charset="0"/>
              </a:rPr>
              <a:t>THANKS</a:t>
            </a:r>
          </a:p>
        </p:txBody>
      </p:sp>
      <p:sp>
        <p:nvSpPr>
          <p:cNvPr id="54" name="空心弧 53"/>
          <p:cNvSpPr/>
          <p:nvPr/>
        </p:nvSpPr>
        <p:spPr bwMode="auto">
          <a:xfrm rot="7086271">
            <a:off x="5052591" y="1475269"/>
            <a:ext cx="1482725" cy="1482725"/>
          </a:xfrm>
          <a:prstGeom prst="blockArc">
            <a:avLst>
              <a:gd name="adj1" fmla="val 5502533"/>
              <a:gd name="adj2" fmla="val 1980318"/>
              <a:gd name="adj3" fmla="val 1053"/>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55" name="TextBox 8"/>
          <p:cNvSpPr txBox="1">
            <a:spLocks noChangeArrowheads="1"/>
          </p:cNvSpPr>
          <p:nvPr/>
        </p:nvSpPr>
        <p:spPr bwMode="auto">
          <a:xfrm>
            <a:off x="2915816" y="2559531"/>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eaLnBrk="1" fontAlgn="auto" hangingPunct="1">
              <a:spcBef>
                <a:spcPts val="0"/>
              </a:spcBef>
              <a:spcAft>
                <a:spcPts val="0"/>
              </a:spcAft>
              <a:defRPr/>
            </a:pPr>
            <a:r>
              <a:rPr lang="zh-CN" altLang="en-US" sz="1800" dirty="0" smtClean="0">
                <a:solidFill>
                  <a:schemeClr val="tx1">
                    <a:lumMod val="75000"/>
                    <a:lumOff val="25000"/>
                  </a:schemeClr>
                </a:solidFill>
                <a:latin typeface="微软雅黑" pitchFamily="34" charset="-122"/>
                <a:ea typeface="微软雅黑" pitchFamily="34" charset="-122"/>
              </a:rPr>
              <a:t>谢谢聆听</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655" y="2211710"/>
            <a:ext cx="2015871" cy="201587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7497" y="2211710"/>
            <a:ext cx="1934503" cy="1934503"/>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4008" y="2263671"/>
            <a:ext cx="1882542" cy="1882542"/>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8219" y="2263672"/>
            <a:ext cx="1882542" cy="1882542"/>
          </a:xfrm>
          <a:prstGeom prst="rect">
            <a:avLst/>
          </a:prstGeom>
        </p:spPr>
      </p:pic>
      <p:sp>
        <p:nvSpPr>
          <p:cNvPr id="13" name="TextBox 8"/>
          <p:cNvSpPr txBox="1">
            <a:spLocks noChangeArrowheads="1"/>
          </p:cNvSpPr>
          <p:nvPr/>
        </p:nvSpPr>
        <p:spPr bwMode="auto">
          <a:xfrm>
            <a:off x="1415485"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a:solidFill>
                  <a:schemeClr val="tx1">
                    <a:lumMod val="75000"/>
                    <a:lumOff val="25000"/>
                  </a:schemeClr>
                </a:solidFill>
                <a:latin typeface="微软雅黑" pitchFamily="34" charset="-122"/>
                <a:ea typeface="微软雅黑" pitchFamily="34" charset="-122"/>
              </a:rPr>
              <a:t>工程师</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4" name="TextBox 8"/>
          <p:cNvSpPr txBox="1">
            <a:spLocks noChangeArrowheads="1"/>
          </p:cNvSpPr>
          <p:nvPr/>
        </p:nvSpPr>
        <p:spPr bwMode="auto">
          <a:xfrm>
            <a:off x="3135193"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itchFamily="34" charset="-122"/>
                <a:ea typeface="微软雅黑" pitchFamily="34" charset="-122"/>
              </a:rPr>
              <a:t>公众号</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5" name="TextBox 8"/>
          <p:cNvSpPr txBox="1">
            <a:spLocks noChangeArrowheads="1"/>
          </p:cNvSpPr>
          <p:nvPr/>
        </p:nvSpPr>
        <p:spPr bwMode="auto">
          <a:xfrm>
            <a:off x="5345807"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itchFamily="34" charset="-122"/>
                <a:ea typeface="微软雅黑" pitchFamily="34" charset="-122"/>
              </a:rPr>
              <a:t>官网</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6" name="TextBox 8"/>
          <p:cNvSpPr txBox="1">
            <a:spLocks noChangeArrowheads="1"/>
          </p:cNvSpPr>
          <p:nvPr/>
        </p:nvSpPr>
        <p:spPr bwMode="auto">
          <a:xfrm>
            <a:off x="7073999" y="4232170"/>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sz="1800" dirty="0" smtClean="0">
                <a:solidFill>
                  <a:schemeClr val="tx1">
                    <a:lumMod val="75000"/>
                    <a:lumOff val="25000"/>
                  </a:schemeClr>
                </a:solidFill>
                <a:latin typeface="微软雅黑" pitchFamily="34" charset="-122"/>
                <a:ea typeface="微软雅黑" pitchFamily="34" charset="-122"/>
              </a:rPr>
              <a:t>旗舰店</a:t>
            </a:r>
          </a:p>
        </p:txBody>
      </p:sp>
    </p:spTree>
    <p:extLst>
      <p:ext uri="{BB962C8B-B14F-4D97-AF65-F5344CB8AC3E}">
        <p14:creationId xmlns:p14="http://schemas.microsoft.com/office/powerpoint/2010/main" val="280556790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0"/>
                                  </p:iterate>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
                                        </p:tgtEl>
                                        <p:attrNameLst>
                                          <p:attrName>ppt_y</p:attrName>
                                        </p:attrNameLst>
                                      </p:cBhvr>
                                      <p:tavLst>
                                        <p:tav tm="0">
                                          <p:val>
                                            <p:strVal val="#ppt_y"/>
                                          </p:val>
                                        </p:tav>
                                        <p:tav tm="100000">
                                          <p:val>
                                            <p:strVal val="#ppt_y"/>
                                          </p:val>
                                        </p:tav>
                                      </p:tavLst>
                                    </p:anim>
                                    <p:anim calcmode="lin" valueType="num">
                                      <p:cBhvr>
                                        <p:cTn id="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5"/>
                                        </p:tgtEl>
                                        <p:attrNameLst>
                                          <p:attrName>ppt_y</p:attrName>
                                        </p:attrNameLst>
                                      </p:cBhvr>
                                      <p:tavLst>
                                        <p:tav tm="0">
                                          <p:val>
                                            <p:strVal val="#ppt_y"/>
                                          </p:val>
                                        </p:tav>
                                        <p:tav tm="100000">
                                          <p:val>
                                            <p:strVal val="#ppt_y"/>
                                          </p:val>
                                        </p:tav>
                                      </p:tavLst>
                                    </p:anim>
                                    <p:anim calcmode="lin" valueType="num">
                                      <p:cBhvr>
                                        <p:cTn id="16"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5"/>
                                        </p:tgtEl>
                                      </p:cBhvr>
                                    </p:animEffect>
                                  </p:childTnLst>
                                </p:cTn>
                              </p:par>
                            </p:childTnLst>
                          </p:cTn>
                        </p:par>
                        <p:par>
                          <p:cTn id="19" fill="hold">
                            <p:stCondLst>
                              <p:cond delay="1000"/>
                            </p:stCondLst>
                            <p:childTnLst>
                              <p:par>
                                <p:cTn id="20" presetID="21" presetClass="entr" presetSubtype="4"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4)">
                                      <p:cBhvr>
                                        <p:cTn id="22" dur="1000"/>
                                        <p:tgtEl>
                                          <p:spTgt spid="54"/>
                                        </p:tgtEl>
                                      </p:cBhvr>
                                    </p:animEffect>
                                  </p:childTnLst>
                                </p:cTn>
                              </p:par>
                            </p:childTnLst>
                          </p:cTn>
                        </p:par>
                        <p:par>
                          <p:cTn id="23" fill="hold">
                            <p:stCondLst>
                              <p:cond delay="2000"/>
                            </p:stCondLst>
                            <p:childTnLst>
                              <p:par>
                                <p:cTn id="24" presetID="64" presetClass="path" presetSubtype="0" accel="50000" decel="50000" fill="hold" grpId="1" nodeType="afterEffect">
                                  <p:stCondLst>
                                    <p:cond delay="500"/>
                                  </p:stCondLst>
                                  <p:iterate type="lt">
                                    <p:tmPct val="0"/>
                                  </p:iterate>
                                  <p:childTnLst>
                                    <p:animMotion origin="layout" path="M 3.05556E-6 1.23457E-6 L 3.05556E-6 -0.21266 " pathEditMode="relative" rAng="0" ptsTypes="AA">
                                      <p:cBhvr>
                                        <p:cTn id="25" dur="2000" fill="hold"/>
                                        <p:tgtEl>
                                          <p:spTgt spid="53"/>
                                        </p:tgtEl>
                                        <p:attrNameLst>
                                          <p:attrName>ppt_x</p:attrName>
                                          <p:attrName>ppt_y</p:attrName>
                                        </p:attrNameLst>
                                      </p:cBhvr>
                                      <p:rCtr x="0" y="-10648"/>
                                    </p:animMotion>
                                  </p:childTnLst>
                                </p:cTn>
                              </p:par>
                              <p:par>
                                <p:cTn id="26" presetID="64" presetClass="path" presetSubtype="0" accel="50000" decel="50000" fill="hold" grpId="1" nodeType="withEffect">
                                  <p:stCondLst>
                                    <p:cond delay="500"/>
                                  </p:stCondLst>
                                  <p:iterate type="lt">
                                    <p:tmPct val="0"/>
                                  </p:iterate>
                                  <p:childTnLst>
                                    <p:animMotion origin="layout" path="M 4.72222E-6 -3.33333E-6 L 4.72222E-6 -0.21574 " pathEditMode="relative" rAng="0" ptsTypes="AA">
                                      <p:cBhvr>
                                        <p:cTn id="27" dur="2000" fill="hold"/>
                                        <p:tgtEl>
                                          <p:spTgt spid="55"/>
                                        </p:tgtEl>
                                        <p:attrNameLst>
                                          <p:attrName>ppt_x</p:attrName>
                                          <p:attrName>ppt_y</p:attrName>
                                        </p:attrNameLst>
                                      </p:cBhvr>
                                      <p:rCtr x="0" y="-10802"/>
                                    </p:animMotion>
                                  </p:childTnLst>
                                </p:cTn>
                              </p:par>
                              <p:par>
                                <p:cTn id="28" presetID="64" presetClass="path" presetSubtype="0" accel="50000" decel="50000" fill="hold" grpId="1" nodeType="withEffect">
                                  <p:stCondLst>
                                    <p:cond delay="500"/>
                                  </p:stCondLst>
                                  <p:childTnLst>
                                    <p:animMotion origin="layout" path="M -5.55556E-7 -4.19753E-6 L -5.55556E-7 -0.21142 " pathEditMode="relative" rAng="0" ptsTypes="AA">
                                      <p:cBhvr>
                                        <p:cTn id="29" dur="2000" fill="hold"/>
                                        <p:tgtEl>
                                          <p:spTgt spid="54"/>
                                        </p:tgtEl>
                                        <p:attrNameLst>
                                          <p:attrName>ppt_x</p:attrName>
                                          <p:attrName>ppt_y</p:attrName>
                                        </p:attrNameLst>
                                      </p:cBhvr>
                                      <p:rCtr x="0" y="-10586"/>
                                    </p:animMotion>
                                  </p:childTnLst>
                                </p:cTn>
                              </p:par>
                            </p:childTnLst>
                          </p:cTn>
                        </p:par>
                        <p:par>
                          <p:cTn id="30" fill="hold">
                            <p:stCondLst>
                              <p:cond delay="450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6000"/>
                            </p:stCondLst>
                            <p:childTnLst>
                              <p:par>
                                <p:cTn id="52" presetID="22" presetClass="entr" presetSubtype="8"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54" grpId="0" animBg="1"/>
      <p:bldP spid="54" grpId="1" animBg="1"/>
      <p:bldP spid="55" grpId="0"/>
      <p:bldP spid="55" grpId="1"/>
      <p:bldP spid="13"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910369"/>
            <a:ext cx="7920880" cy="400110"/>
          </a:xfrm>
          <a:prstGeom prst="rect">
            <a:avLst/>
          </a:prstGeom>
        </p:spPr>
        <p:txBody>
          <a:bodyPr wrap="square">
            <a:spAutoFit/>
          </a:bodyPr>
          <a:lstStyle/>
          <a:p>
            <a:pPr indent="538163" algn="just"/>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内部自带</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模块的特点如下：</a:t>
            </a:r>
          </a:p>
        </p:txBody>
      </p:sp>
      <p:sp>
        <p:nvSpPr>
          <p:cNvPr id="6" name="标题 1"/>
          <p:cNvSpPr>
            <a:spLocks noGrp="1"/>
          </p:cNvSpPr>
          <p:nvPr>
            <p:ph type="title"/>
          </p:nvPr>
        </p:nvSpPr>
        <p:spPr>
          <a:xfrm>
            <a:off x="906977" y="267494"/>
            <a:ext cx="5897272"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smtClean="0"/>
              <a:t>·</a:t>
            </a:r>
            <a:r>
              <a:rPr lang="en-US" altLang="zh-CN" dirty="0"/>
              <a:t>ADC</a:t>
            </a:r>
            <a:r>
              <a:rPr lang="zh-CN" altLang="en-US" dirty="0"/>
              <a:t>模块的特点</a:t>
            </a:r>
          </a:p>
        </p:txBody>
      </p:sp>
      <p:sp>
        <p:nvSpPr>
          <p:cNvPr id="5" name="矩形 4"/>
          <p:cNvSpPr/>
          <p:nvPr/>
        </p:nvSpPr>
        <p:spPr>
          <a:xfrm>
            <a:off x="611560" y="1462300"/>
            <a:ext cx="7920880" cy="707886"/>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一共有</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个模拟量输入引脚，将这</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个输入引脚分成了两组，</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组的引脚为</a:t>
            </a:r>
            <a:r>
              <a:rPr lang="en-US" altLang="zh-CN" sz="2000" kern="100" dirty="0">
                <a:solidFill>
                  <a:schemeClr val="tx1">
                    <a:lumMod val="65000"/>
                    <a:lumOff val="35000"/>
                  </a:schemeClr>
                </a:solidFill>
                <a:latin typeface="+mn-ea"/>
              </a:rPr>
              <a:t>ADCINA0~ADCINA7</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组的引脚为</a:t>
            </a:r>
            <a:r>
              <a:rPr lang="en-US" altLang="zh-CN" sz="2000" kern="100" dirty="0">
                <a:solidFill>
                  <a:schemeClr val="tx1">
                    <a:lumMod val="65000"/>
                    <a:lumOff val="35000"/>
                  </a:schemeClr>
                </a:solidFill>
                <a:latin typeface="+mn-ea"/>
              </a:rPr>
              <a:t>ADCINB0~ADCINB7</a:t>
            </a:r>
            <a:r>
              <a:rPr lang="zh-CN" altLang="en-US" sz="2000" kern="100" dirty="0">
                <a:solidFill>
                  <a:schemeClr val="tx1">
                    <a:lumMod val="65000"/>
                    <a:lumOff val="35000"/>
                  </a:schemeClr>
                </a:solidFill>
                <a:latin typeface="+mn-ea"/>
              </a:rPr>
              <a:t>。</a:t>
            </a:r>
          </a:p>
        </p:txBody>
      </p:sp>
      <p:sp>
        <p:nvSpPr>
          <p:cNvPr id="7" name="矩形 6"/>
          <p:cNvSpPr/>
          <p:nvPr/>
        </p:nvSpPr>
        <p:spPr>
          <a:xfrm>
            <a:off x="611560" y="2432377"/>
            <a:ext cx="7920880" cy="1015663"/>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具有</a:t>
            </a:r>
            <a:r>
              <a:rPr lang="en-US" altLang="zh-CN" sz="2000" kern="100" dirty="0">
                <a:solidFill>
                  <a:schemeClr val="tx1">
                    <a:lumMod val="65000"/>
                    <a:lumOff val="35000"/>
                  </a:schemeClr>
                </a:solidFill>
                <a:latin typeface="+mn-ea"/>
              </a:rPr>
              <a:t>12</a:t>
            </a:r>
            <a:r>
              <a:rPr lang="zh-CN" altLang="en-US" sz="2000" kern="100" dirty="0">
                <a:solidFill>
                  <a:schemeClr val="tx1">
                    <a:lumMod val="65000"/>
                    <a:lumOff val="35000"/>
                  </a:schemeClr>
                </a:solidFill>
                <a:latin typeface="+mn-ea"/>
              </a:rPr>
              <a:t>位的</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内核，内置有</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个采样保持器</a:t>
            </a:r>
            <a:r>
              <a:rPr lang="en-US" altLang="zh-CN" sz="2000" kern="100" dirty="0">
                <a:solidFill>
                  <a:schemeClr val="tx1">
                    <a:lumMod val="65000"/>
                    <a:lumOff val="35000"/>
                  </a:schemeClr>
                </a:solidFill>
                <a:latin typeface="+mn-ea"/>
              </a:rPr>
              <a:t>S/H-A</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S/H-B</a:t>
            </a:r>
            <a:r>
              <a:rPr lang="zh-CN" altLang="en-US" sz="2000" kern="100" dirty="0">
                <a:solidFill>
                  <a:schemeClr val="tx1">
                    <a:lumMod val="65000"/>
                    <a:lumOff val="35000"/>
                  </a:schemeClr>
                </a:solidFill>
                <a:latin typeface="+mn-ea"/>
              </a:rPr>
              <a:t>，从图</a:t>
            </a:r>
            <a:r>
              <a:rPr lang="en-US" altLang="zh-CN" sz="2000" kern="100" dirty="0">
                <a:solidFill>
                  <a:schemeClr val="tx1">
                    <a:lumMod val="65000"/>
                    <a:lumOff val="35000"/>
                  </a:schemeClr>
                </a:solidFill>
                <a:latin typeface="+mn-ea"/>
              </a:rPr>
              <a:t>11-1</a:t>
            </a:r>
            <a:r>
              <a:rPr lang="zh-CN" altLang="en-US" sz="2000" kern="100" dirty="0">
                <a:solidFill>
                  <a:schemeClr val="tx1">
                    <a:lumMod val="65000"/>
                    <a:lumOff val="35000"/>
                  </a:schemeClr>
                </a:solidFill>
                <a:latin typeface="+mn-ea"/>
              </a:rPr>
              <a:t>可以知道，引脚</a:t>
            </a:r>
            <a:r>
              <a:rPr lang="en-US" altLang="zh-CN" sz="2000" kern="100" dirty="0">
                <a:solidFill>
                  <a:schemeClr val="tx1">
                    <a:lumMod val="65000"/>
                    <a:lumOff val="35000"/>
                  </a:schemeClr>
                </a:solidFill>
                <a:latin typeface="+mn-ea"/>
              </a:rPr>
              <a:t>ADCINA0~ADCINA7</a:t>
            </a:r>
            <a:r>
              <a:rPr lang="zh-CN" altLang="en-US" sz="2000" kern="100" dirty="0">
                <a:solidFill>
                  <a:schemeClr val="tx1">
                    <a:lumMod val="65000"/>
                    <a:lumOff val="35000"/>
                  </a:schemeClr>
                </a:solidFill>
                <a:latin typeface="+mn-ea"/>
              </a:rPr>
              <a:t>对应于采样保持器</a:t>
            </a:r>
            <a:r>
              <a:rPr lang="en-US" altLang="zh-CN" sz="2000" kern="100" dirty="0">
                <a:solidFill>
                  <a:schemeClr val="tx1">
                    <a:lumMod val="65000"/>
                    <a:lumOff val="35000"/>
                  </a:schemeClr>
                </a:solidFill>
                <a:latin typeface="+mn-ea"/>
              </a:rPr>
              <a:t>S/H-A</a:t>
            </a:r>
            <a:r>
              <a:rPr lang="zh-CN" altLang="en-US" sz="2000" kern="100" dirty="0">
                <a:solidFill>
                  <a:schemeClr val="tx1">
                    <a:lumMod val="65000"/>
                    <a:lumOff val="35000"/>
                  </a:schemeClr>
                </a:solidFill>
                <a:latin typeface="+mn-ea"/>
              </a:rPr>
              <a:t>，引脚</a:t>
            </a:r>
            <a:r>
              <a:rPr lang="en-US" altLang="zh-CN" sz="2000" kern="100" dirty="0">
                <a:solidFill>
                  <a:schemeClr val="tx1">
                    <a:lumMod val="65000"/>
                    <a:lumOff val="35000"/>
                  </a:schemeClr>
                </a:solidFill>
                <a:latin typeface="+mn-ea"/>
              </a:rPr>
              <a:t>ADCINB0~ADCINB7</a:t>
            </a:r>
            <a:r>
              <a:rPr lang="zh-CN" altLang="en-US" sz="2000" kern="100" dirty="0">
                <a:solidFill>
                  <a:schemeClr val="tx1">
                    <a:lumMod val="65000"/>
                    <a:lumOff val="35000"/>
                  </a:schemeClr>
                </a:solidFill>
                <a:latin typeface="+mn-ea"/>
              </a:rPr>
              <a:t>对应于采样保持器</a:t>
            </a:r>
            <a:r>
              <a:rPr lang="en-US" altLang="zh-CN" sz="2000" kern="100" dirty="0">
                <a:solidFill>
                  <a:schemeClr val="tx1">
                    <a:lumMod val="65000"/>
                    <a:lumOff val="35000"/>
                  </a:schemeClr>
                </a:solidFill>
                <a:latin typeface="+mn-ea"/>
              </a:rPr>
              <a:t>S/H-B</a:t>
            </a:r>
            <a:r>
              <a:rPr lang="zh-CN" altLang="en-US" sz="2000" kern="100" dirty="0">
                <a:solidFill>
                  <a:schemeClr val="tx1">
                    <a:lumMod val="65000"/>
                    <a:lumOff val="35000"/>
                  </a:schemeClr>
                </a:solidFill>
                <a:latin typeface="+mn-ea"/>
              </a:rPr>
              <a:t>。</a:t>
            </a:r>
          </a:p>
        </p:txBody>
      </p:sp>
      <p:sp>
        <p:nvSpPr>
          <p:cNvPr id="8" name="矩形 7"/>
          <p:cNvSpPr/>
          <p:nvPr/>
        </p:nvSpPr>
        <p:spPr>
          <a:xfrm>
            <a:off x="611560" y="3664064"/>
            <a:ext cx="7920880" cy="707886"/>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3.ADC</a:t>
            </a:r>
            <a:r>
              <a:rPr lang="zh-CN" altLang="en-US" sz="2000" kern="100" dirty="0">
                <a:solidFill>
                  <a:schemeClr val="tx1">
                    <a:lumMod val="65000"/>
                    <a:lumOff val="35000"/>
                  </a:schemeClr>
                </a:solidFill>
                <a:latin typeface="+mn-ea"/>
              </a:rPr>
              <a:t>模块的时钟频率最高可配置为</a:t>
            </a:r>
            <a:r>
              <a:rPr lang="en-US" altLang="zh-CN" sz="2000" kern="100" dirty="0">
                <a:solidFill>
                  <a:schemeClr val="tx1">
                    <a:lumMod val="65000"/>
                    <a:lumOff val="35000"/>
                  </a:schemeClr>
                </a:solidFill>
                <a:latin typeface="+mn-ea"/>
              </a:rPr>
              <a:t>25MHz</a:t>
            </a:r>
            <a:r>
              <a:rPr lang="zh-CN" altLang="en-US" sz="2000" kern="100" dirty="0">
                <a:solidFill>
                  <a:schemeClr val="tx1">
                    <a:lumMod val="65000"/>
                    <a:lumOff val="35000"/>
                  </a:schemeClr>
                </a:solidFill>
                <a:latin typeface="+mn-ea"/>
              </a:rPr>
              <a:t>，采样频率最高为</a:t>
            </a:r>
            <a:r>
              <a:rPr lang="en-US" altLang="zh-CN" sz="2000" kern="100" dirty="0">
                <a:solidFill>
                  <a:schemeClr val="tx1">
                    <a:lumMod val="65000"/>
                    <a:lumOff val="35000"/>
                  </a:schemeClr>
                </a:solidFill>
                <a:latin typeface="+mn-ea"/>
              </a:rPr>
              <a:t>12.5MSPS</a:t>
            </a:r>
            <a:r>
              <a:rPr lang="zh-CN" altLang="en-US" sz="2000" kern="100" dirty="0">
                <a:solidFill>
                  <a:schemeClr val="tx1">
                    <a:lumMod val="65000"/>
                    <a:lumOff val="35000"/>
                  </a:schemeClr>
                </a:solidFill>
                <a:latin typeface="+mn-ea"/>
              </a:rPr>
              <a:t>，也就是说每秒最高能完成</a:t>
            </a:r>
            <a:r>
              <a:rPr lang="en-US" altLang="zh-CN" sz="2000" kern="100" dirty="0">
                <a:solidFill>
                  <a:schemeClr val="tx1">
                    <a:lumMod val="65000"/>
                    <a:lumOff val="35000"/>
                  </a:schemeClr>
                </a:solidFill>
                <a:latin typeface="+mn-ea"/>
              </a:rPr>
              <a:t>12.5</a:t>
            </a:r>
            <a:r>
              <a:rPr lang="zh-CN" altLang="en-US" sz="2000" kern="100" dirty="0">
                <a:solidFill>
                  <a:schemeClr val="tx1">
                    <a:lumMod val="65000"/>
                    <a:lumOff val="35000"/>
                  </a:schemeClr>
                </a:solidFill>
                <a:latin typeface="+mn-ea"/>
              </a:rPr>
              <a:t>个百万次的采样。</a:t>
            </a:r>
          </a:p>
        </p:txBody>
      </p:sp>
    </p:spTree>
    <p:extLst>
      <p:ext uri="{BB962C8B-B14F-4D97-AF65-F5344CB8AC3E}">
        <p14:creationId xmlns:p14="http://schemas.microsoft.com/office/powerpoint/2010/main" val="34624040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1_Office 主题​​">
  <a:themeElements>
    <a:clrScheme name="自定义 1">
      <a:dk1>
        <a:srgbClr val="000000"/>
      </a:dk1>
      <a:lt1>
        <a:srgbClr val="FFFFFF"/>
      </a:lt1>
      <a:dk2>
        <a:srgbClr val="000000"/>
      </a:dk2>
      <a:lt2>
        <a:srgbClr val="FFFFFF"/>
      </a:lt2>
      <a:accent1>
        <a:srgbClr val="23487C"/>
      </a:accent1>
      <a:accent2>
        <a:srgbClr val="A5A5A5"/>
      </a:accent2>
      <a:accent3>
        <a:srgbClr val="23487C"/>
      </a:accent3>
      <a:accent4>
        <a:srgbClr val="A5A5A5"/>
      </a:accent4>
      <a:accent5>
        <a:srgbClr val="A2C8A3"/>
      </a:accent5>
      <a:accent6>
        <a:srgbClr val="92D050"/>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1871</TotalTime>
  <Words>9759</Words>
  <Application>Microsoft Office PowerPoint</Application>
  <PresentationFormat>全屏显示(16:9)</PresentationFormat>
  <Paragraphs>843</Paragraphs>
  <Slides>88</Slides>
  <Notes>88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88</vt:i4>
      </vt:variant>
    </vt:vector>
  </HeadingPairs>
  <TitlesOfParts>
    <vt:vector size="100" baseType="lpstr">
      <vt:lpstr>Kozuka Gothic Pr6N B</vt:lpstr>
      <vt:lpstr>宋体</vt:lpstr>
      <vt:lpstr>微软雅黑</vt:lpstr>
      <vt:lpstr>Arial</vt:lpstr>
      <vt:lpstr>Calibri</vt:lpstr>
      <vt:lpstr>Impact</vt:lpstr>
      <vt:lpstr>Times New Roman</vt:lpstr>
      <vt:lpstr>Verdana</vt:lpstr>
      <vt:lpstr>Wingdings</vt:lpstr>
      <vt:lpstr>1_Office 主题​​</vt:lpstr>
      <vt:lpstr>Visio</vt:lpstr>
      <vt:lpstr>Equation.DSMT4</vt:lpstr>
      <vt:lpstr>PowerPoint 演示文稿</vt:lpstr>
      <vt:lpstr>模数转换器ADC</vt:lpstr>
      <vt:lpstr>F28335内部的ADC模块</vt:lpstr>
      <vt:lpstr>F28335内部的ADC模块</vt:lpstr>
      <vt:lpstr>F28335内部的ADC模块</vt:lpstr>
      <vt:lpstr>F28335内部的ADC模块</vt:lpstr>
      <vt:lpstr>F28335内部的ADC模块</vt:lpstr>
      <vt:lpstr>F28335内部的ADC模块</vt:lpstr>
      <vt:lpstr>F28335内部的ADC模块·ADC模块的特点</vt:lpstr>
      <vt:lpstr>F28335内部的ADC模块·ADC模块的特点</vt:lpstr>
      <vt:lpstr>F28335内部的ADC模块·ADC模块的特点</vt:lpstr>
      <vt:lpstr>F28335内部的ADC模块·ADC模块的特点</vt:lpstr>
      <vt:lpstr>F28335内部的ADC模块·ADC模块的特点</vt:lpstr>
      <vt:lpstr>F28335内部的ADC模块·ADC模块的特点</vt:lpstr>
      <vt:lpstr>F28335内部的ADC模块·ADC模块的特点</vt:lpstr>
      <vt:lpstr>F28335内部的ADC模块·ADC模块的特点</vt:lpstr>
      <vt:lpstr>F28335内部的ADC模块·ADC模块的特点</vt:lpstr>
      <vt:lpstr>F28335内部的ADC模块·ADC模块的特点</vt:lpstr>
      <vt:lpstr>F28335内部的ADC模块·ADC模块的特点</vt:lpstr>
      <vt:lpstr>F28335内部的ADC模块·ADC模块的特点</vt:lpstr>
      <vt:lpstr>F28335内部的ADC模块·ADC的时钟频率和采样频率</vt:lpstr>
      <vt:lpstr>F28335内部的ADC模块·ADC的时钟频率和采样频率</vt:lpstr>
      <vt:lpstr>F28335内部的ADC模块·ADC的时钟频率和采样频率</vt:lpstr>
      <vt:lpstr>F28335内部的ADC模块·ADC的时钟频率和采样频率</vt:lpstr>
      <vt:lpstr>F28335内部的ADC模块·ADC的时钟频率和采样频率</vt:lpstr>
      <vt:lpstr>F28335内部的ADC模块·ADC的时钟频率和采样频率</vt:lpstr>
      <vt:lpstr>F28335内部的ADC模块·ADC的时钟频率和采样频率</vt:lpstr>
      <vt:lpstr>ADC模块的工作方式</vt:lpstr>
      <vt:lpstr>ADC模块的工作方式</vt:lpstr>
      <vt:lpstr>ADC模块的工作方式</vt:lpstr>
      <vt:lpstr>ADC模块的工作方式</vt:lpstr>
      <vt:lpstr>ADC模块的工作方式</vt:lpstr>
      <vt:lpstr>ADC模块的工作方式</vt:lpstr>
      <vt:lpstr>ADC模块的工作方式</vt:lpstr>
      <vt:lpstr>ADC模块的工作方式·双序列发生器模式下顺序采样</vt:lpstr>
      <vt:lpstr>ADC模块的工作方式·双序列发生器模式下顺序采样</vt:lpstr>
      <vt:lpstr>ADC模块的工作方式·双序列发生器模式下顺序采样</vt:lpstr>
      <vt:lpstr>ADC模块的工作方式·双序列发生器模式下顺序采样</vt:lpstr>
      <vt:lpstr>ADC模块的工作方式·双序列发生器模式下顺序采样</vt:lpstr>
      <vt:lpstr>ADC模块的工作方式·双序列发生器模式下顺序采样</vt:lpstr>
      <vt:lpstr>ADC模块的工作方式·双序列发生器模式下顺序采样</vt:lpstr>
      <vt:lpstr>ADC模块的工作方式·双序列发生器模式下顺序采样</vt:lpstr>
      <vt:lpstr>ADC模块的工作方式·双序列发生器模式下顺序采样</vt:lpstr>
      <vt:lpstr>ADC模块的工作方式·双序列发生器模式下并发采样</vt:lpstr>
      <vt:lpstr>ADC模块的工作方式·双序列发生器模式下并发采样</vt:lpstr>
      <vt:lpstr>ADC模块的工作方式·双序列发生器模式下并发采样</vt:lpstr>
      <vt:lpstr>ADC模块的工作方式·双序列发生器模式下顺序采样</vt:lpstr>
      <vt:lpstr>ADC模块的工作方式·级联模式下的顺序采样</vt:lpstr>
      <vt:lpstr>ADC模块的工作方式·级联模式下的顺序采样</vt:lpstr>
      <vt:lpstr>ADC模块的工作方式·级联模式下的顺序采样</vt:lpstr>
      <vt:lpstr>ADC模块的工作方式·双序列发生器模式下顺序采样</vt:lpstr>
      <vt:lpstr>ADC模块的工作方式·双序列发生器模式下顺序采样</vt:lpstr>
      <vt:lpstr>ADC模块的工作方式·双序列发生器模式下顺序采样</vt:lpstr>
      <vt:lpstr>ADC模块的工作方式·双序列发生器模式下顺序采样</vt:lpstr>
      <vt:lpstr>ADC模块的工作方式·双序列发生器模式下顺序采样</vt:lpstr>
      <vt:lpstr>ADC模块的工作方式·双序列发生器模式下顺序采样</vt:lpstr>
      <vt:lpstr>ADC模块的工作方式·级联模式下的并发采样</vt:lpstr>
      <vt:lpstr>ADC模块的工作方式·级联模式下的并发采样</vt:lpstr>
      <vt:lpstr>ADC模块的工作方式·级联模式下的并发采样</vt:lpstr>
      <vt:lpstr>ADC模块的工作方式·双序列发生器模式下顺序采样</vt:lpstr>
      <vt:lpstr>ADC模块的工作方式·双序列发生器模式下顺序采样</vt:lpstr>
      <vt:lpstr>ADC模块的工作方式·序列发生器连续自动序列化模式和启动/停止模式</vt:lpstr>
      <vt:lpstr>ADC模块的工作方式·序列发生器连续自动序列化模式和启动/停止模式</vt:lpstr>
      <vt:lpstr>ADC模块的工作方式·序列发生器连续自动序列化模式和启动/停止模式</vt:lpstr>
      <vt:lpstr>ADC模块的工作方式·序列发生器连续自动序列化模式和启动/停止模式</vt:lpstr>
      <vt:lpstr>ADC模块的中断</vt:lpstr>
      <vt:lpstr>ADC模块的中断</vt:lpstr>
      <vt:lpstr>ADC模块的中断</vt:lpstr>
      <vt:lpstr>ADC模块的中断</vt:lpstr>
      <vt:lpstr>ADC模块的中断</vt:lpstr>
      <vt:lpstr>ADC模块的中断</vt:lpstr>
      <vt:lpstr>ADC模块的中断</vt:lpstr>
      <vt:lpstr>ADC模块的中断</vt:lpstr>
      <vt:lpstr>ADC模块的中断</vt:lpstr>
      <vt:lpstr>ADC模块的中断</vt:lpstr>
      <vt:lpstr>ADC模块的中断</vt:lpstr>
      <vt:lpstr>ADC模块的中断</vt:lpstr>
      <vt:lpstr>ADC模块的中断</vt:lpstr>
      <vt:lpstr>ADC模块的中断</vt:lpstr>
      <vt:lpstr>ADC模块的中断</vt:lpstr>
      <vt:lpstr>参考电压的选择</vt:lpstr>
      <vt:lpstr>参考电压的选择</vt:lpstr>
      <vt:lpstr>ADC模块的寄存器</vt:lpstr>
      <vt:lpstr>ADC模块的寄存器</vt:lpstr>
      <vt:lpstr>ADC采样例程</vt:lpstr>
      <vt:lpstr>ADC采样例程</vt:lpstr>
      <vt:lpstr>ADC采样例程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airxi</dc:creator>
  <cp:lastModifiedBy>China</cp:lastModifiedBy>
  <cp:revision>1514</cp:revision>
  <dcterms:created xsi:type="dcterms:W3CDTF">2016-12-11T00:22:00Z</dcterms:created>
  <dcterms:modified xsi:type="dcterms:W3CDTF">2017-09-08T01:39:26Z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