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1" r:id="rId5"/>
    <p:sldId id="353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14" r:id="rId14"/>
    <p:sldId id="545" r:id="rId15"/>
    <p:sldId id="544" r:id="rId16"/>
    <p:sldId id="546" r:id="rId17"/>
    <p:sldId id="547" r:id="rId18"/>
    <p:sldId id="548" r:id="rId19"/>
    <p:sldId id="549" r:id="rId20"/>
    <p:sldId id="550" r:id="rId21"/>
    <p:sldId id="551" r:id="rId22"/>
    <p:sldId id="515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8" r:id="rId35"/>
    <p:sldId id="566" r:id="rId36"/>
    <p:sldId id="567" r:id="rId37"/>
    <p:sldId id="569" r:id="rId38"/>
    <p:sldId id="570" r:id="rId39"/>
    <p:sldId id="571" r:id="rId40"/>
    <p:sldId id="572" r:id="rId41"/>
    <p:sldId id="573" r:id="rId42"/>
    <p:sldId id="574" r:id="rId43"/>
    <p:sldId id="575" r:id="rId44"/>
    <p:sldId id="576" r:id="rId45"/>
    <p:sldId id="577" r:id="rId46"/>
    <p:sldId id="581" r:id="rId47"/>
    <p:sldId id="582" r:id="rId48"/>
    <p:sldId id="583" r:id="rId49"/>
    <p:sldId id="578" r:id="rId50"/>
    <p:sldId id="579" r:id="rId51"/>
    <p:sldId id="580" r:id="rId52"/>
    <p:sldId id="584" r:id="rId53"/>
    <p:sldId id="585" r:id="rId54"/>
    <p:sldId id="586" r:id="rId55"/>
    <p:sldId id="587" r:id="rId56"/>
    <p:sldId id="593" r:id="rId57"/>
    <p:sldId id="594" r:id="rId58"/>
    <p:sldId id="588" r:id="rId59"/>
    <p:sldId id="589" r:id="rId60"/>
    <p:sldId id="590" r:id="rId61"/>
    <p:sldId id="591" r:id="rId62"/>
    <p:sldId id="592" r:id="rId63"/>
    <p:sldId id="595" r:id="rId64"/>
    <p:sldId id="596" r:id="rId65"/>
    <p:sldId id="597" r:id="rId66"/>
    <p:sldId id="598" r:id="rId67"/>
    <p:sldId id="599" r:id="rId68"/>
    <p:sldId id="600" r:id="rId69"/>
    <p:sldId id="601" r:id="rId70"/>
    <p:sldId id="602" r:id="rId71"/>
    <p:sldId id="603" r:id="rId72"/>
    <p:sldId id="604" r:id="rId73"/>
    <p:sldId id="605" r:id="rId74"/>
    <p:sldId id="606" r:id="rId75"/>
    <p:sldId id="607" r:id="rId76"/>
    <p:sldId id="608" r:id="rId77"/>
    <p:sldId id="609" r:id="rId78"/>
    <p:sldId id="610" r:id="rId79"/>
    <p:sldId id="611" r:id="rId80"/>
    <p:sldId id="612" r:id="rId81"/>
    <p:sldId id="613" r:id="rId82"/>
    <p:sldId id="614" r:id="rId83"/>
    <p:sldId id="615" r:id="rId84"/>
    <p:sldId id="616" r:id="rId85"/>
    <p:sldId id="617" r:id="rId86"/>
    <p:sldId id="618" r:id="rId87"/>
    <p:sldId id="619" r:id="rId88"/>
    <p:sldId id="620" r:id="rId89"/>
    <p:sldId id="621" r:id="rId90"/>
    <p:sldId id="622" r:id="rId91"/>
    <p:sldId id="623" r:id="rId92"/>
    <p:sldId id="628" r:id="rId93"/>
    <p:sldId id="624" r:id="rId94"/>
    <p:sldId id="625" r:id="rId95"/>
    <p:sldId id="626" r:id="rId96"/>
    <p:sldId id="627" r:id="rId97"/>
    <p:sldId id="629" r:id="rId98"/>
    <p:sldId id="630" r:id="rId99"/>
    <p:sldId id="631" r:id="rId100"/>
    <p:sldId id="632" r:id="rId101"/>
    <p:sldId id="633" r:id="rId102"/>
    <p:sldId id="634" r:id="rId103"/>
    <p:sldId id="635" r:id="rId104"/>
    <p:sldId id="637" r:id="rId105"/>
    <p:sldId id="638" r:id="rId106"/>
    <p:sldId id="639" r:id="rId107"/>
    <p:sldId id="552" r:id="rId10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92" y="138"/>
      </p:cViewPr>
      <p:guideLst>
        <p:guide orient="horz" pos="1620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8.xml"/><Relationship Id="rId109" Type="http://schemas.openxmlformats.org/officeDocument/2006/relationships/presProps" Target="presProps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16.bin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7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0.bin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2.bin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3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25.bin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2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27.bin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0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0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jpeg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3.bin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4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8.xml"/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5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jpe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897" y="2211710"/>
            <a:ext cx="5902278" cy="55943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3200" spc="300" dirty="0" smtClean="0">
                <a:solidFill>
                  <a:schemeClr val="bg1"/>
                </a:solidFill>
              </a:rPr>
              <a:t>增强型脉宽调制模块</a:t>
            </a:r>
            <a:r>
              <a:rPr lang="en-US" altLang="zh-CN" sz="3200" spc="300" dirty="0" smtClean="0">
                <a:solidFill>
                  <a:schemeClr val="bg1"/>
                </a:solidFill>
              </a:rPr>
              <a:t>ePWM</a:t>
            </a:r>
            <a:endParaRPr lang="zh-CN" altLang="en-US" sz="3200" spc="3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0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12.2 ePWM模块概述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206128"/>
            <a:ext cx="7553456" cy="333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480" algn="just">
              <a:lnSpc>
                <a:spcPct val="120000"/>
              </a:lnSpc>
            </a:pP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从图12-4可以看出：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PWM输出信号EPWMxA和EPWMxB，这两个信号通过GPIO口输出，从而产生PWM波；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故障触发信号     ~     。这些故障触发信号是用来通知ePWM模块，外部电路出现了故障，需要立即停机，从而实现保护功能。每个ePWM模块都可以使用或屏蔽掉故障触发信号。  ~     可以配置成同步输入模式，并从相应的GPIO口输入。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时钟基准同步信号输入EPWMxSYNCI及输出EPWMxSYNCO，同步信号可以将所有的ePWM模块连接成一个整体，当然，每个ePWM模块都可以通过设置，使用或者忽略同步信号。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ADC启动信号EPWMxSOCA和EPWMxSOCB。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20"/>
          <p:cNvGraphicFramePr>
            <a:graphicFrameLocks noChangeAspect="1"/>
          </p:cNvGraphicFramePr>
          <p:nvPr/>
        </p:nvGraphicFramePr>
        <p:xfrm>
          <a:off x="2942908" y="2193608"/>
          <a:ext cx="266065" cy="21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6065" imgH="215900" progId="Equation.DSMT4">
                  <p:embed/>
                </p:oleObj>
              </mc:Choice>
              <mc:Fallback>
                <p:oleObj name="" r:id="rId1" imgW="26606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2908" y="2193608"/>
                        <a:ext cx="266065" cy="211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9"/>
          <p:cNvGraphicFramePr>
            <a:graphicFrameLocks noChangeAspect="1"/>
          </p:cNvGraphicFramePr>
          <p:nvPr/>
        </p:nvGraphicFramePr>
        <p:xfrm>
          <a:off x="3373438" y="2193608"/>
          <a:ext cx="280035" cy="21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79400" imgH="215900" progId="Equation.DSMT4">
                  <p:embed/>
                </p:oleObj>
              </mc:Choice>
              <mc:Fallback>
                <p:oleObj name="" r:id="rId3" imgW="279400" imgH="2159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3438" y="2193608"/>
                        <a:ext cx="280035" cy="211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0"/>
          <p:cNvGraphicFramePr>
            <a:graphicFrameLocks noChangeAspect="1"/>
          </p:cNvGraphicFramePr>
          <p:nvPr/>
        </p:nvGraphicFramePr>
        <p:xfrm>
          <a:off x="2997518" y="2757488"/>
          <a:ext cx="266065" cy="21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66065" imgH="215900" progId="Equation.DSMT4">
                  <p:embed/>
                </p:oleObj>
              </mc:Choice>
              <mc:Fallback>
                <p:oleObj name="" r:id="rId5" imgW="26606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7518" y="2757488"/>
                        <a:ext cx="266065" cy="211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19"/>
          <p:cNvGraphicFramePr>
            <a:graphicFrameLocks noChangeAspect="1"/>
          </p:cNvGraphicFramePr>
          <p:nvPr/>
        </p:nvGraphicFramePr>
        <p:xfrm>
          <a:off x="3452178" y="2757488"/>
          <a:ext cx="280035" cy="21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279400" imgH="215900" progId="Equation.DSMT4">
                  <p:embed/>
                </p:oleObj>
              </mc:Choice>
              <mc:Fallback>
                <p:oleObj name="" r:id="rId6" imgW="279400" imgH="2159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2178" y="2757488"/>
                        <a:ext cx="280035" cy="211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305" y="1179830"/>
            <a:ext cx="5560695" cy="329184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当ETPS[INTCNT]=ETPS[INTPRD]时，计数器停止计数，接下来可能发生的情况有下面三种：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如果外设中断没有被使能ETSEL[INTEN]=0，或中断标志位已经被置位ETFLG[INT]=1，则不会产生中断请求，中断事件计数器ETPS[INTCNT]停止计数，保持当前值不变。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如果外设中断被使能ETSEL[INTEN]=1，且中断标志位尚未置位ETFLG[INT]=0，则会将中断标志位置位，即ETFLG[INT]=1，还会产生中断请求，当中断请求送达PIE后，计数器ETPS[INTCNT]被清零并重新开始计数。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如果外设中断被使能ETSEL[INTEN]=1，且中断标志位已经被置位ETFLG[INT]=1，也就是说前面已经产生了中断而且中断还没有被响应，则这个状态会保持，然后等CPU响应中断，等到ENTFLG[INT]被清零，计数器重新开始计数。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2085" y="1473835"/>
            <a:ext cx="6141085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l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向ETPS[INTPRD]中写数据将直接对ETPS[INTCNT]清零，并将ETPS[INTCNT]的输出信号复位，但不产生中断请求。每次向强制中断寄存器ETFRC[INT]中写1，会使ETFLG[INTCNT]增加1，直到ETPS[INTCNT]=ETPS[INTPRD]。如果ETPS[INTPRD]=0，则中断事件计数器被禁止，不检测任何中断事件，ETFRC[INT]也被忽略，这时候也不会产生中断请求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1765" y="824865"/>
            <a:ext cx="6141085" cy="10763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l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2.产生ADC启动信号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l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图12-42为ET子模块产生ADC启动信号ADCSOCA的原理图，由于ADCSOCA和ADCSOCB是相同的，因此以ADCSOCA为例来进行讲解。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5" name="图片 35" descr="H:\教材及课件\清华大学出版社\第12章 增强型脉宽调制模块ePWM（没有HRPWM的内容）\12-4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163" y="1901190"/>
            <a:ext cx="5272405" cy="2399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2083435" y="4464685"/>
            <a:ext cx="487426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12-42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事件触发子模块SOCA产生原理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2085" y="1473835"/>
            <a:ext cx="6141085" cy="181483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l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产生ADC启动信号和产生中断的方式是类似的，也有个事件计数器ETPS[SOCACNT]用来统计事件发生的数量，然后有个ETPS[SOCAPRD]来表明每发生多少次事件产生ADC启动信号。如果ETPS[SOCAPRD]=0，则禁止事件计数器工作，也就不会产生ADC启动信号。和产生中断不同的是，启动信号ADCSOCA是连续的脉冲信号，也就是说，即使ETFLG[SOCA]被置位，也不会影响接下来脉冲的产生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2085" y="1473835"/>
            <a:ext cx="6141085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l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寄存器ETSEL[SOCA]和ETSEL[SOCB]可以分别独立设置ADC启动信号ADCSOCA和ADCSOCB的触发事件。倘若禁止ETSEL[SOCAEN]或者ETSEL[SOCBEN]，则可立即停止启动信号的产生，但是事件计数器仍然计数，直到计数器的值等于其周期寄存器的值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panose="020B0604020202020204" pitchFamily="34" charset="0"/>
                <a:ea typeface="Kozuka Gothic Pr6N B" panose="020B0800000000000000" pitchFamily="34" charset="-128"/>
                <a:cs typeface="Arial" panose="020B0604020202020204" pitchFamily="34" charset="0"/>
              </a:rPr>
              <a:t>THANKS</a:t>
            </a:r>
            <a:endParaRPr lang="en-US" altLang="zh-CN" sz="6000" dirty="0">
              <a:solidFill>
                <a:srgbClr val="0070C0"/>
              </a:solidFill>
              <a:latin typeface="Arial" panose="020B0604020202020204" pitchFamily="34" charset="0"/>
              <a:ea typeface="Kozuka Gothic Pr6N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旗舰店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</a:t>
            </a:r>
            <a:r>
              <a:rPr dirty="0"/>
              <a:t>ePWM的子模块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48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在开始介绍ePWM具体的功能前，先来介绍下ePWM产生PWM的基本原理，如图12-5所示。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0080" y="3887514"/>
            <a:ext cx="43262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j-ea"/>
                <a:ea typeface="+mj-ea"/>
              </a:rPr>
              <a:t>图</a:t>
            </a:r>
            <a:r>
              <a:rPr lang="en-US" altLang="zh-CN" sz="2000" kern="100" dirty="0">
                <a:latin typeface="+mj-ea"/>
                <a:ea typeface="+mj-ea"/>
              </a:rPr>
              <a:t>12</a:t>
            </a:r>
            <a:r>
              <a:rPr lang="en-US" altLang="zh-CN" sz="2000" kern="100" dirty="0">
                <a:latin typeface="+mj-ea"/>
                <a:ea typeface="+mj-ea"/>
              </a:rPr>
              <a:t>-5 ePWM产生PWM的基本原理</a:t>
            </a:r>
            <a:endParaRPr lang="en-US" altLang="zh-CN" sz="2000" kern="100" dirty="0">
              <a:latin typeface="+mj-ea"/>
              <a:ea typeface="+mj-ea"/>
            </a:endParaRPr>
          </a:p>
        </p:txBody>
      </p:sp>
      <p:graphicFrame>
        <p:nvGraphicFramePr>
          <p:cNvPr id="3" name="对象 -2147482616"/>
          <p:cNvGraphicFramePr>
            <a:graphicFrameLocks noChangeAspect="1"/>
          </p:cNvGraphicFramePr>
          <p:nvPr/>
        </p:nvGraphicFramePr>
        <p:xfrm>
          <a:off x="1900555" y="1735773"/>
          <a:ext cx="5342890" cy="167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382000" imgH="2247900" progId="Visio.Drawing.11">
                  <p:embed/>
                </p:oleObj>
              </mc:Choice>
              <mc:Fallback>
                <p:oleObj name="" r:id="rId1" imgW="8382000" imgH="22479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0555" y="1735773"/>
                        <a:ext cx="5342890" cy="1671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12.3 </a:t>
            </a:r>
            <a:r>
              <a:rPr>
                <a:sym typeface="+mn-ea"/>
              </a:rPr>
              <a:t>ePWM的子模块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1058570"/>
            <a:ext cx="7704856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12-5可以看出需要有三个寄存器，周期寄存器TPR，计数器寄存器TCNT和比较寄存器CMPR。周期寄存器TPR决定了一个周期计数的最大值，也就是决定了PWM的周期。计数器寄存器TCNT按照时钟信号来进行计数，图12-5位增减计数模式，即从0增计数到TPR，然后再从TPR减计数到0，不断重复。当计数器寄存器TCNT的值与比较寄存器的值CMPR相等时，PWM的电平发生变化，由低电平变为高电平，或者由高电平变为低电平，从而产生周期性的PWM波形。改变周期寄存器TPR，就可以改变PWM的周期，即可以改变PWM的频率；改变比较寄存器CMPR，就可以改变PWM的占空比。上述就是产生PWM波形的基本原理。下面详细介绍ePWM的各个子模块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572" y="1263984"/>
            <a:ext cx="7704856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时间基准（Time Base）子模块主要有两个作用，一个是时钟信号的同步，另一个是计数。如果是单个ePWM模块，那就不存在同步的问题，自己自行根据时钟进行计数就可以了，然而实际应用中，往往需要多个ePWM模块产生的PWM同时去驱动一个电路，这就会涉及到同步问题，也就是如何让多个ePWM同时进行计数呢，时间基准子模块TB提供了同步信号来解决这个问题。图12-6为时间基准子模块TB在整个ePWM模块中的位置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08066" y="3731432"/>
            <a:ext cx="619268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12-6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时间基准子模块TB在ePWM中的位置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图片 3" descr="H:\教材及课件\清华大学出版社\第12章 增强型脉宽调制模块ePWM（没有HRPWM的内容）\12-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555" y="1528445"/>
            <a:ext cx="5506720" cy="192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871848"/>
            <a:ext cx="770485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1.TB子模块内部结构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图12-7为TB子模块内部关键信号及主要寄存器。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0106" y="4393500"/>
            <a:ext cx="619268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- 7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时间基准子模块TB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图片 4" descr="H:\教材及课件\清华大学出版社\第12章 增强型脉宽调制模块ePWM（没有HRPWM的内容）\12-5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638618"/>
            <a:ext cx="5274310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986815"/>
            <a:ext cx="7704856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通过时间基准子模块TB可以实现计数时钟的配置、计数模式的选择、同步信号的选择、相位的控制等功能，下面会分别进行介绍。表12-1为时间基准子模块TB相关的寄存器，寄存器具体内容可以参见C2000助手软件。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9029" y="4198317"/>
            <a:ext cx="41681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时间基准子模块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TB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的寄存器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6735" y="2643823"/>
          <a:ext cx="521652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5"/>
                <a:gridCol w="895350"/>
                <a:gridCol w="1439863"/>
                <a:gridCol w="1709737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BCTL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控制寄存器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BSTS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BPHSHR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RPWM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相位扩展寄存器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BPHS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相位寄存器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BCTR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BPRD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周期寄存器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935" y="916305"/>
            <a:ext cx="7339330" cy="230695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2.计数时钟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器计数需要一个计数的节拍来进行计数，也就是它需要按照一定的时间来进行一次计数。时间基准子模块TB的计数时钟TBCLK是由系统时钟SYSCLKOUT分频而来，从图12-5可以看出，它和控制寄存器TBCTL的两个位有关，HDSPCLKDIV和CLKDIV。如果HSPCLKDIV的值为x，则如果x为0，则分频系数为1，如果x不为0，则分频系数为2x；如果CLKDIV的值为y，则分频系数为     。计数时钟TBCLK的计算公式为：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15"/>
          <p:cNvGraphicFramePr>
            <a:graphicFrameLocks noChangeAspect="1"/>
          </p:cNvGraphicFramePr>
          <p:nvPr/>
        </p:nvGraphicFramePr>
        <p:xfrm>
          <a:off x="4723765" y="2543810"/>
          <a:ext cx="31686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7800" imgH="203200" progId="Equation.DSMT4">
                  <p:embed/>
                </p:oleObj>
              </mc:Choice>
              <mc:Fallback>
                <p:oleObj name="" r:id="rId1" imgW="1778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3765" y="2543810"/>
                        <a:ext cx="316865" cy="365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4"/>
          <p:cNvGraphicFramePr>
            <a:graphicFrameLocks noChangeAspect="1"/>
          </p:cNvGraphicFramePr>
          <p:nvPr/>
        </p:nvGraphicFramePr>
        <p:xfrm>
          <a:off x="3050540" y="3063875"/>
          <a:ext cx="2585720" cy="11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955800" imgH="838200" progId="Equation.DSMT4">
                  <p:embed/>
                </p:oleObj>
              </mc:Choice>
              <mc:Fallback>
                <p:oleObj name="" r:id="rId3" imgW="1955800" imgH="838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0540" y="3063875"/>
                        <a:ext cx="2585720" cy="1112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94410" y="4176395"/>
            <a:ext cx="738695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对于TMS320F23335而言，SYSCLKOUT为150MHz，如果HSPCLKDIV=0，CLKDIV=2，则TBCLK=37.5MHz。下面的例子均以这个时钟频率为例进行示范。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时间基准子模块的计数器一共有三种计数模式，增计数、减计数和增减计数。图12-8为时间基准子模块的三种计数方式。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5496" y="4537247"/>
            <a:ext cx="619268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-8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时间基准子模块的计数方式 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" name="图片 5" descr="H:\教材及课件\清华大学出版社\第12章 增强型脉宽调制模块ePWM（没有HRPWM的内容）\12-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3570" y="1478280"/>
            <a:ext cx="5274310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1345590"/>
            <a:ext cx="770485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增计数模式：计数器TBCTR从0开始增计数，每次加1，计数到TBPRD时，TBCTR变为0，然后重新开始增计数至TBPRD，不断重复。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减计数模式：计数器TBCTR从TBPRD开始减计数，每次减1，计数到0时，TBCTR又变为TBPRD，然后重新开始减计数至0，不断重复。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增减计数模式：计数器TBCTR从0开始增计数，每次加1，计数到TBPRD时，进行减计数，每次减1，计数到0时再开始增计数，不断重复。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增强型脉宽调制模块</a:t>
            </a:r>
            <a:r>
              <a:rPr lang="en-US" altLang="zh-CN" dirty="0"/>
              <a:t>ePWM</a:t>
            </a:r>
            <a:endParaRPr lang="en-US" altLang="zh-CN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1580" y="1779662"/>
            <a:ext cx="7560840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53848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型脉宽调制（ePWM）模块的作用是产生频率、相位和占空比可调的方波脉冲，是TMS320F28335的重要外设，在电机驱动控制和电力电子的设备中是必不可少的功能，可以应用于比如数字式电机控制系统、数字电源、变频器、逆变器、电动汽车充电桩、储能变流器等电力变换设备中。本章将详细介绍ePWM的结构、内部的各个子模块，并结合实际应用来介绍如何使用ePWM模块来产生所需的各种PWM波形。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901" y="1011565"/>
            <a:ext cx="738082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图12-8是以TBPRD=4为例演示的三种计数模式。由前面PWM产生的原理可以看出，周期寄存器TBPRD决定了PWM的周期，从图12-8不难得到，当计数器工作于增计数模式或者减计数模式时，PWM的计数周期为：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6977" y="3291830"/>
            <a:ext cx="738082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当计数器工作于增减计数模式时，PWM的计数周期为：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13"/>
          <p:cNvGraphicFramePr>
            <a:graphicFrameLocks noChangeAspect="1"/>
          </p:cNvGraphicFramePr>
          <p:nvPr/>
        </p:nvGraphicFramePr>
        <p:xfrm>
          <a:off x="3568700" y="2449195"/>
          <a:ext cx="209677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0" imgH="241300" progId="Equation.DSMT4">
                  <p:embed/>
                </p:oleObj>
              </mc:Choice>
              <mc:Fallback>
                <p:oleObj name="" r:id="rId1" imgW="11430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8700" y="2449195"/>
                        <a:ext cx="2096770" cy="449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2"/>
          <p:cNvGraphicFramePr>
            <a:graphicFrameLocks noChangeAspect="1"/>
          </p:cNvGraphicFramePr>
          <p:nvPr/>
        </p:nvGraphicFramePr>
        <p:xfrm>
          <a:off x="3568065" y="4030980"/>
          <a:ext cx="227266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143000" imgH="241300" progId="Equation.DSMT4">
                  <p:embed/>
                </p:oleObj>
              </mc:Choice>
              <mc:Fallback>
                <p:oleObj name="" r:id="rId3" imgW="1143000" imgH="2413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065" y="4030980"/>
                        <a:ext cx="2272665" cy="487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7021" y="929015"/>
            <a:ext cx="73808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而每计一次数所需要的时间是由计数时钟来决定对的，如果计数时钟为TBCLK为X MHz，则每计一次数需要时间为：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4292" y="3729345"/>
            <a:ext cx="738082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得到PWM的周期，PWM的频率也就得到了，取倒数就可以。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11"/>
          <p:cNvGraphicFramePr>
            <a:graphicFrameLocks noChangeAspect="1"/>
          </p:cNvGraphicFramePr>
          <p:nvPr/>
        </p:nvGraphicFramePr>
        <p:xfrm>
          <a:off x="3691890" y="1727835"/>
          <a:ext cx="202501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0" imgH="406400" progId="Equation.DSMT4">
                  <p:embed/>
                </p:oleObj>
              </mc:Choice>
              <mc:Fallback>
                <p:oleObj name="" r:id="rId1" imgW="11430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1890" y="1727835"/>
                        <a:ext cx="202501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0"/>
          <p:cNvGraphicFramePr>
            <a:graphicFrameLocks noChangeAspect="1"/>
          </p:cNvGraphicFramePr>
          <p:nvPr/>
        </p:nvGraphicFramePr>
        <p:xfrm>
          <a:off x="3727450" y="3231515"/>
          <a:ext cx="198945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77900" imgH="241300" progId="Equation.DSMT4">
                  <p:embed/>
                </p:oleObj>
              </mc:Choice>
              <mc:Fallback>
                <p:oleObj name="" r:id="rId3" imgW="977900" imgH="2413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7450" y="3231515"/>
                        <a:ext cx="1989455" cy="497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33977" y="2824470"/>
            <a:ext cx="738082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因此，PWM的周期为：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7021" y="1066175"/>
            <a:ext cx="738082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3.映射寄存器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从表12-1可以看到，时间基准周期寄存器TBPRD具有一个映射寄存器，映射寄存器可以使寄存器的更新与硬件同步。ePWM所有具有映射寄存器的寄存器都会有两个寄存器，分别是当前寄存器和映射寄存器。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当前寄存器可以用来控制系统硬件的运行，并反映硬件的当前状态。映射寄存器可以用来临时存放数据，并在某个特定的时刻将数据传送给当前寄存器，可见映射寄存器对硬件没有任何直接作用。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7021" y="1073160"/>
            <a:ext cx="738082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映射寄存器和当前寄存器拥有相同的地址，TBCTL[PRDLD]位决定了是否使用TBPRD的映射寄存器功能，从而决定了CPU读写操作作用于当前寄存器还是映射寄存器。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TBPTD映射模式。当TBCTL[PRDLD]=0时，TBPRD使用映射模式，此时CPU读写TBPRD的地址单元将直接作用于映射寄存器。当计数器TBCTR的值等于0时，映射寄存器中的内容直接装载到当前寄存器。默认情况下TBPRD采用映射模式。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TBPRD立即模式。当TBCTL[PRDLD]=1时，TBPRD使用立即模式，此时CPU读写TBPRD的地址单元时将绕开映射寄存器，而直接作用于当前寄存器。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901" y="1223020"/>
            <a:ext cx="73808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4.时钟同步和相位控制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个ePWM模块一起工作时，往往会涉及输出PWM的同步问题，即如何让多个ePWM模块同步进行计数，换句话说通过同步可以将器件内所有的ePWM模块连在一起。TMS320F28335的每一个ePWM都有一个同步信号输入EPWMxSYNCI和一个同步信号输出EPWMxSYNCO。TMS320F28335的同步方案如图12-9所示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0925" y="4364355"/>
            <a:ext cx="42862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12-9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ePWM模块的时钟同步方案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图片 6" descr="H:\教材及课件\清华大学出版社\第12章 增强型脉宽调制模块ePWM（没有HRPWM的内容）\12-7-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978535"/>
            <a:ext cx="5274310" cy="318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7021" y="1250325"/>
            <a:ext cx="738082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ePWM1模块的同步信号输入来自于外部引脚，然后ePWM1将同步信号输出给ePWM2和ePWM4，其他模块的同步信号输入输出关系见图12-9。每个ePWM模块都可以使用或者忽略同步信号。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实际使用时，PWM信号之间往往会有相位的差别，ePWM的时间基准子模块可以通过TBCTL[PHSEN]位来实现相位控制功能。如果TBCTL[PHSEN]=1，那么相应的ePWM模块的时间基准计数器TBCTR将在以下情况发生时自动装载相位寄存器TBPHS中的值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5916" y="1230005"/>
            <a:ext cx="738082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同步脉冲EPWMxSYNCI输入时，即当同步脉冲信号EPWMxSYNCI被检测到时，相位寄存器TBPHS中的值将被装载到时间基准计数器TBCTR中，装载过程发生在下一个时间基准时钟TBCLK的上升沿。如果TBCLK=SYSCLKOUT，那么将产生两个TBCLK周期的延时；如果TBCLK！=SYSCLKOUT，那么将产生一个TBCLK周期的延时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2 .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软件强制同步脉冲产生时，即当向TBCTL[SWFSYNC]位中写1时，相当于使用软件强制的方式产生一个同步脉冲，而软件产生的同步脉冲与EPWMxSYNCI具有相同的作用。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7021" y="1366530"/>
            <a:ext cx="738082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位控制功能可以方便地控制各个ePWM模块所产生的PWM脉冲之间的相位关系，可控制一路PWM脉冲的相位超前、滞后或与另一路PWM脉冲同步。在增减计数模式下，TBCTL[PSHDIR]位控制同步事件发生后时间基准计数器TBCTR的计数方向，新的计数方向与同步事件之前的计数方向无关。在增计数或减计数模式下，PHSDIR位被忽略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图12-10为增计数模式下相位控制的波形。当同步事件发生时，TBCTR会装载TBPHS中的值并重新开始进行增计数。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5045" y="4179570"/>
            <a:ext cx="46139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12-10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增计数模式下相位控制的波形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图片 7" descr="H:\教材及课件\清华大学出版社\第12章 增强型脉宽调制模块ePWM（没有HRPWM的内容）\12-8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137285"/>
            <a:ext cx="5274310" cy="286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PWM基础知识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843558"/>
            <a:ext cx="770485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48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PWM是Pulse Width Modulation的缩写，即脉宽调制，通俗点讲就是宽度可调节的方波脉冲，如图12-1所示。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49638" y="4286128"/>
            <a:ext cx="22447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12-1 PWM</a:t>
            </a:r>
            <a:r>
              <a:rPr lang="zh-CN" altLang="en-US" sz="2000" kern="100" dirty="0">
                <a:latin typeface="+mn-ea"/>
              </a:rPr>
              <a:t>波形</a:t>
            </a:r>
            <a:endParaRPr lang="zh-CN" altLang="en-US" sz="2000" kern="100" dirty="0">
              <a:latin typeface="+mn-ea"/>
            </a:endParaRPr>
          </a:p>
        </p:txBody>
      </p:sp>
      <p:graphicFrame>
        <p:nvGraphicFramePr>
          <p:cNvPr id="5" name="对象 -2147482588"/>
          <p:cNvGraphicFramePr>
            <a:graphicFrameLocks noChangeAspect="1"/>
          </p:cNvGraphicFramePr>
          <p:nvPr/>
        </p:nvGraphicFramePr>
        <p:xfrm>
          <a:off x="1551305" y="1968500"/>
          <a:ext cx="5875020" cy="167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59400" imgH="1536700" progId="Visio.Drawing.11">
                  <p:embed/>
                </p:oleObj>
              </mc:Choice>
              <mc:Fallback>
                <p:oleObj name="" r:id="rId1" imgW="5359400" imgH="1536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1305" y="1968500"/>
                        <a:ext cx="5875020" cy="1671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1577" y="962015"/>
            <a:ext cx="73808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图12-11为减计数模式下相位控制的波形。当同步事件发生时，TBCTR会装载TBPHS中的值并重新开始进行减计数。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图片 8" descr="H:\教材及课件\清华大学出版社\第12章 增强型脉宽调制模块ePWM（没有HRPWM的内容）\12-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0" y="1716405"/>
            <a:ext cx="5274310" cy="257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265045" y="4394835"/>
            <a:ext cx="461391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12-11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减计数模式下相位控制的波形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780" y="861695"/>
            <a:ext cx="77755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图12-12为增减计数模式下，TBCTR[PHSDIR]=0时的相位控制波形。当同步事件发生时，TBCTR会装载TBPHS中的值，并进行减计数。同步事件后进行减计数，和同步事件发生前的计数方向没有关系。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" name="图片 9" descr="H:\教材及课件\清华大学出版社\第12章 增强型脉宽调制模块ePWM（没有HRPWM的内容）\12-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896428"/>
            <a:ext cx="5274310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23975" y="4585970"/>
            <a:ext cx="68948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12-12 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增减计数模式下，TBCTR[PHSDIR]=0时的相位控制波形</a:t>
            </a:r>
            <a:endParaRPr lang="zh-CN" altLang="en-US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780" y="861695"/>
            <a:ext cx="77755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图12-13为增减计数模式下，TBCTR[PHSDIR]=1时的相位控制波形。当同步事件发生时，TBCTR会装载TBPHS中的值，并进行增计数。同步事件后进行增计数，和同步事件发生前的计数方向没有关系。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3975" y="4585970"/>
            <a:ext cx="68948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12-13 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增减计数模式下，TBCTR[PHSDIR]=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时的相位控制波形</a:t>
            </a:r>
            <a:endParaRPr lang="zh-CN" altLang="en-US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" name="图片 10" descr="H:\教材及课件\清华大学出版社\第12章 增强型脉宽调制模块ePWM（没有HRPWM的内容）\12-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783398"/>
            <a:ext cx="527431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12.3.1 时间基准子模块TB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1621" y="1087130"/>
            <a:ext cx="738082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5.软件同步多个ePWM模块的基准时钟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有多个ePWM模块的基准时钟被使能，那时间基准控制寄存器TBCTL[TBCLKSYNC]位可以用来同步这些基准时钟。当TBCTL[TBCLKSYNC]=0时，所有ePWM模块的时钟停止（默认）；当TBCTL[TBCLKSYNC]=1时，所有ePWM模块的时钟在TBCLK的上升沿启动。在初始化ePWM模块时，需要按照以下步骤进行操作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使能各个ePWM模块的时钟；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将TBCLKSYNC清零，从而停止所有ePWM模块的时钟；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对ePWM模块进行配置；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将TBCLKSYNC置位，同时启动所有ePWM模块的时钟。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计数器比较功能（Counter Compare）子模块有两个比较寄存器CMPA和CMPB，其功能就是将计数器寄存器TBCTR的值和这两个比较寄存器的值进行比较，由此产生比较事件，从而产生PWM波。图12-14可以看出比较功能子模块CC在整个ePWM模块中的位置。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1" name="图片 11" descr="H:\教材及课件\清华大学出版社\第12章 增强型脉宽调制模块ePWM（没有HRPWM的内容）\12-1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480" y="2265998"/>
            <a:ext cx="5274310" cy="186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834515" y="4323080"/>
            <a:ext cx="54756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12-14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比较功能子模块CC在ePWM中的位置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比较功能子模块相关的寄存器如表12-2所示。比较功能子模块内部信号和寄存器如图12-15所示。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4730" y="3585210"/>
            <a:ext cx="434975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比较功能子模块CC的寄存器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82470" y="1959610"/>
          <a:ext cx="4953635" cy="1057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520"/>
                <a:gridCol w="850265"/>
                <a:gridCol w="1367790"/>
                <a:gridCol w="1623060"/>
              </a:tblGrid>
              <a:tr h="211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MPCTL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比较器控制寄存器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MPAHR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RPWM CMPA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比较寄存器A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比较寄存器B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4515" y="4323080"/>
            <a:ext cx="54756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12-15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比较功能子模块内部信号和寄存器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3" name="图片 13" descr="H:\教材及课件\清华大学出版社\第12章 增强型脉宽调制模块ePWM（没有HRPWM的内容）\12-1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302703"/>
            <a:ext cx="5274310" cy="25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621" y="1831350"/>
            <a:ext cx="73808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12-15所示，当计数器寄存器TBCTR的值与比较寄存器A的值相等时，会产生CTR=CMPA事件；当计数器寄存器TBCTR的值与比较寄存器B的值相等时，会产生CTR=CMPB事件。对于增计数和减计数模式，比较事件在一个计数周期内出现一次。对于增减计数模式，如果比较值在0~TBPRD的范围，则比较事件在一个计数周期内出现两次，如果比较值等于0或者TBPRD，则比较事件在一个计数周期内只出现一次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比较寄存器CMPA和CMPB都有相应的映射寄存器，CMPA是否启用映射寄存器由CMPCTL[SHDWAMODE]决定，CMPB是否启用映射寄存器由CMPCTL[SHDWAMODE]决定。如果启用了映射寄存器，CMPA和CMPB工作于映射模式，可以通过CMPCTL[LOADAMODE]和CMPCTL[LOADBMODE]选择何时将映射寄存器中的内容装载进当前寄存器中，可以有三种选择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TBCTR=0时，也就是当计数器寄存器计数到0时，将映射寄存器中的值装载进当前寄存器中。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TBCTR=TBPRD时，也就是当计数器寄存器计数到TBPRD时，将映射寄存器中的值装载进当前寄存器中。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TBCTR=0或TBCTR=TBPRD时，也就是当计数器寄存器计数到0或TBPRD时，将映射寄存器中的值装载进当前寄存器中。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当然，如果选择CMPA和CMPB工作于立即模式，则只要值有更新，就会将CMPA和CMPB的值直接写进当前寄存器中，比较值立即发生更新。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计数器比较功能（Counter Compare）子模块有两个比较寄存器CMPA和CMPB，其功能就是将计数器寄存器TBCTR的值和这两个比较寄存器的值进行比较，由此产生比较事件，从而产生PWM波。图12-14可以看出比较功能子模块CC在整个ePWM模块中的位置。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1" name="图片 11" descr="H:\教材及课件\清华大学出版社\第12章 增强型脉宽调制模块ePWM（没有HRPWM的内容）\12-1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480" y="2265998"/>
            <a:ext cx="5274310" cy="186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834515" y="4323080"/>
            <a:ext cx="54756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12-14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比较功能子模块CC在ePWM中的位置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PWM</a:t>
            </a:r>
            <a:r>
              <a:rPr dirty="0"/>
              <a:t>基础知识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265" y="986790"/>
            <a:ext cx="362966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48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实际应用中，PWM用于驱动开关器件，PWM输出的高低电平刚好可以控制开关器件的导通或者关断，从而实现通过改变输出方波的占空比来改变等效的输出电压。图12-2是电力电子中最为常见和实用的一种拓扑结构，通过六路PWM来控制六个开关管，可以将直流电压Ud逆变成对称的三相交流电U、V、W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87"/>
          <p:cNvGraphicFramePr>
            <a:graphicFrameLocks noChangeAspect="1"/>
          </p:cNvGraphicFramePr>
          <p:nvPr/>
        </p:nvGraphicFramePr>
        <p:xfrm>
          <a:off x="4523740" y="1129665"/>
          <a:ext cx="418782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37100" imgH="2273300" progId="Visio.Drawing.11">
                  <p:embed/>
                </p:oleObj>
              </mc:Choice>
              <mc:Fallback>
                <p:oleObj name="" r:id="rId1" imgW="4737100" imgH="2273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3740" y="1129665"/>
                        <a:ext cx="4187825" cy="2001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65003" y="3473328"/>
            <a:ext cx="453072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12-2 PWM</a:t>
            </a:r>
            <a:r>
              <a:rPr lang="zh-CN" altLang="en-US" sz="2000" kern="100" dirty="0">
                <a:latin typeface="+mn-ea"/>
              </a:rPr>
              <a:t>控制的三相全桥逆变电路</a:t>
            </a:r>
            <a:endParaRPr lang="zh-CN" altLang="en-US" sz="2000" kern="1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-16为增计数模式下比较事件产生的情况。在增计数模式下，同步信号到来，TBCTR会将相位寄存器TBPHS的值装载进来，然后从这个值开始增计数。图12-16中第二个周期的时候，由于同步信号的到来，使得原本会发生的CTR=CMPA的事件丢失了，CTR=CMPB的事件提前了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49780" y="4466590"/>
            <a:ext cx="5107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12-16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增计数模式下比较事件产生情况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2" name="图片 12" descr="H:\教材及课件\清华大学出版社\第12章 增强型脉宽调制模块ePWM（没有HRPWM的内容）\12-1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480" y="2217103"/>
            <a:ext cx="5274310" cy="209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-17为减计数模式下比较事件产生的情况。在减计数模式下，同步信号到来，TBCTR会将相位寄存器TBPHS的值装载进来，然后从这个值开始减计数。图12-17中第三个周期的时候，由于同步信号的到来，使得原本会发生的CTR=CMPB的事件丢失了，CTR=CMPA的事件提前了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0435" y="4486910"/>
            <a:ext cx="48755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12-17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减计数模式下比较事件产生情况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图片 15" descr="H:\教材及课件\清华大学出版社\第12章 增强型脉宽调制模块ePWM（没有HRPWM的内容）\12-15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5790" y="2199005"/>
            <a:ext cx="5274310" cy="219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-18为增减计数模式，且TBCTL[PHSDIR]=0情况下比较事件产生的情况。在同步事件到来时，TBCTR将TBPHS的值装载进来，并从这个值开始减计数，而不管先前的计数方向。图12-18中，同步事件的到来并没有使得比较事件丢失，但是比较事件发生的时刻都提前了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6110" y="4479925"/>
            <a:ext cx="54756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12-18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增减计数模式下比较事件产生情况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6" name="图片 16" descr="H:\教材及课件\清华大学出版社\第12章 增强型脉宽调制模块ePWM（没有HRPWM的内容）\12-1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4515" y="2093913"/>
            <a:ext cx="5274310" cy="225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-19为增减计数模式，且TBCTL[PHSDIR]=1情况下比较事件产生的情况。在同步事件到来时，TBCTR将TBPHS的值装载进来，并从这个值开始减计数，而不管先前的计数方向。图12-19中，同步事件的到来并没有使得比较事件丢失，但是比较事件发生的时刻都提前了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4515" y="4439285"/>
            <a:ext cx="54756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12-19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增减计数模式下比较事件发生的情况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8" name="图片 18" descr="H:\教材及课件\清华大学出版社\第12章 增强型脉宽调制模块ePWM（没有HRPWM的内容）\12-17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4515" y="2219325"/>
            <a:ext cx="5274310" cy="221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12.3.2 比较功能子模块CC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021" y="1421140"/>
            <a:ext cx="73808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综上所述，ePWM的比较功能子模块的作用就是将计数器寄存器同CMPA和CMPB进行比较，以产生比较事件，然后将这些事件送入下面要介绍的动作限定子模块AQ中，驱动输出引脚产生电平的变化，从而产生PWM波。这里要提醒大家的是，不要以为EPWMxA引脚使用比较寄存器CMPA，EPWMxB引脚使用比较寄存器B，特别是对于熟悉TMS3202812的用户，因为TMS320F2812里PWM1和PWM2引脚用的是共同的比较寄存器CMPR1。在这里，EPWMxA可以使用CMPA或CMPB，EPWMxB也可以使用CMPA或CMPB，具体配置下面在AQ子模块中进行介绍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动作限定（Action Qualifier）子模块AQ在整个波形生成的环节中扮演着最重要的角色，当计数器的各种事件送入AQ后，由AQ来决定引脚应该如何动作，是变为高电平，还是变为低电平，还是没有任何动作，又或者直接翻转之前的电平，从而产生所需的PWM波形。动作限定子模块在整个ePWM中的位置如图12-20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4515" y="4323080"/>
            <a:ext cx="54756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12-20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动作限定子模块AQ在ePWM中的位置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9" name="图片 19" descr="H:\教材及课件\清华大学出版社\第12章 增强型脉宽调制模块ePWM（没有HRPWM的内容）\12-18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5810" y="2217420"/>
            <a:ext cx="5274310" cy="184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95360"/>
            <a:ext cx="7380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动作限定子模块AQ主要寄存器如表12-3所示，其内部关键信号如图12-21所示。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1115" y="3722370"/>
            <a:ext cx="43078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动作限定子模块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AQ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25015" y="1905000"/>
          <a:ext cx="5223510" cy="142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95"/>
                <a:gridCol w="810895"/>
                <a:gridCol w="1351280"/>
                <a:gridCol w="2072640"/>
              </a:tblGrid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QCTLA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输出A的动作限定控制寄存器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AQCTLB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输出B的动作限定控制寄存器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QSFRC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动作限定软件强制寄存器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QCSFRC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动作限定软件连续强制寄存器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3025" y="4309110"/>
            <a:ext cx="405511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12-21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动作限定子模块内部信号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20" name="图片 20" descr="H:\教材及课件\清华大学出版社\第12章 增强型脉宽调制模块ePWM（没有HRPWM的内容）\12-1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555433"/>
            <a:ext cx="5274310" cy="19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021" y="1279535"/>
            <a:ext cx="73808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从图12-21可以看出，送入AQ的事件有四种，分别是：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CTR=PRD，也就是当计数器寄存器TBCTR的值与周期寄存器TBPRD相等时，通知动作限定子模块AQ；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CTR=Zero，也就是当计数器寄存器TBCTR的值等于0时，通知动作限定子模块AQ；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CTR=CMPA，也就是当计数器寄存器TBCTR的值等于比较寄存器CMPA时，通知动作限定子模块AQ；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CTR=CMPB，也就是当计数器寄存器TBCTR的值等于比较寄存器CMPB时，通知动作限定子模块AQ。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021" y="1442095"/>
            <a:ext cx="73808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CTR_dir为计数方向，将计数方向输入给动作限定子模块，能够让AQ对计数器的计数方向进行识别，从而使得AQ对引脚输出状态的控制变得更加灵活。加上计数方向后，能够送入动作限定子模块的事件有：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CBD：TBCTR=CMPB，且正在减计数；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CBU：TBCTR=CMPB，且正在增计数；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CAD：TBCTR=CMPA，且正在减计数；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CAU：TBCTR=CMPA，且正在增计数；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PRD：TBCTR=TBPRD；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ZRO：TBCTR=0。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PWM</a:t>
            </a:r>
            <a:r>
              <a:rPr dirty="0"/>
              <a:t>基础知识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989598"/>
            <a:ext cx="7704856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48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PWM相关的参数有频率、占空比、幅值。PWM的频率等于其周期的倒数，即：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T为PWM的周期，即每隔多长时间输出一次脉冲。占空比D为一个周期内，高电平时间与周期的比值，即高电平所占周期的比例，图12-1中的PWM波形的占空比为：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PWM的幅值是指输出波形的高电平与低电平的电压值。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22"/>
          <p:cNvGraphicFramePr>
            <a:graphicFrameLocks noChangeAspect="1"/>
          </p:cNvGraphicFramePr>
          <p:nvPr/>
        </p:nvGraphicFramePr>
        <p:xfrm>
          <a:off x="4053205" y="1475740"/>
          <a:ext cx="93980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94665" imgH="405765" progId="Equation.DSMT4">
                  <p:embed/>
                </p:oleObj>
              </mc:Choice>
              <mc:Fallback>
                <p:oleObj name="" r:id="rId1" imgW="494665" imgH="4057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3205" y="1475740"/>
                        <a:ext cx="939800" cy="770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1"/>
          <p:cNvGraphicFramePr>
            <a:graphicFrameLocks noChangeAspect="1"/>
          </p:cNvGraphicFramePr>
          <p:nvPr/>
        </p:nvGraphicFramePr>
        <p:xfrm>
          <a:off x="4053840" y="3176905"/>
          <a:ext cx="939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0700" imgH="406400" progId="Equation.DSMT4">
                  <p:embed/>
                </p:oleObj>
              </mc:Choice>
              <mc:Fallback>
                <p:oleObj name="" r:id="rId3" imgW="520700" imgH="4064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3840" y="3176905"/>
                        <a:ext cx="9398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621" y="1038870"/>
            <a:ext cx="738082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ePWM模块有两个输出引脚EPWMxA和EPWMxB，对这两个引脚输出动作的设定是完全独立的。EPWMxA可以通过寄存器AQCTLA进行设置，EPWMxB可以通过寄存器AQCTLB进行设置。在寄存器AQCTLA和AQCTLB中，每个事件都可以被设置为以下四种动作中的一种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无动作，即保持EPWMxA或EPWMxB的输出状态不变，值得注意的是，虽然这种情况使得PWM引脚的输出状态不发生变化，但是这个事件仍然可以触发中断，也可以产生启动ADC转换的信号SOC； 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置高，使EPWMxA或EPWMxB输出高电平；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置低，使EPWMxA或EPWMxB输出低电平；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翻转，翻转EPWMxA或EPWMxB的状态，之前是高电平的话变为低电平，之前是低电平的话变为高电平。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1510040"/>
            <a:ext cx="738082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动作限定子模块中，除了计数器的各种事件能够限定PWM引脚动作外，还可以通过软件强制的功能来限定PWM引脚动作。软件强制可以通过寄存器AQSFRC和AQCSFRC来控制，比如当AQSFRC[OTSFA]=1时，就对EPWMxA引脚输出一次强制事件，此时引脚如何动作由AQSFRC[ACTSFA]来决定，可选的动作也是上面介绍的四种。AQSFRC是控制产生单次软件强制事件，而AQCSFRC是控制产生连续软件强制事件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881390"/>
            <a:ext cx="7380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为了便于介绍，采用表12-4所列的图形来表示各种动作，在默认的情况下，各个事件的动作都是“无动作”。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3" name="图片 23" descr="H:\教材及课件\清华大学出版社\第12章 增强型脉宽调制模块ePWM（没有HRPWM的内容）\Table 12-5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9908" y="1720215"/>
            <a:ext cx="5272405" cy="267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037715" y="4507865"/>
            <a:ext cx="490728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12-4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EPWMxA和EPWMxB可能的动作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021" y="915680"/>
            <a:ext cx="73808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的动作限定子模块AQ在同一时刻可以接收多个触发事件，和中断优先级类似，AQ在硬件上也设计有事件的优先级。在众多事件中，软件强制的优先级始终是最高的，因为软件强制肯定是人为干预的，所以明显要优先响应。表12-5为增减计数模式下事件的优先级。表12-6位增计数模式下事件的优先级。表12-7为减计数模式下事件的优先级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06880" y="2610485"/>
          <a:ext cx="5586095" cy="1464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995"/>
                <a:gridCol w="2274570"/>
                <a:gridCol w="2462530"/>
              </a:tblGrid>
              <a:tr h="2476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TBCTR正在增计数TBCTR=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递增到TBCTR=TBPRD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TBCTR正在减计数TBCTR= TBPRD递增到TBCTR=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1（最高）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软件强制事件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软件强制事件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计数器的值等于CMPB（CBU）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计数器的值等于CMPB（CBD）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计数器的值等于CMPA（CAU）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计数器的值等于CMPA（CAD）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计数器等于零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计数器等于TBPRD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计数器的值等于CMPB（CBD）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计数器的值等于CMPB（CBU）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6（最低）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计数器的值等于CMPA（CAD）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计数器的值等于CMPA（CAU）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30755" y="4234180"/>
            <a:ext cx="44494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12-5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增减计数模式下的事件优先级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9160" y="3688080"/>
            <a:ext cx="44494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12-6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增计数模式下的事件优先级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169160" y="1568450"/>
          <a:ext cx="4314825" cy="1489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125"/>
                <a:gridCol w="3060700"/>
              </a:tblGrid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1（最高）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软件强制事件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计数器的值等于TBPRD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计数器的之等于CMPB（CBU）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计数器的之等于CMPA（C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5（最低）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计数器等于零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7100" y="3797300"/>
            <a:ext cx="44494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12-7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减计数模式下的事件优先级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311400" y="1560830"/>
          <a:ext cx="4123690" cy="160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880"/>
                <a:gridCol w="2924810"/>
              </a:tblGrid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1（最高）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软件强制事件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计数器的值等于零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计数器的之等于CMPB（CBD）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计数器的之等于CMPA（C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5（最低）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计数器等于TBPRD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256" y="1510040"/>
            <a:ext cx="73808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上面的介绍可知，通过在动作限定子模块中对各种事件进行动作的限定，可以产生各种各样的波形，而在实际应用中，常用的是使用增计数模式产生不对称的PWM波形，使用减计数模式产生不对称的PWM波形，使用增减计数模式产生对称的PWM波形，PWM的占空比从0%~100%变化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graphicFrame>
        <p:nvGraphicFramePr>
          <p:cNvPr id="3" name="对象 -2147482609"/>
          <p:cNvGraphicFramePr>
            <a:graphicFrameLocks noChangeAspect="1"/>
          </p:cNvGraphicFramePr>
          <p:nvPr/>
        </p:nvGraphicFramePr>
        <p:xfrm>
          <a:off x="1876425" y="1097915"/>
          <a:ext cx="5267960" cy="294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17900" imgH="1968500" progId="Visio.Drawing.11">
                  <p:embed/>
                </p:oleObj>
              </mc:Choice>
              <mc:Fallback>
                <p:oleObj name="" r:id="rId1" imgW="3517900" imgH="1968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6425" y="1097915"/>
                        <a:ext cx="5267960" cy="294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86000" y="4186555"/>
            <a:ext cx="52076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12-22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增计数模式下产生不对称PWM波形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621" y="861070"/>
            <a:ext cx="7380820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EPWMxA在TBCTR=CMPA时，变为高电平，在TBCTR=TBPRD时，变为低电平。如果CMPA=0，EPWMxA则始终输出高电平，占空比为100%，如果CMPA=TBPRD，EPWMxA则始终输出低电平，占空比为0%。EPWMxA的占空比计算公式为：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08"/>
          <p:cNvGraphicFramePr>
            <a:graphicFrameLocks noChangeAspect="1"/>
          </p:cNvGraphicFramePr>
          <p:nvPr/>
        </p:nvGraphicFramePr>
        <p:xfrm>
          <a:off x="2709545" y="1885950"/>
          <a:ext cx="333756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70100" imgH="406400" progId="Equation.DSMT4">
                  <p:embed/>
                </p:oleObj>
              </mc:Choice>
              <mc:Fallback>
                <p:oleObj name="" r:id="rId1" imgW="20701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9545" y="1885950"/>
                        <a:ext cx="333756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81621" y="2779405"/>
            <a:ext cx="7380820" cy="10763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EPWMxB在TBCTR=CMPB时，变为低电平，在TBCTR=TBPRD时变为高电平。如果CMPB=0，EPWMxB则始终输出低电平，占空比为0%，如果CMPB=TBPRD，EPWMxB则始终输出高电平，占空比为100%。EPWMxB的占空比计算公式为：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对象 -2147482607"/>
          <p:cNvGraphicFramePr>
            <a:graphicFrameLocks noChangeAspect="1"/>
          </p:cNvGraphicFramePr>
          <p:nvPr/>
        </p:nvGraphicFramePr>
        <p:xfrm>
          <a:off x="3609975" y="3855720"/>
          <a:ext cx="99631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73100" imgH="406400" progId="Equation.DSMT4">
                  <p:embed/>
                </p:oleObj>
              </mc:Choice>
              <mc:Fallback>
                <p:oleObj name="" r:id="rId3" imgW="673100" imgH="4064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9975" y="3855720"/>
                        <a:ext cx="99631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graphicFrame>
        <p:nvGraphicFramePr>
          <p:cNvPr id="3" name="对象 -2147482606"/>
          <p:cNvGraphicFramePr>
            <a:graphicFrameLocks noChangeAspect="1"/>
          </p:cNvGraphicFramePr>
          <p:nvPr/>
        </p:nvGraphicFramePr>
        <p:xfrm>
          <a:off x="1907223" y="845185"/>
          <a:ext cx="5329555" cy="34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05200" imgH="2273300" progId="Visio.Drawing.11">
                  <p:embed/>
                </p:oleObj>
              </mc:Choice>
              <mc:Fallback>
                <p:oleObj name="" r:id="rId1" imgW="3505200" imgH="2273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223" y="845185"/>
                        <a:ext cx="5329555" cy="345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97100" y="4159250"/>
            <a:ext cx="52076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12-23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减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计数模式下产生不对称PWM波形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ePWM模块概述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965" y="1633855"/>
            <a:ext cx="756221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48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MS320F28335有6个ePWM模块，ePWM1、ePWM2、ePWM3、ePWM4、ePWM5和ePWM6。每个ePWM模块都有相同的内部逻辑电路，因此在功能上这6个ePWM模块都是相同的。图12-3为ePWM模块内部结构框图。从图12-3可以看出，ePWM模块内部包含有7个子模块，分别是时间基准子模块TB、比较功能子模块CC，动作限定子模块AQ、死区控制子模块DB、斩波控制子模块PC、事件触发子模块ET和故障捕获子模块TZ，正是由这几个子模块的配合，才可以方便地得到所需的PWM波形。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021" y="875040"/>
            <a:ext cx="738082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EPWMxA在TBCTR=CMPB时，变为高电平，在TBCTR=TBPRD时，变为低电平。如果CMPB=0，EPWMxA则始终输出低电平，占空比为0%，如果CMPB=TBPRD，EPWMxA则始终输出高电平，占空比为100%。EPWMxA的占空比计算公式为：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05"/>
          <p:cNvGraphicFramePr>
            <a:graphicFrameLocks noChangeAspect="1"/>
          </p:cNvGraphicFramePr>
          <p:nvPr/>
        </p:nvGraphicFramePr>
        <p:xfrm>
          <a:off x="3582670" y="1875155"/>
          <a:ext cx="97028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73100" imgH="406400" progId="Equation.DSMT4">
                  <p:embed/>
                </p:oleObj>
              </mc:Choice>
              <mc:Fallback>
                <p:oleObj name="" r:id="rId1" imgW="6731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2670" y="1875155"/>
                        <a:ext cx="970280" cy="584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4"/>
          <p:cNvGraphicFramePr>
            <a:graphicFrameLocks noChangeAspect="1"/>
          </p:cNvGraphicFramePr>
          <p:nvPr/>
        </p:nvGraphicFramePr>
        <p:xfrm>
          <a:off x="2934335" y="3976370"/>
          <a:ext cx="281368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070100" imgH="406400" progId="Equation.DSMT4">
                  <p:embed/>
                </p:oleObj>
              </mc:Choice>
              <mc:Fallback>
                <p:oleObj name="" r:id="rId3" imgW="2070100" imgH="4064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335" y="3976370"/>
                        <a:ext cx="281368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07021" y="2641610"/>
            <a:ext cx="7380820" cy="10763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EPWMxB在TBCTR=CMPA时，变为低电平，在TBCTR=TBPRD时变为高电平。如果CMPA=0，EPWMxB则始终输出高电平，占空比为100%，如果CMPA=TBPRD，EPWMxB则始终输出低电平，占空比为0%。EPWMxB的占空比计算公式为：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graphicFrame>
        <p:nvGraphicFramePr>
          <p:cNvPr id="3" name="对象 -2147482586"/>
          <p:cNvGraphicFramePr>
            <a:graphicFrameLocks noChangeAspect="1"/>
          </p:cNvGraphicFramePr>
          <p:nvPr/>
        </p:nvGraphicFramePr>
        <p:xfrm>
          <a:off x="1862455" y="995045"/>
          <a:ext cx="5336540" cy="230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495800" imgH="1943100" progId="Visio.Drawing.11">
                  <p:embed/>
                </p:oleObj>
              </mc:Choice>
              <mc:Fallback>
                <p:oleObj name="" r:id="rId1" imgW="4495800" imgH="194310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2455" y="995045"/>
                        <a:ext cx="5336540" cy="2306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121535" y="4029710"/>
            <a:ext cx="52076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12-24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减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计数模式下产生对称PWM波形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021" y="875040"/>
            <a:ext cx="738082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A在增计数时，如果TBCTR=CMPA，则变为高电平，在减计数时，如果TBCTR=CMPA，则变为低电平。如果CMPA=0，EPWMxA则始终输出高电平，占空比为100%，如果CMPA=TBPRD，EPWMxA则始终输出低电平，占空比为0%。EPWMxA的占空比计算公式为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7021" y="2641610"/>
            <a:ext cx="7380820" cy="10763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xB在增计数时，如果TBCTR=CMPA，则变为低电平，在减计数时，如果TBCTR=CMPA，则变为高电平。如果CMPA=0，EPWMxB则始终输出低电平，占空比为0%，如果CMPA=TBPRD，EPWMxB则始终输出高电平，占空比为100%。EPWMxB的占空比计算公式为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602"/>
          <p:cNvGraphicFramePr>
            <a:graphicFrameLocks noChangeAspect="1"/>
          </p:cNvGraphicFramePr>
          <p:nvPr/>
        </p:nvGraphicFramePr>
        <p:xfrm>
          <a:off x="2887345" y="1951355"/>
          <a:ext cx="3070860" cy="59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070100" imgH="406400" progId="Equation.DSMT4">
                  <p:embed/>
                </p:oleObj>
              </mc:Choice>
              <mc:Fallback>
                <p:oleObj name="" r:id="rId1" imgW="2070100" imgH="4064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7345" y="1951355"/>
                        <a:ext cx="3070860" cy="596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1"/>
          <p:cNvGraphicFramePr>
            <a:graphicFrameLocks noChangeAspect="1"/>
          </p:cNvGraphicFramePr>
          <p:nvPr/>
        </p:nvGraphicFramePr>
        <p:xfrm>
          <a:off x="3807460" y="3790950"/>
          <a:ext cx="929640" cy="5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673100" imgH="406400" progId="Equation.DSMT4">
                  <p:embed/>
                </p:oleObj>
              </mc:Choice>
              <mc:Fallback>
                <p:oleObj name="" r:id="rId3" imgW="673100" imgH="4064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7460" y="3790950"/>
                        <a:ext cx="929640" cy="560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12.3.3 动作限定子模块AQ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8936" y="1687840"/>
            <a:ext cx="73808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简单总结下，PWM产生需要周期寄存器TBPRD，计数器寄存器TBCTR，还有比较寄存器CMPx，TBPRD决定了PWM的周期，也就是PWM的频率，计数方式、CMPx、动作限定共同决定了PWM的占空比。在使用时，改变TBPRD的值可以改变PWM的频率；改变CMPx的值可以改变PWM的占空比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graphicFrame>
        <p:nvGraphicFramePr>
          <p:cNvPr id="3" name="对象 -2147482600"/>
          <p:cNvGraphicFramePr>
            <a:graphicFrameLocks noChangeAspect="1"/>
          </p:cNvGraphicFramePr>
          <p:nvPr/>
        </p:nvGraphicFramePr>
        <p:xfrm>
          <a:off x="2463483" y="1295400"/>
          <a:ext cx="4053205" cy="162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84700" imgH="1854200" progId="Visio.Drawing.11">
                  <p:embed/>
                </p:oleObj>
              </mc:Choice>
              <mc:Fallback>
                <p:oleObj name="" r:id="rId1" imgW="4584700" imgH="18542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483" y="1295400"/>
                        <a:ext cx="4053205" cy="1624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518410" y="3674745"/>
            <a:ext cx="37941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12-25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开关管误触发引起短路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586" y="1148090"/>
            <a:ext cx="73808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了避免上述的现象，可以对驱动的PWM波形做一些处理，如图12-26所示，在EPWMxA和EPWMxB的上升沿与下降沿之间插入一个延时，使得同一桥臂的两个开关管导通和关断错开一定的时间，就是死区deadtime，以保证同一桥臂上的上下管子总是先关断后导通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99"/>
          <p:cNvGraphicFramePr>
            <a:graphicFrameLocks noChangeAspect="1"/>
          </p:cNvGraphicFramePr>
          <p:nvPr/>
        </p:nvGraphicFramePr>
        <p:xfrm>
          <a:off x="3068003" y="2547620"/>
          <a:ext cx="2736215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57500" imgH="1104900" progId="Visio.Drawing.11">
                  <p:embed/>
                </p:oleObj>
              </mc:Choice>
              <mc:Fallback>
                <p:oleObj name="" r:id="rId1" imgW="2857500" imgH="11049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8003" y="2547620"/>
                        <a:ext cx="2736215" cy="1043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95345" y="3934460"/>
            <a:ext cx="235331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12-26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死区概念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586" y="1148090"/>
            <a:ext cx="7380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ePWM中的死区控制子模块DB就是用来严格地控制死区产生的边沿和极性。死区控制子模块在整个ePWM模块中的位置如图12-27所示。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7850" y="4105275"/>
            <a:ext cx="57511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12-27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死区控制子模块在ePWM模块中的位置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7" name="图片 37" descr="H:\教材及课件\清华大学出版社\第12章 增强型脉宽调制模块ePWM（没有HRPWM的内容）\12-27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3105" y="2013268"/>
            <a:ext cx="5274310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1570" y="1189355"/>
            <a:ext cx="5672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死区控制子模块相关的寄存器如表12-8所示。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0120" y="3585845"/>
            <a:ext cx="4344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12-8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死区控制子模块DB的寄存器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44663" y="1993900"/>
          <a:ext cx="5435600" cy="118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70"/>
                <a:gridCol w="933450"/>
                <a:gridCol w="1500505"/>
                <a:gridCol w="1781175"/>
              </a:tblGrid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DBCTL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x000F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死区控制寄存器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DBRED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死区上升沿延时寄存器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DBFED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死区下降沿延时寄存器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9370" y="847725"/>
            <a:ext cx="66560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死区控制子模块DB的内部结构如图12-28所示，其内部主要包含了三个部分，分别是输入信号源选择、极性控制和输出模式选择，这三个部分均可以通过寄存器DBCTL来设置。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7745" y="4124960"/>
            <a:ext cx="406400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12-28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死区控制子模块内部结构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4" name="图片 14" descr="12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598" y="1896745"/>
            <a:ext cx="5269865" cy="205867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3965" y="1223010"/>
            <a:ext cx="665607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输出模式选择DBCTL[OUT_MODE]，决定是否需要对输入信号进行边沿控制：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DBCTL[OUT_MODE]=0x00，禁用延时，EPWMxA和EPWMxB直接通过DB子模块；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DBCTL[OUT_MODE]=0x01，禁用上升沿延时，EPWMxA直接通过DB子模块；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DBCTL[OUT_MODE]=0x10，禁用下降沿延时，EPWMxB直接通过DB子模块；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DBCTL[OUT_MODE]=0x11，使能上升沿和下降沿延时。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12.2 ePWM模块概述</a:t>
            </a:r>
            <a:endParaRPr lang="zh-CN" altLang="en-US" dirty="0"/>
          </a:p>
        </p:txBody>
      </p:sp>
      <p:pic>
        <p:nvPicPr>
          <p:cNvPr id="3" name="图片 1" descr="H:\教材及课件\清华大学出版社\第12章 增强型脉宽调制模块ePWM（没有HRPWM的内容）\12-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771843"/>
            <a:ext cx="52743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693036" y="4477898"/>
            <a:ext cx="39128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12-3 ePWM</a:t>
            </a:r>
            <a:r>
              <a:rPr lang="zh-CN" altLang="en-US" sz="2000" kern="100" dirty="0">
                <a:latin typeface="+mn-ea"/>
              </a:rPr>
              <a:t>模块内部结构框图</a:t>
            </a:r>
            <a:endParaRPr lang="zh-CN" altLang="en-US" sz="2000" kern="1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3965" y="1223010"/>
            <a:ext cx="665607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输入信号源选择DBCTL[IN_MODE]，对需要边沿控制的信号源进行选择：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DBCTL[IN_MODE]=0x00，EPWMxA作为上升沿及下降沿延时的信号源；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DBCTL[IN_MODE]=0x01，EPWMxB作为上升沿的信号源，EPWMxA作为下降沿的信号源；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DBCTL[IN_MODE]=0x10，EPWMxA作为上升沿的信号源，EPWMxB作为下降沿的信号源；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DBCTL[IN_MODE]=0x11，EPWMxB作为上升沿及下降沿延时的信号源。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3965" y="1223010"/>
            <a:ext cx="665607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极性控制DBCTL[POLSEL]，决定是否在信号输出前，对经过上升沿或下降沿延时控制的信号进行取反操作：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DBCTL[POSEL]=0x00，EPWMxA和EPWMxB均不反转极性，也就是都不用取反，直接输出；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DBCTL[POSEL]=0x01，EPWMxA反转极性，EPWMxB直接输出；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DBCTL[POSEL]=0x10，EPWMxB反转极性，EPWMxA直接输出；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DBCTL[POSEL]=0x11，EPWMxA和EPWMxB均反转极性，信号取反后再输出。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3965" y="1223010"/>
            <a:ext cx="665607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下面介绍一种实际使用比较多的死区设置方案，EPWMxA和EPWMxB互补输出分别驱动一个桥臂的上下管，如图12-29所示。死区控制子模块DB的输出模式设定为EPWMxA和EPWMxB均需要延时，都会送进DB子模块进行延时控制。EPWMxA_in的上升沿经过延时控制后，直接输出。EPWMxB_in的下降沿经过延时控制后，先取反，然后再输出。最终，得到如图12-29所示的具有死区的互补输出的一对PWM，EPWMxA和EPWMxB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graphicFrame>
        <p:nvGraphicFramePr>
          <p:cNvPr id="3" name="对象 -2147482598"/>
          <p:cNvGraphicFramePr>
            <a:graphicFrameLocks noChangeAspect="1"/>
          </p:cNvGraphicFramePr>
          <p:nvPr/>
        </p:nvGraphicFramePr>
        <p:xfrm>
          <a:off x="2470150" y="1209675"/>
          <a:ext cx="4203700" cy="213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13400" imgH="2857500" progId="Visio.Drawing.11">
                  <p:embed/>
                </p:oleObj>
              </mc:Choice>
              <mc:Fallback>
                <p:oleObj name="" r:id="rId1" imgW="5613400" imgH="2857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0150" y="1209675"/>
                        <a:ext cx="4203700" cy="2136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131820" y="4015740"/>
            <a:ext cx="278066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12-29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死区控制案例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12.3.4 死区控制子模块DB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147637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死区控制子模块DB的上升沿延时时间由寄存器DBRED决定，下降沿延时时间由DBFED决定，两个时间可以独立设置。通常，死区时间设置在几个us。DBRED和DBFED是10位寄存器，以ePWM的时钟周期TBCLK为最小的延时单位，延时时间计算式公式如下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97"/>
          <p:cNvGraphicFramePr>
            <a:graphicFrameLocks noChangeAspect="1"/>
          </p:cNvGraphicFramePr>
          <p:nvPr/>
        </p:nvGraphicFramePr>
        <p:xfrm>
          <a:off x="3722370" y="2277745"/>
          <a:ext cx="21958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80465" imgH="241300" progId="Equation.DSMT4">
                  <p:embed/>
                </p:oleObj>
              </mc:Choice>
              <mc:Fallback>
                <p:oleObj name="" r:id="rId1" imgW="1180465" imgH="2413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2370" y="2277745"/>
                        <a:ext cx="219583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596"/>
          <p:cNvGraphicFramePr>
            <a:graphicFrameLocks noChangeAspect="1"/>
          </p:cNvGraphicFramePr>
          <p:nvPr/>
        </p:nvGraphicFramePr>
        <p:xfrm>
          <a:off x="3722370" y="3067050"/>
          <a:ext cx="21958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180465" imgH="241300" progId="Equation.DSMT4">
                  <p:embed/>
                </p:oleObj>
              </mc:Choice>
              <mc:Fallback>
                <p:oleObj name="" r:id="rId3" imgW="1180465" imgH="2413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2370" y="3067050"/>
                        <a:ext cx="219583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85240" y="3638550"/>
            <a:ext cx="6656070" cy="92202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如果ePWM的基准时钟频率为37.5MHz，若DBRED=75，则图12-29中的EPWMxA_in的上升沿延时2us；若DBFED=75，则图12-29中的EPWMxB_in的下降沿延时2us。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斩波控制（PWM Chopper）子模块PC可以通过高频载波信号对由AQ或者DB子模块输出的PWM波形进行调制，这项功能在控制高开关频率的功率器件时非常有用。斩波控制子模块PC在整个ePWM模块中的位置如图12-30所示。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7" name="图片 17" descr="H:\教材及课件\清华大学出版社\第12章 增强型脉宽调制模块ePWM（没有HRPWM的内容）\12-3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2225040"/>
            <a:ext cx="527431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784350" y="4254500"/>
            <a:ext cx="57429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12-30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斩波控制子模块在ePWM模块中的位置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36830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斩波控制子模块相关的寄存器如表12-9所示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65705" y="3162300"/>
            <a:ext cx="421259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12-9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斩波控制子模块PC的寄存器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63738" y="1893570"/>
          <a:ext cx="5249545" cy="83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95"/>
                <a:gridCol w="901065"/>
                <a:gridCol w="1449070"/>
                <a:gridCol w="1720215"/>
              </a:tblGrid>
              <a:tr h="415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PCCTL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WM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斩波控制寄存器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如果信号不需要通过斩波控制子模块而直接输出，只需将PCCTL[CHPEN]置0就可以。若将PCCTL[CHPEN]置1，则斩波功能使能，PWM信号将经过高频载波信号调制后再输出。图12-31为PC子模块的内部结构。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7300" y="4583430"/>
            <a:ext cx="366649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12-31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PC子模块的内部结构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1" name="图片 21" descr="H:\教材及课件\清华大学出版社\第12章 增强型脉宽调制模块ePWM（没有HRPWM的内容）\12-3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7365" y="2045653"/>
            <a:ext cx="5274310" cy="242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92202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从图12-31可以看到，高频载波信号是由系统时钟SYSCLKOUT分频而来，其频率和占空比由PCCTL[CHPFREQ]和PCCTL[CHDUTY]控制，其频率和占空比计算公式如下：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85"/>
          <p:cNvGraphicFramePr>
            <a:graphicFrameLocks noChangeAspect="1"/>
          </p:cNvGraphicFramePr>
          <p:nvPr/>
        </p:nvGraphicFramePr>
        <p:xfrm>
          <a:off x="3089910" y="2046605"/>
          <a:ext cx="2898140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11400" imgH="419100" progId="Equation.DSMT4">
                  <p:embed/>
                </p:oleObj>
              </mc:Choice>
              <mc:Fallback>
                <p:oleObj name="" r:id="rId1" imgW="23114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9910" y="2046605"/>
                        <a:ext cx="2898140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94"/>
          <p:cNvGraphicFramePr>
            <a:graphicFrameLocks noChangeAspect="1"/>
          </p:cNvGraphicFramePr>
          <p:nvPr/>
        </p:nvGraphicFramePr>
        <p:xfrm>
          <a:off x="3068320" y="2978785"/>
          <a:ext cx="2907030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501900" imgH="406400" progId="Equation.DSMT4">
                  <p:embed/>
                </p:oleObj>
              </mc:Choice>
              <mc:Fallback>
                <p:oleObj name="" r:id="rId3" imgW="2501900" imgH="4064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8320" y="2978785"/>
                        <a:ext cx="2907030" cy="469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43965" y="3448050"/>
            <a:ext cx="665607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式中，CHPFREQ的取值范围为0~7。通常，TMS320F28335的时钟频率设计为150MHz，若CHPFREQ取值为0，则载波的频率为18.75MHz；式（12-13）中CHPDUTY的取值范围为0~6。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147637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-32为PWM波形经过PC子模块高频载波调制输出的原理。从图12-32不难看出，从逻辑上分析的话，经过PC子模块调制后输出的波形其实是将PWM波形同高频载波信号做逻辑与的运算。原来是低电平的地方还是低电平，原来是高电平的地方变为高频载波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3" name="图片 33" descr="H:\教材及课件\清华大学出版社\第12章 增强型脉宽调制模块ePWM（没有HRPWM的内容）\12-3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9935" y="2323148"/>
            <a:ext cx="5267960" cy="18561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2418080" y="4378325"/>
            <a:ext cx="45815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12-32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PC子模块高频载波调制原理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12.2 ePWM模块概述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9760" y="843280"/>
            <a:ext cx="7751445" cy="4154170"/>
          </a:xfrm>
          <a:prstGeom prst="rect">
            <a:avLst/>
          </a:prstGeom>
        </p:spPr>
        <p:txBody>
          <a:bodyPr wrap="square">
            <a:spAutoFit/>
          </a:bodyPr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每个ePWM模块都具有以下功能：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可以输出两路PWM，EPWMxA和EPWMxB；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两路PWM可以独立输出，也可以互补输出；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具有相位控制功能，可以超前或者滞后于其他ePWM模块；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具有死区控制功能，可分别对上升沿和下降沿进行延时控制；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具有故障保护功能，通过对触发条件的设置，当故障发生时，可自动将PWM输出引脚设置为低电平、高电平或高阻状态；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具有高频斩波功能，高频斩波信号对PWM进行斩波控制，用于高频变换器的门极驱动；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48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所有事件都可以触发中断，也都可以产生内部ADC转换的启动脉冲SOC。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36925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图12-32中，原先PWM高电平的地方变成了高频载波信号，把每一个周期内的第一个载波脉冲称为首次脉冲（one shot）。首次脉冲的宽度是可编程的，可以使得第一个脉冲携带较大的能量，从而保证功率器件能够可靠开通，而其余脉冲用来维持功率器件的持续开通与关断。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首次脉冲宽度可以通过PCCTL[OSHTWTH]来设置，取值范围为0~15，首次脉冲宽度计算公式如下：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                     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式中，TSYSCLKOUT为系统时钟SYSCLKOUT的周期，TM320F28335就是6.67ns。若PCCTL[OSHTWTH]=0，则首次脉冲宽度为53.36ns。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93"/>
          <p:cNvGraphicFramePr>
            <a:graphicFrameLocks noChangeAspect="1"/>
          </p:cNvGraphicFramePr>
          <p:nvPr/>
        </p:nvGraphicFramePr>
        <p:xfrm>
          <a:off x="2122805" y="2978150"/>
          <a:ext cx="458279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43200" imgH="254000" progId="Equation.DSMT4">
                  <p:embed/>
                </p:oleObj>
              </mc:Choice>
              <mc:Fallback>
                <p:oleObj name="" r:id="rId1" imgW="27432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2805" y="2978150"/>
                        <a:ext cx="458279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36830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首次脉冲及维持脉冲波形如图12-33所示。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4" name="图片 24" descr="H:\教材及课件\清华大学出版社\第12章 增强型脉宽调制模块ePWM（没有HRPWM的内容）\12-3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670" y="1464945"/>
            <a:ext cx="5274310" cy="17767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2231390" y="3763010"/>
            <a:ext cx="45815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12-33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首次脉冲及维持脉冲波形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12.3.5 斩波控制子模块PC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首个脉冲后面的维持脉冲的频率受PCCTL[CHPFREQ]控制，占空比受PCCTL[CHDUTY]控制，占空比控制如图12-34所示。。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57830" y="4589145"/>
            <a:ext cx="25190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12-34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占空比控制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5" name="图片 25" descr="H:\教材及课件\清华大学出版社\第12章 增强型脉宽调制模块ePWM（没有HRPWM的内容）\12-3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0610" y="1560195"/>
            <a:ext cx="3752850" cy="29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800" y="847090"/>
            <a:ext cx="665607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故障捕获（trip zone）子模块TZ是起到故障保护的作用的，它有6个输入引脚     ，外部信号可以通过这几个引脚接入故障捕获子模块，用来表示发生了外部故障或者其他事件，从而ePWM模块对此作出相应的动作。比如将所有的PWM信号置为低电平。故障捕获子模块TZ在整个ePWM模块中的位置如图12-35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1480" y="4295775"/>
            <a:ext cx="59804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12-35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故障捕获子模块在ePWM模块中的位置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92"/>
          <p:cNvGraphicFramePr>
            <a:graphicFrameLocks noChangeAspect="1"/>
          </p:cNvGraphicFramePr>
          <p:nvPr/>
        </p:nvGraphicFramePr>
        <p:xfrm>
          <a:off x="2307590" y="1134110"/>
          <a:ext cx="325120" cy="25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6065" imgH="215900" progId="Equation.DSMT4">
                  <p:embed/>
                </p:oleObj>
              </mc:Choice>
              <mc:Fallback>
                <p:oleObj name="" r:id="rId1" imgW="26606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7590" y="1134110"/>
                        <a:ext cx="325120" cy="258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6" descr="H:\教材及课件\清华大学出版社\第12章 增强型脉宽调制模块ePWM（没有HRPWM的内容）\12-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4680" y="2210435"/>
            <a:ext cx="527431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9510" y="1378585"/>
            <a:ext cx="665607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从图12-35可以看出，PWM信号经过重重关卡，终于来到了最后一关，TZ关，如果外部一切正常，则TZ模块放PWM信号过关，然后通过GPIO引脚输出。一旦外部出现了故障，TZ模块接到了引脚     变为低电平的信息，则立马根据相关寄存器的设置对PWM信号进行强制的处理，从而起到保护电路的作用。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92"/>
          <p:cNvGraphicFramePr>
            <a:graphicFrameLocks noChangeAspect="1"/>
          </p:cNvGraphicFramePr>
          <p:nvPr/>
        </p:nvGraphicFramePr>
        <p:xfrm>
          <a:off x="6804025" y="1378585"/>
          <a:ext cx="325120" cy="25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6065" imgH="215900" progId="Equation.DSMT4">
                  <p:embed/>
                </p:oleObj>
              </mc:Choice>
              <mc:Fallback>
                <p:oleObj name="" r:id="rId1" imgW="26606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4025" y="1378585"/>
                        <a:ext cx="325120" cy="258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6670" y="922020"/>
            <a:ext cx="5427345" cy="33718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故障故障保护子模块相关的寄存器如表12-10所示。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1265" y="3769360"/>
            <a:ext cx="437578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12-10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故障捕获子模块TZ的寄存器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63738" y="2038350"/>
          <a:ext cx="5339715" cy="133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515"/>
                <a:gridCol w="916305"/>
                <a:gridCol w="1473835"/>
                <a:gridCol w="1750060"/>
              </a:tblGrid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TZSEL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TZCTL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控制寄存器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TZEINT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中断使能寄存器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TZFLG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标志寄存器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TZCLR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标志清除寄存器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TZFRC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TZ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强制触发寄存器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6670" y="1488440"/>
            <a:ext cx="6656070" cy="230695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选择寄存器TZSEL，每个ePWM模块都可以使用或者忽略6路故障触发信号中的任何一路，如果某个ePWM不使用故障保护的功能，也就是忽略了所有的故障触发信号，那么这个ePWM模块的PWM信号不受故障保护，将直接输出。如果为某个ePWM模块选择了故障触发信号输入引脚，该引脚平时是高电平状态，如果通过电路的设计，外部一旦出现故障，将该故障触发信号输入引脚的电平置为低电平，则故障捕获子模块捕获到故障信号，然后根据控制寄存器TZCTL的设置来完成相应的动作，可以将相应的EPWMxA引脚和EPWMxB引脚强制为低电平、高电平或者高阻态输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250" y="825500"/>
            <a:ext cx="5560695" cy="33718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故障捕获子模块内部逻辑电路如图12-36所示。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7" name="图片 27" descr="H:\教材及课件\清华大学出版社\第12章 增强型脉宽调制模块ePWM（没有HRPWM的内容）\12-3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0415" y="1203960"/>
            <a:ext cx="4571365" cy="3415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946275" y="4662805"/>
            <a:ext cx="477901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12-36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故障捕获子模块内部逻辑电路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2405" y="1202690"/>
            <a:ext cx="5560695" cy="230695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     输入可以配置成单次触发（one shot trip）或周期性触发（cycle-by-cycle trip），这由寄存器TZSEL[OSHTn]位和TZSEL[CBCn]位决定。这里需要来讲下“单次触发”和“周期性触发”的含义，如果不加以思索的话，这两个名词很容易被误解为是“外部故障单次触发故障保护功能”和“外部故障周期性触发故障保护功能”，但这样理解肯定是不正确的，外部故障是根据实际情况自动生成的，不能讲它单次或者周期性地去触发故障保护，只有出现故障的时候才会产生故障信号，才回去触发故障保护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-2147482590"/>
          <p:cNvGraphicFramePr>
            <a:graphicFrameLocks noChangeAspect="1"/>
          </p:cNvGraphicFramePr>
          <p:nvPr/>
        </p:nvGraphicFramePr>
        <p:xfrm>
          <a:off x="2458720" y="1202690"/>
          <a:ext cx="37909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6065" imgH="215900" progId="Equation.DSMT4">
                  <p:embed/>
                </p:oleObj>
              </mc:Choice>
              <mc:Fallback>
                <p:oleObj name="" r:id="rId1" imgW="26606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8720" y="1202690"/>
                        <a:ext cx="379095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8930" y="1418590"/>
            <a:ext cx="5560695" cy="230695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单次触发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单次触发是指故障捕获模块一旦被故障信号触发，就会根据TZCTL寄存器里设定的情形来强制EPWMxA和EPWMxB的输出，这种输出状态会一直保持下去，除非人为清除故障信号并复位ePWM。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另外，单次触发事件标志位TZFLG[OST]置位。如果通过TZEINT寄存器使能了外设中断和相应的PIE中断，将产生EPWMx_TZINT中断。TZFLG[OST]标志位必须通过写TZCLR[OST]位手动清除。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12.2 ePWM模块概述</a:t>
            </a:r>
            <a:endParaRPr lang="zh-CN" altLang="en-US" dirty="0"/>
          </a:p>
        </p:txBody>
      </p:sp>
      <p:pic>
        <p:nvPicPr>
          <p:cNvPr id="3" name="图片 2" descr="H:\教材及课件\清华大学出版社\第12章 增强型脉宽调制模块ePWM（没有HRPWM的内容）\12-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4955" y="1398905"/>
            <a:ext cx="5994400" cy="1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494281" y="3903858"/>
            <a:ext cx="41668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12-4 ePWM</a:t>
            </a:r>
            <a:r>
              <a:rPr lang="zh-CN" altLang="en-US" sz="2000" kern="100" dirty="0">
                <a:latin typeface="+mn-ea"/>
              </a:rPr>
              <a:t>的子模块及主要信号</a:t>
            </a:r>
            <a:endParaRPr lang="zh-CN" altLang="en-US" sz="2000" kern="1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1305" y="1179830"/>
            <a:ext cx="5560695" cy="353822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周期性触发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性触发是以计数器TBCTR的计数周期为单位的，在每一个周期内，如果捕获到故障信号，则EPWMxA和EPWMxB的输出立即由TZCTL寄存器中所设定的状态决定，但是当当PWM模块的计数器寄存器TBCTR计数到0时并且故障信号已经不存在的话，EPWMxA和EPWMxB的强制状态就会被清除。因此，在该模式下触发事件在每个ePWM周期内被清除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另外，周期性故障触发事件标志位TZFLG[CBC]置位。如果通过TZEINT寄存器使能了外设中断和相应的PIE中断，将产生EPWMx_TZINT中断。TZFLG[CBC]标志位将一直保持不变，直到通过写TZCLR[CBC]位可将其清零。如果周期性触发事件仍然存在的话，即使手动清除TZFLG[CBC]，也会立即再次被置位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12.3.6 故障捕获子模块TZ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250" y="825500"/>
            <a:ext cx="5560695" cy="33718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图12-37为故障捕获子模块中断逻辑。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8" name="图片 28" descr="H:\教材及课件\清华大学出版社\第12章 增强型脉宽调制模块ePWM（没有HRPWM的内容）\12-37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1842453"/>
            <a:ext cx="5274310" cy="14585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465705" y="4095750"/>
            <a:ext cx="40824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12-37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故障捕获子模块中断逻辑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250" y="825500"/>
            <a:ext cx="5560695" cy="10763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事件触发（event trigger）子模块ET用来处理时间基准计数器、比较功能子模块所产生的各种事件，然后向CPU发出中断请求或产生ADC启动信号SOCA或SOCB。事件触发子模块在整个ePWM模块中的位置如图12-38所示。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8470" y="4047490"/>
            <a:ext cx="56864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12-38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事件触发子模块在ePWM模块中的位置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9" name="图片 29" descr="12-3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6578" y="2080260"/>
            <a:ext cx="5272405" cy="177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4925" y="763905"/>
            <a:ext cx="6442075" cy="107632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ePWM模块都有一条连接到PIE上的中断请求信号线和连接到ADC模块上的两路ADC启动信号SOCA及SOCB。如图12-39所示，所有ADC启动信号都通过“或门”连接到了一起，如果同时有两路ADC启动信号出现，则只有一路启动信号能被识别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2110" y="4457065"/>
            <a:ext cx="29889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12-39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ADC启动信号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0" name="图片 30" descr="C:\Users\Administrator\AppData\Local\Microsoft\Windows\INetCache\Content.Word\12-3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468" y="1928178"/>
            <a:ext cx="5267325" cy="244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5225" y="4055110"/>
            <a:ext cx="427355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12-40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事件触发子模块内部信号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1" name="图片 31" descr="H:\教材及课件\清华大学出版社\第12章 增强型脉宽调制模块ePWM（没有HRPWM的内容）\12-4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090" y="1966913"/>
            <a:ext cx="5274310" cy="1796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229995" y="1065530"/>
            <a:ext cx="6442075" cy="58356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事件触发子模块的内部信号如图12-40所示，相关的寄存器如表12-11所示。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355" y="365252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12-11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事件触发子模块ET的寄存器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83703" y="1471295"/>
          <a:ext cx="5551170" cy="1786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505"/>
                <a:gridCol w="953135"/>
                <a:gridCol w="1532255"/>
                <a:gridCol w="1819275"/>
              </a:tblGrid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地址偏移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是否具有映射功能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ETSEL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ETPS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预分频寄存器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ETFLG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标志寄存器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ETCLR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标志清除寄存器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ETFRC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x001D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强制触发寄存器</a:t>
                      </a:r>
                      <a:endParaRPr lang="en-US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305" y="1179830"/>
            <a:ext cx="5560695" cy="304609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从图12-40可以看到，时间基准子模块和比较功能子模块产生的事件有：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计数器寄存器的值为0，TBCTR=0；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计数器寄存器的值为PRD，TBCTR=PRD；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当计数器增计数时，计数器寄存器的值等于CMPA的值，TBCTR=CMPA，CTR_dir=1；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当计数器减计数时，计数器寄存器的值等于CMPA的值，TBCTR=CMPA，CTR_dir=0；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当计数器增计数时，计数器寄存器的值等于CMPB的值，TBCTR=CMPB，CTR_dir=1；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当计数器减计数时，计数器寄存器的值等于CMPB的值，TBCTR=CMPB，CTR_dir=0；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305" y="1179830"/>
            <a:ext cx="5560695" cy="206121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上述这些事件中的任何一个都可以产生中断，也都可以产生ADC的启动信号，究竟是哪种事件可以产生中断或者ADC启动信号则可以通过ETSEL寄存器进行设置。从事件产生的结果来看就事件触发子模块就只有三种情况：触发中断、ADCSOCA、ADCSOB，这三种情况寄存器设置的内容是相同的。比如ETSEL寄存器，每种情况都有一个位用来使能或者禁止改信号，还有三位来选择具体的事件触发源。下面按中断功能和产生ADC启动信号来分别进行介绍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985" y="1152525"/>
            <a:ext cx="5622925" cy="583565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1.中断控制功能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事件触发子模块ET的中断产生逻辑如图12-41所示。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2" name="图片 32" descr="H:\教材及课件\清华大学出版社\第12章 增强型脉宽调制模块ePWM（没有HRPWM的内容）\12-4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4983" y="1935798"/>
            <a:ext cx="5272405" cy="17633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2985135" y="4075430"/>
            <a:ext cx="28327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12-41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中断产生逻辑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12.3.7 事件触发子模块ET</a:t>
            </a:r>
            <a:endParaRPr lang="en-US" altLang="zh-CN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305" y="1179830"/>
            <a:ext cx="5560695" cy="2061210"/>
          </a:xfrm>
          <a:prstGeom prst="rect">
            <a:avLst/>
          </a:prstGeom>
        </p:spPr>
        <p:txBody>
          <a:bodyPr wrap="square">
            <a:spAutoFit/>
          </a:bodyPr>
          <a:p>
            <a:pPr indent="533400" algn="just"/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常中断事件一发生，如果中断被使能的话就会产生中断。在这里会稍微有些差别。ET的中断逻辑里有一个计数器ETPS[INTCNT]，它是用来统计中断事件发生的次数的，当寄存器ETSEL[INTSEL]中设定的中断事件发生时，计数器ETPS[INTCNT]会加1，此时是不会产生中断请求的，只有当ETPS[INTCNT]=ETPS[INTPRD]时，ET才会向PIE发出中断请求。ETPS[INTPRD]用来表明每发生多少次中断事件，会产生中断信号EPWMx_INT。</a:t>
            </a:r>
            <a:endParaRPr lang="zh-CN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KSO_WM_UNIT_TABLE_BEAUTIFY" val="smartTable{7c714c96-9b3b-4855-a935-8b03aa4e14a0}"/>
</p:tagLst>
</file>

<file path=ppt/tags/tag15.xml><?xml version="1.0" encoding="utf-8"?>
<p:tagLst xmlns:p="http://schemas.openxmlformats.org/presentationml/2006/main">
  <p:tag name="KSO_WM_UNIT_TABLE_BEAUTIFY" val="smartTable{e467e55b-95df-4d05-8029-dd7a9014d43c}"/>
  <p:tag name="TABLE_ENDDRAG_ORIGIN_RECT" val="390*83"/>
  <p:tag name="TABLE_ENDDRAG_RECT" val="156*154*390*83"/>
</p:tagLst>
</file>

<file path=ppt/tags/tag16.xml><?xml version="1.0" encoding="utf-8"?>
<p:tagLst xmlns:p="http://schemas.openxmlformats.org/presentationml/2006/main">
  <p:tag name="KSO_WM_UNIT_TABLE_BEAUTIFY" val="smartTable{47be8b5d-0193-4b35-b046-424450c288bb}"/>
</p:tagLst>
</file>

<file path=ppt/tags/tag17.xml><?xml version="1.0" encoding="utf-8"?>
<p:tagLst xmlns:p="http://schemas.openxmlformats.org/presentationml/2006/main">
  <p:tag name="KSO_WM_UNIT_TABLE_BEAUTIFY" val="smartTable{39e7106e-4b02-4f5f-ab85-ba5d6c1f59db}"/>
  <p:tag name="TABLE_ENDDRAG_ORIGIN_RECT" val="439*125"/>
  <p:tag name="TABLE_ENDDRAG_RECT" val="134*207*439*125"/>
</p:tagLst>
</file>

<file path=ppt/tags/tag18.xml><?xml version="1.0" encoding="utf-8"?>
<p:tagLst xmlns:p="http://schemas.openxmlformats.org/presentationml/2006/main">
  <p:tag name="KSO_WM_UNIT_TABLE_BEAUTIFY" val="smartTable{658fc140-5731-4aa7-aa5e-3228c99c704c}"/>
  <p:tag name="TABLE_ENDDRAG_ORIGIN_RECT" val="339*117"/>
  <p:tag name="TABLE_ENDDRAG_RECT" val="213*166*339*117"/>
</p:tagLst>
</file>

<file path=ppt/tags/tag19.xml><?xml version="1.0" encoding="utf-8"?>
<p:tagLst xmlns:p="http://schemas.openxmlformats.org/presentationml/2006/main">
  <p:tag name="KSO_WM_UNIT_TABLE_BEAUTIFY" val="smartTable{0fdfb2e3-70fb-4e5e-9540-c06827e53b80}"/>
  <p:tag name="TABLE_ENDDRAG_ORIGIN_RECT" val="324*126"/>
  <p:tag name="TABLE_ENDDRAG_RECT" val="182*122*324*126"/>
</p:tagLst>
</file>

<file path=ppt/tags/tag2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20.xml><?xml version="1.0" encoding="utf-8"?>
<p:tagLst xmlns:p="http://schemas.openxmlformats.org/presentationml/2006/main">
  <p:tag name="KSO_WM_UNIT_TABLE_BEAUTIFY" val="smartTable{a8cba426-def3-4352-85d4-0b239acef37e}"/>
  <p:tag name="TABLE_ENDDRAG_ORIGIN_RECT" val="428*93"/>
  <p:tag name="TABLE_ENDDRAG_RECT" val="137*178*428*93"/>
</p:tagLst>
</file>

<file path=ppt/tags/tag21.xml><?xml version="1.0" encoding="utf-8"?>
<p:tagLst xmlns:p="http://schemas.openxmlformats.org/presentationml/2006/main">
  <p:tag name="KSO_WM_UNIT_TABLE_BEAUTIFY" val="smartTable{ff897f48-7006-4c50-9b4b-357f5221a272}"/>
  <p:tag name="TABLE_ENDDRAG_ORIGIN_RECT" val="413*65"/>
  <p:tag name="TABLE_ENDDRAG_RECT" val="154*149*413*65"/>
</p:tagLst>
</file>

<file path=ppt/tags/tag22.xml><?xml version="1.0" encoding="utf-8"?>
<p:tagLst xmlns:p="http://schemas.openxmlformats.org/presentationml/2006/main">
  <p:tag name="KSO_WM_UNIT_TABLE_BEAUTIFY" val="smartTable{61b8f89b-f63d-43b5-a754-4b1dabbff4cf}"/>
  <p:tag name="TABLE_ENDDRAG_ORIGIN_RECT" val="420*104"/>
  <p:tag name="TABLE_ENDDRAG_RECT" val="154*160*420*104"/>
</p:tagLst>
</file>

<file path=ppt/tags/tag23.xml><?xml version="1.0" encoding="utf-8"?>
<p:tagLst xmlns:p="http://schemas.openxmlformats.org/presentationml/2006/main">
  <p:tag name="KSO_WM_UNIT_TABLE_BEAUTIFY" val="smartTable{3c08c9b3-df7c-4767-a71a-b0b6a80c573c}"/>
  <p:tag name="TABLE_ENDDRAG_ORIGIN_RECT" val="437*140"/>
  <p:tag name="TABLE_ENDDRAG_RECT" val="154*134*437*140"/>
</p:tagLst>
</file>

<file path=ppt/tags/tag3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18720</Words>
  <Application>WPS 演示</Application>
  <PresentationFormat>全屏显示(16:9)</PresentationFormat>
  <Paragraphs>988</Paragraphs>
  <Slides>105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105</vt:i4>
      </vt:variant>
    </vt:vector>
  </HeadingPairs>
  <TitlesOfParts>
    <vt:vector size="151" baseType="lpstr">
      <vt:lpstr>Arial</vt:lpstr>
      <vt:lpstr>宋体</vt:lpstr>
      <vt:lpstr>Wingdings</vt:lpstr>
      <vt:lpstr>Calibri</vt:lpstr>
      <vt:lpstr>微软雅黑</vt:lpstr>
      <vt:lpstr>Impact</vt:lpstr>
      <vt:lpstr>Calibri</vt:lpstr>
      <vt:lpstr>Verdana</vt:lpstr>
      <vt:lpstr>Arial Unicode MS</vt:lpstr>
      <vt:lpstr>Kozuka Gothic Pr6N B</vt:lpstr>
      <vt:lpstr>1_Office 主题​​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Visio.Drawing.11</vt:lpstr>
      <vt:lpstr>Visio.Drawing.11</vt:lpstr>
      <vt:lpstr>Equation.DSMT4</vt:lpstr>
      <vt:lpstr>Equation.DSMT4</vt:lpstr>
      <vt:lpstr>Visio.Drawing.11</vt:lpstr>
      <vt:lpstr>Equation.DSMT4</vt:lpstr>
      <vt:lpstr>Equation.DSMT4</vt:lpstr>
      <vt:lpstr>Visio.Drawing.11</vt:lpstr>
      <vt:lpstr>Visio.Drawing.11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PowerPoint 演示文稿</vt:lpstr>
      <vt:lpstr>增强型脉宽调制模块ePWM</vt:lpstr>
      <vt:lpstr>PWM基础知识</vt:lpstr>
      <vt:lpstr>PWM基础知识</vt:lpstr>
      <vt:lpstr>PWM基础知识</vt:lpstr>
      <vt:lpstr>ePWM模块概述</vt:lpstr>
      <vt:lpstr>ePWM模块概述</vt:lpstr>
      <vt:lpstr>ePWM模块概述</vt:lpstr>
      <vt:lpstr>ePWM模块概述</vt:lpstr>
      <vt:lpstr>ePWM模块概述</vt:lpstr>
      <vt:lpstr>ePWM的子模块</vt:lpstr>
      <vt:lpstr>ePWM的子模块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ePWM的子模块·时间基准子模块TB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ePWM的子模块·比较功能子模块CC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ePWM的子模块·动作限定子模块AQ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ePWM的子模块·死区控制子模块DB</vt:lpstr>
      <vt:lpstr>ePWM的子模块·斩波控制子模块PC</vt:lpstr>
      <vt:lpstr>ePWM的子模块·斩波控制子模块PC</vt:lpstr>
      <vt:lpstr>ePWM的子模块·斩波控制子模块PC</vt:lpstr>
      <vt:lpstr>ePWM的子模块·斩波控制子模块PC</vt:lpstr>
      <vt:lpstr>ePWM的子模块·斩波控制子模块PC</vt:lpstr>
      <vt:lpstr>ePWM的子模块·斩波控制子模块PC</vt:lpstr>
      <vt:lpstr>ePWM的子模块·斩波控制子模块PC</vt:lpstr>
      <vt:lpstr>ePWM的子模块·斩波控制子模块PC</vt:lpstr>
      <vt:lpstr>ePWM的子模块·故障捕获子模块TZ</vt:lpstr>
      <vt:lpstr>ePWM的子模块·故障捕获子模块TZ</vt:lpstr>
      <vt:lpstr>ePWM的子模块·故障捕获子模块TZ</vt:lpstr>
      <vt:lpstr>ePWM的子模块·故障捕获子模块TZ</vt:lpstr>
      <vt:lpstr>ePWM的子模块·故障捕获子模块TZ</vt:lpstr>
      <vt:lpstr>ePWM的子模块·故障捕获子模块TZ</vt:lpstr>
      <vt:lpstr>ePWM的子模块·故障捕获子模块TZ</vt:lpstr>
      <vt:lpstr>ePWM的子模块·故障捕获子模块TZ</vt:lpstr>
      <vt:lpstr>ePWM的子模块·故障捕获子模块TZ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ePWM的子模块·事件触发子模块ET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范特西少女</cp:lastModifiedBy>
  <cp:revision>1204</cp:revision>
  <dcterms:created xsi:type="dcterms:W3CDTF">2016-12-11T00:22:00Z</dcterms:created>
  <dcterms:modified xsi:type="dcterms:W3CDTF">2020-11-27T08:57:25Z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