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91" r:id="rId5"/>
    <p:sldId id="353" r:id="rId6"/>
    <p:sldId id="537" r:id="rId7"/>
    <p:sldId id="538" r:id="rId8"/>
    <p:sldId id="539" r:id="rId9"/>
    <p:sldId id="540" r:id="rId10"/>
    <p:sldId id="541" r:id="rId11"/>
    <p:sldId id="543" r:id="rId12"/>
    <p:sldId id="514" r:id="rId13"/>
    <p:sldId id="545" r:id="rId14"/>
    <p:sldId id="544" r:id="rId15"/>
    <p:sldId id="547" r:id="rId16"/>
    <p:sldId id="551" r:id="rId17"/>
    <p:sldId id="515" r:id="rId18"/>
    <p:sldId id="555" r:id="rId19"/>
    <p:sldId id="556" r:id="rId20"/>
    <p:sldId id="557" r:id="rId21"/>
    <p:sldId id="558" r:id="rId22"/>
    <p:sldId id="559" r:id="rId23"/>
    <p:sldId id="564" r:id="rId24"/>
    <p:sldId id="565" r:id="rId25"/>
    <p:sldId id="645" r:id="rId26"/>
    <p:sldId id="646" r:id="rId27"/>
    <p:sldId id="647" r:id="rId28"/>
    <p:sldId id="648" r:id="rId2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6" autoAdjust="0"/>
    <p:restoredTop sz="99632" autoAdjust="0"/>
  </p:normalViewPr>
  <p:slideViewPr>
    <p:cSldViewPr>
      <p:cViewPr varScale="1">
        <p:scale>
          <a:sx n="151" d="100"/>
          <a:sy n="151" d="100"/>
        </p:scale>
        <p:origin x="492" y="138"/>
      </p:cViewPr>
      <p:guideLst>
        <p:guide orient="horz" pos="1632"/>
        <p:guide pos="2841"/>
      </p:guideLst>
    </p:cSldViewPr>
  </p:slideViewPr>
  <p:notesTextViewPr>
    <p:cViewPr>
      <p:scale>
        <a:sx n="1" d="1"/>
        <a:sy n="1" d="1"/>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38A702-CEA7-413B-8D8B-CA3DFDC3349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54EF16-2C2F-4878-9027-FCDB2D58A63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4772508"/>
            <a:ext cx="2133600" cy="273844"/>
          </a:xfrm>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a:xfrm>
            <a:off x="3086690" y="4772508"/>
            <a:ext cx="2895600" cy="273844"/>
          </a:xfrm>
        </p:spPr>
        <p:txBody>
          <a:bodyPr vert="horz" lIns="76618" tIns="38309" rIns="76618" bIns="38309" rtlCol="0" anchor="ctr"/>
          <a:lstStyle>
            <a:lvl1pPr>
              <a:defRPr lang="en-US" altLang="zh-CN" smtClean="0">
                <a:solidFill>
                  <a:prstClr val="white">
                    <a:lumMod val="65000"/>
                  </a:prstClr>
                </a:solidFill>
                <a:latin typeface="Calibri" panose="020F0502020204030204"/>
              </a:defRPr>
            </a:lvl1pPr>
          </a:lstStyle>
          <a:p>
            <a:endParaRPr lang="zh-CN" altLang="en-US"/>
          </a:p>
        </p:txBody>
      </p:sp>
      <p:sp>
        <p:nvSpPr>
          <p:cNvPr id="22" name="灯片编号占位符 4"/>
          <p:cNvSpPr>
            <a:spLocks noGrp="1"/>
          </p:cNvSpPr>
          <p:nvPr>
            <p:ph type="sldNum" sz="quarter" idx="12"/>
          </p:nvPr>
        </p:nvSpPr>
        <p:spPr>
          <a:xfrm>
            <a:off x="6948573" y="4763842"/>
            <a:ext cx="1388046" cy="282500"/>
          </a:xfrm>
        </p:spPr>
        <p:txBody>
          <a:bodyPr vert="horz" lIns="102156" tIns="51076" rIns="102156" bIns="51076" rtlCol="0" anchor="ctr"/>
          <a:lstStyle>
            <a:lvl1pPr algn="r">
              <a:defRPr lang="zh-CN" altLang="en-US" smtClean="0"/>
            </a:lvl1pPr>
          </a:lstStyle>
          <a:p>
            <a:fld id="{0C913308-F349-4B6D-A68A-DD1791B4A57B}" type="slidenum">
              <a:rPr>
                <a:solidFill>
                  <a:prstClr val="black">
                    <a:tint val="75000"/>
                  </a:prstClr>
                </a:solidFill>
              </a:rPr>
            </a:fld>
            <a:endParaRPr>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1000">
        <p14:vortex dir="r"/>
      </p:transition>
    </mc:Choice>
    <mc:Fallback>
      <p:transition spd="slow" advTm="1100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2_仅标题">
    <p:spTree>
      <p:nvGrpSpPr>
        <p:cNvPr id="1" name=""/>
        <p:cNvGrpSpPr/>
        <p:nvPr/>
      </p:nvGrpSpPr>
      <p:grpSpPr>
        <a:xfrm>
          <a:off x="0" y="0"/>
          <a:ext cx="0" cy="0"/>
          <a:chOff x="0" y="0"/>
          <a:chExt cx="0" cy="0"/>
        </a:xfrm>
      </p:grpSpPr>
      <p:sp>
        <p:nvSpPr>
          <p:cNvPr id="2" name="标题 1"/>
          <p:cNvSpPr>
            <a:spLocks noGrp="1"/>
          </p:cNvSpPr>
          <p:nvPr>
            <p:ph type="title"/>
          </p:nvPr>
        </p:nvSpPr>
        <p:spPr>
          <a:xfrm>
            <a:off x="906977" y="267494"/>
            <a:ext cx="5897272" cy="330507"/>
          </a:xfrm>
        </p:spPr>
        <p:txBody>
          <a:bodyPr vert="horz" lIns="68580" tIns="34290" rIns="68580" bIns="34290" rtlCol="0" anchor="ctr">
            <a:noAutofit/>
          </a:bodyPr>
          <a:lstStyle>
            <a:lvl1pPr algn="l">
              <a:defRPr lang="zh-CN" altLang="en-US" sz="2000" b="0" i="0" baseline="0" dirty="0">
                <a:solidFill>
                  <a:schemeClr val="tx1">
                    <a:lumMod val="65000"/>
                    <a:lumOff val="35000"/>
                  </a:schemeClr>
                </a:solidFill>
                <a:effectLst/>
                <a:latin typeface="微软雅黑" panose="020B0503020204020204" pitchFamily="34" charset="-122"/>
                <a:ea typeface="微软雅黑" panose="020B0503020204020204" pitchFamily="34" charset="-122"/>
              </a:defRPr>
            </a:lvl1pPr>
          </a:lstStyle>
          <a:p>
            <a:pPr lvl="0" defTabSz="514350">
              <a:lnSpc>
                <a:spcPct val="90000"/>
              </a:lnSpc>
            </a:pPr>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a:xfrm>
            <a:off x="3124200" y="4791015"/>
            <a:ext cx="2895600" cy="273844"/>
          </a:xfrm>
        </p:spPr>
        <p:txBody>
          <a:bodyPr/>
          <a:lstStyle>
            <a:lvl1pPr>
              <a:defRPr sz="1050"/>
            </a:lvl1p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a:xfrm>
            <a:off x="7452320" y="4788216"/>
            <a:ext cx="1224136" cy="304675"/>
          </a:xfrm>
        </p:spPr>
        <p:txBody>
          <a:bodyPr/>
          <a:lstStyle>
            <a:lvl1pPr algn="ctr">
              <a:defRPr sz="1400">
                <a:latin typeface="Impact" panose="020B0806030902050204" pitchFamily="34" charset="0"/>
              </a:defRPr>
            </a:lvl1p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cxnSp>
        <p:nvCxnSpPr>
          <p:cNvPr id="12" name="直接连接符 11"/>
          <p:cNvCxnSpPr/>
          <p:nvPr/>
        </p:nvCxnSpPr>
        <p:spPr>
          <a:xfrm flipV="1">
            <a:off x="953128" y="654062"/>
            <a:ext cx="7859428" cy="1"/>
          </a:xfrm>
          <a:prstGeom prst="line">
            <a:avLst/>
          </a:prstGeom>
          <a:ln w="15875" cmpd="sng">
            <a:solidFill>
              <a:schemeClr val="accent1"/>
            </a:solidFill>
          </a:ln>
          <a:effectLst/>
        </p:spPr>
        <p:style>
          <a:lnRef idx="2">
            <a:schemeClr val="accent1"/>
          </a:lnRef>
          <a:fillRef idx="0">
            <a:schemeClr val="accent1"/>
          </a:fillRef>
          <a:effectRef idx="1">
            <a:schemeClr val="accent1"/>
          </a:effectRef>
          <a:fontRef idx="minor">
            <a:schemeClr val="tx1"/>
          </a:fontRef>
        </p:style>
      </p:cxnSp>
      <p:grpSp>
        <p:nvGrpSpPr>
          <p:cNvPr id="14" name="组合 13"/>
          <p:cNvGrpSpPr/>
          <p:nvPr/>
        </p:nvGrpSpPr>
        <p:grpSpPr>
          <a:xfrm>
            <a:off x="395576" y="248444"/>
            <a:ext cx="396000" cy="396000"/>
            <a:chOff x="406574" y="236732"/>
            <a:chExt cx="612048" cy="593261"/>
          </a:xfrm>
        </p:grpSpPr>
        <p:sp>
          <p:nvSpPr>
            <p:cNvPr id="15" name="矩形 14"/>
            <p:cNvSpPr/>
            <p:nvPr userDrawn="1"/>
          </p:nvSpPr>
          <p:spPr>
            <a:xfrm>
              <a:off x="406574" y="236732"/>
              <a:ext cx="504000" cy="5040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矩形 15"/>
            <p:cNvSpPr/>
            <p:nvPr userDrawn="1"/>
          </p:nvSpPr>
          <p:spPr>
            <a:xfrm>
              <a:off x="694606" y="512239"/>
              <a:ext cx="324016" cy="3177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cSld>
  <p:clrMapOvr>
    <a:masterClrMapping/>
  </p:clrMapOvr>
  <p:transition spd="slow" advTm="11000">
    <p:pull/>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102156" tIns="51076" rIns="102156" bIns="51076"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63"/>
            <a:ext cx="8229600" cy="3394472"/>
          </a:xfrm>
          <a:prstGeom prst="rect">
            <a:avLst/>
          </a:prstGeom>
        </p:spPr>
        <p:txBody>
          <a:bodyPr vert="horz" lIns="102156" tIns="51076" rIns="102156" bIns="51076"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4767264"/>
            <a:ext cx="2133600" cy="273844"/>
          </a:xfrm>
          <a:prstGeom prst="rect">
            <a:avLst/>
          </a:prstGeom>
        </p:spPr>
        <p:txBody>
          <a:bodyPr vert="horz" lIns="102156" tIns="51076" rIns="102156" bIns="51076" rtlCol="0" anchor="ctr"/>
          <a:lstStyle>
            <a:lvl1pPr algn="l">
              <a:defRPr sz="1300">
                <a:solidFill>
                  <a:schemeClr val="tx1">
                    <a:tint val="75000"/>
                  </a:schemeClr>
                </a:solidFill>
              </a:defRPr>
            </a:lvl1p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4"/>
            <a:ext cx="2895600" cy="273844"/>
          </a:xfrm>
          <a:prstGeom prst="rect">
            <a:avLst/>
          </a:prstGeom>
        </p:spPr>
        <p:txBody>
          <a:bodyPr vert="horz" lIns="102156" tIns="51076" rIns="102156" bIns="51076" rtlCol="0" anchor="ctr"/>
          <a:lstStyle>
            <a:lvl1pPr algn="ctr">
              <a:defRPr sz="13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102156" tIns="51076" rIns="102156" bIns="51076" rtlCol="0" anchor="ctr"/>
          <a:lstStyle>
            <a:lvl1pPr algn="r">
              <a:defRPr sz="1300">
                <a:solidFill>
                  <a:schemeClr val="tx1">
                    <a:tint val="75000"/>
                  </a:schemeClr>
                </a:solidFill>
              </a:defRPr>
            </a:lvl1p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Requires="p14">
      <p:transition spd="slow" p14:dur="2000" advTm="11000">
        <p14:vortex dir="r"/>
      </p:transition>
    </mc:Choice>
    <mc:Fallback>
      <p:transition spd="slow" advTm="11000">
        <p:fade/>
      </p:transition>
    </mc:Fallback>
  </mc:AlternateContent>
  <p:timing>
    <p:tnLst>
      <p:par>
        <p:cTn id="1" dur="indefinite" restart="never" nodeType="tmRoot"/>
      </p:par>
    </p:tnLst>
  </p:timing>
  <p:txStyles>
    <p:titleStyle>
      <a:lvl1pPr algn="ctr" defTabSz="1022985" rtl="0" eaLnBrk="1" latinLnBrk="0" hangingPunct="1">
        <a:spcBef>
          <a:spcPct val="0"/>
        </a:spcBef>
        <a:buNone/>
        <a:defRPr sz="5000" kern="1200">
          <a:solidFill>
            <a:schemeClr val="tx1"/>
          </a:solidFill>
          <a:latin typeface="+mj-lt"/>
          <a:ea typeface="+mj-ea"/>
          <a:cs typeface="+mj-cs"/>
        </a:defRPr>
      </a:lvl1pPr>
    </p:titleStyle>
    <p:bodyStyle>
      <a:lvl1pPr marL="383540" indent="-383540" algn="l" defTabSz="10229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1pPr>
      <a:lvl2pPr marL="831215" indent="-320040" algn="l" defTabSz="1022985"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78890" indent="-255905" algn="l" defTabSz="102298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790700"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4pPr>
      <a:lvl5pPr marL="2302510"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5pPr>
      <a:lvl6pPr marL="2813685"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6pPr>
      <a:lvl7pPr marL="3325495"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7pPr>
      <a:lvl8pPr marL="3837305"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8pPr>
      <a:lvl9pPr marL="4349115"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9pPr>
    </p:bodyStyle>
    <p:otherStyle>
      <a:defPPr>
        <a:defRPr lang="zh-CN"/>
      </a:defPPr>
      <a:lvl1pPr marL="0" algn="l" defTabSz="1022985" rtl="0" eaLnBrk="1" latinLnBrk="0" hangingPunct="1">
        <a:defRPr sz="2000" kern="1200">
          <a:solidFill>
            <a:schemeClr val="tx1"/>
          </a:solidFill>
          <a:latin typeface="+mn-lt"/>
          <a:ea typeface="+mn-ea"/>
          <a:cs typeface="+mn-cs"/>
        </a:defRPr>
      </a:lvl1pPr>
      <a:lvl2pPr marL="511810" algn="l" defTabSz="1022985" rtl="0" eaLnBrk="1" latinLnBrk="0" hangingPunct="1">
        <a:defRPr sz="2000" kern="1200">
          <a:solidFill>
            <a:schemeClr val="tx1"/>
          </a:solidFill>
          <a:latin typeface="+mn-lt"/>
          <a:ea typeface="+mn-ea"/>
          <a:cs typeface="+mn-cs"/>
        </a:defRPr>
      </a:lvl2pPr>
      <a:lvl3pPr marL="1022985" algn="l" defTabSz="1022985" rtl="0" eaLnBrk="1" latinLnBrk="0" hangingPunct="1">
        <a:defRPr sz="2000" kern="1200">
          <a:solidFill>
            <a:schemeClr val="tx1"/>
          </a:solidFill>
          <a:latin typeface="+mn-lt"/>
          <a:ea typeface="+mn-ea"/>
          <a:cs typeface="+mn-cs"/>
        </a:defRPr>
      </a:lvl3pPr>
      <a:lvl4pPr marL="1534795" algn="l" defTabSz="1022985" rtl="0" eaLnBrk="1" latinLnBrk="0" hangingPunct="1">
        <a:defRPr sz="2000" kern="1200">
          <a:solidFill>
            <a:schemeClr val="tx1"/>
          </a:solidFill>
          <a:latin typeface="+mn-lt"/>
          <a:ea typeface="+mn-ea"/>
          <a:cs typeface="+mn-cs"/>
        </a:defRPr>
      </a:lvl4pPr>
      <a:lvl5pPr marL="2046605" algn="l" defTabSz="1022985" rtl="0" eaLnBrk="1" latinLnBrk="0" hangingPunct="1">
        <a:defRPr sz="2000" kern="1200">
          <a:solidFill>
            <a:schemeClr val="tx1"/>
          </a:solidFill>
          <a:latin typeface="+mn-lt"/>
          <a:ea typeface="+mn-ea"/>
          <a:cs typeface="+mn-cs"/>
        </a:defRPr>
      </a:lvl5pPr>
      <a:lvl6pPr marL="2558415" algn="l" defTabSz="1022985" rtl="0" eaLnBrk="1" latinLnBrk="0" hangingPunct="1">
        <a:defRPr sz="2000" kern="1200">
          <a:solidFill>
            <a:schemeClr val="tx1"/>
          </a:solidFill>
          <a:latin typeface="+mn-lt"/>
          <a:ea typeface="+mn-ea"/>
          <a:cs typeface="+mn-cs"/>
        </a:defRPr>
      </a:lvl6pPr>
      <a:lvl7pPr marL="3069590" algn="l" defTabSz="1022985" rtl="0" eaLnBrk="1" latinLnBrk="0" hangingPunct="1">
        <a:defRPr sz="2000" kern="1200">
          <a:solidFill>
            <a:schemeClr val="tx1"/>
          </a:solidFill>
          <a:latin typeface="+mn-lt"/>
          <a:ea typeface="+mn-ea"/>
          <a:cs typeface="+mn-cs"/>
        </a:defRPr>
      </a:lvl7pPr>
      <a:lvl8pPr marL="3581400" algn="l" defTabSz="1022985" rtl="0" eaLnBrk="1" latinLnBrk="0" hangingPunct="1">
        <a:defRPr sz="2000" kern="1200">
          <a:solidFill>
            <a:schemeClr val="tx1"/>
          </a:solidFill>
          <a:latin typeface="+mn-lt"/>
          <a:ea typeface="+mn-ea"/>
          <a:cs typeface="+mn-cs"/>
        </a:defRPr>
      </a:lvl8pPr>
      <a:lvl9pPr marL="4093210" algn="l" defTabSz="102298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4" Type="http://schemas.openxmlformats.org/officeDocument/2006/relationships/notesSlide" Target="../notesSlides/notesSlide1.xml"/><Relationship Id="rId13" Type="http://schemas.openxmlformats.org/officeDocument/2006/relationships/slideLayout" Target="../slideLayouts/slideLayout1.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3.emf"/><Relationship Id="rId1"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1.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473750"/>
            <a:ext cx="2761685" cy="2196000"/>
          </a:xfrm>
          <a:custGeom>
            <a:avLst/>
            <a:gdLst/>
            <a:ahLst/>
            <a:cxnLst/>
            <a:rect l="l" t="t" r="r" b="b"/>
            <a:pathLst>
              <a:path w="2761685" h="2196000">
                <a:moveTo>
                  <a:pt x="0" y="0"/>
                </a:moveTo>
                <a:lnTo>
                  <a:pt x="2761685" y="0"/>
                </a:lnTo>
                <a:lnTo>
                  <a:pt x="2318746" y="2196000"/>
                </a:lnTo>
                <a:lnTo>
                  <a:pt x="0" y="21960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4"/>
          <p:cNvSpPr/>
          <p:nvPr/>
        </p:nvSpPr>
        <p:spPr>
          <a:xfrm>
            <a:off x="2548726" y="1473750"/>
            <a:ext cx="6628125" cy="2196000"/>
          </a:xfrm>
          <a:custGeom>
            <a:avLst/>
            <a:gdLst/>
            <a:ahLst/>
            <a:cxnLst/>
            <a:rect l="l" t="t" r="r" b="b"/>
            <a:pathLst>
              <a:path w="6628125" h="2196000">
                <a:moveTo>
                  <a:pt x="442939" y="0"/>
                </a:moveTo>
                <a:lnTo>
                  <a:pt x="6628125" y="0"/>
                </a:lnTo>
                <a:lnTo>
                  <a:pt x="6628125" y="2196000"/>
                </a:lnTo>
                <a:lnTo>
                  <a:pt x="0" y="2196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5580112" y="3084427"/>
            <a:ext cx="1872000" cy="276999"/>
          </a:xfrm>
          <a:prstGeom prst="rect">
            <a:avLst/>
          </a:prstGeom>
          <a:noFill/>
        </p:spPr>
        <p:txBody>
          <a:bodyPr wrap="square" rtlCol="0">
            <a:spAutoFit/>
          </a:bodyPr>
          <a:lstStyle/>
          <a:p>
            <a:r>
              <a:rPr lang="zh-CN" altLang="en-US" sz="1200" dirty="0" smtClean="0">
                <a:solidFill>
                  <a:schemeClr val="bg1"/>
                </a:solidFill>
              </a:rPr>
              <a:t>讲师：顾卫钢</a:t>
            </a:r>
            <a:endParaRPr lang="zh-CN" altLang="en-US" sz="1200" dirty="0">
              <a:solidFill>
                <a:schemeClr val="bg1"/>
              </a:solidFill>
            </a:endParaRPr>
          </a:p>
        </p:txBody>
      </p:sp>
      <p:sp>
        <p:nvSpPr>
          <p:cNvPr id="14" name="KSO_Shape"/>
          <p:cNvSpPr/>
          <p:nvPr/>
        </p:nvSpPr>
        <p:spPr bwMode="auto">
          <a:xfrm>
            <a:off x="5385104" y="3114926"/>
            <a:ext cx="168120" cy="21600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chemeClr val="bg1"/>
              </a:solidFill>
            </a:endParaRPr>
          </a:p>
        </p:txBody>
      </p:sp>
      <p:sp>
        <p:nvSpPr>
          <p:cNvPr id="18" name="TextBox 17"/>
          <p:cNvSpPr txBox="1"/>
          <p:nvPr/>
        </p:nvSpPr>
        <p:spPr>
          <a:xfrm>
            <a:off x="3136897" y="2211710"/>
            <a:ext cx="5902278" cy="559435"/>
          </a:xfrm>
          <a:prstGeom prst="rect">
            <a:avLst/>
          </a:prstGeom>
          <a:noFill/>
        </p:spPr>
        <p:txBody>
          <a:bodyPr wrap="square" lIns="68571" tIns="34285" rIns="68571" bIns="34285" rtlCol="0">
            <a:spAutoFit/>
          </a:bodyPr>
          <a:lstStyle/>
          <a:p>
            <a:pPr algn="ctr"/>
            <a:r>
              <a:rPr lang="zh-CN" altLang="en-US" sz="3200" spc="300" dirty="0" smtClean="0">
                <a:solidFill>
                  <a:schemeClr val="bg1"/>
                </a:solidFill>
              </a:rPr>
              <a:t>增强型捕获模块</a:t>
            </a:r>
            <a:r>
              <a:rPr lang="en-US" altLang="zh-CN" sz="3200" spc="300" dirty="0" smtClean="0">
                <a:solidFill>
                  <a:schemeClr val="bg1"/>
                </a:solidFill>
              </a:rPr>
              <a:t>eCAP</a:t>
            </a:r>
            <a:endParaRPr lang="en-US" altLang="zh-CN" sz="3200" spc="300" dirty="0" smtClean="0">
              <a:solidFill>
                <a:schemeClr val="bg1"/>
              </a:solidFill>
            </a:endParaRPr>
          </a:p>
        </p:txBody>
      </p:sp>
      <p:grpSp>
        <p:nvGrpSpPr>
          <p:cNvPr id="25" name="组合 24"/>
          <p:cNvGrpSpPr/>
          <p:nvPr/>
        </p:nvGrpSpPr>
        <p:grpSpPr>
          <a:xfrm>
            <a:off x="467544" y="1745324"/>
            <a:ext cx="1652852" cy="1652852"/>
            <a:chOff x="6775328" y="630868"/>
            <a:chExt cx="1652852" cy="1652852"/>
          </a:xfrm>
        </p:grpSpPr>
        <p:sp>
          <p:nvSpPr>
            <p:cNvPr id="26" name="椭圆 25"/>
            <p:cNvSpPr/>
            <p:nvPr/>
          </p:nvSpPr>
          <p:spPr>
            <a:xfrm>
              <a:off x="6775328" y="630868"/>
              <a:ext cx="1652852" cy="1652852"/>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53975">
              <a:gradFill>
                <a:gsLst>
                  <a:gs pos="100000">
                    <a:schemeClr val="bg1">
                      <a:lumMod val="85000"/>
                    </a:schemeClr>
                  </a:gs>
                  <a:gs pos="0">
                    <a:schemeClr val="bg1"/>
                  </a:gs>
                </a:gsLst>
                <a:lin ang="8100000" scaled="0"/>
              </a:gra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27" name="椭圆 26"/>
            <p:cNvSpPr/>
            <p:nvPr/>
          </p:nvSpPr>
          <p:spPr bwMode="auto">
            <a:xfrm>
              <a:off x="6959915" y="815455"/>
              <a:ext cx="1283679" cy="1283679"/>
            </a:xfrm>
            <a:prstGeom prst="ellipse">
              <a:avLst/>
            </a:prstGeom>
            <a:solidFill>
              <a:schemeClr val="accent1"/>
            </a:solidFill>
            <a:ln>
              <a:noFill/>
            </a:ln>
            <a:effectLst>
              <a:innerShdw blurRad="76200" dist="101600" dir="180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71" tIns="34285" rIns="68571" bIns="34285" numCol="1" spcCol="0" rtlCol="0" fromWordArt="0" anchor="ctr" anchorCtr="0" forceAA="0" compatLnSpc="1">
              <a:noAutofit/>
            </a:bodyPr>
            <a:lstStyle/>
            <a:p>
              <a:pPr algn="ctr" defTabSz="685800"/>
              <a:endParaRPr lang="en-US" sz="2100" b="1"/>
            </a:p>
          </p:txBody>
        </p:sp>
        <p:sp>
          <p:nvSpPr>
            <p:cNvPr id="28" name="KSO_Shape"/>
            <p:cNvSpPr>
              <a:spLocks noChangeAspect="1"/>
            </p:cNvSpPr>
            <p:nvPr/>
          </p:nvSpPr>
          <p:spPr bwMode="auto">
            <a:xfrm>
              <a:off x="7214180" y="1164029"/>
              <a:ext cx="775149" cy="586531"/>
            </a:xfrm>
            <a:custGeom>
              <a:avLst/>
              <a:gdLst>
                <a:gd name="T0" fmla="*/ 354414 w 2295525"/>
                <a:gd name="T1" fmla="*/ 1437494 h 1735138"/>
                <a:gd name="T2" fmla="*/ 223983 w 2295525"/>
                <a:gd name="T3" fmla="*/ 1389407 h 1735138"/>
                <a:gd name="T4" fmla="*/ 200120 w 2295525"/>
                <a:gd name="T5" fmla="*/ 1433678 h 1735138"/>
                <a:gd name="T6" fmla="*/ 1871799 w 2295525"/>
                <a:gd name="T7" fmla="*/ 1202082 h 1735138"/>
                <a:gd name="T8" fmla="*/ 1862595 w 2295525"/>
                <a:gd name="T9" fmla="*/ 1430571 h 1735138"/>
                <a:gd name="T10" fmla="*/ 1585813 w 2295525"/>
                <a:gd name="T11" fmla="*/ 1207999 h 1735138"/>
                <a:gd name="T12" fmla="*/ 1490656 w 2295525"/>
                <a:gd name="T13" fmla="*/ 1402297 h 1735138"/>
                <a:gd name="T14" fmla="*/ 1152749 w 2295525"/>
                <a:gd name="T15" fmla="*/ 1383558 h 1735138"/>
                <a:gd name="T16" fmla="*/ 1090837 w 2295525"/>
                <a:gd name="T17" fmla="*/ 1220821 h 1735138"/>
                <a:gd name="T18" fmla="*/ 783516 w 2295525"/>
                <a:gd name="T19" fmla="*/ 1424982 h 1735138"/>
                <a:gd name="T20" fmla="*/ 1483025 w 2295525"/>
                <a:gd name="T21" fmla="*/ 1122300 h 1735138"/>
                <a:gd name="T22" fmla="*/ 1518730 w 2295525"/>
                <a:gd name="T23" fmla="*/ 1215802 h 1735138"/>
                <a:gd name="T24" fmla="*/ 1183050 w 2295525"/>
                <a:gd name="T25" fmla="*/ 1170419 h 1735138"/>
                <a:gd name="T26" fmla="*/ 1093135 w 2295525"/>
                <a:gd name="T27" fmla="*/ 1129269 h 1735138"/>
                <a:gd name="T28" fmla="*/ 556942 w 2295525"/>
                <a:gd name="T29" fmla="*/ 1349470 h 1735138"/>
                <a:gd name="T30" fmla="*/ 575056 w 2295525"/>
                <a:gd name="T31" fmla="*/ 1122300 h 1735138"/>
                <a:gd name="T32" fmla="*/ 1862842 w 2295525"/>
                <a:gd name="T33" fmla="*/ 1073163 h 1735138"/>
                <a:gd name="T34" fmla="*/ 1818708 w 2295525"/>
                <a:gd name="T35" fmla="*/ 1141187 h 1735138"/>
                <a:gd name="T36" fmla="*/ 1616812 w 2295525"/>
                <a:gd name="T37" fmla="*/ 1141187 h 1735138"/>
                <a:gd name="T38" fmla="*/ 1710350 w 2295525"/>
                <a:gd name="T39" fmla="*/ 973592 h 1735138"/>
                <a:gd name="T40" fmla="*/ 1049969 w 2295525"/>
                <a:gd name="T41" fmla="*/ 1053775 h 1735138"/>
                <a:gd name="T42" fmla="*/ 1014682 w 2295525"/>
                <a:gd name="T43" fmla="*/ 1139873 h 1735138"/>
                <a:gd name="T44" fmla="*/ 810877 w 2295525"/>
                <a:gd name="T45" fmla="*/ 1148088 h 1735138"/>
                <a:gd name="T46" fmla="*/ 894641 w 2295525"/>
                <a:gd name="T47" fmla="*/ 977206 h 1735138"/>
                <a:gd name="T48" fmla="*/ 1442943 w 2295525"/>
                <a:gd name="T49" fmla="*/ 1075103 h 1735138"/>
                <a:gd name="T50" fmla="*/ 1436373 w 2295525"/>
                <a:gd name="T51" fmla="*/ 1150050 h 1735138"/>
                <a:gd name="T52" fmla="*/ 1208721 w 2295525"/>
                <a:gd name="T53" fmla="*/ 1078390 h 1735138"/>
                <a:gd name="T54" fmla="*/ 1323368 w 2295525"/>
                <a:gd name="T55" fmla="*/ 948876 h 1735138"/>
                <a:gd name="T56" fmla="*/ 1621695 w 2295525"/>
                <a:gd name="T57" fmla="*/ 933562 h 1735138"/>
                <a:gd name="T58" fmla="*/ 1479674 w 2295525"/>
                <a:gd name="T59" fmla="*/ 1082709 h 1735138"/>
                <a:gd name="T60" fmla="*/ 1414939 w 2295525"/>
                <a:gd name="T61" fmla="*/ 921326 h 1735138"/>
                <a:gd name="T62" fmla="*/ 734217 w 2295525"/>
                <a:gd name="T63" fmla="*/ 885923 h 1735138"/>
                <a:gd name="T64" fmla="*/ 821379 w 2295525"/>
                <a:gd name="T65" fmla="*/ 995880 h 1735138"/>
                <a:gd name="T66" fmla="*/ 569798 w 2295525"/>
                <a:gd name="T67" fmla="*/ 1011399 h 1735138"/>
                <a:gd name="T68" fmla="*/ 708465 w 2295525"/>
                <a:gd name="T69" fmla="*/ 874696 h 1735138"/>
                <a:gd name="T70" fmla="*/ 1179427 w 2295525"/>
                <a:gd name="T71" fmla="*/ 987627 h 1735138"/>
                <a:gd name="T72" fmla="*/ 1053942 w 2295525"/>
                <a:gd name="T73" fmla="*/ 998854 h 1735138"/>
                <a:gd name="T74" fmla="*/ 1081279 w 2295525"/>
                <a:gd name="T75" fmla="*/ 872390 h 1735138"/>
                <a:gd name="T76" fmla="*/ 630962 w 2295525"/>
                <a:gd name="T77" fmla="*/ 582190 h 1735138"/>
                <a:gd name="T78" fmla="*/ 650134 w 2295525"/>
                <a:gd name="T79" fmla="*/ 606180 h 1735138"/>
                <a:gd name="T80" fmla="*/ 568156 w 2295525"/>
                <a:gd name="T81" fmla="*/ 576931 h 1735138"/>
                <a:gd name="T82" fmla="*/ 423066 w 2295525"/>
                <a:gd name="T83" fmla="*/ 442769 h 1735138"/>
                <a:gd name="T84" fmla="*/ 467582 w 2295525"/>
                <a:gd name="T85" fmla="*/ 701168 h 1735138"/>
                <a:gd name="T86" fmla="*/ 431639 w 2295525"/>
                <a:gd name="T87" fmla="*/ 840254 h 1735138"/>
                <a:gd name="T88" fmla="*/ 233461 w 2295525"/>
                <a:gd name="T89" fmla="*/ 1059432 h 1735138"/>
                <a:gd name="T90" fmla="*/ 24401 w 2295525"/>
                <a:gd name="T91" fmla="*/ 753902 h 1735138"/>
                <a:gd name="T92" fmla="*/ 24071 w 2295525"/>
                <a:gd name="T93" fmla="*/ 496162 h 1735138"/>
                <a:gd name="T94" fmla="*/ 271712 w 2295525"/>
                <a:gd name="T95" fmla="*/ 589107 h 1735138"/>
                <a:gd name="T96" fmla="*/ 114945 w 2295525"/>
                <a:gd name="T97" fmla="*/ 167158 h 1735138"/>
                <a:gd name="T98" fmla="*/ 805855 w 2295525"/>
                <a:gd name="T99" fmla="*/ 635663 h 1735138"/>
                <a:gd name="T100" fmla="*/ 259204 w 2295525"/>
                <a:gd name="T101" fmla="*/ 33300 h 1735138"/>
                <a:gd name="T102" fmla="*/ 328699 w 2295525"/>
                <a:gd name="T103" fmla="*/ 129902 h 1735138"/>
                <a:gd name="T104" fmla="*/ 367892 w 2295525"/>
                <a:gd name="T105" fmla="*/ 169466 h 1735138"/>
                <a:gd name="T106" fmla="*/ 336932 w 2295525"/>
                <a:gd name="T107" fmla="*/ 328712 h 1735138"/>
                <a:gd name="T108" fmla="*/ 211447 w 2295525"/>
                <a:gd name="T109" fmla="*/ 381464 h 1735138"/>
                <a:gd name="T110" fmla="*/ 106711 w 2295525"/>
                <a:gd name="T111" fmla="*/ 261452 h 1735138"/>
                <a:gd name="T112" fmla="*/ 105065 w 2295525"/>
                <a:gd name="T113" fmla="*/ 98581 h 1735138"/>
                <a:gd name="T114" fmla="*/ 1739362 w 2295525"/>
                <a:gd name="T115" fmla="*/ 11210 h 1735138"/>
                <a:gd name="T116" fmla="*/ 1780178 w 2295525"/>
                <a:gd name="T117" fmla="*/ 665335 h 1735138"/>
                <a:gd name="T118" fmla="*/ 801905 w 2295525"/>
                <a:gd name="T119" fmla="*/ 719736 h 1735138"/>
                <a:gd name="T120" fmla="*/ 728501 w 2295525"/>
                <a:gd name="T121" fmla="*/ 578954 h 1735138"/>
                <a:gd name="T122" fmla="*/ 797296 w 2295525"/>
                <a:gd name="T123" fmla="*/ 2967 h 17351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295525" h="1735138">
                  <a:moveTo>
                    <a:pt x="350837" y="1671638"/>
                  </a:moveTo>
                  <a:lnTo>
                    <a:pt x="438244" y="1671638"/>
                  </a:lnTo>
                  <a:lnTo>
                    <a:pt x="442634" y="1674019"/>
                  </a:lnTo>
                  <a:lnTo>
                    <a:pt x="452213" y="1680766"/>
                  </a:lnTo>
                  <a:lnTo>
                    <a:pt x="458599" y="1685132"/>
                  </a:lnTo>
                  <a:lnTo>
                    <a:pt x="465384" y="1690291"/>
                  </a:lnTo>
                  <a:lnTo>
                    <a:pt x="472169" y="1695847"/>
                  </a:lnTo>
                  <a:lnTo>
                    <a:pt x="478156" y="1701404"/>
                  </a:lnTo>
                  <a:lnTo>
                    <a:pt x="483743" y="1706960"/>
                  </a:lnTo>
                  <a:lnTo>
                    <a:pt x="488533" y="1712913"/>
                  </a:lnTo>
                  <a:lnTo>
                    <a:pt x="490129" y="1715691"/>
                  </a:lnTo>
                  <a:lnTo>
                    <a:pt x="490928" y="1718072"/>
                  </a:lnTo>
                  <a:lnTo>
                    <a:pt x="491726" y="1720454"/>
                  </a:lnTo>
                  <a:lnTo>
                    <a:pt x="492125" y="1723232"/>
                  </a:lnTo>
                  <a:lnTo>
                    <a:pt x="491726" y="1725216"/>
                  </a:lnTo>
                  <a:lnTo>
                    <a:pt x="490928" y="1727201"/>
                  </a:lnTo>
                  <a:lnTo>
                    <a:pt x="489331" y="1729582"/>
                  </a:lnTo>
                  <a:lnTo>
                    <a:pt x="486537" y="1730772"/>
                  </a:lnTo>
                  <a:lnTo>
                    <a:pt x="483743" y="1732360"/>
                  </a:lnTo>
                  <a:lnTo>
                    <a:pt x="479752" y="1733551"/>
                  </a:lnTo>
                  <a:lnTo>
                    <a:pt x="475362" y="1734344"/>
                  </a:lnTo>
                  <a:lnTo>
                    <a:pt x="469774" y="1734741"/>
                  </a:lnTo>
                  <a:lnTo>
                    <a:pt x="462590" y="1735138"/>
                  </a:lnTo>
                  <a:lnTo>
                    <a:pt x="455805" y="1735138"/>
                  </a:lnTo>
                  <a:lnTo>
                    <a:pt x="449419" y="1734741"/>
                  </a:lnTo>
                  <a:lnTo>
                    <a:pt x="443432" y="1733947"/>
                  </a:lnTo>
                  <a:lnTo>
                    <a:pt x="437446" y="1733154"/>
                  </a:lnTo>
                  <a:lnTo>
                    <a:pt x="431858" y="1731566"/>
                  </a:lnTo>
                  <a:lnTo>
                    <a:pt x="427069" y="1730376"/>
                  </a:lnTo>
                  <a:lnTo>
                    <a:pt x="421481" y="1727994"/>
                  </a:lnTo>
                  <a:lnTo>
                    <a:pt x="416691" y="1726010"/>
                  </a:lnTo>
                  <a:lnTo>
                    <a:pt x="411902" y="1724026"/>
                  </a:lnTo>
                  <a:lnTo>
                    <a:pt x="402722" y="1718866"/>
                  </a:lnTo>
                  <a:lnTo>
                    <a:pt x="394341" y="1712913"/>
                  </a:lnTo>
                  <a:lnTo>
                    <a:pt x="385560" y="1706960"/>
                  </a:lnTo>
                  <a:lnTo>
                    <a:pt x="381968" y="1704579"/>
                  </a:lnTo>
                  <a:lnTo>
                    <a:pt x="379573" y="1703785"/>
                  </a:lnTo>
                  <a:lnTo>
                    <a:pt x="377578" y="1703785"/>
                  </a:lnTo>
                  <a:lnTo>
                    <a:pt x="376780" y="1704182"/>
                  </a:lnTo>
                  <a:lnTo>
                    <a:pt x="376380" y="1705372"/>
                  </a:lnTo>
                  <a:lnTo>
                    <a:pt x="375582" y="1706563"/>
                  </a:lnTo>
                  <a:lnTo>
                    <a:pt x="375183" y="1707357"/>
                  </a:lnTo>
                  <a:lnTo>
                    <a:pt x="373986" y="1707754"/>
                  </a:lnTo>
                  <a:lnTo>
                    <a:pt x="364008" y="1707357"/>
                  </a:lnTo>
                  <a:lnTo>
                    <a:pt x="358420" y="1706563"/>
                  </a:lnTo>
                  <a:lnTo>
                    <a:pt x="356425" y="1706166"/>
                  </a:lnTo>
                  <a:lnTo>
                    <a:pt x="355227" y="1705769"/>
                  </a:lnTo>
                  <a:lnTo>
                    <a:pt x="353232" y="1697435"/>
                  </a:lnTo>
                  <a:lnTo>
                    <a:pt x="352433" y="1690688"/>
                  </a:lnTo>
                  <a:lnTo>
                    <a:pt x="351635" y="1685132"/>
                  </a:lnTo>
                  <a:lnTo>
                    <a:pt x="351236" y="1680766"/>
                  </a:lnTo>
                  <a:lnTo>
                    <a:pt x="351635" y="1677988"/>
                  </a:lnTo>
                  <a:lnTo>
                    <a:pt x="351635" y="1676004"/>
                  </a:lnTo>
                  <a:lnTo>
                    <a:pt x="352433" y="1674019"/>
                  </a:lnTo>
                  <a:lnTo>
                    <a:pt x="350837" y="1671638"/>
                  </a:lnTo>
                  <a:close/>
                  <a:moveTo>
                    <a:pt x="168275" y="1670050"/>
                  </a:moveTo>
                  <a:lnTo>
                    <a:pt x="265566" y="1670050"/>
                  </a:lnTo>
                  <a:lnTo>
                    <a:pt x="269899" y="1672491"/>
                  </a:lnTo>
                  <a:lnTo>
                    <a:pt x="281322" y="1679406"/>
                  </a:lnTo>
                  <a:lnTo>
                    <a:pt x="288018" y="1683881"/>
                  </a:lnTo>
                  <a:lnTo>
                    <a:pt x="295502" y="1689170"/>
                  </a:lnTo>
                  <a:lnTo>
                    <a:pt x="302986" y="1694458"/>
                  </a:lnTo>
                  <a:lnTo>
                    <a:pt x="309682" y="1700560"/>
                  </a:lnTo>
                  <a:lnTo>
                    <a:pt x="315984" y="1706255"/>
                  </a:lnTo>
                  <a:lnTo>
                    <a:pt x="318742" y="1709510"/>
                  </a:lnTo>
                  <a:lnTo>
                    <a:pt x="321105" y="1711950"/>
                  </a:lnTo>
                  <a:lnTo>
                    <a:pt x="322681" y="1714798"/>
                  </a:lnTo>
                  <a:lnTo>
                    <a:pt x="323862" y="1717646"/>
                  </a:lnTo>
                  <a:lnTo>
                    <a:pt x="325044" y="1720086"/>
                  </a:lnTo>
                  <a:lnTo>
                    <a:pt x="325438" y="1722934"/>
                  </a:lnTo>
                  <a:lnTo>
                    <a:pt x="325044" y="1724968"/>
                  </a:lnTo>
                  <a:lnTo>
                    <a:pt x="323862" y="1727002"/>
                  </a:lnTo>
                  <a:lnTo>
                    <a:pt x="321893" y="1728629"/>
                  </a:lnTo>
                  <a:lnTo>
                    <a:pt x="319529" y="1730663"/>
                  </a:lnTo>
                  <a:lnTo>
                    <a:pt x="315984" y="1732290"/>
                  </a:lnTo>
                  <a:lnTo>
                    <a:pt x="312046" y="1733104"/>
                  </a:lnTo>
                  <a:lnTo>
                    <a:pt x="306531" y="1734324"/>
                  </a:lnTo>
                  <a:lnTo>
                    <a:pt x="300229" y="1734731"/>
                  </a:lnTo>
                  <a:lnTo>
                    <a:pt x="292351" y="1735138"/>
                  </a:lnTo>
                  <a:lnTo>
                    <a:pt x="285261" y="1735138"/>
                  </a:lnTo>
                  <a:lnTo>
                    <a:pt x="278171" y="1734731"/>
                  </a:lnTo>
                  <a:lnTo>
                    <a:pt x="271475" y="1733918"/>
                  </a:lnTo>
                  <a:lnTo>
                    <a:pt x="264778" y="1732697"/>
                  </a:lnTo>
                  <a:lnTo>
                    <a:pt x="258476" y="1731477"/>
                  </a:lnTo>
                  <a:lnTo>
                    <a:pt x="252568" y="1729850"/>
                  </a:lnTo>
                  <a:lnTo>
                    <a:pt x="247053" y="1727816"/>
                  </a:lnTo>
                  <a:lnTo>
                    <a:pt x="241145" y="1725782"/>
                  </a:lnTo>
                  <a:lnTo>
                    <a:pt x="236024" y="1723748"/>
                  </a:lnTo>
                  <a:lnTo>
                    <a:pt x="225783" y="1718052"/>
                  </a:lnTo>
                  <a:lnTo>
                    <a:pt x="215936" y="1712357"/>
                  </a:lnTo>
                  <a:lnTo>
                    <a:pt x="206876" y="1706255"/>
                  </a:lnTo>
                  <a:lnTo>
                    <a:pt x="202543" y="1703814"/>
                  </a:lnTo>
                  <a:lnTo>
                    <a:pt x="200180" y="1703001"/>
                  </a:lnTo>
                  <a:lnTo>
                    <a:pt x="198211" y="1703001"/>
                  </a:lnTo>
                  <a:lnTo>
                    <a:pt x="197423" y="1703408"/>
                  </a:lnTo>
                  <a:lnTo>
                    <a:pt x="196241" y="1704628"/>
                  </a:lnTo>
                  <a:lnTo>
                    <a:pt x="195847" y="1705848"/>
                  </a:lnTo>
                  <a:lnTo>
                    <a:pt x="195060" y="1706662"/>
                  </a:lnTo>
                  <a:lnTo>
                    <a:pt x="193878" y="1707069"/>
                  </a:lnTo>
                  <a:lnTo>
                    <a:pt x="182455" y="1706662"/>
                  </a:lnTo>
                  <a:lnTo>
                    <a:pt x="176941" y="1705848"/>
                  </a:lnTo>
                  <a:lnTo>
                    <a:pt x="174183" y="1705442"/>
                  </a:lnTo>
                  <a:lnTo>
                    <a:pt x="173002" y="1705035"/>
                  </a:lnTo>
                  <a:lnTo>
                    <a:pt x="171032" y="1696492"/>
                  </a:lnTo>
                  <a:lnTo>
                    <a:pt x="169457" y="1689576"/>
                  </a:lnTo>
                  <a:lnTo>
                    <a:pt x="169063" y="1683881"/>
                  </a:lnTo>
                  <a:lnTo>
                    <a:pt x="168669" y="1679406"/>
                  </a:lnTo>
                  <a:lnTo>
                    <a:pt x="169063" y="1676152"/>
                  </a:lnTo>
                  <a:lnTo>
                    <a:pt x="169063" y="1674118"/>
                  </a:lnTo>
                  <a:lnTo>
                    <a:pt x="169457" y="1672491"/>
                  </a:lnTo>
                  <a:lnTo>
                    <a:pt x="168275" y="1670050"/>
                  </a:lnTo>
                  <a:close/>
                  <a:moveTo>
                    <a:pt x="1942197" y="1444625"/>
                  </a:moveTo>
                  <a:lnTo>
                    <a:pt x="2238486" y="1444625"/>
                  </a:lnTo>
                  <a:lnTo>
                    <a:pt x="2244427" y="1445021"/>
                  </a:lnTo>
                  <a:lnTo>
                    <a:pt x="2249973" y="1445812"/>
                  </a:lnTo>
                  <a:lnTo>
                    <a:pt x="2255518" y="1447000"/>
                  </a:lnTo>
                  <a:lnTo>
                    <a:pt x="2260272" y="1448978"/>
                  </a:lnTo>
                  <a:lnTo>
                    <a:pt x="2265421" y="1451748"/>
                  </a:lnTo>
                  <a:lnTo>
                    <a:pt x="2270174" y="1454123"/>
                  </a:lnTo>
                  <a:lnTo>
                    <a:pt x="2274532" y="1457289"/>
                  </a:lnTo>
                  <a:lnTo>
                    <a:pt x="2278493" y="1461246"/>
                  </a:lnTo>
                  <a:lnTo>
                    <a:pt x="2282454" y="1465204"/>
                  </a:lnTo>
                  <a:lnTo>
                    <a:pt x="2285623" y="1469557"/>
                  </a:lnTo>
                  <a:lnTo>
                    <a:pt x="2287999" y="1474306"/>
                  </a:lnTo>
                  <a:lnTo>
                    <a:pt x="2290772" y="1479451"/>
                  </a:lnTo>
                  <a:lnTo>
                    <a:pt x="2292356" y="1484200"/>
                  </a:lnTo>
                  <a:lnTo>
                    <a:pt x="2293941" y="1489740"/>
                  </a:lnTo>
                  <a:lnTo>
                    <a:pt x="2294733" y="1495280"/>
                  </a:lnTo>
                  <a:lnTo>
                    <a:pt x="2295525" y="1501217"/>
                  </a:lnTo>
                  <a:lnTo>
                    <a:pt x="2295525" y="1665451"/>
                  </a:lnTo>
                  <a:lnTo>
                    <a:pt x="2294733" y="1671387"/>
                  </a:lnTo>
                  <a:lnTo>
                    <a:pt x="2293941" y="1676927"/>
                  </a:lnTo>
                  <a:lnTo>
                    <a:pt x="2292356" y="1682468"/>
                  </a:lnTo>
                  <a:lnTo>
                    <a:pt x="2290772" y="1688008"/>
                  </a:lnTo>
                  <a:lnTo>
                    <a:pt x="2287999" y="1692361"/>
                  </a:lnTo>
                  <a:lnTo>
                    <a:pt x="2285623" y="1697110"/>
                  </a:lnTo>
                  <a:lnTo>
                    <a:pt x="2282454" y="1701859"/>
                  </a:lnTo>
                  <a:lnTo>
                    <a:pt x="2278493" y="1705421"/>
                  </a:lnTo>
                  <a:lnTo>
                    <a:pt x="2274532" y="1709378"/>
                  </a:lnTo>
                  <a:lnTo>
                    <a:pt x="2270174" y="1712544"/>
                  </a:lnTo>
                  <a:lnTo>
                    <a:pt x="2265421" y="1715315"/>
                  </a:lnTo>
                  <a:lnTo>
                    <a:pt x="2260272" y="1717689"/>
                  </a:lnTo>
                  <a:lnTo>
                    <a:pt x="2255518" y="1719668"/>
                  </a:lnTo>
                  <a:lnTo>
                    <a:pt x="2249973" y="1720855"/>
                  </a:lnTo>
                  <a:lnTo>
                    <a:pt x="2244427" y="1722042"/>
                  </a:lnTo>
                  <a:lnTo>
                    <a:pt x="2238486" y="1722438"/>
                  </a:lnTo>
                  <a:lnTo>
                    <a:pt x="1942197" y="1722438"/>
                  </a:lnTo>
                  <a:lnTo>
                    <a:pt x="1936652" y="1722042"/>
                  </a:lnTo>
                  <a:lnTo>
                    <a:pt x="1931106" y="1720855"/>
                  </a:lnTo>
                  <a:lnTo>
                    <a:pt x="1925561" y="1719668"/>
                  </a:lnTo>
                  <a:lnTo>
                    <a:pt x="1920412" y="1717689"/>
                  </a:lnTo>
                  <a:lnTo>
                    <a:pt x="1915262" y="1715315"/>
                  </a:lnTo>
                  <a:lnTo>
                    <a:pt x="1910905" y="1712544"/>
                  </a:lnTo>
                  <a:lnTo>
                    <a:pt x="1906548" y="1709378"/>
                  </a:lnTo>
                  <a:lnTo>
                    <a:pt x="1902191" y="1705421"/>
                  </a:lnTo>
                  <a:lnTo>
                    <a:pt x="1899022" y="1701859"/>
                  </a:lnTo>
                  <a:lnTo>
                    <a:pt x="1895457" y="1697110"/>
                  </a:lnTo>
                  <a:lnTo>
                    <a:pt x="1892684" y="1692361"/>
                  </a:lnTo>
                  <a:lnTo>
                    <a:pt x="1890307" y="1688008"/>
                  </a:lnTo>
                  <a:lnTo>
                    <a:pt x="1888327" y="1682468"/>
                  </a:lnTo>
                  <a:lnTo>
                    <a:pt x="1887139" y="1676927"/>
                  </a:lnTo>
                  <a:lnTo>
                    <a:pt x="1886346" y="1671387"/>
                  </a:lnTo>
                  <a:lnTo>
                    <a:pt x="1885950" y="1665451"/>
                  </a:lnTo>
                  <a:lnTo>
                    <a:pt x="1885950" y="1501217"/>
                  </a:lnTo>
                  <a:lnTo>
                    <a:pt x="1886346" y="1495280"/>
                  </a:lnTo>
                  <a:lnTo>
                    <a:pt x="1887139" y="1489740"/>
                  </a:lnTo>
                  <a:lnTo>
                    <a:pt x="1888327" y="1484200"/>
                  </a:lnTo>
                  <a:lnTo>
                    <a:pt x="1890307" y="1479451"/>
                  </a:lnTo>
                  <a:lnTo>
                    <a:pt x="1892684" y="1474306"/>
                  </a:lnTo>
                  <a:lnTo>
                    <a:pt x="1895457" y="1469557"/>
                  </a:lnTo>
                  <a:lnTo>
                    <a:pt x="1899022" y="1465204"/>
                  </a:lnTo>
                  <a:lnTo>
                    <a:pt x="1902191" y="1461246"/>
                  </a:lnTo>
                  <a:lnTo>
                    <a:pt x="1906548" y="1457289"/>
                  </a:lnTo>
                  <a:lnTo>
                    <a:pt x="1910905" y="1454123"/>
                  </a:lnTo>
                  <a:lnTo>
                    <a:pt x="1915262" y="1451748"/>
                  </a:lnTo>
                  <a:lnTo>
                    <a:pt x="1920412" y="1448978"/>
                  </a:lnTo>
                  <a:lnTo>
                    <a:pt x="1925561" y="1447000"/>
                  </a:lnTo>
                  <a:lnTo>
                    <a:pt x="1931106" y="1445812"/>
                  </a:lnTo>
                  <a:lnTo>
                    <a:pt x="1936652" y="1445021"/>
                  </a:lnTo>
                  <a:lnTo>
                    <a:pt x="1942197" y="1444625"/>
                  </a:lnTo>
                  <a:close/>
                  <a:moveTo>
                    <a:pt x="1445637" y="1444625"/>
                  </a:moveTo>
                  <a:lnTo>
                    <a:pt x="1743650" y="1444625"/>
                  </a:lnTo>
                  <a:lnTo>
                    <a:pt x="1749627" y="1445021"/>
                  </a:lnTo>
                  <a:lnTo>
                    <a:pt x="1755204" y="1445812"/>
                  </a:lnTo>
                  <a:lnTo>
                    <a:pt x="1760384" y="1447000"/>
                  </a:lnTo>
                  <a:lnTo>
                    <a:pt x="1765563" y="1448978"/>
                  </a:lnTo>
                  <a:lnTo>
                    <a:pt x="1770743" y="1451748"/>
                  </a:lnTo>
                  <a:lnTo>
                    <a:pt x="1775524" y="1454123"/>
                  </a:lnTo>
                  <a:lnTo>
                    <a:pt x="1779508" y="1457289"/>
                  </a:lnTo>
                  <a:lnTo>
                    <a:pt x="1783890" y="1461246"/>
                  </a:lnTo>
                  <a:lnTo>
                    <a:pt x="1787476" y="1465204"/>
                  </a:lnTo>
                  <a:lnTo>
                    <a:pt x="1790663" y="1469557"/>
                  </a:lnTo>
                  <a:lnTo>
                    <a:pt x="1793452" y="1474306"/>
                  </a:lnTo>
                  <a:lnTo>
                    <a:pt x="1796241" y="1479451"/>
                  </a:lnTo>
                  <a:lnTo>
                    <a:pt x="1797835" y="1484200"/>
                  </a:lnTo>
                  <a:lnTo>
                    <a:pt x="1799428" y="1489740"/>
                  </a:lnTo>
                  <a:lnTo>
                    <a:pt x="1800225" y="1495280"/>
                  </a:lnTo>
                  <a:lnTo>
                    <a:pt x="1800225" y="1501217"/>
                  </a:lnTo>
                  <a:lnTo>
                    <a:pt x="1800225" y="1665451"/>
                  </a:lnTo>
                  <a:lnTo>
                    <a:pt x="1800225" y="1671387"/>
                  </a:lnTo>
                  <a:lnTo>
                    <a:pt x="1799428" y="1676927"/>
                  </a:lnTo>
                  <a:lnTo>
                    <a:pt x="1797835" y="1682468"/>
                  </a:lnTo>
                  <a:lnTo>
                    <a:pt x="1796241" y="1688008"/>
                  </a:lnTo>
                  <a:lnTo>
                    <a:pt x="1793452" y="1692361"/>
                  </a:lnTo>
                  <a:lnTo>
                    <a:pt x="1790663" y="1697110"/>
                  </a:lnTo>
                  <a:lnTo>
                    <a:pt x="1787476" y="1701859"/>
                  </a:lnTo>
                  <a:lnTo>
                    <a:pt x="1783890" y="1705421"/>
                  </a:lnTo>
                  <a:lnTo>
                    <a:pt x="1779508" y="1709378"/>
                  </a:lnTo>
                  <a:lnTo>
                    <a:pt x="1775524" y="1712544"/>
                  </a:lnTo>
                  <a:lnTo>
                    <a:pt x="1770743" y="1715315"/>
                  </a:lnTo>
                  <a:lnTo>
                    <a:pt x="1765563" y="1717689"/>
                  </a:lnTo>
                  <a:lnTo>
                    <a:pt x="1760384" y="1719668"/>
                  </a:lnTo>
                  <a:lnTo>
                    <a:pt x="1755204" y="1720855"/>
                  </a:lnTo>
                  <a:lnTo>
                    <a:pt x="1749627" y="1722042"/>
                  </a:lnTo>
                  <a:lnTo>
                    <a:pt x="1743650" y="1722438"/>
                  </a:lnTo>
                  <a:lnTo>
                    <a:pt x="1445637" y="1722438"/>
                  </a:lnTo>
                  <a:lnTo>
                    <a:pt x="1439661" y="1722042"/>
                  </a:lnTo>
                  <a:lnTo>
                    <a:pt x="1434083" y="1720855"/>
                  </a:lnTo>
                  <a:lnTo>
                    <a:pt x="1428904" y="1719668"/>
                  </a:lnTo>
                  <a:lnTo>
                    <a:pt x="1423724" y="1717689"/>
                  </a:lnTo>
                  <a:lnTo>
                    <a:pt x="1418545" y="1715315"/>
                  </a:lnTo>
                  <a:lnTo>
                    <a:pt x="1413764" y="1712544"/>
                  </a:lnTo>
                  <a:lnTo>
                    <a:pt x="1409780" y="1709378"/>
                  </a:lnTo>
                  <a:lnTo>
                    <a:pt x="1405397" y="1705421"/>
                  </a:lnTo>
                  <a:lnTo>
                    <a:pt x="1401811" y="1701859"/>
                  </a:lnTo>
                  <a:lnTo>
                    <a:pt x="1398624" y="1697110"/>
                  </a:lnTo>
                  <a:lnTo>
                    <a:pt x="1395835" y="1692361"/>
                  </a:lnTo>
                  <a:lnTo>
                    <a:pt x="1393046" y="1688008"/>
                  </a:lnTo>
                  <a:lnTo>
                    <a:pt x="1391453" y="1682468"/>
                  </a:lnTo>
                  <a:lnTo>
                    <a:pt x="1389859" y="1676927"/>
                  </a:lnTo>
                  <a:lnTo>
                    <a:pt x="1389062" y="1671387"/>
                  </a:lnTo>
                  <a:lnTo>
                    <a:pt x="1389062" y="1665451"/>
                  </a:lnTo>
                  <a:lnTo>
                    <a:pt x="1389062" y="1501217"/>
                  </a:lnTo>
                  <a:lnTo>
                    <a:pt x="1389062" y="1495280"/>
                  </a:lnTo>
                  <a:lnTo>
                    <a:pt x="1389859" y="1489740"/>
                  </a:lnTo>
                  <a:lnTo>
                    <a:pt x="1391453" y="1484200"/>
                  </a:lnTo>
                  <a:lnTo>
                    <a:pt x="1393046" y="1479451"/>
                  </a:lnTo>
                  <a:lnTo>
                    <a:pt x="1395835" y="1474306"/>
                  </a:lnTo>
                  <a:lnTo>
                    <a:pt x="1398624" y="1469557"/>
                  </a:lnTo>
                  <a:lnTo>
                    <a:pt x="1401811" y="1465204"/>
                  </a:lnTo>
                  <a:lnTo>
                    <a:pt x="1405397" y="1461246"/>
                  </a:lnTo>
                  <a:lnTo>
                    <a:pt x="1409780" y="1457289"/>
                  </a:lnTo>
                  <a:lnTo>
                    <a:pt x="1413764" y="1454123"/>
                  </a:lnTo>
                  <a:lnTo>
                    <a:pt x="1418545" y="1451748"/>
                  </a:lnTo>
                  <a:lnTo>
                    <a:pt x="1423724" y="1448978"/>
                  </a:lnTo>
                  <a:lnTo>
                    <a:pt x="1428904" y="1447000"/>
                  </a:lnTo>
                  <a:lnTo>
                    <a:pt x="1434083" y="1445812"/>
                  </a:lnTo>
                  <a:lnTo>
                    <a:pt x="1439661" y="1445021"/>
                  </a:lnTo>
                  <a:lnTo>
                    <a:pt x="1445637" y="1444625"/>
                  </a:lnTo>
                  <a:close/>
                  <a:moveTo>
                    <a:pt x="971098" y="1444625"/>
                  </a:moveTo>
                  <a:lnTo>
                    <a:pt x="1267674" y="1444625"/>
                  </a:lnTo>
                  <a:lnTo>
                    <a:pt x="1273224" y="1445021"/>
                  </a:lnTo>
                  <a:lnTo>
                    <a:pt x="1278775" y="1445812"/>
                  </a:lnTo>
                  <a:lnTo>
                    <a:pt x="1284326" y="1447000"/>
                  </a:lnTo>
                  <a:lnTo>
                    <a:pt x="1289481" y="1448978"/>
                  </a:lnTo>
                  <a:lnTo>
                    <a:pt x="1294635" y="1451748"/>
                  </a:lnTo>
                  <a:lnTo>
                    <a:pt x="1298996" y="1454123"/>
                  </a:lnTo>
                  <a:lnTo>
                    <a:pt x="1303358" y="1457289"/>
                  </a:lnTo>
                  <a:lnTo>
                    <a:pt x="1307719" y="1461246"/>
                  </a:lnTo>
                  <a:lnTo>
                    <a:pt x="1311288" y="1465204"/>
                  </a:lnTo>
                  <a:lnTo>
                    <a:pt x="1314459" y="1469557"/>
                  </a:lnTo>
                  <a:lnTo>
                    <a:pt x="1317235" y="1474306"/>
                  </a:lnTo>
                  <a:lnTo>
                    <a:pt x="1319614" y="1479451"/>
                  </a:lnTo>
                  <a:lnTo>
                    <a:pt x="1321596" y="1484200"/>
                  </a:lnTo>
                  <a:lnTo>
                    <a:pt x="1323182" y="1489740"/>
                  </a:lnTo>
                  <a:lnTo>
                    <a:pt x="1323975" y="1495280"/>
                  </a:lnTo>
                  <a:lnTo>
                    <a:pt x="1323975" y="1501217"/>
                  </a:lnTo>
                  <a:lnTo>
                    <a:pt x="1323975" y="1665451"/>
                  </a:lnTo>
                  <a:lnTo>
                    <a:pt x="1323975" y="1671387"/>
                  </a:lnTo>
                  <a:lnTo>
                    <a:pt x="1323182" y="1676927"/>
                  </a:lnTo>
                  <a:lnTo>
                    <a:pt x="1321596" y="1682468"/>
                  </a:lnTo>
                  <a:lnTo>
                    <a:pt x="1319614" y="1688008"/>
                  </a:lnTo>
                  <a:lnTo>
                    <a:pt x="1317235" y="1692361"/>
                  </a:lnTo>
                  <a:lnTo>
                    <a:pt x="1314459" y="1697110"/>
                  </a:lnTo>
                  <a:lnTo>
                    <a:pt x="1311288" y="1701859"/>
                  </a:lnTo>
                  <a:lnTo>
                    <a:pt x="1307719" y="1705421"/>
                  </a:lnTo>
                  <a:lnTo>
                    <a:pt x="1303358" y="1709378"/>
                  </a:lnTo>
                  <a:lnTo>
                    <a:pt x="1298996" y="1712544"/>
                  </a:lnTo>
                  <a:lnTo>
                    <a:pt x="1294635" y="1715315"/>
                  </a:lnTo>
                  <a:lnTo>
                    <a:pt x="1289481" y="1717689"/>
                  </a:lnTo>
                  <a:lnTo>
                    <a:pt x="1284326" y="1719668"/>
                  </a:lnTo>
                  <a:lnTo>
                    <a:pt x="1278775" y="1720855"/>
                  </a:lnTo>
                  <a:lnTo>
                    <a:pt x="1273224" y="1722042"/>
                  </a:lnTo>
                  <a:lnTo>
                    <a:pt x="1267674" y="1722438"/>
                  </a:lnTo>
                  <a:lnTo>
                    <a:pt x="971098" y="1722438"/>
                  </a:lnTo>
                  <a:lnTo>
                    <a:pt x="965151" y="1722042"/>
                  </a:lnTo>
                  <a:lnTo>
                    <a:pt x="959600" y="1720855"/>
                  </a:lnTo>
                  <a:lnTo>
                    <a:pt x="954049" y="1719668"/>
                  </a:lnTo>
                  <a:lnTo>
                    <a:pt x="949291" y="1717689"/>
                  </a:lnTo>
                  <a:lnTo>
                    <a:pt x="944137" y="1715315"/>
                  </a:lnTo>
                  <a:lnTo>
                    <a:pt x="939379" y="1712544"/>
                  </a:lnTo>
                  <a:lnTo>
                    <a:pt x="935414" y="1709378"/>
                  </a:lnTo>
                  <a:lnTo>
                    <a:pt x="931053" y="1705421"/>
                  </a:lnTo>
                  <a:lnTo>
                    <a:pt x="927088" y="1701859"/>
                  </a:lnTo>
                  <a:lnTo>
                    <a:pt x="924312" y="1697110"/>
                  </a:lnTo>
                  <a:lnTo>
                    <a:pt x="921140" y="1692361"/>
                  </a:lnTo>
                  <a:lnTo>
                    <a:pt x="918762" y="1688008"/>
                  </a:lnTo>
                  <a:lnTo>
                    <a:pt x="917176" y="1682468"/>
                  </a:lnTo>
                  <a:lnTo>
                    <a:pt x="915590" y="1676927"/>
                  </a:lnTo>
                  <a:lnTo>
                    <a:pt x="914400" y="1671387"/>
                  </a:lnTo>
                  <a:lnTo>
                    <a:pt x="914400" y="1665451"/>
                  </a:lnTo>
                  <a:lnTo>
                    <a:pt x="914400" y="1501217"/>
                  </a:lnTo>
                  <a:lnTo>
                    <a:pt x="914400" y="1495280"/>
                  </a:lnTo>
                  <a:lnTo>
                    <a:pt x="915590" y="1489740"/>
                  </a:lnTo>
                  <a:lnTo>
                    <a:pt x="917176" y="1484200"/>
                  </a:lnTo>
                  <a:lnTo>
                    <a:pt x="918762" y="1479451"/>
                  </a:lnTo>
                  <a:lnTo>
                    <a:pt x="921140" y="1474306"/>
                  </a:lnTo>
                  <a:lnTo>
                    <a:pt x="924312" y="1469557"/>
                  </a:lnTo>
                  <a:lnTo>
                    <a:pt x="927088" y="1465204"/>
                  </a:lnTo>
                  <a:lnTo>
                    <a:pt x="931053" y="1461246"/>
                  </a:lnTo>
                  <a:lnTo>
                    <a:pt x="935414" y="1457289"/>
                  </a:lnTo>
                  <a:lnTo>
                    <a:pt x="939379" y="1454123"/>
                  </a:lnTo>
                  <a:lnTo>
                    <a:pt x="944137" y="1451748"/>
                  </a:lnTo>
                  <a:lnTo>
                    <a:pt x="949291" y="1448978"/>
                  </a:lnTo>
                  <a:lnTo>
                    <a:pt x="954049" y="1447000"/>
                  </a:lnTo>
                  <a:lnTo>
                    <a:pt x="959600" y="1445812"/>
                  </a:lnTo>
                  <a:lnTo>
                    <a:pt x="965151" y="1445021"/>
                  </a:lnTo>
                  <a:lnTo>
                    <a:pt x="971098" y="1444625"/>
                  </a:lnTo>
                  <a:close/>
                  <a:moveTo>
                    <a:pt x="1787045" y="1350963"/>
                  </a:moveTo>
                  <a:lnTo>
                    <a:pt x="1913358" y="1350963"/>
                  </a:lnTo>
                  <a:lnTo>
                    <a:pt x="1913358" y="1366815"/>
                  </a:lnTo>
                  <a:lnTo>
                    <a:pt x="1914148" y="1381479"/>
                  </a:lnTo>
                  <a:lnTo>
                    <a:pt x="1915332" y="1395746"/>
                  </a:lnTo>
                  <a:lnTo>
                    <a:pt x="1917700" y="1409617"/>
                  </a:lnTo>
                  <a:lnTo>
                    <a:pt x="1910200" y="1412391"/>
                  </a:lnTo>
                  <a:lnTo>
                    <a:pt x="1903095" y="1414769"/>
                  </a:lnTo>
                  <a:lnTo>
                    <a:pt x="1896385" y="1418732"/>
                  </a:lnTo>
                  <a:lnTo>
                    <a:pt x="1890069" y="1422299"/>
                  </a:lnTo>
                  <a:lnTo>
                    <a:pt x="1883753" y="1427055"/>
                  </a:lnTo>
                  <a:lnTo>
                    <a:pt x="1877833" y="1431810"/>
                  </a:lnTo>
                  <a:lnTo>
                    <a:pt x="1872306" y="1437359"/>
                  </a:lnTo>
                  <a:lnTo>
                    <a:pt x="1867570" y="1442907"/>
                  </a:lnTo>
                  <a:lnTo>
                    <a:pt x="1863228" y="1448852"/>
                  </a:lnTo>
                  <a:lnTo>
                    <a:pt x="1859280" y="1455589"/>
                  </a:lnTo>
                  <a:lnTo>
                    <a:pt x="1856122" y="1462326"/>
                  </a:lnTo>
                  <a:lnTo>
                    <a:pt x="1852965" y="1469460"/>
                  </a:lnTo>
                  <a:lnTo>
                    <a:pt x="1850596" y="1476990"/>
                  </a:lnTo>
                  <a:lnTo>
                    <a:pt x="1849017" y="1484916"/>
                  </a:lnTo>
                  <a:lnTo>
                    <a:pt x="1847833" y="1492842"/>
                  </a:lnTo>
                  <a:lnTo>
                    <a:pt x="1847438" y="1500768"/>
                  </a:lnTo>
                  <a:lnTo>
                    <a:pt x="1847438" y="1628776"/>
                  </a:lnTo>
                  <a:lnTo>
                    <a:pt x="1837570" y="1628776"/>
                  </a:lnTo>
                  <a:lnTo>
                    <a:pt x="1837570" y="1500768"/>
                  </a:lnTo>
                  <a:lnTo>
                    <a:pt x="1837175" y="1492842"/>
                  </a:lnTo>
                  <a:lnTo>
                    <a:pt x="1836386" y="1485312"/>
                  </a:lnTo>
                  <a:lnTo>
                    <a:pt x="1834412" y="1478178"/>
                  </a:lnTo>
                  <a:lnTo>
                    <a:pt x="1832439" y="1470252"/>
                  </a:lnTo>
                  <a:lnTo>
                    <a:pt x="1830070" y="1463515"/>
                  </a:lnTo>
                  <a:lnTo>
                    <a:pt x="1826518" y="1456778"/>
                  </a:lnTo>
                  <a:lnTo>
                    <a:pt x="1822965" y="1450833"/>
                  </a:lnTo>
                  <a:lnTo>
                    <a:pt x="1818623" y="1444888"/>
                  </a:lnTo>
                  <a:lnTo>
                    <a:pt x="1813886" y="1438944"/>
                  </a:lnTo>
                  <a:lnTo>
                    <a:pt x="1809150" y="1433792"/>
                  </a:lnTo>
                  <a:lnTo>
                    <a:pt x="1803623" y="1428640"/>
                  </a:lnTo>
                  <a:lnTo>
                    <a:pt x="1798097" y="1424280"/>
                  </a:lnTo>
                  <a:lnTo>
                    <a:pt x="1791781" y="1420317"/>
                  </a:lnTo>
                  <a:lnTo>
                    <a:pt x="1785466" y="1416354"/>
                  </a:lnTo>
                  <a:lnTo>
                    <a:pt x="1778755" y="1413580"/>
                  </a:lnTo>
                  <a:lnTo>
                    <a:pt x="1771650" y="1411202"/>
                  </a:lnTo>
                  <a:lnTo>
                    <a:pt x="1774808" y="1406446"/>
                  </a:lnTo>
                  <a:lnTo>
                    <a:pt x="1777571" y="1401294"/>
                  </a:lnTo>
                  <a:lnTo>
                    <a:pt x="1779940" y="1394953"/>
                  </a:lnTo>
                  <a:lnTo>
                    <a:pt x="1782308" y="1388216"/>
                  </a:lnTo>
                  <a:lnTo>
                    <a:pt x="1784282" y="1380290"/>
                  </a:lnTo>
                  <a:lnTo>
                    <a:pt x="1785466" y="1371571"/>
                  </a:lnTo>
                  <a:lnTo>
                    <a:pt x="1786650" y="1361663"/>
                  </a:lnTo>
                  <a:lnTo>
                    <a:pt x="1787045" y="1350963"/>
                  </a:lnTo>
                  <a:close/>
                  <a:moveTo>
                    <a:pt x="1316831" y="1350963"/>
                  </a:moveTo>
                  <a:lnTo>
                    <a:pt x="1412875" y="1350963"/>
                  </a:lnTo>
                  <a:lnTo>
                    <a:pt x="1413272" y="1360950"/>
                  </a:lnTo>
                  <a:lnTo>
                    <a:pt x="1414066" y="1370138"/>
                  </a:lnTo>
                  <a:lnTo>
                    <a:pt x="1415653" y="1378527"/>
                  </a:lnTo>
                  <a:lnTo>
                    <a:pt x="1416844" y="1386116"/>
                  </a:lnTo>
                  <a:lnTo>
                    <a:pt x="1418828" y="1392907"/>
                  </a:lnTo>
                  <a:lnTo>
                    <a:pt x="1420813" y="1398900"/>
                  </a:lnTo>
                  <a:lnTo>
                    <a:pt x="1423194" y="1404492"/>
                  </a:lnTo>
                  <a:lnTo>
                    <a:pt x="1425575" y="1408886"/>
                  </a:lnTo>
                  <a:lnTo>
                    <a:pt x="1419622" y="1410884"/>
                  </a:lnTo>
                  <a:lnTo>
                    <a:pt x="1413272" y="1412881"/>
                  </a:lnTo>
                  <a:lnTo>
                    <a:pt x="1407716" y="1414878"/>
                  </a:lnTo>
                  <a:lnTo>
                    <a:pt x="1402556" y="1418074"/>
                  </a:lnTo>
                  <a:lnTo>
                    <a:pt x="1397000" y="1420870"/>
                  </a:lnTo>
                  <a:lnTo>
                    <a:pt x="1391841" y="1424466"/>
                  </a:lnTo>
                  <a:lnTo>
                    <a:pt x="1386681" y="1427661"/>
                  </a:lnTo>
                  <a:lnTo>
                    <a:pt x="1382316" y="1432056"/>
                  </a:lnTo>
                  <a:lnTo>
                    <a:pt x="1377950" y="1436050"/>
                  </a:lnTo>
                  <a:lnTo>
                    <a:pt x="1374378" y="1440844"/>
                  </a:lnTo>
                  <a:lnTo>
                    <a:pt x="1370410" y="1445638"/>
                  </a:lnTo>
                  <a:lnTo>
                    <a:pt x="1366441" y="1450431"/>
                  </a:lnTo>
                  <a:lnTo>
                    <a:pt x="1363663" y="1456024"/>
                  </a:lnTo>
                  <a:lnTo>
                    <a:pt x="1360885" y="1461616"/>
                  </a:lnTo>
                  <a:lnTo>
                    <a:pt x="1358106" y="1467209"/>
                  </a:lnTo>
                  <a:lnTo>
                    <a:pt x="1356519" y="1473201"/>
                  </a:lnTo>
                  <a:lnTo>
                    <a:pt x="1352947" y="1464413"/>
                  </a:lnTo>
                  <a:lnTo>
                    <a:pt x="1348978" y="1456423"/>
                  </a:lnTo>
                  <a:lnTo>
                    <a:pt x="1344216" y="1448833"/>
                  </a:lnTo>
                  <a:lnTo>
                    <a:pt x="1339056" y="1441643"/>
                  </a:lnTo>
                  <a:lnTo>
                    <a:pt x="1332706" y="1434852"/>
                  </a:lnTo>
                  <a:lnTo>
                    <a:pt x="1325960" y="1428860"/>
                  </a:lnTo>
                  <a:lnTo>
                    <a:pt x="1318816" y="1423267"/>
                  </a:lnTo>
                  <a:lnTo>
                    <a:pt x="1311275" y="1418873"/>
                  </a:lnTo>
                  <a:lnTo>
                    <a:pt x="1314053" y="1401696"/>
                  </a:lnTo>
                  <a:lnTo>
                    <a:pt x="1316038" y="1384918"/>
                  </a:lnTo>
                  <a:lnTo>
                    <a:pt x="1316435" y="1376130"/>
                  </a:lnTo>
                  <a:lnTo>
                    <a:pt x="1316831" y="1367741"/>
                  </a:lnTo>
                  <a:lnTo>
                    <a:pt x="1317228" y="1359352"/>
                  </a:lnTo>
                  <a:lnTo>
                    <a:pt x="1316831" y="1350963"/>
                  </a:lnTo>
                  <a:close/>
                  <a:moveTo>
                    <a:pt x="692943" y="1350963"/>
                  </a:moveTo>
                  <a:lnTo>
                    <a:pt x="941785" y="1350963"/>
                  </a:lnTo>
                  <a:lnTo>
                    <a:pt x="941785" y="1366815"/>
                  </a:lnTo>
                  <a:lnTo>
                    <a:pt x="942578" y="1381479"/>
                  </a:lnTo>
                  <a:lnTo>
                    <a:pt x="944166" y="1395746"/>
                  </a:lnTo>
                  <a:lnTo>
                    <a:pt x="946150" y="1409617"/>
                  </a:lnTo>
                  <a:lnTo>
                    <a:pt x="938610" y="1412391"/>
                  </a:lnTo>
                  <a:lnTo>
                    <a:pt x="931466" y="1414769"/>
                  </a:lnTo>
                  <a:lnTo>
                    <a:pt x="924719" y="1418732"/>
                  </a:lnTo>
                  <a:lnTo>
                    <a:pt x="917972" y="1422299"/>
                  </a:lnTo>
                  <a:lnTo>
                    <a:pt x="912019" y="1427055"/>
                  </a:lnTo>
                  <a:lnTo>
                    <a:pt x="906066" y="1431810"/>
                  </a:lnTo>
                  <a:lnTo>
                    <a:pt x="900906" y="1437359"/>
                  </a:lnTo>
                  <a:lnTo>
                    <a:pt x="896144" y="1442907"/>
                  </a:lnTo>
                  <a:lnTo>
                    <a:pt x="891381" y="1448852"/>
                  </a:lnTo>
                  <a:lnTo>
                    <a:pt x="887809" y="1455589"/>
                  </a:lnTo>
                  <a:lnTo>
                    <a:pt x="883841" y="1462326"/>
                  </a:lnTo>
                  <a:lnTo>
                    <a:pt x="881459" y="1469460"/>
                  </a:lnTo>
                  <a:lnTo>
                    <a:pt x="878681" y="1476990"/>
                  </a:lnTo>
                  <a:lnTo>
                    <a:pt x="877094" y="1484916"/>
                  </a:lnTo>
                  <a:lnTo>
                    <a:pt x="876300" y="1492842"/>
                  </a:lnTo>
                  <a:lnTo>
                    <a:pt x="875903" y="1500768"/>
                  </a:lnTo>
                  <a:lnTo>
                    <a:pt x="875903" y="1628776"/>
                  </a:lnTo>
                  <a:lnTo>
                    <a:pt x="692943" y="1628776"/>
                  </a:lnTo>
                  <a:lnTo>
                    <a:pt x="686990" y="1628776"/>
                  </a:lnTo>
                  <a:lnTo>
                    <a:pt x="681434" y="1627983"/>
                  </a:lnTo>
                  <a:lnTo>
                    <a:pt x="675878" y="1626002"/>
                  </a:lnTo>
                  <a:lnTo>
                    <a:pt x="671115" y="1624417"/>
                  </a:lnTo>
                  <a:lnTo>
                    <a:pt x="665956" y="1622039"/>
                  </a:lnTo>
                  <a:lnTo>
                    <a:pt x="661193" y="1618868"/>
                  </a:lnTo>
                  <a:lnTo>
                    <a:pt x="657224" y="1616094"/>
                  </a:lnTo>
                  <a:lnTo>
                    <a:pt x="652859" y="1612131"/>
                  </a:lnTo>
                  <a:lnTo>
                    <a:pt x="648890" y="1608168"/>
                  </a:lnTo>
                  <a:lnTo>
                    <a:pt x="646112" y="1603809"/>
                  </a:lnTo>
                  <a:lnTo>
                    <a:pt x="643334" y="1599053"/>
                  </a:lnTo>
                  <a:lnTo>
                    <a:pt x="640556" y="1594297"/>
                  </a:lnTo>
                  <a:lnTo>
                    <a:pt x="638968" y="1589145"/>
                  </a:lnTo>
                  <a:lnTo>
                    <a:pt x="637381" y="1583597"/>
                  </a:lnTo>
                  <a:lnTo>
                    <a:pt x="636587" y="1578048"/>
                  </a:lnTo>
                  <a:lnTo>
                    <a:pt x="636587" y="1572104"/>
                  </a:lnTo>
                  <a:lnTo>
                    <a:pt x="636587" y="1407635"/>
                  </a:lnTo>
                  <a:lnTo>
                    <a:pt x="636587" y="1401691"/>
                  </a:lnTo>
                  <a:lnTo>
                    <a:pt x="637381" y="1396142"/>
                  </a:lnTo>
                  <a:lnTo>
                    <a:pt x="638968" y="1390990"/>
                  </a:lnTo>
                  <a:lnTo>
                    <a:pt x="640556" y="1385442"/>
                  </a:lnTo>
                  <a:lnTo>
                    <a:pt x="643334" y="1380686"/>
                  </a:lnTo>
                  <a:lnTo>
                    <a:pt x="646112" y="1375534"/>
                  </a:lnTo>
                  <a:lnTo>
                    <a:pt x="648890" y="1371571"/>
                  </a:lnTo>
                  <a:lnTo>
                    <a:pt x="652859" y="1367608"/>
                  </a:lnTo>
                  <a:lnTo>
                    <a:pt x="657224" y="1364041"/>
                  </a:lnTo>
                  <a:lnTo>
                    <a:pt x="661193" y="1360474"/>
                  </a:lnTo>
                  <a:lnTo>
                    <a:pt x="665956" y="1357700"/>
                  </a:lnTo>
                  <a:lnTo>
                    <a:pt x="671115" y="1355322"/>
                  </a:lnTo>
                  <a:lnTo>
                    <a:pt x="675878" y="1353341"/>
                  </a:lnTo>
                  <a:lnTo>
                    <a:pt x="681434" y="1352152"/>
                  </a:lnTo>
                  <a:lnTo>
                    <a:pt x="686990" y="1351359"/>
                  </a:lnTo>
                  <a:lnTo>
                    <a:pt x="692943" y="1350963"/>
                  </a:lnTo>
                  <a:close/>
                  <a:moveTo>
                    <a:pt x="2082006" y="1166813"/>
                  </a:moveTo>
                  <a:lnTo>
                    <a:pt x="2083990" y="1169978"/>
                  </a:lnTo>
                  <a:lnTo>
                    <a:pt x="2086768" y="1172747"/>
                  </a:lnTo>
                  <a:lnTo>
                    <a:pt x="2089547" y="1175120"/>
                  </a:lnTo>
                  <a:lnTo>
                    <a:pt x="2093515" y="1176702"/>
                  </a:lnTo>
                  <a:lnTo>
                    <a:pt x="2096293" y="1177494"/>
                  </a:lnTo>
                  <a:lnTo>
                    <a:pt x="2100262" y="1177494"/>
                  </a:lnTo>
                  <a:lnTo>
                    <a:pt x="2107803" y="1177098"/>
                  </a:lnTo>
                  <a:lnTo>
                    <a:pt x="2116137" y="1176702"/>
                  </a:lnTo>
                  <a:lnTo>
                    <a:pt x="2125662" y="1177098"/>
                  </a:lnTo>
                  <a:lnTo>
                    <a:pt x="2135584" y="1177889"/>
                  </a:lnTo>
                  <a:lnTo>
                    <a:pt x="2144315" y="1179076"/>
                  </a:lnTo>
                  <a:lnTo>
                    <a:pt x="2152650" y="1180658"/>
                  </a:lnTo>
                  <a:lnTo>
                    <a:pt x="2161381" y="1183427"/>
                  </a:lnTo>
                  <a:lnTo>
                    <a:pt x="2169318" y="1186196"/>
                  </a:lnTo>
                  <a:lnTo>
                    <a:pt x="2176462" y="1189756"/>
                  </a:lnTo>
                  <a:lnTo>
                    <a:pt x="2183606" y="1193317"/>
                  </a:lnTo>
                  <a:lnTo>
                    <a:pt x="2190353" y="1197668"/>
                  </a:lnTo>
                  <a:lnTo>
                    <a:pt x="2196703" y="1202810"/>
                  </a:lnTo>
                  <a:lnTo>
                    <a:pt x="2202656" y="1208348"/>
                  </a:lnTo>
                  <a:lnTo>
                    <a:pt x="2207815" y="1213886"/>
                  </a:lnTo>
                  <a:lnTo>
                    <a:pt x="2212975" y="1220611"/>
                  </a:lnTo>
                  <a:lnTo>
                    <a:pt x="2217737" y="1227731"/>
                  </a:lnTo>
                  <a:lnTo>
                    <a:pt x="2222500" y="1234852"/>
                  </a:lnTo>
                  <a:lnTo>
                    <a:pt x="2226072" y="1243554"/>
                  </a:lnTo>
                  <a:lnTo>
                    <a:pt x="2231628" y="1256213"/>
                  </a:lnTo>
                  <a:lnTo>
                    <a:pt x="2236787" y="1268476"/>
                  </a:lnTo>
                  <a:lnTo>
                    <a:pt x="2240756" y="1280343"/>
                  </a:lnTo>
                  <a:lnTo>
                    <a:pt x="2244725" y="1291814"/>
                  </a:lnTo>
                  <a:lnTo>
                    <a:pt x="2247503" y="1302890"/>
                  </a:lnTo>
                  <a:lnTo>
                    <a:pt x="2250281" y="1313175"/>
                  </a:lnTo>
                  <a:lnTo>
                    <a:pt x="2252265" y="1323460"/>
                  </a:lnTo>
                  <a:lnTo>
                    <a:pt x="2253853" y="1333350"/>
                  </a:lnTo>
                  <a:lnTo>
                    <a:pt x="2254647" y="1342843"/>
                  </a:lnTo>
                  <a:lnTo>
                    <a:pt x="2255043" y="1352337"/>
                  </a:lnTo>
                  <a:lnTo>
                    <a:pt x="2255837" y="1361831"/>
                  </a:lnTo>
                  <a:lnTo>
                    <a:pt x="2255043" y="1371325"/>
                  </a:lnTo>
                  <a:lnTo>
                    <a:pt x="2254647" y="1380027"/>
                  </a:lnTo>
                  <a:lnTo>
                    <a:pt x="2253853" y="1389126"/>
                  </a:lnTo>
                  <a:lnTo>
                    <a:pt x="2252662" y="1398619"/>
                  </a:lnTo>
                  <a:lnTo>
                    <a:pt x="2251075" y="1408113"/>
                  </a:lnTo>
                  <a:lnTo>
                    <a:pt x="2245122" y="1407322"/>
                  </a:lnTo>
                  <a:lnTo>
                    <a:pt x="2239168" y="1406926"/>
                  </a:lnTo>
                  <a:lnTo>
                    <a:pt x="2220118" y="1406926"/>
                  </a:lnTo>
                  <a:lnTo>
                    <a:pt x="2219722" y="1396246"/>
                  </a:lnTo>
                  <a:lnTo>
                    <a:pt x="2219325" y="1385961"/>
                  </a:lnTo>
                  <a:lnTo>
                    <a:pt x="2218928" y="1382401"/>
                  </a:lnTo>
                  <a:lnTo>
                    <a:pt x="2218134" y="1379632"/>
                  </a:lnTo>
                  <a:lnTo>
                    <a:pt x="2216547" y="1377258"/>
                  </a:lnTo>
                  <a:lnTo>
                    <a:pt x="2214165" y="1374489"/>
                  </a:lnTo>
                  <a:lnTo>
                    <a:pt x="2212181" y="1372907"/>
                  </a:lnTo>
                  <a:lnTo>
                    <a:pt x="2209403" y="1371325"/>
                  </a:lnTo>
                  <a:lnTo>
                    <a:pt x="2206228" y="1370534"/>
                  </a:lnTo>
                  <a:lnTo>
                    <a:pt x="2203053" y="1369742"/>
                  </a:lnTo>
                  <a:lnTo>
                    <a:pt x="2199878" y="1369742"/>
                  </a:lnTo>
                  <a:lnTo>
                    <a:pt x="2196703" y="1370929"/>
                  </a:lnTo>
                  <a:lnTo>
                    <a:pt x="2193925" y="1372116"/>
                  </a:lnTo>
                  <a:lnTo>
                    <a:pt x="2191543" y="1373698"/>
                  </a:lnTo>
                  <a:lnTo>
                    <a:pt x="2189559" y="1376072"/>
                  </a:lnTo>
                  <a:lnTo>
                    <a:pt x="2187178" y="1378841"/>
                  </a:lnTo>
                  <a:lnTo>
                    <a:pt x="2185987" y="1381214"/>
                  </a:lnTo>
                  <a:lnTo>
                    <a:pt x="2185590" y="1384774"/>
                  </a:lnTo>
                  <a:lnTo>
                    <a:pt x="2184003" y="1395455"/>
                  </a:lnTo>
                  <a:lnTo>
                    <a:pt x="2182018" y="1406926"/>
                  </a:lnTo>
                  <a:lnTo>
                    <a:pt x="2013743" y="1406926"/>
                  </a:lnTo>
                  <a:lnTo>
                    <a:pt x="2010965" y="1399015"/>
                  </a:lnTo>
                  <a:lnTo>
                    <a:pt x="2009775" y="1395850"/>
                  </a:lnTo>
                  <a:lnTo>
                    <a:pt x="2008584" y="1393477"/>
                  </a:lnTo>
                  <a:lnTo>
                    <a:pt x="2006600" y="1391499"/>
                  </a:lnTo>
                  <a:lnTo>
                    <a:pt x="2003822" y="1389126"/>
                  </a:lnTo>
                  <a:lnTo>
                    <a:pt x="2001440" y="1387939"/>
                  </a:lnTo>
                  <a:lnTo>
                    <a:pt x="1998662" y="1387148"/>
                  </a:lnTo>
                  <a:lnTo>
                    <a:pt x="1995090" y="1386752"/>
                  </a:lnTo>
                  <a:lnTo>
                    <a:pt x="1992312" y="1386752"/>
                  </a:lnTo>
                  <a:lnTo>
                    <a:pt x="1988740" y="1387543"/>
                  </a:lnTo>
                  <a:lnTo>
                    <a:pt x="1986359" y="1388730"/>
                  </a:lnTo>
                  <a:lnTo>
                    <a:pt x="1983581" y="1390708"/>
                  </a:lnTo>
                  <a:lnTo>
                    <a:pt x="1981597" y="1393081"/>
                  </a:lnTo>
                  <a:lnTo>
                    <a:pt x="1980009" y="1395455"/>
                  </a:lnTo>
                  <a:lnTo>
                    <a:pt x="1978818" y="1398224"/>
                  </a:lnTo>
                  <a:lnTo>
                    <a:pt x="1978025" y="1400993"/>
                  </a:lnTo>
                  <a:lnTo>
                    <a:pt x="1978025" y="1404553"/>
                  </a:lnTo>
                  <a:lnTo>
                    <a:pt x="1978025" y="1406926"/>
                  </a:lnTo>
                  <a:lnTo>
                    <a:pt x="1952625" y="1406926"/>
                  </a:lnTo>
                  <a:lnTo>
                    <a:pt x="1949847" y="1390708"/>
                  </a:lnTo>
                  <a:lnTo>
                    <a:pt x="1949053" y="1382005"/>
                  </a:lnTo>
                  <a:lnTo>
                    <a:pt x="1948259" y="1373698"/>
                  </a:lnTo>
                  <a:lnTo>
                    <a:pt x="1947862" y="1364996"/>
                  </a:lnTo>
                  <a:lnTo>
                    <a:pt x="1947862" y="1355897"/>
                  </a:lnTo>
                  <a:lnTo>
                    <a:pt x="1948259" y="1346404"/>
                  </a:lnTo>
                  <a:lnTo>
                    <a:pt x="1949053" y="1337305"/>
                  </a:lnTo>
                  <a:lnTo>
                    <a:pt x="1950243" y="1327020"/>
                  </a:lnTo>
                  <a:lnTo>
                    <a:pt x="1952228" y="1316736"/>
                  </a:lnTo>
                  <a:lnTo>
                    <a:pt x="1954609" y="1305659"/>
                  </a:lnTo>
                  <a:lnTo>
                    <a:pt x="1958181" y="1294188"/>
                  </a:lnTo>
                  <a:lnTo>
                    <a:pt x="1961356" y="1282716"/>
                  </a:lnTo>
                  <a:lnTo>
                    <a:pt x="1966118" y="1270453"/>
                  </a:lnTo>
                  <a:lnTo>
                    <a:pt x="1971675" y="1257399"/>
                  </a:lnTo>
                  <a:lnTo>
                    <a:pt x="1977231" y="1243554"/>
                  </a:lnTo>
                  <a:lnTo>
                    <a:pt x="1980803" y="1237225"/>
                  </a:lnTo>
                  <a:lnTo>
                    <a:pt x="1984772" y="1230896"/>
                  </a:lnTo>
                  <a:lnTo>
                    <a:pt x="1988740" y="1224567"/>
                  </a:lnTo>
                  <a:lnTo>
                    <a:pt x="1993106" y="1218238"/>
                  </a:lnTo>
                  <a:lnTo>
                    <a:pt x="1994693" y="1215864"/>
                  </a:lnTo>
                  <a:lnTo>
                    <a:pt x="1996281" y="1213491"/>
                  </a:lnTo>
                  <a:lnTo>
                    <a:pt x="2001440" y="1208744"/>
                  </a:lnTo>
                  <a:lnTo>
                    <a:pt x="2006600" y="1203601"/>
                  </a:lnTo>
                  <a:lnTo>
                    <a:pt x="2011362" y="1198855"/>
                  </a:lnTo>
                  <a:lnTo>
                    <a:pt x="2016522" y="1194899"/>
                  </a:lnTo>
                  <a:lnTo>
                    <a:pt x="2022078" y="1190943"/>
                  </a:lnTo>
                  <a:lnTo>
                    <a:pt x="2027634" y="1186987"/>
                  </a:lnTo>
                  <a:lnTo>
                    <a:pt x="2033190" y="1184218"/>
                  </a:lnTo>
                  <a:lnTo>
                    <a:pt x="2038350" y="1181449"/>
                  </a:lnTo>
                  <a:lnTo>
                    <a:pt x="2043906" y="1178285"/>
                  </a:lnTo>
                  <a:lnTo>
                    <a:pt x="2049859" y="1176307"/>
                  </a:lnTo>
                  <a:lnTo>
                    <a:pt x="2060972" y="1171956"/>
                  </a:lnTo>
                  <a:lnTo>
                    <a:pt x="2071290" y="1169187"/>
                  </a:lnTo>
                  <a:lnTo>
                    <a:pt x="2082006" y="1166813"/>
                  </a:lnTo>
                  <a:close/>
                  <a:moveTo>
                    <a:pt x="1110232" y="1166813"/>
                  </a:moveTo>
                  <a:lnTo>
                    <a:pt x="1112219" y="1169978"/>
                  </a:lnTo>
                  <a:lnTo>
                    <a:pt x="1115000" y="1172747"/>
                  </a:lnTo>
                  <a:lnTo>
                    <a:pt x="1118179" y="1175120"/>
                  </a:lnTo>
                  <a:lnTo>
                    <a:pt x="1121359" y="1176702"/>
                  </a:lnTo>
                  <a:lnTo>
                    <a:pt x="1124935" y="1177494"/>
                  </a:lnTo>
                  <a:lnTo>
                    <a:pt x="1128114" y="1177494"/>
                  </a:lnTo>
                  <a:lnTo>
                    <a:pt x="1136062" y="1177098"/>
                  </a:lnTo>
                  <a:lnTo>
                    <a:pt x="1144407" y="1176702"/>
                  </a:lnTo>
                  <a:lnTo>
                    <a:pt x="1154342" y="1177098"/>
                  </a:lnTo>
                  <a:lnTo>
                    <a:pt x="1163879" y="1177889"/>
                  </a:lnTo>
                  <a:lnTo>
                    <a:pt x="1173019" y="1179076"/>
                  </a:lnTo>
                  <a:lnTo>
                    <a:pt x="1181364" y="1180658"/>
                  </a:lnTo>
                  <a:lnTo>
                    <a:pt x="1189709" y="1183427"/>
                  </a:lnTo>
                  <a:lnTo>
                    <a:pt x="1197259" y="1186196"/>
                  </a:lnTo>
                  <a:lnTo>
                    <a:pt x="1204810" y="1189756"/>
                  </a:lnTo>
                  <a:lnTo>
                    <a:pt x="1211963" y="1193317"/>
                  </a:lnTo>
                  <a:lnTo>
                    <a:pt x="1218718" y="1197668"/>
                  </a:lnTo>
                  <a:lnTo>
                    <a:pt x="1225077" y="1202810"/>
                  </a:lnTo>
                  <a:lnTo>
                    <a:pt x="1231037" y="1208348"/>
                  </a:lnTo>
                  <a:lnTo>
                    <a:pt x="1236601" y="1213886"/>
                  </a:lnTo>
                  <a:lnTo>
                    <a:pt x="1241767" y="1220611"/>
                  </a:lnTo>
                  <a:lnTo>
                    <a:pt x="1246138" y="1227731"/>
                  </a:lnTo>
                  <a:lnTo>
                    <a:pt x="1250907" y="1234852"/>
                  </a:lnTo>
                  <a:lnTo>
                    <a:pt x="1254881" y="1243554"/>
                  </a:lnTo>
                  <a:lnTo>
                    <a:pt x="1260444" y="1256213"/>
                  </a:lnTo>
                  <a:lnTo>
                    <a:pt x="1265213" y="1268476"/>
                  </a:lnTo>
                  <a:lnTo>
                    <a:pt x="1269584" y="1280343"/>
                  </a:lnTo>
                  <a:lnTo>
                    <a:pt x="1273160" y="1291814"/>
                  </a:lnTo>
                  <a:lnTo>
                    <a:pt x="1276339" y="1302890"/>
                  </a:lnTo>
                  <a:lnTo>
                    <a:pt x="1278724" y="1313175"/>
                  </a:lnTo>
                  <a:lnTo>
                    <a:pt x="1281108" y="1323460"/>
                  </a:lnTo>
                  <a:lnTo>
                    <a:pt x="1282300" y="1333350"/>
                  </a:lnTo>
                  <a:lnTo>
                    <a:pt x="1283492" y="1342843"/>
                  </a:lnTo>
                  <a:lnTo>
                    <a:pt x="1283890" y="1352337"/>
                  </a:lnTo>
                  <a:lnTo>
                    <a:pt x="1284287" y="1361831"/>
                  </a:lnTo>
                  <a:lnTo>
                    <a:pt x="1283890" y="1371325"/>
                  </a:lnTo>
                  <a:lnTo>
                    <a:pt x="1283492" y="1380027"/>
                  </a:lnTo>
                  <a:lnTo>
                    <a:pt x="1282300" y="1389126"/>
                  </a:lnTo>
                  <a:lnTo>
                    <a:pt x="1281506" y="1398619"/>
                  </a:lnTo>
                  <a:lnTo>
                    <a:pt x="1279519" y="1408113"/>
                  </a:lnTo>
                  <a:lnTo>
                    <a:pt x="1273558" y="1407322"/>
                  </a:lnTo>
                  <a:lnTo>
                    <a:pt x="1267994" y="1406926"/>
                  </a:lnTo>
                  <a:lnTo>
                    <a:pt x="1248920" y="1406926"/>
                  </a:lnTo>
                  <a:lnTo>
                    <a:pt x="1248125" y="1385961"/>
                  </a:lnTo>
                  <a:lnTo>
                    <a:pt x="1247728" y="1382401"/>
                  </a:lnTo>
                  <a:lnTo>
                    <a:pt x="1246138" y="1379632"/>
                  </a:lnTo>
                  <a:lnTo>
                    <a:pt x="1244946" y="1377258"/>
                  </a:lnTo>
                  <a:lnTo>
                    <a:pt x="1242959" y="1374489"/>
                  </a:lnTo>
                  <a:lnTo>
                    <a:pt x="1240575" y="1372907"/>
                  </a:lnTo>
                  <a:lnTo>
                    <a:pt x="1237793" y="1371325"/>
                  </a:lnTo>
                  <a:lnTo>
                    <a:pt x="1235011" y="1370534"/>
                  </a:lnTo>
                  <a:lnTo>
                    <a:pt x="1231435" y="1369742"/>
                  </a:lnTo>
                  <a:lnTo>
                    <a:pt x="1228653" y="1369742"/>
                  </a:lnTo>
                  <a:lnTo>
                    <a:pt x="1225077" y="1370929"/>
                  </a:lnTo>
                  <a:lnTo>
                    <a:pt x="1222692" y="1372116"/>
                  </a:lnTo>
                  <a:lnTo>
                    <a:pt x="1220308" y="1373698"/>
                  </a:lnTo>
                  <a:lnTo>
                    <a:pt x="1217526" y="1376072"/>
                  </a:lnTo>
                  <a:lnTo>
                    <a:pt x="1215937" y="1378841"/>
                  </a:lnTo>
                  <a:lnTo>
                    <a:pt x="1214745" y="1381214"/>
                  </a:lnTo>
                  <a:lnTo>
                    <a:pt x="1214347" y="1384774"/>
                  </a:lnTo>
                  <a:lnTo>
                    <a:pt x="1211963" y="1395455"/>
                  </a:lnTo>
                  <a:lnTo>
                    <a:pt x="1209976" y="1406926"/>
                  </a:lnTo>
                  <a:lnTo>
                    <a:pt x="1041881" y="1406926"/>
                  </a:lnTo>
                  <a:lnTo>
                    <a:pt x="1039497" y="1399015"/>
                  </a:lnTo>
                  <a:lnTo>
                    <a:pt x="1038305" y="1395850"/>
                  </a:lnTo>
                  <a:lnTo>
                    <a:pt x="1036715" y="1393477"/>
                  </a:lnTo>
                  <a:lnTo>
                    <a:pt x="1034728" y="1391499"/>
                  </a:lnTo>
                  <a:lnTo>
                    <a:pt x="1032344" y="1389126"/>
                  </a:lnTo>
                  <a:lnTo>
                    <a:pt x="1029960" y="1387939"/>
                  </a:lnTo>
                  <a:lnTo>
                    <a:pt x="1026780" y="1387148"/>
                  </a:lnTo>
                  <a:lnTo>
                    <a:pt x="1023601" y="1386752"/>
                  </a:lnTo>
                  <a:lnTo>
                    <a:pt x="1020422" y="1386752"/>
                  </a:lnTo>
                  <a:lnTo>
                    <a:pt x="1017243" y="1387543"/>
                  </a:lnTo>
                  <a:lnTo>
                    <a:pt x="1014461" y="1388730"/>
                  </a:lnTo>
                  <a:lnTo>
                    <a:pt x="1012077" y="1390708"/>
                  </a:lnTo>
                  <a:lnTo>
                    <a:pt x="1010090" y="1393081"/>
                  </a:lnTo>
                  <a:lnTo>
                    <a:pt x="1008103" y="1395455"/>
                  </a:lnTo>
                  <a:lnTo>
                    <a:pt x="1006911" y="1398224"/>
                  </a:lnTo>
                  <a:lnTo>
                    <a:pt x="1006116" y="1400993"/>
                  </a:lnTo>
                  <a:lnTo>
                    <a:pt x="1006116" y="1404553"/>
                  </a:lnTo>
                  <a:lnTo>
                    <a:pt x="1006116" y="1406926"/>
                  </a:lnTo>
                  <a:lnTo>
                    <a:pt x="980684" y="1406926"/>
                  </a:lnTo>
                  <a:lnTo>
                    <a:pt x="978299" y="1390708"/>
                  </a:lnTo>
                  <a:lnTo>
                    <a:pt x="977107" y="1382005"/>
                  </a:lnTo>
                  <a:lnTo>
                    <a:pt x="976710" y="1373698"/>
                  </a:lnTo>
                  <a:lnTo>
                    <a:pt x="976312" y="1364996"/>
                  </a:lnTo>
                  <a:lnTo>
                    <a:pt x="976312" y="1355897"/>
                  </a:lnTo>
                  <a:lnTo>
                    <a:pt x="976710" y="1346404"/>
                  </a:lnTo>
                  <a:lnTo>
                    <a:pt x="977504" y="1337305"/>
                  </a:lnTo>
                  <a:lnTo>
                    <a:pt x="978697" y="1327020"/>
                  </a:lnTo>
                  <a:lnTo>
                    <a:pt x="980286" y="1316736"/>
                  </a:lnTo>
                  <a:lnTo>
                    <a:pt x="983068" y="1305659"/>
                  </a:lnTo>
                  <a:lnTo>
                    <a:pt x="985850" y="1294188"/>
                  </a:lnTo>
                  <a:lnTo>
                    <a:pt x="989823" y="1282716"/>
                  </a:lnTo>
                  <a:lnTo>
                    <a:pt x="994195" y="1270453"/>
                  </a:lnTo>
                  <a:lnTo>
                    <a:pt x="999758" y="1257399"/>
                  </a:lnTo>
                  <a:lnTo>
                    <a:pt x="1005719" y="1243554"/>
                  </a:lnTo>
                  <a:lnTo>
                    <a:pt x="1008898" y="1237225"/>
                  </a:lnTo>
                  <a:lnTo>
                    <a:pt x="1012872" y="1230500"/>
                  </a:lnTo>
                  <a:lnTo>
                    <a:pt x="1016846" y="1224567"/>
                  </a:lnTo>
                  <a:lnTo>
                    <a:pt x="1021217" y="1218238"/>
                  </a:lnTo>
                  <a:lnTo>
                    <a:pt x="1023204" y="1215864"/>
                  </a:lnTo>
                  <a:lnTo>
                    <a:pt x="1024793" y="1213491"/>
                  </a:lnTo>
                  <a:lnTo>
                    <a:pt x="1029960" y="1208744"/>
                  </a:lnTo>
                  <a:lnTo>
                    <a:pt x="1034331" y="1203601"/>
                  </a:lnTo>
                  <a:lnTo>
                    <a:pt x="1039894" y="1198855"/>
                  </a:lnTo>
                  <a:lnTo>
                    <a:pt x="1045060" y="1194899"/>
                  </a:lnTo>
                  <a:lnTo>
                    <a:pt x="1050624" y="1190943"/>
                  </a:lnTo>
                  <a:lnTo>
                    <a:pt x="1055790" y="1186987"/>
                  </a:lnTo>
                  <a:lnTo>
                    <a:pt x="1061353" y="1184218"/>
                  </a:lnTo>
                  <a:lnTo>
                    <a:pt x="1066917" y="1181449"/>
                  </a:lnTo>
                  <a:lnTo>
                    <a:pt x="1072480" y="1178285"/>
                  </a:lnTo>
                  <a:lnTo>
                    <a:pt x="1078043" y="1176307"/>
                  </a:lnTo>
                  <a:lnTo>
                    <a:pt x="1089170" y="1171956"/>
                  </a:lnTo>
                  <a:lnTo>
                    <a:pt x="1099900" y="1169187"/>
                  </a:lnTo>
                  <a:lnTo>
                    <a:pt x="1110232" y="1166813"/>
                  </a:lnTo>
                  <a:close/>
                  <a:moveTo>
                    <a:pt x="1601784" y="1141413"/>
                  </a:moveTo>
                  <a:lnTo>
                    <a:pt x="1608513" y="1141413"/>
                  </a:lnTo>
                  <a:lnTo>
                    <a:pt x="1616826" y="1141413"/>
                  </a:lnTo>
                  <a:lnTo>
                    <a:pt x="1628701" y="1141809"/>
                  </a:lnTo>
                  <a:lnTo>
                    <a:pt x="1639785" y="1142996"/>
                  </a:lnTo>
                  <a:lnTo>
                    <a:pt x="1644139" y="1143392"/>
                  </a:lnTo>
                  <a:lnTo>
                    <a:pt x="1656410" y="1145766"/>
                  </a:lnTo>
                  <a:lnTo>
                    <a:pt x="1668285" y="1149327"/>
                  </a:lnTo>
                  <a:lnTo>
                    <a:pt x="1673431" y="1150910"/>
                  </a:lnTo>
                  <a:lnTo>
                    <a:pt x="1682140" y="1154075"/>
                  </a:lnTo>
                  <a:lnTo>
                    <a:pt x="1690453" y="1157241"/>
                  </a:lnTo>
                  <a:lnTo>
                    <a:pt x="1694807" y="1158823"/>
                  </a:lnTo>
                  <a:lnTo>
                    <a:pt x="1703516" y="1163572"/>
                  </a:lnTo>
                  <a:lnTo>
                    <a:pt x="1711828" y="1167924"/>
                  </a:lnTo>
                  <a:lnTo>
                    <a:pt x="1714995" y="1169903"/>
                  </a:lnTo>
                  <a:lnTo>
                    <a:pt x="1726079" y="1177421"/>
                  </a:lnTo>
                  <a:lnTo>
                    <a:pt x="1729245" y="1179399"/>
                  </a:lnTo>
                  <a:lnTo>
                    <a:pt x="1739142" y="1186918"/>
                  </a:lnTo>
                  <a:lnTo>
                    <a:pt x="1740329" y="1188105"/>
                  </a:lnTo>
                  <a:lnTo>
                    <a:pt x="1745475" y="1192853"/>
                  </a:lnTo>
                  <a:lnTo>
                    <a:pt x="1747058" y="1194436"/>
                  </a:lnTo>
                  <a:lnTo>
                    <a:pt x="1748642" y="1196018"/>
                  </a:lnTo>
                  <a:lnTo>
                    <a:pt x="1743100" y="1240732"/>
                  </a:lnTo>
                  <a:lnTo>
                    <a:pt x="1739142" y="1274761"/>
                  </a:lnTo>
                  <a:lnTo>
                    <a:pt x="1736766" y="1296128"/>
                  </a:lnTo>
                  <a:lnTo>
                    <a:pt x="1738746" y="1294150"/>
                  </a:lnTo>
                  <a:lnTo>
                    <a:pt x="1739537" y="1293358"/>
                  </a:lnTo>
                  <a:lnTo>
                    <a:pt x="1740725" y="1293358"/>
                  </a:lnTo>
                  <a:lnTo>
                    <a:pt x="1741912" y="1293754"/>
                  </a:lnTo>
                  <a:lnTo>
                    <a:pt x="1743100" y="1294150"/>
                  </a:lnTo>
                  <a:lnTo>
                    <a:pt x="1744288" y="1295733"/>
                  </a:lnTo>
                  <a:lnTo>
                    <a:pt x="1745079" y="1297315"/>
                  </a:lnTo>
                  <a:lnTo>
                    <a:pt x="1747454" y="1301668"/>
                  </a:lnTo>
                  <a:lnTo>
                    <a:pt x="1749038" y="1307603"/>
                  </a:lnTo>
                  <a:lnTo>
                    <a:pt x="1750621" y="1315121"/>
                  </a:lnTo>
                  <a:lnTo>
                    <a:pt x="1751809" y="1323827"/>
                  </a:lnTo>
                  <a:lnTo>
                    <a:pt x="1752204" y="1332928"/>
                  </a:lnTo>
                  <a:lnTo>
                    <a:pt x="1752600" y="1343216"/>
                  </a:lnTo>
                  <a:lnTo>
                    <a:pt x="1752204" y="1352712"/>
                  </a:lnTo>
                  <a:lnTo>
                    <a:pt x="1751809" y="1361813"/>
                  </a:lnTo>
                  <a:lnTo>
                    <a:pt x="1750621" y="1370518"/>
                  </a:lnTo>
                  <a:lnTo>
                    <a:pt x="1749038" y="1378036"/>
                  </a:lnTo>
                  <a:lnTo>
                    <a:pt x="1747454" y="1383972"/>
                  </a:lnTo>
                  <a:lnTo>
                    <a:pt x="1745079" y="1388324"/>
                  </a:lnTo>
                  <a:lnTo>
                    <a:pt x="1744288" y="1390303"/>
                  </a:lnTo>
                  <a:lnTo>
                    <a:pt x="1743100" y="1391490"/>
                  </a:lnTo>
                  <a:lnTo>
                    <a:pt x="1741912" y="1391886"/>
                  </a:lnTo>
                  <a:lnTo>
                    <a:pt x="1740725" y="1392281"/>
                  </a:lnTo>
                  <a:lnTo>
                    <a:pt x="1739142" y="1391886"/>
                  </a:lnTo>
                  <a:lnTo>
                    <a:pt x="1737954" y="1391094"/>
                  </a:lnTo>
                  <a:lnTo>
                    <a:pt x="1736766" y="1389511"/>
                  </a:lnTo>
                  <a:lnTo>
                    <a:pt x="1735975" y="1387929"/>
                  </a:lnTo>
                  <a:lnTo>
                    <a:pt x="1733996" y="1382785"/>
                  </a:lnTo>
                  <a:lnTo>
                    <a:pt x="1731620" y="1376849"/>
                  </a:lnTo>
                  <a:lnTo>
                    <a:pt x="1730829" y="1384367"/>
                  </a:lnTo>
                  <a:lnTo>
                    <a:pt x="1729641" y="1391886"/>
                  </a:lnTo>
                  <a:lnTo>
                    <a:pt x="1725683" y="1406526"/>
                  </a:lnTo>
                  <a:lnTo>
                    <a:pt x="1475905" y="1406526"/>
                  </a:lnTo>
                  <a:lnTo>
                    <a:pt x="1471551" y="1394260"/>
                  </a:lnTo>
                  <a:lnTo>
                    <a:pt x="1469968" y="1388324"/>
                  </a:lnTo>
                  <a:lnTo>
                    <a:pt x="1467592" y="1381993"/>
                  </a:lnTo>
                  <a:lnTo>
                    <a:pt x="1466009" y="1387137"/>
                  </a:lnTo>
                  <a:lnTo>
                    <a:pt x="1464426" y="1391490"/>
                  </a:lnTo>
                  <a:lnTo>
                    <a:pt x="1463238" y="1392677"/>
                  </a:lnTo>
                  <a:lnTo>
                    <a:pt x="1462051" y="1393864"/>
                  </a:lnTo>
                  <a:lnTo>
                    <a:pt x="1460863" y="1394260"/>
                  </a:lnTo>
                  <a:lnTo>
                    <a:pt x="1459676" y="1394655"/>
                  </a:lnTo>
                  <a:lnTo>
                    <a:pt x="1458884" y="1394260"/>
                  </a:lnTo>
                  <a:lnTo>
                    <a:pt x="1457696" y="1393468"/>
                  </a:lnTo>
                  <a:lnTo>
                    <a:pt x="1456509" y="1392281"/>
                  </a:lnTo>
                  <a:lnTo>
                    <a:pt x="1454925" y="1391094"/>
                  </a:lnTo>
                  <a:lnTo>
                    <a:pt x="1452946" y="1386346"/>
                  </a:lnTo>
                  <a:lnTo>
                    <a:pt x="1451363" y="1380015"/>
                  </a:lnTo>
                  <a:lnTo>
                    <a:pt x="1450175" y="1372892"/>
                  </a:lnTo>
                  <a:lnTo>
                    <a:pt x="1448592" y="1364583"/>
                  </a:lnTo>
                  <a:lnTo>
                    <a:pt x="1447800" y="1355086"/>
                  </a:lnTo>
                  <a:lnTo>
                    <a:pt x="1447800" y="1345194"/>
                  </a:lnTo>
                  <a:lnTo>
                    <a:pt x="1447800" y="1334906"/>
                  </a:lnTo>
                  <a:lnTo>
                    <a:pt x="1448592" y="1325805"/>
                  </a:lnTo>
                  <a:lnTo>
                    <a:pt x="1450175" y="1317496"/>
                  </a:lnTo>
                  <a:lnTo>
                    <a:pt x="1451363" y="1310373"/>
                  </a:lnTo>
                  <a:lnTo>
                    <a:pt x="1452946" y="1304438"/>
                  </a:lnTo>
                  <a:lnTo>
                    <a:pt x="1454925" y="1299689"/>
                  </a:lnTo>
                  <a:lnTo>
                    <a:pt x="1456509" y="1298107"/>
                  </a:lnTo>
                  <a:lnTo>
                    <a:pt x="1457696" y="1296920"/>
                  </a:lnTo>
                  <a:lnTo>
                    <a:pt x="1458884" y="1296128"/>
                  </a:lnTo>
                  <a:lnTo>
                    <a:pt x="1459676" y="1296128"/>
                  </a:lnTo>
                  <a:lnTo>
                    <a:pt x="1460467" y="1296128"/>
                  </a:lnTo>
                  <a:lnTo>
                    <a:pt x="1461259" y="1296524"/>
                  </a:lnTo>
                  <a:lnTo>
                    <a:pt x="1462051" y="1283466"/>
                  </a:lnTo>
                  <a:lnTo>
                    <a:pt x="1462446" y="1277531"/>
                  </a:lnTo>
                  <a:lnTo>
                    <a:pt x="1464030" y="1271991"/>
                  </a:lnTo>
                  <a:lnTo>
                    <a:pt x="1462051" y="1258142"/>
                  </a:lnTo>
                  <a:lnTo>
                    <a:pt x="1460071" y="1245480"/>
                  </a:lnTo>
                  <a:lnTo>
                    <a:pt x="1456905" y="1223717"/>
                  </a:lnTo>
                  <a:lnTo>
                    <a:pt x="1453738" y="1208681"/>
                  </a:lnTo>
                  <a:lnTo>
                    <a:pt x="1452550" y="1203537"/>
                  </a:lnTo>
                  <a:lnTo>
                    <a:pt x="1458488" y="1199975"/>
                  </a:lnTo>
                  <a:lnTo>
                    <a:pt x="1465217" y="1196018"/>
                  </a:lnTo>
                  <a:lnTo>
                    <a:pt x="1471551" y="1191270"/>
                  </a:lnTo>
                  <a:lnTo>
                    <a:pt x="1477884" y="1186522"/>
                  </a:lnTo>
                  <a:lnTo>
                    <a:pt x="1489760" y="1177421"/>
                  </a:lnTo>
                  <a:lnTo>
                    <a:pt x="1495302" y="1173464"/>
                  </a:lnTo>
                  <a:lnTo>
                    <a:pt x="1500843" y="1170299"/>
                  </a:lnTo>
                  <a:lnTo>
                    <a:pt x="1515490" y="1163176"/>
                  </a:lnTo>
                  <a:lnTo>
                    <a:pt x="1530136" y="1157241"/>
                  </a:lnTo>
                  <a:lnTo>
                    <a:pt x="1539636" y="1154075"/>
                  </a:lnTo>
                  <a:lnTo>
                    <a:pt x="1548741" y="1150910"/>
                  </a:lnTo>
                  <a:lnTo>
                    <a:pt x="1558241" y="1148536"/>
                  </a:lnTo>
                  <a:lnTo>
                    <a:pt x="1568533" y="1145766"/>
                  </a:lnTo>
                  <a:lnTo>
                    <a:pt x="1576450" y="1144183"/>
                  </a:lnTo>
                  <a:lnTo>
                    <a:pt x="1583971" y="1142996"/>
                  </a:lnTo>
                  <a:lnTo>
                    <a:pt x="1594658" y="1142204"/>
                  </a:lnTo>
                  <a:lnTo>
                    <a:pt x="1601784" y="1141413"/>
                  </a:lnTo>
                  <a:close/>
                  <a:moveTo>
                    <a:pt x="1832358" y="1052513"/>
                  </a:moveTo>
                  <a:lnTo>
                    <a:pt x="1843104" y="1052513"/>
                  </a:lnTo>
                  <a:lnTo>
                    <a:pt x="1847083" y="1052911"/>
                  </a:lnTo>
                  <a:lnTo>
                    <a:pt x="1839522" y="1055300"/>
                  </a:lnTo>
                  <a:lnTo>
                    <a:pt x="1831960" y="1058882"/>
                  </a:lnTo>
                  <a:lnTo>
                    <a:pt x="1825194" y="1062067"/>
                  </a:lnTo>
                  <a:lnTo>
                    <a:pt x="1818428" y="1065650"/>
                  </a:lnTo>
                  <a:lnTo>
                    <a:pt x="1820418" y="1066446"/>
                  </a:lnTo>
                  <a:lnTo>
                    <a:pt x="1828776" y="1066048"/>
                  </a:lnTo>
                  <a:lnTo>
                    <a:pt x="1837532" y="1065650"/>
                  </a:lnTo>
                  <a:lnTo>
                    <a:pt x="1846685" y="1066048"/>
                  </a:lnTo>
                  <a:lnTo>
                    <a:pt x="1856237" y="1066446"/>
                  </a:lnTo>
                  <a:lnTo>
                    <a:pt x="1865789" y="1067640"/>
                  </a:lnTo>
                  <a:lnTo>
                    <a:pt x="1876137" y="1069631"/>
                  </a:lnTo>
                  <a:lnTo>
                    <a:pt x="1885688" y="1072417"/>
                  </a:lnTo>
                  <a:lnTo>
                    <a:pt x="1895638" y="1075602"/>
                  </a:lnTo>
                  <a:lnTo>
                    <a:pt x="1905588" y="1079981"/>
                  </a:lnTo>
                  <a:lnTo>
                    <a:pt x="1910761" y="1082369"/>
                  </a:lnTo>
                  <a:lnTo>
                    <a:pt x="1915139" y="1085156"/>
                  </a:lnTo>
                  <a:lnTo>
                    <a:pt x="1919915" y="1088340"/>
                  </a:lnTo>
                  <a:lnTo>
                    <a:pt x="1924691" y="1091525"/>
                  </a:lnTo>
                  <a:lnTo>
                    <a:pt x="1929069" y="1095506"/>
                  </a:lnTo>
                  <a:lnTo>
                    <a:pt x="1933845" y="1099487"/>
                  </a:lnTo>
                  <a:lnTo>
                    <a:pt x="1938223" y="1103468"/>
                  </a:lnTo>
                  <a:lnTo>
                    <a:pt x="1942202" y="1108245"/>
                  </a:lnTo>
                  <a:lnTo>
                    <a:pt x="1946580" y="1112623"/>
                  </a:lnTo>
                  <a:lnTo>
                    <a:pt x="1950162" y="1118197"/>
                  </a:lnTo>
                  <a:lnTo>
                    <a:pt x="1954142" y="1123770"/>
                  </a:lnTo>
                  <a:lnTo>
                    <a:pt x="1957724" y="1129741"/>
                  </a:lnTo>
                  <a:lnTo>
                    <a:pt x="1960908" y="1136110"/>
                  </a:lnTo>
                  <a:lnTo>
                    <a:pt x="1964490" y="1142878"/>
                  </a:lnTo>
                  <a:lnTo>
                    <a:pt x="1968868" y="1152830"/>
                  </a:lnTo>
                  <a:lnTo>
                    <a:pt x="1972847" y="1163180"/>
                  </a:lnTo>
                  <a:lnTo>
                    <a:pt x="1979613" y="1182288"/>
                  </a:lnTo>
                  <a:lnTo>
                    <a:pt x="1975633" y="1185871"/>
                  </a:lnTo>
                  <a:lnTo>
                    <a:pt x="1972051" y="1190249"/>
                  </a:lnTo>
                  <a:lnTo>
                    <a:pt x="1967674" y="1192638"/>
                  </a:lnTo>
                  <a:lnTo>
                    <a:pt x="1965684" y="1193832"/>
                  </a:lnTo>
                  <a:lnTo>
                    <a:pt x="1963694" y="1195823"/>
                  </a:lnTo>
                  <a:lnTo>
                    <a:pt x="1962102" y="1197415"/>
                  </a:lnTo>
                  <a:lnTo>
                    <a:pt x="1961306" y="1199007"/>
                  </a:lnTo>
                  <a:lnTo>
                    <a:pt x="1960112" y="1201396"/>
                  </a:lnTo>
                  <a:lnTo>
                    <a:pt x="1959316" y="1202988"/>
                  </a:lnTo>
                  <a:lnTo>
                    <a:pt x="1958918" y="1205377"/>
                  </a:lnTo>
                  <a:lnTo>
                    <a:pt x="1958918" y="1207367"/>
                  </a:lnTo>
                  <a:lnTo>
                    <a:pt x="1952152" y="1218115"/>
                  </a:lnTo>
                  <a:lnTo>
                    <a:pt x="1946580" y="1229262"/>
                  </a:lnTo>
                  <a:lnTo>
                    <a:pt x="1941008" y="1240806"/>
                  </a:lnTo>
                  <a:lnTo>
                    <a:pt x="1936233" y="1252350"/>
                  </a:lnTo>
                  <a:lnTo>
                    <a:pt x="1932253" y="1263895"/>
                  </a:lnTo>
                  <a:lnTo>
                    <a:pt x="1928273" y="1274245"/>
                  </a:lnTo>
                  <a:lnTo>
                    <a:pt x="1925089" y="1284993"/>
                  </a:lnTo>
                  <a:lnTo>
                    <a:pt x="1921905" y="1294945"/>
                  </a:lnTo>
                  <a:lnTo>
                    <a:pt x="1919915" y="1304897"/>
                  </a:lnTo>
                  <a:lnTo>
                    <a:pt x="1917925" y="1314451"/>
                  </a:lnTo>
                  <a:lnTo>
                    <a:pt x="1784997" y="1314451"/>
                  </a:lnTo>
                  <a:lnTo>
                    <a:pt x="1783007" y="1303305"/>
                  </a:lnTo>
                  <a:lnTo>
                    <a:pt x="1780222" y="1293353"/>
                  </a:lnTo>
                  <a:lnTo>
                    <a:pt x="1778630" y="1288974"/>
                  </a:lnTo>
                  <a:lnTo>
                    <a:pt x="1777038" y="1284993"/>
                  </a:lnTo>
                  <a:lnTo>
                    <a:pt x="1775446" y="1281410"/>
                  </a:lnTo>
                  <a:lnTo>
                    <a:pt x="1773058" y="1278226"/>
                  </a:lnTo>
                  <a:lnTo>
                    <a:pt x="1782609" y="1200202"/>
                  </a:lnTo>
                  <a:lnTo>
                    <a:pt x="1783007" y="1196619"/>
                  </a:lnTo>
                  <a:lnTo>
                    <a:pt x="1783007" y="1192638"/>
                  </a:lnTo>
                  <a:lnTo>
                    <a:pt x="1782211" y="1189453"/>
                  </a:lnTo>
                  <a:lnTo>
                    <a:pt x="1781416" y="1185472"/>
                  </a:lnTo>
                  <a:lnTo>
                    <a:pt x="1779824" y="1182288"/>
                  </a:lnTo>
                  <a:lnTo>
                    <a:pt x="1778232" y="1178705"/>
                  </a:lnTo>
                  <a:lnTo>
                    <a:pt x="1776242" y="1175919"/>
                  </a:lnTo>
                  <a:lnTo>
                    <a:pt x="1774252" y="1172734"/>
                  </a:lnTo>
                  <a:lnTo>
                    <a:pt x="1767884" y="1166763"/>
                  </a:lnTo>
                  <a:lnTo>
                    <a:pt x="1761516" y="1161588"/>
                  </a:lnTo>
                  <a:lnTo>
                    <a:pt x="1752362" y="1154422"/>
                  </a:lnTo>
                  <a:lnTo>
                    <a:pt x="1741219" y="1146460"/>
                  </a:lnTo>
                  <a:lnTo>
                    <a:pt x="1734851" y="1142480"/>
                  </a:lnTo>
                  <a:lnTo>
                    <a:pt x="1728085" y="1138101"/>
                  </a:lnTo>
                  <a:lnTo>
                    <a:pt x="1720921" y="1134518"/>
                  </a:lnTo>
                  <a:lnTo>
                    <a:pt x="1712564" y="1130139"/>
                  </a:lnTo>
                  <a:lnTo>
                    <a:pt x="1704206" y="1126158"/>
                  </a:lnTo>
                  <a:lnTo>
                    <a:pt x="1695450" y="1122576"/>
                  </a:lnTo>
                  <a:lnTo>
                    <a:pt x="1698236" y="1118197"/>
                  </a:lnTo>
                  <a:lnTo>
                    <a:pt x="1701420" y="1114216"/>
                  </a:lnTo>
                  <a:lnTo>
                    <a:pt x="1697440" y="1114614"/>
                  </a:lnTo>
                  <a:lnTo>
                    <a:pt x="1701420" y="1111827"/>
                  </a:lnTo>
                  <a:lnTo>
                    <a:pt x="1705002" y="1109041"/>
                  </a:lnTo>
                  <a:lnTo>
                    <a:pt x="1710176" y="1103069"/>
                  </a:lnTo>
                  <a:lnTo>
                    <a:pt x="1715748" y="1097894"/>
                  </a:lnTo>
                  <a:lnTo>
                    <a:pt x="1721319" y="1093117"/>
                  </a:lnTo>
                  <a:lnTo>
                    <a:pt x="1726891" y="1088340"/>
                  </a:lnTo>
                  <a:lnTo>
                    <a:pt x="1732463" y="1083962"/>
                  </a:lnTo>
                  <a:lnTo>
                    <a:pt x="1738035" y="1080379"/>
                  </a:lnTo>
                  <a:lnTo>
                    <a:pt x="1744005" y="1076398"/>
                  </a:lnTo>
                  <a:lnTo>
                    <a:pt x="1749975" y="1073611"/>
                  </a:lnTo>
                  <a:lnTo>
                    <a:pt x="1755944" y="1070427"/>
                  </a:lnTo>
                  <a:lnTo>
                    <a:pt x="1761914" y="1067640"/>
                  </a:lnTo>
                  <a:lnTo>
                    <a:pt x="1773456" y="1063261"/>
                  </a:lnTo>
                  <a:lnTo>
                    <a:pt x="1784997" y="1059679"/>
                  </a:lnTo>
                  <a:lnTo>
                    <a:pt x="1796539" y="1056892"/>
                  </a:lnTo>
                  <a:lnTo>
                    <a:pt x="1806489" y="1054902"/>
                  </a:lnTo>
                  <a:lnTo>
                    <a:pt x="1816438" y="1053707"/>
                  </a:lnTo>
                  <a:lnTo>
                    <a:pt x="1824796" y="1052911"/>
                  </a:lnTo>
                  <a:lnTo>
                    <a:pt x="1832358" y="1052513"/>
                  </a:lnTo>
                  <a:close/>
                  <a:moveTo>
                    <a:pt x="861259" y="1052513"/>
                  </a:moveTo>
                  <a:lnTo>
                    <a:pt x="871603" y="1052513"/>
                  </a:lnTo>
                  <a:lnTo>
                    <a:pt x="875581" y="1052911"/>
                  </a:lnTo>
                  <a:lnTo>
                    <a:pt x="868022" y="1055295"/>
                  </a:lnTo>
                  <a:lnTo>
                    <a:pt x="860861" y="1058873"/>
                  </a:lnTo>
                  <a:lnTo>
                    <a:pt x="854098" y="1062053"/>
                  </a:lnTo>
                  <a:lnTo>
                    <a:pt x="847335" y="1065630"/>
                  </a:lnTo>
                  <a:lnTo>
                    <a:pt x="849324" y="1066425"/>
                  </a:lnTo>
                  <a:lnTo>
                    <a:pt x="857281" y="1066027"/>
                  </a:lnTo>
                  <a:lnTo>
                    <a:pt x="866033" y="1065630"/>
                  </a:lnTo>
                  <a:lnTo>
                    <a:pt x="875183" y="1066027"/>
                  </a:lnTo>
                  <a:lnTo>
                    <a:pt x="884732" y="1066425"/>
                  </a:lnTo>
                  <a:lnTo>
                    <a:pt x="894678" y="1067617"/>
                  </a:lnTo>
                  <a:lnTo>
                    <a:pt x="904624" y="1069605"/>
                  </a:lnTo>
                  <a:lnTo>
                    <a:pt x="914172" y="1072387"/>
                  </a:lnTo>
                  <a:lnTo>
                    <a:pt x="924516" y="1075567"/>
                  </a:lnTo>
                  <a:lnTo>
                    <a:pt x="934064" y="1079939"/>
                  </a:lnTo>
                  <a:lnTo>
                    <a:pt x="939236" y="1082324"/>
                  </a:lnTo>
                  <a:lnTo>
                    <a:pt x="944010" y="1085106"/>
                  </a:lnTo>
                  <a:lnTo>
                    <a:pt x="948784" y="1088286"/>
                  </a:lnTo>
                  <a:lnTo>
                    <a:pt x="953160" y="1091466"/>
                  </a:lnTo>
                  <a:lnTo>
                    <a:pt x="957934" y="1095441"/>
                  </a:lnTo>
                  <a:lnTo>
                    <a:pt x="962708" y="1099415"/>
                  </a:lnTo>
                  <a:lnTo>
                    <a:pt x="966687" y="1103390"/>
                  </a:lnTo>
                  <a:lnTo>
                    <a:pt x="971063" y="1108160"/>
                  </a:lnTo>
                  <a:lnTo>
                    <a:pt x="974644" y="1112532"/>
                  </a:lnTo>
                  <a:lnTo>
                    <a:pt x="979020" y="1118097"/>
                  </a:lnTo>
                  <a:lnTo>
                    <a:pt x="982998" y="1123662"/>
                  </a:lnTo>
                  <a:lnTo>
                    <a:pt x="986181" y="1129624"/>
                  </a:lnTo>
                  <a:lnTo>
                    <a:pt x="989762" y="1135983"/>
                  </a:lnTo>
                  <a:lnTo>
                    <a:pt x="992944" y="1142741"/>
                  </a:lnTo>
                  <a:lnTo>
                    <a:pt x="997321" y="1152678"/>
                  </a:lnTo>
                  <a:lnTo>
                    <a:pt x="1001299" y="1163012"/>
                  </a:lnTo>
                  <a:lnTo>
                    <a:pt x="1008062" y="1182091"/>
                  </a:lnTo>
                  <a:lnTo>
                    <a:pt x="1004482" y="1185668"/>
                  </a:lnTo>
                  <a:lnTo>
                    <a:pt x="1000105" y="1190040"/>
                  </a:lnTo>
                  <a:lnTo>
                    <a:pt x="996525" y="1192425"/>
                  </a:lnTo>
                  <a:lnTo>
                    <a:pt x="994138" y="1193618"/>
                  </a:lnTo>
                  <a:lnTo>
                    <a:pt x="992546" y="1195605"/>
                  </a:lnTo>
                  <a:lnTo>
                    <a:pt x="990955" y="1197195"/>
                  </a:lnTo>
                  <a:lnTo>
                    <a:pt x="989762" y="1198785"/>
                  </a:lnTo>
                  <a:lnTo>
                    <a:pt x="988568" y="1201170"/>
                  </a:lnTo>
                  <a:lnTo>
                    <a:pt x="987772" y="1202760"/>
                  </a:lnTo>
                  <a:lnTo>
                    <a:pt x="987375" y="1205145"/>
                  </a:lnTo>
                  <a:lnTo>
                    <a:pt x="987375" y="1207132"/>
                  </a:lnTo>
                  <a:lnTo>
                    <a:pt x="980611" y="1217864"/>
                  </a:lnTo>
                  <a:lnTo>
                    <a:pt x="975041" y="1228993"/>
                  </a:lnTo>
                  <a:lnTo>
                    <a:pt x="969870" y="1240520"/>
                  </a:lnTo>
                  <a:lnTo>
                    <a:pt x="965095" y="1252047"/>
                  </a:lnTo>
                  <a:lnTo>
                    <a:pt x="960321" y="1263574"/>
                  </a:lnTo>
                  <a:lnTo>
                    <a:pt x="956741" y="1273908"/>
                  </a:lnTo>
                  <a:lnTo>
                    <a:pt x="953558" y="1284640"/>
                  </a:lnTo>
                  <a:lnTo>
                    <a:pt x="950773" y="1294577"/>
                  </a:lnTo>
                  <a:lnTo>
                    <a:pt x="948784" y="1304514"/>
                  </a:lnTo>
                  <a:lnTo>
                    <a:pt x="946397" y="1314054"/>
                  </a:lnTo>
                  <a:lnTo>
                    <a:pt x="746283" y="1314054"/>
                  </a:lnTo>
                  <a:lnTo>
                    <a:pt x="745487" y="1310874"/>
                  </a:lnTo>
                  <a:lnTo>
                    <a:pt x="745487" y="1314054"/>
                  </a:lnTo>
                  <a:lnTo>
                    <a:pt x="692972" y="1314054"/>
                  </a:lnTo>
                  <a:lnTo>
                    <a:pt x="688994" y="1314054"/>
                  </a:lnTo>
                  <a:lnTo>
                    <a:pt x="685811" y="1314451"/>
                  </a:lnTo>
                  <a:lnTo>
                    <a:pt x="683026" y="1296565"/>
                  </a:lnTo>
                  <a:lnTo>
                    <a:pt x="681833" y="1287423"/>
                  </a:lnTo>
                  <a:lnTo>
                    <a:pt x="681435" y="1278281"/>
                  </a:lnTo>
                  <a:lnTo>
                    <a:pt x="681037" y="1268344"/>
                  </a:lnTo>
                  <a:lnTo>
                    <a:pt x="681435" y="1258804"/>
                  </a:lnTo>
                  <a:lnTo>
                    <a:pt x="681833" y="1249265"/>
                  </a:lnTo>
                  <a:lnTo>
                    <a:pt x="682628" y="1238930"/>
                  </a:lnTo>
                  <a:lnTo>
                    <a:pt x="684617" y="1228596"/>
                  </a:lnTo>
                  <a:lnTo>
                    <a:pt x="686607" y="1217466"/>
                  </a:lnTo>
                  <a:lnTo>
                    <a:pt x="688994" y="1205940"/>
                  </a:lnTo>
                  <a:lnTo>
                    <a:pt x="692176" y="1194810"/>
                  </a:lnTo>
                  <a:lnTo>
                    <a:pt x="696155" y="1182488"/>
                  </a:lnTo>
                  <a:lnTo>
                    <a:pt x="700929" y="1169769"/>
                  </a:lnTo>
                  <a:lnTo>
                    <a:pt x="706499" y="1156255"/>
                  </a:lnTo>
                  <a:lnTo>
                    <a:pt x="712466" y="1142741"/>
                  </a:lnTo>
                  <a:lnTo>
                    <a:pt x="716445" y="1134791"/>
                  </a:lnTo>
                  <a:lnTo>
                    <a:pt x="720821" y="1127636"/>
                  </a:lnTo>
                  <a:lnTo>
                    <a:pt x="725595" y="1120482"/>
                  </a:lnTo>
                  <a:lnTo>
                    <a:pt x="729971" y="1114122"/>
                  </a:lnTo>
                  <a:lnTo>
                    <a:pt x="726391" y="1114520"/>
                  </a:lnTo>
                  <a:lnTo>
                    <a:pt x="729971" y="1111737"/>
                  </a:lnTo>
                  <a:lnTo>
                    <a:pt x="733950" y="1108955"/>
                  </a:lnTo>
                  <a:lnTo>
                    <a:pt x="739122" y="1102993"/>
                  </a:lnTo>
                  <a:lnTo>
                    <a:pt x="744294" y="1097826"/>
                  </a:lnTo>
                  <a:lnTo>
                    <a:pt x="749863" y="1093056"/>
                  </a:lnTo>
                  <a:lnTo>
                    <a:pt x="755433" y="1088286"/>
                  </a:lnTo>
                  <a:lnTo>
                    <a:pt x="761401" y="1083914"/>
                  </a:lnTo>
                  <a:lnTo>
                    <a:pt x="766970" y="1080337"/>
                  </a:lnTo>
                  <a:lnTo>
                    <a:pt x="772938" y="1076362"/>
                  </a:lnTo>
                  <a:lnTo>
                    <a:pt x="778508" y="1073579"/>
                  </a:lnTo>
                  <a:lnTo>
                    <a:pt x="784475" y="1070400"/>
                  </a:lnTo>
                  <a:lnTo>
                    <a:pt x="790443" y="1067617"/>
                  </a:lnTo>
                  <a:lnTo>
                    <a:pt x="802378" y="1063245"/>
                  </a:lnTo>
                  <a:lnTo>
                    <a:pt x="813916" y="1059668"/>
                  </a:lnTo>
                  <a:lnTo>
                    <a:pt x="824658" y="1056885"/>
                  </a:lnTo>
                  <a:lnTo>
                    <a:pt x="835399" y="1054898"/>
                  </a:lnTo>
                  <a:lnTo>
                    <a:pt x="844947" y="1053705"/>
                  </a:lnTo>
                  <a:lnTo>
                    <a:pt x="853700" y="1052911"/>
                  </a:lnTo>
                  <a:lnTo>
                    <a:pt x="861259" y="1052513"/>
                  </a:lnTo>
                  <a:close/>
                  <a:moveTo>
                    <a:pt x="1326357" y="1047750"/>
                  </a:moveTo>
                  <a:lnTo>
                    <a:pt x="1337469" y="1047750"/>
                  </a:lnTo>
                  <a:lnTo>
                    <a:pt x="1348582" y="1048148"/>
                  </a:lnTo>
                  <a:lnTo>
                    <a:pt x="1358901" y="1048942"/>
                  </a:lnTo>
                  <a:lnTo>
                    <a:pt x="1368822" y="1050532"/>
                  </a:lnTo>
                  <a:lnTo>
                    <a:pt x="1378347" y="1052520"/>
                  </a:lnTo>
                  <a:lnTo>
                    <a:pt x="1387476" y="1054904"/>
                  </a:lnTo>
                  <a:lnTo>
                    <a:pt x="1396604" y="1057289"/>
                  </a:lnTo>
                  <a:lnTo>
                    <a:pt x="1404541" y="1060469"/>
                  </a:lnTo>
                  <a:lnTo>
                    <a:pt x="1412479" y="1063251"/>
                  </a:lnTo>
                  <a:lnTo>
                    <a:pt x="1419623" y="1066828"/>
                  </a:lnTo>
                  <a:lnTo>
                    <a:pt x="1426766" y="1070008"/>
                  </a:lnTo>
                  <a:lnTo>
                    <a:pt x="1433116" y="1073983"/>
                  </a:lnTo>
                  <a:lnTo>
                    <a:pt x="1444626" y="1081137"/>
                  </a:lnTo>
                  <a:lnTo>
                    <a:pt x="1454151" y="1087894"/>
                  </a:lnTo>
                  <a:lnTo>
                    <a:pt x="1461691" y="1093856"/>
                  </a:lnTo>
                  <a:lnTo>
                    <a:pt x="1466851" y="1098228"/>
                  </a:lnTo>
                  <a:lnTo>
                    <a:pt x="1471613" y="1102600"/>
                  </a:lnTo>
                  <a:lnTo>
                    <a:pt x="1465660" y="1153079"/>
                  </a:lnTo>
                  <a:lnTo>
                    <a:pt x="1458913" y="1157848"/>
                  </a:lnTo>
                  <a:lnTo>
                    <a:pt x="1447404" y="1166195"/>
                  </a:lnTo>
                  <a:lnTo>
                    <a:pt x="1441848" y="1170170"/>
                  </a:lnTo>
                  <a:lnTo>
                    <a:pt x="1437482" y="1172555"/>
                  </a:lnTo>
                  <a:lnTo>
                    <a:pt x="1434704" y="1174542"/>
                  </a:lnTo>
                  <a:lnTo>
                    <a:pt x="1432323" y="1175734"/>
                  </a:lnTo>
                  <a:lnTo>
                    <a:pt x="1427560" y="1179311"/>
                  </a:lnTo>
                  <a:lnTo>
                    <a:pt x="1424385" y="1184081"/>
                  </a:lnTo>
                  <a:lnTo>
                    <a:pt x="1421210" y="1188851"/>
                  </a:lnTo>
                  <a:lnTo>
                    <a:pt x="1419226" y="1194018"/>
                  </a:lnTo>
                  <a:lnTo>
                    <a:pt x="1418035" y="1199582"/>
                  </a:lnTo>
                  <a:lnTo>
                    <a:pt x="1418035" y="1205544"/>
                  </a:lnTo>
                  <a:lnTo>
                    <a:pt x="1418432" y="1208724"/>
                  </a:lnTo>
                  <a:lnTo>
                    <a:pt x="1418829" y="1211506"/>
                  </a:lnTo>
                  <a:lnTo>
                    <a:pt x="1419623" y="1216673"/>
                  </a:lnTo>
                  <a:lnTo>
                    <a:pt x="1422401" y="1229392"/>
                  </a:lnTo>
                  <a:lnTo>
                    <a:pt x="1425576" y="1248073"/>
                  </a:lnTo>
                  <a:lnTo>
                    <a:pt x="1427163" y="1259202"/>
                  </a:lnTo>
                  <a:lnTo>
                    <a:pt x="1429148" y="1271524"/>
                  </a:lnTo>
                  <a:lnTo>
                    <a:pt x="1427560" y="1279076"/>
                  </a:lnTo>
                  <a:lnTo>
                    <a:pt x="1425973" y="1282255"/>
                  </a:lnTo>
                  <a:lnTo>
                    <a:pt x="1423988" y="1285832"/>
                  </a:lnTo>
                  <a:lnTo>
                    <a:pt x="1422401" y="1289807"/>
                  </a:lnTo>
                  <a:lnTo>
                    <a:pt x="1420416" y="1293782"/>
                  </a:lnTo>
                  <a:lnTo>
                    <a:pt x="1418035" y="1303718"/>
                  </a:lnTo>
                  <a:lnTo>
                    <a:pt x="1416051" y="1314450"/>
                  </a:lnTo>
                  <a:lnTo>
                    <a:pt x="1312863" y="1314450"/>
                  </a:lnTo>
                  <a:lnTo>
                    <a:pt x="1310879" y="1304911"/>
                  </a:lnTo>
                  <a:lnTo>
                    <a:pt x="1308894" y="1294974"/>
                  </a:lnTo>
                  <a:lnTo>
                    <a:pt x="1305719" y="1285038"/>
                  </a:lnTo>
                  <a:lnTo>
                    <a:pt x="1302544" y="1274306"/>
                  </a:lnTo>
                  <a:lnTo>
                    <a:pt x="1298972" y="1263972"/>
                  </a:lnTo>
                  <a:lnTo>
                    <a:pt x="1295004" y="1252843"/>
                  </a:lnTo>
                  <a:lnTo>
                    <a:pt x="1290241" y="1240919"/>
                  </a:lnTo>
                  <a:lnTo>
                    <a:pt x="1285082" y="1229392"/>
                  </a:lnTo>
                  <a:lnTo>
                    <a:pt x="1280319" y="1219456"/>
                  </a:lnTo>
                  <a:lnTo>
                    <a:pt x="1275160" y="1210711"/>
                  </a:lnTo>
                  <a:lnTo>
                    <a:pt x="1270000" y="1202365"/>
                  </a:lnTo>
                  <a:lnTo>
                    <a:pt x="1264047" y="1194813"/>
                  </a:lnTo>
                  <a:lnTo>
                    <a:pt x="1258094" y="1188056"/>
                  </a:lnTo>
                  <a:lnTo>
                    <a:pt x="1251744" y="1181696"/>
                  </a:lnTo>
                  <a:lnTo>
                    <a:pt x="1244997" y="1175734"/>
                  </a:lnTo>
                  <a:lnTo>
                    <a:pt x="1238250" y="1170567"/>
                  </a:lnTo>
                  <a:lnTo>
                    <a:pt x="1231503" y="1165400"/>
                  </a:lnTo>
                  <a:lnTo>
                    <a:pt x="1224757" y="1161823"/>
                  </a:lnTo>
                  <a:lnTo>
                    <a:pt x="1217613" y="1157848"/>
                  </a:lnTo>
                  <a:lnTo>
                    <a:pt x="1210469" y="1154669"/>
                  </a:lnTo>
                  <a:lnTo>
                    <a:pt x="1202928" y="1151886"/>
                  </a:lnTo>
                  <a:lnTo>
                    <a:pt x="1195785" y="1149501"/>
                  </a:lnTo>
                  <a:lnTo>
                    <a:pt x="1188641" y="1147912"/>
                  </a:lnTo>
                  <a:lnTo>
                    <a:pt x="1181497" y="1145924"/>
                  </a:lnTo>
                  <a:lnTo>
                    <a:pt x="1179116" y="1131218"/>
                  </a:lnTo>
                  <a:lnTo>
                    <a:pt x="1176735" y="1120486"/>
                  </a:lnTo>
                  <a:lnTo>
                    <a:pt x="1174750" y="1110152"/>
                  </a:lnTo>
                  <a:lnTo>
                    <a:pt x="1180703" y="1106973"/>
                  </a:lnTo>
                  <a:lnTo>
                    <a:pt x="1187053" y="1102998"/>
                  </a:lnTo>
                  <a:lnTo>
                    <a:pt x="1193800" y="1098228"/>
                  </a:lnTo>
                  <a:lnTo>
                    <a:pt x="1200150" y="1093856"/>
                  </a:lnTo>
                  <a:lnTo>
                    <a:pt x="1212453" y="1084317"/>
                  </a:lnTo>
                  <a:lnTo>
                    <a:pt x="1217613" y="1080342"/>
                  </a:lnTo>
                  <a:lnTo>
                    <a:pt x="1223169" y="1077163"/>
                  </a:lnTo>
                  <a:lnTo>
                    <a:pt x="1237060" y="1070406"/>
                  </a:lnTo>
                  <a:lnTo>
                    <a:pt x="1250950" y="1064444"/>
                  </a:lnTo>
                  <a:lnTo>
                    <a:pt x="1264444" y="1059674"/>
                  </a:lnTo>
                  <a:lnTo>
                    <a:pt x="1277541" y="1055699"/>
                  </a:lnTo>
                  <a:lnTo>
                    <a:pt x="1290241" y="1052520"/>
                  </a:lnTo>
                  <a:lnTo>
                    <a:pt x="1302941" y="1050135"/>
                  </a:lnTo>
                  <a:lnTo>
                    <a:pt x="1314847" y="1048545"/>
                  </a:lnTo>
                  <a:lnTo>
                    <a:pt x="1326357" y="1047750"/>
                  </a:lnTo>
                  <a:close/>
                  <a:moveTo>
                    <a:pt x="525022" y="1035050"/>
                  </a:moveTo>
                  <a:lnTo>
                    <a:pt x="554037" y="1036676"/>
                  </a:lnTo>
                  <a:lnTo>
                    <a:pt x="512762" y="1068388"/>
                  </a:lnTo>
                  <a:lnTo>
                    <a:pt x="525022" y="1035050"/>
                  </a:lnTo>
                  <a:close/>
                  <a:moveTo>
                    <a:pt x="174832" y="915044"/>
                  </a:moveTo>
                  <a:lnTo>
                    <a:pt x="50860" y="916631"/>
                  </a:lnTo>
                  <a:lnTo>
                    <a:pt x="57218" y="934484"/>
                  </a:lnTo>
                  <a:lnTo>
                    <a:pt x="174832" y="915044"/>
                  </a:lnTo>
                  <a:close/>
                  <a:moveTo>
                    <a:pt x="403703" y="711119"/>
                  </a:moveTo>
                  <a:lnTo>
                    <a:pt x="403703" y="723418"/>
                  </a:lnTo>
                  <a:lnTo>
                    <a:pt x="512179" y="715086"/>
                  </a:lnTo>
                  <a:lnTo>
                    <a:pt x="403703" y="711119"/>
                  </a:lnTo>
                  <a:close/>
                  <a:moveTo>
                    <a:pt x="773852" y="677863"/>
                  </a:moveTo>
                  <a:lnTo>
                    <a:pt x="777038" y="678259"/>
                  </a:lnTo>
                  <a:lnTo>
                    <a:pt x="778632" y="678259"/>
                  </a:lnTo>
                  <a:lnTo>
                    <a:pt x="779428" y="679050"/>
                  </a:lnTo>
                  <a:lnTo>
                    <a:pt x="780225" y="679446"/>
                  </a:lnTo>
                  <a:lnTo>
                    <a:pt x="780623" y="680632"/>
                  </a:lnTo>
                  <a:lnTo>
                    <a:pt x="780623" y="681423"/>
                  </a:lnTo>
                  <a:lnTo>
                    <a:pt x="780225" y="682215"/>
                  </a:lnTo>
                  <a:lnTo>
                    <a:pt x="779428" y="684588"/>
                  </a:lnTo>
                  <a:lnTo>
                    <a:pt x="777038" y="687357"/>
                  </a:lnTo>
                  <a:lnTo>
                    <a:pt x="774648" y="689731"/>
                  </a:lnTo>
                  <a:lnTo>
                    <a:pt x="771860" y="692500"/>
                  </a:lnTo>
                  <a:lnTo>
                    <a:pt x="767877" y="695665"/>
                  </a:lnTo>
                  <a:lnTo>
                    <a:pt x="763894" y="698038"/>
                  </a:lnTo>
                  <a:lnTo>
                    <a:pt x="760309" y="700808"/>
                  </a:lnTo>
                  <a:lnTo>
                    <a:pt x="755927" y="702785"/>
                  </a:lnTo>
                  <a:lnTo>
                    <a:pt x="752342" y="704368"/>
                  </a:lnTo>
                  <a:lnTo>
                    <a:pt x="748758" y="705555"/>
                  </a:lnTo>
                  <a:lnTo>
                    <a:pt x="745969" y="705950"/>
                  </a:lnTo>
                  <a:lnTo>
                    <a:pt x="742783" y="706346"/>
                  </a:lnTo>
                  <a:lnTo>
                    <a:pt x="740791" y="706741"/>
                  </a:lnTo>
                  <a:lnTo>
                    <a:pt x="738800" y="707928"/>
                  </a:lnTo>
                  <a:lnTo>
                    <a:pt x="737605" y="708719"/>
                  </a:lnTo>
                  <a:lnTo>
                    <a:pt x="736011" y="709906"/>
                  </a:lnTo>
                  <a:lnTo>
                    <a:pt x="735215" y="711093"/>
                  </a:lnTo>
                  <a:lnTo>
                    <a:pt x="734816" y="712280"/>
                  </a:lnTo>
                  <a:lnTo>
                    <a:pt x="734816" y="713467"/>
                  </a:lnTo>
                  <a:lnTo>
                    <a:pt x="735215" y="715049"/>
                  </a:lnTo>
                  <a:lnTo>
                    <a:pt x="736011" y="716236"/>
                  </a:lnTo>
                  <a:lnTo>
                    <a:pt x="738003" y="717027"/>
                  </a:lnTo>
                  <a:lnTo>
                    <a:pt x="739596" y="717818"/>
                  </a:lnTo>
                  <a:lnTo>
                    <a:pt x="741986" y="718609"/>
                  </a:lnTo>
                  <a:lnTo>
                    <a:pt x="745173" y="719005"/>
                  </a:lnTo>
                  <a:lnTo>
                    <a:pt x="748359" y="719400"/>
                  </a:lnTo>
                  <a:lnTo>
                    <a:pt x="752342" y="719005"/>
                  </a:lnTo>
                  <a:lnTo>
                    <a:pt x="760707" y="719005"/>
                  </a:lnTo>
                  <a:lnTo>
                    <a:pt x="763894" y="719400"/>
                  </a:lnTo>
                  <a:lnTo>
                    <a:pt x="767877" y="719796"/>
                  </a:lnTo>
                  <a:lnTo>
                    <a:pt x="770665" y="720983"/>
                  </a:lnTo>
                  <a:lnTo>
                    <a:pt x="773852" y="722169"/>
                  </a:lnTo>
                  <a:lnTo>
                    <a:pt x="776640" y="723356"/>
                  </a:lnTo>
                  <a:lnTo>
                    <a:pt x="779428" y="724939"/>
                  </a:lnTo>
                  <a:lnTo>
                    <a:pt x="781420" y="726917"/>
                  </a:lnTo>
                  <a:lnTo>
                    <a:pt x="783411" y="729686"/>
                  </a:lnTo>
                  <a:lnTo>
                    <a:pt x="785403" y="732455"/>
                  </a:lnTo>
                  <a:lnTo>
                    <a:pt x="786598" y="736015"/>
                  </a:lnTo>
                  <a:lnTo>
                    <a:pt x="787793" y="739180"/>
                  </a:lnTo>
                  <a:lnTo>
                    <a:pt x="788191" y="743531"/>
                  </a:lnTo>
                  <a:lnTo>
                    <a:pt x="788988" y="747883"/>
                  </a:lnTo>
                  <a:lnTo>
                    <a:pt x="788988" y="752630"/>
                  </a:lnTo>
                  <a:lnTo>
                    <a:pt x="788590" y="756982"/>
                  </a:lnTo>
                  <a:lnTo>
                    <a:pt x="787793" y="760542"/>
                  </a:lnTo>
                  <a:lnTo>
                    <a:pt x="786200" y="764102"/>
                  </a:lnTo>
                  <a:lnTo>
                    <a:pt x="783810" y="767267"/>
                  </a:lnTo>
                  <a:lnTo>
                    <a:pt x="781420" y="770827"/>
                  </a:lnTo>
                  <a:lnTo>
                    <a:pt x="778632" y="773596"/>
                  </a:lnTo>
                  <a:lnTo>
                    <a:pt x="775445" y="776761"/>
                  </a:lnTo>
                  <a:lnTo>
                    <a:pt x="771860" y="779135"/>
                  </a:lnTo>
                  <a:lnTo>
                    <a:pt x="767479" y="781113"/>
                  </a:lnTo>
                  <a:lnTo>
                    <a:pt x="763097" y="783486"/>
                  </a:lnTo>
                  <a:lnTo>
                    <a:pt x="753936" y="787442"/>
                  </a:lnTo>
                  <a:lnTo>
                    <a:pt x="744376" y="790607"/>
                  </a:lnTo>
                  <a:lnTo>
                    <a:pt x="734020" y="792980"/>
                  </a:lnTo>
                  <a:lnTo>
                    <a:pt x="724062" y="795354"/>
                  </a:lnTo>
                  <a:lnTo>
                    <a:pt x="714104" y="796936"/>
                  </a:lnTo>
                  <a:lnTo>
                    <a:pt x="704942" y="798123"/>
                  </a:lnTo>
                  <a:lnTo>
                    <a:pt x="696179" y="798914"/>
                  </a:lnTo>
                  <a:lnTo>
                    <a:pt x="684230" y="799705"/>
                  </a:lnTo>
                  <a:lnTo>
                    <a:pt x="679450" y="800101"/>
                  </a:lnTo>
                  <a:lnTo>
                    <a:pt x="682636" y="698830"/>
                  </a:lnTo>
                  <a:lnTo>
                    <a:pt x="683433" y="697247"/>
                  </a:lnTo>
                  <a:lnTo>
                    <a:pt x="683831" y="695665"/>
                  </a:lnTo>
                  <a:lnTo>
                    <a:pt x="684628" y="694478"/>
                  </a:lnTo>
                  <a:lnTo>
                    <a:pt x="685425" y="692896"/>
                  </a:lnTo>
                  <a:lnTo>
                    <a:pt x="688213" y="690522"/>
                  </a:lnTo>
                  <a:lnTo>
                    <a:pt x="692196" y="688940"/>
                  </a:lnTo>
                  <a:lnTo>
                    <a:pt x="696976" y="687357"/>
                  </a:lnTo>
                  <a:lnTo>
                    <a:pt x="701756" y="685775"/>
                  </a:lnTo>
                  <a:lnTo>
                    <a:pt x="707731" y="684588"/>
                  </a:lnTo>
                  <a:lnTo>
                    <a:pt x="714104" y="683797"/>
                  </a:lnTo>
                  <a:lnTo>
                    <a:pt x="727647" y="682610"/>
                  </a:lnTo>
                  <a:lnTo>
                    <a:pt x="741588" y="681819"/>
                  </a:lnTo>
                  <a:lnTo>
                    <a:pt x="755529" y="680632"/>
                  </a:lnTo>
                  <a:lnTo>
                    <a:pt x="762300" y="679446"/>
                  </a:lnTo>
                  <a:lnTo>
                    <a:pt x="768275" y="678654"/>
                  </a:lnTo>
                  <a:lnTo>
                    <a:pt x="773852" y="677863"/>
                  </a:lnTo>
                  <a:close/>
                  <a:moveTo>
                    <a:pt x="425557" y="466725"/>
                  </a:moveTo>
                  <a:lnTo>
                    <a:pt x="429928" y="467122"/>
                  </a:lnTo>
                  <a:lnTo>
                    <a:pt x="434299" y="467519"/>
                  </a:lnTo>
                  <a:lnTo>
                    <a:pt x="438272" y="467915"/>
                  </a:lnTo>
                  <a:lnTo>
                    <a:pt x="442643" y="468709"/>
                  </a:lnTo>
                  <a:lnTo>
                    <a:pt x="446219" y="470296"/>
                  </a:lnTo>
                  <a:lnTo>
                    <a:pt x="453769" y="473073"/>
                  </a:lnTo>
                  <a:lnTo>
                    <a:pt x="461716" y="477040"/>
                  </a:lnTo>
                  <a:lnTo>
                    <a:pt x="468471" y="481801"/>
                  </a:lnTo>
                  <a:lnTo>
                    <a:pt x="475225" y="487356"/>
                  </a:lnTo>
                  <a:lnTo>
                    <a:pt x="481980" y="493307"/>
                  </a:lnTo>
                  <a:lnTo>
                    <a:pt x="487543" y="500052"/>
                  </a:lnTo>
                  <a:lnTo>
                    <a:pt x="493503" y="507590"/>
                  </a:lnTo>
                  <a:lnTo>
                    <a:pt x="499066" y="515524"/>
                  </a:lnTo>
                  <a:lnTo>
                    <a:pt x="504629" y="524253"/>
                  </a:lnTo>
                  <a:lnTo>
                    <a:pt x="509795" y="532981"/>
                  </a:lnTo>
                  <a:lnTo>
                    <a:pt x="514165" y="542106"/>
                  </a:lnTo>
                  <a:lnTo>
                    <a:pt x="518933" y="552025"/>
                  </a:lnTo>
                  <a:lnTo>
                    <a:pt x="523304" y="561943"/>
                  </a:lnTo>
                  <a:lnTo>
                    <a:pt x="526880" y="572259"/>
                  </a:lnTo>
                  <a:lnTo>
                    <a:pt x="530854" y="582177"/>
                  </a:lnTo>
                  <a:lnTo>
                    <a:pt x="534033" y="592889"/>
                  </a:lnTo>
                  <a:lnTo>
                    <a:pt x="540390" y="613520"/>
                  </a:lnTo>
                  <a:lnTo>
                    <a:pt x="545953" y="634150"/>
                  </a:lnTo>
                  <a:lnTo>
                    <a:pt x="550721" y="653988"/>
                  </a:lnTo>
                  <a:lnTo>
                    <a:pt x="554297" y="673031"/>
                  </a:lnTo>
                  <a:lnTo>
                    <a:pt x="557873" y="690091"/>
                  </a:lnTo>
                  <a:lnTo>
                    <a:pt x="559860" y="705167"/>
                  </a:lnTo>
                  <a:lnTo>
                    <a:pt x="592045" y="701597"/>
                  </a:lnTo>
                  <a:lnTo>
                    <a:pt x="621449" y="697629"/>
                  </a:lnTo>
                  <a:lnTo>
                    <a:pt x="647673" y="694455"/>
                  </a:lnTo>
                  <a:lnTo>
                    <a:pt x="669925" y="690488"/>
                  </a:lnTo>
                  <a:lnTo>
                    <a:pt x="669527" y="696042"/>
                  </a:lnTo>
                  <a:lnTo>
                    <a:pt x="669130" y="702390"/>
                  </a:lnTo>
                  <a:lnTo>
                    <a:pt x="668733" y="716276"/>
                  </a:lnTo>
                  <a:lnTo>
                    <a:pt x="668733" y="750396"/>
                  </a:lnTo>
                  <a:lnTo>
                    <a:pt x="669130" y="768646"/>
                  </a:lnTo>
                  <a:lnTo>
                    <a:pt x="668733" y="786103"/>
                  </a:lnTo>
                  <a:lnTo>
                    <a:pt x="667938" y="803559"/>
                  </a:lnTo>
                  <a:lnTo>
                    <a:pt x="667143" y="811494"/>
                  </a:lnTo>
                  <a:lnTo>
                    <a:pt x="666349" y="819032"/>
                  </a:lnTo>
                  <a:lnTo>
                    <a:pt x="645289" y="825380"/>
                  </a:lnTo>
                  <a:lnTo>
                    <a:pt x="620654" y="831331"/>
                  </a:lnTo>
                  <a:lnTo>
                    <a:pt x="593237" y="837679"/>
                  </a:lnTo>
                  <a:lnTo>
                    <a:pt x="563436" y="844027"/>
                  </a:lnTo>
                  <a:lnTo>
                    <a:pt x="561052" y="872593"/>
                  </a:lnTo>
                  <a:lnTo>
                    <a:pt x="558668" y="896000"/>
                  </a:lnTo>
                  <a:lnTo>
                    <a:pt x="557873" y="905125"/>
                  </a:lnTo>
                  <a:lnTo>
                    <a:pt x="557079" y="916631"/>
                  </a:lnTo>
                  <a:lnTo>
                    <a:pt x="556681" y="928930"/>
                  </a:lnTo>
                  <a:lnTo>
                    <a:pt x="556284" y="942022"/>
                  </a:lnTo>
                  <a:lnTo>
                    <a:pt x="556284" y="955908"/>
                  </a:lnTo>
                  <a:lnTo>
                    <a:pt x="556284" y="970588"/>
                  </a:lnTo>
                  <a:lnTo>
                    <a:pt x="557079" y="984474"/>
                  </a:lnTo>
                  <a:lnTo>
                    <a:pt x="558271" y="997566"/>
                  </a:lnTo>
                  <a:lnTo>
                    <a:pt x="558668" y="1004311"/>
                  </a:lnTo>
                  <a:lnTo>
                    <a:pt x="558668" y="1009469"/>
                  </a:lnTo>
                  <a:lnTo>
                    <a:pt x="558271" y="1014626"/>
                  </a:lnTo>
                  <a:lnTo>
                    <a:pt x="557079" y="1018991"/>
                  </a:lnTo>
                  <a:lnTo>
                    <a:pt x="555489" y="1022164"/>
                  </a:lnTo>
                  <a:lnTo>
                    <a:pt x="553900" y="1024942"/>
                  </a:lnTo>
                  <a:lnTo>
                    <a:pt x="552310" y="1026925"/>
                  </a:lnTo>
                  <a:lnTo>
                    <a:pt x="549926" y="1028512"/>
                  </a:lnTo>
                  <a:lnTo>
                    <a:pt x="547145" y="1029306"/>
                  </a:lnTo>
                  <a:lnTo>
                    <a:pt x="544761" y="1030099"/>
                  </a:lnTo>
                  <a:lnTo>
                    <a:pt x="541582" y="1030496"/>
                  </a:lnTo>
                  <a:lnTo>
                    <a:pt x="538801" y="1030496"/>
                  </a:lnTo>
                  <a:lnTo>
                    <a:pt x="532046" y="1030099"/>
                  </a:lnTo>
                  <a:lnTo>
                    <a:pt x="525688" y="1028909"/>
                  </a:lnTo>
                  <a:lnTo>
                    <a:pt x="524894" y="1028512"/>
                  </a:lnTo>
                  <a:lnTo>
                    <a:pt x="524099" y="1027719"/>
                  </a:lnTo>
                  <a:lnTo>
                    <a:pt x="522510" y="1023751"/>
                  </a:lnTo>
                  <a:lnTo>
                    <a:pt x="520920" y="1018594"/>
                  </a:lnTo>
                  <a:lnTo>
                    <a:pt x="520125" y="1011452"/>
                  </a:lnTo>
                  <a:lnTo>
                    <a:pt x="519331" y="1002327"/>
                  </a:lnTo>
                  <a:lnTo>
                    <a:pt x="518536" y="992409"/>
                  </a:lnTo>
                  <a:lnTo>
                    <a:pt x="517741" y="968207"/>
                  </a:lnTo>
                  <a:lnTo>
                    <a:pt x="517344" y="941229"/>
                  </a:lnTo>
                  <a:lnTo>
                    <a:pt x="516947" y="911870"/>
                  </a:lnTo>
                  <a:lnTo>
                    <a:pt x="516549" y="853152"/>
                  </a:lnTo>
                  <a:lnTo>
                    <a:pt x="513768" y="853549"/>
                  </a:lnTo>
                  <a:lnTo>
                    <a:pt x="513768" y="976142"/>
                  </a:lnTo>
                  <a:lnTo>
                    <a:pt x="508602" y="1036050"/>
                  </a:lnTo>
                  <a:lnTo>
                    <a:pt x="504232" y="1082469"/>
                  </a:lnTo>
                  <a:lnTo>
                    <a:pt x="500258" y="1124127"/>
                  </a:lnTo>
                  <a:lnTo>
                    <a:pt x="499861" y="1128095"/>
                  </a:lnTo>
                  <a:lnTo>
                    <a:pt x="497874" y="1134443"/>
                  </a:lnTo>
                  <a:lnTo>
                    <a:pt x="495490" y="1141187"/>
                  </a:lnTo>
                  <a:lnTo>
                    <a:pt x="492311" y="1147535"/>
                  </a:lnTo>
                  <a:lnTo>
                    <a:pt x="489530" y="1153883"/>
                  </a:lnTo>
                  <a:lnTo>
                    <a:pt x="485954" y="1160231"/>
                  </a:lnTo>
                  <a:lnTo>
                    <a:pt x="482378" y="1166579"/>
                  </a:lnTo>
                  <a:lnTo>
                    <a:pt x="474828" y="1178481"/>
                  </a:lnTo>
                  <a:lnTo>
                    <a:pt x="438670" y="1654175"/>
                  </a:lnTo>
                  <a:lnTo>
                    <a:pt x="342512" y="1654175"/>
                  </a:lnTo>
                  <a:lnTo>
                    <a:pt x="294433" y="1276080"/>
                  </a:lnTo>
                  <a:lnTo>
                    <a:pt x="288473" y="1276873"/>
                  </a:lnTo>
                  <a:lnTo>
                    <a:pt x="282115" y="1277270"/>
                  </a:lnTo>
                  <a:lnTo>
                    <a:pt x="281718" y="1276873"/>
                  </a:lnTo>
                  <a:lnTo>
                    <a:pt x="281321" y="1276873"/>
                  </a:lnTo>
                  <a:lnTo>
                    <a:pt x="282115" y="1275683"/>
                  </a:lnTo>
                  <a:lnTo>
                    <a:pt x="282115" y="1275286"/>
                  </a:lnTo>
                  <a:lnTo>
                    <a:pt x="281321" y="1275286"/>
                  </a:lnTo>
                  <a:lnTo>
                    <a:pt x="281321" y="1276873"/>
                  </a:lnTo>
                  <a:lnTo>
                    <a:pt x="282910" y="1650208"/>
                  </a:lnTo>
                  <a:lnTo>
                    <a:pt x="170859" y="1653778"/>
                  </a:lnTo>
                  <a:lnTo>
                    <a:pt x="119998" y="1254655"/>
                  </a:lnTo>
                  <a:lnTo>
                    <a:pt x="116422" y="1253069"/>
                  </a:lnTo>
                  <a:lnTo>
                    <a:pt x="112846" y="1251482"/>
                  </a:lnTo>
                  <a:lnTo>
                    <a:pt x="109667" y="1249498"/>
                  </a:lnTo>
                  <a:lnTo>
                    <a:pt x="106489" y="1246721"/>
                  </a:lnTo>
                  <a:lnTo>
                    <a:pt x="103707" y="1243943"/>
                  </a:lnTo>
                  <a:lnTo>
                    <a:pt x="100528" y="1240373"/>
                  </a:lnTo>
                  <a:lnTo>
                    <a:pt x="98144" y="1236802"/>
                  </a:lnTo>
                  <a:lnTo>
                    <a:pt x="96158" y="1232438"/>
                  </a:lnTo>
                  <a:lnTo>
                    <a:pt x="91389" y="1223710"/>
                  </a:lnTo>
                  <a:lnTo>
                    <a:pt x="87416" y="1214188"/>
                  </a:lnTo>
                  <a:lnTo>
                    <a:pt x="84237" y="1203872"/>
                  </a:lnTo>
                  <a:lnTo>
                    <a:pt x="81853" y="1193557"/>
                  </a:lnTo>
                  <a:lnTo>
                    <a:pt x="79072" y="1182845"/>
                  </a:lnTo>
                  <a:lnTo>
                    <a:pt x="77085" y="1172133"/>
                  </a:lnTo>
                  <a:lnTo>
                    <a:pt x="73906" y="1153486"/>
                  </a:lnTo>
                  <a:lnTo>
                    <a:pt x="71522" y="1137616"/>
                  </a:lnTo>
                  <a:lnTo>
                    <a:pt x="70330" y="1132062"/>
                  </a:lnTo>
                  <a:lnTo>
                    <a:pt x="69535" y="1128491"/>
                  </a:lnTo>
                  <a:lnTo>
                    <a:pt x="69138" y="1124127"/>
                  </a:lnTo>
                  <a:lnTo>
                    <a:pt x="63178" y="1061839"/>
                  </a:lnTo>
                  <a:lnTo>
                    <a:pt x="56820" y="994392"/>
                  </a:lnTo>
                  <a:lnTo>
                    <a:pt x="50065" y="909490"/>
                  </a:lnTo>
                  <a:lnTo>
                    <a:pt x="42119" y="909490"/>
                  </a:lnTo>
                  <a:lnTo>
                    <a:pt x="35364" y="908299"/>
                  </a:lnTo>
                  <a:lnTo>
                    <a:pt x="29403" y="907506"/>
                  </a:lnTo>
                  <a:lnTo>
                    <a:pt x="24238" y="906316"/>
                  </a:lnTo>
                  <a:lnTo>
                    <a:pt x="20662" y="905125"/>
                  </a:lnTo>
                  <a:lnTo>
                    <a:pt x="17880" y="903935"/>
                  </a:lnTo>
                  <a:lnTo>
                    <a:pt x="17086" y="902745"/>
                  </a:lnTo>
                  <a:lnTo>
                    <a:pt x="16688" y="901555"/>
                  </a:lnTo>
                  <a:lnTo>
                    <a:pt x="16291" y="900761"/>
                  </a:lnTo>
                  <a:lnTo>
                    <a:pt x="16291" y="899571"/>
                  </a:lnTo>
                  <a:lnTo>
                    <a:pt x="14702" y="894413"/>
                  </a:lnTo>
                  <a:lnTo>
                    <a:pt x="12318" y="887669"/>
                  </a:lnTo>
                  <a:lnTo>
                    <a:pt x="10331" y="879734"/>
                  </a:lnTo>
                  <a:lnTo>
                    <a:pt x="8344" y="870212"/>
                  </a:lnTo>
                  <a:lnTo>
                    <a:pt x="6755" y="859103"/>
                  </a:lnTo>
                  <a:lnTo>
                    <a:pt x="4768" y="847201"/>
                  </a:lnTo>
                  <a:lnTo>
                    <a:pt x="3179" y="834109"/>
                  </a:lnTo>
                  <a:lnTo>
                    <a:pt x="1987" y="819826"/>
                  </a:lnTo>
                  <a:lnTo>
                    <a:pt x="795" y="805146"/>
                  </a:lnTo>
                  <a:lnTo>
                    <a:pt x="397" y="789277"/>
                  </a:lnTo>
                  <a:lnTo>
                    <a:pt x="0" y="773010"/>
                  </a:lnTo>
                  <a:lnTo>
                    <a:pt x="0" y="756347"/>
                  </a:lnTo>
                  <a:lnTo>
                    <a:pt x="795" y="738494"/>
                  </a:lnTo>
                  <a:lnTo>
                    <a:pt x="1987" y="721434"/>
                  </a:lnTo>
                  <a:lnTo>
                    <a:pt x="3576" y="703184"/>
                  </a:lnTo>
                  <a:lnTo>
                    <a:pt x="5563" y="684934"/>
                  </a:lnTo>
                  <a:lnTo>
                    <a:pt x="9139" y="667477"/>
                  </a:lnTo>
                  <a:lnTo>
                    <a:pt x="12715" y="649227"/>
                  </a:lnTo>
                  <a:lnTo>
                    <a:pt x="17483" y="631770"/>
                  </a:lnTo>
                  <a:lnTo>
                    <a:pt x="22649" y="614313"/>
                  </a:lnTo>
                  <a:lnTo>
                    <a:pt x="25430" y="605982"/>
                  </a:lnTo>
                  <a:lnTo>
                    <a:pt x="29006" y="597253"/>
                  </a:lnTo>
                  <a:lnTo>
                    <a:pt x="32185" y="588922"/>
                  </a:lnTo>
                  <a:lnTo>
                    <a:pt x="36158" y="580987"/>
                  </a:lnTo>
                  <a:lnTo>
                    <a:pt x="40132" y="573052"/>
                  </a:lnTo>
                  <a:lnTo>
                    <a:pt x="44503" y="565117"/>
                  </a:lnTo>
                  <a:lnTo>
                    <a:pt x="48873" y="557579"/>
                  </a:lnTo>
                  <a:lnTo>
                    <a:pt x="53244" y="549644"/>
                  </a:lnTo>
                  <a:lnTo>
                    <a:pt x="58410" y="542503"/>
                  </a:lnTo>
                  <a:lnTo>
                    <a:pt x="63973" y="535362"/>
                  </a:lnTo>
                  <a:lnTo>
                    <a:pt x="69535" y="528617"/>
                  </a:lnTo>
                  <a:lnTo>
                    <a:pt x="75496" y="522269"/>
                  </a:lnTo>
                  <a:lnTo>
                    <a:pt x="81456" y="515921"/>
                  </a:lnTo>
                  <a:lnTo>
                    <a:pt x="87416" y="509970"/>
                  </a:lnTo>
                  <a:lnTo>
                    <a:pt x="94171" y="504416"/>
                  </a:lnTo>
                  <a:lnTo>
                    <a:pt x="101720" y="498861"/>
                  </a:lnTo>
                  <a:lnTo>
                    <a:pt x="108873" y="493704"/>
                  </a:lnTo>
                  <a:lnTo>
                    <a:pt x="116422" y="488943"/>
                  </a:lnTo>
                  <a:lnTo>
                    <a:pt x="124369" y="484579"/>
                  </a:lnTo>
                  <a:lnTo>
                    <a:pt x="132713" y="480611"/>
                  </a:lnTo>
                  <a:lnTo>
                    <a:pt x="141455" y="477040"/>
                  </a:lnTo>
                  <a:lnTo>
                    <a:pt x="150594" y="473470"/>
                  </a:lnTo>
                  <a:lnTo>
                    <a:pt x="159733" y="470693"/>
                  </a:lnTo>
                  <a:lnTo>
                    <a:pt x="169667" y="467915"/>
                  </a:lnTo>
                  <a:lnTo>
                    <a:pt x="172845" y="467915"/>
                  </a:lnTo>
                  <a:lnTo>
                    <a:pt x="179998" y="468312"/>
                  </a:lnTo>
                  <a:lnTo>
                    <a:pt x="200262" y="469502"/>
                  </a:lnTo>
                  <a:lnTo>
                    <a:pt x="231652" y="471883"/>
                  </a:lnTo>
                  <a:lnTo>
                    <a:pt x="312711" y="730162"/>
                  </a:lnTo>
                  <a:lnTo>
                    <a:pt x="329400" y="728575"/>
                  </a:lnTo>
                  <a:lnTo>
                    <a:pt x="327413" y="709135"/>
                  </a:lnTo>
                  <a:lnTo>
                    <a:pt x="322247" y="527427"/>
                  </a:lnTo>
                  <a:lnTo>
                    <a:pt x="315492" y="509970"/>
                  </a:lnTo>
                  <a:lnTo>
                    <a:pt x="329002" y="486959"/>
                  </a:lnTo>
                  <a:lnTo>
                    <a:pt x="359598" y="486562"/>
                  </a:lnTo>
                  <a:lnTo>
                    <a:pt x="371916" y="509970"/>
                  </a:lnTo>
                  <a:lnTo>
                    <a:pt x="366353" y="530601"/>
                  </a:lnTo>
                  <a:lnTo>
                    <a:pt x="393372" y="722624"/>
                  </a:lnTo>
                  <a:lnTo>
                    <a:pt x="402114" y="721831"/>
                  </a:lnTo>
                  <a:lnTo>
                    <a:pt x="397346" y="476247"/>
                  </a:lnTo>
                  <a:lnTo>
                    <a:pt x="403703" y="473073"/>
                  </a:lnTo>
                  <a:lnTo>
                    <a:pt x="408869" y="470693"/>
                  </a:lnTo>
                  <a:lnTo>
                    <a:pt x="411253" y="468709"/>
                  </a:lnTo>
                  <a:lnTo>
                    <a:pt x="412047" y="467915"/>
                  </a:lnTo>
                  <a:lnTo>
                    <a:pt x="416816" y="467122"/>
                  </a:lnTo>
                  <a:lnTo>
                    <a:pt x="421584" y="467122"/>
                  </a:lnTo>
                  <a:lnTo>
                    <a:pt x="425557" y="466725"/>
                  </a:lnTo>
                  <a:close/>
                  <a:moveTo>
                    <a:pt x="2003425" y="196850"/>
                  </a:moveTo>
                  <a:lnTo>
                    <a:pt x="2003425" y="720725"/>
                  </a:lnTo>
                  <a:lnTo>
                    <a:pt x="1071562" y="720328"/>
                  </a:lnTo>
                  <a:lnTo>
                    <a:pt x="1251744" y="585391"/>
                  </a:lnTo>
                  <a:lnTo>
                    <a:pt x="1404144" y="665163"/>
                  </a:lnTo>
                  <a:lnTo>
                    <a:pt x="1657350" y="399256"/>
                  </a:lnTo>
                  <a:lnTo>
                    <a:pt x="1796653" y="458788"/>
                  </a:lnTo>
                  <a:lnTo>
                    <a:pt x="2003425" y="196850"/>
                  </a:lnTo>
                  <a:close/>
                  <a:moveTo>
                    <a:pt x="140097" y="182563"/>
                  </a:moveTo>
                  <a:lnTo>
                    <a:pt x="138509" y="201216"/>
                  </a:lnTo>
                  <a:lnTo>
                    <a:pt x="137319" y="215107"/>
                  </a:lnTo>
                  <a:lnTo>
                    <a:pt x="137716" y="215504"/>
                  </a:lnTo>
                  <a:lnTo>
                    <a:pt x="138509" y="201216"/>
                  </a:lnTo>
                  <a:lnTo>
                    <a:pt x="139303" y="194469"/>
                  </a:lnTo>
                  <a:lnTo>
                    <a:pt x="140097" y="188516"/>
                  </a:lnTo>
                  <a:lnTo>
                    <a:pt x="140097" y="182563"/>
                  </a:lnTo>
                  <a:close/>
                  <a:moveTo>
                    <a:pt x="164306" y="111125"/>
                  </a:moveTo>
                  <a:lnTo>
                    <a:pt x="162719" y="111522"/>
                  </a:lnTo>
                  <a:lnTo>
                    <a:pt x="161131" y="111919"/>
                  </a:lnTo>
                  <a:lnTo>
                    <a:pt x="159544" y="112713"/>
                  </a:lnTo>
                  <a:lnTo>
                    <a:pt x="158353" y="113507"/>
                  </a:lnTo>
                  <a:lnTo>
                    <a:pt x="155972" y="117078"/>
                  </a:lnTo>
                  <a:lnTo>
                    <a:pt x="153591" y="120650"/>
                  </a:lnTo>
                  <a:lnTo>
                    <a:pt x="158353" y="115491"/>
                  </a:lnTo>
                  <a:lnTo>
                    <a:pt x="161131" y="113110"/>
                  </a:lnTo>
                  <a:lnTo>
                    <a:pt x="164306" y="111125"/>
                  </a:lnTo>
                  <a:close/>
                  <a:moveTo>
                    <a:pt x="988111" y="91679"/>
                  </a:moveTo>
                  <a:lnTo>
                    <a:pt x="984541" y="92075"/>
                  </a:lnTo>
                  <a:lnTo>
                    <a:pt x="980971" y="93266"/>
                  </a:lnTo>
                  <a:lnTo>
                    <a:pt x="977798" y="94853"/>
                  </a:lnTo>
                  <a:lnTo>
                    <a:pt x="975022" y="97632"/>
                  </a:lnTo>
                  <a:lnTo>
                    <a:pt x="972642" y="100013"/>
                  </a:lnTo>
                  <a:lnTo>
                    <a:pt x="971055" y="103188"/>
                  </a:lnTo>
                  <a:lnTo>
                    <a:pt x="970262" y="106760"/>
                  </a:lnTo>
                  <a:lnTo>
                    <a:pt x="969865" y="110332"/>
                  </a:lnTo>
                  <a:lnTo>
                    <a:pt x="969865" y="578644"/>
                  </a:lnTo>
                  <a:lnTo>
                    <a:pt x="1457734" y="287338"/>
                  </a:lnTo>
                  <a:lnTo>
                    <a:pt x="1494622" y="333375"/>
                  </a:lnTo>
                  <a:lnTo>
                    <a:pt x="969865" y="642938"/>
                  </a:lnTo>
                  <a:lnTo>
                    <a:pt x="969865" y="758032"/>
                  </a:lnTo>
                  <a:lnTo>
                    <a:pt x="970262" y="762001"/>
                  </a:lnTo>
                  <a:lnTo>
                    <a:pt x="971055" y="765176"/>
                  </a:lnTo>
                  <a:lnTo>
                    <a:pt x="972642" y="768747"/>
                  </a:lnTo>
                  <a:lnTo>
                    <a:pt x="975022" y="771129"/>
                  </a:lnTo>
                  <a:lnTo>
                    <a:pt x="977798" y="773510"/>
                  </a:lnTo>
                  <a:lnTo>
                    <a:pt x="980971" y="775494"/>
                  </a:lnTo>
                  <a:lnTo>
                    <a:pt x="984541" y="776685"/>
                  </a:lnTo>
                  <a:lnTo>
                    <a:pt x="988111" y="776685"/>
                  </a:lnTo>
                  <a:lnTo>
                    <a:pt x="2043178" y="776685"/>
                  </a:lnTo>
                  <a:lnTo>
                    <a:pt x="2047144" y="776685"/>
                  </a:lnTo>
                  <a:lnTo>
                    <a:pt x="2050714" y="775494"/>
                  </a:lnTo>
                  <a:lnTo>
                    <a:pt x="2053887" y="773510"/>
                  </a:lnTo>
                  <a:lnTo>
                    <a:pt x="2056663" y="771129"/>
                  </a:lnTo>
                  <a:lnTo>
                    <a:pt x="2059043" y="768747"/>
                  </a:lnTo>
                  <a:lnTo>
                    <a:pt x="2060630" y="765176"/>
                  </a:lnTo>
                  <a:lnTo>
                    <a:pt x="2061820" y="762001"/>
                  </a:lnTo>
                  <a:lnTo>
                    <a:pt x="2062216" y="758032"/>
                  </a:lnTo>
                  <a:lnTo>
                    <a:pt x="2062216" y="110332"/>
                  </a:lnTo>
                  <a:lnTo>
                    <a:pt x="2061820" y="106760"/>
                  </a:lnTo>
                  <a:lnTo>
                    <a:pt x="2060630" y="103188"/>
                  </a:lnTo>
                  <a:lnTo>
                    <a:pt x="2059043" y="100013"/>
                  </a:lnTo>
                  <a:lnTo>
                    <a:pt x="2056663" y="97632"/>
                  </a:lnTo>
                  <a:lnTo>
                    <a:pt x="2053887" y="94853"/>
                  </a:lnTo>
                  <a:lnTo>
                    <a:pt x="2050714" y="93266"/>
                  </a:lnTo>
                  <a:lnTo>
                    <a:pt x="2047144" y="92075"/>
                  </a:lnTo>
                  <a:lnTo>
                    <a:pt x="2043178" y="91679"/>
                  </a:lnTo>
                  <a:lnTo>
                    <a:pt x="988111" y="91679"/>
                  </a:lnTo>
                  <a:close/>
                  <a:moveTo>
                    <a:pt x="273050" y="38100"/>
                  </a:moveTo>
                  <a:lnTo>
                    <a:pt x="286544" y="38497"/>
                  </a:lnTo>
                  <a:lnTo>
                    <a:pt x="299641" y="38894"/>
                  </a:lnTo>
                  <a:lnTo>
                    <a:pt x="312341" y="40085"/>
                  </a:lnTo>
                  <a:lnTo>
                    <a:pt x="323850" y="42466"/>
                  </a:lnTo>
                  <a:lnTo>
                    <a:pt x="335756" y="44847"/>
                  </a:lnTo>
                  <a:lnTo>
                    <a:pt x="347266" y="47229"/>
                  </a:lnTo>
                  <a:lnTo>
                    <a:pt x="357981" y="50800"/>
                  </a:lnTo>
                  <a:lnTo>
                    <a:pt x="368697" y="53975"/>
                  </a:lnTo>
                  <a:lnTo>
                    <a:pt x="378222" y="57944"/>
                  </a:lnTo>
                  <a:lnTo>
                    <a:pt x="387747" y="61516"/>
                  </a:lnTo>
                  <a:lnTo>
                    <a:pt x="396478" y="65881"/>
                  </a:lnTo>
                  <a:lnTo>
                    <a:pt x="404813" y="70247"/>
                  </a:lnTo>
                  <a:lnTo>
                    <a:pt x="412750" y="74216"/>
                  </a:lnTo>
                  <a:lnTo>
                    <a:pt x="419894" y="78582"/>
                  </a:lnTo>
                  <a:lnTo>
                    <a:pt x="432197" y="86519"/>
                  </a:lnTo>
                  <a:lnTo>
                    <a:pt x="442516" y="93266"/>
                  </a:lnTo>
                  <a:lnTo>
                    <a:pt x="449660" y="99219"/>
                  </a:lnTo>
                  <a:lnTo>
                    <a:pt x="455613" y="104378"/>
                  </a:lnTo>
                  <a:lnTo>
                    <a:pt x="454025" y="107553"/>
                  </a:lnTo>
                  <a:lnTo>
                    <a:pt x="451644" y="111522"/>
                  </a:lnTo>
                  <a:lnTo>
                    <a:pt x="448866" y="116285"/>
                  </a:lnTo>
                  <a:lnTo>
                    <a:pt x="444897" y="122238"/>
                  </a:lnTo>
                  <a:lnTo>
                    <a:pt x="440532" y="128588"/>
                  </a:lnTo>
                  <a:lnTo>
                    <a:pt x="434578" y="134938"/>
                  </a:lnTo>
                  <a:lnTo>
                    <a:pt x="427832" y="141288"/>
                  </a:lnTo>
                  <a:lnTo>
                    <a:pt x="423863" y="144066"/>
                  </a:lnTo>
                  <a:lnTo>
                    <a:pt x="420291" y="146844"/>
                  </a:lnTo>
                  <a:lnTo>
                    <a:pt x="415925" y="149225"/>
                  </a:lnTo>
                  <a:lnTo>
                    <a:pt x="411163" y="151607"/>
                  </a:lnTo>
                  <a:lnTo>
                    <a:pt x="406797" y="153591"/>
                  </a:lnTo>
                  <a:lnTo>
                    <a:pt x="401638" y="155179"/>
                  </a:lnTo>
                  <a:lnTo>
                    <a:pt x="396082" y="156369"/>
                  </a:lnTo>
                  <a:lnTo>
                    <a:pt x="390525" y="157560"/>
                  </a:lnTo>
                  <a:lnTo>
                    <a:pt x="384572" y="157957"/>
                  </a:lnTo>
                  <a:lnTo>
                    <a:pt x="379016" y="157957"/>
                  </a:lnTo>
                  <a:lnTo>
                    <a:pt x="372666" y="157560"/>
                  </a:lnTo>
                  <a:lnTo>
                    <a:pt x="365919" y="155973"/>
                  </a:lnTo>
                  <a:lnTo>
                    <a:pt x="358775" y="154385"/>
                  </a:lnTo>
                  <a:lnTo>
                    <a:pt x="351235" y="152003"/>
                  </a:lnTo>
                  <a:lnTo>
                    <a:pt x="343694" y="148828"/>
                  </a:lnTo>
                  <a:lnTo>
                    <a:pt x="335756" y="145257"/>
                  </a:lnTo>
                  <a:lnTo>
                    <a:pt x="327025" y="140891"/>
                  </a:lnTo>
                  <a:lnTo>
                    <a:pt x="317103" y="136525"/>
                  </a:lnTo>
                  <a:lnTo>
                    <a:pt x="355203" y="155179"/>
                  </a:lnTo>
                  <a:lnTo>
                    <a:pt x="373063" y="163116"/>
                  </a:lnTo>
                  <a:lnTo>
                    <a:pt x="381397" y="166688"/>
                  </a:lnTo>
                  <a:lnTo>
                    <a:pt x="389335" y="169466"/>
                  </a:lnTo>
                  <a:lnTo>
                    <a:pt x="397272" y="172244"/>
                  </a:lnTo>
                  <a:lnTo>
                    <a:pt x="404813" y="173832"/>
                  </a:lnTo>
                  <a:lnTo>
                    <a:pt x="411957" y="175023"/>
                  </a:lnTo>
                  <a:lnTo>
                    <a:pt x="418703" y="175419"/>
                  </a:lnTo>
                  <a:lnTo>
                    <a:pt x="425053" y="175023"/>
                  </a:lnTo>
                  <a:lnTo>
                    <a:pt x="428228" y="174625"/>
                  </a:lnTo>
                  <a:lnTo>
                    <a:pt x="431007" y="173832"/>
                  </a:lnTo>
                  <a:lnTo>
                    <a:pt x="434182" y="173038"/>
                  </a:lnTo>
                  <a:lnTo>
                    <a:pt x="436563" y="171847"/>
                  </a:lnTo>
                  <a:lnTo>
                    <a:pt x="438944" y="169863"/>
                  </a:lnTo>
                  <a:lnTo>
                    <a:pt x="441722" y="168276"/>
                  </a:lnTo>
                  <a:lnTo>
                    <a:pt x="442913" y="180976"/>
                  </a:lnTo>
                  <a:lnTo>
                    <a:pt x="443310" y="192882"/>
                  </a:lnTo>
                  <a:lnTo>
                    <a:pt x="443310" y="203994"/>
                  </a:lnTo>
                  <a:lnTo>
                    <a:pt x="442913" y="215107"/>
                  </a:lnTo>
                  <a:lnTo>
                    <a:pt x="444500" y="213122"/>
                  </a:lnTo>
                  <a:lnTo>
                    <a:pt x="445691" y="212328"/>
                  </a:lnTo>
                  <a:lnTo>
                    <a:pt x="446882" y="212328"/>
                  </a:lnTo>
                  <a:lnTo>
                    <a:pt x="447675" y="212726"/>
                  </a:lnTo>
                  <a:lnTo>
                    <a:pt x="448072" y="213519"/>
                  </a:lnTo>
                  <a:lnTo>
                    <a:pt x="448866" y="216297"/>
                  </a:lnTo>
                  <a:lnTo>
                    <a:pt x="448866" y="221457"/>
                  </a:lnTo>
                  <a:lnTo>
                    <a:pt x="448866" y="228204"/>
                  </a:lnTo>
                  <a:lnTo>
                    <a:pt x="447675" y="244079"/>
                  </a:lnTo>
                  <a:lnTo>
                    <a:pt x="445294" y="262335"/>
                  </a:lnTo>
                  <a:lnTo>
                    <a:pt x="443310" y="279797"/>
                  </a:lnTo>
                  <a:lnTo>
                    <a:pt x="440928" y="294482"/>
                  </a:lnTo>
                  <a:lnTo>
                    <a:pt x="439738" y="300038"/>
                  </a:lnTo>
                  <a:lnTo>
                    <a:pt x="438547" y="303213"/>
                  </a:lnTo>
                  <a:lnTo>
                    <a:pt x="437753" y="304800"/>
                  </a:lnTo>
                  <a:lnTo>
                    <a:pt x="437357" y="304800"/>
                  </a:lnTo>
                  <a:lnTo>
                    <a:pt x="436960" y="304007"/>
                  </a:lnTo>
                  <a:lnTo>
                    <a:pt x="435769" y="313929"/>
                  </a:lnTo>
                  <a:lnTo>
                    <a:pt x="434182" y="323057"/>
                  </a:lnTo>
                  <a:lnTo>
                    <a:pt x="432197" y="332185"/>
                  </a:lnTo>
                  <a:lnTo>
                    <a:pt x="429816" y="341313"/>
                  </a:lnTo>
                  <a:lnTo>
                    <a:pt x="427435" y="349647"/>
                  </a:lnTo>
                  <a:lnTo>
                    <a:pt x="424260" y="357982"/>
                  </a:lnTo>
                  <a:lnTo>
                    <a:pt x="421482" y="365919"/>
                  </a:lnTo>
                  <a:lnTo>
                    <a:pt x="417513" y="373460"/>
                  </a:lnTo>
                  <a:lnTo>
                    <a:pt x="413941" y="381397"/>
                  </a:lnTo>
                  <a:lnTo>
                    <a:pt x="409972" y="388938"/>
                  </a:lnTo>
                  <a:lnTo>
                    <a:pt x="406003" y="395685"/>
                  </a:lnTo>
                  <a:lnTo>
                    <a:pt x="401241" y="402432"/>
                  </a:lnTo>
                  <a:lnTo>
                    <a:pt x="396875" y="408782"/>
                  </a:lnTo>
                  <a:lnTo>
                    <a:pt x="391716" y="415132"/>
                  </a:lnTo>
                  <a:lnTo>
                    <a:pt x="386953" y="420688"/>
                  </a:lnTo>
                  <a:lnTo>
                    <a:pt x="381794" y="426244"/>
                  </a:lnTo>
                  <a:lnTo>
                    <a:pt x="376635" y="431801"/>
                  </a:lnTo>
                  <a:lnTo>
                    <a:pt x="371078" y="436563"/>
                  </a:lnTo>
                  <a:lnTo>
                    <a:pt x="365919" y="440929"/>
                  </a:lnTo>
                  <a:lnTo>
                    <a:pt x="360363" y="445691"/>
                  </a:lnTo>
                  <a:lnTo>
                    <a:pt x="354806" y="449660"/>
                  </a:lnTo>
                  <a:lnTo>
                    <a:pt x="349250" y="453232"/>
                  </a:lnTo>
                  <a:lnTo>
                    <a:pt x="343297" y="456804"/>
                  </a:lnTo>
                  <a:lnTo>
                    <a:pt x="337741" y="459582"/>
                  </a:lnTo>
                  <a:lnTo>
                    <a:pt x="332185" y="462757"/>
                  </a:lnTo>
                  <a:lnTo>
                    <a:pt x="326628" y="464741"/>
                  </a:lnTo>
                  <a:lnTo>
                    <a:pt x="320675" y="466726"/>
                  </a:lnTo>
                  <a:lnTo>
                    <a:pt x="315119" y="468313"/>
                  </a:lnTo>
                  <a:lnTo>
                    <a:pt x="309563" y="469901"/>
                  </a:lnTo>
                  <a:lnTo>
                    <a:pt x="304403" y="470694"/>
                  </a:lnTo>
                  <a:lnTo>
                    <a:pt x="298847" y="471091"/>
                  </a:lnTo>
                  <a:lnTo>
                    <a:pt x="293688" y="471488"/>
                  </a:lnTo>
                  <a:lnTo>
                    <a:pt x="288925" y="471091"/>
                  </a:lnTo>
                  <a:lnTo>
                    <a:pt x="284956" y="470694"/>
                  </a:lnTo>
                  <a:lnTo>
                    <a:pt x="280194" y="469901"/>
                  </a:lnTo>
                  <a:lnTo>
                    <a:pt x="275034" y="467916"/>
                  </a:lnTo>
                  <a:lnTo>
                    <a:pt x="270669" y="466329"/>
                  </a:lnTo>
                  <a:lnTo>
                    <a:pt x="265509" y="464344"/>
                  </a:lnTo>
                  <a:lnTo>
                    <a:pt x="259953" y="462360"/>
                  </a:lnTo>
                  <a:lnTo>
                    <a:pt x="254794" y="459185"/>
                  </a:lnTo>
                  <a:lnTo>
                    <a:pt x="244078" y="452438"/>
                  </a:lnTo>
                  <a:lnTo>
                    <a:pt x="232966" y="444898"/>
                  </a:lnTo>
                  <a:lnTo>
                    <a:pt x="221853" y="435769"/>
                  </a:lnTo>
                  <a:lnTo>
                    <a:pt x="211534" y="425450"/>
                  </a:lnTo>
                  <a:lnTo>
                    <a:pt x="200819" y="413941"/>
                  </a:lnTo>
                  <a:lnTo>
                    <a:pt x="190500" y="402035"/>
                  </a:lnTo>
                  <a:lnTo>
                    <a:pt x="185737" y="395685"/>
                  </a:lnTo>
                  <a:lnTo>
                    <a:pt x="180578" y="388938"/>
                  </a:lnTo>
                  <a:lnTo>
                    <a:pt x="176609" y="381794"/>
                  </a:lnTo>
                  <a:lnTo>
                    <a:pt x="171847" y="374651"/>
                  </a:lnTo>
                  <a:lnTo>
                    <a:pt x="167481" y="367507"/>
                  </a:lnTo>
                  <a:lnTo>
                    <a:pt x="163512" y="359569"/>
                  </a:lnTo>
                  <a:lnTo>
                    <a:pt x="159544" y="351632"/>
                  </a:lnTo>
                  <a:lnTo>
                    <a:pt x="156369" y="343694"/>
                  </a:lnTo>
                  <a:lnTo>
                    <a:pt x="152797" y="335757"/>
                  </a:lnTo>
                  <a:lnTo>
                    <a:pt x="150019" y="327422"/>
                  </a:lnTo>
                  <a:lnTo>
                    <a:pt x="147241" y="318691"/>
                  </a:lnTo>
                  <a:lnTo>
                    <a:pt x="144859" y="310357"/>
                  </a:lnTo>
                  <a:lnTo>
                    <a:pt x="142875" y="316310"/>
                  </a:lnTo>
                  <a:lnTo>
                    <a:pt x="140494" y="320676"/>
                  </a:lnTo>
                  <a:lnTo>
                    <a:pt x="139700" y="322263"/>
                  </a:lnTo>
                  <a:lnTo>
                    <a:pt x="138509" y="323057"/>
                  </a:lnTo>
                  <a:lnTo>
                    <a:pt x="137319" y="323851"/>
                  </a:lnTo>
                  <a:lnTo>
                    <a:pt x="136128" y="324247"/>
                  </a:lnTo>
                  <a:lnTo>
                    <a:pt x="134541" y="323851"/>
                  </a:lnTo>
                  <a:lnTo>
                    <a:pt x="133350" y="323057"/>
                  </a:lnTo>
                  <a:lnTo>
                    <a:pt x="132159" y="321866"/>
                  </a:lnTo>
                  <a:lnTo>
                    <a:pt x="130969" y="319485"/>
                  </a:lnTo>
                  <a:lnTo>
                    <a:pt x="128587" y="314722"/>
                  </a:lnTo>
                  <a:lnTo>
                    <a:pt x="126603" y="308372"/>
                  </a:lnTo>
                  <a:lnTo>
                    <a:pt x="125016" y="300038"/>
                  </a:lnTo>
                  <a:lnTo>
                    <a:pt x="123825" y="290513"/>
                  </a:lnTo>
                  <a:lnTo>
                    <a:pt x="123031" y="280591"/>
                  </a:lnTo>
                  <a:lnTo>
                    <a:pt x="122634" y="269478"/>
                  </a:lnTo>
                  <a:lnTo>
                    <a:pt x="123031" y="259557"/>
                  </a:lnTo>
                  <a:lnTo>
                    <a:pt x="123428" y="250032"/>
                  </a:lnTo>
                  <a:lnTo>
                    <a:pt x="124619" y="241300"/>
                  </a:lnTo>
                  <a:lnTo>
                    <a:pt x="125809" y="233760"/>
                  </a:lnTo>
                  <a:lnTo>
                    <a:pt x="127397" y="227013"/>
                  </a:lnTo>
                  <a:lnTo>
                    <a:pt x="129778" y="221854"/>
                  </a:lnTo>
                  <a:lnTo>
                    <a:pt x="131762" y="217488"/>
                  </a:lnTo>
                  <a:lnTo>
                    <a:pt x="132953" y="216297"/>
                  </a:lnTo>
                  <a:lnTo>
                    <a:pt x="134144" y="215504"/>
                  </a:lnTo>
                  <a:lnTo>
                    <a:pt x="130572" y="211138"/>
                  </a:lnTo>
                  <a:lnTo>
                    <a:pt x="127000" y="207169"/>
                  </a:lnTo>
                  <a:lnTo>
                    <a:pt x="124619" y="202407"/>
                  </a:lnTo>
                  <a:lnTo>
                    <a:pt x="122634" y="197247"/>
                  </a:lnTo>
                  <a:lnTo>
                    <a:pt x="120253" y="192485"/>
                  </a:lnTo>
                  <a:lnTo>
                    <a:pt x="119062" y="186928"/>
                  </a:lnTo>
                  <a:lnTo>
                    <a:pt x="118269" y="181372"/>
                  </a:lnTo>
                  <a:lnTo>
                    <a:pt x="117475" y="175816"/>
                  </a:lnTo>
                  <a:lnTo>
                    <a:pt x="117475" y="170260"/>
                  </a:lnTo>
                  <a:lnTo>
                    <a:pt x="117475" y="164704"/>
                  </a:lnTo>
                  <a:lnTo>
                    <a:pt x="117872" y="158751"/>
                  </a:lnTo>
                  <a:lnTo>
                    <a:pt x="118269" y="152797"/>
                  </a:lnTo>
                  <a:lnTo>
                    <a:pt x="120253" y="140891"/>
                  </a:lnTo>
                  <a:lnTo>
                    <a:pt x="123428" y="129381"/>
                  </a:lnTo>
                  <a:lnTo>
                    <a:pt x="126603" y="118666"/>
                  </a:lnTo>
                  <a:lnTo>
                    <a:pt x="130969" y="107951"/>
                  </a:lnTo>
                  <a:lnTo>
                    <a:pt x="135334" y="98426"/>
                  </a:lnTo>
                  <a:lnTo>
                    <a:pt x="139700" y="90091"/>
                  </a:lnTo>
                  <a:lnTo>
                    <a:pt x="144066" y="82154"/>
                  </a:lnTo>
                  <a:lnTo>
                    <a:pt x="148034" y="76597"/>
                  </a:lnTo>
                  <a:lnTo>
                    <a:pt x="152003" y="72231"/>
                  </a:lnTo>
                  <a:lnTo>
                    <a:pt x="153194" y="70644"/>
                  </a:lnTo>
                  <a:lnTo>
                    <a:pt x="154781" y="69850"/>
                  </a:lnTo>
                  <a:lnTo>
                    <a:pt x="170656" y="61913"/>
                  </a:lnTo>
                  <a:lnTo>
                    <a:pt x="186134" y="55960"/>
                  </a:lnTo>
                  <a:lnTo>
                    <a:pt x="201216" y="50403"/>
                  </a:lnTo>
                  <a:lnTo>
                    <a:pt x="216297" y="46038"/>
                  </a:lnTo>
                  <a:lnTo>
                    <a:pt x="230981" y="42863"/>
                  </a:lnTo>
                  <a:lnTo>
                    <a:pt x="245269" y="40482"/>
                  </a:lnTo>
                  <a:lnTo>
                    <a:pt x="259556" y="38894"/>
                  </a:lnTo>
                  <a:lnTo>
                    <a:pt x="273050" y="38100"/>
                  </a:lnTo>
                  <a:close/>
                  <a:moveTo>
                    <a:pt x="982954" y="0"/>
                  </a:moveTo>
                  <a:lnTo>
                    <a:pt x="988111" y="0"/>
                  </a:lnTo>
                  <a:lnTo>
                    <a:pt x="2043178" y="0"/>
                  </a:lnTo>
                  <a:lnTo>
                    <a:pt x="2049127" y="0"/>
                  </a:lnTo>
                  <a:lnTo>
                    <a:pt x="2054680" y="397"/>
                  </a:lnTo>
                  <a:lnTo>
                    <a:pt x="2060233" y="1191"/>
                  </a:lnTo>
                  <a:lnTo>
                    <a:pt x="2065786" y="1985"/>
                  </a:lnTo>
                  <a:lnTo>
                    <a:pt x="2070942" y="3572"/>
                  </a:lnTo>
                  <a:lnTo>
                    <a:pt x="2076099" y="5160"/>
                  </a:lnTo>
                  <a:lnTo>
                    <a:pt x="2081255" y="6747"/>
                  </a:lnTo>
                  <a:lnTo>
                    <a:pt x="2086411" y="8732"/>
                  </a:lnTo>
                  <a:lnTo>
                    <a:pt x="2091171" y="11113"/>
                  </a:lnTo>
                  <a:lnTo>
                    <a:pt x="2095931" y="13494"/>
                  </a:lnTo>
                  <a:lnTo>
                    <a:pt x="2100691" y="16272"/>
                  </a:lnTo>
                  <a:lnTo>
                    <a:pt x="2105054" y="19050"/>
                  </a:lnTo>
                  <a:lnTo>
                    <a:pt x="2109417" y="21828"/>
                  </a:lnTo>
                  <a:lnTo>
                    <a:pt x="2113780" y="25401"/>
                  </a:lnTo>
                  <a:lnTo>
                    <a:pt x="2121713" y="32544"/>
                  </a:lnTo>
                  <a:lnTo>
                    <a:pt x="2128852" y="40085"/>
                  </a:lnTo>
                  <a:lnTo>
                    <a:pt x="2131629" y="44451"/>
                  </a:lnTo>
                  <a:lnTo>
                    <a:pt x="2135198" y="48816"/>
                  </a:lnTo>
                  <a:lnTo>
                    <a:pt x="2137578" y="53182"/>
                  </a:lnTo>
                  <a:lnTo>
                    <a:pt x="2140751" y="57944"/>
                  </a:lnTo>
                  <a:lnTo>
                    <a:pt x="2143131" y="62707"/>
                  </a:lnTo>
                  <a:lnTo>
                    <a:pt x="2145114" y="67469"/>
                  </a:lnTo>
                  <a:lnTo>
                    <a:pt x="2147494" y="72628"/>
                  </a:lnTo>
                  <a:lnTo>
                    <a:pt x="2149081" y="77788"/>
                  </a:lnTo>
                  <a:lnTo>
                    <a:pt x="2150271" y="82947"/>
                  </a:lnTo>
                  <a:lnTo>
                    <a:pt x="2151461" y="88107"/>
                  </a:lnTo>
                  <a:lnTo>
                    <a:pt x="2152254" y="93663"/>
                  </a:lnTo>
                  <a:lnTo>
                    <a:pt x="2153444" y="99219"/>
                  </a:lnTo>
                  <a:lnTo>
                    <a:pt x="2153841" y="105172"/>
                  </a:lnTo>
                  <a:lnTo>
                    <a:pt x="2154237" y="110332"/>
                  </a:lnTo>
                  <a:lnTo>
                    <a:pt x="2154237" y="758032"/>
                  </a:lnTo>
                  <a:lnTo>
                    <a:pt x="2153841" y="763588"/>
                  </a:lnTo>
                  <a:lnTo>
                    <a:pt x="2153444" y="769144"/>
                  </a:lnTo>
                  <a:lnTo>
                    <a:pt x="2152254" y="775097"/>
                  </a:lnTo>
                  <a:lnTo>
                    <a:pt x="2151461" y="779860"/>
                  </a:lnTo>
                  <a:lnTo>
                    <a:pt x="2150271" y="785416"/>
                  </a:lnTo>
                  <a:lnTo>
                    <a:pt x="2149081" y="790972"/>
                  </a:lnTo>
                  <a:lnTo>
                    <a:pt x="2147494" y="796132"/>
                  </a:lnTo>
                  <a:lnTo>
                    <a:pt x="2145114" y="800894"/>
                  </a:lnTo>
                  <a:lnTo>
                    <a:pt x="2143131" y="805657"/>
                  </a:lnTo>
                  <a:lnTo>
                    <a:pt x="2140751" y="810816"/>
                  </a:lnTo>
                  <a:lnTo>
                    <a:pt x="2137578" y="815579"/>
                  </a:lnTo>
                  <a:lnTo>
                    <a:pt x="2135198" y="819547"/>
                  </a:lnTo>
                  <a:lnTo>
                    <a:pt x="2131629" y="824310"/>
                  </a:lnTo>
                  <a:lnTo>
                    <a:pt x="2128852" y="827882"/>
                  </a:lnTo>
                  <a:lnTo>
                    <a:pt x="2124886" y="832247"/>
                  </a:lnTo>
                  <a:lnTo>
                    <a:pt x="2121713" y="836216"/>
                  </a:lnTo>
                  <a:lnTo>
                    <a:pt x="2117350" y="839788"/>
                  </a:lnTo>
                  <a:lnTo>
                    <a:pt x="2113780" y="843360"/>
                  </a:lnTo>
                  <a:lnTo>
                    <a:pt x="2109417" y="846535"/>
                  </a:lnTo>
                  <a:lnTo>
                    <a:pt x="2105054" y="849710"/>
                  </a:lnTo>
                  <a:lnTo>
                    <a:pt x="2100691" y="852488"/>
                  </a:lnTo>
                  <a:lnTo>
                    <a:pt x="2095931" y="854869"/>
                  </a:lnTo>
                  <a:lnTo>
                    <a:pt x="2091171" y="857647"/>
                  </a:lnTo>
                  <a:lnTo>
                    <a:pt x="2086411" y="859632"/>
                  </a:lnTo>
                  <a:lnTo>
                    <a:pt x="2081255" y="861616"/>
                  </a:lnTo>
                  <a:lnTo>
                    <a:pt x="2076099" y="863601"/>
                  </a:lnTo>
                  <a:lnTo>
                    <a:pt x="2070942" y="865188"/>
                  </a:lnTo>
                  <a:lnTo>
                    <a:pt x="2065786" y="866379"/>
                  </a:lnTo>
                  <a:lnTo>
                    <a:pt x="2060233" y="867172"/>
                  </a:lnTo>
                  <a:lnTo>
                    <a:pt x="2054680" y="867966"/>
                  </a:lnTo>
                  <a:lnTo>
                    <a:pt x="2049127" y="868363"/>
                  </a:lnTo>
                  <a:lnTo>
                    <a:pt x="2043178" y="868363"/>
                  </a:lnTo>
                  <a:lnTo>
                    <a:pt x="988111" y="868363"/>
                  </a:lnTo>
                  <a:lnTo>
                    <a:pt x="982954" y="868363"/>
                  </a:lnTo>
                  <a:lnTo>
                    <a:pt x="977401" y="867966"/>
                  </a:lnTo>
                  <a:lnTo>
                    <a:pt x="971452" y="867172"/>
                  </a:lnTo>
                  <a:lnTo>
                    <a:pt x="966295" y="866379"/>
                  </a:lnTo>
                  <a:lnTo>
                    <a:pt x="960742" y="865188"/>
                  </a:lnTo>
                  <a:lnTo>
                    <a:pt x="955586" y="863601"/>
                  </a:lnTo>
                  <a:lnTo>
                    <a:pt x="950430" y="861616"/>
                  </a:lnTo>
                  <a:lnTo>
                    <a:pt x="945273" y="859632"/>
                  </a:lnTo>
                  <a:lnTo>
                    <a:pt x="940514" y="857647"/>
                  </a:lnTo>
                  <a:lnTo>
                    <a:pt x="935754" y="854869"/>
                  </a:lnTo>
                  <a:lnTo>
                    <a:pt x="930994" y="852488"/>
                  </a:lnTo>
                  <a:lnTo>
                    <a:pt x="926631" y="849710"/>
                  </a:lnTo>
                  <a:lnTo>
                    <a:pt x="922268" y="846535"/>
                  </a:lnTo>
                  <a:lnTo>
                    <a:pt x="918302" y="843360"/>
                  </a:lnTo>
                  <a:lnTo>
                    <a:pt x="913939" y="839788"/>
                  </a:lnTo>
                  <a:lnTo>
                    <a:pt x="910369" y="836216"/>
                  </a:lnTo>
                  <a:lnTo>
                    <a:pt x="906402" y="832247"/>
                  </a:lnTo>
                  <a:lnTo>
                    <a:pt x="903229" y="827882"/>
                  </a:lnTo>
                  <a:lnTo>
                    <a:pt x="899659" y="824310"/>
                  </a:lnTo>
                  <a:lnTo>
                    <a:pt x="896883" y="819547"/>
                  </a:lnTo>
                  <a:lnTo>
                    <a:pt x="893710" y="815579"/>
                  </a:lnTo>
                  <a:lnTo>
                    <a:pt x="891330" y="810816"/>
                  </a:lnTo>
                  <a:lnTo>
                    <a:pt x="888950" y="805657"/>
                  </a:lnTo>
                  <a:lnTo>
                    <a:pt x="886570" y="800894"/>
                  </a:lnTo>
                  <a:lnTo>
                    <a:pt x="884587" y="796132"/>
                  </a:lnTo>
                  <a:lnTo>
                    <a:pt x="883001" y="790972"/>
                  </a:lnTo>
                  <a:lnTo>
                    <a:pt x="881414" y="785416"/>
                  </a:lnTo>
                  <a:lnTo>
                    <a:pt x="879827" y="779860"/>
                  </a:lnTo>
                  <a:lnTo>
                    <a:pt x="879034" y="775097"/>
                  </a:lnTo>
                  <a:lnTo>
                    <a:pt x="878241" y="769144"/>
                  </a:lnTo>
                  <a:lnTo>
                    <a:pt x="877844" y="763588"/>
                  </a:lnTo>
                  <a:lnTo>
                    <a:pt x="877844" y="758032"/>
                  </a:lnTo>
                  <a:lnTo>
                    <a:pt x="877844" y="696913"/>
                  </a:lnTo>
                  <a:lnTo>
                    <a:pt x="833420" y="723504"/>
                  </a:lnTo>
                  <a:lnTo>
                    <a:pt x="804862" y="676672"/>
                  </a:lnTo>
                  <a:lnTo>
                    <a:pt x="877844" y="633413"/>
                  </a:lnTo>
                  <a:lnTo>
                    <a:pt x="877844" y="110332"/>
                  </a:lnTo>
                  <a:lnTo>
                    <a:pt x="877844" y="105172"/>
                  </a:lnTo>
                  <a:lnTo>
                    <a:pt x="878241" y="99219"/>
                  </a:lnTo>
                  <a:lnTo>
                    <a:pt x="879034" y="93663"/>
                  </a:lnTo>
                  <a:lnTo>
                    <a:pt x="879827" y="88107"/>
                  </a:lnTo>
                  <a:lnTo>
                    <a:pt x="881414" y="82947"/>
                  </a:lnTo>
                  <a:lnTo>
                    <a:pt x="883001" y="77788"/>
                  </a:lnTo>
                  <a:lnTo>
                    <a:pt x="884587" y="72628"/>
                  </a:lnTo>
                  <a:lnTo>
                    <a:pt x="886570" y="67469"/>
                  </a:lnTo>
                  <a:lnTo>
                    <a:pt x="888950" y="62707"/>
                  </a:lnTo>
                  <a:lnTo>
                    <a:pt x="891330" y="57944"/>
                  </a:lnTo>
                  <a:lnTo>
                    <a:pt x="893710" y="53182"/>
                  </a:lnTo>
                  <a:lnTo>
                    <a:pt x="896883" y="48816"/>
                  </a:lnTo>
                  <a:lnTo>
                    <a:pt x="899659" y="44451"/>
                  </a:lnTo>
                  <a:lnTo>
                    <a:pt x="903229" y="40085"/>
                  </a:lnTo>
                  <a:lnTo>
                    <a:pt x="910369" y="32544"/>
                  </a:lnTo>
                  <a:lnTo>
                    <a:pt x="918302" y="25401"/>
                  </a:lnTo>
                  <a:lnTo>
                    <a:pt x="922268" y="21828"/>
                  </a:lnTo>
                  <a:lnTo>
                    <a:pt x="926631" y="19050"/>
                  </a:lnTo>
                  <a:lnTo>
                    <a:pt x="930994" y="16272"/>
                  </a:lnTo>
                  <a:lnTo>
                    <a:pt x="935754" y="13494"/>
                  </a:lnTo>
                  <a:lnTo>
                    <a:pt x="940514" y="11113"/>
                  </a:lnTo>
                  <a:lnTo>
                    <a:pt x="945273" y="8732"/>
                  </a:lnTo>
                  <a:lnTo>
                    <a:pt x="950430" y="6747"/>
                  </a:lnTo>
                  <a:lnTo>
                    <a:pt x="955586" y="5160"/>
                  </a:lnTo>
                  <a:lnTo>
                    <a:pt x="960742" y="3572"/>
                  </a:lnTo>
                  <a:lnTo>
                    <a:pt x="966295" y="1985"/>
                  </a:lnTo>
                  <a:lnTo>
                    <a:pt x="971452" y="1191"/>
                  </a:lnTo>
                  <a:lnTo>
                    <a:pt x="977401" y="397"/>
                  </a:lnTo>
                  <a:lnTo>
                    <a:pt x="982954"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32" name="2"/>
          <p:cNvSpPr/>
          <p:nvPr>
            <p:custDataLst>
              <p:tags r:id="rId1"/>
            </p:custDataLst>
          </p:nvPr>
        </p:nvSpPr>
        <p:spPr>
          <a:xfrm>
            <a:off x="5998020" y="78908"/>
            <a:ext cx="765377" cy="756534"/>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33" name="1"/>
          <p:cNvSpPr/>
          <p:nvPr>
            <p:custDataLst>
              <p:tags r:id="rId2"/>
            </p:custDataLst>
          </p:nvPr>
        </p:nvSpPr>
        <p:spPr>
          <a:xfrm>
            <a:off x="5272345" y="-285387"/>
            <a:ext cx="520817" cy="520817"/>
          </a:xfrm>
          <a:prstGeom prst="ellipse">
            <a:avLst/>
          </a:prstGeom>
          <a:gradFill flip="none" rotWithShape="1">
            <a:gsLst>
              <a:gs pos="50000">
                <a:schemeClr val="accent1"/>
              </a:gs>
              <a:gs pos="100000">
                <a:schemeClr val="accent1">
                  <a:lumMod val="75000"/>
                </a:schemeClr>
              </a:gs>
              <a:gs pos="0">
                <a:schemeClr val="accent1">
                  <a:lumMod val="60000"/>
                  <a:lumOff val="40000"/>
                </a:schemeClr>
              </a:gs>
            </a:gsLst>
            <a:lin ang="18900000" scaled="0"/>
            <a:tileRect/>
          </a:gradFill>
          <a:ln w="15875">
            <a:gradFill>
              <a:gsLst>
                <a:gs pos="50000">
                  <a:schemeClr val="accent1">
                    <a:lumMod val="60000"/>
                    <a:lumOff val="40000"/>
                  </a:schemeClr>
                </a:gs>
                <a:gs pos="100000">
                  <a:schemeClr val="accent1">
                    <a:lumMod val="75000"/>
                  </a:schemeClr>
                </a:gs>
                <a:gs pos="0">
                  <a:schemeClr val="accent1">
                    <a:lumMod val="60000"/>
                    <a:lumOff val="40000"/>
                  </a:schemeClr>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000">
              <a:solidFill>
                <a:prstClr val="white"/>
              </a:solidFill>
              <a:latin typeface="Impact" panose="020B0806030902050204" pitchFamily="34" charset="0"/>
              <a:sym typeface="+mn-lt"/>
            </a:endParaRPr>
          </a:p>
        </p:txBody>
      </p:sp>
      <p:sp>
        <p:nvSpPr>
          <p:cNvPr id="34" name="3"/>
          <p:cNvSpPr/>
          <p:nvPr>
            <p:custDataLst>
              <p:tags r:id="rId3"/>
            </p:custDataLst>
          </p:nvPr>
        </p:nvSpPr>
        <p:spPr>
          <a:xfrm>
            <a:off x="6839826" y="-572185"/>
            <a:ext cx="947414" cy="936468"/>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35" name="4"/>
          <p:cNvSpPr/>
          <p:nvPr>
            <p:custDataLst>
              <p:tags r:id="rId4"/>
            </p:custDataLst>
          </p:nvPr>
        </p:nvSpPr>
        <p:spPr>
          <a:xfrm>
            <a:off x="7979664" y="-120201"/>
            <a:ext cx="596669" cy="589775"/>
          </a:xfrm>
          <a:prstGeom prst="ellipse">
            <a:avLst/>
          </a:prstGeom>
          <a:gradFill flip="none" rotWithShape="1">
            <a:gsLst>
              <a:gs pos="50000">
                <a:schemeClr val="accent1"/>
              </a:gs>
              <a:gs pos="100000">
                <a:schemeClr val="accent1">
                  <a:lumMod val="75000"/>
                </a:schemeClr>
              </a:gs>
              <a:gs pos="0">
                <a:schemeClr val="accent1">
                  <a:lumMod val="60000"/>
                  <a:lumOff val="40000"/>
                </a:schemeClr>
              </a:gs>
            </a:gsLst>
            <a:lin ang="18900000" scaled="0"/>
            <a:tileRect/>
          </a:gradFill>
          <a:ln w="15875">
            <a:gradFill>
              <a:gsLst>
                <a:gs pos="50000">
                  <a:schemeClr val="accent1">
                    <a:lumMod val="60000"/>
                    <a:lumOff val="40000"/>
                  </a:schemeClr>
                </a:gs>
                <a:gs pos="100000">
                  <a:schemeClr val="accent1">
                    <a:lumMod val="75000"/>
                  </a:schemeClr>
                </a:gs>
                <a:gs pos="0">
                  <a:schemeClr val="accent1">
                    <a:lumMod val="60000"/>
                    <a:lumOff val="40000"/>
                  </a:schemeClr>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000">
              <a:solidFill>
                <a:prstClr val="white"/>
              </a:solidFill>
              <a:latin typeface="Impact" panose="020B0806030902050204" pitchFamily="34" charset="0"/>
              <a:sym typeface="+mn-lt"/>
            </a:endParaRPr>
          </a:p>
        </p:txBody>
      </p:sp>
      <p:sp>
        <p:nvSpPr>
          <p:cNvPr id="36" name="6"/>
          <p:cNvSpPr/>
          <p:nvPr>
            <p:custDataLst>
              <p:tags r:id="rId5"/>
            </p:custDataLst>
          </p:nvPr>
        </p:nvSpPr>
        <p:spPr>
          <a:xfrm>
            <a:off x="8797087" y="-510681"/>
            <a:ext cx="722005" cy="713663"/>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37" name="5"/>
          <p:cNvSpPr/>
          <p:nvPr>
            <p:custDataLst>
              <p:tags r:id="rId6"/>
            </p:custDataLst>
          </p:nvPr>
        </p:nvSpPr>
        <p:spPr>
          <a:xfrm>
            <a:off x="8647909" y="423634"/>
            <a:ext cx="195306" cy="195306"/>
          </a:xfrm>
          <a:prstGeom prst="ellipse">
            <a:avLst/>
          </a:prstGeom>
          <a:gradFill flip="none" rotWithShape="1">
            <a:gsLst>
              <a:gs pos="100000">
                <a:schemeClr val="bg1"/>
              </a:gs>
              <a:gs pos="0">
                <a:srgbClr val="E0E0E0"/>
              </a:gs>
            </a:gsLst>
            <a:lin ang="81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lIns="102249" tIns="51123" rIns="102249" bIns="51123" anchor="ctr"/>
          <a:lstStyle/>
          <a:p>
            <a:pPr algn="ctr"/>
            <a:endParaRPr lang="en-US">
              <a:solidFill>
                <a:prstClr val="white"/>
              </a:solidFill>
              <a:sym typeface="+mn-lt"/>
            </a:endParaRPr>
          </a:p>
        </p:txBody>
      </p:sp>
      <p:sp>
        <p:nvSpPr>
          <p:cNvPr id="38" name="8"/>
          <p:cNvSpPr/>
          <p:nvPr>
            <p:custDataLst>
              <p:tags r:id="rId7"/>
            </p:custDataLst>
          </p:nvPr>
        </p:nvSpPr>
        <p:spPr>
          <a:xfrm flipH="1">
            <a:off x="2371520" y="4912873"/>
            <a:ext cx="765377" cy="756534"/>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39" name="7"/>
          <p:cNvSpPr/>
          <p:nvPr>
            <p:custDataLst>
              <p:tags r:id="rId8"/>
            </p:custDataLst>
          </p:nvPr>
        </p:nvSpPr>
        <p:spPr>
          <a:xfrm flipH="1">
            <a:off x="3348157" y="4734697"/>
            <a:ext cx="520817" cy="520817"/>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40" name="9"/>
          <p:cNvSpPr/>
          <p:nvPr>
            <p:custDataLst>
              <p:tags r:id="rId9"/>
            </p:custDataLst>
          </p:nvPr>
        </p:nvSpPr>
        <p:spPr>
          <a:xfrm flipH="1">
            <a:off x="1259632" y="4587974"/>
            <a:ext cx="947414" cy="936468"/>
          </a:xfrm>
          <a:prstGeom prst="ellipse">
            <a:avLst/>
          </a:prstGeom>
          <a:gradFill flip="none" rotWithShape="1">
            <a:gsLst>
              <a:gs pos="50000">
                <a:schemeClr val="accent1"/>
              </a:gs>
              <a:gs pos="100000">
                <a:schemeClr val="accent1">
                  <a:lumMod val="75000"/>
                </a:schemeClr>
              </a:gs>
              <a:gs pos="0">
                <a:schemeClr val="accent1">
                  <a:lumMod val="60000"/>
                  <a:lumOff val="40000"/>
                </a:schemeClr>
              </a:gs>
            </a:gsLst>
            <a:lin ang="18900000" scaled="0"/>
            <a:tileRect/>
          </a:gradFill>
          <a:ln w="15875">
            <a:gradFill>
              <a:gsLst>
                <a:gs pos="50000">
                  <a:schemeClr val="accent1">
                    <a:lumMod val="60000"/>
                    <a:lumOff val="40000"/>
                  </a:schemeClr>
                </a:gs>
                <a:gs pos="100000">
                  <a:schemeClr val="accent1">
                    <a:lumMod val="75000"/>
                  </a:schemeClr>
                </a:gs>
                <a:gs pos="0">
                  <a:schemeClr val="accent1">
                    <a:lumMod val="60000"/>
                    <a:lumOff val="40000"/>
                  </a:schemeClr>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000">
              <a:solidFill>
                <a:prstClr val="white"/>
              </a:solidFill>
              <a:latin typeface="Impact" panose="020B0806030902050204" pitchFamily="34" charset="0"/>
              <a:sym typeface="+mn-lt"/>
            </a:endParaRPr>
          </a:p>
        </p:txBody>
      </p:sp>
      <p:sp>
        <p:nvSpPr>
          <p:cNvPr id="41" name="9"/>
          <p:cNvSpPr/>
          <p:nvPr>
            <p:custDataLst>
              <p:tags r:id="rId10"/>
            </p:custDataLst>
          </p:nvPr>
        </p:nvSpPr>
        <p:spPr>
          <a:xfrm flipH="1">
            <a:off x="524650" y="4934310"/>
            <a:ext cx="596669" cy="589775"/>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42" name="11"/>
          <p:cNvSpPr/>
          <p:nvPr>
            <p:custDataLst>
              <p:tags r:id="rId11"/>
            </p:custDataLst>
          </p:nvPr>
        </p:nvSpPr>
        <p:spPr>
          <a:xfrm flipH="1">
            <a:off x="-418155" y="4578455"/>
            <a:ext cx="722005" cy="713663"/>
          </a:xfrm>
          <a:prstGeom prst="ellipse">
            <a:avLst/>
          </a:prstGeom>
          <a:gradFill flip="none" rotWithShape="1">
            <a:gsLst>
              <a:gs pos="50000">
                <a:schemeClr val="accent1"/>
              </a:gs>
              <a:gs pos="100000">
                <a:schemeClr val="accent1">
                  <a:lumMod val="75000"/>
                </a:schemeClr>
              </a:gs>
              <a:gs pos="0">
                <a:schemeClr val="accent1">
                  <a:lumMod val="60000"/>
                  <a:lumOff val="40000"/>
                </a:schemeClr>
              </a:gs>
            </a:gsLst>
            <a:lin ang="18900000" scaled="0"/>
            <a:tileRect/>
          </a:gradFill>
          <a:ln w="15875">
            <a:gradFill>
              <a:gsLst>
                <a:gs pos="50000">
                  <a:schemeClr val="accent1">
                    <a:lumMod val="60000"/>
                    <a:lumOff val="40000"/>
                  </a:schemeClr>
                </a:gs>
                <a:gs pos="100000">
                  <a:schemeClr val="accent1">
                    <a:lumMod val="75000"/>
                  </a:schemeClr>
                </a:gs>
                <a:gs pos="0">
                  <a:schemeClr val="accent1">
                    <a:lumMod val="60000"/>
                    <a:lumOff val="40000"/>
                  </a:schemeClr>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000">
              <a:solidFill>
                <a:prstClr val="white"/>
              </a:solidFill>
              <a:latin typeface="Impact" panose="020B0806030902050204" pitchFamily="34" charset="0"/>
              <a:sym typeface="+mn-lt"/>
            </a:endParaRPr>
          </a:p>
        </p:txBody>
      </p:sp>
      <p:sp>
        <p:nvSpPr>
          <p:cNvPr id="43" name="10"/>
          <p:cNvSpPr/>
          <p:nvPr>
            <p:custDataLst>
              <p:tags r:id="rId12"/>
            </p:custDataLst>
          </p:nvPr>
        </p:nvSpPr>
        <p:spPr>
          <a:xfrm flipH="1">
            <a:off x="357841" y="4897452"/>
            <a:ext cx="195306" cy="195306"/>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10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1000"/>
                                        <p:tgtEl>
                                          <p:spTgt spid="7"/>
                                        </p:tgtEl>
                                      </p:cBhvr>
                                    </p:animEffect>
                                  </p:childTnLst>
                                </p:cTn>
                              </p:par>
                            </p:childTnLst>
                          </p:cTn>
                        </p:par>
                        <p:par>
                          <p:cTn id="11" fill="hold">
                            <p:stCondLst>
                              <p:cond delay="1000"/>
                            </p:stCondLst>
                            <p:childTnLst>
                              <p:par>
                                <p:cTn id="12" presetID="37" presetClass="entr" presetSubtype="0"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anim calcmode="lin" valueType="num">
                                      <p:cBhvr>
                                        <p:cTn id="15" dur="1000" fill="hold"/>
                                        <p:tgtEl>
                                          <p:spTgt spid="25"/>
                                        </p:tgtEl>
                                        <p:attrNameLst>
                                          <p:attrName>ppt_x</p:attrName>
                                        </p:attrNameLst>
                                      </p:cBhvr>
                                      <p:tavLst>
                                        <p:tav tm="0">
                                          <p:val>
                                            <p:strVal val="#ppt_x"/>
                                          </p:val>
                                        </p:tav>
                                        <p:tav tm="100000">
                                          <p:val>
                                            <p:strVal val="#ppt_x"/>
                                          </p:val>
                                        </p:tav>
                                      </p:tavLst>
                                    </p:anim>
                                    <p:anim calcmode="lin" valueType="num">
                                      <p:cBhvr>
                                        <p:cTn id="16" dur="900" decel="100000" fill="hold"/>
                                        <p:tgtEl>
                                          <p:spTgt spid="25"/>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41" presetClass="entr" presetSubtype="0" fill="hold" grpId="0" nodeType="afterEffect">
                                  <p:stCondLst>
                                    <p:cond delay="0"/>
                                  </p:stCondLst>
                                  <p:iterate type="lt">
                                    <p:tmPct val="15000"/>
                                  </p:iterate>
                                  <p:childTnLst>
                                    <p:set>
                                      <p:cBhvr>
                                        <p:cTn id="20" dur="1" fill="hold">
                                          <p:stCondLst>
                                            <p:cond delay="0"/>
                                          </p:stCondLst>
                                        </p:cTn>
                                        <p:tgtEl>
                                          <p:spTgt spid="18"/>
                                        </p:tgtEl>
                                        <p:attrNameLst>
                                          <p:attrName>style.visibility</p:attrName>
                                        </p:attrNameLst>
                                      </p:cBhvr>
                                      <p:to>
                                        <p:strVal val="visible"/>
                                      </p:to>
                                    </p:set>
                                    <p:anim calcmode="lin" valueType="num">
                                      <p:cBhvr>
                                        <p:cTn id="21"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18"/>
                                        </p:tgtEl>
                                        <p:attrNameLst>
                                          <p:attrName>ppt_y</p:attrName>
                                        </p:attrNameLst>
                                      </p:cBhvr>
                                      <p:tavLst>
                                        <p:tav tm="0">
                                          <p:val>
                                            <p:strVal val="#ppt_y"/>
                                          </p:val>
                                        </p:tav>
                                        <p:tav tm="100000">
                                          <p:val>
                                            <p:strVal val="#ppt_y"/>
                                          </p:val>
                                        </p:tav>
                                      </p:tavLst>
                                    </p:anim>
                                    <p:anim calcmode="lin" valueType="num">
                                      <p:cBhvr>
                                        <p:cTn id="23"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18"/>
                                        </p:tgtEl>
                                      </p:cBhvr>
                                    </p:animEffect>
                                  </p:childTnLst>
                                </p:cTn>
                              </p:par>
                            </p:childTnLst>
                          </p:cTn>
                        </p:par>
                        <p:par>
                          <p:cTn id="26" fill="hold">
                            <p:stCondLst>
                              <p:cond delay="2250"/>
                            </p:stCondLst>
                            <p:childTnLst>
                              <p:par>
                                <p:cTn id="27" presetID="37"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900" decel="100000" fill="hold"/>
                                        <p:tgtEl>
                                          <p:spTgt spid="14"/>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par>
                                <p:cTn id="33" presetID="41" presetClass="entr" presetSubtype="0" fill="hold" grpId="0" nodeType="withEffect">
                                  <p:stCondLst>
                                    <p:cond delay="750"/>
                                  </p:stCondLst>
                                  <p:iterate type="lt">
                                    <p:tmPct val="10000"/>
                                  </p:iterate>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12"/>
                                        </p:tgtEl>
                                        <p:attrNameLst>
                                          <p:attrName>ppt_y</p:attrName>
                                        </p:attrNameLst>
                                      </p:cBhvr>
                                      <p:tavLst>
                                        <p:tav tm="0">
                                          <p:val>
                                            <p:strVal val="#ppt_y"/>
                                          </p:val>
                                        </p:tav>
                                        <p:tav tm="100000">
                                          <p:val>
                                            <p:strVal val="#ppt_y"/>
                                          </p:val>
                                        </p:tav>
                                      </p:tavLst>
                                    </p:anim>
                                    <p:anim calcmode="lin" valueType="num">
                                      <p:cBhvr>
                                        <p:cTn id="37"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12"/>
                                        </p:tgtEl>
                                      </p:cBhvr>
                                    </p:animEffect>
                                  </p:childTnLst>
                                </p:cTn>
                              </p:par>
                            </p:childTnLst>
                          </p:cTn>
                        </p:par>
                        <p:par>
                          <p:cTn id="40" fill="hold">
                            <p:stCondLst>
                              <p:cond delay="3750"/>
                            </p:stCondLst>
                            <p:childTnLst>
                              <p:par>
                                <p:cTn id="41" presetID="23" presetClass="entr" presetSubtype="528" fill="hold" grpId="0" nodeType="afterEffect">
                                  <p:stCondLst>
                                    <p:cond delay="218"/>
                                  </p:stCondLst>
                                  <p:childTnLst>
                                    <p:set>
                                      <p:cBhvr>
                                        <p:cTn id="42" dur="1" fill="hold">
                                          <p:stCondLst>
                                            <p:cond delay="0"/>
                                          </p:stCondLst>
                                        </p:cTn>
                                        <p:tgtEl>
                                          <p:spTgt spid="42"/>
                                        </p:tgtEl>
                                        <p:attrNameLst>
                                          <p:attrName>style.visibility</p:attrName>
                                        </p:attrNameLst>
                                      </p:cBhvr>
                                      <p:to>
                                        <p:strVal val="visible"/>
                                      </p:to>
                                    </p:set>
                                    <p:anim calcmode="lin" valueType="num">
                                      <p:cBhvr>
                                        <p:cTn id="43" dur="932" fill="hold"/>
                                        <p:tgtEl>
                                          <p:spTgt spid="42"/>
                                        </p:tgtEl>
                                        <p:attrNameLst>
                                          <p:attrName>ppt_w</p:attrName>
                                        </p:attrNameLst>
                                      </p:cBhvr>
                                      <p:tavLst>
                                        <p:tav tm="0">
                                          <p:val>
                                            <p:fltVal val="0"/>
                                          </p:val>
                                        </p:tav>
                                        <p:tav tm="100000">
                                          <p:val>
                                            <p:strVal val="#ppt_w"/>
                                          </p:val>
                                        </p:tav>
                                      </p:tavLst>
                                    </p:anim>
                                    <p:anim calcmode="lin" valueType="num">
                                      <p:cBhvr>
                                        <p:cTn id="44" dur="932" fill="hold"/>
                                        <p:tgtEl>
                                          <p:spTgt spid="42"/>
                                        </p:tgtEl>
                                        <p:attrNameLst>
                                          <p:attrName>ppt_h</p:attrName>
                                        </p:attrNameLst>
                                      </p:cBhvr>
                                      <p:tavLst>
                                        <p:tav tm="0">
                                          <p:val>
                                            <p:fltVal val="0"/>
                                          </p:val>
                                        </p:tav>
                                        <p:tav tm="100000">
                                          <p:val>
                                            <p:strVal val="#ppt_h"/>
                                          </p:val>
                                        </p:tav>
                                      </p:tavLst>
                                    </p:anim>
                                    <p:anim calcmode="lin" valueType="num">
                                      <p:cBhvr>
                                        <p:cTn id="45" dur="932" fill="hold"/>
                                        <p:tgtEl>
                                          <p:spTgt spid="42"/>
                                        </p:tgtEl>
                                        <p:attrNameLst>
                                          <p:attrName>ppt_x</p:attrName>
                                        </p:attrNameLst>
                                      </p:cBhvr>
                                      <p:tavLst>
                                        <p:tav tm="0">
                                          <p:val>
                                            <p:fltVal val="0.5"/>
                                          </p:val>
                                        </p:tav>
                                        <p:tav tm="100000">
                                          <p:val>
                                            <p:strVal val="#ppt_x"/>
                                          </p:val>
                                        </p:tav>
                                      </p:tavLst>
                                    </p:anim>
                                    <p:anim calcmode="lin" valueType="num">
                                      <p:cBhvr>
                                        <p:cTn id="46" dur="932" fill="hold"/>
                                        <p:tgtEl>
                                          <p:spTgt spid="42"/>
                                        </p:tgtEl>
                                        <p:attrNameLst>
                                          <p:attrName>ppt_y</p:attrName>
                                        </p:attrNameLst>
                                      </p:cBhvr>
                                      <p:tavLst>
                                        <p:tav tm="0">
                                          <p:val>
                                            <p:fltVal val="0.5"/>
                                          </p:val>
                                        </p:tav>
                                        <p:tav tm="100000">
                                          <p:val>
                                            <p:strVal val="#ppt_y"/>
                                          </p:val>
                                        </p:tav>
                                      </p:tavLst>
                                    </p:anim>
                                  </p:childTnLst>
                                </p:cTn>
                              </p:par>
                              <p:par>
                                <p:cTn id="47" presetID="23" presetClass="entr" presetSubtype="528" fill="hold" grpId="0" nodeType="withEffect">
                                  <p:stCondLst>
                                    <p:cond delay="318"/>
                                  </p:stCondLst>
                                  <p:childTnLst>
                                    <p:set>
                                      <p:cBhvr>
                                        <p:cTn id="48" dur="1" fill="hold">
                                          <p:stCondLst>
                                            <p:cond delay="0"/>
                                          </p:stCondLst>
                                        </p:cTn>
                                        <p:tgtEl>
                                          <p:spTgt spid="43"/>
                                        </p:tgtEl>
                                        <p:attrNameLst>
                                          <p:attrName>style.visibility</p:attrName>
                                        </p:attrNameLst>
                                      </p:cBhvr>
                                      <p:to>
                                        <p:strVal val="visible"/>
                                      </p:to>
                                    </p:set>
                                    <p:anim calcmode="lin" valueType="num">
                                      <p:cBhvr>
                                        <p:cTn id="49" dur="599" fill="hold"/>
                                        <p:tgtEl>
                                          <p:spTgt spid="43"/>
                                        </p:tgtEl>
                                        <p:attrNameLst>
                                          <p:attrName>ppt_w</p:attrName>
                                        </p:attrNameLst>
                                      </p:cBhvr>
                                      <p:tavLst>
                                        <p:tav tm="0">
                                          <p:val>
                                            <p:fltVal val="0"/>
                                          </p:val>
                                        </p:tav>
                                        <p:tav tm="100000">
                                          <p:val>
                                            <p:strVal val="#ppt_w"/>
                                          </p:val>
                                        </p:tav>
                                      </p:tavLst>
                                    </p:anim>
                                    <p:anim calcmode="lin" valueType="num">
                                      <p:cBhvr>
                                        <p:cTn id="50" dur="599" fill="hold"/>
                                        <p:tgtEl>
                                          <p:spTgt spid="43"/>
                                        </p:tgtEl>
                                        <p:attrNameLst>
                                          <p:attrName>ppt_h</p:attrName>
                                        </p:attrNameLst>
                                      </p:cBhvr>
                                      <p:tavLst>
                                        <p:tav tm="0">
                                          <p:val>
                                            <p:fltVal val="0"/>
                                          </p:val>
                                        </p:tav>
                                        <p:tav tm="100000">
                                          <p:val>
                                            <p:strVal val="#ppt_h"/>
                                          </p:val>
                                        </p:tav>
                                      </p:tavLst>
                                    </p:anim>
                                    <p:anim calcmode="lin" valueType="num">
                                      <p:cBhvr>
                                        <p:cTn id="51" dur="599" fill="hold"/>
                                        <p:tgtEl>
                                          <p:spTgt spid="43"/>
                                        </p:tgtEl>
                                        <p:attrNameLst>
                                          <p:attrName>ppt_x</p:attrName>
                                        </p:attrNameLst>
                                      </p:cBhvr>
                                      <p:tavLst>
                                        <p:tav tm="0">
                                          <p:val>
                                            <p:fltVal val="0.5"/>
                                          </p:val>
                                        </p:tav>
                                        <p:tav tm="100000">
                                          <p:val>
                                            <p:strVal val="#ppt_x"/>
                                          </p:val>
                                        </p:tav>
                                      </p:tavLst>
                                    </p:anim>
                                    <p:anim calcmode="lin" valueType="num">
                                      <p:cBhvr>
                                        <p:cTn id="52" dur="599" fill="hold"/>
                                        <p:tgtEl>
                                          <p:spTgt spid="43"/>
                                        </p:tgtEl>
                                        <p:attrNameLst>
                                          <p:attrName>ppt_y</p:attrName>
                                        </p:attrNameLst>
                                      </p:cBhvr>
                                      <p:tavLst>
                                        <p:tav tm="0">
                                          <p:val>
                                            <p:fltVal val="0.5"/>
                                          </p:val>
                                        </p:tav>
                                        <p:tav tm="100000">
                                          <p:val>
                                            <p:strVal val="#ppt_y"/>
                                          </p:val>
                                        </p:tav>
                                      </p:tavLst>
                                    </p:anim>
                                  </p:childTnLst>
                                </p:cTn>
                              </p:par>
                              <p:par>
                                <p:cTn id="53" presetID="23" presetClass="entr" presetSubtype="528" fill="hold" grpId="0" nodeType="withEffect">
                                  <p:stCondLst>
                                    <p:cond delay="353"/>
                                  </p:stCondLst>
                                  <p:childTnLst>
                                    <p:set>
                                      <p:cBhvr>
                                        <p:cTn id="54" dur="1" fill="hold">
                                          <p:stCondLst>
                                            <p:cond delay="0"/>
                                          </p:stCondLst>
                                        </p:cTn>
                                        <p:tgtEl>
                                          <p:spTgt spid="41"/>
                                        </p:tgtEl>
                                        <p:attrNameLst>
                                          <p:attrName>style.visibility</p:attrName>
                                        </p:attrNameLst>
                                      </p:cBhvr>
                                      <p:to>
                                        <p:strVal val="visible"/>
                                      </p:to>
                                    </p:set>
                                    <p:anim calcmode="lin" valueType="num">
                                      <p:cBhvr>
                                        <p:cTn id="55" dur="1070" fill="hold"/>
                                        <p:tgtEl>
                                          <p:spTgt spid="41"/>
                                        </p:tgtEl>
                                        <p:attrNameLst>
                                          <p:attrName>ppt_w</p:attrName>
                                        </p:attrNameLst>
                                      </p:cBhvr>
                                      <p:tavLst>
                                        <p:tav tm="0">
                                          <p:val>
                                            <p:fltVal val="0"/>
                                          </p:val>
                                        </p:tav>
                                        <p:tav tm="100000">
                                          <p:val>
                                            <p:strVal val="#ppt_w"/>
                                          </p:val>
                                        </p:tav>
                                      </p:tavLst>
                                    </p:anim>
                                    <p:anim calcmode="lin" valueType="num">
                                      <p:cBhvr>
                                        <p:cTn id="56" dur="1070" fill="hold"/>
                                        <p:tgtEl>
                                          <p:spTgt spid="41"/>
                                        </p:tgtEl>
                                        <p:attrNameLst>
                                          <p:attrName>ppt_h</p:attrName>
                                        </p:attrNameLst>
                                      </p:cBhvr>
                                      <p:tavLst>
                                        <p:tav tm="0">
                                          <p:val>
                                            <p:fltVal val="0"/>
                                          </p:val>
                                        </p:tav>
                                        <p:tav tm="100000">
                                          <p:val>
                                            <p:strVal val="#ppt_h"/>
                                          </p:val>
                                        </p:tav>
                                      </p:tavLst>
                                    </p:anim>
                                    <p:anim calcmode="lin" valueType="num">
                                      <p:cBhvr>
                                        <p:cTn id="57" dur="1070" fill="hold"/>
                                        <p:tgtEl>
                                          <p:spTgt spid="41"/>
                                        </p:tgtEl>
                                        <p:attrNameLst>
                                          <p:attrName>ppt_x</p:attrName>
                                        </p:attrNameLst>
                                      </p:cBhvr>
                                      <p:tavLst>
                                        <p:tav tm="0">
                                          <p:val>
                                            <p:fltVal val="0.5"/>
                                          </p:val>
                                        </p:tav>
                                        <p:tav tm="100000">
                                          <p:val>
                                            <p:strVal val="#ppt_x"/>
                                          </p:val>
                                        </p:tav>
                                      </p:tavLst>
                                    </p:anim>
                                    <p:anim calcmode="lin" valueType="num">
                                      <p:cBhvr>
                                        <p:cTn id="58" dur="1070" fill="hold"/>
                                        <p:tgtEl>
                                          <p:spTgt spid="41"/>
                                        </p:tgtEl>
                                        <p:attrNameLst>
                                          <p:attrName>ppt_y</p:attrName>
                                        </p:attrNameLst>
                                      </p:cBhvr>
                                      <p:tavLst>
                                        <p:tav tm="0">
                                          <p:val>
                                            <p:fltVal val="0.5"/>
                                          </p:val>
                                        </p:tav>
                                        <p:tav tm="100000">
                                          <p:val>
                                            <p:strVal val="#ppt_y"/>
                                          </p:val>
                                        </p:tav>
                                      </p:tavLst>
                                    </p:anim>
                                  </p:childTnLst>
                                </p:cTn>
                              </p:par>
                              <p:par>
                                <p:cTn id="59" presetID="23" presetClass="entr" presetSubtype="528" fill="hold" grpId="0" nodeType="withEffect">
                                  <p:stCondLst>
                                    <p:cond delay="320"/>
                                  </p:stCondLst>
                                  <p:childTnLst>
                                    <p:set>
                                      <p:cBhvr>
                                        <p:cTn id="60" dur="1" fill="hold">
                                          <p:stCondLst>
                                            <p:cond delay="0"/>
                                          </p:stCondLst>
                                        </p:cTn>
                                        <p:tgtEl>
                                          <p:spTgt spid="40"/>
                                        </p:tgtEl>
                                        <p:attrNameLst>
                                          <p:attrName>style.visibility</p:attrName>
                                        </p:attrNameLst>
                                      </p:cBhvr>
                                      <p:to>
                                        <p:strVal val="visible"/>
                                      </p:to>
                                    </p:set>
                                    <p:anim calcmode="lin" valueType="num">
                                      <p:cBhvr>
                                        <p:cTn id="61" dur="997" fill="hold"/>
                                        <p:tgtEl>
                                          <p:spTgt spid="40"/>
                                        </p:tgtEl>
                                        <p:attrNameLst>
                                          <p:attrName>ppt_w</p:attrName>
                                        </p:attrNameLst>
                                      </p:cBhvr>
                                      <p:tavLst>
                                        <p:tav tm="0">
                                          <p:val>
                                            <p:fltVal val="0"/>
                                          </p:val>
                                        </p:tav>
                                        <p:tav tm="100000">
                                          <p:val>
                                            <p:strVal val="#ppt_w"/>
                                          </p:val>
                                        </p:tav>
                                      </p:tavLst>
                                    </p:anim>
                                    <p:anim calcmode="lin" valueType="num">
                                      <p:cBhvr>
                                        <p:cTn id="62" dur="997" fill="hold"/>
                                        <p:tgtEl>
                                          <p:spTgt spid="40"/>
                                        </p:tgtEl>
                                        <p:attrNameLst>
                                          <p:attrName>ppt_h</p:attrName>
                                        </p:attrNameLst>
                                      </p:cBhvr>
                                      <p:tavLst>
                                        <p:tav tm="0">
                                          <p:val>
                                            <p:fltVal val="0"/>
                                          </p:val>
                                        </p:tav>
                                        <p:tav tm="100000">
                                          <p:val>
                                            <p:strVal val="#ppt_h"/>
                                          </p:val>
                                        </p:tav>
                                      </p:tavLst>
                                    </p:anim>
                                    <p:anim calcmode="lin" valueType="num">
                                      <p:cBhvr>
                                        <p:cTn id="63" dur="997" fill="hold"/>
                                        <p:tgtEl>
                                          <p:spTgt spid="40"/>
                                        </p:tgtEl>
                                        <p:attrNameLst>
                                          <p:attrName>ppt_x</p:attrName>
                                        </p:attrNameLst>
                                      </p:cBhvr>
                                      <p:tavLst>
                                        <p:tav tm="0">
                                          <p:val>
                                            <p:fltVal val="0.5"/>
                                          </p:val>
                                        </p:tav>
                                        <p:tav tm="100000">
                                          <p:val>
                                            <p:strVal val="#ppt_x"/>
                                          </p:val>
                                        </p:tav>
                                      </p:tavLst>
                                    </p:anim>
                                    <p:anim calcmode="lin" valueType="num">
                                      <p:cBhvr>
                                        <p:cTn id="64" dur="997" fill="hold"/>
                                        <p:tgtEl>
                                          <p:spTgt spid="40"/>
                                        </p:tgtEl>
                                        <p:attrNameLst>
                                          <p:attrName>ppt_y</p:attrName>
                                        </p:attrNameLst>
                                      </p:cBhvr>
                                      <p:tavLst>
                                        <p:tav tm="0">
                                          <p:val>
                                            <p:fltVal val="0.5"/>
                                          </p:val>
                                        </p:tav>
                                        <p:tav tm="100000">
                                          <p:val>
                                            <p:strVal val="#ppt_y"/>
                                          </p:val>
                                        </p:tav>
                                      </p:tavLst>
                                    </p:anim>
                                  </p:childTnLst>
                                </p:cTn>
                              </p:par>
                              <p:par>
                                <p:cTn id="65" presetID="23" presetClass="entr" presetSubtype="528" fill="hold" grpId="0" nodeType="withEffect">
                                  <p:stCondLst>
                                    <p:cond delay="579"/>
                                  </p:stCondLst>
                                  <p:childTnLst>
                                    <p:set>
                                      <p:cBhvr>
                                        <p:cTn id="66" dur="1" fill="hold">
                                          <p:stCondLst>
                                            <p:cond delay="0"/>
                                          </p:stCondLst>
                                        </p:cTn>
                                        <p:tgtEl>
                                          <p:spTgt spid="38"/>
                                        </p:tgtEl>
                                        <p:attrNameLst>
                                          <p:attrName>style.visibility</p:attrName>
                                        </p:attrNameLst>
                                      </p:cBhvr>
                                      <p:to>
                                        <p:strVal val="visible"/>
                                      </p:to>
                                    </p:set>
                                    <p:anim calcmode="lin" valueType="num">
                                      <p:cBhvr>
                                        <p:cTn id="67" dur="345" fill="hold"/>
                                        <p:tgtEl>
                                          <p:spTgt spid="38"/>
                                        </p:tgtEl>
                                        <p:attrNameLst>
                                          <p:attrName>ppt_w</p:attrName>
                                        </p:attrNameLst>
                                      </p:cBhvr>
                                      <p:tavLst>
                                        <p:tav tm="0">
                                          <p:val>
                                            <p:fltVal val="0"/>
                                          </p:val>
                                        </p:tav>
                                        <p:tav tm="100000">
                                          <p:val>
                                            <p:strVal val="#ppt_w"/>
                                          </p:val>
                                        </p:tav>
                                      </p:tavLst>
                                    </p:anim>
                                    <p:anim calcmode="lin" valueType="num">
                                      <p:cBhvr>
                                        <p:cTn id="68" dur="345" fill="hold"/>
                                        <p:tgtEl>
                                          <p:spTgt spid="38"/>
                                        </p:tgtEl>
                                        <p:attrNameLst>
                                          <p:attrName>ppt_h</p:attrName>
                                        </p:attrNameLst>
                                      </p:cBhvr>
                                      <p:tavLst>
                                        <p:tav tm="0">
                                          <p:val>
                                            <p:fltVal val="0"/>
                                          </p:val>
                                        </p:tav>
                                        <p:tav tm="100000">
                                          <p:val>
                                            <p:strVal val="#ppt_h"/>
                                          </p:val>
                                        </p:tav>
                                      </p:tavLst>
                                    </p:anim>
                                    <p:anim calcmode="lin" valueType="num">
                                      <p:cBhvr>
                                        <p:cTn id="69" dur="345" fill="hold"/>
                                        <p:tgtEl>
                                          <p:spTgt spid="38"/>
                                        </p:tgtEl>
                                        <p:attrNameLst>
                                          <p:attrName>ppt_x</p:attrName>
                                        </p:attrNameLst>
                                      </p:cBhvr>
                                      <p:tavLst>
                                        <p:tav tm="0">
                                          <p:val>
                                            <p:fltVal val="0.5"/>
                                          </p:val>
                                        </p:tav>
                                        <p:tav tm="100000">
                                          <p:val>
                                            <p:strVal val="#ppt_x"/>
                                          </p:val>
                                        </p:tav>
                                      </p:tavLst>
                                    </p:anim>
                                    <p:anim calcmode="lin" valueType="num">
                                      <p:cBhvr>
                                        <p:cTn id="70" dur="345" fill="hold"/>
                                        <p:tgtEl>
                                          <p:spTgt spid="38"/>
                                        </p:tgtEl>
                                        <p:attrNameLst>
                                          <p:attrName>ppt_y</p:attrName>
                                        </p:attrNameLst>
                                      </p:cBhvr>
                                      <p:tavLst>
                                        <p:tav tm="0">
                                          <p:val>
                                            <p:fltVal val="0.5"/>
                                          </p:val>
                                        </p:tav>
                                        <p:tav tm="100000">
                                          <p:val>
                                            <p:strVal val="#ppt_y"/>
                                          </p:val>
                                        </p:tav>
                                      </p:tavLst>
                                    </p:anim>
                                  </p:childTnLst>
                                </p:cTn>
                              </p:par>
                              <p:par>
                                <p:cTn id="71" presetID="23" presetClass="entr" presetSubtype="528" fill="hold" grpId="0" nodeType="withEffect">
                                  <p:stCondLst>
                                    <p:cond delay="592"/>
                                  </p:stCondLst>
                                  <p:childTnLst>
                                    <p:set>
                                      <p:cBhvr>
                                        <p:cTn id="72" dur="1" fill="hold">
                                          <p:stCondLst>
                                            <p:cond delay="0"/>
                                          </p:stCondLst>
                                        </p:cTn>
                                        <p:tgtEl>
                                          <p:spTgt spid="39"/>
                                        </p:tgtEl>
                                        <p:attrNameLst>
                                          <p:attrName>style.visibility</p:attrName>
                                        </p:attrNameLst>
                                      </p:cBhvr>
                                      <p:to>
                                        <p:strVal val="visible"/>
                                      </p:to>
                                    </p:set>
                                    <p:anim calcmode="lin" valueType="num">
                                      <p:cBhvr>
                                        <p:cTn id="73" dur="1060" fill="hold"/>
                                        <p:tgtEl>
                                          <p:spTgt spid="39"/>
                                        </p:tgtEl>
                                        <p:attrNameLst>
                                          <p:attrName>ppt_w</p:attrName>
                                        </p:attrNameLst>
                                      </p:cBhvr>
                                      <p:tavLst>
                                        <p:tav tm="0">
                                          <p:val>
                                            <p:fltVal val="0"/>
                                          </p:val>
                                        </p:tav>
                                        <p:tav tm="100000">
                                          <p:val>
                                            <p:strVal val="#ppt_w"/>
                                          </p:val>
                                        </p:tav>
                                      </p:tavLst>
                                    </p:anim>
                                    <p:anim calcmode="lin" valueType="num">
                                      <p:cBhvr>
                                        <p:cTn id="74" dur="1060" fill="hold"/>
                                        <p:tgtEl>
                                          <p:spTgt spid="39"/>
                                        </p:tgtEl>
                                        <p:attrNameLst>
                                          <p:attrName>ppt_h</p:attrName>
                                        </p:attrNameLst>
                                      </p:cBhvr>
                                      <p:tavLst>
                                        <p:tav tm="0">
                                          <p:val>
                                            <p:fltVal val="0"/>
                                          </p:val>
                                        </p:tav>
                                        <p:tav tm="100000">
                                          <p:val>
                                            <p:strVal val="#ppt_h"/>
                                          </p:val>
                                        </p:tav>
                                      </p:tavLst>
                                    </p:anim>
                                    <p:anim calcmode="lin" valueType="num">
                                      <p:cBhvr>
                                        <p:cTn id="75" dur="1060" fill="hold"/>
                                        <p:tgtEl>
                                          <p:spTgt spid="39"/>
                                        </p:tgtEl>
                                        <p:attrNameLst>
                                          <p:attrName>ppt_x</p:attrName>
                                        </p:attrNameLst>
                                      </p:cBhvr>
                                      <p:tavLst>
                                        <p:tav tm="0">
                                          <p:val>
                                            <p:fltVal val="0.5"/>
                                          </p:val>
                                        </p:tav>
                                        <p:tav tm="100000">
                                          <p:val>
                                            <p:strVal val="#ppt_x"/>
                                          </p:val>
                                        </p:tav>
                                      </p:tavLst>
                                    </p:anim>
                                    <p:anim calcmode="lin" valueType="num">
                                      <p:cBhvr>
                                        <p:cTn id="76" dur="1060" fill="hold"/>
                                        <p:tgtEl>
                                          <p:spTgt spid="39"/>
                                        </p:tgtEl>
                                        <p:attrNameLst>
                                          <p:attrName>ppt_y</p:attrName>
                                        </p:attrNameLst>
                                      </p:cBhvr>
                                      <p:tavLst>
                                        <p:tav tm="0">
                                          <p:val>
                                            <p:fltVal val="0.5"/>
                                          </p:val>
                                        </p:tav>
                                        <p:tav tm="100000">
                                          <p:val>
                                            <p:strVal val="#ppt_y"/>
                                          </p:val>
                                        </p:tav>
                                      </p:tavLst>
                                    </p:anim>
                                  </p:childTnLst>
                                </p:cTn>
                              </p:par>
                              <p:par>
                                <p:cTn id="77" presetID="23" presetClass="entr" presetSubtype="528" fill="hold" grpId="0" nodeType="withEffect">
                                  <p:stCondLst>
                                    <p:cond delay="500"/>
                                  </p:stCondLst>
                                  <p:childTnLst>
                                    <p:set>
                                      <p:cBhvr>
                                        <p:cTn id="78" dur="1" fill="hold">
                                          <p:stCondLst>
                                            <p:cond delay="0"/>
                                          </p:stCondLst>
                                        </p:cTn>
                                        <p:tgtEl>
                                          <p:spTgt spid="34"/>
                                        </p:tgtEl>
                                        <p:attrNameLst>
                                          <p:attrName>style.visibility</p:attrName>
                                        </p:attrNameLst>
                                      </p:cBhvr>
                                      <p:to>
                                        <p:strVal val="visible"/>
                                      </p:to>
                                    </p:set>
                                    <p:anim calcmode="lin" valueType="num">
                                      <p:cBhvr>
                                        <p:cTn id="79" dur="914" fill="hold"/>
                                        <p:tgtEl>
                                          <p:spTgt spid="34"/>
                                        </p:tgtEl>
                                        <p:attrNameLst>
                                          <p:attrName>ppt_w</p:attrName>
                                        </p:attrNameLst>
                                      </p:cBhvr>
                                      <p:tavLst>
                                        <p:tav tm="0">
                                          <p:val>
                                            <p:fltVal val="0"/>
                                          </p:val>
                                        </p:tav>
                                        <p:tav tm="100000">
                                          <p:val>
                                            <p:strVal val="#ppt_w"/>
                                          </p:val>
                                        </p:tav>
                                      </p:tavLst>
                                    </p:anim>
                                    <p:anim calcmode="lin" valueType="num">
                                      <p:cBhvr>
                                        <p:cTn id="80" dur="914" fill="hold"/>
                                        <p:tgtEl>
                                          <p:spTgt spid="34"/>
                                        </p:tgtEl>
                                        <p:attrNameLst>
                                          <p:attrName>ppt_h</p:attrName>
                                        </p:attrNameLst>
                                      </p:cBhvr>
                                      <p:tavLst>
                                        <p:tav tm="0">
                                          <p:val>
                                            <p:fltVal val="0"/>
                                          </p:val>
                                        </p:tav>
                                        <p:tav tm="100000">
                                          <p:val>
                                            <p:strVal val="#ppt_h"/>
                                          </p:val>
                                        </p:tav>
                                      </p:tavLst>
                                    </p:anim>
                                    <p:anim calcmode="lin" valueType="num">
                                      <p:cBhvr>
                                        <p:cTn id="81" dur="914" fill="hold"/>
                                        <p:tgtEl>
                                          <p:spTgt spid="34"/>
                                        </p:tgtEl>
                                        <p:attrNameLst>
                                          <p:attrName>ppt_x</p:attrName>
                                        </p:attrNameLst>
                                      </p:cBhvr>
                                      <p:tavLst>
                                        <p:tav tm="0">
                                          <p:val>
                                            <p:fltVal val="0.5"/>
                                          </p:val>
                                        </p:tav>
                                        <p:tav tm="100000">
                                          <p:val>
                                            <p:strVal val="#ppt_x"/>
                                          </p:val>
                                        </p:tav>
                                      </p:tavLst>
                                    </p:anim>
                                    <p:anim calcmode="lin" valueType="num">
                                      <p:cBhvr>
                                        <p:cTn id="82" dur="914" fill="hold"/>
                                        <p:tgtEl>
                                          <p:spTgt spid="34"/>
                                        </p:tgtEl>
                                        <p:attrNameLst>
                                          <p:attrName>ppt_y</p:attrName>
                                        </p:attrNameLst>
                                      </p:cBhvr>
                                      <p:tavLst>
                                        <p:tav tm="0">
                                          <p:val>
                                            <p:fltVal val="0.5"/>
                                          </p:val>
                                        </p:tav>
                                        <p:tav tm="100000">
                                          <p:val>
                                            <p:strVal val="#ppt_y"/>
                                          </p:val>
                                        </p:tav>
                                      </p:tavLst>
                                    </p:anim>
                                  </p:childTnLst>
                                </p:cTn>
                              </p:par>
                              <p:par>
                                <p:cTn id="83" presetID="23" presetClass="entr" presetSubtype="528" fill="hold" grpId="0" nodeType="withEffect">
                                  <p:stCondLst>
                                    <p:cond delay="361"/>
                                  </p:stCondLst>
                                  <p:childTnLst>
                                    <p:set>
                                      <p:cBhvr>
                                        <p:cTn id="84" dur="1" fill="hold">
                                          <p:stCondLst>
                                            <p:cond delay="0"/>
                                          </p:stCondLst>
                                        </p:cTn>
                                        <p:tgtEl>
                                          <p:spTgt spid="33"/>
                                        </p:tgtEl>
                                        <p:attrNameLst>
                                          <p:attrName>style.visibility</p:attrName>
                                        </p:attrNameLst>
                                      </p:cBhvr>
                                      <p:to>
                                        <p:strVal val="visible"/>
                                      </p:to>
                                    </p:set>
                                    <p:anim calcmode="lin" valueType="num">
                                      <p:cBhvr>
                                        <p:cTn id="85" dur="591" fill="hold"/>
                                        <p:tgtEl>
                                          <p:spTgt spid="33"/>
                                        </p:tgtEl>
                                        <p:attrNameLst>
                                          <p:attrName>ppt_w</p:attrName>
                                        </p:attrNameLst>
                                      </p:cBhvr>
                                      <p:tavLst>
                                        <p:tav tm="0">
                                          <p:val>
                                            <p:fltVal val="0"/>
                                          </p:val>
                                        </p:tav>
                                        <p:tav tm="100000">
                                          <p:val>
                                            <p:strVal val="#ppt_w"/>
                                          </p:val>
                                        </p:tav>
                                      </p:tavLst>
                                    </p:anim>
                                    <p:anim calcmode="lin" valueType="num">
                                      <p:cBhvr>
                                        <p:cTn id="86" dur="591" fill="hold"/>
                                        <p:tgtEl>
                                          <p:spTgt spid="33"/>
                                        </p:tgtEl>
                                        <p:attrNameLst>
                                          <p:attrName>ppt_h</p:attrName>
                                        </p:attrNameLst>
                                      </p:cBhvr>
                                      <p:tavLst>
                                        <p:tav tm="0">
                                          <p:val>
                                            <p:fltVal val="0"/>
                                          </p:val>
                                        </p:tav>
                                        <p:tav tm="100000">
                                          <p:val>
                                            <p:strVal val="#ppt_h"/>
                                          </p:val>
                                        </p:tav>
                                      </p:tavLst>
                                    </p:anim>
                                    <p:anim calcmode="lin" valueType="num">
                                      <p:cBhvr>
                                        <p:cTn id="87" dur="591" fill="hold"/>
                                        <p:tgtEl>
                                          <p:spTgt spid="33"/>
                                        </p:tgtEl>
                                        <p:attrNameLst>
                                          <p:attrName>ppt_x</p:attrName>
                                        </p:attrNameLst>
                                      </p:cBhvr>
                                      <p:tavLst>
                                        <p:tav tm="0">
                                          <p:val>
                                            <p:fltVal val="0.5"/>
                                          </p:val>
                                        </p:tav>
                                        <p:tav tm="100000">
                                          <p:val>
                                            <p:strVal val="#ppt_x"/>
                                          </p:val>
                                        </p:tav>
                                      </p:tavLst>
                                    </p:anim>
                                    <p:anim calcmode="lin" valueType="num">
                                      <p:cBhvr>
                                        <p:cTn id="88" dur="591" fill="hold"/>
                                        <p:tgtEl>
                                          <p:spTgt spid="33"/>
                                        </p:tgtEl>
                                        <p:attrNameLst>
                                          <p:attrName>ppt_y</p:attrName>
                                        </p:attrNameLst>
                                      </p:cBhvr>
                                      <p:tavLst>
                                        <p:tav tm="0">
                                          <p:val>
                                            <p:fltVal val="0.5"/>
                                          </p:val>
                                        </p:tav>
                                        <p:tav tm="100000">
                                          <p:val>
                                            <p:strVal val="#ppt_y"/>
                                          </p:val>
                                        </p:tav>
                                      </p:tavLst>
                                    </p:anim>
                                  </p:childTnLst>
                                </p:cTn>
                              </p:par>
                              <p:par>
                                <p:cTn id="89" presetID="23" presetClass="entr" presetSubtype="528" fill="hold" grpId="0" nodeType="withEffect">
                                  <p:stCondLst>
                                    <p:cond delay="311"/>
                                  </p:stCondLst>
                                  <p:childTnLst>
                                    <p:set>
                                      <p:cBhvr>
                                        <p:cTn id="90" dur="1" fill="hold">
                                          <p:stCondLst>
                                            <p:cond delay="0"/>
                                          </p:stCondLst>
                                        </p:cTn>
                                        <p:tgtEl>
                                          <p:spTgt spid="32"/>
                                        </p:tgtEl>
                                        <p:attrNameLst>
                                          <p:attrName>style.visibility</p:attrName>
                                        </p:attrNameLst>
                                      </p:cBhvr>
                                      <p:to>
                                        <p:strVal val="visible"/>
                                      </p:to>
                                    </p:set>
                                    <p:anim calcmode="lin" valueType="num">
                                      <p:cBhvr>
                                        <p:cTn id="91" dur="720" fill="hold"/>
                                        <p:tgtEl>
                                          <p:spTgt spid="32"/>
                                        </p:tgtEl>
                                        <p:attrNameLst>
                                          <p:attrName>ppt_w</p:attrName>
                                        </p:attrNameLst>
                                      </p:cBhvr>
                                      <p:tavLst>
                                        <p:tav tm="0">
                                          <p:val>
                                            <p:fltVal val="0"/>
                                          </p:val>
                                        </p:tav>
                                        <p:tav tm="100000">
                                          <p:val>
                                            <p:strVal val="#ppt_w"/>
                                          </p:val>
                                        </p:tav>
                                      </p:tavLst>
                                    </p:anim>
                                    <p:anim calcmode="lin" valueType="num">
                                      <p:cBhvr>
                                        <p:cTn id="92" dur="720" fill="hold"/>
                                        <p:tgtEl>
                                          <p:spTgt spid="32"/>
                                        </p:tgtEl>
                                        <p:attrNameLst>
                                          <p:attrName>ppt_h</p:attrName>
                                        </p:attrNameLst>
                                      </p:cBhvr>
                                      <p:tavLst>
                                        <p:tav tm="0">
                                          <p:val>
                                            <p:fltVal val="0"/>
                                          </p:val>
                                        </p:tav>
                                        <p:tav tm="100000">
                                          <p:val>
                                            <p:strVal val="#ppt_h"/>
                                          </p:val>
                                        </p:tav>
                                      </p:tavLst>
                                    </p:anim>
                                    <p:anim calcmode="lin" valueType="num">
                                      <p:cBhvr>
                                        <p:cTn id="93" dur="720" fill="hold"/>
                                        <p:tgtEl>
                                          <p:spTgt spid="32"/>
                                        </p:tgtEl>
                                        <p:attrNameLst>
                                          <p:attrName>ppt_x</p:attrName>
                                        </p:attrNameLst>
                                      </p:cBhvr>
                                      <p:tavLst>
                                        <p:tav tm="0">
                                          <p:val>
                                            <p:fltVal val="0.5"/>
                                          </p:val>
                                        </p:tav>
                                        <p:tav tm="100000">
                                          <p:val>
                                            <p:strVal val="#ppt_x"/>
                                          </p:val>
                                        </p:tav>
                                      </p:tavLst>
                                    </p:anim>
                                    <p:anim calcmode="lin" valueType="num">
                                      <p:cBhvr>
                                        <p:cTn id="94" dur="720" fill="hold"/>
                                        <p:tgtEl>
                                          <p:spTgt spid="32"/>
                                        </p:tgtEl>
                                        <p:attrNameLst>
                                          <p:attrName>ppt_y</p:attrName>
                                        </p:attrNameLst>
                                      </p:cBhvr>
                                      <p:tavLst>
                                        <p:tav tm="0">
                                          <p:val>
                                            <p:fltVal val="0.5"/>
                                          </p:val>
                                        </p:tav>
                                        <p:tav tm="100000">
                                          <p:val>
                                            <p:strVal val="#ppt_y"/>
                                          </p:val>
                                        </p:tav>
                                      </p:tavLst>
                                    </p:anim>
                                  </p:childTnLst>
                                </p:cTn>
                              </p:par>
                              <p:par>
                                <p:cTn id="95" presetID="23" presetClass="entr" presetSubtype="528" fill="hold" grpId="0" nodeType="withEffect">
                                  <p:stCondLst>
                                    <p:cond delay="265"/>
                                  </p:stCondLst>
                                  <p:childTnLst>
                                    <p:set>
                                      <p:cBhvr>
                                        <p:cTn id="96" dur="1" fill="hold">
                                          <p:stCondLst>
                                            <p:cond delay="0"/>
                                          </p:stCondLst>
                                        </p:cTn>
                                        <p:tgtEl>
                                          <p:spTgt spid="35"/>
                                        </p:tgtEl>
                                        <p:attrNameLst>
                                          <p:attrName>style.visibility</p:attrName>
                                        </p:attrNameLst>
                                      </p:cBhvr>
                                      <p:to>
                                        <p:strVal val="visible"/>
                                      </p:to>
                                    </p:set>
                                    <p:anim calcmode="lin" valueType="num">
                                      <p:cBhvr>
                                        <p:cTn id="97" dur="343" fill="hold"/>
                                        <p:tgtEl>
                                          <p:spTgt spid="35"/>
                                        </p:tgtEl>
                                        <p:attrNameLst>
                                          <p:attrName>ppt_w</p:attrName>
                                        </p:attrNameLst>
                                      </p:cBhvr>
                                      <p:tavLst>
                                        <p:tav tm="0">
                                          <p:val>
                                            <p:fltVal val="0"/>
                                          </p:val>
                                        </p:tav>
                                        <p:tav tm="100000">
                                          <p:val>
                                            <p:strVal val="#ppt_w"/>
                                          </p:val>
                                        </p:tav>
                                      </p:tavLst>
                                    </p:anim>
                                    <p:anim calcmode="lin" valueType="num">
                                      <p:cBhvr>
                                        <p:cTn id="98" dur="343" fill="hold"/>
                                        <p:tgtEl>
                                          <p:spTgt spid="35"/>
                                        </p:tgtEl>
                                        <p:attrNameLst>
                                          <p:attrName>ppt_h</p:attrName>
                                        </p:attrNameLst>
                                      </p:cBhvr>
                                      <p:tavLst>
                                        <p:tav tm="0">
                                          <p:val>
                                            <p:fltVal val="0"/>
                                          </p:val>
                                        </p:tav>
                                        <p:tav tm="100000">
                                          <p:val>
                                            <p:strVal val="#ppt_h"/>
                                          </p:val>
                                        </p:tav>
                                      </p:tavLst>
                                    </p:anim>
                                    <p:anim calcmode="lin" valueType="num">
                                      <p:cBhvr>
                                        <p:cTn id="99" dur="343" fill="hold"/>
                                        <p:tgtEl>
                                          <p:spTgt spid="35"/>
                                        </p:tgtEl>
                                        <p:attrNameLst>
                                          <p:attrName>ppt_x</p:attrName>
                                        </p:attrNameLst>
                                      </p:cBhvr>
                                      <p:tavLst>
                                        <p:tav tm="0">
                                          <p:val>
                                            <p:fltVal val="0.5"/>
                                          </p:val>
                                        </p:tav>
                                        <p:tav tm="100000">
                                          <p:val>
                                            <p:strVal val="#ppt_x"/>
                                          </p:val>
                                        </p:tav>
                                      </p:tavLst>
                                    </p:anim>
                                    <p:anim calcmode="lin" valueType="num">
                                      <p:cBhvr>
                                        <p:cTn id="100" dur="343" fill="hold"/>
                                        <p:tgtEl>
                                          <p:spTgt spid="35"/>
                                        </p:tgtEl>
                                        <p:attrNameLst>
                                          <p:attrName>ppt_y</p:attrName>
                                        </p:attrNameLst>
                                      </p:cBhvr>
                                      <p:tavLst>
                                        <p:tav tm="0">
                                          <p:val>
                                            <p:fltVal val="0.5"/>
                                          </p:val>
                                        </p:tav>
                                        <p:tav tm="100000">
                                          <p:val>
                                            <p:strVal val="#ppt_y"/>
                                          </p:val>
                                        </p:tav>
                                      </p:tavLst>
                                    </p:anim>
                                  </p:childTnLst>
                                </p:cTn>
                              </p:par>
                              <p:par>
                                <p:cTn id="101" presetID="23" presetClass="entr" presetSubtype="528" fill="hold" grpId="0" nodeType="withEffect">
                                  <p:stCondLst>
                                    <p:cond delay="459"/>
                                  </p:stCondLst>
                                  <p:childTnLst>
                                    <p:set>
                                      <p:cBhvr>
                                        <p:cTn id="102" dur="1" fill="hold">
                                          <p:stCondLst>
                                            <p:cond delay="0"/>
                                          </p:stCondLst>
                                        </p:cTn>
                                        <p:tgtEl>
                                          <p:spTgt spid="37"/>
                                        </p:tgtEl>
                                        <p:attrNameLst>
                                          <p:attrName>style.visibility</p:attrName>
                                        </p:attrNameLst>
                                      </p:cBhvr>
                                      <p:to>
                                        <p:strVal val="visible"/>
                                      </p:to>
                                    </p:set>
                                    <p:anim calcmode="lin" valueType="num">
                                      <p:cBhvr>
                                        <p:cTn id="103" dur="774" fill="hold"/>
                                        <p:tgtEl>
                                          <p:spTgt spid="37"/>
                                        </p:tgtEl>
                                        <p:attrNameLst>
                                          <p:attrName>ppt_w</p:attrName>
                                        </p:attrNameLst>
                                      </p:cBhvr>
                                      <p:tavLst>
                                        <p:tav tm="0">
                                          <p:val>
                                            <p:fltVal val="0"/>
                                          </p:val>
                                        </p:tav>
                                        <p:tav tm="100000">
                                          <p:val>
                                            <p:strVal val="#ppt_w"/>
                                          </p:val>
                                        </p:tav>
                                      </p:tavLst>
                                    </p:anim>
                                    <p:anim calcmode="lin" valueType="num">
                                      <p:cBhvr>
                                        <p:cTn id="104" dur="774" fill="hold"/>
                                        <p:tgtEl>
                                          <p:spTgt spid="37"/>
                                        </p:tgtEl>
                                        <p:attrNameLst>
                                          <p:attrName>ppt_h</p:attrName>
                                        </p:attrNameLst>
                                      </p:cBhvr>
                                      <p:tavLst>
                                        <p:tav tm="0">
                                          <p:val>
                                            <p:fltVal val="0"/>
                                          </p:val>
                                        </p:tav>
                                        <p:tav tm="100000">
                                          <p:val>
                                            <p:strVal val="#ppt_h"/>
                                          </p:val>
                                        </p:tav>
                                      </p:tavLst>
                                    </p:anim>
                                    <p:anim calcmode="lin" valueType="num">
                                      <p:cBhvr>
                                        <p:cTn id="105" dur="774" fill="hold"/>
                                        <p:tgtEl>
                                          <p:spTgt spid="37"/>
                                        </p:tgtEl>
                                        <p:attrNameLst>
                                          <p:attrName>ppt_x</p:attrName>
                                        </p:attrNameLst>
                                      </p:cBhvr>
                                      <p:tavLst>
                                        <p:tav tm="0">
                                          <p:val>
                                            <p:fltVal val="0.5"/>
                                          </p:val>
                                        </p:tav>
                                        <p:tav tm="100000">
                                          <p:val>
                                            <p:strVal val="#ppt_x"/>
                                          </p:val>
                                        </p:tav>
                                      </p:tavLst>
                                    </p:anim>
                                    <p:anim calcmode="lin" valueType="num">
                                      <p:cBhvr>
                                        <p:cTn id="106" dur="774" fill="hold"/>
                                        <p:tgtEl>
                                          <p:spTgt spid="3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2" grpId="0"/>
      <p:bldP spid="14" grpId="0" animBg="1"/>
      <p:bldP spid="18" grpId="0"/>
      <p:bldP spid="32" grpId="0" animBg="1"/>
      <p:bldP spid="33" grpId="0" animBg="1"/>
      <p:bldP spid="34" grpId="0" animBg="1"/>
      <p:bldP spid="35" grpId="0" animBg="1"/>
      <p:bldP spid="37" grpId="0" animBg="1"/>
      <p:bldP spid="38" grpId="0" animBg="1"/>
      <p:bldP spid="39" grpId="0" animBg="1"/>
      <p:bldP spid="40" grpId="0" animBg="1"/>
      <p:bldP spid="41" grpId="0" animBg="1"/>
      <p:bldP spid="42" grpId="0" animBg="1"/>
      <p:bldP spid="4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13.2 捕获模式</a:t>
            </a:r>
            <a:endParaRPr dirty="0"/>
          </a:p>
        </p:txBody>
      </p:sp>
      <p:sp>
        <p:nvSpPr>
          <p:cNvPr id="4" name="矩形 3"/>
          <p:cNvSpPr/>
          <p:nvPr/>
        </p:nvSpPr>
        <p:spPr>
          <a:xfrm>
            <a:off x="719572" y="771550"/>
            <a:ext cx="7704856" cy="398780"/>
          </a:xfrm>
          <a:prstGeom prst="rect">
            <a:avLst/>
          </a:prstGeom>
        </p:spPr>
        <p:txBody>
          <a:bodyPr wrap="square">
            <a:spAutoFit/>
          </a:bodyPr>
          <a:lstStyle/>
          <a:p>
            <a:pPr indent="538480" algn="just"/>
            <a:r>
              <a:rPr lang="zh-CN" altLang="en-US" sz="2000" kern="100" dirty="0">
                <a:solidFill>
                  <a:schemeClr val="tx1">
                    <a:lumMod val="65000"/>
                    <a:lumOff val="35000"/>
                  </a:schemeClr>
                </a:solidFill>
                <a:latin typeface="+mn-ea"/>
              </a:rPr>
              <a:t>当eCAP工作于捕获模式时，结构框图如图13-4所示。</a:t>
            </a:r>
            <a:endParaRPr lang="zh-CN" altLang="en-US" sz="2000" kern="100" dirty="0">
              <a:solidFill>
                <a:schemeClr val="tx1">
                  <a:lumMod val="65000"/>
                  <a:lumOff val="35000"/>
                </a:schemeClr>
              </a:solidFill>
              <a:latin typeface="+mn-ea"/>
            </a:endParaRPr>
          </a:p>
        </p:txBody>
      </p:sp>
      <p:sp>
        <p:nvSpPr>
          <p:cNvPr id="5" name="矩形 4"/>
          <p:cNvSpPr/>
          <p:nvPr/>
        </p:nvSpPr>
        <p:spPr>
          <a:xfrm>
            <a:off x="2447042" y="4648244"/>
            <a:ext cx="3609340" cy="460375"/>
          </a:xfrm>
          <a:prstGeom prst="rect">
            <a:avLst/>
          </a:prstGeom>
        </p:spPr>
        <p:txBody>
          <a:bodyPr wrap="none">
            <a:spAutoFit/>
          </a:bodyPr>
          <a:lstStyle/>
          <a:p>
            <a:pPr algn="ctr">
              <a:lnSpc>
                <a:spcPct val="120000"/>
              </a:lnSpc>
            </a:pPr>
            <a:r>
              <a:rPr lang="zh-CN" altLang="en-US" sz="2000" kern="100" dirty="0">
                <a:latin typeface="+mj-ea"/>
                <a:ea typeface="+mj-ea"/>
              </a:rPr>
              <a:t>图</a:t>
            </a:r>
            <a:r>
              <a:rPr lang="en-US" altLang="zh-CN" sz="2000" kern="100" dirty="0">
                <a:latin typeface="+mj-ea"/>
                <a:ea typeface="+mj-ea"/>
              </a:rPr>
              <a:t>13-4 捕获工作模式结构框图</a:t>
            </a:r>
            <a:endParaRPr lang="en-US" altLang="zh-CN" sz="2000" kern="100" dirty="0">
              <a:latin typeface="+mj-ea"/>
              <a:ea typeface="+mj-ea"/>
            </a:endParaRPr>
          </a:p>
        </p:txBody>
      </p:sp>
      <p:pic>
        <p:nvPicPr>
          <p:cNvPr id="3" name="图片 -2147482621" descr="13-3"/>
          <p:cNvPicPr>
            <a:picLocks noChangeAspect="1"/>
          </p:cNvPicPr>
          <p:nvPr/>
        </p:nvPicPr>
        <p:blipFill>
          <a:blip r:embed="rId1"/>
          <a:stretch>
            <a:fillRect/>
          </a:stretch>
        </p:blipFill>
        <p:spPr>
          <a:xfrm>
            <a:off x="2061210" y="1170305"/>
            <a:ext cx="4353560" cy="3477895"/>
          </a:xfrm>
          <a:prstGeom prst="rect">
            <a:avLst/>
          </a:prstGeom>
          <a:noFill/>
          <a:ln w="9525">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13.2.1 输入信号预分频</a:t>
            </a:r>
            <a:endParaRPr>
              <a:sym typeface="+mn-ea"/>
            </a:endParaRPr>
          </a:p>
        </p:txBody>
      </p:sp>
      <p:sp>
        <p:nvSpPr>
          <p:cNvPr id="4" name="矩形 3"/>
          <p:cNvSpPr/>
          <p:nvPr/>
        </p:nvSpPr>
        <p:spPr>
          <a:xfrm>
            <a:off x="760212" y="935380"/>
            <a:ext cx="7704856" cy="1322070"/>
          </a:xfrm>
          <a:prstGeom prst="rect">
            <a:avLst/>
          </a:prstGeom>
        </p:spPr>
        <p:txBody>
          <a:bodyPr wrap="square">
            <a:spAutoFit/>
          </a:bodyPr>
          <a:lstStyle/>
          <a:p>
            <a:pPr algn="just"/>
            <a:r>
              <a:rPr lang="en-US" altLang="zh-CN" sz="2000" kern="100" dirty="0">
                <a:solidFill>
                  <a:schemeClr val="tx1">
                    <a:lumMod val="65000"/>
                    <a:lumOff val="35000"/>
                  </a:schemeClr>
                </a:solidFill>
                <a:latin typeface="+mn-ea"/>
              </a:rPr>
              <a:t>       </a:t>
            </a:r>
            <a:r>
              <a:rPr lang="zh-CN" altLang="en-US" sz="2000" kern="100" dirty="0">
                <a:solidFill>
                  <a:schemeClr val="tx1">
                    <a:lumMod val="65000"/>
                    <a:lumOff val="35000"/>
                  </a:schemeClr>
                </a:solidFill>
                <a:latin typeface="+mn-ea"/>
              </a:rPr>
              <a:t>输入信号可以通过预分频器进行N（N=2~62）分频，也可以旁路预分频器，信号直接通过而不进行分频。当输入信号频率较高时可使用此功能，图13-5为预分频器的结构框图，图13-6为预分频器的工作时序图。</a:t>
            </a:r>
            <a:endParaRPr lang="zh-CN" altLang="en-US" sz="2000" kern="100" dirty="0">
              <a:solidFill>
                <a:schemeClr val="tx1">
                  <a:lumMod val="65000"/>
                  <a:lumOff val="35000"/>
                </a:schemeClr>
              </a:solidFill>
              <a:latin typeface="+mn-ea"/>
            </a:endParaRPr>
          </a:p>
        </p:txBody>
      </p:sp>
      <p:pic>
        <p:nvPicPr>
          <p:cNvPr id="5" name="图片 12" descr="13-4"/>
          <p:cNvPicPr>
            <a:picLocks noChangeAspect="1"/>
          </p:cNvPicPr>
          <p:nvPr/>
        </p:nvPicPr>
        <p:blipFill>
          <a:blip r:embed="rId1"/>
          <a:stretch>
            <a:fillRect/>
          </a:stretch>
        </p:blipFill>
        <p:spPr>
          <a:xfrm>
            <a:off x="1890713" y="2257425"/>
            <a:ext cx="5267325" cy="1346200"/>
          </a:xfrm>
          <a:prstGeom prst="rect">
            <a:avLst/>
          </a:prstGeom>
          <a:noFill/>
          <a:ln>
            <a:noFill/>
          </a:ln>
        </p:spPr>
      </p:pic>
      <p:sp>
        <p:nvSpPr>
          <p:cNvPr id="3" name="矩形 2"/>
          <p:cNvSpPr/>
          <p:nvPr/>
        </p:nvSpPr>
        <p:spPr>
          <a:xfrm>
            <a:off x="2831217" y="4033564"/>
            <a:ext cx="3101340" cy="460375"/>
          </a:xfrm>
          <a:prstGeom prst="rect">
            <a:avLst/>
          </a:prstGeom>
        </p:spPr>
        <p:txBody>
          <a:bodyPr wrap="none">
            <a:spAutoFit/>
          </a:bodyPr>
          <a:p>
            <a:pPr algn="ctr">
              <a:lnSpc>
                <a:spcPct val="120000"/>
              </a:lnSpc>
            </a:pPr>
            <a:r>
              <a:rPr lang="zh-CN" altLang="en-US" sz="2000" kern="100" dirty="0">
                <a:latin typeface="+mj-ea"/>
                <a:ea typeface="+mj-ea"/>
              </a:rPr>
              <a:t>图</a:t>
            </a:r>
            <a:r>
              <a:rPr lang="en-US" altLang="zh-CN" sz="2000" kern="100" dirty="0">
                <a:latin typeface="+mj-ea"/>
                <a:ea typeface="+mj-ea"/>
              </a:rPr>
              <a:t>13-5 预分频器结构框图</a:t>
            </a:r>
            <a:endParaRPr lang="en-US" altLang="zh-CN" sz="2000" kern="100"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13.2.1输入信号预分频</a:t>
            </a:r>
            <a:endParaRPr lang="en-US" altLang="zh-CN" smtClean="0">
              <a:sym typeface="+mn-ea"/>
            </a:endParaRPr>
          </a:p>
        </p:txBody>
      </p:sp>
      <p:pic>
        <p:nvPicPr>
          <p:cNvPr id="3" name="图片 -2147482619" descr="13-5"/>
          <p:cNvPicPr>
            <a:picLocks noChangeAspect="1"/>
          </p:cNvPicPr>
          <p:nvPr/>
        </p:nvPicPr>
        <p:blipFill>
          <a:blip r:embed="rId1"/>
          <a:stretch>
            <a:fillRect/>
          </a:stretch>
        </p:blipFill>
        <p:spPr>
          <a:xfrm>
            <a:off x="1938338" y="1123633"/>
            <a:ext cx="5267325" cy="2075815"/>
          </a:xfrm>
          <a:prstGeom prst="rect">
            <a:avLst/>
          </a:prstGeom>
          <a:noFill/>
          <a:ln w="9525">
            <a:noFill/>
          </a:ln>
        </p:spPr>
      </p:pic>
      <p:sp>
        <p:nvSpPr>
          <p:cNvPr id="4" name="矩形 3"/>
          <p:cNvSpPr/>
          <p:nvPr/>
        </p:nvSpPr>
        <p:spPr>
          <a:xfrm>
            <a:off x="2831217" y="4033564"/>
            <a:ext cx="3101340" cy="460375"/>
          </a:xfrm>
          <a:prstGeom prst="rect">
            <a:avLst/>
          </a:prstGeom>
        </p:spPr>
        <p:txBody>
          <a:bodyPr wrap="none">
            <a:spAutoFit/>
          </a:bodyPr>
          <a:p>
            <a:pPr algn="ctr">
              <a:lnSpc>
                <a:spcPct val="120000"/>
              </a:lnSpc>
            </a:pPr>
            <a:r>
              <a:rPr lang="zh-CN" altLang="en-US" sz="2000" kern="100" dirty="0">
                <a:latin typeface="+mj-ea"/>
                <a:ea typeface="+mj-ea"/>
              </a:rPr>
              <a:t>图</a:t>
            </a:r>
            <a:r>
              <a:rPr lang="en-US" altLang="zh-CN" sz="2000" kern="100" dirty="0">
                <a:latin typeface="+mj-ea"/>
                <a:ea typeface="+mj-ea"/>
              </a:rPr>
              <a:t>13-6 预分频工作时序图</a:t>
            </a:r>
            <a:endParaRPr lang="en-US" altLang="zh-CN" sz="2000" kern="100"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13.2.2 32位计数器及相位控制</a:t>
            </a:r>
            <a:endParaRPr lang="zh-CN" altLang="en-US" dirty="0"/>
          </a:p>
        </p:txBody>
      </p:sp>
      <p:sp>
        <p:nvSpPr>
          <p:cNvPr id="4" name="矩形 3"/>
          <p:cNvSpPr/>
          <p:nvPr/>
        </p:nvSpPr>
        <p:spPr>
          <a:xfrm>
            <a:off x="719572" y="755643"/>
            <a:ext cx="7704856" cy="1506855"/>
          </a:xfrm>
          <a:prstGeom prst="rect">
            <a:avLst/>
          </a:prstGeom>
        </p:spPr>
        <p:txBody>
          <a:bodyPr wrap="square">
            <a:spAutoFit/>
          </a:bodyPr>
          <a:lstStyle/>
          <a:p>
            <a:pPr algn="just"/>
            <a:r>
              <a:rPr lang="en-US" altLang="zh-CN" sz="2000" kern="100" dirty="0">
                <a:solidFill>
                  <a:schemeClr val="tx1">
                    <a:lumMod val="65000"/>
                    <a:lumOff val="35000"/>
                  </a:schemeClr>
                </a:solidFill>
                <a:latin typeface="+mn-ea"/>
              </a:rPr>
              <a:t>      </a:t>
            </a:r>
            <a:r>
              <a:rPr lang="zh-CN" altLang="en-US" kern="100" dirty="0">
                <a:solidFill>
                  <a:schemeClr val="tx1">
                    <a:lumMod val="65000"/>
                    <a:lumOff val="35000"/>
                  </a:schemeClr>
                </a:solidFill>
                <a:latin typeface="+mn-ea"/>
              </a:rPr>
              <a:t>eCAP模块拥有一个32位计数器，用来为捕获事件提供基准时钟，并且直接由系统时钟SYSCLKOUT驱动。</a:t>
            </a:r>
            <a:endParaRPr lang="zh-CN" altLang="en-US" kern="100" dirty="0">
              <a:solidFill>
                <a:schemeClr val="tx1">
                  <a:lumMod val="65000"/>
                  <a:lumOff val="35000"/>
                </a:schemeClr>
              </a:solidFill>
              <a:latin typeface="+mn-ea"/>
            </a:endParaRPr>
          </a:p>
          <a:p>
            <a:pPr algn="just"/>
            <a:r>
              <a:rPr lang="zh-CN" altLang="en-US" kern="100" dirty="0">
                <a:solidFill>
                  <a:schemeClr val="tx1">
                    <a:lumMod val="65000"/>
                    <a:lumOff val="35000"/>
                  </a:schemeClr>
                </a:solidFill>
                <a:latin typeface="+mn-ea"/>
              </a:rPr>
              <a:t>相位寄存器通过软件或硬件方式将多个eCAP模块的计数器进行同步，这个功能在eCAP模块工作在APWM方式下时可控制PWM脉冲间的相位关系。</a:t>
            </a:r>
            <a:endParaRPr lang="zh-CN" altLang="en-US" kern="100" dirty="0">
              <a:solidFill>
                <a:schemeClr val="tx1">
                  <a:lumMod val="65000"/>
                  <a:lumOff val="35000"/>
                </a:schemeClr>
              </a:solidFill>
              <a:latin typeface="+mn-ea"/>
            </a:endParaRPr>
          </a:p>
          <a:p>
            <a:pPr algn="just"/>
            <a:r>
              <a:rPr lang="zh-CN" altLang="en-US" kern="100" dirty="0">
                <a:solidFill>
                  <a:schemeClr val="tx1">
                    <a:lumMod val="65000"/>
                    <a:lumOff val="35000"/>
                  </a:schemeClr>
                </a:solidFill>
                <a:latin typeface="+mn-ea"/>
              </a:rPr>
              <a:t>       计数器及相位控制如图13-7所示。</a:t>
            </a:r>
            <a:endParaRPr lang="zh-CN" altLang="en-US" kern="100" dirty="0">
              <a:solidFill>
                <a:schemeClr val="tx1">
                  <a:lumMod val="65000"/>
                  <a:lumOff val="35000"/>
                </a:schemeClr>
              </a:solidFill>
              <a:latin typeface="+mn-ea"/>
            </a:endParaRPr>
          </a:p>
        </p:txBody>
      </p:sp>
      <p:sp>
        <p:nvSpPr>
          <p:cNvPr id="5" name="矩形 4"/>
          <p:cNvSpPr/>
          <p:nvPr/>
        </p:nvSpPr>
        <p:spPr>
          <a:xfrm>
            <a:off x="1550586" y="4601145"/>
            <a:ext cx="6192688" cy="398780"/>
          </a:xfrm>
          <a:prstGeom prst="rect">
            <a:avLst/>
          </a:prstGeom>
        </p:spPr>
        <p:txBody>
          <a:bodyPr wrap="square">
            <a:spAutoFit/>
          </a:bodyPr>
          <a:lstStyle/>
          <a:p>
            <a:pPr algn="ctr"/>
            <a:r>
              <a:rPr lang="zh-CN" altLang="en-US" sz="2000" kern="100" dirty="0">
                <a:solidFill>
                  <a:schemeClr val="tx1">
                    <a:lumMod val="65000"/>
                    <a:lumOff val="35000"/>
                  </a:schemeClr>
                </a:solidFill>
                <a:latin typeface="+mn-ea"/>
              </a:rPr>
              <a:t>图</a:t>
            </a:r>
            <a:r>
              <a:rPr lang="en-US" altLang="zh-CN" sz="2000" kern="100" dirty="0">
                <a:solidFill>
                  <a:schemeClr val="tx1">
                    <a:lumMod val="65000"/>
                    <a:lumOff val="35000"/>
                  </a:schemeClr>
                </a:solidFill>
                <a:latin typeface="+mn-ea"/>
              </a:rPr>
              <a:t>13- 7 </a:t>
            </a:r>
            <a:r>
              <a:rPr lang="zh-CN" altLang="en-US" sz="2000" kern="100" dirty="0">
                <a:solidFill>
                  <a:schemeClr val="tx1">
                    <a:lumMod val="65000"/>
                    <a:lumOff val="35000"/>
                  </a:schemeClr>
                </a:solidFill>
                <a:latin typeface="+mn-ea"/>
              </a:rPr>
              <a:t>计数器及相位控制结构</a:t>
            </a:r>
            <a:endParaRPr lang="zh-CN" altLang="en-US" sz="2000" kern="100" dirty="0">
              <a:solidFill>
                <a:schemeClr val="tx1">
                  <a:lumMod val="65000"/>
                  <a:lumOff val="35000"/>
                </a:schemeClr>
              </a:solidFill>
              <a:latin typeface="+mn-ea"/>
            </a:endParaRPr>
          </a:p>
        </p:txBody>
      </p:sp>
      <p:pic>
        <p:nvPicPr>
          <p:cNvPr id="12" name="图片 12" descr="13-7"/>
          <p:cNvPicPr>
            <a:picLocks noChangeAspect="1" noChangeArrowheads="1"/>
          </p:cNvPicPr>
          <p:nvPr/>
        </p:nvPicPr>
        <p:blipFill>
          <a:blip r:embed="rId1" cstate="print"/>
          <a:srcRect/>
          <a:stretch>
            <a:fillRect/>
          </a:stretch>
        </p:blipFill>
        <p:spPr>
          <a:xfrm>
            <a:off x="2132965" y="2267585"/>
            <a:ext cx="4878705" cy="240538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13.2.3 边沿极性选择</a:t>
            </a:r>
            <a:endParaRPr>
              <a:sym typeface="+mn-ea"/>
            </a:endParaRPr>
          </a:p>
        </p:txBody>
      </p:sp>
      <p:sp>
        <p:nvSpPr>
          <p:cNvPr id="4" name="矩形 3"/>
          <p:cNvSpPr/>
          <p:nvPr/>
        </p:nvSpPr>
        <p:spPr>
          <a:xfrm>
            <a:off x="719572" y="1345590"/>
            <a:ext cx="7704856" cy="1322070"/>
          </a:xfrm>
          <a:prstGeom prst="rect">
            <a:avLst/>
          </a:prstGeom>
        </p:spPr>
        <p:txBody>
          <a:bodyPr wrap="square">
            <a:spAutoFit/>
          </a:bodyPr>
          <a:lstStyle/>
          <a:p>
            <a:pPr algn="just"/>
            <a:r>
              <a:rPr lang="en-US" altLang="zh-CN" sz="2000" kern="100" dirty="0">
                <a:solidFill>
                  <a:schemeClr val="tx1">
                    <a:lumMod val="65000"/>
                    <a:lumOff val="35000"/>
                  </a:schemeClr>
                </a:solidFill>
                <a:latin typeface="+mn-ea"/>
              </a:rPr>
              <a:t>       可通过寄存器为四个捕获事件CEVT1-4独立选择上升沿或下降沿捕获，同时每个边沿都可通过Modulo4序列发生器进行限定。当eCAP模块捕获到边沿事件时，可将这一刻时间计数器的值锁存到相应的CAPx寄存器中，CAPx寄存器在下降沿时进行装载。</a:t>
            </a:r>
            <a:endParaRPr lang="en-US" altLang="zh-CN" sz="2000" kern="100" dirty="0">
              <a:solidFill>
                <a:schemeClr val="tx1">
                  <a:lumMod val="65000"/>
                  <a:lumOff val="35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13.2.4 CAPx寄存器</a:t>
            </a:r>
            <a:endParaRPr>
              <a:sym typeface="+mn-ea"/>
            </a:endParaRPr>
          </a:p>
        </p:txBody>
      </p:sp>
      <p:sp>
        <p:nvSpPr>
          <p:cNvPr id="4" name="矩形 3"/>
          <p:cNvSpPr/>
          <p:nvPr/>
        </p:nvSpPr>
        <p:spPr>
          <a:xfrm>
            <a:off x="962901" y="1011565"/>
            <a:ext cx="7380820" cy="2245360"/>
          </a:xfrm>
          <a:prstGeom prst="rect">
            <a:avLst/>
          </a:prstGeom>
        </p:spPr>
        <p:txBody>
          <a:bodyPr wrap="square">
            <a:spAutoFit/>
          </a:bodyPr>
          <a:lstStyle/>
          <a:p>
            <a:pPr indent="533400" algn="just"/>
            <a:r>
              <a:rPr lang="zh-CN" altLang="en-US" sz="2000" kern="100" dirty="0">
                <a:solidFill>
                  <a:schemeClr val="tx1">
                    <a:lumMod val="65000"/>
                    <a:lumOff val="35000"/>
                  </a:schemeClr>
                </a:solidFill>
                <a:latin typeface="+mn-ea"/>
              </a:rPr>
              <a:t>CAP1~CAP4寄存器与32位时钟计数器通过总线相连接，在捕获模式时，当相应的捕获事件发生，时钟计数器的值就会被装载到相应的CAPx寄存器中。通过寄存器ECCTL1的CAPLDEN位可禁止或使能装载功能。	</a:t>
            </a:r>
            <a:endParaRPr lang="zh-CN" altLang="en-US" sz="2000" kern="100" dirty="0">
              <a:solidFill>
                <a:schemeClr val="tx1">
                  <a:lumMod val="65000"/>
                  <a:lumOff val="35000"/>
                </a:schemeClr>
              </a:solidFill>
              <a:latin typeface="+mn-ea"/>
            </a:endParaRPr>
          </a:p>
          <a:p>
            <a:pPr indent="533400" algn="just"/>
            <a:r>
              <a:rPr lang="zh-CN" altLang="en-US" sz="2000" kern="100" dirty="0">
                <a:solidFill>
                  <a:schemeClr val="tx1">
                    <a:lumMod val="65000"/>
                    <a:lumOff val="35000"/>
                  </a:schemeClr>
                </a:solidFill>
                <a:latin typeface="+mn-ea"/>
              </a:rPr>
              <a:t>在APWM工作模式下，CAP1和CAP2寄存器分别用作周期寄存器和比较寄存器，而CAP3和CAP4用作周期映射寄存器和比较映射寄存器。</a:t>
            </a:r>
            <a:endParaRPr lang="zh-CN" altLang="en-US" sz="2000"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13.2.5 连续/单次捕获控制</a:t>
            </a:r>
            <a:endParaRPr>
              <a:sym typeface="+mn-ea"/>
            </a:endParaRPr>
          </a:p>
        </p:txBody>
      </p:sp>
      <p:sp>
        <p:nvSpPr>
          <p:cNvPr id="4" name="矩形 3"/>
          <p:cNvSpPr/>
          <p:nvPr/>
        </p:nvSpPr>
        <p:spPr>
          <a:xfrm>
            <a:off x="907021" y="929015"/>
            <a:ext cx="7380820" cy="2861310"/>
          </a:xfrm>
          <a:prstGeom prst="rect">
            <a:avLst/>
          </a:prstGeom>
        </p:spPr>
        <p:txBody>
          <a:bodyPr wrap="square">
            <a:spAutoFit/>
          </a:bodyPr>
          <a:lstStyle/>
          <a:p>
            <a:pPr indent="533400" algn="just"/>
            <a:r>
              <a:rPr lang="zh-CN" altLang="en-US" kern="100" dirty="0">
                <a:solidFill>
                  <a:schemeClr val="tx1">
                    <a:lumMod val="65000"/>
                    <a:lumOff val="35000"/>
                  </a:schemeClr>
                </a:solidFill>
                <a:latin typeface="+mn-ea"/>
              </a:rPr>
              <a:t>eCAP模块可以通过寄存器ECCTL2的CONT/ONESHT位来选择连续捕获或者单次捕获。Mod4是一个两位的计数器，在边沿捕获事件（CEVT1~CEVT4）发生时按照0→1→2→3→0的顺序进行增计数，直到有事件将其停止。</a:t>
            </a:r>
            <a:endParaRPr lang="zh-CN" altLang="en-US" kern="100" dirty="0">
              <a:solidFill>
                <a:schemeClr val="tx1">
                  <a:lumMod val="65000"/>
                  <a:lumOff val="35000"/>
                </a:schemeClr>
              </a:solidFill>
              <a:latin typeface="+mn-ea"/>
            </a:endParaRPr>
          </a:p>
          <a:p>
            <a:pPr indent="533400" algn="just"/>
            <a:r>
              <a:rPr lang="zh-CN" altLang="en-US" kern="100" dirty="0">
                <a:solidFill>
                  <a:schemeClr val="tx1">
                    <a:lumMod val="65000"/>
                    <a:lumOff val="35000"/>
                  </a:schemeClr>
                </a:solidFill>
                <a:latin typeface="+mn-ea"/>
              </a:rPr>
              <a:t>在单次模式下，Mod4计数器会和ECCTL2的STOP_WRAP位进行比较，STOP_WRAP位可以被设置为0~3，当Mod4计数器的值等于STOP_WRAP位的值时，计数器停止计数，并且禁止装载CAPx寄存器，即捕获功能停止工作。开始下次捕获前，需要将ECCTL2的重新装载位REARM置1，这样可以将Mod4计数器复位到0，Mod4计数器可以重新开始计数，同时也使能了CAPx的装载功能。</a:t>
            </a:r>
            <a:endParaRPr lang="zh-CN" altLang="en-US"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13.2.5 连续/单次捕获控制</a:t>
            </a:r>
            <a:endParaRPr lang="zh-CN" altLang="en-US" dirty="0"/>
          </a:p>
        </p:txBody>
      </p:sp>
      <p:sp>
        <p:nvSpPr>
          <p:cNvPr id="4" name="矩形 3"/>
          <p:cNvSpPr/>
          <p:nvPr/>
        </p:nvSpPr>
        <p:spPr>
          <a:xfrm>
            <a:off x="881621" y="902345"/>
            <a:ext cx="7380820" cy="1322070"/>
          </a:xfrm>
          <a:prstGeom prst="rect">
            <a:avLst/>
          </a:prstGeom>
        </p:spPr>
        <p:txBody>
          <a:bodyPr wrap="square">
            <a:spAutoFit/>
          </a:bodyPr>
          <a:lstStyle/>
          <a:p>
            <a:pPr indent="533400" algn="just"/>
            <a:r>
              <a:rPr lang="zh-CN" altLang="en-US" sz="2000" kern="100" dirty="0">
                <a:solidFill>
                  <a:schemeClr val="tx1">
                    <a:lumMod val="65000"/>
                    <a:lumOff val="35000"/>
                  </a:schemeClr>
                </a:solidFill>
                <a:latin typeface="+mn-ea"/>
              </a:rPr>
              <a:t>在连续模式下，Mod4计数器会随着捕获事件的发生连续增计数（0→1→2→3→0），时钟计数器的值会连续不断地被锁存到CAP1~CAP4中。图13-8给出了连续/单次捕获功能的结构框图。</a:t>
            </a:r>
            <a:endParaRPr lang="zh-CN" altLang="en-US" sz="2000" kern="100" dirty="0">
              <a:solidFill>
                <a:schemeClr val="tx1">
                  <a:lumMod val="65000"/>
                  <a:lumOff val="35000"/>
                </a:schemeClr>
              </a:solidFill>
              <a:latin typeface="+mn-ea"/>
            </a:endParaRPr>
          </a:p>
        </p:txBody>
      </p:sp>
      <p:pic>
        <p:nvPicPr>
          <p:cNvPr id="3" name="图片 -2147482618" descr="13-6"/>
          <p:cNvPicPr>
            <a:picLocks noChangeAspect="1"/>
          </p:cNvPicPr>
          <p:nvPr/>
        </p:nvPicPr>
        <p:blipFill>
          <a:blip r:embed="rId1"/>
          <a:stretch>
            <a:fillRect/>
          </a:stretch>
        </p:blipFill>
        <p:spPr>
          <a:xfrm>
            <a:off x="1869758" y="2005013"/>
            <a:ext cx="5267325" cy="2294255"/>
          </a:xfrm>
          <a:prstGeom prst="rect">
            <a:avLst/>
          </a:prstGeom>
          <a:noFill/>
          <a:ln w="9525">
            <a:noFill/>
          </a:ln>
        </p:spPr>
      </p:pic>
      <p:sp>
        <p:nvSpPr>
          <p:cNvPr id="5" name="矩形 4"/>
          <p:cNvSpPr/>
          <p:nvPr/>
        </p:nvSpPr>
        <p:spPr>
          <a:xfrm>
            <a:off x="1550586" y="4601145"/>
            <a:ext cx="6192688" cy="398780"/>
          </a:xfrm>
          <a:prstGeom prst="rect">
            <a:avLst/>
          </a:prstGeom>
        </p:spPr>
        <p:txBody>
          <a:bodyPr wrap="square">
            <a:spAutoFit/>
          </a:bodyPr>
          <a:p>
            <a:pPr algn="ctr"/>
            <a:r>
              <a:rPr lang="zh-CN" altLang="en-US" sz="2000" kern="100" dirty="0">
                <a:solidFill>
                  <a:schemeClr val="tx1">
                    <a:lumMod val="65000"/>
                    <a:lumOff val="35000"/>
                  </a:schemeClr>
                </a:solidFill>
                <a:latin typeface="+mn-ea"/>
              </a:rPr>
              <a:t>图</a:t>
            </a:r>
            <a:r>
              <a:rPr lang="en-US" altLang="zh-CN" sz="2000" kern="100" dirty="0">
                <a:solidFill>
                  <a:schemeClr val="tx1">
                    <a:lumMod val="65000"/>
                    <a:lumOff val="35000"/>
                  </a:schemeClr>
                </a:solidFill>
                <a:latin typeface="+mn-ea"/>
              </a:rPr>
              <a:t>13- 8 </a:t>
            </a:r>
            <a:r>
              <a:rPr lang="zh-CN" altLang="en-US" sz="2000" kern="100" dirty="0">
                <a:solidFill>
                  <a:schemeClr val="tx1">
                    <a:lumMod val="65000"/>
                    <a:lumOff val="35000"/>
                  </a:schemeClr>
                </a:solidFill>
                <a:latin typeface="+mn-ea"/>
              </a:rPr>
              <a:t>连续/单次捕获功能的结构框图</a:t>
            </a:r>
            <a:endParaRPr lang="zh-CN" altLang="en-US" sz="2000"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13.2.6 中断控制</a:t>
            </a:r>
            <a:endParaRPr>
              <a:sym typeface="+mn-ea"/>
            </a:endParaRPr>
          </a:p>
        </p:txBody>
      </p:sp>
      <p:sp>
        <p:nvSpPr>
          <p:cNvPr id="4" name="矩形 3"/>
          <p:cNvSpPr/>
          <p:nvPr/>
        </p:nvSpPr>
        <p:spPr>
          <a:xfrm>
            <a:off x="907021" y="1073160"/>
            <a:ext cx="7380820" cy="2553335"/>
          </a:xfrm>
          <a:prstGeom prst="rect">
            <a:avLst/>
          </a:prstGeom>
        </p:spPr>
        <p:txBody>
          <a:bodyPr wrap="square">
            <a:spAutoFit/>
          </a:bodyPr>
          <a:lstStyle/>
          <a:p>
            <a:pPr indent="533400" algn="just"/>
            <a:r>
              <a:rPr lang="zh-CN" altLang="en-US" sz="2000" kern="100" dirty="0">
                <a:solidFill>
                  <a:schemeClr val="tx1">
                    <a:lumMod val="65000"/>
                    <a:lumOff val="35000"/>
                  </a:schemeClr>
                </a:solidFill>
                <a:latin typeface="+mn-ea"/>
              </a:rPr>
              <a:t>eCAP模块一共可以产生7种中断事件：CEVT1、CEVT2、CEVT3、CEVT4、CNTOVF、CTR=PRD和CTR=CMP。捕获工作模式下有5种，CEVT1~ CEVT4为捕获中断事件，当相应的边沿被捕获到时，产生该事件；CNTOVF为时钟计数器上溢事件，当32位的时钟计数器计数到溢出时，产生该事件。APWM工作模式下有两种中断事件，周期中断CTR=PRD和比较中断CTR=CMP，当计数器的值等于周期寄存器时，产生周期中断；当计数器的值等于比较寄存器时，产生比较中断。</a:t>
            </a:r>
            <a:endParaRPr lang="zh-CN" altLang="en-US" sz="2000"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13.2.6 中断控制</a:t>
            </a:r>
            <a:endParaRPr lang="zh-CN" altLang="en-US" dirty="0"/>
          </a:p>
        </p:txBody>
      </p:sp>
      <p:sp>
        <p:nvSpPr>
          <p:cNvPr id="4" name="矩形 3"/>
          <p:cNvSpPr/>
          <p:nvPr/>
        </p:nvSpPr>
        <p:spPr>
          <a:xfrm>
            <a:off x="962901" y="1223020"/>
            <a:ext cx="7380820" cy="2861310"/>
          </a:xfrm>
          <a:prstGeom prst="rect">
            <a:avLst/>
          </a:prstGeom>
        </p:spPr>
        <p:txBody>
          <a:bodyPr wrap="square">
            <a:spAutoFit/>
          </a:bodyPr>
          <a:lstStyle/>
          <a:p>
            <a:pPr indent="533400" algn="just"/>
            <a:r>
              <a:rPr lang="zh-CN" altLang="en-US" sz="2000" kern="100" dirty="0">
                <a:solidFill>
                  <a:schemeClr val="tx1">
                    <a:lumMod val="65000"/>
                    <a:lumOff val="35000"/>
                  </a:schemeClr>
                </a:solidFill>
                <a:latin typeface="+mn-ea"/>
              </a:rPr>
              <a:t>eCAP模块和中断相关的有4个寄存器，中断使能寄存器ECEINT、中断标志寄存器ECFLG、中断清除寄存器ECCLR和中断强制寄存器ECFRC。可以通过中断使能寄存器ECEINT来使能/禁止每个中断事件，而中断标志寄存器ECFLG可以表明某个中断事件是否已经发生，并且包含全局中断标志位INT。在中断复位程序中，必须通过写ECCLR寄存器中相应的位来清除中断标志位，以便接收下一个中断事件。通过中断强制寄存器ECFRC可以软件强制产生中断事件，用于测试。eCAP模块中断信号的连接如图13-9所示。</a:t>
            </a:r>
            <a:endParaRPr lang="zh-CN" altLang="en-US" sz="2000"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增强型捕获模块eCAP</a:t>
            </a:r>
            <a:endParaRPr dirty="0"/>
          </a:p>
        </p:txBody>
      </p:sp>
      <p:sp>
        <p:nvSpPr>
          <p:cNvPr id="35" name="MH_SubTitle_1"/>
          <p:cNvSpPr txBox="1">
            <a:spLocks noChangeArrowheads="1"/>
          </p:cNvSpPr>
          <p:nvPr>
            <p:custDataLst>
              <p:tags r:id="rId1"/>
            </p:custDataLst>
          </p:nvPr>
        </p:nvSpPr>
        <p:spPr bwMode="auto">
          <a:xfrm>
            <a:off x="791580" y="1779662"/>
            <a:ext cx="7560840" cy="30243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538480">
              <a:buClr>
                <a:schemeClr val="accent2"/>
              </a:buClr>
              <a:buNone/>
            </a:pPr>
            <a:r>
              <a:rPr lang="zh-CN" altLang="en-US" sz="2000" b="0" dirty="0">
                <a:solidFill>
                  <a:schemeClr val="tx1">
                    <a:lumMod val="65000"/>
                    <a:lumOff val="35000"/>
                  </a:schemeClr>
                </a:solidFill>
                <a:sym typeface="+mn-lt"/>
              </a:rPr>
              <a:t>CAP，Capture的缩写，即捕获的意思，通常用来获得脉冲信号的某些信息，比如脉冲的频率，占空比等。增强型捕获模块（eCAP）在需要精确测量外部信号时序的场合中起到重要作用。本章将介绍TMS320F28335 eCAP模块的结构、功能以及如何使用eCAP模块来捕获脉冲或者生成脉冲。</a:t>
            </a:r>
            <a:endParaRPr lang="zh-CN" altLang="en-US" sz="2000" b="0" dirty="0">
              <a:solidFill>
                <a:schemeClr val="tx1">
                  <a:lumMod val="65000"/>
                  <a:lumOff val="35000"/>
                </a:schemeClr>
              </a:solidFill>
              <a:sym typeface="+mn-lt"/>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13.2.6 中断控制</a:t>
            </a:r>
            <a:endParaRPr lang="zh-CN" altLang="en-US" dirty="0"/>
          </a:p>
        </p:txBody>
      </p:sp>
      <p:sp>
        <p:nvSpPr>
          <p:cNvPr id="6" name="矩形 5"/>
          <p:cNvSpPr/>
          <p:nvPr/>
        </p:nvSpPr>
        <p:spPr>
          <a:xfrm>
            <a:off x="2265045" y="4488180"/>
            <a:ext cx="4286250" cy="398780"/>
          </a:xfrm>
          <a:prstGeom prst="rect">
            <a:avLst/>
          </a:prstGeom>
        </p:spPr>
        <p:txBody>
          <a:bodyPr wrap="square">
            <a:spAutoFit/>
          </a:bodyPr>
          <a:lstStyle/>
          <a:p>
            <a:pPr algn="just"/>
            <a:r>
              <a:rPr lang="zh-CN" altLang="en-US" sz="2000" kern="100" dirty="0" smtClean="0">
                <a:solidFill>
                  <a:schemeClr val="tx1">
                    <a:lumMod val="65000"/>
                    <a:lumOff val="35000"/>
                  </a:schemeClr>
                </a:solidFill>
                <a:latin typeface="+mn-ea"/>
              </a:rPr>
              <a:t>图</a:t>
            </a:r>
            <a:r>
              <a:rPr lang="en-US" altLang="zh-CN" sz="2000" kern="100" dirty="0" smtClean="0">
                <a:solidFill>
                  <a:schemeClr val="tx1">
                    <a:lumMod val="65000"/>
                    <a:lumOff val="35000"/>
                  </a:schemeClr>
                </a:solidFill>
                <a:latin typeface="+mn-ea"/>
              </a:rPr>
              <a:t>13-9 </a:t>
            </a:r>
            <a:r>
              <a:rPr lang="zh-CN" altLang="en-US" sz="2000" kern="100" dirty="0" smtClean="0">
                <a:solidFill>
                  <a:schemeClr val="tx1">
                    <a:lumMod val="65000"/>
                    <a:lumOff val="35000"/>
                  </a:schemeClr>
                </a:solidFill>
                <a:latin typeface="+mn-ea"/>
              </a:rPr>
              <a:t>eCAP模块中断信号的连接</a:t>
            </a:r>
            <a:endParaRPr lang="zh-CN" altLang="en-US" sz="2000" kern="100" dirty="0" smtClean="0">
              <a:solidFill>
                <a:schemeClr val="tx1">
                  <a:lumMod val="65000"/>
                  <a:lumOff val="35000"/>
                </a:schemeClr>
              </a:solidFill>
              <a:latin typeface="+mn-ea"/>
            </a:endParaRPr>
          </a:p>
        </p:txBody>
      </p:sp>
      <p:pic>
        <p:nvPicPr>
          <p:cNvPr id="3" name="图片 -2147482617" descr="13-8"/>
          <p:cNvPicPr>
            <a:picLocks noChangeAspect="1"/>
          </p:cNvPicPr>
          <p:nvPr/>
        </p:nvPicPr>
        <p:blipFill>
          <a:blip r:embed="rId1"/>
          <a:stretch>
            <a:fillRect/>
          </a:stretch>
        </p:blipFill>
        <p:spPr>
          <a:xfrm>
            <a:off x="2199640" y="853440"/>
            <a:ext cx="4351655" cy="3573145"/>
          </a:xfrm>
          <a:prstGeom prst="rect">
            <a:avLst/>
          </a:prstGeom>
          <a:noFill/>
          <a:ln w="9525">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13.2.7 捕获模式总结</a:t>
            </a:r>
            <a:endParaRPr lang="zh-CN" altLang="en-US" dirty="0"/>
          </a:p>
        </p:txBody>
      </p:sp>
      <p:sp>
        <p:nvSpPr>
          <p:cNvPr id="3" name="矩形 2"/>
          <p:cNvSpPr/>
          <p:nvPr/>
        </p:nvSpPr>
        <p:spPr>
          <a:xfrm>
            <a:off x="2265045" y="3950970"/>
            <a:ext cx="4613910" cy="398780"/>
          </a:xfrm>
          <a:prstGeom prst="rect">
            <a:avLst/>
          </a:prstGeom>
        </p:spPr>
        <p:txBody>
          <a:bodyPr wrap="square">
            <a:spAutoFit/>
          </a:bodyPr>
          <a:p>
            <a:pPr algn="just"/>
            <a:r>
              <a:rPr lang="zh-CN" altLang="en-US" sz="2000" kern="100" dirty="0" smtClean="0">
                <a:solidFill>
                  <a:schemeClr val="tx1">
                    <a:lumMod val="65000"/>
                    <a:lumOff val="35000"/>
                  </a:schemeClr>
                </a:solidFill>
                <a:latin typeface="+mn-ea"/>
              </a:rPr>
              <a:t>图</a:t>
            </a:r>
            <a:r>
              <a:rPr lang="en-US" altLang="zh-CN" sz="2000" kern="100" dirty="0" smtClean="0">
                <a:solidFill>
                  <a:schemeClr val="tx1">
                    <a:lumMod val="65000"/>
                    <a:lumOff val="35000"/>
                  </a:schemeClr>
                </a:solidFill>
                <a:latin typeface="+mn-ea"/>
              </a:rPr>
              <a:t>13-10 </a:t>
            </a:r>
            <a:r>
              <a:rPr lang="zh-CN" altLang="en-US" sz="2000" kern="100" dirty="0" smtClean="0">
                <a:solidFill>
                  <a:schemeClr val="tx1">
                    <a:lumMod val="65000"/>
                    <a:lumOff val="35000"/>
                  </a:schemeClr>
                </a:solidFill>
                <a:latin typeface="+mn-ea"/>
              </a:rPr>
              <a:t>连续捕获工作时的原理图</a:t>
            </a:r>
            <a:endParaRPr lang="zh-CN" altLang="en-US" sz="2000" kern="100" dirty="0" smtClean="0">
              <a:solidFill>
                <a:schemeClr val="tx1">
                  <a:lumMod val="65000"/>
                  <a:lumOff val="35000"/>
                </a:schemeClr>
              </a:solidFill>
              <a:latin typeface="+mn-ea"/>
            </a:endParaRPr>
          </a:p>
        </p:txBody>
      </p:sp>
      <p:graphicFrame>
        <p:nvGraphicFramePr>
          <p:cNvPr id="4" name="对象 -2147482616"/>
          <p:cNvGraphicFramePr>
            <a:graphicFrameLocks noChangeAspect="1"/>
          </p:cNvGraphicFramePr>
          <p:nvPr/>
        </p:nvGraphicFramePr>
        <p:xfrm>
          <a:off x="2218373" y="1332548"/>
          <a:ext cx="4352925" cy="2249805"/>
        </p:xfrm>
        <a:graphic>
          <a:graphicData uri="http://schemas.openxmlformats.org/presentationml/2006/ole">
            <mc:AlternateContent xmlns:mc="http://schemas.openxmlformats.org/markup-compatibility/2006">
              <mc:Choice xmlns:v="urn:schemas-microsoft-com:vml" Requires="v">
                <p:oleObj spid="_x0000_s3076" name="" r:id="rId1" imgW="5816600" imgH="3009900" progId="Visio.Drawing.11">
                  <p:embed/>
                </p:oleObj>
              </mc:Choice>
              <mc:Fallback>
                <p:oleObj name="" r:id="rId1" imgW="5816600" imgH="3009900" progId="Visio.Drawing.11">
                  <p:embed/>
                  <p:pic>
                    <p:nvPicPr>
                      <p:cNvPr id="0" name="图片 3075"/>
                      <p:cNvPicPr/>
                      <p:nvPr/>
                    </p:nvPicPr>
                    <p:blipFill>
                      <a:blip r:embed="rId2"/>
                      <a:stretch>
                        <a:fillRect/>
                      </a:stretch>
                    </p:blipFill>
                    <p:spPr>
                      <a:xfrm>
                        <a:off x="2218373" y="1332548"/>
                        <a:ext cx="4352925" cy="2249805"/>
                      </a:xfrm>
                      <a:prstGeom prst="rect">
                        <a:avLst/>
                      </a:prstGeom>
                      <a:noFill/>
                      <a:ln w="38100">
                        <a:noFill/>
                        <a:miter/>
                      </a:ln>
                    </p:spPr>
                  </p:pic>
                </p:oleObj>
              </mc:Fallback>
            </mc:AlternateContent>
          </a:graphicData>
        </a:graphic>
      </p:graphicFrame>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13.2.7 捕获模式总结</a:t>
            </a:r>
            <a:endParaRPr lang="zh-CN" altLang="en-US" dirty="0"/>
          </a:p>
        </p:txBody>
      </p:sp>
      <p:sp>
        <p:nvSpPr>
          <p:cNvPr id="4" name="矩形 3"/>
          <p:cNvSpPr/>
          <p:nvPr/>
        </p:nvSpPr>
        <p:spPr>
          <a:xfrm>
            <a:off x="906780" y="861695"/>
            <a:ext cx="7775575" cy="1753235"/>
          </a:xfrm>
          <a:prstGeom prst="rect">
            <a:avLst/>
          </a:prstGeom>
        </p:spPr>
        <p:txBody>
          <a:bodyPr wrap="square">
            <a:spAutoFit/>
          </a:bodyPr>
          <a:lstStyle/>
          <a:p>
            <a:pPr indent="533400" algn="just"/>
            <a:r>
              <a:rPr lang="zh-CN" altLang="en-US" kern="100" dirty="0">
                <a:solidFill>
                  <a:schemeClr val="tx1">
                    <a:lumMod val="65000"/>
                    <a:lumOff val="35000"/>
                  </a:schemeClr>
                </a:solidFill>
                <a:latin typeface="+mn-ea"/>
              </a:rPr>
              <a:t>结合图13-10来理一下eCAP模块的工作原理，以连续捕获工作为例。eCAP模块有一个32位的时间计数器，工作时它会从0计数到0xFFFFFFFF，每次增加1，循环计数，计数器的时钟为SYSCLKOUT，比如系统时钟为150MHz，则每计一次数经过了6.67ns，从而由时间计数器的值便可计算得到相应的时间。当计数到0xFFFFFFFF变为0时，会产生一个溢出信号，对应于计数器溢出中断CNTOVF。</a:t>
            </a:r>
            <a:endParaRPr lang="zh-CN" altLang="en-US"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13.2.7 捕获模式总结</a:t>
            </a:r>
            <a:endParaRPr lang="zh-CN" altLang="en-US" dirty="0"/>
          </a:p>
        </p:txBody>
      </p:sp>
      <p:sp>
        <p:nvSpPr>
          <p:cNvPr id="4" name="矩形 3"/>
          <p:cNvSpPr/>
          <p:nvPr/>
        </p:nvSpPr>
        <p:spPr>
          <a:xfrm>
            <a:off x="906780" y="861695"/>
            <a:ext cx="7775575" cy="3692525"/>
          </a:xfrm>
          <a:prstGeom prst="rect">
            <a:avLst/>
          </a:prstGeom>
        </p:spPr>
        <p:txBody>
          <a:bodyPr wrap="square">
            <a:spAutoFit/>
          </a:bodyPr>
          <a:lstStyle/>
          <a:p>
            <a:pPr indent="533400" algn="just"/>
            <a:r>
              <a:rPr lang="zh-CN" altLang="en-US" kern="100" dirty="0">
                <a:solidFill>
                  <a:schemeClr val="tx1">
                    <a:lumMod val="65000"/>
                    <a:lumOff val="35000"/>
                  </a:schemeClr>
                </a:solidFill>
                <a:latin typeface="+mn-ea"/>
              </a:rPr>
              <a:t>当CAP引脚上的脉冲跳变信息（上升沿或下降沿）和设定捕获的边沿信息相同时，便产生了一个捕获事件。eCAP模块支持4个连续的捕获事件CEVT1~CEVT4，通过寄存器配置可以给这4个捕获事件选择需要捕获的边沿极性，比如图13-10中CEVT1捕获上升沿，CEVT2捕获下降沿，CEVT3捕获上升沿，CEVT4捕获下降沿。</a:t>
            </a:r>
            <a:endParaRPr lang="zh-CN" altLang="en-US" kern="100" dirty="0">
              <a:solidFill>
                <a:schemeClr val="tx1">
                  <a:lumMod val="65000"/>
                  <a:lumOff val="35000"/>
                </a:schemeClr>
              </a:solidFill>
              <a:latin typeface="+mn-ea"/>
            </a:endParaRPr>
          </a:p>
          <a:p>
            <a:pPr indent="533400" algn="just"/>
            <a:r>
              <a:rPr lang="zh-CN" altLang="en-US" kern="100" dirty="0">
                <a:solidFill>
                  <a:schemeClr val="tx1">
                    <a:lumMod val="65000"/>
                    <a:lumOff val="35000"/>
                  </a:schemeClr>
                </a:solidFill>
                <a:latin typeface="+mn-ea"/>
              </a:rPr>
              <a:t>eCAP开始工作时，计数器开始计数，Mod4序列控制计数器也开始计数，首先Mod4的值是0，当引脚捕获到上升沿时，发生捕获事件CEVT1，如果使能了CAPx的装载功能，则将时间计数器的值装载到CAP1中，此时，时间计数器可以继续计数，也可以被复位清0，重新开始计数，这取决于寄存器的配置。时间计数器如果在每次捕获事件发生时不复位，即连续不断的从0计数到0xFFFFFFFF，周而复始的话，称时间计数器工作在绝对时间模式下；如果在每次捕获事件发生时复位，则称时间计数器工作在差分时间模式下。</a:t>
            </a:r>
            <a:endParaRPr lang="zh-CN" altLang="en-US"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13.2.7 捕获模式总结</a:t>
            </a:r>
            <a:endParaRPr lang="zh-CN" altLang="en-US" dirty="0"/>
          </a:p>
        </p:txBody>
      </p:sp>
      <p:sp>
        <p:nvSpPr>
          <p:cNvPr id="4" name="矩形 3"/>
          <p:cNvSpPr/>
          <p:nvPr/>
        </p:nvSpPr>
        <p:spPr>
          <a:xfrm>
            <a:off x="906780" y="861695"/>
            <a:ext cx="7775575" cy="2584450"/>
          </a:xfrm>
          <a:prstGeom prst="rect">
            <a:avLst/>
          </a:prstGeom>
        </p:spPr>
        <p:txBody>
          <a:bodyPr wrap="square">
            <a:spAutoFit/>
          </a:bodyPr>
          <a:lstStyle/>
          <a:p>
            <a:pPr indent="533400" algn="just"/>
            <a:r>
              <a:rPr lang="zh-CN" altLang="en-US" kern="100" dirty="0">
                <a:solidFill>
                  <a:schemeClr val="tx1">
                    <a:lumMod val="65000"/>
                    <a:lumOff val="35000"/>
                  </a:schemeClr>
                </a:solidFill>
                <a:latin typeface="+mn-ea"/>
              </a:rPr>
              <a:t>接下来，Mod4的值为1，当引脚捕获到下降沿时，发生捕获事件CEVT2，时间计数器的值装载进CAP2。接下来，Mod4的值为2，当引脚捕获到上升沿时，发生捕获事件CEVT3，时间计数器的值装载进CAP3。接下来，Mod4的值为3，当引脚捕获到下降沿时，发生捕获事件CEVT4，事件计数器的值装载进CAP4。然后Mod4的值为0，如此循环。通过CAP1~CAP4寄存器记录的时间便可计算得到脉冲的信息。上述过程的描述是以图3-10为例的，实际使用时，边沿极性可自由选择设置。</a:t>
            </a:r>
            <a:endParaRPr lang="zh-CN" altLang="en-US" kern="100" dirty="0">
              <a:solidFill>
                <a:schemeClr val="tx1">
                  <a:lumMod val="65000"/>
                  <a:lumOff val="35000"/>
                </a:schemeClr>
              </a:solidFill>
              <a:latin typeface="+mn-ea"/>
            </a:endParaRPr>
          </a:p>
          <a:p>
            <a:pPr indent="533400" algn="just"/>
            <a:r>
              <a:rPr lang="zh-CN" altLang="en-US" kern="100" dirty="0">
                <a:solidFill>
                  <a:schemeClr val="tx1">
                    <a:lumMod val="65000"/>
                    <a:lumOff val="35000"/>
                  </a:schemeClr>
                </a:solidFill>
                <a:latin typeface="+mn-ea"/>
              </a:rPr>
              <a:t>如果使能了捕获事件CEVT1~CEVT4或者溢出事件CNTOVF的中断，则事件发生时便会响应响应的中断。</a:t>
            </a:r>
            <a:endParaRPr lang="zh-CN" altLang="en-US"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13.2.7 捕获模式总结</a:t>
            </a:r>
            <a:endParaRPr lang="zh-CN" altLang="en-US" dirty="0"/>
          </a:p>
        </p:txBody>
      </p:sp>
      <p:sp>
        <p:nvSpPr>
          <p:cNvPr id="4" name="矩形 3"/>
          <p:cNvSpPr/>
          <p:nvPr/>
        </p:nvSpPr>
        <p:spPr>
          <a:xfrm>
            <a:off x="906780" y="1128395"/>
            <a:ext cx="7775575" cy="2030095"/>
          </a:xfrm>
          <a:prstGeom prst="rect">
            <a:avLst/>
          </a:prstGeom>
        </p:spPr>
        <p:txBody>
          <a:bodyPr wrap="square">
            <a:spAutoFit/>
          </a:bodyPr>
          <a:lstStyle/>
          <a:p>
            <a:pPr indent="533400" algn="just"/>
            <a:r>
              <a:rPr lang="zh-CN" altLang="en-US" kern="100" dirty="0">
                <a:solidFill>
                  <a:schemeClr val="tx1">
                    <a:lumMod val="65000"/>
                    <a:lumOff val="35000"/>
                  </a:schemeClr>
                </a:solidFill>
                <a:latin typeface="+mn-ea"/>
              </a:rPr>
              <a:t>这就是eCAP模块工作在捕获模式时的原理，这里强调两件事：</a:t>
            </a:r>
            <a:endParaRPr lang="zh-CN" altLang="en-US" kern="100" dirty="0">
              <a:solidFill>
                <a:schemeClr val="tx1">
                  <a:lumMod val="65000"/>
                  <a:lumOff val="35000"/>
                </a:schemeClr>
              </a:solidFill>
              <a:latin typeface="+mn-ea"/>
            </a:endParaRPr>
          </a:p>
          <a:p>
            <a:pPr indent="533400" algn="just"/>
            <a:r>
              <a:rPr lang="zh-CN" altLang="en-US" kern="100" dirty="0">
                <a:solidFill>
                  <a:schemeClr val="tx1">
                    <a:lumMod val="65000"/>
                    <a:lumOff val="35000"/>
                  </a:schemeClr>
                </a:solidFill>
                <a:latin typeface="+mn-ea"/>
              </a:rPr>
              <a:t>1.TMS320F28335有六个eCAP模块eCAP1~6，实际使用时可能不会全部使用，由于功能引脚都是复用的，所以根据实际情况来选择。每个eCAP模块都有4个时间寄存器CAP1~CAP4，eCAP模块和时间寄存器CAPx的表述不要搞混了。</a:t>
            </a:r>
            <a:endParaRPr lang="zh-CN" altLang="en-US" kern="100" dirty="0">
              <a:solidFill>
                <a:schemeClr val="tx1">
                  <a:lumMod val="65000"/>
                  <a:lumOff val="35000"/>
                </a:schemeClr>
              </a:solidFill>
              <a:latin typeface="+mn-ea"/>
            </a:endParaRPr>
          </a:p>
          <a:p>
            <a:pPr indent="533400" algn="just"/>
            <a:r>
              <a:rPr lang="zh-CN" altLang="en-US" kern="100" dirty="0">
                <a:solidFill>
                  <a:schemeClr val="tx1">
                    <a:lumMod val="65000"/>
                    <a:lumOff val="35000"/>
                  </a:schemeClr>
                </a:solidFill>
                <a:latin typeface="+mn-ea"/>
              </a:rPr>
              <a:t>2.在发生捕获事件时，时间计数器的值是否装载入CAP寄存器，取决于ECCTL1的CAPLDEN位，而和是否进入CAP中断没有关系。</a:t>
            </a:r>
            <a:endParaRPr lang="zh-CN" altLang="en-US"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1"/>
          <p:cNvSpPr txBox="1">
            <a:spLocks noChangeArrowheads="1"/>
          </p:cNvSpPr>
          <p:nvPr/>
        </p:nvSpPr>
        <p:spPr bwMode="auto">
          <a:xfrm>
            <a:off x="2768178" y="1714981"/>
            <a:ext cx="33067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zh-CN" sz="6000" dirty="0">
                <a:solidFill>
                  <a:srgbClr val="0070C0"/>
                </a:solidFill>
                <a:latin typeface="Arial" panose="020B0604020202020204" pitchFamily="34" charset="0"/>
                <a:ea typeface="Kozuka Gothic Pr6N B" panose="020B0800000000000000" pitchFamily="34" charset="-128"/>
                <a:cs typeface="Arial" panose="020B0604020202020204" pitchFamily="34" charset="0"/>
              </a:rPr>
              <a:t>THANKS</a:t>
            </a:r>
            <a:endParaRPr lang="en-US" altLang="zh-CN" sz="6000" dirty="0">
              <a:solidFill>
                <a:srgbClr val="0070C0"/>
              </a:solidFill>
              <a:latin typeface="Arial" panose="020B0604020202020204" pitchFamily="34" charset="0"/>
              <a:ea typeface="Kozuka Gothic Pr6N B" panose="020B0800000000000000" pitchFamily="34" charset="-128"/>
              <a:cs typeface="Arial" panose="020B0604020202020204" pitchFamily="34" charset="0"/>
            </a:endParaRPr>
          </a:p>
        </p:txBody>
      </p:sp>
      <p:sp>
        <p:nvSpPr>
          <p:cNvPr id="54" name="空心弧 53"/>
          <p:cNvSpPr/>
          <p:nvPr/>
        </p:nvSpPr>
        <p:spPr bwMode="auto">
          <a:xfrm rot="7086271">
            <a:off x="5052591" y="1475269"/>
            <a:ext cx="1482725" cy="1482725"/>
          </a:xfrm>
          <a:prstGeom prst="blockArc">
            <a:avLst>
              <a:gd name="adj1" fmla="val 5502533"/>
              <a:gd name="adj2" fmla="val 1980318"/>
              <a:gd name="adj3" fmla="val 1053"/>
            </a:avLst>
          </a:prstGeom>
          <a:ln>
            <a:solidFill>
              <a:srgbClr val="0070C0"/>
            </a:solidFill>
          </a:ln>
        </p:spPr>
        <p:style>
          <a:lnRef idx="2">
            <a:schemeClr val="accent1"/>
          </a:lnRef>
          <a:fillRef idx="1">
            <a:schemeClr val="lt1"/>
          </a:fillRef>
          <a:effectRef idx="0">
            <a:schemeClr val="accent1"/>
          </a:effectRef>
          <a:fontRef idx="minor">
            <a:schemeClr val="dk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chemeClr val="tx1"/>
              </a:solidFill>
            </a:endParaRPr>
          </a:p>
        </p:txBody>
      </p:sp>
      <p:sp>
        <p:nvSpPr>
          <p:cNvPr id="55" name="TextBox 8"/>
          <p:cNvSpPr txBox="1">
            <a:spLocks noChangeArrowheads="1"/>
          </p:cNvSpPr>
          <p:nvPr/>
        </p:nvSpPr>
        <p:spPr bwMode="auto">
          <a:xfrm>
            <a:off x="2915816" y="2559531"/>
            <a:ext cx="2192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eaLnBrk="1" fontAlgn="auto" hangingPunct="1">
              <a:spcBef>
                <a:spcPts val="0"/>
              </a:spcBef>
              <a:spcAft>
                <a:spcPts val="0"/>
              </a:spcAft>
              <a:defRPr/>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谢谢聆听</a:t>
            </a:r>
            <a:endPar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27655" y="2211710"/>
            <a:ext cx="2015871" cy="2015871"/>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37497" y="2211710"/>
            <a:ext cx="1934503" cy="193450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4008" y="2263671"/>
            <a:ext cx="1882542" cy="1882542"/>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08219" y="2263672"/>
            <a:ext cx="1882542" cy="1882542"/>
          </a:xfrm>
          <a:prstGeom prst="rect">
            <a:avLst/>
          </a:prstGeom>
        </p:spPr>
      </p:pic>
      <p:sp>
        <p:nvSpPr>
          <p:cNvPr id="13" name="TextBox 8"/>
          <p:cNvSpPr txBox="1">
            <a:spLocks noChangeArrowheads="1"/>
          </p:cNvSpPr>
          <p:nvPr/>
        </p:nvSpPr>
        <p:spPr bwMode="auto">
          <a:xfrm>
            <a:off x="1415485" y="4227581"/>
            <a:ext cx="10402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工程师</a:t>
            </a:r>
            <a:endPar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TextBox 8"/>
          <p:cNvSpPr txBox="1">
            <a:spLocks noChangeArrowheads="1"/>
          </p:cNvSpPr>
          <p:nvPr/>
        </p:nvSpPr>
        <p:spPr bwMode="auto">
          <a:xfrm>
            <a:off x="3135193" y="4227581"/>
            <a:ext cx="10402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公众号</a:t>
            </a:r>
            <a:endPar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TextBox 8"/>
          <p:cNvSpPr txBox="1">
            <a:spLocks noChangeArrowheads="1"/>
          </p:cNvSpPr>
          <p:nvPr/>
        </p:nvSpPr>
        <p:spPr bwMode="auto">
          <a:xfrm>
            <a:off x="5345807" y="4227581"/>
            <a:ext cx="10402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官网</a:t>
            </a:r>
            <a:endPar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TextBox 8"/>
          <p:cNvSpPr txBox="1">
            <a:spLocks noChangeArrowheads="1"/>
          </p:cNvSpPr>
          <p:nvPr/>
        </p:nvSpPr>
        <p:spPr bwMode="auto">
          <a:xfrm>
            <a:off x="7073999" y="4232170"/>
            <a:ext cx="10402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旗舰店</a:t>
            </a:r>
            <a:endPar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20000"/>
                                  </p:iterate>
                                  <p:childTnLst>
                                    <p:set>
                                      <p:cBhvr>
                                        <p:cTn id="6" dur="1" fill="hold">
                                          <p:stCondLst>
                                            <p:cond delay="0"/>
                                          </p:stCondLst>
                                        </p:cTn>
                                        <p:tgtEl>
                                          <p:spTgt spid="53"/>
                                        </p:tgtEl>
                                        <p:attrNameLst>
                                          <p:attrName>style.visibility</p:attrName>
                                        </p:attrNameLst>
                                      </p:cBhvr>
                                      <p:to>
                                        <p:strVal val="visible"/>
                                      </p:to>
                                    </p:set>
                                    <p:anim calcmode="lin" valueType="num">
                                      <p:cBhvr>
                                        <p:cTn id="7" dur="500" fill="hold"/>
                                        <p:tgtEl>
                                          <p:spTgt spid="5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3"/>
                                        </p:tgtEl>
                                        <p:attrNameLst>
                                          <p:attrName>ppt_y</p:attrName>
                                        </p:attrNameLst>
                                      </p:cBhvr>
                                      <p:tavLst>
                                        <p:tav tm="0">
                                          <p:val>
                                            <p:strVal val="#ppt_y"/>
                                          </p:val>
                                        </p:tav>
                                        <p:tav tm="100000">
                                          <p:val>
                                            <p:strVal val="#ppt_y"/>
                                          </p:val>
                                        </p:tav>
                                      </p:tavLst>
                                    </p:anim>
                                    <p:anim calcmode="lin" valueType="num">
                                      <p:cBhvr>
                                        <p:cTn id="9" dur="500" fill="hold"/>
                                        <p:tgtEl>
                                          <p:spTgt spid="5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3"/>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55"/>
                                        </p:tgtEl>
                                        <p:attrNameLst>
                                          <p:attrName>style.visibility</p:attrName>
                                        </p:attrNameLst>
                                      </p:cBhvr>
                                      <p:to>
                                        <p:strVal val="visible"/>
                                      </p:to>
                                    </p:set>
                                    <p:anim calcmode="lin" valueType="num">
                                      <p:cBhvr>
                                        <p:cTn id="14" dur="5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55"/>
                                        </p:tgtEl>
                                        <p:attrNameLst>
                                          <p:attrName>ppt_y</p:attrName>
                                        </p:attrNameLst>
                                      </p:cBhvr>
                                      <p:tavLst>
                                        <p:tav tm="0">
                                          <p:val>
                                            <p:strVal val="#ppt_y"/>
                                          </p:val>
                                        </p:tav>
                                        <p:tav tm="100000">
                                          <p:val>
                                            <p:strVal val="#ppt_y"/>
                                          </p:val>
                                        </p:tav>
                                      </p:tavLst>
                                    </p:anim>
                                    <p:anim calcmode="lin" valueType="num">
                                      <p:cBhvr>
                                        <p:cTn id="16" dur="5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55"/>
                                        </p:tgtEl>
                                      </p:cBhvr>
                                    </p:animEffect>
                                  </p:childTnLst>
                                </p:cTn>
                              </p:par>
                            </p:childTnLst>
                          </p:cTn>
                        </p:par>
                        <p:par>
                          <p:cTn id="19" fill="hold">
                            <p:stCondLst>
                              <p:cond delay="1000"/>
                            </p:stCondLst>
                            <p:childTnLst>
                              <p:par>
                                <p:cTn id="20" presetID="21" presetClass="entr" presetSubtype="4" fill="hold" grpId="0" nodeType="after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wheel(4)">
                                      <p:cBhvr>
                                        <p:cTn id="22" dur="1000"/>
                                        <p:tgtEl>
                                          <p:spTgt spid="54"/>
                                        </p:tgtEl>
                                      </p:cBhvr>
                                    </p:animEffect>
                                  </p:childTnLst>
                                </p:cTn>
                              </p:par>
                            </p:childTnLst>
                          </p:cTn>
                        </p:par>
                        <p:par>
                          <p:cTn id="23" fill="hold">
                            <p:stCondLst>
                              <p:cond delay="2000"/>
                            </p:stCondLst>
                            <p:childTnLst>
                              <p:par>
                                <p:cTn id="24" presetID="64" presetClass="path" presetSubtype="0" accel="50000" decel="50000" fill="hold" grpId="1" nodeType="afterEffect">
                                  <p:stCondLst>
                                    <p:cond delay="500"/>
                                  </p:stCondLst>
                                  <p:iterate type="lt">
                                    <p:tmPct val="0"/>
                                  </p:iterate>
                                  <p:childTnLst>
                                    <p:animMotion origin="layout" path="M 3.05556E-6 1.23457E-6 L 3.05556E-6 -0.21266 " pathEditMode="relative" rAng="0" ptsTypes="AA">
                                      <p:cBhvr>
                                        <p:cTn id="25" dur="2000" fill="hold"/>
                                        <p:tgtEl>
                                          <p:spTgt spid="53"/>
                                        </p:tgtEl>
                                        <p:attrNameLst>
                                          <p:attrName>ppt_x</p:attrName>
                                          <p:attrName>ppt_y</p:attrName>
                                        </p:attrNameLst>
                                      </p:cBhvr>
                                      <p:rCtr x="0" y="-10648"/>
                                    </p:animMotion>
                                  </p:childTnLst>
                                </p:cTn>
                              </p:par>
                              <p:par>
                                <p:cTn id="26" presetID="64" presetClass="path" presetSubtype="0" accel="50000" decel="50000" fill="hold" grpId="1" nodeType="withEffect">
                                  <p:stCondLst>
                                    <p:cond delay="500"/>
                                  </p:stCondLst>
                                  <p:iterate type="lt">
                                    <p:tmPct val="0"/>
                                  </p:iterate>
                                  <p:childTnLst>
                                    <p:animMotion origin="layout" path="M 4.72222E-6 -3.33333E-6 L 4.72222E-6 -0.21574 " pathEditMode="relative" rAng="0" ptsTypes="AA">
                                      <p:cBhvr>
                                        <p:cTn id="27" dur="2000" fill="hold"/>
                                        <p:tgtEl>
                                          <p:spTgt spid="55"/>
                                        </p:tgtEl>
                                        <p:attrNameLst>
                                          <p:attrName>ppt_x</p:attrName>
                                          <p:attrName>ppt_y</p:attrName>
                                        </p:attrNameLst>
                                      </p:cBhvr>
                                      <p:rCtr x="0" y="-10802"/>
                                    </p:animMotion>
                                  </p:childTnLst>
                                </p:cTn>
                              </p:par>
                              <p:par>
                                <p:cTn id="28" presetID="64" presetClass="path" presetSubtype="0" accel="50000" decel="50000" fill="hold" grpId="1" nodeType="withEffect">
                                  <p:stCondLst>
                                    <p:cond delay="500"/>
                                  </p:stCondLst>
                                  <p:childTnLst>
                                    <p:animMotion origin="layout" path="M -5.55556E-7 -4.19753E-6 L -5.55556E-7 -0.21142 " pathEditMode="relative" rAng="0" ptsTypes="AA">
                                      <p:cBhvr>
                                        <p:cTn id="29" dur="2000" fill="hold"/>
                                        <p:tgtEl>
                                          <p:spTgt spid="54"/>
                                        </p:tgtEl>
                                        <p:attrNameLst>
                                          <p:attrName>ppt_x</p:attrName>
                                          <p:attrName>ppt_y</p:attrName>
                                        </p:attrNameLst>
                                      </p:cBhvr>
                                      <p:rCtr x="0" y="-10586"/>
                                    </p:animMotion>
                                  </p:childTnLst>
                                </p:cTn>
                              </p:par>
                            </p:childTnLst>
                          </p:cTn>
                        </p:par>
                        <p:par>
                          <p:cTn id="30" fill="hold">
                            <p:stCondLst>
                              <p:cond delay="4500"/>
                            </p:stCondLst>
                            <p:childTnLst>
                              <p:par>
                                <p:cTn id="31" presetID="22" presetClass="entr" presetSubtype="8"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childTnLst>
                          </p:cTn>
                        </p:par>
                        <p:par>
                          <p:cTn id="37" fill="hold">
                            <p:stCondLst>
                              <p:cond delay="5000"/>
                            </p:stCondLst>
                            <p:childTnLst>
                              <p:par>
                                <p:cTn id="38" presetID="22" presetClass="entr" presetSubtype="8"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childTnLst>
                          </p:cTn>
                        </p:par>
                        <p:par>
                          <p:cTn id="44" fill="hold">
                            <p:stCondLst>
                              <p:cond delay="5500"/>
                            </p:stCondLst>
                            <p:childTnLst>
                              <p:par>
                                <p:cTn id="45" presetID="22" presetClass="entr" presetSubtype="8" fill="hold"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childTnLst>
                          </p:cTn>
                        </p:par>
                        <p:par>
                          <p:cTn id="51" fill="hold">
                            <p:stCondLst>
                              <p:cond delay="6000"/>
                            </p:stCondLst>
                            <p:childTnLst>
                              <p:par>
                                <p:cTn id="52" presetID="22" presetClass="entr" presetSubtype="8" fill="hold" nodeType="after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left)">
                                      <p:cBhvr>
                                        <p:cTn id="54" dur="500"/>
                                        <p:tgtEl>
                                          <p:spTgt spid="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3" grpId="1"/>
      <p:bldP spid="54" grpId="0" bldLvl="0" animBg="1"/>
      <p:bldP spid="54" grpId="1" bldLvl="0" animBg="1"/>
      <p:bldP spid="55" grpId="0"/>
      <p:bldP spid="55" grpId="1"/>
      <p:bldP spid="13" grpId="0"/>
      <p:bldP spid="14" grpId="0"/>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13.1.1 </a:t>
            </a:r>
            <a:r>
              <a:rPr lang="zh-CN" altLang="en-US" dirty="0"/>
              <a:t>CAP模块的作用</a:t>
            </a:r>
            <a:endParaRPr lang="zh-CN" altLang="en-US" dirty="0"/>
          </a:p>
        </p:txBody>
      </p:sp>
      <p:sp>
        <p:nvSpPr>
          <p:cNvPr id="4" name="矩形 3"/>
          <p:cNvSpPr/>
          <p:nvPr/>
        </p:nvSpPr>
        <p:spPr>
          <a:xfrm>
            <a:off x="719572" y="843558"/>
            <a:ext cx="7704856" cy="1198880"/>
          </a:xfrm>
          <a:prstGeom prst="rect">
            <a:avLst/>
          </a:prstGeom>
        </p:spPr>
        <p:txBody>
          <a:bodyPr wrap="square">
            <a:spAutoFit/>
          </a:bodyPr>
          <a:lstStyle/>
          <a:p>
            <a:pPr indent="538480" algn="just"/>
            <a:r>
              <a:rPr lang="zh-CN" altLang="en-US" kern="100" dirty="0">
                <a:solidFill>
                  <a:schemeClr val="tx1">
                    <a:lumMod val="65000"/>
                    <a:lumOff val="35000"/>
                  </a:schemeClr>
                </a:solidFill>
                <a:latin typeface="+mn-ea"/>
              </a:rPr>
              <a:t>CAP可以看做是PWM的一个逆过程，外部向DSP的引脚输入脉冲信号，然后由CAP模块来获取脉冲的信息，比如脉冲的周期和占空比。假设给DSP引脚输入如图13-1所示的脉冲信号，通常情况下如何来计算脉冲的周期和占空比呢？</a:t>
            </a:r>
            <a:endParaRPr lang="zh-CN" altLang="en-US" kern="100" dirty="0">
              <a:solidFill>
                <a:schemeClr val="tx1">
                  <a:lumMod val="65000"/>
                  <a:lumOff val="35000"/>
                </a:schemeClr>
              </a:solidFill>
              <a:latin typeface="+mn-ea"/>
            </a:endParaRPr>
          </a:p>
        </p:txBody>
      </p:sp>
      <p:sp>
        <p:nvSpPr>
          <p:cNvPr id="3" name="矩形 2"/>
          <p:cNvSpPr/>
          <p:nvPr/>
        </p:nvSpPr>
        <p:spPr>
          <a:xfrm>
            <a:off x="3344546" y="3534923"/>
            <a:ext cx="2085340" cy="460375"/>
          </a:xfrm>
          <a:prstGeom prst="rect">
            <a:avLst/>
          </a:prstGeom>
        </p:spPr>
        <p:txBody>
          <a:bodyPr wrap="none">
            <a:spAutoFit/>
          </a:bodyPr>
          <a:lstStyle/>
          <a:p>
            <a:pPr algn="ctr">
              <a:lnSpc>
                <a:spcPct val="120000"/>
              </a:lnSpc>
            </a:pPr>
            <a:r>
              <a:rPr lang="zh-CN" altLang="en-US" sz="2000" kern="100" dirty="0">
                <a:latin typeface="+mn-ea"/>
              </a:rPr>
              <a:t>图</a:t>
            </a:r>
            <a:r>
              <a:rPr lang="en-US" altLang="zh-CN" sz="2000" kern="100" dirty="0">
                <a:latin typeface="+mn-ea"/>
              </a:rPr>
              <a:t>13-1 </a:t>
            </a:r>
            <a:r>
              <a:rPr lang="zh-CN" altLang="en-US" sz="2000" kern="100" dirty="0">
                <a:latin typeface="+mn-ea"/>
              </a:rPr>
              <a:t>脉冲信号</a:t>
            </a:r>
            <a:endParaRPr lang="zh-CN" altLang="en-US" sz="2000" kern="100" dirty="0">
              <a:latin typeface="+mn-ea"/>
            </a:endParaRPr>
          </a:p>
        </p:txBody>
      </p:sp>
      <p:graphicFrame>
        <p:nvGraphicFramePr>
          <p:cNvPr id="5" name="对象 -2147482624"/>
          <p:cNvGraphicFramePr>
            <a:graphicFrameLocks noChangeAspect="1"/>
          </p:cNvGraphicFramePr>
          <p:nvPr/>
        </p:nvGraphicFramePr>
        <p:xfrm>
          <a:off x="3122295" y="2159000"/>
          <a:ext cx="2387600" cy="993140"/>
        </p:xfrm>
        <a:graphic>
          <a:graphicData uri="http://schemas.openxmlformats.org/presentationml/2006/ole">
            <mc:AlternateContent xmlns:mc="http://schemas.openxmlformats.org/markup-compatibility/2006">
              <mc:Choice xmlns:v="urn:schemas-microsoft-com:vml" Requires="v">
                <p:oleObj spid="_x0000_s6" name="" r:id="rId1" imgW="2235200" imgH="952500" progId="Visio.Drawing.11">
                  <p:embed/>
                </p:oleObj>
              </mc:Choice>
              <mc:Fallback>
                <p:oleObj name="" r:id="rId1" imgW="2235200" imgH="952500" progId="Visio.Drawing.11">
                  <p:embed/>
                  <p:pic>
                    <p:nvPicPr>
                      <p:cNvPr id="0" name="图片 5"/>
                      <p:cNvPicPr/>
                      <p:nvPr/>
                    </p:nvPicPr>
                    <p:blipFill>
                      <a:blip r:embed="rId2"/>
                      <a:stretch>
                        <a:fillRect/>
                      </a:stretch>
                    </p:blipFill>
                    <p:spPr>
                      <a:xfrm>
                        <a:off x="3122295" y="2159000"/>
                        <a:ext cx="2387600" cy="993140"/>
                      </a:xfrm>
                      <a:prstGeom prst="rect">
                        <a:avLst/>
                      </a:prstGeom>
                      <a:noFill/>
                      <a:ln w="38100">
                        <a:noFill/>
                        <a:miter/>
                      </a:ln>
                    </p:spPr>
                  </p:pic>
                </p:oleObj>
              </mc:Fallback>
            </mc:AlternateContent>
          </a:graphicData>
        </a:graphic>
      </p:graphicFrame>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13.1.1 </a:t>
            </a:r>
            <a:r>
              <a:rPr>
                <a:sym typeface="+mn-ea"/>
              </a:rPr>
              <a:t>CAP模块的作用</a:t>
            </a:r>
            <a:endParaRPr lang="zh-CN" altLang="en-US" dirty="0"/>
          </a:p>
        </p:txBody>
      </p:sp>
      <p:sp>
        <p:nvSpPr>
          <p:cNvPr id="4" name="矩形 3"/>
          <p:cNvSpPr/>
          <p:nvPr/>
        </p:nvSpPr>
        <p:spPr>
          <a:xfrm>
            <a:off x="829310" y="904875"/>
            <a:ext cx="7263765" cy="1322070"/>
          </a:xfrm>
          <a:prstGeom prst="rect">
            <a:avLst/>
          </a:prstGeom>
        </p:spPr>
        <p:txBody>
          <a:bodyPr wrap="square">
            <a:spAutoFit/>
          </a:bodyPr>
          <a:lstStyle/>
          <a:p>
            <a:pPr indent="538480" algn="just"/>
            <a:r>
              <a:rPr lang="en-US" altLang="zh-CN" sz="2000" kern="100" dirty="0">
                <a:solidFill>
                  <a:schemeClr val="tx1">
                    <a:lumMod val="65000"/>
                    <a:lumOff val="35000"/>
                  </a:schemeClr>
                </a:solidFill>
                <a:latin typeface="+mn-ea"/>
              </a:rPr>
              <a:t>想要计算脉冲的周期和占空比，首先需要获得图13-1中脉冲一个周期内低电平和高电平所持续的时间，在上升沿时刻，得到低电平所持续的时间t1，而在下降沿时刻，得到高电平所持续的时间t2，这样便可以得到脉冲的周期和占空比：</a:t>
            </a:r>
            <a:endParaRPr lang="en-US" altLang="zh-CN" sz="2000" kern="100" dirty="0">
              <a:solidFill>
                <a:schemeClr val="tx1">
                  <a:lumMod val="65000"/>
                  <a:lumOff val="35000"/>
                </a:schemeClr>
              </a:solidFill>
              <a:latin typeface="+mn-ea"/>
            </a:endParaRPr>
          </a:p>
        </p:txBody>
      </p:sp>
      <p:pic>
        <p:nvPicPr>
          <p:cNvPr id="100" name="图片 99"/>
          <p:cNvPicPr/>
          <p:nvPr/>
        </p:nvPicPr>
        <p:blipFill>
          <a:blip r:embed="rId1"/>
          <a:stretch>
            <a:fillRect/>
          </a:stretch>
        </p:blipFill>
        <p:spPr>
          <a:xfrm>
            <a:off x="3510280" y="2315210"/>
            <a:ext cx="781050" cy="276225"/>
          </a:xfrm>
          <a:prstGeom prst="rect">
            <a:avLst/>
          </a:prstGeom>
          <a:noFill/>
          <a:ln w="9525">
            <a:noFill/>
          </a:ln>
        </p:spPr>
      </p:pic>
      <p:pic>
        <p:nvPicPr>
          <p:cNvPr id="101" name="图片 100"/>
          <p:cNvPicPr/>
          <p:nvPr/>
        </p:nvPicPr>
        <p:blipFill>
          <a:blip r:embed="rId2"/>
          <a:stretch>
            <a:fillRect/>
          </a:stretch>
        </p:blipFill>
        <p:spPr>
          <a:xfrm>
            <a:off x="3415030" y="2679700"/>
            <a:ext cx="1101725" cy="518795"/>
          </a:xfrm>
          <a:prstGeom prst="rect">
            <a:avLst/>
          </a:prstGeom>
          <a:noFill/>
          <a:ln w="9525">
            <a:noFill/>
          </a:ln>
        </p:spPr>
      </p:pic>
      <p:sp>
        <p:nvSpPr>
          <p:cNvPr id="102" name="文本框 101"/>
          <p:cNvSpPr txBox="1"/>
          <p:nvPr/>
        </p:nvSpPr>
        <p:spPr>
          <a:xfrm>
            <a:off x="3510280" y="2945765"/>
            <a:ext cx="5594985" cy="252730"/>
          </a:xfrm>
          <a:prstGeom prst="rect">
            <a:avLst/>
          </a:prstGeom>
          <a:noFill/>
          <a:ln w="9525">
            <a:noFill/>
          </a:ln>
        </p:spPr>
        <p:txBody>
          <a:bodyPr wrap="square">
            <a:spAutoFit/>
          </a:bodyPr>
          <a:p>
            <a:pPr indent="266700"/>
            <a:r>
              <a:rPr lang="en-US" sz="1050" b="0">
                <a:latin typeface="Calibri" panose="020F0502020204030204" pitchFamily="34" charset="0"/>
                <a:ea typeface="宋体" panose="02010600030101010101" pitchFamily="2" charset="-122"/>
                <a:cs typeface="Times New Roman" panose="02020603050405020304" charset="0"/>
              </a:rPr>
              <a:t> </a:t>
            </a:r>
            <a:endParaRPr lang="zh-CN" altLang="en-US"/>
          </a:p>
        </p:txBody>
      </p:sp>
      <p:sp>
        <p:nvSpPr>
          <p:cNvPr id="6" name="矩形 5"/>
          <p:cNvSpPr/>
          <p:nvPr/>
        </p:nvSpPr>
        <p:spPr>
          <a:xfrm>
            <a:off x="940435" y="3286125"/>
            <a:ext cx="7263765" cy="706755"/>
          </a:xfrm>
          <a:prstGeom prst="rect">
            <a:avLst/>
          </a:prstGeom>
        </p:spPr>
        <p:txBody>
          <a:bodyPr wrap="square">
            <a:spAutoFit/>
          </a:bodyPr>
          <a:p>
            <a:pPr indent="538480" algn="just"/>
            <a:r>
              <a:rPr lang="en-US" altLang="zh-CN" sz="2000" kern="100" dirty="0">
                <a:solidFill>
                  <a:schemeClr val="tx1">
                    <a:lumMod val="65000"/>
                    <a:lumOff val="35000"/>
                  </a:schemeClr>
                </a:solidFill>
                <a:latin typeface="+mn-ea"/>
              </a:rPr>
              <a:t>如此说来，只要在上升沿时刻和下降沿时刻能够保存低电平和高电平所持续的时间，便可以获得脉冲的信息</a:t>
            </a:r>
            <a:r>
              <a:rPr lang="zh-CN" altLang="en-US" sz="2000" kern="100" dirty="0">
                <a:solidFill>
                  <a:schemeClr val="tx1">
                    <a:lumMod val="65000"/>
                    <a:lumOff val="35000"/>
                  </a:schemeClr>
                </a:solidFill>
                <a:latin typeface="+mn-ea"/>
              </a:rPr>
              <a:t>。</a:t>
            </a:r>
            <a:endParaRPr lang="zh-CN" altLang="en-US" sz="2000" kern="100" dirty="0">
              <a:solidFill>
                <a:schemeClr val="tx1">
                  <a:lumMod val="65000"/>
                  <a:lumOff val="35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13.1.1 </a:t>
            </a:r>
            <a:r>
              <a:rPr>
                <a:sym typeface="+mn-ea"/>
              </a:rPr>
              <a:t>CAP模块的作用</a:t>
            </a:r>
            <a:endParaRPr lang="zh-CN" altLang="en-US" dirty="0"/>
          </a:p>
        </p:txBody>
      </p:sp>
      <p:sp>
        <p:nvSpPr>
          <p:cNvPr id="4" name="矩形 3"/>
          <p:cNvSpPr/>
          <p:nvPr/>
        </p:nvSpPr>
        <p:spPr>
          <a:xfrm>
            <a:off x="719572" y="989598"/>
            <a:ext cx="7704856" cy="3169285"/>
          </a:xfrm>
          <a:prstGeom prst="rect">
            <a:avLst/>
          </a:prstGeom>
        </p:spPr>
        <p:txBody>
          <a:bodyPr wrap="square">
            <a:spAutoFit/>
          </a:bodyPr>
          <a:lstStyle/>
          <a:p>
            <a:pPr indent="538480" algn="just"/>
            <a:r>
              <a:rPr lang="zh-CN" altLang="en-US" sz="2000" kern="100" dirty="0">
                <a:solidFill>
                  <a:schemeClr val="tx1">
                    <a:lumMod val="65000"/>
                    <a:lumOff val="35000"/>
                  </a:schemeClr>
                </a:solidFill>
                <a:latin typeface="+mn-ea"/>
              </a:rPr>
              <a:t>这也就是CAP模块最基本的工作原理：</a:t>
            </a:r>
            <a:endParaRPr lang="zh-CN" altLang="en-US" sz="2000" kern="100" dirty="0">
              <a:solidFill>
                <a:schemeClr val="tx1">
                  <a:lumMod val="65000"/>
                  <a:lumOff val="35000"/>
                </a:schemeClr>
              </a:solidFill>
              <a:latin typeface="+mn-ea"/>
            </a:endParaRPr>
          </a:p>
          <a:p>
            <a:pPr indent="538480" algn="just"/>
            <a:r>
              <a:rPr lang="zh-CN" altLang="en-US" sz="2000" kern="100" dirty="0">
                <a:solidFill>
                  <a:schemeClr val="tx1">
                    <a:lumMod val="65000"/>
                    <a:lumOff val="35000"/>
                  </a:schemeClr>
                </a:solidFill>
                <a:latin typeface="+mn-ea"/>
              </a:rPr>
              <a:t>1.能够选择脉冲的边沿并对其边沿有所响应，比如上升沿或者下降沿；</a:t>
            </a:r>
            <a:endParaRPr lang="zh-CN" altLang="en-US" sz="2000" kern="100" dirty="0">
              <a:solidFill>
                <a:schemeClr val="tx1">
                  <a:lumMod val="65000"/>
                  <a:lumOff val="35000"/>
                </a:schemeClr>
              </a:solidFill>
              <a:latin typeface="+mn-ea"/>
            </a:endParaRPr>
          </a:p>
          <a:p>
            <a:pPr indent="538480" algn="just"/>
            <a:r>
              <a:rPr lang="zh-CN" altLang="en-US" sz="2000" kern="100" dirty="0">
                <a:solidFill>
                  <a:schemeClr val="tx1">
                    <a:lumMod val="65000"/>
                    <a:lumOff val="35000"/>
                  </a:schemeClr>
                </a:solidFill>
                <a:latin typeface="+mn-ea"/>
              </a:rPr>
              <a:t>2.能够保存时间信息。</a:t>
            </a:r>
            <a:endParaRPr lang="zh-CN" altLang="en-US" sz="2000" kern="100" dirty="0">
              <a:solidFill>
                <a:schemeClr val="tx1">
                  <a:lumMod val="65000"/>
                  <a:lumOff val="35000"/>
                </a:schemeClr>
              </a:solidFill>
              <a:latin typeface="+mn-ea"/>
            </a:endParaRPr>
          </a:p>
          <a:p>
            <a:pPr indent="538480" algn="just"/>
            <a:r>
              <a:rPr lang="zh-CN" altLang="en-US" sz="2000" kern="100" dirty="0">
                <a:solidFill>
                  <a:schemeClr val="tx1">
                    <a:lumMod val="65000"/>
                    <a:lumOff val="35000"/>
                  </a:schemeClr>
                </a:solidFill>
                <a:latin typeface="+mn-ea"/>
              </a:rPr>
              <a:t>由于CAP模块能够捕获脉冲信息的特点，它可以被用于如下场合：</a:t>
            </a:r>
            <a:endParaRPr lang="zh-CN" altLang="en-US" sz="2000" kern="100" dirty="0">
              <a:solidFill>
                <a:schemeClr val="tx1">
                  <a:lumMod val="65000"/>
                  <a:lumOff val="35000"/>
                </a:schemeClr>
              </a:solidFill>
              <a:latin typeface="+mn-ea"/>
            </a:endParaRPr>
          </a:p>
          <a:p>
            <a:pPr indent="538480" algn="just"/>
            <a:r>
              <a:rPr lang="zh-CN" altLang="en-US" sz="2000" kern="100" dirty="0">
                <a:solidFill>
                  <a:schemeClr val="tx1">
                    <a:lumMod val="65000"/>
                    <a:lumOff val="35000"/>
                  </a:schemeClr>
                </a:solidFill>
                <a:latin typeface="+mn-ea"/>
              </a:rPr>
              <a:t>1.电机测速，比如通过捕获无刷直流电机的HALL传感器的脉冲；</a:t>
            </a:r>
            <a:endParaRPr lang="zh-CN" altLang="en-US" sz="2000" kern="100" dirty="0">
              <a:solidFill>
                <a:schemeClr val="tx1">
                  <a:lumMod val="65000"/>
                  <a:lumOff val="35000"/>
                </a:schemeClr>
              </a:solidFill>
              <a:latin typeface="+mn-ea"/>
            </a:endParaRPr>
          </a:p>
          <a:p>
            <a:pPr indent="538480" algn="just"/>
            <a:r>
              <a:rPr lang="zh-CN" altLang="en-US" sz="2000" kern="100" dirty="0">
                <a:solidFill>
                  <a:schemeClr val="tx1">
                    <a:lumMod val="65000"/>
                    <a:lumOff val="35000"/>
                  </a:schemeClr>
                </a:solidFill>
                <a:latin typeface="+mn-ea"/>
              </a:rPr>
              <a:t>2.位置传感器脉冲时间检测；</a:t>
            </a:r>
            <a:endParaRPr lang="zh-CN" altLang="en-US" sz="2000" kern="100" dirty="0">
              <a:solidFill>
                <a:schemeClr val="tx1">
                  <a:lumMod val="65000"/>
                  <a:lumOff val="35000"/>
                </a:schemeClr>
              </a:solidFill>
              <a:latin typeface="+mn-ea"/>
            </a:endParaRPr>
          </a:p>
          <a:p>
            <a:pPr indent="538480" algn="just"/>
            <a:r>
              <a:rPr lang="zh-CN" altLang="en-US" sz="2000" kern="100" dirty="0">
                <a:solidFill>
                  <a:schemeClr val="tx1">
                    <a:lumMod val="65000"/>
                    <a:lumOff val="35000"/>
                  </a:schemeClr>
                </a:solidFill>
                <a:latin typeface="+mn-ea"/>
              </a:rPr>
              <a:t>3.脉冲信号的周期和占空比检测；</a:t>
            </a:r>
            <a:endParaRPr lang="zh-CN" altLang="en-US" sz="2000" kern="100" dirty="0">
              <a:solidFill>
                <a:schemeClr val="tx1">
                  <a:lumMod val="65000"/>
                  <a:lumOff val="35000"/>
                </a:schemeClr>
              </a:solidFill>
              <a:latin typeface="+mn-ea"/>
            </a:endParaRPr>
          </a:p>
          <a:p>
            <a:pPr indent="538480" algn="just"/>
            <a:r>
              <a:rPr lang="zh-CN" altLang="en-US" sz="2000" kern="100" dirty="0">
                <a:solidFill>
                  <a:schemeClr val="tx1">
                    <a:lumMod val="65000"/>
                    <a:lumOff val="35000"/>
                  </a:schemeClr>
                </a:solidFill>
                <a:latin typeface="+mn-ea"/>
              </a:rPr>
              <a:t>4.根据电压/电流传感器编码的占空比计算电压/电流幅值。</a:t>
            </a:r>
            <a:endParaRPr lang="zh-CN" altLang="en-US" sz="2000" kern="100" dirty="0">
              <a:solidFill>
                <a:schemeClr val="tx1">
                  <a:lumMod val="65000"/>
                  <a:lumOff val="35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13.1.2 eCAP模块简介</a:t>
            </a:r>
            <a:endParaRPr lang="en-US" altLang="zh-CN" dirty="0"/>
          </a:p>
        </p:txBody>
      </p:sp>
      <p:sp>
        <p:nvSpPr>
          <p:cNvPr id="4" name="矩形 3"/>
          <p:cNvSpPr/>
          <p:nvPr/>
        </p:nvSpPr>
        <p:spPr>
          <a:xfrm>
            <a:off x="906780" y="875665"/>
            <a:ext cx="7562215" cy="398780"/>
          </a:xfrm>
          <a:prstGeom prst="rect">
            <a:avLst/>
          </a:prstGeom>
        </p:spPr>
        <p:txBody>
          <a:bodyPr wrap="square">
            <a:spAutoFit/>
          </a:bodyPr>
          <a:lstStyle/>
          <a:p>
            <a:pPr indent="538480" algn="just"/>
            <a:r>
              <a:rPr lang="en-US" altLang="zh-CN" sz="2000" kern="100" dirty="0">
                <a:solidFill>
                  <a:schemeClr val="tx1">
                    <a:lumMod val="65000"/>
                    <a:lumOff val="35000"/>
                  </a:schemeClr>
                </a:solidFill>
                <a:latin typeface="+mn-ea"/>
              </a:rPr>
              <a:t>TMS320F28335内部有6个eCAP模块，其结构如图13-2所示。</a:t>
            </a:r>
            <a:endParaRPr lang="en-US" altLang="zh-CN" sz="2000" kern="100" dirty="0">
              <a:solidFill>
                <a:schemeClr val="tx1">
                  <a:lumMod val="65000"/>
                  <a:lumOff val="35000"/>
                </a:schemeClr>
              </a:solidFill>
              <a:latin typeface="+mn-ea"/>
            </a:endParaRPr>
          </a:p>
        </p:txBody>
      </p:sp>
      <p:pic>
        <p:nvPicPr>
          <p:cNvPr id="3" name="图片 11" descr="13-1"/>
          <p:cNvPicPr>
            <a:picLocks noChangeAspect="1"/>
          </p:cNvPicPr>
          <p:nvPr/>
        </p:nvPicPr>
        <p:blipFill>
          <a:blip r:embed="rId1"/>
          <a:stretch>
            <a:fillRect/>
          </a:stretch>
        </p:blipFill>
        <p:spPr>
          <a:xfrm>
            <a:off x="2193925" y="1274445"/>
            <a:ext cx="4756785" cy="3042920"/>
          </a:xfrm>
          <a:prstGeom prst="rect">
            <a:avLst/>
          </a:prstGeom>
          <a:noFill/>
          <a:ln>
            <a:noFill/>
          </a:ln>
        </p:spPr>
      </p:pic>
      <p:sp>
        <p:nvSpPr>
          <p:cNvPr id="5" name="矩形 4"/>
          <p:cNvSpPr/>
          <p:nvPr/>
        </p:nvSpPr>
        <p:spPr>
          <a:xfrm>
            <a:off x="2894013" y="4477898"/>
            <a:ext cx="3510915" cy="460375"/>
          </a:xfrm>
          <a:prstGeom prst="rect">
            <a:avLst/>
          </a:prstGeom>
        </p:spPr>
        <p:txBody>
          <a:bodyPr wrap="none">
            <a:spAutoFit/>
          </a:bodyPr>
          <a:p>
            <a:pPr algn="ctr">
              <a:lnSpc>
                <a:spcPct val="120000"/>
              </a:lnSpc>
            </a:pPr>
            <a:r>
              <a:rPr lang="zh-CN" altLang="en-US" sz="2000" kern="100" dirty="0">
                <a:latin typeface="+mn-ea"/>
              </a:rPr>
              <a:t>图</a:t>
            </a:r>
            <a:r>
              <a:rPr lang="en-US" altLang="zh-CN" sz="2000" kern="100" dirty="0">
                <a:latin typeface="+mn-ea"/>
              </a:rPr>
              <a:t>13-2 </a:t>
            </a:r>
            <a:r>
              <a:rPr sz="2000" kern="100" dirty="0">
                <a:latin typeface="+mn-ea"/>
              </a:rPr>
              <a:t>eCAP模块的结构框图</a:t>
            </a:r>
            <a:endParaRPr sz="2000" kern="100" dirty="0">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 13.1.2 eCAP模块简介</a:t>
            </a:r>
            <a:endParaRPr lang="zh-CN" altLang="en-US" dirty="0"/>
          </a:p>
        </p:txBody>
      </p:sp>
      <p:sp>
        <p:nvSpPr>
          <p:cNvPr id="6" name="矩形 5"/>
          <p:cNvSpPr/>
          <p:nvPr/>
        </p:nvSpPr>
        <p:spPr>
          <a:xfrm>
            <a:off x="940435" y="840740"/>
            <a:ext cx="7263765" cy="3415030"/>
          </a:xfrm>
          <a:prstGeom prst="rect">
            <a:avLst/>
          </a:prstGeom>
        </p:spPr>
        <p:txBody>
          <a:bodyPr wrap="square">
            <a:spAutoFit/>
          </a:bodyPr>
          <a:p>
            <a:pPr indent="538480" algn="just"/>
            <a:r>
              <a:rPr lang="en-US" altLang="zh-CN" kern="100" dirty="0">
                <a:solidFill>
                  <a:schemeClr val="tx1">
                    <a:lumMod val="65000"/>
                    <a:lumOff val="35000"/>
                  </a:schemeClr>
                </a:solidFill>
                <a:latin typeface="+mn-ea"/>
              </a:rPr>
              <a:t>每个eCAP模块代表一个独立的捕获通道，拥有相同的资源：</a:t>
            </a:r>
            <a:endParaRPr lang="en-US" altLang="zh-CN" kern="100" dirty="0">
              <a:solidFill>
                <a:schemeClr val="tx1">
                  <a:lumMod val="65000"/>
                  <a:lumOff val="35000"/>
                </a:schemeClr>
              </a:solidFill>
              <a:latin typeface="+mn-ea"/>
            </a:endParaRPr>
          </a:p>
          <a:p>
            <a:pPr indent="538480" algn="just"/>
            <a:r>
              <a:rPr lang="en-US" altLang="zh-CN" kern="100" dirty="0">
                <a:solidFill>
                  <a:schemeClr val="tx1">
                    <a:lumMod val="65000"/>
                    <a:lumOff val="35000"/>
                  </a:schemeClr>
                </a:solidFill>
                <a:latin typeface="+mn-ea"/>
              </a:rPr>
              <a:t>1.</a:t>
            </a:r>
            <a:r>
              <a:rPr lang="zh-CN" altLang="en-US" kern="100" dirty="0">
                <a:solidFill>
                  <a:schemeClr val="tx1">
                    <a:lumMod val="65000"/>
                    <a:lumOff val="35000"/>
                  </a:schemeClr>
                </a:solidFill>
                <a:latin typeface="+mn-ea"/>
              </a:rPr>
              <a:t>专用的捕获输入引脚；</a:t>
            </a:r>
            <a:endParaRPr lang="zh-CN" altLang="en-US" kern="100" dirty="0">
              <a:solidFill>
                <a:schemeClr val="tx1">
                  <a:lumMod val="65000"/>
                  <a:lumOff val="35000"/>
                </a:schemeClr>
              </a:solidFill>
              <a:latin typeface="+mn-ea"/>
            </a:endParaRPr>
          </a:p>
          <a:p>
            <a:pPr indent="538480" algn="just"/>
            <a:r>
              <a:rPr lang="en-US" altLang="zh-CN" kern="100" dirty="0">
                <a:solidFill>
                  <a:schemeClr val="tx1">
                    <a:lumMod val="65000"/>
                    <a:lumOff val="35000"/>
                  </a:schemeClr>
                </a:solidFill>
                <a:latin typeface="+mn-ea"/>
              </a:rPr>
              <a:t>2.</a:t>
            </a:r>
            <a:r>
              <a:rPr lang="zh-CN" altLang="en-US" kern="100" dirty="0">
                <a:solidFill>
                  <a:schemeClr val="tx1">
                    <a:lumMod val="65000"/>
                    <a:lumOff val="35000"/>
                  </a:schemeClr>
                </a:solidFill>
                <a:latin typeface="+mn-ea"/>
              </a:rPr>
              <a:t>32位时钟计数器，用于计时；</a:t>
            </a:r>
            <a:endParaRPr lang="zh-CN" altLang="en-US" kern="100" dirty="0">
              <a:solidFill>
                <a:schemeClr val="tx1">
                  <a:lumMod val="65000"/>
                  <a:lumOff val="35000"/>
                </a:schemeClr>
              </a:solidFill>
              <a:latin typeface="+mn-ea"/>
            </a:endParaRPr>
          </a:p>
          <a:p>
            <a:pPr indent="538480" algn="just"/>
            <a:r>
              <a:rPr lang="en-US" altLang="zh-CN" kern="100" dirty="0">
                <a:solidFill>
                  <a:schemeClr val="tx1">
                    <a:lumMod val="65000"/>
                    <a:lumOff val="35000"/>
                  </a:schemeClr>
                </a:solidFill>
                <a:latin typeface="+mn-ea"/>
              </a:rPr>
              <a:t>3.</a:t>
            </a:r>
            <a:r>
              <a:rPr lang="zh-CN" altLang="en-US" kern="100" dirty="0">
                <a:solidFill>
                  <a:schemeClr val="tx1">
                    <a:lumMod val="65000"/>
                    <a:lumOff val="35000"/>
                  </a:schemeClr>
                </a:solidFill>
                <a:latin typeface="+mn-ea"/>
              </a:rPr>
              <a:t>4个32位的时间寄存器，用于保存不同捕获阶段的时间信息（CAP1~CAP4）；</a:t>
            </a:r>
            <a:endParaRPr lang="zh-CN" altLang="en-US" kern="100" dirty="0">
              <a:solidFill>
                <a:schemeClr val="tx1">
                  <a:lumMod val="65000"/>
                  <a:lumOff val="35000"/>
                </a:schemeClr>
              </a:solidFill>
              <a:latin typeface="+mn-ea"/>
            </a:endParaRPr>
          </a:p>
          <a:p>
            <a:pPr indent="538480" algn="just"/>
            <a:r>
              <a:rPr lang="en-US" altLang="zh-CN" kern="100" dirty="0">
                <a:solidFill>
                  <a:schemeClr val="tx1">
                    <a:lumMod val="65000"/>
                    <a:lumOff val="35000"/>
                  </a:schemeClr>
                </a:solidFill>
                <a:latin typeface="+mn-ea"/>
              </a:rPr>
              <a:t>4.</a:t>
            </a:r>
            <a:r>
              <a:rPr lang="zh-CN" altLang="en-US" kern="100" dirty="0">
                <a:solidFill>
                  <a:schemeClr val="tx1">
                    <a:lumMod val="65000"/>
                    <a:lumOff val="35000"/>
                  </a:schemeClr>
                </a:solidFill>
                <a:latin typeface="+mn-ea"/>
              </a:rPr>
              <a:t>4级序列发生器（Modulo4计数器）可与eCAP引脚上升/下降沿事件同步；</a:t>
            </a:r>
            <a:endParaRPr lang="zh-CN" altLang="en-US" kern="100" dirty="0">
              <a:solidFill>
                <a:schemeClr val="tx1">
                  <a:lumMod val="65000"/>
                  <a:lumOff val="35000"/>
                </a:schemeClr>
              </a:solidFill>
              <a:latin typeface="+mn-ea"/>
            </a:endParaRPr>
          </a:p>
          <a:p>
            <a:pPr indent="538480" algn="just"/>
            <a:r>
              <a:rPr lang="en-US" altLang="zh-CN" kern="100" dirty="0">
                <a:solidFill>
                  <a:schemeClr val="tx1">
                    <a:lumMod val="65000"/>
                    <a:lumOff val="35000"/>
                  </a:schemeClr>
                </a:solidFill>
                <a:latin typeface="+mn-ea"/>
              </a:rPr>
              <a:t>5.</a:t>
            </a:r>
            <a:r>
              <a:rPr lang="zh-CN" altLang="en-US" kern="100" dirty="0">
                <a:solidFill>
                  <a:schemeClr val="tx1">
                    <a:lumMod val="65000"/>
                    <a:lumOff val="35000"/>
                  </a:schemeClr>
                </a:solidFill>
                <a:latin typeface="+mn-ea"/>
              </a:rPr>
              <a:t>可为4个捕获事件设定独立的边沿极性；</a:t>
            </a:r>
            <a:endParaRPr lang="zh-CN" altLang="en-US" kern="100" dirty="0">
              <a:solidFill>
                <a:schemeClr val="tx1">
                  <a:lumMod val="65000"/>
                  <a:lumOff val="35000"/>
                </a:schemeClr>
              </a:solidFill>
              <a:latin typeface="+mn-ea"/>
            </a:endParaRPr>
          </a:p>
          <a:p>
            <a:pPr indent="538480" algn="just"/>
            <a:r>
              <a:rPr lang="en-US" altLang="zh-CN" kern="100" dirty="0">
                <a:solidFill>
                  <a:schemeClr val="tx1">
                    <a:lumMod val="65000"/>
                    <a:lumOff val="35000"/>
                  </a:schemeClr>
                </a:solidFill>
                <a:latin typeface="+mn-ea"/>
              </a:rPr>
              <a:t>6.</a:t>
            </a:r>
            <a:r>
              <a:rPr lang="zh-CN" altLang="en-US" kern="100" dirty="0">
                <a:solidFill>
                  <a:schemeClr val="tx1">
                    <a:lumMod val="65000"/>
                    <a:lumOff val="35000"/>
                  </a:schemeClr>
                </a:solidFill>
                <a:latin typeface="+mn-ea"/>
              </a:rPr>
              <a:t>输入信号的预分频功能；</a:t>
            </a:r>
            <a:endParaRPr lang="zh-CN" altLang="en-US" kern="100" dirty="0">
              <a:solidFill>
                <a:schemeClr val="tx1">
                  <a:lumMod val="65000"/>
                  <a:lumOff val="35000"/>
                </a:schemeClr>
              </a:solidFill>
              <a:latin typeface="+mn-ea"/>
            </a:endParaRPr>
          </a:p>
          <a:p>
            <a:pPr indent="538480" algn="just"/>
            <a:r>
              <a:rPr lang="en-US" altLang="zh-CN" kern="100" dirty="0">
                <a:solidFill>
                  <a:schemeClr val="tx1">
                    <a:lumMod val="65000"/>
                    <a:lumOff val="35000"/>
                  </a:schemeClr>
                </a:solidFill>
                <a:latin typeface="+mn-ea"/>
              </a:rPr>
              <a:t>7.</a:t>
            </a:r>
            <a:r>
              <a:rPr lang="zh-CN" altLang="en-US" kern="100" dirty="0">
                <a:solidFill>
                  <a:schemeClr val="tx1">
                    <a:lumMod val="65000"/>
                    <a:lumOff val="35000"/>
                  </a:schemeClr>
                </a:solidFill>
                <a:latin typeface="+mn-ea"/>
              </a:rPr>
              <a:t>单次捕获功能，比较寄存器在1~4次捕获事件后，可停止捕获；</a:t>
            </a:r>
            <a:endParaRPr lang="zh-CN" altLang="en-US" kern="100" dirty="0">
              <a:solidFill>
                <a:schemeClr val="tx1">
                  <a:lumMod val="65000"/>
                  <a:lumOff val="35000"/>
                </a:schemeClr>
              </a:solidFill>
              <a:latin typeface="+mn-ea"/>
            </a:endParaRPr>
          </a:p>
          <a:p>
            <a:pPr indent="538480" algn="just"/>
            <a:r>
              <a:rPr lang="en-US" altLang="zh-CN" kern="100" dirty="0">
                <a:solidFill>
                  <a:schemeClr val="tx1">
                    <a:lumMod val="65000"/>
                    <a:lumOff val="35000"/>
                  </a:schemeClr>
                </a:solidFill>
                <a:latin typeface="+mn-ea"/>
              </a:rPr>
              <a:t>8.</a:t>
            </a:r>
            <a:r>
              <a:rPr lang="zh-CN" altLang="en-US" kern="100" dirty="0">
                <a:solidFill>
                  <a:schemeClr val="tx1">
                    <a:lumMod val="65000"/>
                    <a:lumOff val="35000"/>
                  </a:schemeClr>
                </a:solidFill>
                <a:latin typeface="+mn-ea"/>
              </a:rPr>
              <a:t>连续捕获功能；</a:t>
            </a:r>
            <a:endParaRPr lang="zh-CN" altLang="en-US" kern="100" dirty="0">
              <a:solidFill>
                <a:schemeClr val="tx1">
                  <a:lumMod val="65000"/>
                  <a:lumOff val="35000"/>
                </a:schemeClr>
              </a:solidFill>
              <a:latin typeface="+mn-ea"/>
            </a:endParaRPr>
          </a:p>
          <a:p>
            <a:pPr indent="538480" algn="just"/>
            <a:r>
              <a:rPr lang="en-US" altLang="zh-CN" kern="100" dirty="0">
                <a:solidFill>
                  <a:schemeClr val="tx1">
                    <a:lumMod val="65000"/>
                    <a:lumOff val="35000"/>
                  </a:schemeClr>
                </a:solidFill>
                <a:latin typeface="+mn-ea"/>
              </a:rPr>
              <a:t>9.</a:t>
            </a:r>
            <a:r>
              <a:rPr lang="zh-CN" altLang="en-US" kern="100" dirty="0">
                <a:solidFill>
                  <a:schemeClr val="tx1">
                    <a:lumMod val="65000"/>
                    <a:lumOff val="35000"/>
                  </a:schemeClr>
                </a:solidFill>
                <a:latin typeface="+mn-ea"/>
              </a:rPr>
              <a:t>4次捕获事件均可触发中断。</a:t>
            </a:r>
            <a:endParaRPr lang="zh-CN" altLang="en-US" kern="100" dirty="0">
              <a:solidFill>
                <a:schemeClr val="tx1">
                  <a:lumMod val="65000"/>
                  <a:lumOff val="35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13.1.3 eCAP工作模式</a:t>
            </a:r>
            <a:endParaRPr lang="en-US" altLang="zh-CN">
              <a:sym typeface="+mn-ea"/>
            </a:endParaRPr>
          </a:p>
        </p:txBody>
      </p:sp>
      <p:sp>
        <p:nvSpPr>
          <p:cNvPr id="4" name="矩形 3"/>
          <p:cNvSpPr/>
          <p:nvPr/>
        </p:nvSpPr>
        <p:spPr>
          <a:xfrm>
            <a:off x="619760" y="843280"/>
            <a:ext cx="7751445" cy="975995"/>
          </a:xfrm>
          <a:prstGeom prst="rect">
            <a:avLst/>
          </a:prstGeom>
        </p:spPr>
        <p:txBody>
          <a:bodyPr wrap="square">
            <a:spAutoFit/>
          </a:bodyPr>
          <a:p>
            <a:pPr indent="538480" algn="just">
              <a:lnSpc>
                <a:spcPct val="120000"/>
              </a:lnSpc>
            </a:pPr>
            <a:r>
              <a:rPr lang="zh-CN" altLang="en-US" sz="1600" kern="100" dirty="0">
                <a:solidFill>
                  <a:schemeClr val="tx1">
                    <a:lumMod val="65000"/>
                    <a:lumOff val="35000"/>
                  </a:schemeClr>
                </a:solidFill>
                <a:latin typeface="+mn-ea"/>
              </a:rPr>
              <a:t>eCAP模块输入的话可以用作捕获功能，即捕获工作模式，输出的话还可以作为一个单通道的脉冲发生器，产生PWM，即APWM工作模式。图13-3是eCAP模块的两种工作模式原理图。</a:t>
            </a:r>
            <a:endParaRPr lang="zh-CN" altLang="en-US" sz="1600" kern="100" dirty="0">
              <a:solidFill>
                <a:schemeClr val="tx1">
                  <a:lumMod val="65000"/>
                  <a:lumOff val="35000"/>
                </a:schemeClr>
              </a:solidFill>
              <a:latin typeface="+mn-ea"/>
            </a:endParaRPr>
          </a:p>
        </p:txBody>
      </p:sp>
      <p:pic>
        <p:nvPicPr>
          <p:cNvPr id="3" name="图片 -2147482622" descr="13-2"/>
          <p:cNvPicPr>
            <a:picLocks noChangeAspect="1"/>
          </p:cNvPicPr>
          <p:nvPr/>
        </p:nvPicPr>
        <p:blipFill>
          <a:blip r:embed="rId1"/>
          <a:stretch>
            <a:fillRect/>
          </a:stretch>
        </p:blipFill>
        <p:spPr>
          <a:xfrm>
            <a:off x="2800350" y="1574165"/>
            <a:ext cx="4112260" cy="3030855"/>
          </a:xfrm>
          <a:prstGeom prst="rect">
            <a:avLst/>
          </a:prstGeom>
          <a:noFill/>
          <a:ln w="9525">
            <a:noFill/>
          </a:ln>
        </p:spPr>
      </p:pic>
      <p:sp>
        <p:nvSpPr>
          <p:cNvPr id="7" name="矩形 6"/>
          <p:cNvSpPr/>
          <p:nvPr/>
        </p:nvSpPr>
        <p:spPr>
          <a:xfrm>
            <a:off x="2446338" y="4552828"/>
            <a:ext cx="4765675" cy="460375"/>
          </a:xfrm>
          <a:prstGeom prst="rect">
            <a:avLst/>
          </a:prstGeom>
        </p:spPr>
        <p:txBody>
          <a:bodyPr wrap="none">
            <a:spAutoFit/>
          </a:bodyPr>
          <a:p>
            <a:pPr algn="ctr">
              <a:lnSpc>
                <a:spcPct val="120000"/>
              </a:lnSpc>
            </a:pPr>
            <a:r>
              <a:rPr lang="zh-CN" altLang="en-US" sz="2000" kern="100" dirty="0">
                <a:latin typeface="+mn-ea"/>
              </a:rPr>
              <a:t>图</a:t>
            </a:r>
            <a:r>
              <a:rPr lang="en-US" altLang="zh-CN" sz="2000" kern="100" dirty="0">
                <a:latin typeface="+mn-ea"/>
              </a:rPr>
              <a:t>13-3 eCAP模块两种工作模式的原理图</a:t>
            </a:r>
            <a:endParaRPr lang="zh-CN" altLang="en-US" sz="2000" kern="100" dirty="0">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righ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13.1.3 eCAP工作模式</a:t>
            </a:r>
            <a:endParaRPr lang="zh-CN" altLang="en-US" dirty="0"/>
          </a:p>
        </p:txBody>
      </p:sp>
      <p:sp>
        <p:nvSpPr>
          <p:cNvPr id="4" name="矩形 3"/>
          <p:cNvSpPr/>
          <p:nvPr/>
        </p:nvSpPr>
        <p:spPr>
          <a:xfrm>
            <a:off x="827584" y="1206128"/>
            <a:ext cx="7553456" cy="1861185"/>
          </a:xfrm>
          <a:prstGeom prst="rect">
            <a:avLst/>
          </a:prstGeom>
        </p:spPr>
        <p:txBody>
          <a:bodyPr wrap="square">
            <a:spAutoFit/>
          </a:bodyPr>
          <a:lstStyle/>
          <a:p>
            <a:pPr indent="538480" algn="just">
              <a:lnSpc>
                <a:spcPct val="120000"/>
              </a:lnSpc>
            </a:pPr>
            <a:r>
              <a:rPr lang="zh-CN" altLang="en-US" sz="1600" kern="100" dirty="0">
                <a:solidFill>
                  <a:schemeClr val="tx1">
                    <a:lumMod val="65000"/>
                    <a:lumOff val="35000"/>
                  </a:schemeClr>
                </a:solidFill>
                <a:latin typeface="+mn-ea"/>
              </a:rPr>
              <a:t>当eCAP模块工作在捕获模式时，计数器工作在增计数模式，CAP1-4用来保存时间信息；当eCAP模块工作在APWM模式时，计数器也工作在增计数模式，可以产生不对称PWM，此时CAP1作为周期寄存器，CAP2作为比较寄存器，CAP3作为周期寄存器的映射寄存器，CAP4作为比较寄存器的映射寄存器。当使用映射模式时，给CAP1/CAP2写任何值的时候，同样地会写入相应的映射寄存器CAP3/CAP4。	</a:t>
            </a:r>
            <a:endParaRPr lang="zh-CN" altLang="en-US" sz="1600" kern="100" dirty="0">
              <a:solidFill>
                <a:schemeClr val="tx1">
                  <a:lumMod val="65000"/>
                  <a:lumOff val="35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p="http://schemas.openxmlformats.org/presentationml/2006/main">
  <p:tag name="MH" val="20160202082519"/>
  <p:tag name="MH_LIBRARY" val="GRAPHIC"/>
  <p:tag name="MH_TYPE" val="Other"/>
  <p:tag name="MH_ORDER" val="4"/>
</p:tagLst>
</file>

<file path=ppt/tags/tag10.xml><?xml version="1.0" encoding="utf-8"?>
<p:tagLst xmlns:p="http://schemas.openxmlformats.org/presentationml/2006/main">
  <p:tag name="MH" val="20160202082519"/>
  <p:tag name="MH_LIBRARY" val="GRAPHIC"/>
  <p:tag name="MH_TYPE" val="Other"/>
  <p:tag name="MH_ORDER" val="4"/>
</p:tagLst>
</file>

<file path=ppt/tags/tag11.xml><?xml version="1.0" encoding="utf-8"?>
<p:tagLst xmlns:p="http://schemas.openxmlformats.org/presentationml/2006/main">
  <p:tag name="MH" val="20160202082519"/>
  <p:tag name="MH_LIBRARY" val="GRAPHIC"/>
  <p:tag name="MH_TYPE" val="Other"/>
  <p:tag name="MH_ORDER" val="4"/>
</p:tagLst>
</file>

<file path=ppt/tags/tag12.xml><?xml version="1.0" encoding="utf-8"?>
<p:tagLst xmlns:p="http://schemas.openxmlformats.org/presentationml/2006/main">
  <p:tag name="MH" val="20160202082519"/>
  <p:tag name="MH_LIBRARY" val="GRAPHIC"/>
  <p:tag name="MH_TYPE" val="Other"/>
  <p:tag name="MH_ORDER" val="4"/>
</p:tagLst>
</file>

<file path=ppt/tags/tag13.xml><?xml version="1.0" encoding="utf-8"?>
<p:tagLst xmlns:p="http://schemas.openxmlformats.org/presentationml/2006/main">
  <p:tag name="MH" val="20160202082519"/>
  <p:tag name="MH_LIBRARY" val="GRAPHIC"/>
  <p:tag name="MH_TYPE" val="SubTitle"/>
  <p:tag name="MH_ORDER" val="1"/>
</p:tagLst>
</file>

<file path=ppt/tags/tag2.xml><?xml version="1.0" encoding="utf-8"?>
<p:tagLst xmlns:p="http://schemas.openxmlformats.org/presentationml/2006/main">
  <p:tag name="MH" val="20160202082519"/>
  <p:tag name="MH_LIBRARY" val="GRAPHIC"/>
  <p:tag name="MH_TYPE" val="Other"/>
  <p:tag name="MH_ORDER" val="4"/>
</p:tagLst>
</file>

<file path=ppt/tags/tag3.xml><?xml version="1.0" encoding="utf-8"?>
<p:tagLst xmlns:p="http://schemas.openxmlformats.org/presentationml/2006/main">
  <p:tag name="MH" val="20160202082519"/>
  <p:tag name="MH_LIBRARY" val="GRAPHIC"/>
  <p:tag name="MH_TYPE" val="Other"/>
  <p:tag name="MH_ORDER" val="4"/>
</p:tagLst>
</file>

<file path=ppt/tags/tag4.xml><?xml version="1.0" encoding="utf-8"?>
<p:tagLst xmlns:p="http://schemas.openxmlformats.org/presentationml/2006/main">
  <p:tag name="MH" val="20160202082519"/>
  <p:tag name="MH_LIBRARY" val="GRAPHIC"/>
  <p:tag name="MH_TYPE" val="Other"/>
  <p:tag name="MH_ORDER" val="4"/>
</p:tagLst>
</file>

<file path=ppt/tags/tag5.xml><?xml version="1.0" encoding="utf-8"?>
<p:tagLst xmlns:p="http://schemas.openxmlformats.org/presentationml/2006/main">
  <p:tag name="MH" val="20160202082519"/>
  <p:tag name="MH_LIBRARY" val="GRAPHIC"/>
  <p:tag name="MH_TYPE" val="Other"/>
  <p:tag name="MH_ORDER" val="4"/>
</p:tagLst>
</file>

<file path=ppt/tags/tag6.xml><?xml version="1.0" encoding="utf-8"?>
<p:tagLst xmlns:p="http://schemas.openxmlformats.org/presentationml/2006/main">
  <p:tag name="MH" val="20160202082519"/>
  <p:tag name="MH_LIBRARY" val="GRAPHIC"/>
  <p:tag name="MH_TYPE" val="Other"/>
  <p:tag name="MH_ORDER" val="4"/>
</p:tagLst>
</file>

<file path=ppt/tags/tag7.xml><?xml version="1.0" encoding="utf-8"?>
<p:tagLst xmlns:p="http://schemas.openxmlformats.org/presentationml/2006/main">
  <p:tag name="MH" val="20160202082519"/>
  <p:tag name="MH_LIBRARY" val="GRAPHIC"/>
  <p:tag name="MH_TYPE" val="Other"/>
  <p:tag name="MH_ORDER" val="4"/>
</p:tagLst>
</file>

<file path=ppt/tags/tag8.xml><?xml version="1.0" encoding="utf-8"?>
<p:tagLst xmlns:p="http://schemas.openxmlformats.org/presentationml/2006/main">
  <p:tag name="MH" val="20160202082519"/>
  <p:tag name="MH_LIBRARY" val="GRAPHIC"/>
  <p:tag name="MH_TYPE" val="Other"/>
  <p:tag name="MH_ORDER" val="4"/>
</p:tagLst>
</file>

<file path=ppt/tags/tag9.xml><?xml version="1.0" encoding="utf-8"?>
<p:tagLst xmlns:p="http://schemas.openxmlformats.org/presentationml/2006/main">
  <p:tag name="MH" val="20160202082519"/>
  <p:tag name="MH_LIBRARY" val="GRAPHIC"/>
  <p:tag name="MH_TYPE" val="Other"/>
  <p:tag name="MH_ORDER" val="4"/>
</p:tagLst>
</file>

<file path=ppt/theme/theme1.xml><?xml version="1.0" encoding="utf-8"?>
<a:theme xmlns:a="http://schemas.openxmlformats.org/drawingml/2006/main" name="1_Office 主题​​">
  <a:themeElements>
    <a:clrScheme name="自定义 1">
      <a:dk1>
        <a:srgbClr val="000000"/>
      </a:dk1>
      <a:lt1>
        <a:srgbClr val="FFFFFF"/>
      </a:lt1>
      <a:dk2>
        <a:srgbClr val="000000"/>
      </a:dk2>
      <a:lt2>
        <a:srgbClr val="FFFFFF"/>
      </a:lt2>
      <a:accent1>
        <a:srgbClr val="23487C"/>
      </a:accent1>
      <a:accent2>
        <a:srgbClr val="A5A5A5"/>
      </a:accent2>
      <a:accent3>
        <a:srgbClr val="23487C"/>
      </a:accent3>
      <a:accent4>
        <a:srgbClr val="A5A5A5"/>
      </a:accent4>
      <a:accent5>
        <a:srgbClr val="A2C8A3"/>
      </a:accent5>
      <a:accent6>
        <a:srgbClr val="92D050"/>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4247</Words>
  <Application>WPS 演示</Application>
  <PresentationFormat>全屏显示(16:9)</PresentationFormat>
  <Paragraphs>154</Paragraphs>
  <Slides>26</Slides>
  <Notes>21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26</vt:i4>
      </vt:variant>
    </vt:vector>
  </HeadingPairs>
  <TitlesOfParts>
    <vt:vector size="40" baseType="lpstr">
      <vt:lpstr>Arial</vt:lpstr>
      <vt:lpstr>宋体</vt:lpstr>
      <vt:lpstr>Wingdings</vt:lpstr>
      <vt:lpstr>Calibri</vt:lpstr>
      <vt:lpstr>微软雅黑</vt:lpstr>
      <vt:lpstr>Impact</vt:lpstr>
      <vt:lpstr>Calibri</vt:lpstr>
      <vt:lpstr>Times New Roman</vt:lpstr>
      <vt:lpstr>Verdana</vt:lpstr>
      <vt:lpstr>Arial Unicode MS</vt:lpstr>
      <vt:lpstr>Kozuka Gothic Pr6N B</vt:lpstr>
      <vt:lpstr>1_Office 主题​​</vt:lpstr>
      <vt:lpstr>Visio.Drawing.11</vt:lpstr>
      <vt:lpstr>Visio.Drawing.11</vt:lpstr>
      <vt:lpstr>PowerPoint 演示文稿</vt:lpstr>
      <vt:lpstr>增强型捕获模块eCAP</vt:lpstr>
      <vt:lpstr>13.1.1 CAP模块的作用</vt:lpstr>
      <vt:lpstr>13.1.1 CAP模块的作用</vt:lpstr>
      <vt:lpstr>13.1.1 CAP模块的作用</vt:lpstr>
      <vt:lpstr> 13.1.2 eCAP模块简介</vt:lpstr>
      <vt:lpstr> 13.1.2 eCAP模块简介</vt:lpstr>
      <vt:lpstr>13.1.3 eCAP工作模式</vt:lpstr>
      <vt:lpstr>13.1.3 eCAP工作模式</vt:lpstr>
      <vt:lpstr>13.2 捕获模式</vt:lpstr>
      <vt:lpstr>13.2.1 输入信号预分频</vt:lpstr>
      <vt:lpstr>13.2.1输入信号预分频</vt:lpstr>
      <vt:lpstr>13.2.2 32位计数器及相位控制</vt:lpstr>
      <vt:lpstr>13.2.3 边沿极性选择</vt:lpstr>
      <vt:lpstr>13.2.4 CAPx寄存器</vt:lpstr>
      <vt:lpstr>13.2.5 连续/单次捕获控制</vt:lpstr>
      <vt:lpstr>13.2.5 连续/单次捕获控制</vt:lpstr>
      <vt:lpstr>13.2.6 中断控制</vt:lpstr>
      <vt:lpstr>13.2.6 中断控制</vt:lpstr>
      <vt:lpstr>13.2.6 中断控制</vt:lpstr>
      <vt:lpstr>13.2.7 捕获模式总结</vt:lpstr>
      <vt:lpstr>13.2.7 捕获模式总结</vt:lpstr>
      <vt:lpstr>13.2.7 捕获模式总结</vt:lpstr>
      <vt:lpstr>13.2.7 捕获模式总结</vt:lpstr>
      <vt:lpstr>13.2.7 捕获模式总结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airxi</dc:creator>
  <cp:lastModifiedBy>范特西少女</cp:lastModifiedBy>
  <cp:revision>1207</cp:revision>
  <dcterms:created xsi:type="dcterms:W3CDTF">2016-12-11T00:22:00Z</dcterms:created>
  <dcterms:modified xsi:type="dcterms:W3CDTF">2020-11-30T03:02:36Z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