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91" r:id="rId3"/>
    <p:sldId id="353" r:id="rId4"/>
    <p:sldId id="673" r:id="rId5"/>
    <p:sldId id="674" r:id="rId6"/>
    <p:sldId id="675" r:id="rId7"/>
    <p:sldId id="676" r:id="rId8"/>
    <p:sldId id="677" r:id="rId9"/>
    <p:sldId id="678" r:id="rId10"/>
    <p:sldId id="679" r:id="rId11"/>
    <p:sldId id="680" r:id="rId12"/>
    <p:sldId id="681" r:id="rId13"/>
    <p:sldId id="598" r:id="rId14"/>
    <p:sldId id="682" r:id="rId15"/>
    <p:sldId id="683" r:id="rId16"/>
    <p:sldId id="684" r:id="rId17"/>
    <p:sldId id="685" r:id="rId18"/>
    <p:sldId id="686" r:id="rId19"/>
    <p:sldId id="687" r:id="rId20"/>
    <p:sldId id="688" r:id="rId21"/>
    <p:sldId id="689" r:id="rId22"/>
    <p:sldId id="690" r:id="rId23"/>
    <p:sldId id="691" r:id="rId24"/>
    <p:sldId id="692" r:id="rId25"/>
    <p:sldId id="693" r:id="rId26"/>
    <p:sldId id="694" r:id="rId27"/>
    <p:sldId id="695" r:id="rId28"/>
    <p:sldId id="696" r:id="rId29"/>
    <p:sldId id="697" r:id="rId30"/>
    <p:sldId id="698" r:id="rId31"/>
    <p:sldId id="699" r:id="rId32"/>
    <p:sldId id="700" r:id="rId33"/>
    <p:sldId id="701" r:id="rId34"/>
    <p:sldId id="702" r:id="rId35"/>
    <p:sldId id="703" r:id="rId36"/>
    <p:sldId id="704" r:id="rId37"/>
    <p:sldId id="705" r:id="rId38"/>
    <p:sldId id="539" r:id="rId39"/>
    <p:sldId id="706" r:id="rId40"/>
    <p:sldId id="707" r:id="rId41"/>
    <p:sldId id="708" r:id="rId42"/>
    <p:sldId id="610" r:id="rId43"/>
    <p:sldId id="540" r:id="rId44"/>
    <p:sldId id="709" r:id="rId45"/>
    <p:sldId id="710" r:id="rId46"/>
    <p:sldId id="711" r:id="rId47"/>
    <p:sldId id="712" r:id="rId48"/>
    <p:sldId id="713" r:id="rId4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6" autoAdjust="0"/>
    <p:restoredTop sz="99632" autoAdjust="0"/>
  </p:normalViewPr>
  <p:slideViewPr>
    <p:cSldViewPr>
      <p:cViewPr varScale="1">
        <p:scale>
          <a:sx n="151" d="100"/>
          <a:sy n="151" d="100"/>
        </p:scale>
        <p:origin x="492" y="138"/>
      </p:cViewPr>
      <p:guideLst>
        <p:guide orient="horz" pos="1620"/>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A702-CEA7-413B-8D8B-CA3DFDC33490}" type="datetimeFigureOut">
              <a:rPr lang="zh-CN" altLang="en-US" smtClean="0"/>
              <a:t>2017-09-08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EF16-2C2F-4878-9027-FCDB2D58A6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10</a:t>
            </a:fld>
            <a:endParaRPr lang="zh-CN" altLang="en-US"/>
          </a:p>
        </p:txBody>
      </p:sp>
    </p:spTree>
    <p:extLst>
      <p:ext uri="{BB962C8B-B14F-4D97-AF65-F5344CB8AC3E}">
        <p14:creationId xmlns:p14="http://schemas.microsoft.com/office/powerpoint/2010/main" val="4174970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11</a:t>
            </a:fld>
            <a:endParaRPr lang="zh-CN" altLang="en-US"/>
          </a:p>
        </p:txBody>
      </p:sp>
    </p:spTree>
    <p:extLst>
      <p:ext uri="{BB962C8B-B14F-4D97-AF65-F5344CB8AC3E}">
        <p14:creationId xmlns:p14="http://schemas.microsoft.com/office/powerpoint/2010/main" val="32599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12</a:t>
            </a:fld>
            <a:endParaRPr lang="zh-CN" altLang="en-US"/>
          </a:p>
        </p:txBody>
      </p:sp>
    </p:spTree>
    <p:extLst>
      <p:ext uri="{BB962C8B-B14F-4D97-AF65-F5344CB8AC3E}">
        <p14:creationId xmlns:p14="http://schemas.microsoft.com/office/powerpoint/2010/main" val="1519572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13</a:t>
            </a:fld>
            <a:endParaRPr lang="zh-CN" altLang="en-US"/>
          </a:p>
        </p:txBody>
      </p:sp>
    </p:spTree>
    <p:extLst>
      <p:ext uri="{BB962C8B-B14F-4D97-AF65-F5344CB8AC3E}">
        <p14:creationId xmlns:p14="http://schemas.microsoft.com/office/powerpoint/2010/main" val="3531759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14</a:t>
            </a:fld>
            <a:endParaRPr lang="zh-CN" altLang="en-US"/>
          </a:p>
        </p:txBody>
      </p:sp>
    </p:spTree>
    <p:extLst>
      <p:ext uri="{BB962C8B-B14F-4D97-AF65-F5344CB8AC3E}">
        <p14:creationId xmlns:p14="http://schemas.microsoft.com/office/powerpoint/2010/main" val="2260651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15</a:t>
            </a:fld>
            <a:endParaRPr lang="zh-CN" altLang="en-US"/>
          </a:p>
        </p:txBody>
      </p:sp>
    </p:spTree>
    <p:extLst>
      <p:ext uri="{BB962C8B-B14F-4D97-AF65-F5344CB8AC3E}">
        <p14:creationId xmlns:p14="http://schemas.microsoft.com/office/powerpoint/2010/main" val="2636584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16</a:t>
            </a:fld>
            <a:endParaRPr lang="zh-CN" altLang="en-US"/>
          </a:p>
        </p:txBody>
      </p:sp>
    </p:spTree>
    <p:extLst>
      <p:ext uri="{BB962C8B-B14F-4D97-AF65-F5344CB8AC3E}">
        <p14:creationId xmlns:p14="http://schemas.microsoft.com/office/powerpoint/2010/main" val="3830597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17</a:t>
            </a:fld>
            <a:endParaRPr lang="zh-CN" altLang="en-US"/>
          </a:p>
        </p:txBody>
      </p:sp>
    </p:spTree>
    <p:extLst>
      <p:ext uri="{BB962C8B-B14F-4D97-AF65-F5344CB8AC3E}">
        <p14:creationId xmlns:p14="http://schemas.microsoft.com/office/powerpoint/2010/main" val="904866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18</a:t>
            </a:fld>
            <a:endParaRPr lang="zh-CN" altLang="en-US"/>
          </a:p>
        </p:txBody>
      </p:sp>
    </p:spTree>
    <p:extLst>
      <p:ext uri="{BB962C8B-B14F-4D97-AF65-F5344CB8AC3E}">
        <p14:creationId xmlns:p14="http://schemas.microsoft.com/office/powerpoint/2010/main" val="195236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19</a:t>
            </a:fld>
            <a:endParaRPr lang="zh-CN" altLang="en-US"/>
          </a:p>
        </p:txBody>
      </p:sp>
    </p:spTree>
    <p:extLst>
      <p:ext uri="{BB962C8B-B14F-4D97-AF65-F5344CB8AC3E}">
        <p14:creationId xmlns:p14="http://schemas.microsoft.com/office/powerpoint/2010/main" val="3114433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20</a:t>
            </a:fld>
            <a:endParaRPr lang="zh-CN" altLang="en-US"/>
          </a:p>
        </p:txBody>
      </p:sp>
    </p:spTree>
    <p:extLst>
      <p:ext uri="{BB962C8B-B14F-4D97-AF65-F5344CB8AC3E}">
        <p14:creationId xmlns:p14="http://schemas.microsoft.com/office/powerpoint/2010/main" val="3882878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21</a:t>
            </a:fld>
            <a:endParaRPr lang="zh-CN" altLang="en-US"/>
          </a:p>
        </p:txBody>
      </p:sp>
    </p:spTree>
    <p:extLst>
      <p:ext uri="{BB962C8B-B14F-4D97-AF65-F5344CB8AC3E}">
        <p14:creationId xmlns:p14="http://schemas.microsoft.com/office/powerpoint/2010/main" val="551111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22</a:t>
            </a:fld>
            <a:endParaRPr lang="zh-CN" altLang="en-US"/>
          </a:p>
        </p:txBody>
      </p:sp>
    </p:spTree>
    <p:extLst>
      <p:ext uri="{BB962C8B-B14F-4D97-AF65-F5344CB8AC3E}">
        <p14:creationId xmlns:p14="http://schemas.microsoft.com/office/powerpoint/2010/main" val="31484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23</a:t>
            </a:fld>
            <a:endParaRPr lang="zh-CN" altLang="en-US"/>
          </a:p>
        </p:txBody>
      </p:sp>
    </p:spTree>
    <p:extLst>
      <p:ext uri="{BB962C8B-B14F-4D97-AF65-F5344CB8AC3E}">
        <p14:creationId xmlns:p14="http://schemas.microsoft.com/office/powerpoint/2010/main" val="1652285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24</a:t>
            </a:fld>
            <a:endParaRPr lang="zh-CN" altLang="en-US"/>
          </a:p>
        </p:txBody>
      </p:sp>
    </p:spTree>
    <p:extLst>
      <p:ext uri="{BB962C8B-B14F-4D97-AF65-F5344CB8AC3E}">
        <p14:creationId xmlns:p14="http://schemas.microsoft.com/office/powerpoint/2010/main" val="4196834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25</a:t>
            </a:fld>
            <a:endParaRPr lang="zh-CN" altLang="en-US"/>
          </a:p>
        </p:txBody>
      </p:sp>
    </p:spTree>
    <p:extLst>
      <p:ext uri="{BB962C8B-B14F-4D97-AF65-F5344CB8AC3E}">
        <p14:creationId xmlns:p14="http://schemas.microsoft.com/office/powerpoint/2010/main" val="3855948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26</a:t>
            </a:fld>
            <a:endParaRPr lang="zh-CN" altLang="en-US"/>
          </a:p>
        </p:txBody>
      </p:sp>
    </p:spTree>
    <p:extLst>
      <p:ext uri="{BB962C8B-B14F-4D97-AF65-F5344CB8AC3E}">
        <p14:creationId xmlns:p14="http://schemas.microsoft.com/office/powerpoint/2010/main" val="2753616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27</a:t>
            </a:fld>
            <a:endParaRPr lang="zh-CN" altLang="en-US"/>
          </a:p>
        </p:txBody>
      </p:sp>
    </p:spTree>
    <p:extLst>
      <p:ext uri="{BB962C8B-B14F-4D97-AF65-F5344CB8AC3E}">
        <p14:creationId xmlns:p14="http://schemas.microsoft.com/office/powerpoint/2010/main" val="2683657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28</a:t>
            </a:fld>
            <a:endParaRPr lang="zh-CN" altLang="en-US"/>
          </a:p>
        </p:txBody>
      </p:sp>
    </p:spTree>
    <p:extLst>
      <p:ext uri="{BB962C8B-B14F-4D97-AF65-F5344CB8AC3E}">
        <p14:creationId xmlns:p14="http://schemas.microsoft.com/office/powerpoint/2010/main" val="2229172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29</a:t>
            </a:fld>
            <a:endParaRPr lang="zh-CN" altLang="en-US"/>
          </a:p>
        </p:txBody>
      </p:sp>
    </p:spTree>
    <p:extLst>
      <p:ext uri="{BB962C8B-B14F-4D97-AF65-F5344CB8AC3E}">
        <p14:creationId xmlns:p14="http://schemas.microsoft.com/office/powerpoint/2010/main" val="134063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30</a:t>
            </a:fld>
            <a:endParaRPr lang="zh-CN" altLang="en-US"/>
          </a:p>
        </p:txBody>
      </p:sp>
    </p:spTree>
    <p:extLst>
      <p:ext uri="{BB962C8B-B14F-4D97-AF65-F5344CB8AC3E}">
        <p14:creationId xmlns:p14="http://schemas.microsoft.com/office/powerpoint/2010/main" val="2664777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31</a:t>
            </a:fld>
            <a:endParaRPr lang="zh-CN" altLang="en-US"/>
          </a:p>
        </p:txBody>
      </p:sp>
    </p:spTree>
    <p:extLst>
      <p:ext uri="{BB962C8B-B14F-4D97-AF65-F5344CB8AC3E}">
        <p14:creationId xmlns:p14="http://schemas.microsoft.com/office/powerpoint/2010/main" val="1149891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32</a:t>
            </a:fld>
            <a:endParaRPr lang="zh-CN" altLang="en-US"/>
          </a:p>
        </p:txBody>
      </p:sp>
    </p:spTree>
    <p:extLst>
      <p:ext uri="{BB962C8B-B14F-4D97-AF65-F5344CB8AC3E}">
        <p14:creationId xmlns:p14="http://schemas.microsoft.com/office/powerpoint/2010/main" val="1814504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33</a:t>
            </a:fld>
            <a:endParaRPr lang="zh-CN" altLang="en-US"/>
          </a:p>
        </p:txBody>
      </p:sp>
    </p:spTree>
    <p:extLst>
      <p:ext uri="{BB962C8B-B14F-4D97-AF65-F5344CB8AC3E}">
        <p14:creationId xmlns:p14="http://schemas.microsoft.com/office/powerpoint/2010/main" val="2643469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34</a:t>
            </a:fld>
            <a:endParaRPr lang="zh-CN" altLang="en-US"/>
          </a:p>
        </p:txBody>
      </p:sp>
    </p:spTree>
    <p:extLst>
      <p:ext uri="{BB962C8B-B14F-4D97-AF65-F5344CB8AC3E}">
        <p14:creationId xmlns:p14="http://schemas.microsoft.com/office/powerpoint/2010/main" val="215388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35</a:t>
            </a:fld>
            <a:endParaRPr lang="zh-CN" altLang="en-US"/>
          </a:p>
        </p:txBody>
      </p:sp>
    </p:spTree>
    <p:extLst>
      <p:ext uri="{BB962C8B-B14F-4D97-AF65-F5344CB8AC3E}">
        <p14:creationId xmlns:p14="http://schemas.microsoft.com/office/powerpoint/2010/main" val="585077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36</a:t>
            </a:fld>
            <a:endParaRPr lang="zh-CN" altLang="en-US"/>
          </a:p>
        </p:txBody>
      </p:sp>
    </p:spTree>
    <p:extLst>
      <p:ext uri="{BB962C8B-B14F-4D97-AF65-F5344CB8AC3E}">
        <p14:creationId xmlns:p14="http://schemas.microsoft.com/office/powerpoint/2010/main" val="2089230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37</a:t>
            </a:fld>
            <a:endParaRPr lang="zh-CN" altLang="en-US"/>
          </a:p>
        </p:txBody>
      </p:sp>
    </p:spTree>
    <p:extLst>
      <p:ext uri="{BB962C8B-B14F-4D97-AF65-F5344CB8AC3E}">
        <p14:creationId xmlns:p14="http://schemas.microsoft.com/office/powerpoint/2010/main" val="909877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38</a:t>
            </a:fld>
            <a:endParaRPr lang="zh-CN" altLang="en-US"/>
          </a:p>
        </p:txBody>
      </p:sp>
    </p:spTree>
    <p:extLst>
      <p:ext uri="{BB962C8B-B14F-4D97-AF65-F5344CB8AC3E}">
        <p14:creationId xmlns:p14="http://schemas.microsoft.com/office/powerpoint/2010/main" val="62879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39</a:t>
            </a:fld>
            <a:endParaRPr lang="zh-CN" altLang="en-US"/>
          </a:p>
        </p:txBody>
      </p:sp>
    </p:spTree>
    <p:extLst>
      <p:ext uri="{BB962C8B-B14F-4D97-AF65-F5344CB8AC3E}">
        <p14:creationId xmlns:p14="http://schemas.microsoft.com/office/powerpoint/2010/main" val="802032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a:t>
            </a:fld>
            <a:endParaRPr lang="zh-CN" altLang="en-US"/>
          </a:p>
        </p:txBody>
      </p:sp>
    </p:spTree>
    <p:extLst>
      <p:ext uri="{BB962C8B-B14F-4D97-AF65-F5344CB8AC3E}">
        <p14:creationId xmlns:p14="http://schemas.microsoft.com/office/powerpoint/2010/main" val="1091206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40</a:t>
            </a:fld>
            <a:endParaRPr lang="zh-CN" altLang="en-US"/>
          </a:p>
        </p:txBody>
      </p:sp>
    </p:spTree>
    <p:extLst>
      <p:ext uri="{BB962C8B-B14F-4D97-AF65-F5344CB8AC3E}">
        <p14:creationId xmlns:p14="http://schemas.microsoft.com/office/powerpoint/2010/main" val="9806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41</a:t>
            </a:fld>
            <a:endParaRPr lang="zh-CN" altLang="en-US"/>
          </a:p>
        </p:txBody>
      </p:sp>
    </p:spTree>
    <p:extLst>
      <p:ext uri="{BB962C8B-B14F-4D97-AF65-F5344CB8AC3E}">
        <p14:creationId xmlns:p14="http://schemas.microsoft.com/office/powerpoint/2010/main" val="3113239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42</a:t>
            </a:fld>
            <a:endParaRPr lang="zh-CN" altLang="en-US"/>
          </a:p>
        </p:txBody>
      </p:sp>
    </p:spTree>
    <p:extLst>
      <p:ext uri="{BB962C8B-B14F-4D97-AF65-F5344CB8AC3E}">
        <p14:creationId xmlns:p14="http://schemas.microsoft.com/office/powerpoint/2010/main" val="1528162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43</a:t>
            </a:fld>
            <a:endParaRPr lang="zh-CN" altLang="en-US"/>
          </a:p>
        </p:txBody>
      </p:sp>
    </p:spTree>
    <p:extLst>
      <p:ext uri="{BB962C8B-B14F-4D97-AF65-F5344CB8AC3E}">
        <p14:creationId xmlns:p14="http://schemas.microsoft.com/office/powerpoint/2010/main" val="39886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44</a:t>
            </a:fld>
            <a:endParaRPr lang="zh-CN" altLang="en-US"/>
          </a:p>
        </p:txBody>
      </p:sp>
    </p:spTree>
    <p:extLst>
      <p:ext uri="{BB962C8B-B14F-4D97-AF65-F5344CB8AC3E}">
        <p14:creationId xmlns:p14="http://schemas.microsoft.com/office/powerpoint/2010/main" val="18360772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45</a:t>
            </a:fld>
            <a:endParaRPr lang="zh-CN" altLang="en-US"/>
          </a:p>
        </p:txBody>
      </p:sp>
    </p:spTree>
    <p:extLst>
      <p:ext uri="{BB962C8B-B14F-4D97-AF65-F5344CB8AC3E}">
        <p14:creationId xmlns:p14="http://schemas.microsoft.com/office/powerpoint/2010/main" val="10152746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46</a:t>
            </a:fld>
            <a:endParaRPr lang="zh-CN" altLang="en-US"/>
          </a:p>
        </p:txBody>
      </p:sp>
    </p:spTree>
    <p:extLst>
      <p:ext uri="{BB962C8B-B14F-4D97-AF65-F5344CB8AC3E}">
        <p14:creationId xmlns:p14="http://schemas.microsoft.com/office/powerpoint/2010/main" val="34914792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47</a:t>
            </a:fld>
            <a:endParaRPr lang="zh-CN" altLang="en-US"/>
          </a:p>
        </p:txBody>
      </p:sp>
    </p:spTree>
    <p:extLst>
      <p:ext uri="{BB962C8B-B14F-4D97-AF65-F5344CB8AC3E}">
        <p14:creationId xmlns:p14="http://schemas.microsoft.com/office/powerpoint/2010/main" val="42244542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48</a:t>
            </a:fld>
            <a:endParaRPr lang="zh-CN" altLang="en-US"/>
          </a:p>
        </p:txBody>
      </p:sp>
    </p:spTree>
    <p:extLst>
      <p:ext uri="{BB962C8B-B14F-4D97-AF65-F5344CB8AC3E}">
        <p14:creationId xmlns:p14="http://schemas.microsoft.com/office/powerpoint/2010/main" val="1586002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a:t>
            </a:fld>
            <a:endParaRPr lang="zh-CN" altLang="en-US"/>
          </a:p>
        </p:txBody>
      </p:sp>
    </p:spTree>
    <p:extLst>
      <p:ext uri="{BB962C8B-B14F-4D97-AF65-F5344CB8AC3E}">
        <p14:creationId xmlns:p14="http://schemas.microsoft.com/office/powerpoint/2010/main" val="5494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a:t>
            </a:fld>
            <a:endParaRPr lang="zh-CN" altLang="en-US"/>
          </a:p>
        </p:txBody>
      </p:sp>
    </p:spTree>
    <p:extLst>
      <p:ext uri="{BB962C8B-B14F-4D97-AF65-F5344CB8AC3E}">
        <p14:creationId xmlns:p14="http://schemas.microsoft.com/office/powerpoint/2010/main" val="868952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a:t>
            </a:fld>
            <a:endParaRPr lang="zh-CN" altLang="en-US"/>
          </a:p>
        </p:txBody>
      </p:sp>
    </p:spTree>
    <p:extLst>
      <p:ext uri="{BB962C8B-B14F-4D97-AF65-F5344CB8AC3E}">
        <p14:creationId xmlns:p14="http://schemas.microsoft.com/office/powerpoint/2010/main" val="87836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a:t>
            </a:fld>
            <a:endParaRPr lang="zh-CN" altLang="en-US"/>
          </a:p>
        </p:txBody>
      </p:sp>
    </p:spTree>
    <p:extLst>
      <p:ext uri="{BB962C8B-B14F-4D97-AF65-F5344CB8AC3E}">
        <p14:creationId xmlns:p14="http://schemas.microsoft.com/office/powerpoint/2010/main" val="411359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9</a:t>
            </a:fld>
            <a:endParaRPr lang="zh-CN" altLang="en-US"/>
          </a:p>
        </p:txBody>
      </p:sp>
    </p:spTree>
    <p:extLst>
      <p:ext uri="{BB962C8B-B14F-4D97-AF65-F5344CB8AC3E}">
        <p14:creationId xmlns:p14="http://schemas.microsoft.com/office/powerpoint/2010/main" val="2722726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72508"/>
            <a:ext cx="2133600" cy="273844"/>
          </a:xfrm>
        </p:spPr>
        <p:txBody>
          <a:body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086690" y="4772508"/>
            <a:ext cx="2895600" cy="273844"/>
          </a:xfrm>
        </p:spPr>
        <p:txBody>
          <a:bodyPr vert="horz" lIns="76618" tIns="38309" rIns="76618" bIns="38309" rtlCol="0" anchor="ctr"/>
          <a:lstStyle>
            <a:lvl1pPr>
              <a:defRPr lang="en-US" altLang="zh-CN" smtClean="0">
                <a:solidFill>
                  <a:prstClr val="white">
                    <a:lumMod val="65000"/>
                  </a:prstClr>
                </a:solidFill>
                <a:latin typeface="Calibri" panose="020F0502020204030204"/>
              </a:defRPr>
            </a:lvl1pPr>
          </a:lstStyle>
          <a:p>
            <a:endParaRPr lang="zh-CN" altLang="en-US"/>
          </a:p>
        </p:txBody>
      </p:sp>
      <p:sp>
        <p:nvSpPr>
          <p:cNvPr id="22" name="灯片编号占位符 4"/>
          <p:cNvSpPr>
            <a:spLocks noGrp="1"/>
          </p:cNvSpPr>
          <p:nvPr>
            <p:ph type="sldNum" sz="quarter" idx="12"/>
          </p:nvPr>
        </p:nvSpPr>
        <p:spPr>
          <a:xfrm>
            <a:off x="6948573" y="4763842"/>
            <a:ext cx="1388046" cy="282500"/>
          </a:xfrm>
        </p:spPr>
        <p:txBody>
          <a:bodyPr vert="horz" lIns="102156" tIns="51076" rIns="102156" bIns="51076" rtlCol="0" anchor="ctr"/>
          <a:lstStyle>
            <a:lvl1pPr algn="r">
              <a:defRPr lang="zh-CN" altLang="en-US" smtClean="0"/>
            </a:lvl1pPr>
          </a:lstStyle>
          <a:p>
            <a:fld id="{0C913308-F349-4B6D-A68A-DD1791B4A57B}" type="slidenum">
              <a:rPr>
                <a:solidFill>
                  <a:prstClr val="black">
                    <a:tint val="75000"/>
                  </a:prstClr>
                </a:solidFill>
              </a:rPr>
              <a:t>‹#›</a:t>
            </a:fld>
            <a:endParaRPr>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0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7452320" y="4788216"/>
            <a:ext cx="1224136" cy="304675"/>
          </a:xfrm>
        </p:spPr>
        <p:txBody>
          <a:bodyPr/>
          <a:lstStyle>
            <a:lvl1pPr algn="ctr">
              <a:defRPr sz="1400">
                <a:latin typeface="Impact" panose="020B0806030902050204" pitchFamily="34" charset="0"/>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cxnSp>
        <p:nvCxnSpPr>
          <p:cNvPr id="12" name="直接连接符 11"/>
          <p:cNvCxnSpPr/>
          <p:nvPr/>
        </p:nvCxnSpPr>
        <p:spPr>
          <a:xfrm flipV="1">
            <a:off x="953128" y="654062"/>
            <a:ext cx="7859428"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95576" y="248444"/>
            <a:ext cx="396000" cy="396000"/>
            <a:chOff x="406574" y="236732"/>
            <a:chExt cx="612048" cy="593261"/>
          </a:xfrm>
        </p:grpSpPr>
        <p:sp>
          <p:nvSpPr>
            <p:cNvPr id="15" name="矩形 1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advTm="1100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102156" tIns="51076" rIns="102156" bIns="5107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63"/>
            <a:ext cx="8229600" cy="3394472"/>
          </a:xfrm>
          <a:prstGeom prst="rect">
            <a:avLst/>
          </a:prstGeom>
        </p:spPr>
        <p:txBody>
          <a:bodyPr vert="horz" lIns="102156" tIns="51076" rIns="102156" bIns="5107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4"/>
            <a:ext cx="2133600" cy="273844"/>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txStyles>
    <p:titleStyle>
      <a:lvl1pPr algn="ctr" defTabSz="1022985" rtl="0" eaLnBrk="1" latinLnBrk="0" hangingPunct="1">
        <a:spcBef>
          <a:spcPct val="0"/>
        </a:spcBef>
        <a:buNone/>
        <a:defRPr sz="5000" kern="1200">
          <a:solidFill>
            <a:schemeClr val="tx1"/>
          </a:solidFill>
          <a:latin typeface="+mj-lt"/>
          <a:ea typeface="+mj-ea"/>
          <a:cs typeface="+mj-cs"/>
        </a:defRPr>
      </a:lvl1pPr>
    </p:titleStyle>
    <p:bodyStyle>
      <a:lvl1pPr marL="383540" indent="-383540" algn="l" defTabSz="10229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215" indent="-320040" algn="l" defTabSz="102298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8890" indent="-255905" algn="l" defTabSz="102298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70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51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68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49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30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911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2985" rtl="0" eaLnBrk="1" latinLnBrk="0" hangingPunct="1">
        <a:defRPr sz="2000" kern="1200">
          <a:solidFill>
            <a:schemeClr val="tx1"/>
          </a:solidFill>
          <a:latin typeface="+mn-lt"/>
          <a:ea typeface="+mn-ea"/>
          <a:cs typeface="+mn-cs"/>
        </a:defRPr>
      </a:lvl1pPr>
      <a:lvl2pPr marL="511810" algn="l" defTabSz="1022985" rtl="0" eaLnBrk="1" latinLnBrk="0" hangingPunct="1">
        <a:defRPr sz="2000" kern="1200">
          <a:solidFill>
            <a:schemeClr val="tx1"/>
          </a:solidFill>
          <a:latin typeface="+mn-lt"/>
          <a:ea typeface="+mn-ea"/>
          <a:cs typeface="+mn-cs"/>
        </a:defRPr>
      </a:lvl2pPr>
      <a:lvl3pPr marL="1022985" algn="l" defTabSz="1022985" rtl="0" eaLnBrk="1" latinLnBrk="0" hangingPunct="1">
        <a:defRPr sz="2000" kern="1200">
          <a:solidFill>
            <a:schemeClr val="tx1"/>
          </a:solidFill>
          <a:latin typeface="+mn-lt"/>
          <a:ea typeface="+mn-ea"/>
          <a:cs typeface="+mn-cs"/>
        </a:defRPr>
      </a:lvl3pPr>
      <a:lvl4pPr marL="1534795" algn="l" defTabSz="1022985" rtl="0" eaLnBrk="1" latinLnBrk="0" hangingPunct="1">
        <a:defRPr sz="2000" kern="1200">
          <a:solidFill>
            <a:schemeClr val="tx1"/>
          </a:solidFill>
          <a:latin typeface="+mn-lt"/>
          <a:ea typeface="+mn-ea"/>
          <a:cs typeface="+mn-cs"/>
        </a:defRPr>
      </a:lvl4pPr>
      <a:lvl5pPr marL="2046605" algn="l" defTabSz="1022985" rtl="0" eaLnBrk="1" latinLnBrk="0" hangingPunct="1">
        <a:defRPr sz="2000" kern="1200">
          <a:solidFill>
            <a:schemeClr val="tx1"/>
          </a:solidFill>
          <a:latin typeface="+mn-lt"/>
          <a:ea typeface="+mn-ea"/>
          <a:cs typeface="+mn-cs"/>
        </a:defRPr>
      </a:lvl5pPr>
      <a:lvl6pPr marL="2558415" algn="l" defTabSz="1022985" rtl="0" eaLnBrk="1" latinLnBrk="0" hangingPunct="1">
        <a:defRPr sz="2000" kern="1200">
          <a:solidFill>
            <a:schemeClr val="tx1"/>
          </a:solidFill>
          <a:latin typeface="+mn-lt"/>
          <a:ea typeface="+mn-ea"/>
          <a:cs typeface="+mn-cs"/>
        </a:defRPr>
      </a:lvl6pPr>
      <a:lvl7pPr marL="3069590" algn="l" defTabSz="1022985" rtl="0" eaLnBrk="1" latinLnBrk="0" hangingPunct="1">
        <a:defRPr sz="2000" kern="1200">
          <a:solidFill>
            <a:schemeClr val="tx1"/>
          </a:solidFill>
          <a:latin typeface="+mn-lt"/>
          <a:ea typeface="+mn-ea"/>
          <a:cs typeface="+mn-cs"/>
        </a:defRPr>
      </a:lvl7pPr>
      <a:lvl8pPr marL="3581400" algn="l" defTabSz="1022985" rtl="0" eaLnBrk="1" latinLnBrk="0" hangingPunct="1">
        <a:defRPr sz="2000" kern="1200">
          <a:solidFill>
            <a:schemeClr val="tx1"/>
          </a:solidFill>
          <a:latin typeface="+mn-lt"/>
          <a:ea typeface="+mn-ea"/>
          <a:cs typeface="+mn-cs"/>
        </a:defRPr>
      </a:lvl8pPr>
      <a:lvl9pPr marL="4093210" algn="l" defTabSz="102298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473750"/>
            <a:ext cx="2761685" cy="2196000"/>
          </a:xfrm>
          <a:custGeom>
            <a:avLst/>
            <a:gdLst/>
            <a:ahLst/>
            <a:cxnLst/>
            <a:rect l="l" t="t" r="r" b="b"/>
            <a:pathLst>
              <a:path w="2761685" h="2196000">
                <a:moveTo>
                  <a:pt x="0" y="0"/>
                </a:moveTo>
                <a:lnTo>
                  <a:pt x="2761685" y="0"/>
                </a:lnTo>
                <a:lnTo>
                  <a:pt x="2318746" y="2196000"/>
                </a:lnTo>
                <a:lnTo>
                  <a:pt x="0" y="2196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a:off x="2548726" y="1473750"/>
            <a:ext cx="6628125" cy="2196000"/>
          </a:xfrm>
          <a:custGeom>
            <a:avLst/>
            <a:gdLst/>
            <a:ahLst/>
            <a:cxnLst/>
            <a:rect l="l" t="t" r="r" b="b"/>
            <a:pathLst>
              <a:path w="6628125" h="2196000">
                <a:moveTo>
                  <a:pt x="442939" y="0"/>
                </a:moveTo>
                <a:lnTo>
                  <a:pt x="6628125" y="0"/>
                </a:lnTo>
                <a:lnTo>
                  <a:pt x="6628125" y="2196000"/>
                </a:lnTo>
                <a:lnTo>
                  <a:pt x="0" y="219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80112" y="3084427"/>
            <a:ext cx="1872000" cy="276999"/>
          </a:xfrm>
          <a:prstGeom prst="rect">
            <a:avLst/>
          </a:prstGeom>
          <a:noFill/>
        </p:spPr>
        <p:txBody>
          <a:bodyPr wrap="square" rtlCol="0">
            <a:spAutoFit/>
          </a:bodyPr>
          <a:lstStyle/>
          <a:p>
            <a:r>
              <a:rPr lang="zh-CN" altLang="en-US" sz="1200" dirty="0" smtClean="0">
                <a:solidFill>
                  <a:schemeClr val="bg1"/>
                </a:solidFill>
              </a:rPr>
              <a:t>讲师：顾卫钢</a:t>
            </a:r>
            <a:endParaRPr lang="zh-CN" altLang="en-US" sz="1200" dirty="0">
              <a:solidFill>
                <a:schemeClr val="bg1"/>
              </a:solidFill>
            </a:endParaRPr>
          </a:p>
        </p:txBody>
      </p:sp>
      <p:sp>
        <p:nvSpPr>
          <p:cNvPr id="14" name="KSO_Shape"/>
          <p:cNvSpPr/>
          <p:nvPr/>
        </p:nvSpPr>
        <p:spPr bwMode="auto">
          <a:xfrm>
            <a:off x="5385104" y="3114926"/>
            <a:ext cx="168120" cy="2160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TextBox 17"/>
          <p:cNvSpPr txBox="1"/>
          <p:nvPr/>
        </p:nvSpPr>
        <p:spPr>
          <a:xfrm>
            <a:off x="3062210" y="2187791"/>
            <a:ext cx="5902278" cy="561682"/>
          </a:xfrm>
          <a:prstGeom prst="rect">
            <a:avLst/>
          </a:prstGeom>
          <a:noFill/>
        </p:spPr>
        <p:txBody>
          <a:bodyPr wrap="square" lIns="68571" tIns="34285" rIns="68571" bIns="34285" rtlCol="0">
            <a:spAutoFit/>
          </a:bodyPr>
          <a:lstStyle/>
          <a:p>
            <a:pPr algn="ctr"/>
            <a:r>
              <a:rPr lang="zh-CN" altLang="en-US" sz="3200" spc="300" dirty="0">
                <a:solidFill>
                  <a:schemeClr val="bg1"/>
                </a:solidFill>
              </a:rPr>
              <a:t>串行通信接口</a:t>
            </a:r>
            <a:r>
              <a:rPr lang="en-US" altLang="zh-CN" sz="3200" spc="300" dirty="0">
                <a:solidFill>
                  <a:schemeClr val="bg1"/>
                </a:solidFill>
              </a:rPr>
              <a:t>SCI</a:t>
            </a:r>
            <a:endParaRPr lang="zh-CN" altLang="en-US" sz="3200" spc="300" dirty="0">
              <a:solidFill>
                <a:schemeClr val="bg1"/>
              </a:solidFill>
            </a:endParaRPr>
          </a:p>
        </p:txBody>
      </p:sp>
      <p:grpSp>
        <p:nvGrpSpPr>
          <p:cNvPr id="25" name="组合 24"/>
          <p:cNvGrpSpPr/>
          <p:nvPr/>
        </p:nvGrpSpPr>
        <p:grpSpPr>
          <a:xfrm>
            <a:off x="467544" y="1745324"/>
            <a:ext cx="1652852" cy="1652852"/>
            <a:chOff x="6775328" y="630868"/>
            <a:chExt cx="1652852" cy="1652852"/>
          </a:xfrm>
        </p:grpSpPr>
        <p:sp>
          <p:nvSpPr>
            <p:cNvPr id="26" name="椭圆 25"/>
            <p:cNvSpPr/>
            <p:nvPr/>
          </p:nvSpPr>
          <p:spPr>
            <a:xfrm>
              <a:off x="6775328" y="630868"/>
              <a:ext cx="1652852" cy="165285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539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椭圆 26"/>
            <p:cNvSpPr/>
            <p:nvPr/>
          </p:nvSpPr>
          <p:spPr bwMode="auto">
            <a:xfrm>
              <a:off x="6959915" y="815455"/>
              <a:ext cx="1283679" cy="1283679"/>
            </a:xfrm>
            <a:prstGeom prst="ellipse">
              <a:avLst/>
            </a:prstGeom>
            <a:solidFill>
              <a:schemeClr val="accent1"/>
            </a:solidFill>
            <a:ln>
              <a:noFill/>
            </a:ln>
            <a:effectLst>
              <a:innerShdw blurRad="76200" dist="101600" dir="180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71" tIns="34285" rIns="68571" bIns="34285" numCol="1" spcCol="0" rtlCol="0" fromWordArt="0" anchor="ctr" anchorCtr="0" forceAA="0" compatLnSpc="1">
              <a:noAutofit/>
            </a:bodyPr>
            <a:lstStyle/>
            <a:p>
              <a:pPr algn="ctr" defTabSz="685800"/>
              <a:endParaRPr lang="en-US" sz="2100" b="1"/>
            </a:p>
          </p:txBody>
        </p:sp>
        <p:sp>
          <p:nvSpPr>
            <p:cNvPr id="28" name="KSO_Shape"/>
            <p:cNvSpPr>
              <a:spLocks noChangeAspect="1"/>
            </p:cNvSpPr>
            <p:nvPr/>
          </p:nvSpPr>
          <p:spPr bwMode="auto">
            <a:xfrm>
              <a:off x="7214180" y="1164029"/>
              <a:ext cx="775149" cy="586531"/>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2" name="2"/>
          <p:cNvSpPr/>
          <p:nvPr>
            <p:custDataLst>
              <p:tags r:id="rId1"/>
            </p:custDataLst>
          </p:nvPr>
        </p:nvSpPr>
        <p:spPr>
          <a:xfrm>
            <a:off x="5998020" y="78908"/>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3" name="1"/>
          <p:cNvSpPr/>
          <p:nvPr>
            <p:custDataLst>
              <p:tags r:id="rId2"/>
            </p:custDataLst>
          </p:nvPr>
        </p:nvSpPr>
        <p:spPr>
          <a:xfrm>
            <a:off x="5272345" y="-285387"/>
            <a:ext cx="520817" cy="520817"/>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4" name="3"/>
          <p:cNvSpPr/>
          <p:nvPr>
            <p:custDataLst>
              <p:tags r:id="rId3"/>
            </p:custDataLst>
          </p:nvPr>
        </p:nvSpPr>
        <p:spPr>
          <a:xfrm>
            <a:off x="6839826" y="-572185"/>
            <a:ext cx="947414" cy="93646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5" name="4"/>
          <p:cNvSpPr/>
          <p:nvPr>
            <p:custDataLst>
              <p:tags r:id="rId4"/>
            </p:custDataLst>
          </p:nvPr>
        </p:nvSpPr>
        <p:spPr>
          <a:xfrm>
            <a:off x="7979664" y="-120201"/>
            <a:ext cx="596669" cy="589775"/>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6" name="6"/>
          <p:cNvSpPr/>
          <p:nvPr>
            <p:custDataLst>
              <p:tags r:id="rId5"/>
            </p:custDataLst>
          </p:nvPr>
        </p:nvSpPr>
        <p:spPr>
          <a:xfrm>
            <a:off x="8797087" y="-510681"/>
            <a:ext cx="722005" cy="71366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7" name="5"/>
          <p:cNvSpPr/>
          <p:nvPr>
            <p:custDataLst>
              <p:tags r:id="rId6"/>
            </p:custDataLst>
          </p:nvPr>
        </p:nvSpPr>
        <p:spPr>
          <a:xfrm>
            <a:off x="8647909" y="423634"/>
            <a:ext cx="195306" cy="195306"/>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102249" tIns="51123" rIns="102249" bIns="51123" anchor="ctr"/>
          <a:lstStyle/>
          <a:p>
            <a:pPr algn="ctr"/>
            <a:endParaRPr lang="en-US">
              <a:solidFill>
                <a:prstClr val="white"/>
              </a:solidFill>
              <a:sym typeface="+mn-lt"/>
            </a:endParaRPr>
          </a:p>
        </p:txBody>
      </p:sp>
      <p:sp>
        <p:nvSpPr>
          <p:cNvPr id="38" name="8"/>
          <p:cNvSpPr/>
          <p:nvPr>
            <p:custDataLst>
              <p:tags r:id="rId7"/>
            </p:custDataLst>
          </p:nvPr>
        </p:nvSpPr>
        <p:spPr>
          <a:xfrm flipH="1">
            <a:off x="2371520" y="4912873"/>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9" name="7"/>
          <p:cNvSpPr/>
          <p:nvPr>
            <p:custDataLst>
              <p:tags r:id="rId8"/>
            </p:custDataLst>
          </p:nvPr>
        </p:nvSpPr>
        <p:spPr>
          <a:xfrm flipH="1">
            <a:off x="3348157" y="4734697"/>
            <a:ext cx="520817" cy="52081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0" name="9"/>
          <p:cNvSpPr/>
          <p:nvPr>
            <p:custDataLst>
              <p:tags r:id="rId9"/>
            </p:custDataLst>
          </p:nvPr>
        </p:nvSpPr>
        <p:spPr>
          <a:xfrm flipH="1">
            <a:off x="1259632" y="4587974"/>
            <a:ext cx="947414" cy="936468"/>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1" name="9"/>
          <p:cNvSpPr/>
          <p:nvPr>
            <p:custDataLst>
              <p:tags r:id="rId10"/>
            </p:custDataLst>
          </p:nvPr>
        </p:nvSpPr>
        <p:spPr>
          <a:xfrm flipH="1">
            <a:off x="524650" y="4934310"/>
            <a:ext cx="596669" cy="589775"/>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2" name="11"/>
          <p:cNvSpPr/>
          <p:nvPr>
            <p:custDataLst>
              <p:tags r:id="rId11"/>
            </p:custDataLst>
          </p:nvPr>
        </p:nvSpPr>
        <p:spPr>
          <a:xfrm flipH="1">
            <a:off x="-418155" y="4578455"/>
            <a:ext cx="722005" cy="713663"/>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3" name="10"/>
          <p:cNvSpPr/>
          <p:nvPr>
            <p:custDataLst>
              <p:tags r:id="rId12"/>
            </p:custDataLst>
          </p:nvPr>
        </p:nvSpPr>
        <p:spPr>
          <a:xfrm flipH="1">
            <a:off x="357841" y="4897452"/>
            <a:ext cx="195306" cy="195306"/>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1000"/>
                                        <p:tgtEl>
                                          <p:spTgt spid="7"/>
                                        </p:tgtEl>
                                      </p:cBhvr>
                                    </p:animEffect>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5000"/>
                                  </p:iterate>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
                                        </p:tgtEl>
                                        <p:attrNameLst>
                                          <p:attrName>ppt_y</p:attrName>
                                        </p:attrNameLst>
                                      </p:cBhvr>
                                      <p:tavLst>
                                        <p:tav tm="0">
                                          <p:val>
                                            <p:strVal val="#ppt_y"/>
                                          </p:val>
                                        </p:tav>
                                        <p:tav tm="100000">
                                          <p:val>
                                            <p:strVal val="#ppt_y"/>
                                          </p:val>
                                        </p:tav>
                                      </p:tavLst>
                                    </p:anim>
                                    <p:anim calcmode="lin" valueType="num">
                                      <p:cBhvr>
                                        <p:cTn id="2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
                                        </p:tgtEl>
                                      </p:cBhvr>
                                    </p:animEffect>
                                  </p:childTnLst>
                                </p:cTn>
                              </p:par>
                            </p:childTnLst>
                          </p:cTn>
                        </p:par>
                        <p:par>
                          <p:cTn id="26" fill="hold">
                            <p:stCondLst>
                              <p:cond delay="3100"/>
                            </p:stCondLst>
                            <p:childTnLst>
                              <p:par>
                                <p:cTn id="27" presetID="3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900" decel="100000" fill="hold"/>
                                        <p:tgtEl>
                                          <p:spTgt spid="1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3" presetID="41" presetClass="entr" presetSubtype="0" fill="hold" grpId="0" nodeType="withEffect">
                                  <p:stCondLst>
                                    <p:cond delay="75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4600"/>
                            </p:stCondLst>
                            <p:childTnLst>
                              <p:par>
                                <p:cTn id="41" presetID="23" presetClass="entr" presetSubtype="528" fill="hold" grpId="0" nodeType="afterEffect">
                                  <p:stCondLst>
                                    <p:cond delay="218"/>
                                  </p:stCondLst>
                                  <p:childTnLst>
                                    <p:set>
                                      <p:cBhvr>
                                        <p:cTn id="42" dur="1" fill="hold">
                                          <p:stCondLst>
                                            <p:cond delay="0"/>
                                          </p:stCondLst>
                                        </p:cTn>
                                        <p:tgtEl>
                                          <p:spTgt spid="42"/>
                                        </p:tgtEl>
                                        <p:attrNameLst>
                                          <p:attrName>style.visibility</p:attrName>
                                        </p:attrNameLst>
                                      </p:cBhvr>
                                      <p:to>
                                        <p:strVal val="visible"/>
                                      </p:to>
                                    </p:set>
                                    <p:anim calcmode="lin" valueType="num">
                                      <p:cBhvr>
                                        <p:cTn id="43" dur="932" fill="hold"/>
                                        <p:tgtEl>
                                          <p:spTgt spid="42"/>
                                        </p:tgtEl>
                                        <p:attrNameLst>
                                          <p:attrName>ppt_w</p:attrName>
                                        </p:attrNameLst>
                                      </p:cBhvr>
                                      <p:tavLst>
                                        <p:tav tm="0">
                                          <p:val>
                                            <p:fltVal val="0"/>
                                          </p:val>
                                        </p:tav>
                                        <p:tav tm="100000">
                                          <p:val>
                                            <p:strVal val="#ppt_w"/>
                                          </p:val>
                                        </p:tav>
                                      </p:tavLst>
                                    </p:anim>
                                    <p:anim calcmode="lin" valueType="num">
                                      <p:cBhvr>
                                        <p:cTn id="44" dur="932" fill="hold"/>
                                        <p:tgtEl>
                                          <p:spTgt spid="42"/>
                                        </p:tgtEl>
                                        <p:attrNameLst>
                                          <p:attrName>ppt_h</p:attrName>
                                        </p:attrNameLst>
                                      </p:cBhvr>
                                      <p:tavLst>
                                        <p:tav tm="0">
                                          <p:val>
                                            <p:fltVal val="0"/>
                                          </p:val>
                                        </p:tav>
                                        <p:tav tm="100000">
                                          <p:val>
                                            <p:strVal val="#ppt_h"/>
                                          </p:val>
                                        </p:tav>
                                      </p:tavLst>
                                    </p:anim>
                                    <p:anim calcmode="lin" valueType="num">
                                      <p:cBhvr>
                                        <p:cTn id="45" dur="932" fill="hold"/>
                                        <p:tgtEl>
                                          <p:spTgt spid="42"/>
                                        </p:tgtEl>
                                        <p:attrNameLst>
                                          <p:attrName>ppt_x</p:attrName>
                                        </p:attrNameLst>
                                      </p:cBhvr>
                                      <p:tavLst>
                                        <p:tav tm="0">
                                          <p:val>
                                            <p:fltVal val="0.5"/>
                                          </p:val>
                                        </p:tav>
                                        <p:tav tm="100000">
                                          <p:val>
                                            <p:strVal val="#ppt_x"/>
                                          </p:val>
                                        </p:tav>
                                      </p:tavLst>
                                    </p:anim>
                                    <p:anim calcmode="lin" valueType="num">
                                      <p:cBhvr>
                                        <p:cTn id="46" dur="932" fill="hold"/>
                                        <p:tgtEl>
                                          <p:spTgt spid="42"/>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318"/>
                                  </p:stCondLst>
                                  <p:childTnLst>
                                    <p:set>
                                      <p:cBhvr>
                                        <p:cTn id="48" dur="1" fill="hold">
                                          <p:stCondLst>
                                            <p:cond delay="0"/>
                                          </p:stCondLst>
                                        </p:cTn>
                                        <p:tgtEl>
                                          <p:spTgt spid="43"/>
                                        </p:tgtEl>
                                        <p:attrNameLst>
                                          <p:attrName>style.visibility</p:attrName>
                                        </p:attrNameLst>
                                      </p:cBhvr>
                                      <p:to>
                                        <p:strVal val="visible"/>
                                      </p:to>
                                    </p:set>
                                    <p:anim calcmode="lin" valueType="num">
                                      <p:cBhvr>
                                        <p:cTn id="49" dur="599" fill="hold"/>
                                        <p:tgtEl>
                                          <p:spTgt spid="43"/>
                                        </p:tgtEl>
                                        <p:attrNameLst>
                                          <p:attrName>ppt_w</p:attrName>
                                        </p:attrNameLst>
                                      </p:cBhvr>
                                      <p:tavLst>
                                        <p:tav tm="0">
                                          <p:val>
                                            <p:fltVal val="0"/>
                                          </p:val>
                                        </p:tav>
                                        <p:tav tm="100000">
                                          <p:val>
                                            <p:strVal val="#ppt_w"/>
                                          </p:val>
                                        </p:tav>
                                      </p:tavLst>
                                    </p:anim>
                                    <p:anim calcmode="lin" valueType="num">
                                      <p:cBhvr>
                                        <p:cTn id="50" dur="599" fill="hold"/>
                                        <p:tgtEl>
                                          <p:spTgt spid="43"/>
                                        </p:tgtEl>
                                        <p:attrNameLst>
                                          <p:attrName>ppt_h</p:attrName>
                                        </p:attrNameLst>
                                      </p:cBhvr>
                                      <p:tavLst>
                                        <p:tav tm="0">
                                          <p:val>
                                            <p:fltVal val="0"/>
                                          </p:val>
                                        </p:tav>
                                        <p:tav tm="100000">
                                          <p:val>
                                            <p:strVal val="#ppt_h"/>
                                          </p:val>
                                        </p:tav>
                                      </p:tavLst>
                                    </p:anim>
                                    <p:anim calcmode="lin" valueType="num">
                                      <p:cBhvr>
                                        <p:cTn id="51" dur="599" fill="hold"/>
                                        <p:tgtEl>
                                          <p:spTgt spid="43"/>
                                        </p:tgtEl>
                                        <p:attrNameLst>
                                          <p:attrName>ppt_x</p:attrName>
                                        </p:attrNameLst>
                                      </p:cBhvr>
                                      <p:tavLst>
                                        <p:tav tm="0">
                                          <p:val>
                                            <p:fltVal val="0.5"/>
                                          </p:val>
                                        </p:tav>
                                        <p:tav tm="100000">
                                          <p:val>
                                            <p:strVal val="#ppt_x"/>
                                          </p:val>
                                        </p:tav>
                                      </p:tavLst>
                                    </p:anim>
                                    <p:anim calcmode="lin" valueType="num">
                                      <p:cBhvr>
                                        <p:cTn id="52" dur="599"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353"/>
                                  </p:stCondLst>
                                  <p:childTnLst>
                                    <p:set>
                                      <p:cBhvr>
                                        <p:cTn id="54" dur="1" fill="hold">
                                          <p:stCondLst>
                                            <p:cond delay="0"/>
                                          </p:stCondLst>
                                        </p:cTn>
                                        <p:tgtEl>
                                          <p:spTgt spid="41"/>
                                        </p:tgtEl>
                                        <p:attrNameLst>
                                          <p:attrName>style.visibility</p:attrName>
                                        </p:attrNameLst>
                                      </p:cBhvr>
                                      <p:to>
                                        <p:strVal val="visible"/>
                                      </p:to>
                                    </p:set>
                                    <p:anim calcmode="lin" valueType="num">
                                      <p:cBhvr>
                                        <p:cTn id="55" dur="1070" fill="hold"/>
                                        <p:tgtEl>
                                          <p:spTgt spid="41"/>
                                        </p:tgtEl>
                                        <p:attrNameLst>
                                          <p:attrName>ppt_w</p:attrName>
                                        </p:attrNameLst>
                                      </p:cBhvr>
                                      <p:tavLst>
                                        <p:tav tm="0">
                                          <p:val>
                                            <p:fltVal val="0"/>
                                          </p:val>
                                        </p:tav>
                                        <p:tav tm="100000">
                                          <p:val>
                                            <p:strVal val="#ppt_w"/>
                                          </p:val>
                                        </p:tav>
                                      </p:tavLst>
                                    </p:anim>
                                    <p:anim calcmode="lin" valueType="num">
                                      <p:cBhvr>
                                        <p:cTn id="56" dur="1070" fill="hold"/>
                                        <p:tgtEl>
                                          <p:spTgt spid="41"/>
                                        </p:tgtEl>
                                        <p:attrNameLst>
                                          <p:attrName>ppt_h</p:attrName>
                                        </p:attrNameLst>
                                      </p:cBhvr>
                                      <p:tavLst>
                                        <p:tav tm="0">
                                          <p:val>
                                            <p:fltVal val="0"/>
                                          </p:val>
                                        </p:tav>
                                        <p:tav tm="100000">
                                          <p:val>
                                            <p:strVal val="#ppt_h"/>
                                          </p:val>
                                        </p:tav>
                                      </p:tavLst>
                                    </p:anim>
                                    <p:anim calcmode="lin" valueType="num">
                                      <p:cBhvr>
                                        <p:cTn id="57" dur="1070" fill="hold"/>
                                        <p:tgtEl>
                                          <p:spTgt spid="41"/>
                                        </p:tgtEl>
                                        <p:attrNameLst>
                                          <p:attrName>ppt_x</p:attrName>
                                        </p:attrNameLst>
                                      </p:cBhvr>
                                      <p:tavLst>
                                        <p:tav tm="0">
                                          <p:val>
                                            <p:fltVal val="0.5"/>
                                          </p:val>
                                        </p:tav>
                                        <p:tav tm="100000">
                                          <p:val>
                                            <p:strVal val="#ppt_x"/>
                                          </p:val>
                                        </p:tav>
                                      </p:tavLst>
                                    </p:anim>
                                    <p:anim calcmode="lin" valueType="num">
                                      <p:cBhvr>
                                        <p:cTn id="58" dur="1070" fill="hold"/>
                                        <p:tgtEl>
                                          <p:spTgt spid="41"/>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320"/>
                                  </p:stCondLst>
                                  <p:childTnLst>
                                    <p:set>
                                      <p:cBhvr>
                                        <p:cTn id="60" dur="1" fill="hold">
                                          <p:stCondLst>
                                            <p:cond delay="0"/>
                                          </p:stCondLst>
                                        </p:cTn>
                                        <p:tgtEl>
                                          <p:spTgt spid="40"/>
                                        </p:tgtEl>
                                        <p:attrNameLst>
                                          <p:attrName>style.visibility</p:attrName>
                                        </p:attrNameLst>
                                      </p:cBhvr>
                                      <p:to>
                                        <p:strVal val="visible"/>
                                      </p:to>
                                    </p:set>
                                    <p:anim calcmode="lin" valueType="num">
                                      <p:cBhvr>
                                        <p:cTn id="61" dur="997" fill="hold"/>
                                        <p:tgtEl>
                                          <p:spTgt spid="40"/>
                                        </p:tgtEl>
                                        <p:attrNameLst>
                                          <p:attrName>ppt_w</p:attrName>
                                        </p:attrNameLst>
                                      </p:cBhvr>
                                      <p:tavLst>
                                        <p:tav tm="0">
                                          <p:val>
                                            <p:fltVal val="0"/>
                                          </p:val>
                                        </p:tav>
                                        <p:tav tm="100000">
                                          <p:val>
                                            <p:strVal val="#ppt_w"/>
                                          </p:val>
                                        </p:tav>
                                      </p:tavLst>
                                    </p:anim>
                                    <p:anim calcmode="lin" valueType="num">
                                      <p:cBhvr>
                                        <p:cTn id="62" dur="997" fill="hold"/>
                                        <p:tgtEl>
                                          <p:spTgt spid="40"/>
                                        </p:tgtEl>
                                        <p:attrNameLst>
                                          <p:attrName>ppt_h</p:attrName>
                                        </p:attrNameLst>
                                      </p:cBhvr>
                                      <p:tavLst>
                                        <p:tav tm="0">
                                          <p:val>
                                            <p:fltVal val="0"/>
                                          </p:val>
                                        </p:tav>
                                        <p:tav tm="100000">
                                          <p:val>
                                            <p:strVal val="#ppt_h"/>
                                          </p:val>
                                        </p:tav>
                                      </p:tavLst>
                                    </p:anim>
                                    <p:anim calcmode="lin" valueType="num">
                                      <p:cBhvr>
                                        <p:cTn id="63" dur="997" fill="hold"/>
                                        <p:tgtEl>
                                          <p:spTgt spid="40"/>
                                        </p:tgtEl>
                                        <p:attrNameLst>
                                          <p:attrName>ppt_x</p:attrName>
                                        </p:attrNameLst>
                                      </p:cBhvr>
                                      <p:tavLst>
                                        <p:tav tm="0">
                                          <p:val>
                                            <p:fltVal val="0.5"/>
                                          </p:val>
                                        </p:tav>
                                        <p:tav tm="100000">
                                          <p:val>
                                            <p:strVal val="#ppt_x"/>
                                          </p:val>
                                        </p:tav>
                                      </p:tavLst>
                                    </p:anim>
                                    <p:anim calcmode="lin" valueType="num">
                                      <p:cBhvr>
                                        <p:cTn id="64" dur="997" fill="hold"/>
                                        <p:tgtEl>
                                          <p:spTgt spid="40"/>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579"/>
                                  </p:stCondLst>
                                  <p:childTnLst>
                                    <p:set>
                                      <p:cBhvr>
                                        <p:cTn id="66" dur="1" fill="hold">
                                          <p:stCondLst>
                                            <p:cond delay="0"/>
                                          </p:stCondLst>
                                        </p:cTn>
                                        <p:tgtEl>
                                          <p:spTgt spid="38"/>
                                        </p:tgtEl>
                                        <p:attrNameLst>
                                          <p:attrName>style.visibility</p:attrName>
                                        </p:attrNameLst>
                                      </p:cBhvr>
                                      <p:to>
                                        <p:strVal val="visible"/>
                                      </p:to>
                                    </p:set>
                                    <p:anim calcmode="lin" valueType="num">
                                      <p:cBhvr>
                                        <p:cTn id="67" dur="345" fill="hold"/>
                                        <p:tgtEl>
                                          <p:spTgt spid="38"/>
                                        </p:tgtEl>
                                        <p:attrNameLst>
                                          <p:attrName>ppt_w</p:attrName>
                                        </p:attrNameLst>
                                      </p:cBhvr>
                                      <p:tavLst>
                                        <p:tav tm="0">
                                          <p:val>
                                            <p:fltVal val="0"/>
                                          </p:val>
                                        </p:tav>
                                        <p:tav tm="100000">
                                          <p:val>
                                            <p:strVal val="#ppt_w"/>
                                          </p:val>
                                        </p:tav>
                                      </p:tavLst>
                                    </p:anim>
                                    <p:anim calcmode="lin" valueType="num">
                                      <p:cBhvr>
                                        <p:cTn id="68" dur="345" fill="hold"/>
                                        <p:tgtEl>
                                          <p:spTgt spid="38"/>
                                        </p:tgtEl>
                                        <p:attrNameLst>
                                          <p:attrName>ppt_h</p:attrName>
                                        </p:attrNameLst>
                                      </p:cBhvr>
                                      <p:tavLst>
                                        <p:tav tm="0">
                                          <p:val>
                                            <p:fltVal val="0"/>
                                          </p:val>
                                        </p:tav>
                                        <p:tav tm="100000">
                                          <p:val>
                                            <p:strVal val="#ppt_h"/>
                                          </p:val>
                                        </p:tav>
                                      </p:tavLst>
                                    </p:anim>
                                    <p:anim calcmode="lin" valueType="num">
                                      <p:cBhvr>
                                        <p:cTn id="69" dur="345" fill="hold"/>
                                        <p:tgtEl>
                                          <p:spTgt spid="38"/>
                                        </p:tgtEl>
                                        <p:attrNameLst>
                                          <p:attrName>ppt_x</p:attrName>
                                        </p:attrNameLst>
                                      </p:cBhvr>
                                      <p:tavLst>
                                        <p:tav tm="0">
                                          <p:val>
                                            <p:fltVal val="0.5"/>
                                          </p:val>
                                        </p:tav>
                                        <p:tav tm="100000">
                                          <p:val>
                                            <p:strVal val="#ppt_x"/>
                                          </p:val>
                                        </p:tav>
                                      </p:tavLst>
                                    </p:anim>
                                    <p:anim calcmode="lin" valueType="num">
                                      <p:cBhvr>
                                        <p:cTn id="70" dur="345" fill="hold"/>
                                        <p:tgtEl>
                                          <p:spTgt spid="38"/>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592"/>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60" fill="hold"/>
                                        <p:tgtEl>
                                          <p:spTgt spid="39"/>
                                        </p:tgtEl>
                                        <p:attrNameLst>
                                          <p:attrName>ppt_w</p:attrName>
                                        </p:attrNameLst>
                                      </p:cBhvr>
                                      <p:tavLst>
                                        <p:tav tm="0">
                                          <p:val>
                                            <p:fltVal val="0"/>
                                          </p:val>
                                        </p:tav>
                                        <p:tav tm="100000">
                                          <p:val>
                                            <p:strVal val="#ppt_w"/>
                                          </p:val>
                                        </p:tav>
                                      </p:tavLst>
                                    </p:anim>
                                    <p:anim calcmode="lin" valueType="num">
                                      <p:cBhvr>
                                        <p:cTn id="74" dur="1060" fill="hold"/>
                                        <p:tgtEl>
                                          <p:spTgt spid="39"/>
                                        </p:tgtEl>
                                        <p:attrNameLst>
                                          <p:attrName>ppt_h</p:attrName>
                                        </p:attrNameLst>
                                      </p:cBhvr>
                                      <p:tavLst>
                                        <p:tav tm="0">
                                          <p:val>
                                            <p:fltVal val="0"/>
                                          </p:val>
                                        </p:tav>
                                        <p:tav tm="100000">
                                          <p:val>
                                            <p:strVal val="#ppt_h"/>
                                          </p:val>
                                        </p:tav>
                                      </p:tavLst>
                                    </p:anim>
                                    <p:anim calcmode="lin" valueType="num">
                                      <p:cBhvr>
                                        <p:cTn id="75" dur="1060" fill="hold"/>
                                        <p:tgtEl>
                                          <p:spTgt spid="39"/>
                                        </p:tgtEl>
                                        <p:attrNameLst>
                                          <p:attrName>ppt_x</p:attrName>
                                        </p:attrNameLst>
                                      </p:cBhvr>
                                      <p:tavLst>
                                        <p:tav tm="0">
                                          <p:val>
                                            <p:fltVal val="0.5"/>
                                          </p:val>
                                        </p:tav>
                                        <p:tav tm="100000">
                                          <p:val>
                                            <p:strVal val="#ppt_x"/>
                                          </p:val>
                                        </p:tav>
                                      </p:tavLst>
                                    </p:anim>
                                    <p:anim calcmode="lin" valueType="num">
                                      <p:cBhvr>
                                        <p:cTn id="76" dur="1060" fill="hold"/>
                                        <p:tgtEl>
                                          <p:spTgt spid="39"/>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914" fill="hold"/>
                                        <p:tgtEl>
                                          <p:spTgt spid="34"/>
                                        </p:tgtEl>
                                        <p:attrNameLst>
                                          <p:attrName>ppt_w</p:attrName>
                                        </p:attrNameLst>
                                      </p:cBhvr>
                                      <p:tavLst>
                                        <p:tav tm="0">
                                          <p:val>
                                            <p:fltVal val="0"/>
                                          </p:val>
                                        </p:tav>
                                        <p:tav tm="100000">
                                          <p:val>
                                            <p:strVal val="#ppt_w"/>
                                          </p:val>
                                        </p:tav>
                                      </p:tavLst>
                                    </p:anim>
                                    <p:anim calcmode="lin" valueType="num">
                                      <p:cBhvr>
                                        <p:cTn id="80" dur="914" fill="hold"/>
                                        <p:tgtEl>
                                          <p:spTgt spid="34"/>
                                        </p:tgtEl>
                                        <p:attrNameLst>
                                          <p:attrName>ppt_h</p:attrName>
                                        </p:attrNameLst>
                                      </p:cBhvr>
                                      <p:tavLst>
                                        <p:tav tm="0">
                                          <p:val>
                                            <p:fltVal val="0"/>
                                          </p:val>
                                        </p:tav>
                                        <p:tav tm="100000">
                                          <p:val>
                                            <p:strVal val="#ppt_h"/>
                                          </p:val>
                                        </p:tav>
                                      </p:tavLst>
                                    </p:anim>
                                    <p:anim calcmode="lin" valueType="num">
                                      <p:cBhvr>
                                        <p:cTn id="81" dur="914" fill="hold"/>
                                        <p:tgtEl>
                                          <p:spTgt spid="34"/>
                                        </p:tgtEl>
                                        <p:attrNameLst>
                                          <p:attrName>ppt_x</p:attrName>
                                        </p:attrNameLst>
                                      </p:cBhvr>
                                      <p:tavLst>
                                        <p:tav tm="0">
                                          <p:val>
                                            <p:fltVal val="0.5"/>
                                          </p:val>
                                        </p:tav>
                                        <p:tav tm="100000">
                                          <p:val>
                                            <p:strVal val="#ppt_x"/>
                                          </p:val>
                                        </p:tav>
                                      </p:tavLst>
                                    </p:anim>
                                    <p:anim calcmode="lin" valueType="num">
                                      <p:cBhvr>
                                        <p:cTn id="82" dur="914" fill="hold"/>
                                        <p:tgtEl>
                                          <p:spTgt spid="34"/>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361"/>
                                  </p:stCondLst>
                                  <p:childTnLst>
                                    <p:set>
                                      <p:cBhvr>
                                        <p:cTn id="84" dur="1" fill="hold">
                                          <p:stCondLst>
                                            <p:cond delay="0"/>
                                          </p:stCondLst>
                                        </p:cTn>
                                        <p:tgtEl>
                                          <p:spTgt spid="33"/>
                                        </p:tgtEl>
                                        <p:attrNameLst>
                                          <p:attrName>style.visibility</p:attrName>
                                        </p:attrNameLst>
                                      </p:cBhvr>
                                      <p:to>
                                        <p:strVal val="visible"/>
                                      </p:to>
                                    </p:set>
                                    <p:anim calcmode="lin" valueType="num">
                                      <p:cBhvr>
                                        <p:cTn id="85" dur="591" fill="hold"/>
                                        <p:tgtEl>
                                          <p:spTgt spid="33"/>
                                        </p:tgtEl>
                                        <p:attrNameLst>
                                          <p:attrName>ppt_w</p:attrName>
                                        </p:attrNameLst>
                                      </p:cBhvr>
                                      <p:tavLst>
                                        <p:tav tm="0">
                                          <p:val>
                                            <p:fltVal val="0"/>
                                          </p:val>
                                        </p:tav>
                                        <p:tav tm="100000">
                                          <p:val>
                                            <p:strVal val="#ppt_w"/>
                                          </p:val>
                                        </p:tav>
                                      </p:tavLst>
                                    </p:anim>
                                    <p:anim calcmode="lin" valueType="num">
                                      <p:cBhvr>
                                        <p:cTn id="86" dur="591" fill="hold"/>
                                        <p:tgtEl>
                                          <p:spTgt spid="33"/>
                                        </p:tgtEl>
                                        <p:attrNameLst>
                                          <p:attrName>ppt_h</p:attrName>
                                        </p:attrNameLst>
                                      </p:cBhvr>
                                      <p:tavLst>
                                        <p:tav tm="0">
                                          <p:val>
                                            <p:fltVal val="0"/>
                                          </p:val>
                                        </p:tav>
                                        <p:tav tm="100000">
                                          <p:val>
                                            <p:strVal val="#ppt_h"/>
                                          </p:val>
                                        </p:tav>
                                      </p:tavLst>
                                    </p:anim>
                                    <p:anim calcmode="lin" valueType="num">
                                      <p:cBhvr>
                                        <p:cTn id="87" dur="591" fill="hold"/>
                                        <p:tgtEl>
                                          <p:spTgt spid="33"/>
                                        </p:tgtEl>
                                        <p:attrNameLst>
                                          <p:attrName>ppt_x</p:attrName>
                                        </p:attrNameLst>
                                      </p:cBhvr>
                                      <p:tavLst>
                                        <p:tav tm="0">
                                          <p:val>
                                            <p:fltVal val="0.5"/>
                                          </p:val>
                                        </p:tav>
                                        <p:tav tm="100000">
                                          <p:val>
                                            <p:strVal val="#ppt_x"/>
                                          </p:val>
                                        </p:tav>
                                      </p:tavLst>
                                    </p:anim>
                                    <p:anim calcmode="lin" valueType="num">
                                      <p:cBhvr>
                                        <p:cTn id="88" dur="591" fill="hold"/>
                                        <p:tgtEl>
                                          <p:spTgt spid="33"/>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311"/>
                                  </p:stCondLst>
                                  <p:childTnLst>
                                    <p:set>
                                      <p:cBhvr>
                                        <p:cTn id="90" dur="1" fill="hold">
                                          <p:stCondLst>
                                            <p:cond delay="0"/>
                                          </p:stCondLst>
                                        </p:cTn>
                                        <p:tgtEl>
                                          <p:spTgt spid="32"/>
                                        </p:tgtEl>
                                        <p:attrNameLst>
                                          <p:attrName>style.visibility</p:attrName>
                                        </p:attrNameLst>
                                      </p:cBhvr>
                                      <p:to>
                                        <p:strVal val="visible"/>
                                      </p:to>
                                    </p:set>
                                    <p:anim calcmode="lin" valueType="num">
                                      <p:cBhvr>
                                        <p:cTn id="91" dur="720" fill="hold"/>
                                        <p:tgtEl>
                                          <p:spTgt spid="32"/>
                                        </p:tgtEl>
                                        <p:attrNameLst>
                                          <p:attrName>ppt_w</p:attrName>
                                        </p:attrNameLst>
                                      </p:cBhvr>
                                      <p:tavLst>
                                        <p:tav tm="0">
                                          <p:val>
                                            <p:fltVal val="0"/>
                                          </p:val>
                                        </p:tav>
                                        <p:tav tm="100000">
                                          <p:val>
                                            <p:strVal val="#ppt_w"/>
                                          </p:val>
                                        </p:tav>
                                      </p:tavLst>
                                    </p:anim>
                                    <p:anim calcmode="lin" valueType="num">
                                      <p:cBhvr>
                                        <p:cTn id="92" dur="720" fill="hold"/>
                                        <p:tgtEl>
                                          <p:spTgt spid="32"/>
                                        </p:tgtEl>
                                        <p:attrNameLst>
                                          <p:attrName>ppt_h</p:attrName>
                                        </p:attrNameLst>
                                      </p:cBhvr>
                                      <p:tavLst>
                                        <p:tav tm="0">
                                          <p:val>
                                            <p:fltVal val="0"/>
                                          </p:val>
                                        </p:tav>
                                        <p:tav tm="100000">
                                          <p:val>
                                            <p:strVal val="#ppt_h"/>
                                          </p:val>
                                        </p:tav>
                                      </p:tavLst>
                                    </p:anim>
                                    <p:anim calcmode="lin" valueType="num">
                                      <p:cBhvr>
                                        <p:cTn id="93" dur="720" fill="hold"/>
                                        <p:tgtEl>
                                          <p:spTgt spid="32"/>
                                        </p:tgtEl>
                                        <p:attrNameLst>
                                          <p:attrName>ppt_x</p:attrName>
                                        </p:attrNameLst>
                                      </p:cBhvr>
                                      <p:tavLst>
                                        <p:tav tm="0">
                                          <p:val>
                                            <p:fltVal val="0.5"/>
                                          </p:val>
                                        </p:tav>
                                        <p:tav tm="100000">
                                          <p:val>
                                            <p:strVal val="#ppt_x"/>
                                          </p:val>
                                        </p:tav>
                                      </p:tavLst>
                                    </p:anim>
                                    <p:anim calcmode="lin" valueType="num">
                                      <p:cBhvr>
                                        <p:cTn id="94" dur="720" fill="hold"/>
                                        <p:tgtEl>
                                          <p:spTgt spid="32"/>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265"/>
                                  </p:stCondLst>
                                  <p:childTnLst>
                                    <p:set>
                                      <p:cBhvr>
                                        <p:cTn id="96" dur="1" fill="hold">
                                          <p:stCondLst>
                                            <p:cond delay="0"/>
                                          </p:stCondLst>
                                        </p:cTn>
                                        <p:tgtEl>
                                          <p:spTgt spid="35"/>
                                        </p:tgtEl>
                                        <p:attrNameLst>
                                          <p:attrName>style.visibility</p:attrName>
                                        </p:attrNameLst>
                                      </p:cBhvr>
                                      <p:to>
                                        <p:strVal val="visible"/>
                                      </p:to>
                                    </p:set>
                                    <p:anim calcmode="lin" valueType="num">
                                      <p:cBhvr>
                                        <p:cTn id="97" dur="343" fill="hold"/>
                                        <p:tgtEl>
                                          <p:spTgt spid="35"/>
                                        </p:tgtEl>
                                        <p:attrNameLst>
                                          <p:attrName>ppt_w</p:attrName>
                                        </p:attrNameLst>
                                      </p:cBhvr>
                                      <p:tavLst>
                                        <p:tav tm="0">
                                          <p:val>
                                            <p:fltVal val="0"/>
                                          </p:val>
                                        </p:tav>
                                        <p:tav tm="100000">
                                          <p:val>
                                            <p:strVal val="#ppt_w"/>
                                          </p:val>
                                        </p:tav>
                                      </p:tavLst>
                                    </p:anim>
                                    <p:anim calcmode="lin" valueType="num">
                                      <p:cBhvr>
                                        <p:cTn id="98" dur="343" fill="hold"/>
                                        <p:tgtEl>
                                          <p:spTgt spid="35"/>
                                        </p:tgtEl>
                                        <p:attrNameLst>
                                          <p:attrName>ppt_h</p:attrName>
                                        </p:attrNameLst>
                                      </p:cBhvr>
                                      <p:tavLst>
                                        <p:tav tm="0">
                                          <p:val>
                                            <p:fltVal val="0"/>
                                          </p:val>
                                        </p:tav>
                                        <p:tav tm="100000">
                                          <p:val>
                                            <p:strVal val="#ppt_h"/>
                                          </p:val>
                                        </p:tav>
                                      </p:tavLst>
                                    </p:anim>
                                    <p:anim calcmode="lin" valueType="num">
                                      <p:cBhvr>
                                        <p:cTn id="99" dur="343" fill="hold"/>
                                        <p:tgtEl>
                                          <p:spTgt spid="35"/>
                                        </p:tgtEl>
                                        <p:attrNameLst>
                                          <p:attrName>ppt_x</p:attrName>
                                        </p:attrNameLst>
                                      </p:cBhvr>
                                      <p:tavLst>
                                        <p:tav tm="0">
                                          <p:val>
                                            <p:fltVal val="0.5"/>
                                          </p:val>
                                        </p:tav>
                                        <p:tav tm="100000">
                                          <p:val>
                                            <p:strVal val="#ppt_x"/>
                                          </p:val>
                                        </p:tav>
                                      </p:tavLst>
                                    </p:anim>
                                    <p:anim calcmode="lin" valueType="num">
                                      <p:cBhvr>
                                        <p:cTn id="100" dur="343" fill="hold"/>
                                        <p:tgtEl>
                                          <p:spTgt spid="3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459"/>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774" fill="hold"/>
                                        <p:tgtEl>
                                          <p:spTgt spid="37"/>
                                        </p:tgtEl>
                                        <p:attrNameLst>
                                          <p:attrName>ppt_w</p:attrName>
                                        </p:attrNameLst>
                                      </p:cBhvr>
                                      <p:tavLst>
                                        <p:tav tm="0">
                                          <p:val>
                                            <p:fltVal val="0"/>
                                          </p:val>
                                        </p:tav>
                                        <p:tav tm="100000">
                                          <p:val>
                                            <p:strVal val="#ppt_w"/>
                                          </p:val>
                                        </p:tav>
                                      </p:tavLst>
                                    </p:anim>
                                    <p:anim calcmode="lin" valueType="num">
                                      <p:cBhvr>
                                        <p:cTn id="104" dur="774" fill="hold"/>
                                        <p:tgtEl>
                                          <p:spTgt spid="37"/>
                                        </p:tgtEl>
                                        <p:attrNameLst>
                                          <p:attrName>ppt_h</p:attrName>
                                        </p:attrNameLst>
                                      </p:cBhvr>
                                      <p:tavLst>
                                        <p:tav tm="0">
                                          <p:val>
                                            <p:fltVal val="0"/>
                                          </p:val>
                                        </p:tav>
                                        <p:tav tm="100000">
                                          <p:val>
                                            <p:strVal val="#ppt_h"/>
                                          </p:val>
                                        </p:tav>
                                      </p:tavLst>
                                    </p:anim>
                                    <p:anim calcmode="lin" valueType="num">
                                      <p:cBhvr>
                                        <p:cTn id="105" dur="774" fill="hold"/>
                                        <p:tgtEl>
                                          <p:spTgt spid="37"/>
                                        </p:tgtEl>
                                        <p:attrNameLst>
                                          <p:attrName>ppt_x</p:attrName>
                                        </p:attrNameLst>
                                      </p:cBhvr>
                                      <p:tavLst>
                                        <p:tav tm="0">
                                          <p:val>
                                            <p:fltVal val="0.5"/>
                                          </p:val>
                                        </p:tav>
                                        <p:tav tm="100000">
                                          <p:val>
                                            <p:strVal val="#ppt_x"/>
                                          </p:val>
                                        </p:tav>
                                      </p:tavLst>
                                    </p:anim>
                                    <p:anim calcmode="lin" valueType="num">
                                      <p:cBhvr>
                                        <p:cTn id="106" dur="774" fill="hold"/>
                                        <p:tgtEl>
                                          <p:spTgt spid="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p:bldP spid="14" grpId="0" animBg="1"/>
      <p:bldP spid="18" grpId="0"/>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模块的概述</a:t>
            </a:r>
            <a:r>
              <a:rPr lang="en-US" altLang="zh-CN" dirty="0" smtClean="0"/>
              <a:t>·SCI</a:t>
            </a:r>
            <a:r>
              <a:rPr lang="zh-CN" altLang="en-US" dirty="0"/>
              <a:t>模块信号总结</a:t>
            </a:r>
          </a:p>
        </p:txBody>
      </p:sp>
      <p:sp>
        <p:nvSpPr>
          <p:cNvPr id="4" name="矩形 3"/>
          <p:cNvSpPr/>
          <p:nvPr/>
        </p:nvSpPr>
        <p:spPr>
          <a:xfrm>
            <a:off x="719572" y="1131590"/>
            <a:ext cx="7704856" cy="70788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15-2</a:t>
            </a:r>
            <a:r>
              <a:rPr lang="zh-CN" altLang="en-US" sz="2000" kern="100" dirty="0">
                <a:solidFill>
                  <a:schemeClr val="tx1">
                    <a:lumMod val="65000"/>
                    <a:lumOff val="35000"/>
                  </a:schemeClr>
                </a:solidFill>
                <a:latin typeface="+mn-ea"/>
              </a:rPr>
              <a:t>可以看到，</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模块的信号有外部信号、控制信号和中断信号</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种，如表</a:t>
            </a:r>
            <a:r>
              <a:rPr lang="en-US" altLang="zh-CN" sz="2000" kern="100" dirty="0">
                <a:solidFill>
                  <a:schemeClr val="tx1">
                    <a:lumMod val="65000"/>
                    <a:lumOff val="35000"/>
                  </a:schemeClr>
                </a:solidFill>
                <a:latin typeface="+mn-ea"/>
              </a:rPr>
              <a:t>15-1</a:t>
            </a:r>
            <a:r>
              <a:rPr lang="zh-CN" altLang="en-US" sz="2000" kern="100" dirty="0">
                <a:solidFill>
                  <a:schemeClr val="tx1">
                    <a:lumMod val="65000"/>
                    <a:lumOff val="35000"/>
                  </a:schemeClr>
                </a:solidFill>
                <a:latin typeface="+mn-ea"/>
              </a:rPr>
              <a:t>所示。</a:t>
            </a:r>
          </a:p>
        </p:txBody>
      </p:sp>
      <p:graphicFrame>
        <p:nvGraphicFramePr>
          <p:cNvPr id="3" name="表格 2"/>
          <p:cNvGraphicFramePr>
            <a:graphicFrameLocks noGrp="1"/>
          </p:cNvGraphicFramePr>
          <p:nvPr>
            <p:extLst>
              <p:ext uri="{D42A27DB-BD31-4B8C-83A1-F6EECF244321}">
                <p14:modId xmlns:p14="http://schemas.microsoft.com/office/powerpoint/2010/main" val="4150912491"/>
              </p:ext>
            </p:extLst>
          </p:nvPr>
        </p:nvGraphicFramePr>
        <p:xfrm>
          <a:off x="1991453" y="2049168"/>
          <a:ext cx="5161093" cy="1820418"/>
        </p:xfrm>
        <a:graphic>
          <a:graphicData uri="http://schemas.openxmlformats.org/drawingml/2006/table">
            <a:tbl>
              <a:tblPr firstRow="1" bandRow="1">
                <a:tableStyleId>{00A15C55-8517-42AA-B614-E9B94910E393}</a:tableStyleId>
              </a:tblPr>
              <a:tblGrid>
                <a:gridCol w="1257789">
                  <a:extLst>
                    <a:ext uri="{9D8B030D-6E8A-4147-A177-3AD203B41FA5}">
                      <a16:colId xmlns:a16="http://schemas.microsoft.com/office/drawing/2014/main" val="104437830"/>
                    </a:ext>
                  </a:extLst>
                </a:gridCol>
                <a:gridCol w="1257789">
                  <a:extLst>
                    <a:ext uri="{9D8B030D-6E8A-4147-A177-3AD203B41FA5}">
                      <a16:colId xmlns:a16="http://schemas.microsoft.com/office/drawing/2014/main" val="2440989029"/>
                    </a:ext>
                  </a:extLst>
                </a:gridCol>
                <a:gridCol w="2645515">
                  <a:extLst>
                    <a:ext uri="{9D8B030D-6E8A-4147-A177-3AD203B41FA5}">
                      <a16:colId xmlns:a16="http://schemas.microsoft.com/office/drawing/2014/main" val="2444501780"/>
                    </a:ext>
                  </a:extLst>
                </a:gridCol>
              </a:tblGrid>
              <a:tr h="303403">
                <a:tc>
                  <a:txBody>
                    <a:bodyPr/>
                    <a:lstStyle/>
                    <a:p>
                      <a:pPr algn="ctr">
                        <a:lnSpc>
                          <a:spcPct val="120000"/>
                        </a:lnSpc>
                        <a:spcAft>
                          <a:spcPts val="0"/>
                        </a:spcAft>
                      </a:pPr>
                      <a:r>
                        <a:rPr lang="zh-CN" sz="1050" kern="100">
                          <a:effectLst/>
                        </a:rPr>
                        <a:t>信号分类</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050" kern="100" dirty="0">
                          <a:effectLst/>
                        </a:rPr>
                        <a:t>信号名称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050" kern="10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2480739"/>
                  </a:ext>
                </a:extLst>
              </a:tr>
              <a:tr h="303403">
                <a:tc rowSpan="2">
                  <a:txBody>
                    <a:bodyPr/>
                    <a:lstStyle/>
                    <a:p>
                      <a:pPr algn="ctr">
                        <a:lnSpc>
                          <a:spcPct val="120000"/>
                        </a:lnSpc>
                        <a:spcAft>
                          <a:spcPts val="0"/>
                        </a:spcAft>
                      </a:pPr>
                      <a:r>
                        <a:rPr lang="zh-CN" sz="1050" kern="100">
                          <a:effectLst/>
                        </a:rPr>
                        <a:t>外部信号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SCIRXD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050" kern="100" dirty="0">
                          <a:effectLst/>
                        </a:rPr>
                        <a:t>SCI</a:t>
                      </a:r>
                      <a:r>
                        <a:rPr lang="zh-CN" sz="1050" kern="100" dirty="0">
                          <a:effectLst/>
                        </a:rPr>
                        <a:t>异步串口接收数据</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9632867"/>
                  </a:ext>
                </a:extLst>
              </a:tr>
              <a:tr h="303403">
                <a:tc vMerge="1">
                  <a:txBody>
                    <a:bodyPr/>
                    <a:lstStyle/>
                    <a:p>
                      <a:endParaRPr lang="zh-CN" altLang="en-US"/>
                    </a:p>
                  </a:txBody>
                  <a:tcPr/>
                </a:tc>
                <a:tc>
                  <a:txBody>
                    <a:bodyPr/>
                    <a:lstStyle/>
                    <a:p>
                      <a:pPr algn="ctr">
                        <a:lnSpc>
                          <a:spcPct val="120000"/>
                        </a:lnSpc>
                        <a:spcAft>
                          <a:spcPts val="0"/>
                        </a:spcAft>
                      </a:pPr>
                      <a:r>
                        <a:rPr lang="en-US" sz="1050" kern="100">
                          <a:effectLst/>
                        </a:rPr>
                        <a:t>SCITXD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050" kern="100" dirty="0">
                          <a:effectLst/>
                        </a:rPr>
                        <a:t>SCI</a:t>
                      </a:r>
                      <a:r>
                        <a:rPr lang="zh-CN" sz="1050" kern="100" dirty="0">
                          <a:effectLst/>
                        </a:rPr>
                        <a:t>异步串口发送数据</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8604682"/>
                  </a:ext>
                </a:extLst>
              </a:tr>
              <a:tr h="303403">
                <a:tc>
                  <a:txBody>
                    <a:bodyPr/>
                    <a:lstStyle/>
                    <a:p>
                      <a:pPr algn="ctr">
                        <a:lnSpc>
                          <a:spcPct val="120000"/>
                        </a:lnSpc>
                        <a:spcAft>
                          <a:spcPts val="0"/>
                        </a:spcAft>
                      </a:pPr>
                      <a:r>
                        <a:rPr lang="zh-CN" sz="1050" kern="100">
                          <a:effectLst/>
                        </a:rPr>
                        <a:t>控制信号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LSPCLK</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050" kern="100">
                          <a:effectLst/>
                        </a:rPr>
                        <a:t>低速外设预定标时钟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0510034"/>
                  </a:ext>
                </a:extLst>
              </a:tr>
              <a:tr h="303403">
                <a:tc rowSpan="2">
                  <a:txBody>
                    <a:bodyPr/>
                    <a:lstStyle/>
                    <a:p>
                      <a:pPr algn="ctr">
                        <a:lnSpc>
                          <a:spcPct val="120000"/>
                        </a:lnSpc>
                        <a:spcAft>
                          <a:spcPts val="0"/>
                        </a:spcAft>
                      </a:pPr>
                      <a:r>
                        <a:rPr lang="zh-CN" sz="1050" kern="100">
                          <a:effectLst/>
                        </a:rPr>
                        <a:t>中断信号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RXINT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050" kern="100">
                          <a:effectLst/>
                        </a:rPr>
                        <a:t>SCI</a:t>
                      </a:r>
                      <a:r>
                        <a:rPr lang="zh-CN" sz="1050" kern="100">
                          <a:effectLst/>
                        </a:rPr>
                        <a:t>接收中断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0017622"/>
                  </a:ext>
                </a:extLst>
              </a:tr>
              <a:tr h="303403">
                <a:tc vMerge="1">
                  <a:txBody>
                    <a:bodyPr/>
                    <a:lstStyle/>
                    <a:p>
                      <a:endParaRPr lang="zh-CN" altLang="en-US"/>
                    </a:p>
                  </a:txBody>
                  <a:tcPr/>
                </a:tc>
                <a:tc>
                  <a:txBody>
                    <a:bodyPr/>
                    <a:lstStyle/>
                    <a:p>
                      <a:pPr algn="ctr">
                        <a:lnSpc>
                          <a:spcPct val="120000"/>
                        </a:lnSpc>
                        <a:spcAft>
                          <a:spcPts val="0"/>
                        </a:spcAft>
                      </a:pPr>
                      <a:r>
                        <a:rPr lang="en-US" sz="1050" kern="100" dirty="0">
                          <a:effectLst/>
                        </a:rPr>
                        <a:t>TXINT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050" kern="100" dirty="0">
                          <a:effectLst/>
                        </a:rPr>
                        <a:t>SCI</a:t>
                      </a:r>
                      <a:r>
                        <a:rPr lang="zh-CN" sz="1050" kern="100" dirty="0">
                          <a:effectLst/>
                        </a:rPr>
                        <a:t>发送中断</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83556415"/>
                  </a:ext>
                </a:extLst>
              </a:tr>
            </a:tbl>
          </a:graphicData>
        </a:graphic>
      </p:graphicFrame>
      <p:sp>
        <p:nvSpPr>
          <p:cNvPr id="5" name="矩形 4"/>
          <p:cNvSpPr/>
          <p:nvPr/>
        </p:nvSpPr>
        <p:spPr>
          <a:xfrm>
            <a:off x="2947954" y="3870064"/>
            <a:ext cx="2802370"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15-1 SCI</a:t>
            </a:r>
            <a:r>
              <a:rPr lang="zh-CN" altLang="zh-CN" sz="2000" kern="100" dirty="0">
                <a:latin typeface="+mn-ea"/>
                <a:cs typeface="Times New Roman" panose="02020603050405020304" pitchFamily="18" charset="0"/>
              </a:rPr>
              <a:t>模块的信号</a:t>
            </a:r>
            <a:endParaRPr lang="zh-CN" altLang="zh-CN" sz="20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9589181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模块的工作原理</a:t>
            </a:r>
          </a:p>
        </p:txBody>
      </p:sp>
      <p:sp>
        <p:nvSpPr>
          <p:cNvPr id="7" name="矩形 6"/>
          <p:cNvSpPr/>
          <p:nvPr/>
        </p:nvSpPr>
        <p:spPr>
          <a:xfrm>
            <a:off x="719572" y="2211710"/>
            <a:ext cx="7704856" cy="1631216"/>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1 . 1</a:t>
            </a:r>
            <a:r>
              <a:rPr lang="zh-CN" altLang="en-US" sz="2000" kern="100" dirty="0">
                <a:solidFill>
                  <a:schemeClr val="tx1">
                    <a:lumMod val="65000"/>
                    <a:lumOff val="35000"/>
                  </a:schemeClr>
                </a:solidFill>
                <a:latin typeface="+mn-ea"/>
              </a:rPr>
              <a:t>个发送器及其相关寄存器</a:t>
            </a:r>
          </a:p>
          <a:p>
            <a:pPr marL="263525" indent="-263525"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：发送数据缓冲寄存器，存放由</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装载的需要发送的数据；</a:t>
            </a:r>
          </a:p>
          <a:p>
            <a:pPr marL="263525" indent="-263525"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：发送移位寄存器，从</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寄存器接收数据，然后将数据逐位逐位移到</a:t>
            </a:r>
            <a:r>
              <a:rPr lang="en-US" altLang="zh-CN" sz="2000" kern="100" dirty="0">
                <a:solidFill>
                  <a:schemeClr val="tx1">
                    <a:lumMod val="65000"/>
                    <a:lumOff val="35000"/>
                  </a:schemeClr>
                </a:solidFill>
                <a:latin typeface="+mn-ea"/>
              </a:rPr>
              <a:t>SCITXD</a:t>
            </a:r>
            <a:r>
              <a:rPr lang="zh-CN" altLang="en-US" sz="2000" kern="100" dirty="0">
                <a:solidFill>
                  <a:schemeClr val="tx1">
                    <a:lumMod val="65000"/>
                    <a:lumOff val="35000"/>
                  </a:schemeClr>
                </a:solidFill>
                <a:latin typeface="+mn-ea"/>
              </a:rPr>
              <a:t>引脚上，每次移</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位数据。</a:t>
            </a:r>
          </a:p>
        </p:txBody>
      </p:sp>
      <p:sp>
        <p:nvSpPr>
          <p:cNvPr id="6" name="矩形 5"/>
          <p:cNvSpPr/>
          <p:nvPr/>
        </p:nvSpPr>
        <p:spPr>
          <a:xfrm>
            <a:off x="719572" y="806474"/>
            <a:ext cx="7704856" cy="400110"/>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模块能够工作于全双工模式，主要由于具有以下的功能单元：</a:t>
            </a:r>
          </a:p>
        </p:txBody>
      </p:sp>
    </p:spTree>
    <p:extLst>
      <p:ext uri="{BB962C8B-B14F-4D97-AF65-F5344CB8AC3E}">
        <p14:creationId xmlns:p14="http://schemas.microsoft.com/office/powerpoint/2010/main" val="1783535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模块的工作原理</a:t>
            </a:r>
          </a:p>
        </p:txBody>
      </p:sp>
      <p:sp>
        <p:nvSpPr>
          <p:cNvPr id="4" name="矩形 3"/>
          <p:cNvSpPr/>
          <p:nvPr/>
        </p:nvSpPr>
        <p:spPr>
          <a:xfrm>
            <a:off x="719572" y="806474"/>
            <a:ext cx="7704856" cy="400110"/>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模块能够工作于全双工模式，主要由于具有以下的功能单元：</a:t>
            </a:r>
          </a:p>
        </p:txBody>
      </p:sp>
      <p:sp>
        <p:nvSpPr>
          <p:cNvPr id="8" name="矩形 7"/>
          <p:cNvSpPr/>
          <p:nvPr/>
        </p:nvSpPr>
        <p:spPr>
          <a:xfrm>
            <a:off x="732498" y="1415057"/>
            <a:ext cx="7704856" cy="2246769"/>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个接收器及其相关寄存器</a:t>
            </a:r>
          </a:p>
          <a:p>
            <a:pPr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：接收移位寄存器，从</a:t>
            </a:r>
            <a:r>
              <a:rPr lang="en-US" altLang="zh-CN" sz="2000" kern="100" dirty="0">
                <a:solidFill>
                  <a:schemeClr val="tx1">
                    <a:lumMod val="65000"/>
                    <a:lumOff val="35000"/>
                  </a:schemeClr>
                </a:solidFill>
                <a:latin typeface="+mn-ea"/>
              </a:rPr>
              <a:t>SCIRXD</a:t>
            </a:r>
            <a:r>
              <a:rPr lang="zh-CN" altLang="en-US" sz="2000" kern="100" dirty="0">
                <a:solidFill>
                  <a:schemeClr val="tx1">
                    <a:lumMod val="65000"/>
                    <a:lumOff val="35000"/>
                  </a:schemeClr>
                </a:solidFill>
                <a:latin typeface="+mn-ea"/>
              </a:rPr>
              <a:t>引脚移入数据，每次移</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位数据。</a:t>
            </a:r>
          </a:p>
          <a:p>
            <a:pPr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：接收数据缓冲寄存器，存放</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要读取的数据。从其他处理器传输过来的数据逐位逐位的移入寄存器</a:t>
            </a:r>
            <a:r>
              <a:rPr lang="en-US" altLang="zh-CN" sz="2000" kern="100" dirty="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，当装满</a:t>
            </a:r>
            <a:r>
              <a:rPr lang="en-US" altLang="zh-CN" sz="2000" kern="100" dirty="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的时候，将数据装入接收数据缓冲寄存器</a:t>
            </a:r>
            <a:r>
              <a:rPr lang="en-US" altLang="zh-CN" sz="2000" kern="100" dirty="0">
                <a:solidFill>
                  <a:schemeClr val="tx1">
                    <a:lumMod val="65000"/>
                    <a:lumOff val="35000"/>
                  </a:schemeClr>
                </a:solidFill>
                <a:latin typeface="+mn-ea"/>
              </a:rPr>
              <a:t>SXIRXBUF</a:t>
            </a:r>
            <a:r>
              <a:rPr lang="zh-CN" altLang="en-US" sz="2000" kern="100" dirty="0">
                <a:solidFill>
                  <a:schemeClr val="tx1">
                    <a:lumMod val="65000"/>
                    <a:lumOff val="35000"/>
                  </a:schemeClr>
                </a:solidFill>
                <a:latin typeface="+mn-ea"/>
              </a:rPr>
              <a:t>和接收仿真缓冲寄存器</a:t>
            </a:r>
            <a:r>
              <a:rPr lang="en-US" altLang="zh-CN" sz="2000" kern="100" dirty="0">
                <a:solidFill>
                  <a:schemeClr val="tx1">
                    <a:lumMod val="65000"/>
                    <a:lumOff val="35000"/>
                  </a:schemeClr>
                </a:solidFill>
                <a:latin typeface="+mn-ea"/>
              </a:rPr>
              <a:t>SCIRXEMU</a:t>
            </a:r>
            <a:r>
              <a:rPr lang="zh-CN" altLang="en-US" sz="2000" kern="100" dirty="0">
                <a:solidFill>
                  <a:schemeClr val="tx1">
                    <a:lumMod val="65000"/>
                    <a:lumOff val="35000"/>
                  </a:schemeClr>
                </a:solidFill>
                <a:latin typeface="+mn-ea"/>
              </a:rPr>
              <a:t>中。</a:t>
            </a:r>
          </a:p>
        </p:txBody>
      </p:sp>
      <p:sp>
        <p:nvSpPr>
          <p:cNvPr id="6" name="矩形 5"/>
          <p:cNvSpPr/>
          <p:nvPr/>
        </p:nvSpPr>
        <p:spPr>
          <a:xfrm>
            <a:off x="732498" y="3683808"/>
            <a:ext cx="7704856" cy="400110"/>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个可编程的波特率发生器</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9" name="矩形 8"/>
          <p:cNvSpPr/>
          <p:nvPr/>
        </p:nvSpPr>
        <p:spPr>
          <a:xfrm>
            <a:off x="732498" y="4155926"/>
            <a:ext cx="7704856" cy="400110"/>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4.  </a:t>
            </a:r>
            <a:r>
              <a:rPr lang="zh-CN" altLang="en-US" sz="2000" kern="100" dirty="0">
                <a:solidFill>
                  <a:schemeClr val="tx1">
                    <a:lumMod val="65000"/>
                    <a:lumOff val="35000"/>
                  </a:schemeClr>
                </a:solidFill>
                <a:latin typeface="+mn-ea"/>
              </a:rPr>
              <a:t>数据存储器映射的控制和状态寄存器。</a:t>
            </a:r>
          </a:p>
        </p:txBody>
      </p:sp>
    </p:spTree>
    <p:extLst>
      <p:ext uri="{BB962C8B-B14F-4D97-AF65-F5344CB8AC3E}">
        <p14:creationId xmlns:p14="http://schemas.microsoft.com/office/powerpoint/2010/main" val="510106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814025"/>
            <a:ext cx="7920880" cy="1015663"/>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模块的工作原理如图</a:t>
            </a:r>
            <a:r>
              <a:rPr lang="en-US" altLang="zh-CN" sz="2000" kern="100" dirty="0">
                <a:solidFill>
                  <a:schemeClr val="tx1">
                    <a:lumMod val="65000"/>
                    <a:lumOff val="35000"/>
                  </a:schemeClr>
                </a:solidFill>
                <a:latin typeface="+mn-ea"/>
              </a:rPr>
              <a:t>15-3</a:t>
            </a:r>
            <a:r>
              <a:rPr lang="zh-CN" altLang="en-US" sz="2000" kern="100" dirty="0">
                <a:solidFill>
                  <a:schemeClr val="tx1">
                    <a:lumMod val="65000"/>
                    <a:lumOff val="35000"/>
                  </a:schemeClr>
                </a:solidFill>
                <a:latin typeface="+mn-ea"/>
              </a:rPr>
              <a:t>所示，图中的数字</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表示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位数据并行传输。</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模块具有独立的数据发送器和数据接收器，这样能够保证</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既能同时进行，也能够独立进行发送和接收的操作。</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模块发送和接收数据的工作原理</a:t>
            </a:r>
          </a:p>
        </p:txBody>
      </p:sp>
      <p:graphicFrame>
        <p:nvGraphicFramePr>
          <p:cNvPr id="3" name="对象 2"/>
          <p:cNvGraphicFramePr>
            <a:graphicFrameLocks noChangeAspect="1"/>
          </p:cNvGraphicFramePr>
          <p:nvPr>
            <p:extLst>
              <p:ext uri="{D42A27DB-BD31-4B8C-83A1-F6EECF244321}">
                <p14:modId xmlns:p14="http://schemas.microsoft.com/office/powerpoint/2010/main" val="2694907766"/>
              </p:ext>
            </p:extLst>
          </p:nvPr>
        </p:nvGraphicFramePr>
        <p:xfrm>
          <a:off x="1462686" y="1829688"/>
          <a:ext cx="6218628" cy="2686278"/>
        </p:xfrm>
        <a:graphic>
          <a:graphicData uri="http://schemas.openxmlformats.org/presentationml/2006/ole">
            <mc:AlternateContent xmlns:mc="http://schemas.openxmlformats.org/markup-compatibility/2006">
              <mc:Choice xmlns:v="urn:schemas-microsoft-com:vml" Requires="v">
                <p:oleObj spid="_x0000_s92207" name="Visio" r:id="rId4" imgW="5596509" imgH="2413635" progId="Visio.Drawing.11">
                  <p:embed/>
                </p:oleObj>
              </mc:Choice>
              <mc:Fallback>
                <p:oleObj name="Visio" r:id="rId4" imgW="5596509" imgH="241363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2686" y="1829688"/>
                        <a:ext cx="6218628" cy="2686278"/>
                      </a:xfrm>
                      <a:prstGeom prst="rect">
                        <a:avLst/>
                      </a:prstGeom>
                      <a:solidFill>
                        <a:schemeClr val="bg1"/>
                      </a:solidFill>
                    </p:spPr>
                  </p:pic>
                </p:oleObj>
              </mc:Fallback>
            </mc:AlternateContent>
          </a:graphicData>
        </a:graphic>
      </p:graphicFrame>
      <p:sp>
        <p:nvSpPr>
          <p:cNvPr id="9" name="矩形 8"/>
          <p:cNvSpPr/>
          <p:nvPr/>
        </p:nvSpPr>
        <p:spPr>
          <a:xfrm>
            <a:off x="2937578" y="4589648"/>
            <a:ext cx="3268844" cy="430374"/>
          </a:xfrm>
          <a:prstGeom prst="rect">
            <a:avLst/>
          </a:prstGeom>
        </p:spPr>
        <p:txBody>
          <a:bodyPr wrap="none">
            <a:spAutoFit/>
          </a:bodyPr>
          <a:lstStyle/>
          <a:p>
            <a:pPr algn="ctr">
              <a:lnSpc>
                <a:spcPct val="120000"/>
              </a:lnSpc>
              <a:spcAft>
                <a:spcPts val="0"/>
              </a:spcAft>
            </a:pPr>
            <a:r>
              <a:rPr lang="zh-CN" altLang="zh-CN" sz="2000" kern="100" dirty="0" smtClean="0">
                <a:latin typeface="+mn-ea"/>
                <a:cs typeface="Times New Roman" panose="02020603050405020304" pitchFamily="18" charset="0"/>
              </a:rPr>
              <a:t>图</a:t>
            </a:r>
            <a:r>
              <a:rPr lang="en-US" altLang="zh-CN" sz="2000" kern="100" dirty="0" smtClean="0">
                <a:latin typeface="+mn-ea"/>
                <a:cs typeface="Times New Roman" panose="02020603050405020304" pitchFamily="18" charset="0"/>
              </a:rPr>
              <a:t>15-3 SCI</a:t>
            </a:r>
            <a:r>
              <a:rPr lang="zh-CN" altLang="zh-CN" sz="2000" kern="100" dirty="0" smtClean="0">
                <a:latin typeface="+mn-ea"/>
                <a:cs typeface="Times New Roman" panose="02020603050405020304" pitchFamily="18" charset="0"/>
              </a:rPr>
              <a:t>模块的工作原理</a:t>
            </a:r>
            <a:endParaRPr lang="zh-CN" altLang="zh-CN" sz="2000" kern="100" dirty="0">
              <a:latin typeface="+mn-ea"/>
              <a:cs typeface="Times New Roman" panose="02020603050405020304" pitchFamily="18" charset="0"/>
            </a:endParaRPr>
          </a:p>
        </p:txBody>
      </p:sp>
    </p:spTree>
    <p:extLst>
      <p:ext uri="{BB962C8B-B14F-4D97-AF65-F5344CB8AC3E}">
        <p14:creationId xmlns:p14="http://schemas.microsoft.com/office/powerpoint/2010/main" val="34624040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201851"/>
            <a:ext cx="7920880" cy="3170099"/>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接收数据的过程如图</a:t>
            </a:r>
            <a:r>
              <a:rPr lang="en-US" altLang="zh-CN" sz="2000" kern="100" dirty="0">
                <a:solidFill>
                  <a:schemeClr val="tx1">
                    <a:lumMod val="65000"/>
                    <a:lumOff val="35000"/>
                  </a:schemeClr>
                </a:solidFill>
                <a:latin typeface="+mn-ea"/>
              </a:rPr>
              <a:t>15-3</a:t>
            </a:r>
            <a:r>
              <a:rPr lang="zh-CN" altLang="en-US" sz="2000" kern="100" dirty="0">
                <a:solidFill>
                  <a:schemeClr val="tx1">
                    <a:lumMod val="65000"/>
                    <a:lumOff val="35000"/>
                  </a:schemeClr>
                </a:solidFill>
                <a:latin typeface="+mn-ea"/>
              </a:rPr>
              <a:t>左半部分所示，主要如下：</a:t>
            </a:r>
          </a:p>
          <a:p>
            <a:pPr marL="363538" indent="-363538" algn="just"/>
            <a:r>
              <a:rPr lang="en-US" altLang="zh-CN" sz="2000" kern="100" dirty="0">
                <a:solidFill>
                  <a:schemeClr val="tx1">
                    <a:lumMod val="65000"/>
                    <a:lumOff val="35000"/>
                  </a:schemeClr>
                </a:solidFill>
                <a:latin typeface="+mn-ea"/>
              </a:rPr>
              <a:t>(1</a:t>
            </a:r>
            <a:r>
              <a:rPr lang="en-US" altLang="zh-CN" sz="2000" kern="100" dirty="0" smtClean="0">
                <a:solidFill>
                  <a:schemeClr val="tx1">
                    <a:lumMod val="65000"/>
                    <a:lumOff val="35000"/>
                  </a:schemeClr>
                </a:solidFill>
                <a:latin typeface="+mn-ea"/>
              </a:rPr>
              <a:t>)</a:t>
            </a:r>
            <a:r>
              <a:rPr lang="zh-CN" altLang="en-US" sz="2000" kern="100" dirty="0" smtClean="0">
                <a:solidFill>
                  <a:schemeClr val="tx1">
                    <a:lumMod val="65000"/>
                    <a:lumOff val="35000"/>
                  </a:schemeClr>
                </a:solidFill>
                <a:latin typeface="+mn-ea"/>
              </a:rPr>
              <a:t>当</a:t>
            </a:r>
            <a:r>
              <a:rPr lang="zh-CN" altLang="en-US" sz="2000" kern="100" dirty="0">
                <a:solidFill>
                  <a:schemeClr val="tx1">
                    <a:lumMod val="65000"/>
                    <a:lumOff val="35000"/>
                  </a:schemeClr>
                </a:solidFill>
                <a:latin typeface="+mn-ea"/>
              </a:rPr>
              <a:t>其他处理器发出的数据到达</a:t>
            </a:r>
            <a:r>
              <a:rPr lang="en-US" altLang="zh-CN" sz="2000" kern="100" dirty="0">
                <a:solidFill>
                  <a:schemeClr val="tx1">
                    <a:lumMod val="65000"/>
                    <a:lumOff val="35000"/>
                  </a:schemeClr>
                </a:solidFill>
                <a:latin typeface="+mn-ea"/>
              </a:rPr>
              <a:t>SCIRXD</a:t>
            </a:r>
            <a:r>
              <a:rPr lang="zh-CN" altLang="en-US" sz="2000" kern="100" dirty="0">
                <a:solidFill>
                  <a:schemeClr val="tx1">
                    <a:lumMod val="65000"/>
                    <a:lumOff val="35000"/>
                  </a:schemeClr>
                </a:solidFill>
                <a:latin typeface="+mn-ea"/>
              </a:rPr>
              <a:t>引脚后，</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开始检测数据的起始位</a:t>
            </a:r>
            <a:r>
              <a:rPr lang="zh-CN" altLang="en-US" sz="2000" kern="100" dirty="0" smtClean="0">
                <a:solidFill>
                  <a:schemeClr val="tx1">
                    <a:lumMod val="65000"/>
                    <a:lumOff val="35000"/>
                  </a:schemeClr>
                </a:solidFill>
                <a:latin typeface="+mn-ea"/>
              </a:rPr>
              <a:t>。</a:t>
            </a:r>
            <a:endParaRPr lang="en-US" altLang="zh-CN" sz="2000" kern="100" dirty="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2</a:t>
            </a:r>
            <a:r>
              <a:rPr lang="en-US" altLang="zh-CN" sz="2000" kern="100" dirty="0" smtClean="0">
                <a:solidFill>
                  <a:schemeClr val="tx1">
                    <a:lumMod val="65000"/>
                    <a:lumOff val="35000"/>
                  </a:schemeClr>
                </a:solidFill>
                <a:latin typeface="+mn-ea"/>
              </a:rPr>
              <a:t>)</a:t>
            </a:r>
            <a:r>
              <a:rPr lang="zh-CN" altLang="en-US" sz="2000" kern="100" dirty="0" smtClean="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SCIXD</a:t>
            </a:r>
            <a:r>
              <a:rPr lang="zh-CN" altLang="en-US" sz="2000" kern="100" dirty="0">
                <a:solidFill>
                  <a:schemeClr val="tx1">
                    <a:lumMod val="65000"/>
                    <a:lumOff val="35000"/>
                  </a:schemeClr>
                </a:solidFill>
                <a:latin typeface="+mn-ea"/>
              </a:rPr>
              <a:t>引脚检测到起始位，便开始将随后的数据逐位逐位的移至</a:t>
            </a:r>
            <a:r>
              <a:rPr lang="en-US" altLang="zh-CN" sz="2000" kern="100" dirty="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寄存器</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3</a:t>
            </a:r>
            <a:r>
              <a:rPr lang="en-US" altLang="zh-CN" sz="2000" kern="100" dirty="0" smtClean="0">
                <a:solidFill>
                  <a:schemeClr val="tx1">
                    <a:lumMod val="65000"/>
                    <a:lumOff val="35000"/>
                  </a:schemeClr>
                </a:solidFill>
                <a:latin typeface="+mn-ea"/>
              </a:rPr>
              <a:t>)</a:t>
            </a:r>
            <a:r>
              <a:rPr lang="zh-CN" altLang="en-US" sz="2000" kern="100" dirty="0" smtClean="0">
                <a:solidFill>
                  <a:schemeClr val="tx1">
                    <a:lumMod val="65000"/>
                    <a:lumOff val="35000"/>
                  </a:schemeClr>
                </a:solidFill>
                <a:latin typeface="+mn-ea"/>
              </a:rPr>
              <a:t>如果</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控制寄存器</a:t>
            </a:r>
            <a:r>
              <a:rPr lang="en-US" altLang="zh-CN" sz="2000" kern="100" dirty="0">
                <a:solidFill>
                  <a:schemeClr val="tx1">
                    <a:lumMod val="65000"/>
                    <a:lumOff val="35000"/>
                  </a:schemeClr>
                </a:solidFill>
                <a:latin typeface="+mn-ea"/>
              </a:rPr>
              <a:t>SCICTL1</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RXENA</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，也就是如果使能了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的接收操作，当</a:t>
            </a:r>
            <a:r>
              <a:rPr lang="en-US" altLang="zh-CN" sz="2000" kern="100" dirty="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寄存器中的数据满后，便将这个</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位的数据并行移入接收缓冲寄存器</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，接收缓冲寄存器就绪标志位</a:t>
            </a:r>
            <a:r>
              <a:rPr lang="en-US" altLang="zh-CN" sz="2000" kern="100" dirty="0">
                <a:solidFill>
                  <a:schemeClr val="tx1">
                    <a:lumMod val="65000"/>
                    <a:lumOff val="35000"/>
                  </a:schemeClr>
                </a:solidFill>
                <a:latin typeface="+mn-ea"/>
              </a:rPr>
              <a:t>RXRDY</a:t>
            </a:r>
            <a:r>
              <a:rPr lang="zh-CN" altLang="en-US" sz="2000" kern="100" dirty="0">
                <a:solidFill>
                  <a:schemeClr val="tx1">
                    <a:lumMod val="65000"/>
                    <a:lumOff val="35000"/>
                  </a:schemeClr>
                </a:solidFill>
                <a:latin typeface="+mn-ea"/>
              </a:rPr>
              <a:t>被置位，表示已经接受了一个新的数据，等待</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来读取，此时还会产生一个</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的接收中断申请信号。</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模块发送和接收数据的工作原理</a:t>
            </a:r>
          </a:p>
        </p:txBody>
      </p:sp>
    </p:spTree>
    <p:extLst>
      <p:ext uri="{BB962C8B-B14F-4D97-AF65-F5344CB8AC3E}">
        <p14:creationId xmlns:p14="http://schemas.microsoft.com/office/powerpoint/2010/main" val="2797626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201851"/>
            <a:ext cx="7920880" cy="2862322"/>
          </a:xfrm>
          <a:prstGeom prst="rect">
            <a:avLst/>
          </a:prstGeom>
        </p:spPr>
        <p:txBody>
          <a:bodyPr wrap="square">
            <a:spAutoFit/>
          </a:bodyPr>
          <a:lstStyle/>
          <a:p>
            <a:pPr marL="363538" indent="-363538" algn="just"/>
            <a:r>
              <a:rPr lang="en-US" altLang="zh-CN" sz="2000" kern="100" dirty="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4)CPU</a:t>
            </a:r>
            <a:r>
              <a:rPr lang="zh-CN" altLang="en-US" sz="2000" kern="100" dirty="0">
                <a:solidFill>
                  <a:schemeClr val="tx1">
                    <a:lumMod val="65000"/>
                    <a:lumOff val="35000"/>
                  </a:schemeClr>
                </a:solidFill>
                <a:latin typeface="+mn-ea"/>
              </a:rPr>
              <a:t>通过程序读取</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寄存器中的数据后，</a:t>
            </a:r>
            <a:r>
              <a:rPr lang="en-US" altLang="zh-CN" sz="2000" kern="100" dirty="0">
                <a:solidFill>
                  <a:schemeClr val="tx1">
                    <a:lumMod val="65000"/>
                    <a:lumOff val="35000"/>
                  </a:schemeClr>
                </a:solidFill>
                <a:latin typeface="+mn-ea"/>
              </a:rPr>
              <a:t>RXRDY</a:t>
            </a:r>
            <a:r>
              <a:rPr lang="zh-CN" altLang="en-US" sz="2000" kern="100" dirty="0">
                <a:solidFill>
                  <a:schemeClr val="tx1">
                    <a:lumMod val="65000"/>
                    <a:lumOff val="35000"/>
                  </a:schemeClr>
                </a:solidFill>
                <a:latin typeface="+mn-ea"/>
              </a:rPr>
              <a:t>标志位被自动清除。至此，完成了一个数据的读取</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5</a:t>
            </a:r>
            <a:r>
              <a:rPr lang="en-US" altLang="zh-CN" sz="2000" kern="100" dirty="0" smtClean="0">
                <a:solidFill>
                  <a:schemeClr val="tx1">
                    <a:lumMod val="65000"/>
                    <a:lumOff val="35000"/>
                  </a:schemeClr>
                </a:solidFill>
                <a:latin typeface="+mn-ea"/>
              </a:rPr>
              <a:t>)</a:t>
            </a:r>
            <a:r>
              <a:rPr lang="zh-CN" altLang="en-US" sz="2000" kern="100" dirty="0" smtClean="0">
                <a:solidFill>
                  <a:schemeClr val="tx1">
                    <a:lumMod val="65000"/>
                    <a:lumOff val="35000"/>
                  </a:schemeClr>
                </a:solidFill>
                <a:latin typeface="+mn-ea"/>
              </a:rPr>
              <a:t>如果</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控制寄存器</a:t>
            </a:r>
            <a:r>
              <a:rPr lang="en-US" altLang="zh-CN" sz="2000" kern="100" dirty="0">
                <a:solidFill>
                  <a:schemeClr val="tx1">
                    <a:lumMod val="65000"/>
                    <a:lumOff val="35000"/>
                  </a:schemeClr>
                </a:solidFill>
                <a:latin typeface="+mn-ea"/>
              </a:rPr>
              <a:t>SCICTL1</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RXENA</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，也就是如果没有使能</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的接收操作，从图</a:t>
            </a:r>
            <a:r>
              <a:rPr lang="en-US" altLang="zh-CN" sz="2000" kern="100" dirty="0">
                <a:solidFill>
                  <a:schemeClr val="tx1">
                    <a:lumMod val="65000"/>
                    <a:lumOff val="35000"/>
                  </a:schemeClr>
                </a:solidFill>
                <a:latin typeface="+mn-ea"/>
              </a:rPr>
              <a:t>15-3</a:t>
            </a:r>
            <a:r>
              <a:rPr lang="zh-CN" altLang="en-US" sz="2000" kern="100" dirty="0">
                <a:solidFill>
                  <a:schemeClr val="tx1">
                    <a:lumMod val="65000"/>
                    <a:lumOff val="35000"/>
                  </a:schemeClr>
                </a:solidFill>
                <a:latin typeface="+mn-ea"/>
              </a:rPr>
              <a:t>可以看到，当外部数据到达引脚</a:t>
            </a:r>
            <a:r>
              <a:rPr lang="en-US" altLang="zh-CN" sz="2000" kern="100" dirty="0">
                <a:solidFill>
                  <a:schemeClr val="tx1">
                    <a:lumMod val="65000"/>
                    <a:lumOff val="35000"/>
                  </a:schemeClr>
                </a:solidFill>
                <a:latin typeface="+mn-ea"/>
              </a:rPr>
              <a:t>SCIRXD</a:t>
            </a:r>
            <a:r>
              <a:rPr lang="zh-CN" altLang="en-US" sz="2000" kern="100" dirty="0">
                <a:solidFill>
                  <a:schemeClr val="tx1">
                    <a:lumMod val="65000"/>
                    <a:lumOff val="35000"/>
                  </a:schemeClr>
                </a:solidFill>
                <a:latin typeface="+mn-ea"/>
              </a:rPr>
              <a:t>时，数据还是会被逐位移入</a:t>
            </a:r>
            <a:r>
              <a:rPr lang="en-US" altLang="zh-CN" sz="2000" kern="100" dirty="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寄存器，但是不会从</a:t>
            </a:r>
            <a:r>
              <a:rPr lang="en-US" altLang="zh-CN" sz="2000" kern="100" dirty="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寄存器移入到</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寄存器中</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6</a:t>
            </a:r>
            <a:r>
              <a:rPr lang="en-US" altLang="zh-CN" sz="2000" kern="100" dirty="0" smtClean="0">
                <a:solidFill>
                  <a:schemeClr val="tx1">
                    <a:lumMod val="65000"/>
                    <a:lumOff val="35000"/>
                  </a:schemeClr>
                </a:solidFill>
                <a:latin typeface="+mn-ea"/>
              </a:rPr>
              <a:t>)</a:t>
            </a:r>
            <a:r>
              <a:rPr lang="zh-CN" altLang="en-US" sz="2000" kern="100" dirty="0" smtClean="0">
                <a:solidFill>
                  <a:schemeClr val="tx1">
                    <a:lumMod val="65000"/>
                    <a:lumOff val="35000"/>
                  </a:schemeClr>
                </a:solidFill>
                <a:latin typeface="+mn-ea"/>
              </a:rPr>
              <a:t>如果</a:t>
            </a:r>
            <a:r>
              <a:rPr lang="zh-CN" altLang="en-US" sz="2000" kern="100" dirty="0">
                <a:solidFill>
                  <a:schemeClr val="tx1">
                    <a:lumMod val="65000"/>
                    <a:lumOff val="35000"/>
                  </a:schemeClr>
                </a:solidFill>
                <a:latin typeface="+mn-ea"/>
              </a:rPr>
              <a:t>使能了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功能，则</a:t>
            </a:r>
            <a:r>
              <a:rPr lang="en-US" altLang="zh-CN" sz="2000" kern="100" dirty="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会将数据直接加载到</a:t>
            </a:r>
            <a:r>
              <a:rPr lang="en-US" altLang="zh-CN" sz="2000" kern="100" dirty="0">
                <a:solidFill>
                  <a:schemeClr val="tx1">
                    <a:lumMod val="65000"/>
                    <a:lumOff val="35000"/>
                  </a:schemeClr>
                </a:solidFill>
                <a:latin typeface="+mn-ea"/>
              </a:rPr>
              <a:t>RX FIFO</a:t>
            </a:r>
            <a:r>
              <a:rPr lang="zh-CN" altLang="en-US" sz="2000" kern="100" dirty="0">
                <a:solidFill>
                  <a:schemeClr val="tx1">
                    <a:lumMod val="65000"/>
                    <a:lumOff val="35000"/>
                  </a:schemeClr>
                </a:solidFill>
                <a:latin typeface="+mn-ea"/>
              </a:rPr>
              <a:t>队列中，</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再从</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队列读取数据，这样减少了</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的开销，提高了效率。</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模块发送和接收数据的工作原理</a:t>
            </a:r>
          </a:p>
        </p:txBody>
      </p:sp>
    </p:spTree>
    <p:extLst>
      <p:ext uri="{BB962C8B-B14F-4D97-AF65-F5344CB8AC3E}">
        <p14:creationId xmlns:p14="http://schemas.microsoft.com/office/powerpoint/2010/main" val="2802938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987574"/>
            <a:ext cx="7920880" cy="3785652"/>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发送数据的过程如图</a:t>
            </a:r>
            <a:r>
              <a:rPr lang="en-US" altLang="zh-CN" sz="2000" kern="100" dirty="0">
                <a:solidFill>
                  <a:schemeClr val="tx1">
                    <a:lumMod val="65000"/>
                    <a:lumOff val="35000"/>
                  </a:schemeClr>
                </a:solidFill>
                <a:latin typeface="+mn-ea"/>
              </a:rPr>
              <a:t>15-3</a:t>
            </a:r>
            <a:r>
              <a:rPr lang="zh-CN" altLang="en-US" sz="2000" kern="100" dirty="0">
                <a:solidFill>
                  <a:schemeClr val="tx1">
                    <a:lumMod val="65000"/>
                    <a:lumOff val="35000"/>
                  </a:schemeClr>
                </a:solidFill>
                <a:latin typeface="+mn-ea"/>
              </a:rPr>
              <a:t>有半部分所示，主要如下：</a:t>
            </a:r>
          </a:p>
          <a:p>
            <a:pPr marL="363538" indent="-363538" algn="just"/>
            <a:r>
              <a:rPr lang="en-US" altLang="zh-CN" sz="2000" kern="100" dirty="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1)CPU</a:t>
            </a:r>
            <a:r>
              <a:rPr lang="zh-CN" altLang="en-US" sz="2000" kern="100" dirty="0">
                <a:solidFill>
                  <a:schemeClr val="tx1">
                    <a:lumMod val="65000"/>
                    <a:lumOff val="35000"/>
                  </a:schemeClr>
                </a:solidFill>
                <a:latin typeface="+mn-ea"/>
              </a:rPr>
              <a:t>通过程序将数据写入</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寄存器，这时候发送器不再为空，发送缓冲寄存器就绪标志位</a:t>
            </a:r>
            <a:r>
              <a:rPr lang="en-US" altLang="zh-CN" sz="2000" kern="100" dirty="0">
                <a:solidFill>
                  <a:schemeClr val="tx1">
                    <a:lumMod val="65000"/>
                    <a:lumOff val="35000"/>
                  </a:schemeClr>
                </a:solidFill>
                <a:latin typeface="+mn-ea"/>
              </a:rPr>
              <a:t>TXRDY</a:t>
            </a:r>
            <a:r>
              <a:rPr lang="zh-CN" altLang="en-US" sz="2000" kern="100" dirty="0">
                <a:solidFill>
                  <a:schemeClr val="tx1">
                    <a:lumMod val="65000"/>
                    <a:lumOff val="35000"/>
                  </a:schemeClr>
                </a:solidFill>
                <a:latin typeface="+mn-ea"/>
              </a:rPr>
              <a:t>被清除</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2</a:t>
            </a:r>
            <a:r>
              <a:rPr lang="en-US" altLang="zh-CN" sz="2000" kern="100" dirty="0" smtClean="0">
                <a:solidFill>
                  <a:schemeClr val="tx1">
                    <a:lumMod val="65000"/>
                    <a:lumOff val="35000"/>
                  </a:schemeClr>
                </a:solidFill>
                <a:latin typeface="+mn-ea"/>
              </a:rPr>
              <a:t>)</a:t>
            </a:r>
            <a:r>
              <a:rPr lang="zh-CN" altLang="en-US" sz="2000" kern="100" dirty="0" smtClean="0">
                <a:solidFill>
                  <a:schemeClr val="tx1">
                    <a:lumMod val="65000"/>
                    <a:lumOff val="35000"/>
                  </a:schemeClr>
                </a:solidFill>
                <a:latin typeface="+mn-ea"/>
              </a:rPr>
              <a:t>如果</a:t>
            </a:r>
            <a:r>
              <a:rPr lang="zh-CN" altLang="en-US" sz="2000" kern="100" dirty="0">
                <a:solidFill>
                  <a:schemeClr val="tx1">
                    <a:lumMod val="65000"/>
                    <a:lumOff val="35000"/>
                  </a:schemeClr>
                </a:solidFill>
                <a:latin typeface="+mn-ea"/>
              </a:rPr>
              <a:t>使能了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功能，发送移位寄存器</a:t>
            </a:r>
            <a:r>
              <a:rPr lang="en-US" altLang="zh-CN" sz="2000" kern="100" dirty="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将直接从</a:t>
            </a:r>
            <a:r>
              <a:rPr lang="en-US" altLang="zh-CN" sz="2000" kern="100" dirty="0">
                <a:solidFill>
                  <a:schemeClr val="tx1">
                    <a:lumMod val="65000"/>
                    <a:lumOff val="35000"/>
                  </a:schemeClr>
                </a:solidFill>
                <a:latin typeface="+mn-ea"/>
              </a:rPr>
              <a:t>TX FIFO</a:t>
            </a:r>
            <a:r>
              <a:rPr lang="zh-CN" altLang="en-US" sz="2000" kern="100" dirty="0">
                <a:solidFill>
                  <a:schemeClr val="tx1">
                    <a:lumMod val="65000"/>
                    <a:lumOff val="35000"/>
                  </a:schemeClr>
                </a:solidFill>
                <a:latin typeface="+mn-ea"/>
              </a:rPr>
              <a:t>队列中获取需要发送的数据</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(3)SCI</a:t>
            </a:r>
            <a:r>
              <a:rPr lang="zh-CN" altLang="en-US" sz="2000" kern="100" dirty="0">
                <a:solidFill>
                  <a:schemeClr val="tx1">
                    <a:lumMod val="65000"/>
                    <a:lumOff val="35000"/>
                  </a:schemeClr>
                </a:solidFill>
                <a:latin typeface="+mn-ea"/>
              </a:rPr>
              <a:t>将数据从</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发送到</a:t>
            </a:r>
            <a:r>
              <a:rPr lang="en-US" altLang="zh-CN" sz="2000" kern="100" dirty="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寄存器，这时候，</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寄存器为空，可以将下一个数据写入该寄存器了，发送缓冲寄存器就绪标志位</a:t>
            </a:r>
            <a:r>
              <a:rPr lang="en-US" altLang="zh-CN" sz="2000" kern="100" dirty="0">
                <a:solidFill>
                  <a:schemeClr val="tx1">
                    <a:lumMod val="65000"/>
                    <a:lumOff val="35000"/>
                  </a:schemeClr>
                </a:solidFill>
                <a:latin typeface="+mn-ea"/>
              </a:rPr>
              <a:t>TXRDY</a:t>
            </a:r>
            <a:r>
              <a:rPr lang="zh-CN" altLang="en-US" sz="2000" kern="100" dirty="0">
                <a:solidFill>
                  <a:schemeClr val="tx1">
                    <a:lumMod val="65000"/>
                    <a:lumOff val="35000"/>
                  </a:schemeClr>
                </a:solidFill>
                <a:latin typeface="+mn-ea"/>
              </a:rPr>
              <a:t>被置位，并发出发送中断请求</a:t>
            </a:r>
            <a:r>
              <a:rPr lang="zh-CN" altLang="en-US" sz="2000" kern="100" dirty="0" smtClean="0">
                <a:solidFill>
                  <a:schemeClr val="tx1">
                    <a:lumMod val="65000"/>
                    <a:lumOff val="35000"/>
                  </a:schemeClr>
                </a:solidFill>
                <a:latin typeface="+mn-ea"/>
              </a:rPr>
              <a:t>信号</a:t>
            </a:r>
            <a:r>
              <a:rPr lang="zh-CN" altLang="en-US" sz="2000" kern="100" dirty="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a:t>
            </a:r>
            <a:r>
              <a:rPr lang="en-US" altLang="zh-CN" sz="2000" kern="100" dirty="0" smtClean="0">
                <a:solidFill>
                  <a:schemeClr val="tx1">
                    <a:lumMod val="65000"/>
                    <a:lumOff val="35000"/>
                  </a:schemeClr>
                </a:solidFill>
                <a:latin typeface="+mn-ea"/>
              </a:rPr>
              <a:t>)</a:t>
            </a:r>
            <a:r>
              <a:rPr lang="zh-CN" altLang="en-US" sz="2000" kern="100" dirty="0" smtClean="0">
                <a:solidFill>
                  <a:schemeClr val="tx1">
                    <a:lumMod val="65000"/>
                    <a:lumOff val="35000"/>
                  </a:schemeClr>
                </a:solidFill>
                <a:latin typeface="+mn-ea"/>
              </a:rPr>
              <a:t>当</a:t>
            </a:r>
            <a:r>
              <a:rPr lang="zh-CN" altLang="en-US" sz="2000" kern="100" dirty="0">
                <a:solidFill>
                  <a:schemeClr val="tx1">
                    <a:lumMod val="65000"/>
                    <a:lumOff val="35000"/>
                  </a:schemeClr>
                </a:solidFill>
                <a:latin typeface="+mn-ea"/>
              </a:rPr>
              <a:t>数据移入发送移位寄存器</a:t>
            </a:r>
            <a:r>
              <a:rPr lang="en-US" altLang="zh-CN" sz="2000" kern="100" dirty="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后，如果</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控制寄存器</a:t>
            </a:r>
            <a:r>
              <a:rPr lang="en-US" altLang="zh-CN" sz="2000" kern="100" dirty="0">
                <a:solidFill>
                  <a:schemeClr val="tx1">
                    <a:lumMod val="65000"/>
                    <a:lumOff val="35000"/>
                  </a:schemeClr>
                </a:solidFill>
                <a:latin typeface="+mn-ea"/>
              </a:rPr>
              <a:t>SCICTL1</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TXENA</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，也就是如果使能了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的发送操作，则移位寄存器将数据逐位逐位的移到引脚</a:t>
            </a:r>
            <a:r>
              <a:rPr lang="en-US" altLang="zh-CN" sz="2000" kern="100" dirty="0">
                <a:solidFill>
                  <a:schemeClr val="tx1">
                    <a:lumMod val="65000"/>
                    <a:lumOff val="35000"/>
                  </a:schemeClr>
                </a:solidFill>
                <a:latin typeface="+mn-ea"/>
              </a:rPr>
              <a:t>TXRDY</a:t>
            </a:r>
            <a:r>
              <a:rPr lang="zh-CN" altLang="en-US" sz="2000" kern="100" dirty="0">
                <a:solidFill>
                  <a:schemeClr val="tx1">
                    <a:lumMod val="65000"/>
                    <a:lumOff val="35000"/>
                  </a:schemeClr>
                </a:solidFill>
                <a:latin typeface="+mn-ea"/>
              </a:rPr>
              <a:t>上。至此，完成一个数据的发送。</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模块发送和接收数据的工作原理</a:t>
            </a:r>
          </a:p>
        </p:txBody>
      </p:sp>
    </p:spTree>
    <p:extLst>
      <p:ext uri="{BB962C8B-B14F-4D97-AF65-F5344CB8AC3E}">
        <p14:creationId xmlns:p14="http://schemas.microsoft.com/office/powerpoint/2010/main" val="3441785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635646"/>
            <a:ext cx="7920880" cy="2554545"/>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仔细回味一下</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发送和接收数据的原理，不难发现，发送和接收其实就是一个相反的过程。这里需要再提一下的就是当接收缓冲寄存器</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内有数据时，表示接收缓冲寄存器已经就绪，等待</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来读取数据，其标志位</a:t>
            </a:r>
            <a:r>
              <a:rPr lang="en-US" altLang="zh-CN" sz="2000" kern="100" dirty="0">
                <a:solidFill>
                  <a:schemeClr val="tx1">
                    <a:lumMod val="65000"/>
                    <a:lumOff val="35000"/>
                  </a:schemeClr>
                </a:solidFill>
                <a:latin typeface="+mn-ea"/>
              </a:rPr>
              <a:t>RXRDY</a:t>
            </a:r>
            <a:r>
              <a:rPr lang="zh-CN" altLang="en-US" sz="2000" kern="100" dirty="0">
                <a:solidFill>
                  <a:schemeClr val="tx1">
                    <a:lumMod val="65000"/>
                    <a:lumOff val="35000"/>
                  </a:schemeClr>
                </a:solidFill>
                <a:latin typeface="+mn-ea"/>
              </a:rPr>
              <a:t>为高，当</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将数据从</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读取后，</a:t>
            </a:r>
            <a:r>
              <a:rPr lang="en-US" altLang="zh-CN" sz="2000" kern="100" dirty="0">
                <a:solidFill>
                  <a:schemeClr val="tx1">
                    <a:lumMod val="65000"/>
                    <a:lumOff val="35000"/>
                  </a:schemeClr>
                </a:solidFill>
                <a:latin typeface="+mn-ea"/>
              </a:rPr>
              <a:t>RXRDY</a:t>
            </a:r>
            <a:r>
              <a:rPr lang="zh-CN" altLang="en-US" sz="2000" kern="100" dirty="0">
                <a:solidFill>
                  <a:schemeClr val="tx1">
                    <a:lumMod val="65000"/>
                    <a:lumOff val="35000"/>
                  </a:schemeClr>
                </a:solidFill>
                <a:latin typeface="+mn-ea"/>
              </a:rPr>
              <a:t>被清除，变为低。当发送缓冲寄存器为空时，表示发送缓冲寄存器就绪，等待</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写入下一个需要发送的数据，其标志位</a:t>
            </a:r>
            <a:r>
              <a:rPr lang="en-US" altLang="zh-CN" sz="2000" kern="100" dirty="0">
                <a:solidFill>
                  <a:schemeClr val="tx1">
                    <a:lumMod val="65000"/>
                    <a:lumOff val="35000"/>
                  </a:schemeClr>
                </a:solidFill>
                <a:latin typeface="+mn-ea"/>
              </a:rPr>
              <a:t>TXRDY</a:t>
            </a:r>
            <a:r>
              <a:rPr lang="zh-CN" altLang="en-US" sz="2000" kern="100" dirty="0">
                <a:solidFill>
                  <a:schemeClr val="tx1">
                    <a:lumMod val="65000"/>
                    <a:lumOff val="35000"/>
                  </a:schemeClr>
                </a:solidFill>
                <a:latin typeface="+mn-ea"/>
              </a:rPr>
              <a:t>为高，当</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将数据写入</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后，</a:t>
            </a:r>
            <a:r>
              <a:rPr lang="en-US" altLang="zh-CN" sz="2000" kern="100" dirty="0">
                <a:solidFill>
                  <a:schemeClr val="tx1">
                    <a:lumMod val="65000"/>
                    <a:lumOff val="35000"/>
                  </a:schemeClr>
                </a:solidFill>
                <a:latin typeface="+mn-ea"/>
              </a:rPr>
              <a:t>TXRDY</a:t>
            </a:r>
            <a:r>
              <a:rPr lang="zh-CN" altLang="en-US" sz="2000" kern="100" dirty="0">
                <a:solidFill>
                  <a:schemeClr val="tx1">
                    <a:lumMod val="65000"/>
                    <a:lumOff val="35000"/>
                  </a:schemeClr>
                </a:solidFill>
                <a:latin typeface="+mn-ea"/>
              </a:rPr>
              <a:t>被清除，变为低。</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模块发送和接收数据的工作原理</a:t>
            </a:r>
          </a:p>
        </p:txBody>
      </p:sp>
    </p:spTree>
    <p:extLst>
      <p:ext uri="{BB962C8B-B14F-4D97-AF65-F5344CB8AC3E}">
        <p14:creationId xmlns:p14="http://schemas.microsoft.com/office/powerpoint/2010/main" val="1609390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635646"/>
            <a:ext cx="7920880" cy="224676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处理器在通信的时候，一般都会涉及到协议，所谓协议就是指通信双方预先约定好的数据格式，以及每位数据所代表的具体含义。这就像地下党员做情报工作一样，地下工作人员将一份情报传给了上级，上级可以根据事先约定好的规则进行翻译，获取该份情报的具体内容。如果情报被敌人截获了也不怕，由于敌人不知道情报中每个文字所代表的含义，对于敌人来说，这份情报是无效的。这种事先约定好的规则，在通信中就叫做通信协议。</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通信的数据格式</a:t>
            </a:r>
          </a:p>
        </p:txBody>
      </p:sp>
    </p:spTree>
    <p:extLst>
      <p:ext uri="{BB962C8B-B14F-4D97-AF65-F5344CB8AC3E}">
        <p14:creationId xmlns:p14="http://schemas.microsoft.com/office/powerpoint/2010/main" val="30447886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131590"/>
            <a:ext cx="7920880" cy="317009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在</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中，通信协议体现在了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的数据格式上。通常将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的数据格式称之为可编程的数据格式，原因是可以通过</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的通信控制寄存器</a:t>
            </a:r>
            <a:r>
              <a:rPr lang="en-US" altLang="zh-CN" sz="2000" kern="100" dirty="0">
                <a:solidFill>
                  <a:schemeClr val="tx1">
                    <a:lumMod val="65000"/>
                    <a:lumOff val="35000"/>
                  </a:schemeClr>
                </a:solidFill>
                <a:latin typeface="+mn-ea"/>
              </a:rPr>
              <a:t>SCICCR</a:t>
            </a:r>
            <a:r>
              <a:rPr lang="zh-CN" altLang="en-US" sz="2000" kern="100" dirty="0">
                <a:solidFill>
                  <a:schemeClr val="tx1">
                    <a:lumMod val="65000"/>
                    <a:lumOff val="35000"/>
                  </a:schemeClr>
                </a:solidFill>
                <a:latin typeface="+mn-ea"/>
              </a:rPr>
              <a:t>来进行设置，规定通信过程中所使用的数据格式。</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模块使用的是</a:t>
            </a:r>
            <a:r>
              <a:rPr lang="en-US" altLang="zh-CN" sz="2000" kern="100" dirty="0">
                <a:solidFill>
                  <a:schemeClr val="tx1">
                    <a:lumMod val="65000"/>
                    <a:lumOff val="35000"/>
                  </a:schemeClr>
                </a:solidFill>
                <a:latin typeface="+mn-ea"/>
              </a:rPr>
              <a:t>NRZ</a:t>
            </a:r>
            <a:r>
              <a:rPr lang="zh-CN" altLang="en-US" sz="2000" kern="100" dirty="0">
                <a:solidFill>
                  <a:schemeClr val="tx1">
                    <a:lumMod val="65000"/>
                    <a:lumOff val="35000"/>
                  </a:schemeClr>
                </a:solidFill>
                <a:latin typeface="+mn-ea"/>
              </a:rPr>
              <a:t>数据格式，其包括了：</a:t>
            </a:r>
          </a:p>
          <a:p>
            <a:pPr marL="363538" indent="-363538" algn="just"/>
            <a:r>
              <a:rPr lang="en-US" altLang="zh-CN" sz="2000" kern="100" dirty="0">
                <a:solidFill>
                  <a:schemeClr val="tx1">
                    <a:lumMod val="65000"/>
                    <a:lumOff val="35000"/>
                  </a:schemeClr>
                </a:solidFill>
                <a:latin typeface="+mn-ea"/>
              </a:rPr>
              <a:t>(1)1</a:t>
            </a:r>
            <a:r>
              <a:rPr lang="zh-CN" altLang="en-US" sz="2000" kern="100" dirty="0">
                <a:solidFill>
                  <a:schemeClr val="tx1">
                    <a:lumMod val="65000"/>
                    <a:lumOff val="35000"/>
                  </a:schemeClr>
                </a:solidFill>
                <a:latin typeface="+mn-ea"/>
              </a:rPr>
              <a:t>个起始位</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2)1~8</a:t>
            </a:r>
            <a:r>
              <a:rPr lang="zh-CN" altLang="en-US" sz="2000" kern="100" dirty="0">
                <a:solidFill>
                  <a:schemeClr val="tx1">
                    <a:lumMod val="65000"/>
                    <a:lumOff val="35000"/>
                  </a:schemeClr>
                </a:solidFill>
                <a:latin typeface="+mn-ea"/>
              </a:rPr>
              <a:t>个数据位</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3)1</a:t>
            </a:r>
            <a:r>
              <a:rPr lang="zh-CN" altLang="en-US" sz="2000" kern="100" dirty="0">
                <a:solidFill>
                  <a:schemeClr val="tx1">
                    <a:lumMod val="65000"/>
                    <a:lumOff val="35000"/>
                  </a:schemeClr>
                </a:solidFill>
                <a:latin typeface="+mn-ea"/>
              </a:rPr>
              <a:t>个奇</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偶</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非极性位</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4)1~2</a:t>
            </a:r>
            <a:r>
              <a:rPr lang="zh-CN" altLang="en-US" sz="2000" kern="100" dirty="0">
                <a:solidFill>
                  <a:schemeClr val="tx1">
                    <a:lumMod val="65000"/>
                    <a:lumOff val="35000"/>
                  </a:schemeClr>
                </a:solidFill>
                <a:latin typeface="+mn-ea"/>
              </a:rPr>
              <a:t>个结束位</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marL="363538" indent="-363538" algn="just"/>
            <a:r>
              <a:rPr lang="en-US" altLang="zh-CN" sz="2000" kern="100" dirty="0" smtClean="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在多处理器通信时的地址位模式下，有</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个用于区别数据或者地址的特殊位。</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通信的数据格式</a:t>
            </a:r>
          </a:p>
        </p:txBody>
      </p:sp>
    </p:spTree>
    <p:extLst>
      <p:ext uri="{BB962C8B-B14F-4D97-AF65-F5344CB8AC3E}">
        <p14:creationId xmlns:p14="http://schemas.microsoft.com/office/powerpoint/2010/main" val="234482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串行通信接口</a:t>
            </a:r>
            <a:r>
              <a:rPr lang="en-US" altLang="zh-CN" dirty="0"/>
              <a:t>SCI</a:t>
            </a:r>
            <a:endParaRPr lang="zh-CN" altLang="en-US" dirty="0"/>
          </a:p>
        </p:txBody>
      </p:sp>
      <p:sp>
        <p:nvSpPr>
          <p:cNvPr id="35" name="MH_SubTitle_1"/>
          <p:cNvSpPr txBox="1">
            <a:spLocks noChangeArrowheads="1"/>
          </p:cNvSpPr>
          <p:nvPr>
            <p:custDataLst>
              <p:tags r:id="rId1"/>
            </p:custDataLst>
          </p:nvPr>
        </p:nvSpPr>
        <p:spPr bwMode="auto">
          <a:xfrm>
            <a:off x="827584" y="1347614"/>
            <a:ext cx="7560840" cy="3024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538163">
              <a:buClr>
                <a:schemeClr val="accent2"/>
              </a:buClr>
              <a:buNone/>
            </a:pPr>
            <a:r>
              <a:rPr lang="zh-CN" altLang="en-US" sz="2000" b="0" dirty="0">
                <a:solidFill>
                  <a:schemeClr val="tx1">
                    <a:lumMod val="65000"/>
                    <a:lumOff val="35000"/>
                  </a:schemeClr>
                </a:solidFill>
                <a:sym typeface="+mn-lt"/>
              </a:rPr>
              <a:t>实际开发时，经常会遇到这样的情况，例如做电机控制时需要显示</a:t>
            </a:r>
            <a:r>
              <a:rPr lang="en-US" altLang="zh-CN" sz="2000" b="0" dirty="0">
                <a:solidFill>
                  <a:schemeClr val="tx1">
                    <a:lumMod val="65000"/>
                    <a:lumOff val="35000"/>
                  </a:schemeClr>
                </a:solidFill>
                <a:sym typeface="+mn-lt"/>
              </a:rPr>
              <a:t>ADC</a:t>
            </a:r>
            <a:r>
              <a:rPr lang="zh-CN" altLang="en-US" sz="2000" b="0" dirty="0">
                <a:solidFill>
                  <a:schemeClr val="tx1">
                    <a:lumMod val="65000"/>
                    <a:lumOff val="35000"/>
                  </a:schemeClr>
                </a:solidFill>
                <a:sym typeface="+mn-lt"/>
              </a:rPr>
              <a:t>采样之后得到的电机电压、电流、转速等数据。当然首先想到的是可以为系统设计液晶屏来显示，不过还有一种不错的方法，就是将这些数据通过协议将其上传给计算机，然后通过计算机上的软件进行显示和监测。又例如在某些项目中需要计算机发送预先设定的指令来控</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程序的运行方式。那</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怎样才能和计算机之间实现数据的传输呢？最简单最常用的方法就是使用其内部的串行通信接口</a:t>
            </a:r>
            <a:r>
              <a:rPr lang="en-US" altLang="zh-CN" sz="2000" b="0" dirty="0">
                <a:solidFill>
                  <a:schemeClr val="tx1">
                    <a:lumMod val="65000"/>
                    <a:lumOff val="35000"/>
                  </a:schemeClr>
                </a:solidFill>
                <a:sym typeface="+mn-lt"/>
              </a:rPr>
              <a:t>SCI</a:t>
            </a:r>
            <a:r>
              <a:rPr lang="zh-CN" altLang="en-US" sz="2000" b="0" dirty="0">
                <a:solidFill>
                  <a:schemeClr val="tx1">
                    <a:lumMod val="65000"/>
                    <a:lumOff val="35000"/>
                  </a:schemeClr>
                </a:solidFill>
                <a:sym typeface="+mn-lt"/>
              </a:rPr>
              <a:t>。本章将详细介绍</a:t>
            </a:r>
            <a:r>
              <a:rPr lang="en-US" altLang="zh-CN" sz="2000" b="0" dirty="0">
                <a:solidFill>
                  <a:schemeClr val="tx1">
                    <a:lumMod val="65000"/>
                    <a:lumOff val="35000"/>
                  </a:schemeClr>
                </a:solidFill>
                <a:sym typeface="+mn-lt"/>
              </a:rPr>
              <a:t>SCI</a:t>
            </a:r>
            <a:r>
              <a:rPr lang="zh-CN" altLang="en-US" sz="2000" b="0" dirty="0">
                <a:solidFill>
                  <a:schemeClr val="tx1">
                    <a:lumMod val="65000"/>
                    <a:lumOff val="35000"/>
                  </a:schemeClr>
                </a:solidFill>
                <a:sym typeface="+mn-lt"/>
              </a:rPr>
              <a:t>的结构、特点及其工作原理。</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131590"/>
            <a:ext cx="7920880" cy="1015663"/>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15-4</a:t>
            </a:r>
            <a:r>
              <a:rPr lang="zh-CN" altLang="en-US" sz="2000" kern="100" dirty="0">
                <a:solidFill>
                  <a:schemeClr val="tx1">
                    <a:lumMod val="65000"/>
                    <a:lumOff val="35000"/>
                  </a:schemeClr>
                </a:solidFill>
                <a:latin typeface="+mn-ea"/>
              </a:rPr>
              <a:t>也能看出，</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的数据帧包括</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个起始位、</a:t>
            </a:r>
            <a:r>
              <a:rPr lang="en-US" altLang="zh-CN" sz="2000" kern="100" dirty="0">
                <a:solidFill>
                  <a:schemeClr val="tx1">
                    <a:lumMod val="65000"/>
                    <a:lumOff val="35000"/>
                  </a:schemeClr>
                </a:solidFill>
                <a:latin typeface="+mn-ea"/>
              </a:rPr>
              <a:t>1~8</a:t>
            </a:r>
            <a:r>
              <a:rPr lang="zh-CN" altLang="en-US" sz="2000" kern="100" dirty="0">
                <a:solidFill>
                  <a:schemeClr val="tx1">
                    <a:lumMod val="65000"/>
                    <a:lumOff val="35000"/>
                  </a:schemeClr>
                </a:solidFill>
                <a:latin typeface="+mn-ea"/>
              </a:rPr>
              <a:t>个数据位、</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个可选的奇偶校验位和</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或</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个停止位。每个数据位占用</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的时钟周期</a:t>
            </a:r>
            <a:r>
              <a:rPr lang="en-US" altLang="zh-CN" sz="2000" kern="100" dirty="0">
                <a:solidFill>
                  <a:schemeClr val="tx1">
                    <a:lumMod val="65000"/>
                    <a:lumOff val="35000"/>
                  </a:schemeClr>
                </a:solidFill>
                <a:latin typeface="+mn-ea"/>
              </a:rPr>
              <a:t>SCICLK</a:t>
            </a:r>
            <a:r>
              <a:rPr lang="zh-CN" altLang="en-US" sz="2000" kern="100" dirty="0">
                <a:solidFill>
                  <a:schemeClr val="tx1">
                    <a:lumMod val="65000"/>
                    <a:lumOff val="35000"/>
                  </a:schemeClr>
                </a:solidFill>
                <a:latin typeface="+mn-ea"/>
              </a:rPr>
              <a:t>，也就是</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，如图</a:t>
            </a:r>
            <a:r>
              <a:rPr lang="en-US" altLang="zh-CN" sz="2000" kern="100" dirty="0">
                <a:solidFill>
                  <a:schemeClr val="tx1">
                    <a:lumMod val="65000"/>
                    <a:lumOff val="35000"/>
                  </a:schemeClr>
                </a:solidFill>
                <a:latin typeface="+mn-ea"/>
              </a:rPr>
              <a:t>15-5</a:t>
            </a:r>
            <a:r>
              <a:rPr lang="zh-CN" altLang="en-US" sz="2000" kern="100" dirty="0">
                <a:solidFill>
                  <a:schemeClr val="tx1">
                    <a:lumMod val="65000"/>
                    <a:lumOff val="35000"/>
                  </a:schemeClr>
                </a:solidFill>
                <a:latin typeface="+mn-ea"/>
              </a:rPr>
              <a:t>所示。</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通信的数据格式</a:t>
            </a:r>
          </a:p>
        </p:txBody>
      </p:sp>
      <p:sp>
        <p:nvSpPr>
          <p:cNvPr id="5" name="矩形 4"/>
          <p:cNvSpPr/>
          <p:nvPr/>
        </p:nvSpPr>
        <p:spPr>
          <a:xfrm>
            <a:off x="3071805" y="4443958"/>
            <a:ext cx="3012363" cy="430374"/>
          </a:xfrm>
          <a:prstGeom prst="rect">
            <a:avLst/>
          </a:prstGeom>
        </p:spPr>
        <p:txBody>
          <a:bodyPr wrap="none">
            <a:spAutoFit/>
          </a:bodyPr>
          <a:lstStyle/>
          <a:p>
            <a:pPr algn="ctr">
              <a:lnSpc>
                <a:spcPct val="120000"/>
              </a:lnSpc>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15-5 SCI</a:t>
            </a:r>
            <a:r>
              <a:rPr lang="zh-CN" altLang="en-US" sz="2000" kern="100" dirty="0">
                <a:latin typeface="+mn-ea"/>
                <a:cs typeface="Times New Roman" panose="02020603050405020304" pitchFamily="18" charset="0"/>
              </a:rPr>
              <a:t>异步通信格式</a:t>
            </a:r>
            <a:endParaRPr lang="zh-CN" altLang="zh-CN" sz="2000" kern="100" dirty="0">
              <a:latin typeface="+mn-ea"/>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17819779"/>
              </p:ext>
            </p:extLst>
          </p:nvPr>
        </p:nvGraphicFramePr>
        <p:xfrm>
          <a:off x="1402035" y="2355726"/>
          <a:ext cx="6410325" cy="1781175"/>
        </p:xfrm>
        <a:graphic>
          <a:graphicData uri="http://schemas.openxmlformats.org/presentationml/2006/ole">
            <mc:AlternateContent xmlns:mc="http://schemas.openxmlformats.org/markup-compatibility/2006">
              <mc:Choice xmlns:v="urn:schemas-microsoft-com:vml" Requires="v">
                <p:oleObj spid="_x0000_s95274" name="Visio" r:id="rId4" imgW="7024878" imgH="1949196" progId="Visio.Drawing.11">
                  <p:embed/>
                </p:oleObj>
              </mc:Choice>
              <mc:Fallback>
                <p:oleObj name="Visio" r:id="rId4" imgW="7024878" imgH="194919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2035" y="2355726"/>
                        <a:ext cx="6410325" cy="17811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809646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923678"/>
            <a:ext cx="7920880" cy="1938992"/>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的接收器在收到一个起始位后开始工作，如图</a:t>
            </a:r>
            <a:r>
              <a:rPr lang="en-US" altLang="zh-CN" sz="2000" kern="100" dirty="0">
                <a:solidFill>
                  <a:schemeClr val="tx1">
                    <a:lumMod val="65000"/>
                    <a:lumOff val="35000"/>
                  </a:schemeClr>
                </a:solidFill>
                <a:latin typeface="+mn-ea"/>
              </a:rPr>
              <a:t>15-5</a:t>
            </a:r>
            <a:r>
              <a:rPr lang="zh-CN" altLang="en-US" sz="2000" kern="100" dirty="0">
                <a:solidFill>
                  <a:schemeClr val="tx1">
                    <a:lumMod val="65000"/>
                    <a:lumOff val="35000"/>
                  </a:schemeClr>
                </a:solidFill>
                <a:latin typeface="+mn-ea"/>
              </a:rPr>
              <a:t>所示，如果</a:t>
            </a:r>
            <a:r>
              <a:rPr lang="en-US" altLang="zh-CN" sz="2000" kern="100" dirty="0">
                <a:solidFill>
                  <a:schemeClr val="tx1">
                    <a:lumMod val="65000"/>
                    <a:lumOff val="35000"/>
                  </a:schemeClr>
                </a:solidFill>
                <a:latin typeface="+mn-ea"/>
              </a:rPr>
              <a:t>SCIRXD</a:t>
            </a:r>
            <a:r>
              <a:rPr lang="zh-CN" altLang="en-US" sz="2000" kern="100" dirty="0">
                <a:solidFill>
                  <a:schemeClr val="tx1">
                    <a:lumMod val="65000"/>
                    <a:lumOff val="35000"/>
                  </a:schemeClr>
                </a:solidFill>
                <a:latin typeface="+mn-ea"/>
              </a:rPr>
              <a:t>引脚检测到连续的</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SCICLK</a:t>
            </a:r>
            <a:r>
              <a:rPr lang="zh-CN" altLang="en-US" sz="2000" kern="100" dirty="0">
                <a:solidFill>
                  <a:schemeClr val="tx1">
                    <a:lumMod val="65000"/>
                    <a:lumOff val="35000"/>
                  </a:schemeClr>
                </a:solidFill>
                <a:latin typeface="+mn-ea"/>
              </a:rPr>
              <a:t>周期的低电平，</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就认为接收到了一个有效的起始位，否则就需要寻找新的起始位。对于每个帧中起始位后面的数据位，</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采用多数表决的机制来确定该位的值，具体的做法是，在每个数据位第</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、第</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、第</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SCICLK</a:t>
            </a:r>
            <a:r>
              <a:rPr lang="zh-CN" altLang="en-US" sz="2000" kern="100" dirty="0">
                <a:solidFill>
                  <a:schemeClr val="tx1">
                    <a:lumMod val="65000"/>
                    <a:lumOff val="35000"/>
                  </a:schemeClr>
                </a:solidFill>
                <a:latin typeface="+mn-ea"/>
              </a:rPr>
              <a:t>周期进行采样，如果</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次采样中有</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次以上的值相同，那么这个值就作为该数据位的值。</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通信的数据格式</a:t>
            </a:r>
          </a:p>
        </p:txBody>
      </p:sp>
    </p:spTree>
    <p:extLst>
      <p:ext uri="{BB962C8B-B14F-4D97-AF65-F5344CB8AC3E}">
        <p14:creationId xmlns:p14="http://schemas.microsoft.com/office/powerpoint/2010/main" val="2681573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99542"/>
            <a:ext cx="7920880" cy="317009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过去寄一封信或者一个包裹通常需要一周甚至更久的时间，而现在使用快递的话有时候只需一到两天，说明运输和派送的速度大大加快了。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通信其实也是在运输物品，只不过这些物品是由</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或</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组成的数字信息，那么</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是以什么样的速度去运输这些数据的呢？这个速度是由</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的波特率来决定的。所谓的波特率就是指设备每秒所能发送的二进制数据的位数。</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的每个</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模块都具有</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位的波特率寄存器，</a:t>
            </a:r>
            <a:r>
              <a:rPr lang="en-US" altLang="zh-CN" sz="2000" kern="100" dirty="0">
                <a:solidFill>
                  <a:schemeClr val="tx1">
                    <a:lumMod val="65000"/>
                    <a:lumOff val="35000"/>
                  </a:schemeClr>
                </a:solidFill>
                <a:latin typeface="+mn-ea"/>
              </a:rPr>
              <a:t>SCIHBAUD</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SCILBAUD</a:t>
            </a:r>
            <a:r>
              <a:rPr lang="zh-CN" altLang="en-US" sz="2000" kern="100" dirty="0">
                <a:solidFill>
                  <a:schemeClr val="tx1">
                    <a:lumMod val="65000"/>
                    <a:lumOff val="35000"/>
                  </a:schemeClr>
                </a:solidFill>
                <a:latin typeface="+mn-ea"/>
              </a:rPr>
              <a:t>，通过编程，可以实现达到</a:t>
            </a:r>
            <a:r>
              <a:rPr lang="en-US" altLang="zh-CN" sz="2000" kern="100" dirty="0">
                <a:solidFill>
                  <a:schemeClr val="tx1">
                    <a:lumMod val="65000"/>
                    <a:lumOff val="35000"/>
                  </a:schemeClr>
                </a:solidFill>
                <a:latin typeface="+mn-ea"/>
              </a:rPr>
              <a:t>64K</a:t>
            </a:r>
            <a:r>
              <a:rPr lang="zh-CN" altLang="en-US" sz="2000" kern="100" dirty="0">
                <a:solidFill>
                  <a:schemeClr val="tx1">
                    <a:lumMod val="65000"/>
                    <a:lumOff val="35000"/>
                  </a:schemeClr>
                </a:solidFill>
                <a:latin typeface="+mn-ea"/>
              </a:rPr>
              <a:t>种不同的速率</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模块通信波特率与波特率选择寄存器之间的关系如式</a:t>
            </a:r>
            <a:r>
              <a:rPr lang="en-US" altLang="zh-CN" sz="2000" kern="100" dirty="0">
                <a:solidFill>
                  <a:schemeClr val="tx1">
                    <a:lumMod val="65000"/>
                    <a:lumOff val="35000"/>
                  </a:schemeClr>
                </a:solidFill>
                <a:latin typeface="+mn-ea"/>
              </a:rPr>
              <a:t>(15-1)</a:t>
            </a:r>
            <a:r>
              <a:rPr lang="zh-CN" altLang="en-US" sz="2000" kern="100" dirty="0">
                <a:solidFill>
                  <a:schemeClr val="tx1">
                    <a:lumMod val="65000"/>
                    <a:lumOff val="35000"/>
                  </a:schemeClr>
                </a:solidFill>
                <a:latin typeface="+mn-ea"/>
              </a:rPr>
              <a:t>所示：</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通信的波特率</a:t>
            </a:r>
          </a:p>
        </p:txBody>
      </p:sp>
      <p:graphicFrame>
        <p:nvGraphicFramePr>
          <p:cNvPr id="3" name="对象 2"/>
          <p:cNvGraphicFramePr>
            <a:graphicFrameLocks noChangeAspect="1"/>
          </p:cNvGraphicFramePr>
          <p:nvPr>
            <p:extLst>
              <p:ext uri="{D42A27DB-BD31-4B8C-83A1-F6EECF244321}">
                <p14:modId xmlns:p14="http://schemas.microsoft.com/office/powerpoint/2010/main" val="3439052417"/>
              </p:ext>
            </p:extLst>
          </p:nvPr>
        </p:nvGraphicFramePr>
        <p:xfrm>
          <a:off x="2673243" y="3651870"/>
          <a:ext cx="3797514" cy="699542"/>
        </p:xfrm>
        <a:graphic>
          <a:graphicData uri="http://schemas.openxmlformats.org/presentationml/2006/ole">
            <mc:AlternateContent xmlns:mc="http://schemas.openxmlformats.org/markup-compatibility/2006">
              <mc:Choice xmlns:v="urn:schemas-microsoft-com:vml" Requires="v">
                <p:oleObj spid="_x0000_s102438" r:id="rId4" imgW="2171700" imgH="393700" progId="Equation.DSMT4">
                  <p:embed/>
                </p:oleObj>
              </mc:Choice>
              <mc:Fallback>
                <p:oleObj r:id="rId4" imgW="2171700" imgH="393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3243" y="3651870"/>
                        <a:ext cx="3797514" cy="699542"/>
                      </a:xfrm>
                      <a:prstGeom prst="rect">
                        <a:avLst/>
                      </a:prstGeom>
                      <a:noFill/>
                    </p:spPr>
                  </p:pic>
                </p:oleObj>
              </mc:Fallback>
            </mc:AlternateContent>
          </a:graphicData>
        </a:graphic>
      </p:graphicFrame>
      <p:sp>
        <p:nvSpPr>
          <p:cNvPr id="7" name="矩形 6"/>
          <p:cNvSpPr/>
          <p:nvPr/>
        </p:nvSpPr>
        <p:spPr>
          <a:xfrm>
            <a:off x="616759" y="4299942"/>
            <a:ext cx="7920880" cy="70788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其中，</a:t>
            </a:r>
            <a:r>
              <a:rPr lang="en-US" altLang="zh-CN" sz="2000" kern="100" dirty="0">
                <a:solidFill>
                  <a:schemeClr val="tx1">
                    <a:lumMod val="65000"/>
                    <a:lumOff val="35000"/>
                  </a:schemeClr>
                </a:solidFill>
                <a:latin typeface="+mn-ea"/>
              </a:rPr>
              <a:t>BRR</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波特率选择寄存器中的值，从十进制转换成</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进制后，其高</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位赋值给</a:t>
            </a:r>
            <a:r>
              <a:rPr lang="en-US" altLang="zh-CN" sz="2000" kern="100" dirty="0">
                <a:solidFill>
                  <a:schemeClr val="tx1">
                    <a:lumMod val="65000"/>
                    <a:lumOff val="35000"/>
                  </a:schemeClr>
                </a:solidFill>
                <a:latin typeface="+mn-ea"/>
              </a:rPr>
              <a:t>SCIHBAUD</a:t>
            </a:r>
            <a:r>
              <a:rPr lang="zh-CN" altLang="en-US" sz="2000" kern="100" dirty="0">
                <a:solidFill>
                  <a:schemeClr val="tx1">
                    <a:lumMod val="65000"/>
                    <a:lumOff val="35000"/>
                  </a:schemeClr>
                </a:solidFill>
                <a:latin typeface="+mn-ea"/>
              </a:rPr>
              <a:t>，低</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位赋值给</a:t>
            </a:r>
            <a:r>
              <a:rPr lang="en-US" altLang="zh-CN" sz="2000" kern="100" dirty="0">
                <a:solidFill>
                  <a:schemeClr val="tx1">
                    <a:lumMod val="65000"/>
                    <a:lumOff val="35000"/>
                  </a:schemeClr>
                </a:solidFill>
                <a:latin typeface="+mn-ea"/>
              </a:rPr>
              <a:t>SCILBAUD</a:t>
            </a:r>
            <a:r>
              <a:rPr lang="zh-CN" altLang="en-US" sz="2000" kern="100" dirty="0">
                <a:solidFill>
                  <a:schemeClr val="tx1">
                    <a:lumMod val="65000"/>
                    <a:lumOff val="35000"/>
                  </a:schemeClr>
                </a:solidFill>
                <a:latin typeface="+mn-ea"/>
              </a:rPr>
              <a:t>。</a:t>
            </a:r>
          </a:p>
        </p:txBody>
      </p:sp>
      <p:sp>
        <p:nvSpPr>
          <p:cNvPr id="8" name="矩形 7"/>
          <p:cNvSpPr/>
          <p:nvPr/>
        </p:nvSpPr>
        <p:spPr>
          <a:xfrm>
            <a:off x="7591137" y="3786516"/>
            <a:ext cx="936104" cy="369332"/>
          </a:xfrm>
          <a:prstGeom prst="rect">
            <a:avLst/>
          </a:prstGeom>
        </p:spPr>
        <p:txBody>
          <a:bodyPr wrap="square">
            <a:spAutoFit/>
          </a:bodyPr>
          <a:lstStyle/>
          <a:p>
            <a:pPr algn="just"/>
            <a:r>
              <a:rPr lang="en-US" altLang="zh-CN" dirty="0"/>
              <a:t>(15-1)</a:t>
            </a:r>
            <a:endParaRPr lang="zh-CN" altLang="en-US" sz="2000" kern="100" dirty="0">
              <a:solidFill>
                <a:schemeClr val="tx1">
                  <a:lumMod val="65000"/>
                  <a:lumOff val="35000"/>
                </a:schemeClr>
              </a:solidFill>
              <a:latin typeface="+mn-ea"/>
            </a:endParaRPr>
          </a:p>
        </p:txBody>
      </p:sp>
    </p:spTree>
    <p:extLst>
      <p:ext uri="{BB962C8B-B14F-4D97-AF65-F5344CB8AC3E}">
        <p14:creationId xmlns:p14="http://schemas.microsoft.com/office/powerpoint/2010/main" val="18002960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99542"/>
            <a:ext cx="7920880" cy="70788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需要提醒的是，式</a:t>
            </a:r>
            <a:r>
              <a:rPr lang="en-US" altLang="zh-CN" sz="2000" kern="100" dirty="0">
                <a:solidFill>
                  <a:schemeClr val="tx1">
                    <a:lumMod val="65000"/>
                    <a:lumOff val="35000"/>
                  </a:schemeClr>
                </a:solidFill>
                <a:latin typeface="+mn-ea"/>
              </a:rPr>
              <a:t>(15-1)</a:t>
            </a:r>
            <a:r>
              <a:rPr lang="zh-CN" altLang="en-US" sz="2000" kern="100" dirty="0">
                <a:solidFill>
                  <a:schemeClr val="tx1">
                    <a:lumMod val="65000"/>
                    <a:lumOff val="35000"/>
                  </a:schemeClr>
                </a:solidFill>
                <a:latin typeface="+mn-ea"/>
              </a:rPr>
              <a:t>所示的波特率公式仅仅适用于 时的情况，当</a:t>
            </a:r>
            <a:r>
              <a:rPr lang="en-US" altLang="zh-CN" sz="2000" kern="100" dirty="0">
                <a:solidFill>
                  <a:schemeClr val="tx1">
                    <a:lumMod val="65000"/>
                    <a:lumOff val="35000"/>
                  </a:schemeClr>
                </a:solidFill>
                <a:latin typeface="+mn-ea"/>
              </a:rPr>
              <a:t>BRR=0</a:t>
            </a:r>
            <a:r>
              <a:rPr lang="zh-CN" altLang="en-US" sz="2000" kern="100" dirty="0">
                <a:solidFill>
                  <a:schemeClr val="tx1">
                    <a:lumMod val="65000"/>
                    <a:lumOff val="35000"/>
                  </a:schemeClr>
                </a:solidFill>
                <a:latin typeface="+mn-ea"/>
              </a:rPr>
              <a:t>时，</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模块通信的波特率为：</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通信的波特率</a:t>
            </a:r>
          </a:p>
        </p:txBody>
      </p:sp>
      <p:sp>
        <p:nvSpPr>
          <p:cNvPr id="7" name="矩形 6"/>
          <p:cNvSpPr/>
          <p:nvPr/>
        </p:nvSpPr>
        <p:spPr>
          <a:xfrm>
            <a:off x="611560" y="2139702"/>
            <a:ext cx="7920880" cy="286232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 下面进行举例说明。假设外部晶振的频率为</a:t>
            </a:r>
            <a:r>
              <a:rPr lang="en-US" altLang="zh-CN" sz="2000" kern="100" dirty="0">
                <a:solidFill>
                  <a:schemeClr val="tx1">
                    <a:lumMod val="65000"/>
                    <a:lumOff val="35000"/>
                  </a:schemeClr>
                </a:solidFill>
                <a:latin typeface="+mn-ea"/>
              </a:rPr>
              <a:t>30MHz</a:t>
            </a:r>
            <a:r>
              <a:rPr lang="zh-CN" altLang="en-US" sz="2000" kern="100" dirty="0">
                <a:solidFill>
                  <a:schemeClr val="tx1">
                    <a:lumMod val="65000"/>
                    <a:lumOff val="35000"/>
                  </a:schemeClr>
                </a:solidFill>
                <a:latin typeface="+mn-ea"/>
              </a:rPr>
              <a:t>，经过锁相环</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倍频之后</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150MHz</a:t>
            </a:r>
            <a:r>
              <a:rPr lang="zh-CN" altLang="en-US" sz="2000" kern="100" dirty="0">
                <a:solidFill>
                  <a:schemeClr val="tx1">
                    <a:lumMod val="65000"/>
                    <a:lumOff val="35000"/>
                  </a:schemeClr>
                </a:solidFill>
                <a:latin typeface="+mn-ea"/>
              </a:rPr>
              <a:t>，然后，假设低速时钟预定标器</a:t>
            </a:r>
            <a:r>
              <a:rPr lang="en-US" altLang="zh-CN" sz="2000" kern="100" dirty="0">
                <a:solidFill>
                  <a:schemeClr val="tx1">
                    <a:lumMod val="65000"/>
                    <a:lumOff val="35000"/>
                  </a:schemeClr>
                </a:solidFill>
                <a:latin typeface="+mn-ea"/>
              </a:rPr>
              <a:t>LOSPCP</a:t>
            </a:r>
            <a:r>
              <a:rPr lang="zh-CN" altLang="en-US" sz="2000" kern="100" dirty="0">
                <a:solidFill>
                  <a:schemeClr val="tx1">
                    <a:lumMod val="65000"/>
                    <a:lumOff val="35000"/>
                  </a:schemeClr>
                </a:solidFill>
                <a:latin typeface="+mn-ea"/>
              </a:rPr>
              <a:t>的值为</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，则</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经过低速时钟预定标器之后产生低速外设时钟</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的值为</a:t>
            </a:r>
            <a:r>
              <a:rPr lang="en-US" altLang="zh-CN" sz="2000" kern="100" dirty="0">
                <a:solidFill>
                  <a:schemeClr val="tx1">
                    <a:lumMod val="65000"/>
                    <a:lumOff val="35000"/>
                  </a:schemeClr>
                </a:solidFill>
                <a:latin typeface="+mn-ea"/>
              </a:rPr>
              <a:t>37.5MHz</a:t>
            </a:r>
            <a:r>
              <a:rPr lang="zh-CN" altLang="en-US" sz="2000" kern="100" dirty="0">
                <a:solidFill>
                  <a:schemeClr val="tx1">
                    <a:lumMod val="65000"/>
                    <a:lumOff val="35000"/>
                  </a:schemeClr>
                </a:solidFill>
                <a:latin typeface="+mn-ea"/>
              </a:rPr>
              <a:t>，也就是说</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模块的时钟为</a:t>
            </a:r>
            <a:r>
              <a:rPr lang="en-US" altLang="zh-CN" sz="2000" kern="100" dirty="0">
                <a:solidFill>
                  <a:schemeClr val="tx1">
                    <a:lumMod val="65000"/>
                    <a:lumOff val="35000"/>
                  </a:schemeClr>
                </a:solidFill>
                <a:latin typeface="+mn-ea"/>
              </a:rPr>
              <a:t>37.5MHz</a:t>
            </a:r>
            <a:r>
              <a:rPr lang="zh-CN" altLang="en-US" sz="2000" kern="100" dirty="0" smtClean="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如果需要</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的波特率为</a:t>
            </a:r>
            <a:r>
              <a:rPr lang="en-US" altLang="zh-CN" sz="2000" kern="100" dirty="0">
                <a:solidFill>
                  <a:schemeClr val="tx1">
                    <a:lumMod val="65000"/>
                    <a:lumOff val="35000"/>
                  </a:schemeClr>
                </a:solidFill>
                <a:latin typeface="+mn-ea"/>
              </a:rPr>
              <a:t>19200</a:t>
            </a:r>
            <a:r>
              <a:rPr lang="zh-CN" altLang="en-US" sz="2000" kern="100" dirty="0">
                <a:solidFill>
                  <a:schemeClr val="tx1">
                    <a:lumMod val="65000"/>
                    <a:lumOff val="35000"/>
                  </a:schemeClr>
                </a:solidFill>
                <a:latin typeface="+mn-ea"/>
              </a:rPr>
              <a:t>，则将</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和波特率的数值代入式</a:t>
            </a:r>
            <a:r>
              <a:rPr lang="en-US" altLang="zh-CN" sz="2000" kern="100" dirty="0">
                <a:solidFill>
                  <a:schemeClr val="tx1">
                    <a:lumMod val="65000"/>
                    <a:lumOff val="35000"/>
                  </a:schemeClr>
                </a:solidFill>
                <a:latin typeface="+mn-ea"/>
              </a:rPr>
              <a:t>(15-1)</a:t>
            </a:r>
            <a:r>
              <a:rPr lang="zh-CN" altLang="en-US" sz="2000" kern="100" dirty="0">
                <a:solidFill>
                  <a:schemeClr val="tx1">
                    <a:lumMod val="65000"/>
                    <a:lumOff val="35000"/>
                  </a:schemeClr>
                </a:solidFill>
                <a:latin typeface="+mn-ea"/>
              </a:rPr>
              <a:t>，便可得到：</a:t>
            </a:r>
            <a:r>
              <a:rPr lang="en-US" altLang="zh-CN" sz="2000" kern="100" dirty="0">
                <a:solidFill>
                  <a:schemeClr val="tx1">
                    <a:lumMod val="65000"/>
                    <a:lumOff val="35000"/>
                  </a:schemeClr>
                </a:solidFill>
                <a:latin typeface="+mn-ea"/>
              </a:rPr>
              <a:t>BRR=243.15</a:t>
            </a:r>
            <a:r>
              <a:rPr lang="zh-CN" altLang="en-US" sz="2000" kern="100" dirty="0">
                <a:solidFill>
                  <a:schemeClr val="tx1">
                    <a:lumMod val="65000"/>
                    <a:lumOff val="35000"/>
                  </a:schemeClr>
                </a:solidFill>
                <a:latin typeface="+mn-ea"/>
              </a:rPr>
              <a:t>。由于寄存器的值都是正挣数，所以忽略掉小数以后可以得到</a:t>
            </a:r>
            <a:r>
              <a:rPr lang="en-US" altLang="zh-CN" sz="2000" kern="100" dirty="0">
                <a:solidFill>
                  <a:schemeClr val="tx1">
                    <a:lumMod val="65000"/>
                    <a:lumOff val="35000"/>
                  </a:schemeClr>
                </a:solidFill>
                <a:latin typeface="+mn-ea"/>
              </a:rPr>
              <a:t>BRR=243</a:t>
            </a:r>
            <a:r>
              <a:rPr lang="zh-CN" altLang="en-US" sz="2000" kern="100" dirty="0">
                <a:solidFill>
                  <a:schemeClr val="tx1">
                    <a:lumMod val="65000"/>
                    <a:lumOff val="35000"/>
                  </a:schemeClr>
                </a:solidFill>
                <a:latin typeface="+mn-ea"/>
              </a:rPr>
              <a:t>。将</a:t>
            </a:r>
            <a:r>
              <a:rPr lang="en-US" altLang="zh-CN" sz="2000" kern="100" dirty="0">
                <a:solidFill>
                  <a:schemeClr val="tx1">
                    <a:lumMod val="65000"/>
                    <a:lumOff val="35000"/>
                  </a:schemeClr>
                </a:solidFill>
                <a:latin typeface="+mn-ea"/>
              </a:rPr>
              <a:t>243</a:t>
            </a:r>
            <a:r>
              <a:rPr lang="zh-CN" altLang="en-US" sz="2000" kern="100" dirty="0">
                <a:solidFill>
                  <a:schemeClr val="tx1">
                    <a:lumMod val="65000"/>
                    <a:lumOff val="35000"/>
                  </a:schemeClr>
                </a:solidFill>
                <a:latin typeface="+mn-ea"/>
              </a:rPr>
              <a:t>用十六进制数表示是</a:t>
            </a:r>
            <a:r>
              <a:rPr lang="en-US" altLang="zh-CN" sz="2000" kern="100" dirty="0">
                <a:solidFill>
                  <a:schemeClr val="tx1">
                    <a:lumMod val="65000"/>
                    <a:lumOff val="35000"/>
                  </a:schemeClr>
                </a:solidFill>
                <a:latin typeface="+mn-ea"/>
              </a:rPr>
              <a:t>0xF3</a:t>
            </a:r>
            <a:r>
              <a:rPr lang="zh-CN" altLang="en-US" sz="2000" kern="100" dirty="0">
                <a:solidFill>
                  <a:schemeClr val="tx1">
                    <a:lumMod val="65000"/>
                    <a:lumOff val="35000"/>
                  </a:schemeClr>
                </a:solidFill>
                <a:latin typeface="+mn-ea"/>
              </a:rPr>
              <a:t>，因此</a:t>
            </a:r>
            <a:r>
              <a:rPr lang="en-US" altLang="zh-CN" sz="2000" kern="100" dirty="0">
                <a:solidFill>
                  <a:schemeClr val="tx1">
                    <a:lumMod val="65000"/>
                    <a:lumOff val="35000"/>
                  </a:schemeClr>
                </a:solidFill>
                <a:latin typeface="+mn-ea"/>
              </a:rPr>
              <a:t>SCIHBAUD</a:t>
            </a:r>
            <a:r>
              <a:rPr lang="zh-CN" altLang="en-US" sz="2000" kern="100" dirty="0">
                <a:solidFill>
                  <a:schemeClr val="tx1">
                    <a:lumMod val="65000"/>
                    <a:lumOff val="35000"/>
                  </a:schemeClr>
                </a:solidFill>
                <a:latin typeface="+mn-ea"/>
              </a:rPr>
              <a:t>的值为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SCILBAUD</a:t>
            </a:r>
            <a:r>
              <a:rPr lang="zh-CN" altLang="en-US" sz="2000" kern="100" dirty="0">
                <a:solidFill>
                  <a:schemeClr val="tx1">
                    <a:lumMod val="65000"/>
                    <a:lumOff val="35000"/>
                  </a:schemeClr>
                </a:solidFill>
                <a:latin typeface="+mn-ea"/>
              </a:rPr>
              <a:t>的值为</a:t>
            </a:r>
            <a:r>
              <a:rPr lang="en-US" altLang="zh-CN" sz="2000" kern="100" dirty="0">
                <a:solidFill>
                  <a:schemeClr val="tx1">
                    <a:lumMod val="65000"/>
                    <a:lumOff val="35000"/>
                  </a:schemeClr>
                </a:solidFill>
                <a:latin typeface="+mn-ea"/>
              </a:rPr>
              <a:t>0xF3</a:t>
            </a:r>
            <a:r>
              <a:rPr lang="zh-CN" altLang="en-US" sz="2000" kern="100" dirty="0">
                <a:solidFill>
                  <a:schemeClr val="tx1">
                    <a:lumMod val="65000"/>
                    <a:lumOff val="35000"/>
                  </a:schemeClr>
                </a:solidFill>
                <a:latin typeface="+mn-ea"/>
              </a:rPr>
              <a:t>。由于忽略了小数，将会产生</a:t>
            </a:r>
            <a:r>
              <a:rPr lang="en-US" altLang="zh-CN" sz="2000" kern="100" dirty="0">
                <a:solidFill>
                  <a:schemeClr val="tx1">
                    <a:lumMod val="65000"/>
                    <a:lumOff val="35000"/>
                  </a:schemeClr>
                </a:solidFill>
                <a:latin typeface="+mn-ea"/>
              </a:rPr>
              <a:t>0.06%</a:t>
            </a:r>
            <a:r>
              <a:rPr lang="zh-CN" altLang="en-US" sz="2000" kern="100" dirty="0">
                <a:solidFill>
                  <a:schemeClr val="tx1">
                    <a:lumMod val="65000"/>
                    <a:lumOff val="35000"/>
                  </a:schemeClr>
                </a:solidFill>
                <a:latin typeface="+mn-ea"/>
              </a:rPr>
              <a:t>的误差。</a:t>
            </a:r>
          </a:p>
        </p:txBody>
      </p:sp>
      <p:graphicFrame>
        <p:nvGraphicFramePr>
          <p:cNvPr id="5" name="对象 4"/>
          <p:cNvGraphicFramePr>
            <a:graphicFrameLocks noChangeAspect="1"/>
          </p:cNvGraphicFramePr>
          <p:nvPr>
            <p:extLst>
              <p:ext uri="{D42A27DB-BD31-4B8C-83A1-F6EECF244321}">
                <p14:modId xmlns:p14="http://schemas.microsoft.com/office/powerpoint/2010/main" val="3732834829"/>
              </p:ext>
            </p:extLst>
          </p:nvPr>
        </p:nvGraphicFramePr>
        <p:xfrm>
          <a:off x="2675752" y="1442824"/>
          <a:ext cx="3792495" cy="686261"/>
        </p:xfrm>
        <a:graphic>
          <a:graphicData uri="http://schemas.openxmlformats.org/presentationml/2006/ole">
            <mc:AlternateContent xmlns:mc="http://schemas.openxmlformats.org/markup-compatibility/2006">
              <mc:Choice xmlns:v="urn:schemas-microsoft-com:vml" Requires="v">
                <p:oleObj spid="_x0000_s104486" r:id="rId4" imgW="2005729" imgH="355446" progId="Equation.DSMT4">
                  <p:embed/>
                </p:oleObj>
              </mc:Choice>
              <mc:Fallback>
                <p:oleObj r:id="rId4" imgW="2005729" imgH="355446"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5752" y="1442824"/>
                        <a:ext cx="3792495" cy="686261"/>
                      </a:xfrm>
                      <a:prstGeom prst="rect">
                        <a:avLst/>
                      </a:prstGeom>
                      <a:noFill/>
                    </p:spPr>
                  </p:pic>
                </p:oleObj>
              </mc:Fallback>
            </mc:AlternateContent>
          </a:graphicData>
        </a:graphic>
      </p:graphicFrame>
      <p:sp>
        <p:nvSpPr>
          <p:cNvPr id="8" name="矩形 7"/>
          <p:cNvSpPr/>
          <p:nvPr/>
        </p:nvSpPr>
        <p:spPr>
          <a:xfrm>
            <a:off x="7539861" y="1571827"/>
            <a:ext cx="992579" cy="400110"/>
          </a:xfrm>
          <a:prstGeom prst="rect">
            <a:avLst/>
          </a:prstGeom>
        </p:spPr>
        <p:txBody>
          <a:bodyPr wrap="none">
            <a:spAutoFit/>
          </a:bodyPr>
          <a:lstStyle/>
          <a:p>
            <a:r>
              <a:rPr lang="en-US" altLang="zh-CN" sz="2000" kern="100" dirty="0">
                <a:latin typeface="+mn-ea"/>
                <a:cs typeface="Times New Roman" panose="02020603050405020304" pitchFamily="18" charset="0"/>
              </a:rPr>
              <a:t> (15-2)</a:t>
            </a:r>
            <a:endParaRPr lang="zh-CN" altLang="en-US" sz="2000" dirty="0">
              <a:latin typeface="+mn-ea"/>
            </a:endParaRPr>
          </a:p>
        </p:txBody>
      </p:sp>
    </p:spTree>
    <p:extLst>
      <p:ext uri="{BB962C8B-B14F-4D97-AF65-F5344CB8AC3E}">
        <p14:creationId xmlns:p14="http://schemas.microsoft.com/office/powerpoint/2010/main" val="3296248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99542"/>
            <a:ext cx="7920880" cy="707886"/>
          </a:xfrm>
          <a:prstGeom prst="rect">
            <a:avLst/>
          </a:prstGeom>
        </p:spPr>
        <p:txBody>
          <a:bodyPr wrap="square">
            <a:spAutoFit/>
          </a:bodyPr>
          <a:lstStyle/>
          <a:p>
            <a:pPr indent="538163" algn="just"/>
            <a:r>
              <a:rPr lang="zh-CN" altLang="en-US" sz="2000" kern="100" dirty="0" smtClean="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37.5MHz</a:t>
            </a:r>
            <a:r>
              <a:rPr lang="zh-CN" altLang="en-US" sz="2000" kern="100" dirty="0">
                <a:solidFill>
                  <a:schemeClr val="tx1">
                    <a:lumMod val="65000"/>
                    <a:lumOff val="35000"/>
                  </a:schemeClr>
                </a:solidFill>
                <a:latin typeface="+mn-ea"/>
              </a:rPr>
              <a:t>时，对于</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模块常见的波特率，其波特率选择寄存器的值如表</a:t>
            </a:r>
            <a:r>
              <a:rPr lang="en-US" altLang="zh-CN" sz="2000" kern="100" dirty="0">
                <a:solidFill>
                  <a:schemeClr val="tx1">
                    <a:lumMod val="65000"/>
                    <a:lumOff val="35000"/>
                  </a:schemeClr>
                </a:solidFill>
                <a:latin typeface="+mn-ea"/>
              </a:rPr>
              <a:t>15-2</a:t>
            </a:r>
            <a:r>
              <a:rPr lang="zh-CN" altLang="en-US" sz="2000" kern="100" dirty="0">
                <a:solidFill>
                  <a:schemeClr val="tx1">
                    <a:lumMod val="65000"/>
                    <a:lumOff val="35000"/>
                  </a:schemeClr>
                </a:solidFill>
                <a:latin typeface="+mn-ea"/>
              </a:rPr>
              <a:t>所示。</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通信的波特率</a:t>
            </a:r>
          </a:p>
        </p:txBody>
      </p:sp>
      <p:graphicFrame>
        <p:nvGraphicFramePr>
          <p:cNvPr id="2" name="表格 1"/>
          <p:cNvGraphicFramePr>
            <a:graphicFrameLocks noGrp="1"/>
          </p:cNvGraphicFramePr>
          <p:nvPr>
            <p:extLst>
              <p:ext uri="{D42A27DB-BD31-4B8C-83A1-F6EECF244321}">
                <p14:modId xmlns:p14="http://schemas.microsoft.com/office/powerpoint/2010/main" val="2807186497"/>
              </p:ext>
            </p:extLst>
          </p:nvPr>
        </p:nvGraphicFramePr>
        <p:xfrm>
          <a:off x="1319683" y="1462779"/>
          <a:ext cx="6504633" cy="1426464"/>
        </p:xfrm>
        <a:graphic>
          <a:graphicData uri="http://schemas.openxmlformats.org/drawingml/2006/table">
            <a:tbl>
              <a:tblPr firstRow="1" bandRow="1">
                <a:tableStyleId>{00A15C55-8517-42AA-B614-E9B94910E393}</a:tableStyleId>
              </a:tblPr>
              <a:tblGrid>
                <a:gridCol w="1013684">
                  <a:extLst>
                    <a:ext uri="{9D8B030D-6E8A-4147-A177-3AD203B41FA5}">
                      <a16:colId xmlns:a16="http://schemas.microsoft.com/office/drawing/2014/main" val="1535332494"/>
                    </a:ext>
                  </a:extLst>
                </a:gridCol>
                <a:gridCol w="1245207">
                  <a:extLst>
                    <a:ext uri="{9D8B030D-6E8A-4147-A177-3AD203B41FA5}">
                      <a16:colId xmlns:a16="http://schemas.microsoft.com/office/drawing/2014/main" val="2914237673"/>
                    </a:ext>
                  </a:extLst>
                </a:gridCol>
                <a:gridCol w="1175750">
                  <a:extLst>
                    <a:ext uri="{9D8B030D-6E8A-4147-A177-3AD203B41FA5}">
                      <a16:colId xmlns:a16="http://schemas.microsoft.com/office/drawing/2014/main" val="2795927101"/>
                    </a:ext>
                  </a:extLst>
                </a:gridCol>
                <a:gridCol w="1144880">
                  <a:extLst>
                    <a:ext uri="{9D8B030D-6E8A-4147-A177-3AD203B41FA5}">
                      <a16:colId xmlns:a16="http://schemas.microsoft.com/office/drawing/2014/main" val="1345031894"/>
                    </a:ext>
                  </a:extLst>
                </a:gridCol>
                <a:gridCol w="1013684">
                  <a:extLst>
                    <a:ext uri="{9D8B030D-6E8A-4147-A177-3AD203B41FA5}">
                      <a16:colId xmlns:a16="http://schemas.microsoft.com/office/drawing/2014/main" val="36459170"/>
                    </a:ext>
                  </a:extLst>
                </a:gridCol>
                <a:gridCol w="911428">
                  <a:extLst>
                    <a:ext uri="{9D8B030D-6E8A-4147-A177-3AD203B41FA5}">
                      <a16:colId xmlns:a16="http://schemas.microsoft.com/office/drawing/2014/main" val="3767180212"/>
                    </a:ext>
                  </a:extLst>
                </a:gridCol>
              </a:tblGrid>
              <a:tr h="216860">
                <a:tc>
                  <a:txBody>
                    <a:bodyPr/>
                    <a:lstStyle/>
                    <a:p>
                      <a:pPr algn="ctr">
                        <a:lnSpc>
                          <a:spcPct val="120000"/>
                        </a:lnSpc>
                        <a:spcAft>
                          <a:spcPts val="0"/>
                        </a:spcAft>
                      </a:pPr>
                      <a:r>
                        <a:rPr lang="zh-CN" sz="1300" kern="100">
                          <a:effectLst/>
                        </a:rPr>
                        <a:t>理想波特率</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BRR(</a:t>
                      </a:r>
                      <a:r>
                        <a:rPr lang="zh-CN" sz="1300" kern="100">
                          <a:effectLst/>
                        </a:rPr>
                        <a:t>十进制</a:t>
                      </a:r>
                      <a:r>
                        <a:rPr lang="en-US" sz="1300" kern="100">
                          <a:effectLst/>
                        </a:rPr>
                        <a:t>)</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SCIHBAUD</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SCILBAUD</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zh-CN" sz="1300" kern="100">
                          <a:effectLst/>
                        </a:rPr>
                        <a:t>精确波特率</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zh-CN" sz="1300" kern="100">
                          <a:effectLst/>
                        </a:rPr>
                        <a:t>误差</a:t>
                      </a:r>
                      <a:r>
                        <a:rPr lang="en-US" sz="1300" kern="100">
                          <a:effectLst/>
                        </a:rPr>
                        <a:t>(%)</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extLst>
                  <a:ext uri="{0D108BD9-81ED-4DB2-BD59-A6C34878D82A}">
                    <a16:rowId xmlns:a16="http://schemas.microsoft.com/office/drawing/2014/main" val="604122664"/>
                  </a:ext>
                </a:extLst>
              </a:tr>
              <a:tr h="215857">
                <a:tc>
                  <a:txBody>
                    <a:bodyPr/>
                    <a:lstStyle/>
                    <a:p>
                      <a:pPr algn="ctr">
                        <a:lnSpc>
                          <a:spcPct val="120000"/>
                        </a:lnSpc>
                        <a:spcAft>
                          <a:spcPts val="0"/>
                        </a:spcAft>
                      </a:pPr>
                      <a:r>
                        <a:rPr lang="en-US" sz="1300" kern="100">
                          <a:effectLst/>
                        </a:rPr>
                        <a:t>2400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1952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dirty="0">
                          <a:effectLst/>
                        </a:rPr>
                        <a:t>0x7A</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dirty="0">
                          <a:effectLst/>
                        </a:rPr>
                        <a:t>0</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2400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extLst>
                  <a:ext uri="{0D108BD9-81ED-4DB2-BD59-A6C34878D82A}">
                    <a16:rowId xmlns:a16="http://schemas.microsoft.com/office/drawing/2014/main" val="536932048"/>
                  </a:ext>
                </a:extLst>
              </a:tr>
              <a:tr h="215857">
                <a:tc>
                  <a:txBody>
                    <a:bodyPr/>
                    <a:lstStyle/>
                    <a:p>
                      <a:pPr algn="ctr">
                        <a:lnSpc>
                          <a:spcPct val="120000"/>
                        </a:lnSpc>
                        <a:spcAft>
                          <a:spcPts val="0"/>
                        </a:spcAft>
                      </a:pPr>
                      <a:r>
                        <a:rPr lang="en-US" sz="1300" kern="100">
                          <a:effectLst/>
                        </a:rPr>
                        <a:t>4800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976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0x3D</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4798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-0.04</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extLst>
                  <a:ext uri="{0D108BD9-81ED-4DB2-BD59-A6C34878D82A}">
                    <a16:rowId xmlns:a16="http://schemas.microsoft.com/office/drawing/2014/main" val="2365916577"/>
                  </a:ext>
                </a:extLst>
              </a:tr>
              <a:tr h="215857">
                <a:tc>
                  <a:txBody>
                    <a:bodyPr/>
                    <a:lstStyle/>
                    <a:p>
                      <a:pPr algn="ctr">
                        <a:lnSpc>
                          <a:spcPct val="120000"/>
                        </a:lnSpc>
                        <a:spcAft>
                          <a:spcPts val="0"/>
                        </a:spcAft>
                      </a:pPr>
                      <a:r>
                        <a:rPr lang="en-US" sz="1300" kern="100">
                          <a:effectLst/>
                        </a:rPr>
                        <a:t>9600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487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0x01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0xE7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9606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-0.06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extLst>
                  <a:ext uri="{0D108BD9-81ED-4DB2-BD59-A6C34878D82A}">
                    <a16:rowId xmlns:a16="http://schemas.microsoft.com/office/drawing/2014/main" val="1474184743"/>
                  </a:ext>
                </a:extLst>
              </a:tr>
              <a:tr h="215857">
                <a:tc>
                  <a:txBody>
                    <a:bodyPr/>
                    <a:lstStyle/>
                    <a:p>
                      <a:pPr algn="ctr">
                        <a:lnSpc>
                          <a:spcPct val="120000"/>
                        </a:lnSpc>
                        <a:spcAft>
                          <a:spcPts val="0"/>
                        </a:spcAft>
                      </a:pPr>
                      <a:r>
                        <a:rPr lang="en-US" sz="1300" kern="100">
                          <a:effectLst/>
                        </a:rPr>
                        <a:t>19200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243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0xF3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19211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0.06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extLst>
                  <a:ext uri="{0D108BD9-81ED-4DB2-BD59-A6C34878D82A}">
                    <a16:rowId xmlns:a16="http://schemas.microsoft.com/office/drawing/2014/main" val="2354146166"/>
                  </a:ext>
                </a:extLst>
              </a:tr>
              <a:tr h="215857">
                <a:tc>
                  <a:txBody>
                    <a:bodyPr/>
                    <a:lstStyle/>
                    <a:p>
                      <a:pPr algn="ctr">
                        <a:lnSpc>
                          <a:spcPct val="120000"/>
                        </a:lnSpc>
                        <a:spcAft>
                          <a:spcPts val="0"/>
                        </a:spcAft>
                      </a:pPr>
                      <a:r>
                        <a:rPr lang="en-US" sz="1300" kern="100">
                          <a:effectLst/>
                        </a:rPr>
                        <a:t>38400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dirty="0">
                          <a:effectLst/>
                        </a:rPr>
                        <a:t>121</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dirty="0">
                          <a:effectLst/>
                        </a:rPr>
                        <a:t>0</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0x79</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a:effectLst/>
                        </a:rPr>
                        <a:t>38422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tc>
                  <a:txBody>
                    <a:bodyPr/>
                    <a:lstStyle/>
                    <a:p>
                      <a:pPr algn="ctr">
                        <a:lnSpc>
                          <a:spcPct val="120000"/>
                        </a:lnSpc>
                        <a:spcAft>
                          <a:spcPts val="0"/>
                        </a:spcAft>
                      </a:pPr>
                      <a:r>
                        <a:rPr lang="en-US" sz="1300" kern="100" dirty="0">
                          <a:effectLst/>
                        </a:rPr>
                        <a:t>0.06</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3348" marR="83348" marT="0" marB="0"/>
                </a:tc>
                <a:extLst>
                  <a:ext uri="{0D108BD9-81ED-4DB2-BD59-A6C34878D82A}">
                    <a16:rowId xmlns:a16="http://schemas.microsoft.com/office/drawing/2014/main" val="2113011537"/>
                  </a:ext>
                </a:extLst>
              </a:tr>
            </a:tbl>
          </a:graphicData>
        </a:graphic>
      </p:graphicFrame>
      <p:sp>
        <p:nvSpPr>
          <p:cNvPr id="9" name="矩形 8"/>
          <p:cNvSpPr/>
          <p:nvPr/>
        </p:nvSpPr>
        <p:spPr>
          <a:xfrm>
            <a:off x="574247" y="3075806"/>
            <a:ext cx="7920880" cy="163121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在进行串口通信的时候，双方设备都必须以相同的数据格式和波特率进行通信，否则通信就会失败。例如</a:t>
            </a:r>
            <a:r>
              <a:rPr lang="en-US" altLang="zh-CN" sz="2000" kern="100" dirty="0">
                <a:solidFill>
                  <a:schemeClr val="tx1">
                    <a:lumMod val="65000"/>
                    <a:lumOff val="35000"/>
                  </a:schemeClr>
                </a:solidFill>
                <a:latin typeface="+mn-ea"/>
              </a:rPr>
              <a:t>F2812</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和计算机上的串口调试软件进行通信时，</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采用了什么样的数据格式和波特率，那么串口调试软件也需要设定成相同的数据格式和波特率，反之也一样。这是</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通信不成功时最简单，然而也是最容易忽视的一个问题。</a:t>
            </a:r>
          </a:p>
        </p:txBody>
      </p:sp>
    </p:spTree>
    <p:extLst>
      <p:ext uri="{BB962C8B-B14F-4D97-AF65-F5344CB8AC3E}">
        <p14:creationId xmlns:p14="http://schemas.microsoft.com/office/powerpoint/2010/main" val="1343975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1707654"/>
            <a:ext cx="7056784" cy="2246769"/>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可以工作在标准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模式，也可以工作在增强的</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模式。当</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上电复位时，</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模块工作在标准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模式，此时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功能是被禁止的，相应的，和</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功能相关的寄存器</a:t>
            </a:r>
            <a:r>
              <a:rPr lang="en-US" altLang="zh-CN" sz="2000" kern="100" dirty="0">
                <a:solidFill>
                  <a:schemeClr val="tx1">
                    <a:lumMod val="65000"/>
                    <a:lumOff val="35000"/>
                  </a:schemeClr>
                </a:solidFill>
                <a:latin typeface="+mn-ea"/>
              </a:rPr>
              <a:t>SCIFFTX</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SCIFFRX</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SCIFFCT</a:t>
            </a:r>
            <a:r>
              <a:rPr lang="zh-CN" altLang="en-US" sz="2000" kern="100" dirty="0">
                <a:solidFill>
                  <a:schemeClr val="tx1">
                    <a:lumMod val="65000"/>
                    <a:lumOff val="35000"/>
                  </a:schemeClr>
                </a:solidFill>
                <a:latin typeface="+mn-ea"/>
              </a:rPr>
              <a:t>都是无效的。</a:t>
            </a:r>
          </a:p>
          <a:p>
            <a:pPr indent="538163" algn="just"/>
            <a:r>
              <a:rPr lang="zh-CN" altLang="en-US" sz="2000" kern="100" dirty="0">
                <a:solidFill>
                  <a:schemeClr val="tx1">
                    <a:lumMod val="65000"/>
                    <a:lumOff val="35000"/>
                  </a:schemeClr>
                </a:solidFill>
                <a:latin typeface="+mn-ea"/>
              </a:rPr>
              <a:t>通过将</a:t>
            </a:r>
            <a:r>
              <a:rPr lang="en-US" altLang="zh-CN" sz="2000" kern="100" dirty="0">
                <a:solidFill>
                  <a:schemeClr val="tx1">
                    <a:lumMod val="65000"/>
                    <a:lumOff val="35000"/>
                  </a:schemeClr>
                </a:solidFill>
                <a:latin typeface="+mn-ea"/>
              </a:rPr>
              <a:t>SCI FIFO</a:t>
            </a:r>
            <a:r>
              <a:rPr lang="zh-CN" altLang="en-US" sz="2000" kern="100" dirty="0">
                <a:solidFill>
                  <a:schemeClr val="tx1">
                    <a:lumMod val="65000"/>
                    <a:lumOff val="35000"/>
                  </a:schemeClr>
                </a:solidFill>
                <a:latin typeface="+mn-ea"/>
              </a:rPr>
              <a:t>发送寄存器</a:t>
            </a:r>
            <a:r>
              <a:rPr lang="en-US" altLang="zh-CN" sz="2000" kern="100" dirty="0">
                <a:solidFill>
                  <a:schemeClr val="tx1">
                    <a:lumMod val="65000"/>
                    <a:lumOff val="35000"/>
                  </a:schemeClr>
                </a:solidFill>
                <a:latin typeface="+mn-ea"/>
              </a:rPr>
              <a:t>SCIFFTX</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SCIFFEN</a:t>
            </a:r>
            <a:r>
              <a:rPr lang="zh-CN" altLang="en-US" sz="2000" kern="100" dirty="0">
                <a:solidFill>
                  <a:schemeClr val="tx1">
                    <a:lumMod val="65000"/>
                    <a:lumOff val="35000"/>
                  </a:schemeClr>
                </a:solidFill>
                <a:latin typeface="+mn-ea"/>
              </a:rPr>
              <a:t>置</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，使能</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模式。将</a:t>
            </a:r>
            <a:r>
              <a:rPr lang="en-US" altLang="zh-CN" sz="2000" kern="100" dirty="0">
                <a:solidFill>
                  <a:schemeClr val="tx1">
                    <a:lumMod val="65000"/>
                    <a:lumOff val="35000"/>
                  </a:schemeClr>
                </a:solidFill>
                <a:latin typeface="+mn-ea"/>
              </a:rPr>
              <a:t>SCIFFTX</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SCIRST</a:t>
            </a:r>
            <a:r>
              <a:rPr lang="zh-CN" altLang="en-US" sz="2000" kern="100" dirty="0">
                <a:solidFill>
                  <a:schemeClr val="tx1">
                    <a:lumMod val="65000"/>
                    <a:lumOff val="35000"/>
                  </a:schemeClr>
                </a:solidFill>
                <a:latin typeface="+mn-ea"/>
              </a:rPr>
              <a:t>置</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，可以在任何状态下复位</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模式，</a:t>
            </a:r>
            <a:r>
              <a:rPr lang="en-US" altLang="zh-CN" sz="2000" kern="100" dirty="0">
                <a:solidFill>
                  <a:schemeClr val="tx1">
                    <a:lumMod val="65000"/>
                    <a:lumOff val="35000"/>
                  </a:schemeClr>
                </a:solidFill>
                <a:latin typeface="+mn-ea"/>
              </a:rPr>
              <a:t>SCI FIFO</a:t>
            </a:r>
            <a:r>
              <a:rPr lang="zh-CN" altLang="en-US" sz="2000" kern="100" dirty="0">
                <a:solidFill>
                  <a:schemeClr val="tx1">
                    <a:lumMod val="65000"/>
                    <a:lumOff val="35000"/>
                  </a:schemeClr>
                </a:solidFill>
                <a:latin typeface="+mn-ea"/>
              </a:rPr>
              <a:t>将重新开始发送和接收数据。</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a:t>
            </a:r>
            <a:r>
              <a:rPr lang="en-US" altLang="zh-CN" dirty="0"/>
              <a:t>FIFO</a:t>
            </a:r>
            <a:r>
              <a:rPr lang="zh-CN" altLang="en-US" dirty="0"/>
              <a:t>队列</a:t>
            </a:r>
          </a:p>
        </p:txBody>
      </p:sp>
    </p:spTree>
    <p:extLst>
      <p:ext uri="{BB962C8B-B14F-4D97-AF65-F5344CB8AC3E}">
        <p14:creationId xmlns:p14="http://schemas.microsoft.com/office/powerpoint/2010/main" val="22076422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1275606"/>
            <a:ext cx="7056784" cy="317009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在标准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模式下，发送只有发送缓冲器</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，接收也只有接收缓冲器</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。在</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模式下，发送缓冲器和接收缓冲器都是</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级的</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队列，发送</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队列的寄存器是</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位宽，而接收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队列的寄存器是</a:t>
            </a:r>
            <a:r>
              <a:rPr lang="en-US" altLang="zh-CN" sz="2000" kern="100" dirty="0">
                <a:solidFill>
                  <a:schemeClr val="tx1">
                    <a:lumMod val="65000"/>
                    <a:lumOff val="35000"/>
                  </a:schemeClr>
                </a:solidFill>
                <a:latin typeface="+mn-ea"/>
              </a:rPr>
              <a:t>10</a:t>
            </a:r>
            <a:r>
              <a:rPr lang="zh-CN" altLang="en-US" sz="2000" kern="100" dirty="0">
                <a:solidFill>
                  <a:schemeClr val="tx1">
                    <a:lumMod val="65000"/>
                    <a:lumOff val="35000"/>
                  </a:schemeClr>
                </a:solidFill>
                <a:latin typeface="+mn-ea"/>
              </a:rPr>
              <a:t>位宽。以发送为例，在标准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模式下，</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位的</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作为发送</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和发送移位寄存器</a:t>
            </a:r>
            <a:r>
              <a:rPr lang="en-US" altLang="zh-CN" sz="2000" kern="100" dirty="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间的缓冲器，当移位寄存器的最后一位被移出后，</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才从</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加载</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写好的需要发送的数据，而在</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模式下，</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将不被使用，发送移位寄存器</a:t>
            </a:r>
            <a:r>
              <a:rPr lang="en-US" altLang="zh-CN" sz="2000" kern="100" dirty="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将直接从</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加载需要发送的数据，而且加载数据的速度是可编程的。</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a:t>
            </a:r>
            <a:r>
              <a:rPr lang="en-US" altLang="zh-CN" dirty="0"/>
              <a:t>FIFO</a:t>
            </a:r>
            <a:r>
              <a:rPr lang="zh-CN" altLang="en-US" dirty="0"/>
              <a:t>队列</a:t>
            </a:r>
          </a:p>
        </p:txBody>
      </p:sp>
    </p:spTree>
    <p:extLst>
      <p:ext uri="{BB962C8B-B14F-4D97-AF65-F5344CB8AC3E}">
        <p14:creationId xmlns:p14="http://schemas.microsoft.com/office/powerpoint/2010/main" val="2566644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1059582"/>
            <a:ext cx="7056784" cy="3477875"/>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通过</a:t>
            </a:r>
            <a:r>
              <a:rPr lang="en-US" altLang="zh-CN" sz="2000" kern="100" dirty="0">
                <a:solidFill>
                  <a:schemeClr val="tx1">
                    <a:lumMod val="65000"/>
                    <a:lumOff val="35000"/>
                  </a:schemeClr>
                </a:solidFill>
                <a:latin typeface="+mn-ea"/>
              </a:rPr>
              <a:t>SCI FIFO</a:t>
            </a:r>
            <a:r>
              <a:rPr lang="zh-CN" altLang="en-US" sz="2000" kern="100" dirty="0">
                <a:solidFill>
                  <a:schemeClr val="tx1">
                    <a:lumMod val="65000"/>
                    <a:lumOff val="35000"/>
                  </a:schemeClr>
                </a:solidFill>
                <a:latin typeface="+mn-ea"/>
              </a:rPr>
              <a:t>控制寄存器</a:t>
            </a:r>
            <a:r>
              <a:rPr lang="en-US" altLang="zh-CN" sz="2000" kern="100" dirty="0">
                <a:solidFill>
                  <a:schemeClr val="tx1">
                    <a:lumMod val="65000"/>
                    <a:lumOff val="35000"/>
                  </a:schemeClr>
                </a:solidFill>
                <a:latin typeface="+mn-ea"/>
              </a:rPr>
              <a:t>SCIFFCT</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FFTXDLY[7</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可以确定</a:t>
            </a:r>
            <a:r>
              <a:rPr lang="en-US" altLang="zh-CN" sz="2000" kern="100" dirty="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从</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加载数据的速度，或者说是加载数据的延时，就是隔多久加载一个数据。这种延时是以</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模块波特率的时钟周期为基本单元的，</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位的</a:t>
            </a:r>
            <a:r>
              <a:rPr lang="en-US" altLang="zh-CN" sz="2000" kern="100" dirty="0">
                <a:solidFill>
                  <a:schemeClr val="tx1">
                    <a:lumMod val="65000"/>
                    <a:lumOff val="35000"/>
                  </a:schemeClr>
                </a:solidFill>
                <a:latin typeface="+mn-ea"/>
              </a:rPr>
              <a:t>FFTXDLY</a:t>
            </a:r>
            <a:r>
              <a:rPr lang="zh-CN" altLang="en-US" sz="2000" kern="100" dirty="0">
                <a:solidFill>
                  <a:schemeClr val="tx1">
                    <a:lumMod val="65000"/>
                    <a:lumOff val="35000"/>
                  </a:schemeClr>
                </a:solidFill>
                <a:latin typeface="+mn-ea"/>
              </a:rPr>
              <a:t>可以定义最小延时</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个波特率时钟周期到最大延时</a:t>
            </a:r>
            <a:r>
              <a:rPr lang="en-US" altLang="zh-CN" sz="2000" kern="100" dirty="0">
                <a:solidFill>
                  <a:schemeClr val="tx1">
                    <a:lumMod val="65000"/>
                    <a:lumOff val="35000"/>
                  </a:schemeClr>
                </a:solidFill>
                <a:latin typeface="+mn-ea"/>
              </a:rPr>
              <a:t>256</a:t>
            </a:r>
            <a:r>
              <a:rPr lang="zh-CN" altLang="en-US" sz="2000" kern="100" dirty="0">
                <a:solidFill>
                  <a:schemeClr val="tx1">
                    <a:lumMod val="65000"/>
                    <a:lumOff val="35000"/>
                  </a:schemeClr>
                </a:solidFill>
                <a:latin typeface="+mn-ea"/>
              </a:rPr>
              <a:t>个波特率时钟周期。如果将延时设定为最小延时，也就是</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个波特率时钟周期，则</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模块的</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加载数据没有延时，实现连续的发送数据。如果将延时设定为</a:t>
            </a:r>
            <a:r>
              <a:rPr lang="en-US" altLang="zh-CN" sz="2000" kern="100" dirty="0">
                <a:solidFill>
                  <a:schemeClr val="tx1">
                    <a:lumMod val="65000"/>
                    <a:lumOff val="35000"/>
                  </a:schemeClr>
                </a:solidFill>
                <a:latin typeface="+mn-ea"/>
              </a:rPr>
              <a:t>N</a:t>
            </a:r>
            <a:r>
              <a:rPr lang="zh-CN" altLang="en-US" sz="2000" kern="100" dirty="0">
                <a:solidFill>
                  <a:schemeClr val="tx1">
                    <a:lumMod val="65000"/>
                    <a:lumOff val="35000"/>
                  </a:schemeClr>
                </a:solidFill>
                <a:latin typeface="+mn-ea"/>
              </a:rPr>
              <a:t>个波特率时钟周期，则</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模块发送完一个数据后，</a:t>
            </a:r>
            <a:r>
              <a:rPr lang="en-US" altLang="zh-CN" sz="2000" kern="100" dirty="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将隔</a:t>
            </a:r>
            <a:r>
              <a:rPr lang="en-US" altLang="zh-CN" sz="2000" kern="100" dirty="0">
                <a:solidFill>
                  <a:schemeClr val="tx1">
                    <a:lumMod val="65000"/>
                    <a:lumOff val="35000"/>
                  </a:schemeClr>
                </a:solidFill>
                <a:latin typeface="+mn-ea"/>
              </a:rPr>
              <a:t>N</a:t>
            </a:r>
            <a:r>
              <a:rPr lang="zh-CN" altLang="en-US" sz="2000" kern="100" dirty="0">
                <a:solidFill>
                  <a:schemeClr val="tx1">
                    <a:lumMod val="65000"/>
                    <a:lumOff val="35000"/>
                  </a:schemeClr>
                </a:solidFill>
                <a:latin typeface="+mn-ea"/>
              </a:rPr>
              <a:t>个波特率时钟周期再从</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加载数据进行发送。这种可编程延时功能的好处在于可以协调和慢速设备之间的串行通信，同时也减少了</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的干预。</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a:t>
            </a:r>
            <a:r>
              <a:rPr lang="en-US" altLang="zh-CN" dirty="0"/>
              <a:t>FIFO</a:t>
            </a:r>
            <a:r>
              <a:rPr lang="zh-CN" altLang="en-US" dirty="0"/>
              <a:t>队列</a:t>
            </a:r>
          </a:p>
        </p:txBody>
      </p:sp>
    </p:spTree>
    <p:extLst>
      <p:ext uri="{BB962C8B-B14F-4D97-AF65-F5344CB8AC3E}">
        <p14:creationId xmlns:p14="http://schemas.microsoft.com/office/powerpoint/2010/main" val="3466764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1059582"/>
            <a:ext cx="7056784" cy="317009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发送和接收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都有状态位</a:t>
            </a:r>
            <a:r>
              <a:rPr lang="en-US" altLang="zh-CN" sz="2000" kern="100" dirty="0">
                <a:solidFill>
                  <a:schemeClr val="tx1">
                    <a:lumMod val="65000"/>
                    <a:lumOff val="35000"/>
                  </a:schemeClr>
                </a:solidFill>
                <a:latin typeface="+mn-ea"/>
              </a:rPr>
              <a:t>TXFFST</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RXFFST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TXFFST</a:t>
            </a:r>
            <a:r>
              <a:rPr lang="zh-CN" altLang="en-US" sz="2000" kern="100" dirty="0">
                <a:solidFill>
                  <a:schemeClr val="tx1">
                    <a:lumMod val="65000"/>
                    <a:lumOff val="35000"/>
                  </a:schemeClr>
                </a:solidFill>
                <a:latin typeface="+mn-ea"/>
              </a:rPr>
              <a:t>位于寄存器</a:t>
            </a:r>
            <a:r>
              <a:rPr lang="en-US" altLang="zh-CN" sz="2000" kern="100" dirty="0">
                <a:solidFill>
                  <a:schemeClr val="tx1">
                    <a:lumMod val="65000"/>
                    <a:lumOff val="35000"/>
                  </a:schemeClr>
                </a:solidFill>
                <a:latin typeface="+mn-ea"/>
              </a:rPr>
              <a:t>SCIFFTX[12:8]</a:t>
            </a:r>
            <a:r>
              <a:rPr lang="zh-CN" altLang="en-US" sz="2000" kern="100" dirty="0">
                <a:solidFill>
                  <a:schemeClr val="tx1">
                    <a:lumMod val="65000"/>
                    <a:lumOff val="35000"/>
                  </a:schemeClr>
                </a:solidFill>
                <a:latin typeface="+mn-ea"/>
              </a:rPr>
              <a:t>，共</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位。</a:t>
            </a:r>
            <a:r>
              <a:rPr lang="en-US" altLang="zh-CN" sz="2000" kern="100" dirty="0">
                <a:solidFill>
                  <a:schemeClr val="tx1">
                    <a:lumMod val="65000"/>
                    <a:lumOff val="35000"/>
                  </a:schemeClr>
                </a:solidFill>
                <a:latin typeface="+mn-ea"/>
              </a:rPr>
              <a:t>RXFFST</a:t>
            </a:r>
            <a:r>
              <a:rPr lang="zh-CN" altLang="en-US" sz="2000" kern="100" dirty="0">
                <a:solidFill>
                  <a:schemeClr val="tx1">
                    <a:lumMod val="65000"/>
                    <a:lumOff val="35000"/>
                  </a:schemeClr>
                </a:solidFill>
                <a:latin typeface="+mn-ea"/>
              </a:rPr>
              <a:t>位于寄存器</a:t>
            </a:r>
            <a:r>
              <a:rPr lang="en-US" altLang="zh-CN" sz="2000" kern="100" dirty="0">
                <a:solidFill>
                  <a:schemeClr val="tx1">
                    <a:lumMod val="65000"/>
                    <a:lumOff val="35000"/>
                  </a:schemeClr>
                </a:solidFill>
                <a:latin typeface="+mn-ea"/>
              </a:rPr>
              <a:t>SCIFFRX[12:8]</a:t>
            </a:r>
            <a:r>
              <a:rPr lang="zh-CN" altLang="en-US" sz="2000" kern="100" dirty="0">
                <a:solidFill>
                  <a:schemeClr val="tx1">
                    <a:lumMod val="65000"/>
                    <a:lumOff val="35000"/>
                  </a:schemeClr>
                </a:solidFill>
                <a:latin typeface="+mn-ea"/>
              </a:rPr>
              <a:t>，共</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位。这两位的作用是在任何时间可以标识</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队列中有用数据的个数。当</a:t>
            </a:r>
            <a:r>
              <a:rPr lang="en-US" altLang="zh-CN" sz="2000" kern="100" dirty="0">
                <a:solidFill>
                  <a:schemeClr val="tx1">
                    <a:lumMod val="65000"/>
                    <a:lumOff val="35000"/>
                  </a:schemeClr>
                </a:solidFill>
                <a:latin typeface="+mn-ea"/>
              </a:rPr>
              <a:t>TXFFST</a:t>
            </a:r>
            <a:r>
              <a:rPr lang="zh-CN" altLang="en-US" sz="2000" kern="100" dirty="0">
                <a:solidFill>
                  <a:schemeClr val="tx1">
                    <a:lumMod val="65000"/>
                    <a:lumOff val="35000"/>
                  </a:schemeClr>
                </a:solidFill>
                <a:latin typeface="+mn-ea"/>
              </a:rPr>
              <a:t>被清零时，发送</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队列的复位位</a:t>
            </a:r>
            <a:r>
              <a:rPr lang="en-US" altLang="zh-CN" sz="2000" kern="100" dirty="0">
                <a:solidFill>
                  <a:schemeClr val="tx1">
                    <a:lumMod val="65000"/>
                    <a:lumOff val="35000"/>
                  </a:schemeClr>
                </a:solidFill>
                <a:latin typeface="+mn-ea"/>
              </a:rPr>
              <a:t>TXFIFO RESET</a:t>
            </a:r>
            <a:r>
              <a:rPr lang="zh-CN" altLang="en-US" sz="2000" kern="100" dirty="0">
                <a:solidFill>
                  <a:schemeClr val="tx1">
                    <a:lumMod val="65000"/>
                    <a:lumOff val="35000"/>
                  </a:schemeClr>
                </a:solidFill>
                <a:latin typeface="+mn-ea"/>
              </a:rPr>
              <a:t>也被清零，发送</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的指针复位为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，可以通过将</a:t>
            </a:r>
            <a:r>
              <a:rPr lang="en-US" altLang="zh-CN" sz="2000" kern="100" dirty="0">
                <a:solidFill>
                  <a:schemeClr val="tx1">
                    <a:lumMod val="65000"/>
                    <a:lumOff val="35000"/>
                  </a:schemeClr>
                </a:solidFill>
                <a:latin typeface="+mn-ea"/>
              </a:rPr>
              <a:t>TXFIFO RESET</a:t>
            </a:r>
            <a:r>
              <a:rPr lang="zh-CN" altLang="en-US" sz="2000" kern="100" dirty="0">
                <a:solidFill>
                  <a:schemeClr val="tx1">
                    <a:lumMod val="65000"/>
                    <a:lumOff val="35000"/>
                  </a:schemeClr>
                </a:solidFill>
                <a:latin typeface="+mn-ea"/>
              </a:rPr>
              <a:t>置位来重新启动</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队列的发送操作。同样的，当</a:t>
            </a:r>
            <a:r>
              <a:rPr lang="en-US" altLang="zh-CN" sz="2000" kern="100" dirty="0">
                <a:solidFill>
                  <a:schemeClr val="tx1">
                    <a:lumMod val="65000"/>
                    <a:lumOff val="35000"/>
                  </a:schemeClr>
                </a:solidFill>
                <a:latin typeface="+mn-ea"/>
              </a:rPr>
              <a:t>RXFFST</a:t>
            </a:r>
            <a:r>
              <a:rPr lang="zh-CN" altLang="en-US" sz="2000" kern="100" dirty="0">
                <a:solidFill>
                  <a:schemeClr val="tx1">
                    <a:lumMod val="65000"/>
                    <a:lumOff val="35000"/>
                  </a:schemeClr>
                </a:solidFill>
                <a:latin typeface="+mn-ea"/>
              </a:rPr>
              <a:t>被清零时，接收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队列的复位位</a:t>
            </a:r>
            <a:r>
              <a:rPr lang="en-US" altLang="zh-CN" sz="2000" kern="100" dirty="0">
                <a:solidFill>
                  <a:schemeClr val="tx1">
                    <a:lumMod val="65000"/>
                    <a:lumOff val="35000"/>
                  </a:schemeClr>
                </a:solidFill>
                <a:latin typeface="+mn-ea"/>
              </a:rPr>
              <a:t>RXFIFO RESET</a:t>
            </a:r>
            <a:r>
              <a:rPr lang="zh-CN" altLang="en-US" sz="2000" kern="100" dirty="0">
                <a:solidFill>
                  <a:schemeClr val="tx1">
                    <a:lumMod val="65000"/>
                    <a:lumOff val="35000"/>
                  </a:schemeClr>
                </a:solidFill>
                <a:latin typeface="+mn-ea"/>
              </a:rPr>
              <a:t>也被清零，接收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的指针复位为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，可以通过将</a:t>
            </a:r>
            <a:r>
              <a:rPr lang="en-US" altLang="zh-CN" sz="2000" kern="100" dirty="0">
                <a:solidFill>
                  <a:schemeClr val="tx1">
                    <a:lumMod val="65000"/>
                    <a:lumOff val="35000"/>
                  </a:schemeClr>
                </a:solidFill>
                <a:latin typeface="+mn-ea"/>
              </a:rPr>
              <a:t>RXFIFO RESET</a:t>
            </a:r>
            <a:r>
              <a:rPr lang="zh-CN" altLang="en-US" sz="2000" kern="100" dirty="0">
                <a:solidFill>
                  <a:schemeClr val="tx1">
                    <a:lumMod val="65000"/>
                    <a:lumOff val="35000"/>
                  </a:schemeClr>
                </a:solidFill>
                <a:latin typeface="+mn-ea"/>
              </a:rPr>
              <a:t>置位来重新启动</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队列的接收操作。</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a:t>
            </a:r>
            <a:r>
              <a:rPr lang="en-US" altLang="zh-CN" dirty="0"/>
              <a:t>FIFO</a:t>
            </a:r>
            <a:r>
              <a:rPr lang="zh-CN" altLang="en-US" dirty="0"/>
              <a:t>队列</a:t>
            </a:r>
          </a:p>
        </p:txBody>
      </p:sp>
    </p:spTree>
    <p:extLst>
      <p:ext uri="{BB962C8B-B14F-4D97-AF65-F5344CB8AC3E}">
        <p14:creationId xmlns:p14="http://schemas.microsoft.com/office/powerpoint/2010/main" val="3851794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43558"/>
            <a:ext cx="8064896" cy="1631216"/>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15-6</a:t>
            </a:r>
            <a:r>
              <a:rPr lang="zh-CN" altLang="en-US" sz="2000" kern="100" dirty="0">
                <a:solidFill>
                  <a:schemeClr val="tx1">
                    <a:lumMod val="65000"/>
                    <a:lumOff val="35000"/>
                  </a:schemeClr>
                </a:solidFill>
                <a:latin typeface="+mn-ea"/>
              </a:rPr>
              <a:t>是</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中断标志和中断使能逻辑汇总。从图</a:t>
            </a:r>
            <a:r>
              <a:rPr lang="en-US" altLang="zh-CN" sz="2000" kern="100" dirty="0">
                <a:solidFill>
                  <a:schemeClr val="tx1">
                    <a:lumMod val="65000"/>
                    <a:lumOff val="35000"/>
                  </a:schemeClr>
                </a:solidFill>
                <a:latin typeface="+mn-ea"/>
              </a:rPr>
              <a:t>15-6</a:t>
            </a:r>
            <a:r>
              <a:rPr lang="zh-CN" altLang="en-US" sz="2000" kern="100" dirty="0">
                <a:solidFill>
                  <a:schemeClr val="tx1">
                    <a:lumMod val="65000"/>
                    <a:lumOff val="35000"/>
                  </a:schemeClr>
                </a:solidFill>
                <a:latin typeface="+mn-ea"/>
              </a:rPr>
              <a:t>可以看到，</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模块可以产生两种中断，接收中断</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和发送中断</a:t>
            </a:r>
            <a:r>
              <a:rPr lang="en-US" altLang="zh-CN" sz="2000" kern="100" dirty="0">
                <a:solidFill>
                  <a:schemeClr val="tx1">
                    <a:lumMod val="65000"/>
                    <a:lumOff val="35000"/>
                  </a:schemeClr>
                </a:solidFill>
                <a:latin typeface="+mn-ea"/>
              </a:rPr>
              <a:t>TXINT</a:t>
            </a:r>
            <a:r>
              <a:rPr lang="zh-CN" altLang="en-US" sz="2000" kern="100" dirty="0">
                <a:solidFill>
                  <a:schemeClr val="tx1">
                    <a:lumMod val="65000"/>
                    <a:lumOff val="35000"/>
                  </a:schemeClr>
                </a:solidFill>
                <a:latin typeface="+mn-ea"/>
              </a:rPr>
              <a:t>。由于</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可以工作在标准的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模式下，也可以工作在增强的</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模式下，无论工作于哪种模式，</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都能产生接收中断和发送中断，但是不同的模式下，这两种中断信号产生的情况会有所不同，下面进行一一介绍。</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模块的中断</a:t>
            </a:r>
          </a:p>
        </p:txBody>
      </p:sp>
      <p:graphicFrame>
        <p:nvGraphicFramePr>
          <p:cNvPr id="3" name="对象 2"/>
          <p:cNvGraphicFramePr>
            <a:graphicFrameLocks noChangeAspect="1"/>
          </p:cNvGraphicFramePr>
          <p:nvPr>
            <p:extLst>
              <p:ext uri="{D42A27DB-BD31-4B8C-83A1-F6EECF244321}">
                <p14:modId xmlns:p14="http://schemas.microsoft.com/office/powerpoint/2010/main" val="1000344202"/>
              </p:ext>
            </p:extLst>
          </p:nvPr>
        </p:nvGraphicFramePr>
        <p:xfrm>
          <a:off x="683568" y="2470077"/>
          <a:ext cx="5878590" cy="2423169"/>
        </p:xfrm>
        <a:graphic>
          <a:graphicData uri="http://schemas.openxmlformats.org/presentationml/2006/ole">
            <mc:AlternateContent xmlns:mc="http://schemas.openxmlformats.org/markup-compatibility/2006">
              <mc:Choice xmlns:v="urn:schemas-microsoft-com:vml" Requires="v">
                <p:oleObj spid="_x0000_s106527" name="Visio" r:id="rId4" imgW="6621399" imgH="2725674" progId="Visio.Drawing.11">
                  <p:embed/>
                </p:oleObj>
              </mc:Choice>
              <mc:Fallback>
                <p:oleObj name="Visio" r:id="rId4" imgW="6621399" imgH="272567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470077"/>
                        <a:ext cx="5878590" cy="2423169"/>
                      </a:xfrm>
                      <a:prstGeom prst="rect">
                        <a:avLst/>
                      </a:prstGeom>
                      <a:solidFill>
                        <a:schemeClr val="bg1"/>
                      </a:solidFill>
                    </p:spPr>
                  </p:pic>
                </p:oleObj>
              </mc:Fallback>
            </mc:AlternateContent>
          </a:graphicData>
        </a:graphic>
      </p:graphicFrame>
      <p:sp>
        <p:nvSpPr>
          <p:cNvPr id="5" name="矩形 4"/>
          <p:cNvSpPr/>
          <p:nvPr/>
        </p:nvSpPr>
        <p:spPr>
          <a:xfrm>
            <a:off x="6562158" y="4101293"/>
            <a:ext cx="2437826"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15-6 SCI</a:t>
            </a:r>
            <a:r>
              <a:rPr lang="zh-CN" altLang="zh-CN" sz="2000" kern="100" dirty="0">
                <a:latin typeface="+mn-ea"/>
                <a:cs typeface="Times New Roman" panose="02020603050405020304" pitchFamily="18" charset="0"/>
              </a:rPr>
              <a:t>中断标志和中断使能逻辑</a:t>
            </a:r>
          </a:p>
        </p:txBody>
      </p:sp>
    </p:spTree>
    <p:extLst>
      <p:ext uri="{BB962C8B-B14F-4D97-AF65-F5344CB8AC3E}">
        <p14:creationId xmlns:p14="http://schemas.microsoft.com/office/powerpoint/2010/main" val="37459654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模块的概述</a:t>
            </a:r>
          </a:p>
        </p:txBody>
      </p:sp>
      <p:sp>
        <p:nvSpPr>
          <p:cNvPr id="4" name="矩形 3"/>
          <p:cNvSpPr/>
          <p:nvPr/>
        </p:nvSpPr>
        <p:spPr>
          <a:xfrm>
            <a:off x="719572" y="1203598"/>
            <a:ext cx="7704856" cy="3170099"/>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是</a:t>
            </a:r>
            <a:r>
              <a:rPr lang="en-US" altLang="zh-CN" sz="2000" kern="100" dirty="0">
                <a:solidFill>
                  <a:schemeClr val="tx1">
                    <a:lumMod val="65000"/>
                    <a:lumOff val="35000"/>
                  </a:schemeClr>
                </a:solidFill>
                <a:latin typeface="+mn-ea"/>
              </a:rPr>
              <a:t>Serial Communication Interface</a:t>
            </a:r>
            <a:r>
              <a:rPr lang="zh-CN" altLang="en-US" sz="2000" kern="100" dirty="0">
                <a:solidFill>
                  <a:schemeClr val="tx1">
                    <a:lumMod val="65000"/>
                    <a:lumOff val="35000"/>
                  </a:schemeClr>
                </a:solidFill>
                <a:latin typeface="+mn-ea"/>
              </a:rPr>
              <a:t>的简称，即串行通信接口。</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是一个双线的异步串口，换句话说，是具有接收和发送两根信号线的异步串口，一般可以看作是</a:t>
            </a:r>
            <a:r>
              <a:rPr lang="en-US" altLang="zh-CN" sz="2000" kern="100" dirty="0">
                <a:solidFill>
                  <a:schemeClr val="tx1">
                    <a:lumMod val="65000"/>
                    <a:lumOff val="35000"/>
                  </a:schemeClr>
                </a:solidFill>
                <a:latin typeface="+mn-ea"/>
              </a:rPr>
              <a:t>UART(</a:t>
            </a:r>
            <a:r>
              <a:rPr lang="zh-CN" altLang="en-US" sz="2000" kern="100" dirty="0">
                <a:solidFill>
                  <a:schemeClr val="tx1">
                    <a:lumMod val="65000"/>
                    <a:lumOff val="35000"/>
                  </a:schemeClr>
                </a:solidFill>
                <a:latin typeface="+mn-ea"/>
              </a:rPr>
              <a:t>通用异步接收</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发送装置</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支持与采用</a:t>
            </a:r>
            <a:r>
              <a:rPr lang="en-US" altLang="zh-CN" sz="2000" kern="100" dirty="0">
                <a:solidFill>
                  <a:schemeClr val="tx1">
                    <a:lumMod val="65000"/>
                    <a:lumOff val="35000"/>
                  </a:schemeClr>
                </a:solidFill>
                <a:latin typeface="+mn-ea"/>
              </a:rPr>
              <a:t>NRZ(non-return-to-zero)</a:t>
            </a:r>
            <a:r>
              <a:rPr lang="zh-CN" altLang="en-US" sz="2000" kern="100" dirty="0">
                <a:solidFill>
                  <a:schemeClr val="tx1">
                    <a:lumMod val="65000"/>
                    <a:lumOff val="35000"/>
                  </a:schemeClr>
                </a:solidFill>
                <a:latin typeface="+mn-ea"/>
              </a:rPr>
              <a:t>标准格式的异步外围设备之间进行数据通信。例如，设计时使用</a:t>
            </a:r>
            <a:r>
              <a:rPr lang="en-US" altLang="zh-CN" sz="2000" kern="100" dirty="0">
                <a:solidFill>
                  <a:schemeClr val="tx1">
                    <a:lumMod val="65000"/>
                    <a:lumOff val="35000"/>
                  </a:schemeClr>
                </a:solidFill>
                <a:latin typeface="+mn-ea"/>
              </a:rPr>
              <a:t>MAX3232</a:t>
            </a:r>
            <a:r>
              <a:rPr lang="zh-CN" altLang="en-US" sz="2000" kern="100" dirty="0">
                <a:solidFill>
                  <a:schemeClr val="tx1">
                    <a:lumMod val="65000"/>
                    <a:lumOff val="35000"/>
                  </a:schemeClr>
                </a:solidFill>
                <a:latin typeface="+mn-ea"/>
              </a:rPr>
              <a:t>芯片，将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设计成串口</a:t>
            </a:r>
            <a:r>
              <a:rPr lang="en-US" altLang="zh-CN" sz="2000" kern="100" dirty="0">
                <a:solidFill>
                  <a:schemeClr val="tx1">
                    <a:lumMod val="65000"/>
                    <a:lumOff val="35000"/>
                  </a:schemeClr>
                </a:solidFill>
                <a:latin typeface="+mn-ea"/>
              </a:rPr>
              <a:t>RS232</a:t>
            </a:r>
            <a:r>
              <a:rPr lang="zh-CN" altLang="en-US" sz="2000" kern="100" dirty="0">
                <a:solidFill>
                  <a:schemeClr val="tx1">
                    <a:lumMod val="65000"/>
                    <a:lumOff val="35000"/>
                  </a:schemeClr>
                </a:solidFill>
                <a:latin typeface="+mn-ea"/>
              </a:rPr>
              <a:t>，那么</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就能够和其他使用</a:t>
            </a:r>
            <a:r>
              <a:rPr lang="en-US" altLang="zh-CN" sz="2000" kern="100" dirty="0">
                <a:solidFill>
                  <a:schemeClr val="tx1">
                    <a:lumMod val="65000"/>
                    <a:lumOff val="35000"/>
                  </a:schemeClr>
                </a:solidFill>
                <a:latin typeface="+mn-ea"/>
              </a:rPr>
              <a:t>RS232</a:t>
            </a:r>
            <a:r>
              <a:rPr lang="zh-CN" altLang="en-US" sz="2000" kern="100" dirty="0">
                <a:solidFill>
                  <a:schemeClr val="tx1">
                    <a:lumMod val="65000"/>
                    <a:lumOff val="35000"/>
                  </a:schemeClr>
                </a:solidFill>
                <a:latin typeface="+mn-ea"/>
              </a:rPr>
              <a:t>接口的设备进行通信。比如</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内部的两个</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之间，或者</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同其他</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之间均能实现通信。当然，</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还可以设计成其他电平形式的串口，比如</a:t>
            </a:r>
            <a:r>
              <a:rPr lang="en-US" altLang="zh-CN" sz="2000" kern="100" dirty="0">
                <a:solidFill>
                  <a:schemeClr val="tx1">
                    <a:lumMod val="65000"/>
                    <a:lumOff val="35000"/>
                  </a:schemeClr>
                </a:solidFill>
                <a:latin typeface="+mn-ea"/>
              </a:rPr>
              <a:t>RS422</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RS485</a:t>
            </a:r>
            <a:r>
              <a:rPr lang="zh-CN" altLang="en-US" sz="2000" kern="100" dirty="0">
                <a:solidFill>
                  <a:schemeClr val="tx1">
                    <a:lumMod val="65000"/>
                    <a:lumOff val="35000"/>
                  </a:schemeClr>
                </a:solidFill>
                <a:latin typeface="+mn-ea"/>
              </a:rPr>
              <a:t>等。</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43558"/>
            <a:ext cx="8064896" cy="3477875"/>
          </a:xfrm>
          <a:prstGeom prst="rect">
            <a:avLst/>
          </a:prstGeom>
        </p:spPr>
        <p:txBody>
          <a:bodyPr wrap="square">
            <a:spAutoFit/>
          </a:bodyPr>
          <a:lstStyle/>
          <a:p>
            <a:pPr algn="just"/>
            <a:r>
              <a:rPr lang="en-US" altLang="zh-CN" sz="2000" kern="100" dirty="0">
                <a:latin typeface="+mn-ea"/>
              </a:rPr>
              <a:t>1.</a:t>
            </a:r>
            <a:r>
              <a:rPr lang="zh-CN" altLang="en-US" sz="2000" kern="100" dirty="0">
                <a:latin typeface="+mn-ea"/>
              </a:rPr>
              <a:t>在标准</a:t>
            </a:r>
            <a:r>
              <a:rPr lang="en-US" altLang="zh-CN" sz="2000" kern="100" dirty="0">
                <a:latin typeface="+mn-ea"/>
              </a:rPr>
              <a:t>SCI</a:t>
            </a:r>
            <a:r>
              <a:rPr lang="zh-CN" altLang="en-US" sz="2000" kern="100" dirty="0">
                <a:latin typeface="+mn-ea"/>
              </a:rPr>
              <a:t>模式下</a:t>
            </a:r>
          </a:p>
          <a:p>
            <a:pPr indent="538163" algn="just"/>
            <a:r>
              <a:rPr lang="zh-CN" altLang="en-US" sz="2000" kern="100" dirty="0">
                <a:solidFill>
                  <a:schemeClr val="tx1">
                    <a:lumMod val="65000"/>
                    <a:lumOff val="35000"/>
                  </a:schemeClr>
                </a:solidFill>
                <a:latin typeface="+mn-ea"/>
              </a:rPr>
              <a:t>如图</a:t>
            </a:r>
            <a:r>
              <a:rPr lang="en-US" altLang="zh-CN" sz="2000" kern="100" dirty="0">
                <a:solidFill>
                  <a:schemeClr val="tx1">
                    <a:lumMod val="65000"/>
                    <a:lumOff val="35000"/>
                  </a:schemeClr>
                </a:solidFill>
                <a:latin typeface="+mn-ea"/>
              </a:rPr>
              <a:t>15-6</a:t>
            </a:r>
            <a:r>
              <a:rPr lang="zh-CN" altLang="en-US" sz="2000" kern="100" dirty="0">
                <a:solidFill>
                  <a:schemeClr val="tx1">
                    <a:lumMod val="65000"/>
                    <a:lumOff val="35000"/>
                  </a:schemeClr>
                </a:solidFill>
                <a:latin typeface="+mn-ea"/>
              </a:rPr>
              <a:t>所示，当</a:t>
            </a:r>
            <a:r>
              <a:rPr lang="en-US" altLang="zh-CN" sz="2000" kern="100" dirty="0">
                <a:solidFill>
                  <a:schemeClr val="tx1">
                    <a:lumMod val="65000"/>
                    <a:lumOff val="35000"/>
                  </a:schemeClr>
                </a:solidFill>
                <a:latin typeface="+mn-ea"/>
              </a:rPr>
              <a:t>SCIFFTX</a:t>
            </a:r>
            <a:r>
              <a:rPr lang="zh-CN" altLang="en-US" sz="2000" kern="100" dirty="0">
                <a:solidFill>
                  <a:schemeClr val="tx1">
                    <a:lumMod val="65000"/>
                    <a:lumOff val="35000"/>
                  </a:schemeClr>
                </a:solidFill>
                <a:latin typeface="+mn-ea"/>
              </a:rPr>
              <a:t>寄存器的</a:t>
            </a:r>
            <a:r>
              <a:rPr lang="en-US" altLang="zh-CN" sz="2000" kern="100" dirty="0">
                <a:solidFill>
                  <a:schemeClr val="tx1">
                    <a:lumMod val="65000"/>
                    <a:lumOff val="35000"/>
                  </a:schemeClr>
                </a:solidFill>
                <a:latin typeface="+mn-ea"/>
              </a:rPr>
              <a:t>SCIFFENA</a:t>
            </a:r>
            <a:r>
              <a:rPr lang="zh-CN" altLang="en-US" sz="2000" kern="100" dirty="0">
                <a:solidFill>
                  <a:schemeClr val="tx1">
                    <a:lumMod val="65000"/>
                    <a:lumOff val="35000"/>
                  </a:schemeClr>
                </a:solidFill>
                <a:latin typeface="+mn-ea"/>
              </a:rPr>
              <a:t>位为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时，也就是</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功能未使能时，</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工作于标准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模式。对于接收操作，当</a:t>
            </a:r>
            <a:r>
              <a:rPr lang="en-US" altLang="zh-CN" sz="2000" kern="100" dirty="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将接收到的数据写入</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，等待</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来读取时，接收缓冲器就绪标志位</a:t>
            </a:r>
            <a:r>
              <a:rPr lang="en-US" altLang="zh-CN" sz="2000" kern="100" dirty="0">
                <a:solidFill>
                  <a:schemeClr val="tx1">
                    <a:lumMod val="65000"/>
                    <a:lumOff val="35000"/>
                  </a:schemeClr>
                </a:solidFill>
                <a:latin typeface="+mn-ea"/>
              </a:rPr>
              <a:t>RXRDY</a:t>
            </a:r>
            <a:r>
              <a:rPr lang="zh-CN" altLang="en-US" sz="2000" kern="100" dirty="0">
                <a:solidFill>
                  <a:schemeClr val="tx1">
                    <a:lumMod val="65000"/>
                    <a:lumOff val="35000"/>
                  </a:schemeClr>
                </a:solidFill>
                <a:latin typeface="+mn-ea"/>
              </a:rPr>
              <a:t>被置位，表示已经接收了一个数据，同时产生了一个接收中断</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的请求信号。如果</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控制寄存器</a:t>
            </a:r>
            <a:r>
              <a:rPr lang="en-US" altLang="zh-CN" sz="2000" kern="100" dirty="0">
                <a:solidFill>
                  <a:schemeClr val="tx1">
                    <a:lumMod val="65000"/>
                    <a:lumOff val="35000"/>
                  </a:schemeClr>
                </a:solidFill>
                <a:latin typeface="+mn-ea"/>
              </a:rPr>
              <a:t>SCICTL2</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RX/BKINTENA</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，也就是接收中断已经使能，那么</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将向</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控制器提出中断请求。</a:t>
            </a:r>
          </a:p>
          <a:p>
            <a:pPr indent="538163" algn="just"/>
            <a:r>
              <a:rPr lang="zh-CN" altLang="en-US" sz="2000" kern="100" dirty="0">
                <a:solidFill>
                  <a:schemeClr val="tx1">
                    <a:lumMod val="65000"/>
                    <a:lumOff val="35000"/>
                  </a:schemeClr>
                </a:solidFill>
                <a:latin typeface="+mn-ea"/>
              </a:rPr>
              <a:t>通过接收中断的中断使能位</a:t>
            </a:r>
            <a:r>
              <a:rPr lang="en-US" altLang="zh-CN" sz="2000" kern="100" dirty="0">
                <a:solidFill>
                  <a:schemeClr val="tx1">
                    <a:lumMod val="65000"/>
                    <a:lumOff val="35000"/>
                  </a:schemeClr>
                </a:solidFill>
                <a:latin typeface="+mn-ea"/>
              </a:rPr>
              <a:t>RX/BKINTENA</a:t>
            </a:r>
            <a:r>
              <a:rPr lang="zh-CN" altLang="en-US" sz="2000" kern="100" dirty="0">
                <a:solidFill>
                  <a:schemeClr val="tx1">
                    <a:lumMod val="65000"/>
                    <a:lumOff val="35000"/>
                  </a:schemeClr>
                </a:solidFill>
                <a:latin typeface="+mn-ea"/>
              </a:rPr>
              <a:t>可以看出，其实</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是一个复用的中断。当</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接收出现错误</a:t>
            </a:r>
            <a:r>
              <a:rPr lang="en-US" altLang="zh-CN" sz="2000" kern="100" dirty="0">
                <a:solidFill>
                  <a:schemeClr val="tx1">
                    <a:lumMod val="65000"/>
                    <a:lumOff val="35000"/>
                  </a:schemeClr>
                </a:solidFill>
                <a:latin typeface="+mn-ea"/>
              </a:rPr>
              <a:t>(RX ERROR)</a:t>
            </a:r>
            <a:r>
              <a:rPr lang="zh-CN" altLang="en-US" sz="2000" kern="100" dirty="0">
                <a:solidFill>
                  <a:schemeClr val="tx1">
                    <a:lumMod val="65000"/>
                    <a:lumOff val="35000"/>
                  </a:schemeClr>
                </a:solidFill>
                <a:latin typeface="+mn-ea"/>
              </a:rPr>
              <a:t>时，或者当</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接收出现间断</a:t>
            </a:r>
            <a:r>
              <a:rPr lang="en-US" altLang="zh-CN" sz="2000" kern="100" dirty="0">
                <a:solidFill>
                  <a:schemeClr val="tx1">
                    <a:lumMod val="65000"/>
                    <a:lumOff val="35000"/>
                  </a:schemeClr>
                </a:solidFill>
                <a:latin typeface="+mn-ea"/>
              </a:rPr>
              <a:t>(RX BREAK)</a:t>
            </a:r>
            <a:r>
              <a:rPr lang="zh-CN" altLang="en-US" sz="2000" kern="100" dirty="0">
                <a:solidFill>
                  <a:schemeClr val="tx1">
                    <a:lumMod val="65000"/>
                    <a:lumOff val="35000"/>
                  </a:schemeClr>
                </a:solidFill>
                <a:latin typeface="+mn-ea"/>
              </a:rPr>
              <a:t>时，都会产生接收中断</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的请求信号。</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模块的中断</a:t>
            </a:r>
          </a:p>
        </p:txBody>
      </p:sp>
    </p:spTree>
    <p:extLst>
      <p:ext uri="{BB962C8B-B14F-4D97-AF65-F5344CB8AC3E}">
        <p14:creationId xmlns:p14="http://schemas.microsoft.com/office/powerpoint/2010/main" val="3012322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43558"/>
            <a:ext cx="8064896" cy="3477875"/>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当极性错误</a:t>
            </a:r>
            <a:r>
              <a:rPr lang="en-US" altLang="zh-CN" sz="2000" kern="100" dirty="0">
                <a:solidFill>
                  <a:schemeClr val="tx1">
                    <a:lumMod val="65000"/>
                    <a:lumOff val="35000"/>
                  </a:schemeClr>
                </a:solidFill>
                <a:latin typeface="+mn-ea"/>
              </a:rPr>
              <a:t>(parity)</a:t>
            </a:r>
            <a:r>
              <a:rPr lang="zh-CN" altLang="en-US" sz="2000" kern="100" dirty="0">
                <a:solidFill>
                  <a:schemeClr val="tx1">
                    <a:lumMod val="65000"/>
                    <a:lumOff val="35000"/>
                  </a:schemeClr>
                </a:solidFill>
                <a:latin typeface="+mn-ea"/>
              </a:rPr>
              <a:t>、超时错误</a:t>
            </a:r>
            <a:r>
              <a:rPr lang="en-US" altLang="zh-CN" sz="2000" kern="100" dirty="0">
                <a:solidFill>
                  <a:schemeClr val="tx1">
                    <a:lumMod val="65000"/>
                    <a:lumOff val="35000"/>
                  </a:schemeClr>
                </a:solidFill>
                <a:latin typeface="+mn-ea"/>
              </a:rPr>
              <a:t>(overrun)</a:t>
            </a:r>
            <a:r>
              <a:rPr lang="zh-CN" altLang="en-US" sz="2000" kern="100" dirty="0">
                <a:solidFill>
                  <a:schemeClr val="tx1">
                    <a:lumMod val="65000"/>
                    <a:lumOff val="35000"/>
                  </a:schemeClr>
                </a:solidFill>
                <a:latin typeface="+mn-ea"/>
              </a:rPr>
              <a:t>、帧错误</a:t>
            </a:r>
            <a:r>
              <a:rPr lang="en-US" altLang="zh-CN" sz="2000" kern="100" dirty="0">
                <a:solidFill>
                  <a:schemeClr val="tx1">
                    <a:lumMod val="65000"/>
                    <a:lumOff val="35000"/>
                  </a:schemeClr>
                </a:solidFill>
                <a:latin typeface="+mn-ea"/>
              </a:rPr>
              <a:t>(framing)</a:t>
            </a:r>
            <a:r>
              <a:rPr lang="zh-CN" altLang="en-US" sz="2000" kern="100" dirty="0">
                <a:solidFill>
                  <a:schemeClr val="tx1">
                    <a:lumMod val="65000"/>
                    <a:lumOff val="35000"/>
                  </a:schemeClr>
                </a:solidFill>
                <a:latin typeface="+mn-ea"/>
              </a:rPr>
              <a:t>、间断</a:t>
            </a:r>
            <a:r>
              <a:rPr lang="en-US" altLang="zh-CN" sz="2000" kern="100" dirty="0">
                <a:solidFill>
                  <a:schemeClr val="tx1">
                    <a:lumMod val="65000"/>
                    <a:lumOff val="35000"/>
                  </a:schemeClr>
                </a:solidFill>
                <a:latin typeface="+mn-ea"/>
              </a:rPr>
              <a:t>(break)</a:t>
            </a:r>
            <a:r>
              <a:rPr lang="zh-CN" altLang="en-US" sz="2000" kern="100" dirty="0">
                <a:solidFill>
                  <a:schemeClr val="tx1">
                    <a:lumMod val="65000"/>
                    <a:lumOff val="35000"/>
                  </a:schemeClr>
                </a:solidFill>
                <a:latin typeface="+mn-ea"/>
              </a:rPr>
              <a:t>检测这</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种错误检测标志位中任何一个标志位被置</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的接收错误标志</a:t>
            </a:r>
            <a:r>
              <a:rPr lang="en-US" altLang="zh-CN" sz="2000" kern="100" dirty="0">
                <a:solidFill>
                  <a:schemeClr val="tx1">
                    <a:lumMod val="65000"/>
                    <a:lumOff val="35000"/>
                  </a:schemeClr>
                </a:solidFill>
                <a:latin typeface="+mn-ea"/>
              </a:rPr>
              <a:t>RX ERROR</a:t>
            </a:r>
            <a:r>
              <a:rPr lang="zh-CN" altLang="en-US" sz="2000" kern="100" dirty="0">
                <a:solidFill>
                  <a:schemeClr val="tx1">
                    <a:lumMod val="65000"/>
                    <a:lumOff val="35000"/>
                  </a:schemeClr>
                </a:solidFill>
                <a:latin typeface="+mn-ea"/>
              </a:rPr>
              <a:t>就会被置</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，同时产生一个接收中断</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的请求信号。如果</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控制寄存器</a:t>
            </a:r>
            <a:r>
              <a:rPr lang="en-US" altLang="zh-CN" sz="2000" kern="100" dirty="0">
                <a:solidFill>
                  <a:schemeClr val="tx1">
                    <a:lumMod val="65000"/>
                    <a:lumOff val="35000"/>
                  </a:schemeClr>
                </a:solidFill>
                <a:latin typeface="+mn-ea"/>
              </a:rPr>
              <a:t>SCICTL1</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RX ERR INT ENA</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，也就是接收中断已经使能，那么</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将向</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控制器提出中断请求。</a:t>
            </a:r>
          </a:p>
          <a:p>
            <a:pPr indent="538163" algn="just"/>
            <a:r>
              <a:rPr lang="zh-CN" altLang="en-US" sz="2000" kern="100" dirty="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从丢失第一个停止位开始，如果</a:t>
            </a:r>
            <a:r>
              <a:rPr lang="en-US" altLang="zh-CN" sz="2000" kern="100" dirty="0">
                <a:solidFill>
                  <a:schemeClr val="tx1">
                    <a:lumMod val="65000"/>
                    <a:lumOff val="35000"/>
                  </a:schemeClr>
                </a:solidFill>
                <a:latin typeface="+mn-ea"/>
              </a:rPr>
              <a:t>SCIRXD</a:t>
            </a:r>
            <a:r>
              <a:rPr lang="zh-CN" altLang="en-US" sz="2000" kern="100" dirty="0">
                <a:solidFill>
                  <a:schemeClr val="tx1">
                    <a:lumMod val="65000"/>
                    <a:lumOff val="35000"/>
                  </a:schemeClr>
                </a:solidFill>
                <a:latin typeface="+mn-ea"/>
              </a:rPr>
              <a:t>引脚上连续的保持至少</a:t>
            </a:r>
            <a:r>
              <a:rPr lang="en-US" altLang="zh-CN" sz="2000" kern="100" dirty="0">
                <a:solidFill>
                  <a:schemeClr val="tx1">
                    <a:lumMod val="65000"/>
                    <a:lumOff val="35000"/>
                  </a:schemeClr>
                </a:solidFill>
                <a:latin typeface="+mn-ea"/>
              </a:rPr>
              <a:t>10</a:t>
            </a:r>
            <a:r>
              <a:rPr lang="zh-CN" altLang="en-US" sz="2000" kern="100" dirty="0">
                <a:solidFill>
                  <a:schemeClr val="tx1">
                    <a:lumMod val="65000"/>
                    <a:lumOff val="35000"/>
                  </a:schemeClr>
                </a:solidFill>
                <a:latin typeface="+mn-ea"/>
              </a:rPr>
              <a:t>位的低电平，则</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认为接收产生了一次间断，此时</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接收状态寄存器</a:t>
            </a:r>
            <a:r>
              <a:rPr lang="en-US" altLang="zh-CN" sz="2000" kern="100" dirty="0">
                <a:solidFill>
                  <a:schemeClr val="tx1">
                    <a:lumMod val="65000"/>
                    <a:lumOff val="35000"/>
                  </a:schemeClr>
                </a:solidFill>
                <a:latin typeface="+mn-ea"/>
              </a:rPr>
              <a:t>SCIRXST</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BRKDT</a:t>
            </a:r>
            <a:r>
              <a:rPr lang="zh-CN" altLang="en-US" sz="2000" kern="100" dirty="0">
                <a:solidFill>
                  <a:schemeClr val="tx1">
                    <a:lumMod val="65000"/>
                    <a:lumOff val="35000"/>
                  </a:schemeClr>
                </a:solidFill>
                <a:latin typeface="+mn-ea"/>
              </a:rPr>
              <a:t>被置位，即间断检测标志位被置位，同时产生一个接收中断</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的请求信号。如果</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控制寄存器</a:t>
            </a:r>
            <a:r>
              <a:rPr lang="en-US" altLang="zh-CN" sz="2000" kern="100" dirty="0">
                <a:solidFill>
                  <a:schemeClr val="tx1">
                    <a:lumMod val="65000"/>
                    <a:lumOff val="35000"/>
                  </a:schemeClr>
                </a:solidFill>
                <a:latin typeface="+mn-ea"/>
              </a:rPr>
              <a:t>SCICTL2</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RX/BKINTENA</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，也就是接收中断已经使能，那么</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将向</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控制器提出中断请求。</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模块的中断</a:t>
            </a:r>
          </a:p>
        </p:txBody>
      </p:sp>
    </p:spTree>
    <p:extLst>
      <p:ext uri="{BB962C8B-B14F-4D97-AF65-F5344CB8AC3E}">
        <p14:creationId xmlns:p14="http://schemas.microsoft.com/office/powerpoint/2010/main" val="1835164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43558"/>
            <a:ext cx="8064896" cy="3477875"/>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从上面的介绍可以看到，</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接收时，接收完一个数据、接收出现错误或者接收出现间断，都可以作为</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接收中断</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的中断事件，如果使能相应的中断使能位，当这些事件发生时，都会产生一个</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的中断请求。不过，平时使用最多，接触最多的还是当</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接收完一个数据后产生接收中断的情况。</a:t>
            </a:r>
          </a:p>
          <a:p>
            <a:pPr indent="538163" algn="just"/>
            <a:r>
              <a:rPr lang="zh-CN" altLang="en-US" sz="2000" kern="100" dirty="0">
                <a:solidFill>
                  <a:schemeClr val="tx1">
                    <a:lumMod val="65000"/>
                    <a:lumOff val="35000"/>
                  </a:schemeClr>
                </a:solidFill>
                <a:latin typeface="+mn-ea"/>
              </a:rPr>
              <a:t>对于发送操作，当发送缓冲寄存器</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将数据写入发送移位寄存器</a:t>
            </a:r>
            <a:r>
              <a:rPr lang="en-US" altLang="zh-CN" sz="2000" kern="100" dirty="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后，</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为空，发送缓冲器就绪标志位</a:t>
            </a:r>
            <a:r>
              <a:rPr lang="en-US" altLang="zh-CN" sz="2000" kern="100" dirty="0">
                <a:solidFill>
                  <a:schemeClr val="tx1">
                    <a:lumMod val="65000"/>
                    <a:lumOff val="35000"/>
                  </a:schemeClr>
                </a:solidFill>
                <a:latin typeface="+mn-ea"/>
              </a:rPr>
              <a:t>TXRDY</a:t>
            </a:r>
            <a:r>
              <a:rPr lang="zh-CN" altLang="en-US" sz="2000" kern="100" dirty="0">
                <a:solidFill>
                  <a:schemeClr val="tx1">
                    <a:lumMod val="65000"/>
                    <a:lumOff val="35000"/>
                  </a:schemeClr>
                </a:solidFill>
                <a:latin typeface="+mn-ea"/>
              </a:rPr>
              <a:t>被置位，表示</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可以将下一个需要发送的数据写到</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中，同时产生了一个发送中断</a:t>
            </a:r>
            <a:r>
              <a:rPr lang="en-US" altLang="zh-CN" sz="2000" kern="100" dirty="0">
                <a:solidFill>
                  <a:schemeClr val="tx1">
                    <a:lumMod val="65000"/>
                    <a:lumOff val="35000"/>
                  </a:schemeClr>
                </a:solidFill>
                <a:latin typeface="+mn-ea"/>
              </a:rPr>
              <a:t>TXINT</a:t>
            </a:r>
            <a:r>
              <a:rPr lang="zh-CN" altLang="en-US" sz="2000" kern="100" dirty="0">
                <a:solidFill>
                  <a:schemeClr val="tx1">
                    <a:lumMod val="65000"/>
                    <a:lumOff val="35000"/>
                  </a:schemeClr>
                </a:solidFill>
                <a:latin typeface="+mn-ea"/>
              </a:rPr>
              <a:t>的请求信号。如果</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控制寄存器</a:t>
            </a:r>
            <a:r>
              <a:rPr lang="en-US" altLang="zh-CN" sz="2000" kern="100" dirty="0">
                <a:solidFill>
                  <a:schemeClr val="tx1">
                    <a:lumMod val="65000"/>
                    <a:lumOff val="35000"/>
                  </a:schemeClr>
                </a:solidFill>
                <a:latin typeface="+mn-ea"/>
              </a:rPr>
              <a:t>SCICTL2</a:t>
            </a:r>
            <a:r>
              <a:rPr lang="zh-CN" altLang="en-US" sz="2000" kern="100" dirty="0">
                <a:solidFill>
                  <a:schemeClr val="tx1">
                    <a:lumMod val="65000"/>
                    <a:lumOff val="35000"/>
                  </a:schemeClr>
                </a:solidFill>
                <a:latin typeface="+mn-ea"/>
              </a:rPr>
              <a:t>的位</a:t>
            </a:r>
            <a:r>
              <a:rPr lang="en-US" altLang="zh-CN" sz="2000" kern="100" dirty="0">
                <a:solidFill>
                  <a:schemeClr val="tx1">
                    <a:lumMod val="65000"/>
                    <a:lumOff val="35000"/>
                  </a:schemeClr>
                </a:solidFill>
                <a:latin typeface="+mn-ea"/>
              </a:rPr>
              <a:t>TXINTENA</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，也就是发送中断已经使能，那么</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将向</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控制器提出中断请求。</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模块的中断</a:t>
            </a:r>
          </a:p>
        </p:txBody>
      </p:sp>
    </p:spTree>
    <p:extLst>
      <p:ext uri="{BB962C8B-B14F-4D97-AF65-F5344CB8AC3E}">
        <p14:creationId xmlns:p14="http://schemas.microsoft.com/office/powerpoint/2010/main" val="3063557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43558"/>
            <a:ext cx="8064896" cy="4093428"/>
          </a:xfrm>
          <a:prstGeom prst="rect">
            <a:avLst/>
          </a:prstGeom>
        </p:spPr>
        <p:txBody>
          <a:bodyPr wrap="square">
            <a:spAutoFit/>
          </a:bodyPr>
          <a:lstStyle/>
          <a:p>
            <a:pPr algn="just"/>
            <a:r>
              <a:rPr lang="en-US" altLang="zh-CN" sz="2000" kern="100" dirty="0">
                <a:latin typeface="+mn-ea"/>
              </a:rPr>
              <a:t>2.</a:t>
            </a:r>
            <a:r>
              <a:rPr lang="zh-CN" altLang="en-US" sz="2000" kern="100" dirty="0">
                <a:latin typeface="+mn-ea"/>
              </a:rPr>
              <a:t>在</a:t>
            </a:r>
            <a:r>
              <a:rPr lang="en-US" altLang="zh-CN" sz="2000" kern="100" dirty="0">
                <a:latin typeface="+mn-ea"/>
              </a:rPr>
              <a:t>FIFO</a:t>
            </a:r>
            <a:r>
              <a:rPr lang="zh-CN" altLang="en-US" sz="2000" kern="100" dirty="0">
                <a:latin typeface="+mn-ea"/>
              </a:rPr>
              <a:t>模式下</a:t>
            </a:r>
          </a:p>
          <a:p>
            <a:pPr indent="538163" algn="just"/>
            <a:r>
              <a:rPr lang="zh-CN" altLang="en-US" sz="2000" kern="100" dirty="0">
                <a:solidFill>
                  <a:schemeClr val="tx1">
                    <a:lumMod val="65000"/>
                    <a:lumOff val="35000"/>
                  </a:schemeClr>
                </a:solidFill>
                <a:latin typeface="+mn-ea"/>
              </a:rPr>
              <a:t>如图</a:t>
            </a:r>
            <a:r>
              <a:rPr lang="en-US" altLang="zh-CN" sz="2000" kern="100" dirty="0">
                <a:solidFill>
                  <a:schemeClr val="tx1">
                    <a:lumMod val="65000"/>
                    <a:lumOff val="35000"/>
                  </a:schemeClr>
                </a:solidFill>
                <a:latin typeface="+mn-ea"/>
              </a:rPr>
              <a:t>15-6</a:t>
            </a:r>
            <a:r>
              <a:rPr lang="zh-CN" altLang="en-US" sz="2000" kern="100" dirty="0">
                <a:solidFill>
                  <a:schemeClr val="tx1">
                    <a:lumMod val="65000"/>
                    <a:lumOff val="35000"/>
                  </a:schemeClr>
                </a:solidFill>
                <a:latin typeface="+mn-ea"/>
              </a:rPr>
              <a:t>所示，当</a:t>
            </a:r>
            <a:r>
              <a:rPr lang="en-US" altLang="zh-CN" sz="2000" kern="100" dirty="0">
                <a:solidFill>
                  <a:schemeClr val="tx1">
                    <a:lumMod val="65000"/>
                    <a:lumOff val="35000"/>
                  </a:schemeClr>
                </a:solidFill>
                <a:latin typeface="+mn-ea"/>
              </a:rPr>
              <a:t>SCIFFTX</a:t>
            </a:r>
            <a:r>
              <a:rPr lang="zh-CN" altLang="en-US" sz="2000" kern="100" dirty="0">
                <a:solidFill>
                  <a:schemeClr val="tx1">
                    <a:lumMod val="65000"/>
                    <a:lumOff val="35000"/>
                  </a:schemeClr>
                </a:solidFill>
                <a:latin typeface="+mn-ea"/>
              </a:rPr>
              <a:t>寄存器的</a:t>
            </a:r>
            <a:r>
              <a:rPr lang="en-US" altLang="zh-CN" sz="2000" kern="100" dirty="0">
                <a:solidFill>
                  <a:schemeClr val="tx1">
                    <a:lumMod val="65000"/>
                    <a:lumOff val="35000"/>
                  </a:schemeClr>
                </a:solidFill>
                <a:latin typeface="+mn-ea"/>
              </a:rPr>
              <a:t>SCIFFENA</a:t>
            </a:r>
            <a:r>
              <a:rPr lang="zh-CN" altLang="en-US" sz="2000" kern="100" dirty="0">
                <a:solidFill>
                  <a:schemeClr val="tx1">
                    <a:lumMod val="65000"/>
                    <a:lumOff val="35000"/>
                  </a:schemeClr>
                </a:solidFill>
                <a:latin typeface="+mn-ea"/>
              </a:rPr>
              <a:t>位为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时，也就是</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功能被使能时，</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工作于增强的</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模式。对于接收操作，前面已经介绍过，接收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队列有状态位</a:t>
            </a:r>
            <a:r>
              <a:rPr lang="en-US" altLang="zh-CN" sz="2000" kern="100" dirty="0">
                <a:solidFill>
                  <a:schemeClr val="tx1">
                    <a:lumMod val="65000"/>
                    <a:lumOff val="35000"/>
                  </a:schemeClr>
                </a:solidFill>
                <a:latin typeface="+mn-ea"/>
              </a:rPr>
              <a:t>RXFFST</a:t>
            </a:r>
            <a:r>
              <a:rPr lang="zh-CN" altLang="en-US" sz="2000" kern="100" dirty="0">
                <a:solidFill>
                  <a:schemeClr val="tx1">
                    <a:lumMod val="65000"/>
                    <a:lumOff val="35000"/>
                  </a:schemeClr>
                </a:solidFill>
                <a:latin typeface="+mn-ea"/>
              </a:rPr>
              <a:t>，表示接收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中有多少个接收到的数据。同时，</a:t>
            </a:r>
            <a:r>
              <a:rPr lang="en-US" altLang="zh-CN" sz="2000" kern="100" dirty="0">
                <a:solidFill>
                  <a:schemeClr val="tx1">
                    <a:lumMod val="65000"/>
                    <a:lumOff val="35000"/>
                  </a:schemeClr>
                </a:solidFill>
                <a:latin typeface="+mn-ea"/>
              </a:rPr>
              <a:t>SCI FIFO</a:t>
            </a:r>
            <a:r>
              <a:rPr lang="zh-CN" altLang="en-US" sz="2000" kern="100" dirty="0">
                <a:solidFill>
                  <a:schemeClr val="tx1">
                    <a:lumMod val="65000"/>
                    <a:lumOff val="35000"/>
                  </a:schemeClr>
                </a:solidFill>
                <a:latin typeface="+mn-ea"/>
              </a:rPr>
              <a:t>接收寄存器</a:t>
            </a:r>
            <a:r>
              <a:rPr lang="en-US" altLang="zh-CN" sz="2000" kern="100" dirty="0">
                <a:solidFill>
                  <a:schemeClr val="tx1">
                    <a:lumMod val="65000"/>
                    <a:lumOff val="35000"/>
                  </a:schemeClr>
                </a:solidFill>
                <a:latin typeface="+mn-ea"/>
              </a:rPr>
              <a:t>SCIFFRX</a:t>
            </a:r>
            <a:r>
              <a:rPr lang="zh-CN" altLang="en-US" sz="2000" kern="100" dirty="0">
                <a:solidFill>
                  <a:schemeClr val="tx1">
                    <a:lumMod val="65000"/>
                    <a:lumOff val="35000"/>
                  </a:schemeClr>
                </a:solidFill>
                <a:latin typeface="+mn-ea"/>
              </a:rPr>
              <a:t>还有一个可编程的中断级位</a:t>
            </a:r>
            <a:r>
              <a:rPr lang="en-US" altLang="zh-CN" sz="2000" kern="100" dirty="0">
                <a:solidFill>
                  <a:schemeClr val="tx1">
                    <a:lumMod val="65000"/>
                    <a:lumOff val="35000"/>
                  </a:schemeClr>
                </a:solidFill>
                <a:latin typeface="+mn-ea"/>
              </a:rPr>
              <a:t>RXFFIL</a:t>
            </a:r>
            <a:r>
              <a:rPr lang="zh-CN" altLang="en-US" sz="2000" kern="100" dirty="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RXFFST</a:t>
            </a:r>
            <a:r>
              <a:rPr lang="zh-CN" altLang="en-US" sz="2000" kern="100" dirty="0">
                <a:solidFill>
                  <a:schemeClr val="tx1">
                    <a:lumMod val="65000"/>
                    <a:lumOff val="35000"/>
                  </a:schemeClr>
                </a:solidFill>
                <a:latin typeface="+mn-ea"/>
              </a:rPr>
              <a:t>的值与预设好的</a:t>
            </a:r>
            <a:r>
              <a:rPr lang="en-US" altLang="zh-CN" sz="2000" kern="100" dirty="0">
                <a:solidFill>
                  <a:schemeClr val="tx1">
                    <a:lumMod val="65000"/>
                    <a:lumOff val="35000"/>
                  </a:schemeClr>
                </a:solidFill>
                <a:latin typeface="+mn-ea"/>
              </a:rPr>
              <a:t>RXFFIL</a:t>
            </a:r>
            <a:r>
              <a:rPr lang="zh-CN" altLang="en-US" sz="2000" kern="100" dirty="0">
                <a:solidFill>
                  <a:schemeClr val="tx1">
                    <a:lumMod val="65000"/>
                    <a:lumOff val="35000"/>
                  </a:schemeClr>
                </a:solidFill>
                <a:latin typeface="+mn-ea"/>
              </a:rPr>
              <a:t>相等时，接收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就会产生接收中断</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信号，如果</a:t>
            </a:r>
            <a:r>
              <a:rPr lang="en-US" altLang="zh-CN" sz="2000" kern="100" dirty="0">
                <a:solidFill>
                  <a:schemeClr val="tx1">
                    <a:lumMod val="65000"/>
                    <a:lumOff val="35000"/>
                  </a:schemeClr>
                </a:solidFill>
                <a:latin typeface="+mn-ea"/>
              </a:rPr>
              <a:t>SCIFFRX</a:t>
            </a:r>
            <a:r>
              <a:rPr lang="zh-CN" altLang="en-US" sz="2000" kern="100" dirty="0">
                <a:solidFill>
                  <a:schemeClr val="tx1">
                    <a:lumMod val="65000"/>
                    <a:lumOff val="35000"/>
                  </a:schemeClr>
                </a:solidFill>
                <a:latin typeface="+mn-ea"/>
              </a:rPr>
              <a:t>寄存器的位</a:t>
            </a:r>
            <a:r>
              <a:rPr lang="en-US" altLang="zh-CN" sz="2000" kern="100" dirty="0">
                <a:solidFill>
                  <a:schemeClr val="tx1">
                    <a:lumMod val="65000"/>
                    <a:lumOff val="35000"/>
                  </a:schemeClr>
                </a:solidFill>
                <a:latin typeface="+mn-ea"/>
              </a:rPr>
              <a:t>RXFFIENA</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，也就是</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接收中断已经使能，那么</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将向</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控制器提出中断请求。比如，假设通过编程，将</a:t>
            </a:r>
            <a:r>
              <a:rPr lang="en-US" altLang="zh-CN" sz="2000" kern="100" dirty="0">
                <a:solidFill>
                  <a:schemeClr val="tx1">
                    <a:lumMod val="65000"/>
                    <a:lumOff val="35000"/>
                  </a:schemeClr>
                </a:solidFill>
                <a:latin typeface="+mn-ea"/>
              </a:rPr>
              <a:t>RXFFIL</a:t>
            </a:r>
            <a:r>
              <a:rPr lang="zh-CN" altLang="en-US" sz="2000" kern="100" dirty="0">
                <a:solidFill>
                  <a:schemeClr val="tx1">
                    <a:lumMod val="65000"/>
                    <a:lumOff val="35000"/>
                  </a:schemeClr>
                </a:solidFill>
                <a:latin typeface="+mn-ea"/>
              </a:rPr>
              <a:t>位设置为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，那么当</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队列中接收到</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个数据时，</a:t>
            </a:r>
            <a:r>
              <a:rPr lang="en-US" altLang="zh-CN" sz="2000" kern="100" dirty="0">
                <a:solidFill>
                  <a:schemeClr val="tx1">
                    <a:lumMod val="65000"/>
                    <a:lumOff val="35000"/>
                  </a:schemeClr>
                </a:solidFill>
                <a:latin typeface="+mn-ea"/>
              </a:rPr>
              <a:t>RXFFST</a:t>
            </a:r>
            <a:r>
              <a:rPr lang="zh-CN" altLang="en-US" sz="2000" kern="100" dirty="0">
                <a:solidFill>
                  <a:schemeClr val="tx1">
                    <a:lumMod val="65000"/>
                    <a:lumOff val="35000"/>
                  </a:schemeClr>
                </a:solidFill>
                <a:latin typeface="+mn-ea"/>
              </a:rPr>
              <a:t>的值也为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，正好和</a:t>
            </a:r>
            <a:r>
              <a:rPr lang="en-US" altLang="zh-CN" sz="2000" kern="100" dirty="0">
                <a:solidFill>
                  <a:schemeClr val="tx1">
                    <a:lumMod val="65000"/>
                    <a:lumOff val="35000"/>
                  </a:schemeClr>
                </a:solidFill>
                <a:latin typeface="+mn-ea"/>
              </a:rPr>
              <a:t>RXFFIL</a:t>
            </a:r>
            <a:r>
              <a:rPr lang="zh-CN" altLang="en-US" sz="2000" kern="100" dirty="0">
                <a:solidFill>
                  <a:schemeClr val="tx1">
                    <a:lumMod val="65000"/>
                    <a:lumOff val="35000"/>
                  </a:schemeClr>
                </a:solidFill>
                <a:latin typeface="+mn-ea"/>
              </a:rPr>
              <a:t>的值相等，这时候接收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就产生了接收中断匹配事件。复位后，接收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的中断触发级位</a:t>
            </a:r>
            <a:r>
              <a:rPr lang="en-US" altLang="zh-CN" sz="2000" kern="100" dirty="0">
                <a:solidFill>
                  <a:schemeClr val="tx1">
                    <a:lumMod val="65000"/>
                    <a:lumOff val="35000"/>
                  </a:schemeClr>
                </a:solidFill>
                <a:latin typeface="+mn-ea"/>
              </a:rPr>
              <a:t>RXFFIL</a:t>
            </a:r>
            <a:r>
              <a:rPr lang="zh-CN" altLang="en-US" sz="2000" kern="100" dirty="0">
                <a:solidFill>
                  <a:schemeClr val="tx1">
                    <a:lumMod val="65000"/>
                    <a:lumOff val="35000"/>
                  </a:schemeClr>
                </a:solidFill>
                <a:latin typeface="+mn-ea"/>
              </a:rPr>
              <a:t>默认的值为</a:t>
            </a:r>
            <a:r>
              <a:rPr lang="en-US" altLang="zh-CN" sz="2000" kern="100" dirty="0">
                <a:solidFill>
                  <a:schemeClr val="tx1">
                    <a:lumMod val="65000"/>
                    <a:lumOff val="35000"/>
                  </a:schemeClr>
                </a:solidFill>
                <a:latin typeface="+mn-ea"/>
              </a:rPr>
              <a:t>0x1111</a:t>
            </a:r>
            <a:r>
              <a:rPr lang="zh-CN" altLang="en-US" sz="2000" kern="100" dirty="0">
                <a:solidFill>
                  <a:schemeClr val="tx1">
                    <a:lumMod val="65000"/>
                    <a:lumOff val="35000"/>
                  </a:schemeClr>
                </a:solidFill>
                <a:latin typeface="+mn-ea"/>
              </a:rPr>
              <a:t>，即</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，也就是说</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队列中接收到</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个数据的时候产生接收中断请求。</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模块的中断</a:t>
            </a:r>
          </a:p>
        </p:txBody>
      </p:sp>
    </p:spTree>
    <p:extLst>
      <p:ext uri="{BB962C8B-B14F-4D97-AF65-F5344CB8AC3E}">
        <p14:creationId xmlns:p14="http://schemas.microsoft.com/office/powerpoint/2010/main" val="3900541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43558"/>
            <a:ext cx="8064896" cy="4093428"/>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同工作于标准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模式类似，接收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的接收中断</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也是复用的，当</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接收出现错误</a:t>
            </a:r>
            <a:r>
              <a:rPr lang="en-US" altLang="zh-CN" sz="2000" kern="100" dirty="0">
                <a:solidFill>
                  <a:schemeClr val="tx1">
                    <a:lumMod val="65000"/>
                    <a:lumOff val="35000"/>
                  </a:schemeClr>
                </a:solidFill>
                <a:latin typeface="+mn-ea"/>
              </a:rPr>
              <a:t>(RX ERROR)</a:t>
            </a:r>
            <a:r>
              <a:rPr lang="zh-CN" altLang="en-US" sz="2000" kern="100" dirty="0">
                <a:solidFill>
                  <a:schemeClr val="tx1">
                    <a:lumMod val="65000"/>
                    <a:lumOff val="35000"/>
                  </a:schemeClr>
                </a:solidFill>
                <a:latin typeface="+mn-ea"/>
              </a:rPr>
              <a:t>时，也会产生接收中断</a:t>
            </a:r>
            <a:r>
              <a:rPr lang="en-US" altLang="zh-CN" sz="2000" kern="100" dirty="0">
                <a:solidFill>
                  <a:schemeClr val="tx1">
                    <a:lumMod val="65000"/>
                    <a:lumOff val="35000"/>
                  </a:schemeClr>
                </a:solidFill>
                <a:latin typeface="+mn-ea"/>
              </a:rPr>
              <a:t>RXINT</a:t>
            </a:r>
            <a:r>
              <a:rPr lang="zh-CN" altLang="en-US" sz="2000" kern="100" dirty="0">
                <a:solidFill>
                  <a:schemeClr val="tx1">
                    <a:lumMod val="65000"/>
                    <a:lumOff val="35000"/>
                  </a:schemeClr>
                </a:solidFill>
                <a:latin typeface="+mn-ea"/>
              </a:rPr>
              <a:t>的请求信号。前面已经详细介绍过，这里就不再赘述了</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538163" algn="just"/>
            <a:r>
              <a:rPr lang="zh-CN" altLang="en-US" sz="2000" kern="100" dirty="0" smtClean="0">
                <a:solidFill>
                  <a:schemeClr val="tx1">
                    <a:lumMod val="65000"/>
                    <a:lumOff val="35000"/>
                  </a:schemeClr>
                </a:solidFill>
                <a:latin typeface="+mn-ea"/>
              </a:rPr>
              <a:t>对于</a:t>
            </a:r>
            <a:r>
              <a:rPr lang="zh-CN" altLang="en-US" sz="2000" kern="100" dirty="0">
                <a:solidFill>
                  <a:schemeClr val="tx1">
                    <a:lumMod val="65000"/>
                    <a:lumOff val="35000"/>
                  </a:schemeClr>
                </a:solidFill>
                <a:latin typeface="+mn-ea"/>
              </a:rPr>
              <a:t>发送操作，发送</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队列有状态位</a:t>
            </a:r>
            <a:r>
              <a:rPr lang="en-US" altLang="zh-CN" sz="2000" kern="100" dirty="0">
                <a:solidFill>
                  <a:schemeClr val="tx1">
                    <a:lumMod val="65000"/>
                    <a:lumOff val="35000"/>
                  </a:schemeClr>
                </a:solidFill>
                <a:latin typeface="+mn-ea"/>
              </a:rPr>
              <a:t>TXFFST</a:t>
            </a:r>
            <a:r>
              <a:rPr lang="zh-CN" altLang="en-US" sz="2000" kern="100" dirty="0">
                <a:solidFill>
                  <a:schemeClr val="tx1">
                    <a:lumMod val="65000"/>
                    <a:lumOff val="35000"/>
                  </a:schemeClr>
                </a:solidFill>
                <a:latin typeface="+mn-ea"/>
              </a:rPr>
              <a:t>，表示发送</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中有多少个数据需要发送。同时</a:t>
            </a:r>
            <a:r>
              <a:rPr lang="en-US" altLang="zh-CN" sz="2000" kern="100" dirty="0">
                <a:solidFill>
                  <a:schemeClr val="tx1">
                    <a:lumMod val="65000"/>
                    <a:lumOff val="35000"/>
                  </a:schemeClr>
                </a:solidFill>
                <a:latin typeface="+mn-ea"/>
              </a:rPr>
              <a:t>SCI FIFO</a:t>
            </a:r>
            <a:r>
              <a:rPr lang="zh-CN" altLang="en-US" sz="2000" kern="100" dirty="0">
                <a:solidFill>
                  <a:schemeClr val="tx1">
                    <a:lumMod val="65000"/>
                    <a:lumOff val="35000"/>
                  </a:schemeClr>
                </a:solidFill>
                <a:latin typeface="+mn-ea"/>
              </a:rPr>
              <a:t>发送寄存器</a:t>
            </a:r>
            <a:r>
              <a:rPr lang="en-US" altLang="zh-CN" sz="2000" kern="100" dirty="0">
                <a:solidFill>
                  <a:schemeClr val="tx1">
                    <a:lumMod val="65000"/>
                    <a:lumOff val="35000"/>
                  </a:schemeClr>
                </a:solidFill>
                <a:latin typeface="+mn-ea"/>
              </a:rPr>
              <a:t>SCIFFTX</a:t>
            </a:r>
            <a:r>
              <a:rPr lang="zh-CN" altLang="en-US" sz="2000" kern="100" dirty="0">
                <a:solidFill>
                  <a:schemeClr val="tx1">
                    <a:lumMod val="65000"/>
                    <a:lumOff val="35000"/>
                  </a:schemeClr>
                </a:solidFill>
                <a:latin typeface="+mn-ea"/>
              </a:rPr>
              <a:t>也有一个可编程的中断级位</a:t>
            </a:r>
            <a:r>
              <a:rPr lang="en-US" altLang="zh-CN" sz="2000" kern="100" dirty="0">
                <a:solidFill>
                  <a:schemeClr val="tx1">
                    <a:lumMod val="65000"/>
                    <a:lumOff val="35000"/>
                  </a:schemeClr>
                </a:solidFill>
                <a:latin typeface="+mn-ea"/>
              </a:rPr>
              <a:t>TXFFIL</a:t>
            </a:r>
            <a:r>
              <a:rPr lang="zh-CN" altLang="en-US" sz="2000" kern="100" dirty="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TXFFST</a:t>
            </a:r>
            <a:r>
              <a:rPr lang="zh-CN" altLang="en-US" sz="2000" kern="100" dirty="0">
                <a:solidFill>
                  <a:schemeClr val="tx1">
                    <a:lumMod val="65000"/>
                    <a:lumOff val="35000"/>
                  </a:schemeClr>
                </a:solidFill>
                <a:latin typeface="+mn-ea"/>
              </a:rPr>
              <a:t>的值与预设好的</a:t>
            </a:r>
            <a:r>
              <a:rPr lang="en-US" altLang="zh-CN" sz="2000" kern="100" dirty="0">
                <a:solidFill>
                  <a:schemeClr val="tx1">
                    <a:lumMod val="65000"/>
                    <a:lumOff val="35000"/>
                  </a:schemeClr>
                </a:solidFill>
                <a:latin typeface="+mn-ea"/>
              </a:rPr>
              <a:t>TXFFIL</a:t>
            </a:r>
            <a:r>
              <a:rPr lang="zh-CN" altLang="en-US" sz="2000" kern="100" dirty="0">
                <a:solidFill>
                  <a:schemeClr val="tx1">
                    <a:lumMod val="65000"/>
                    <a:lumOff val="35000"/>
                  </a:schemeClr>
                </a:solidFill>
                <a:latin typeface="+mn-ea"/>
              </a:rPr>
              <a:t>相等时，发送</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就会产生发送中断</a:t>
            </a:r>
            <a:r>
              <a:rPr lang="en-US" altLang="zh-CN" sz="2000" kern="100" dirty="0">
                <a:solidFill>
                  <a:schemeClr val="tx1">
                    <a:lumMod val="65000"/>
                    <a:lumOff val="35000"/>
                  </a:schemeClr>
                </a:solidFill>
                <a:latin typeface="+mn-ea"/>
              </a:rPr>
              <a:t>TXINT</a:t>
            </a:r>
            <a:r>
              <a:rPr lang="zh-CN" altLang="en-US" sz="2000" kern="100" dirty="0">
                <a:solidFill>
                  <a:schemeClr val="tx1">
                    <a:lumMod val="65000"/>
                    <a:lumOff val="35000"/>
                  </a:schemeClr>
                </a:solidFill>
                <a:latin typeface="+mn-ea"/>
              </a:rPr>
              <a:t>信号，如果</a:t>
            </a:r>
            <a:r>
              <a:rPr lang="en-US" altLang="zh-CN" sz="2000" kern="100" dirty="0">
                <a:solidFill>
                  <a:schemeClr val="tx1">
                    <a:lumMod val="65000"/>
                    <a:lumOff val="35000"/>
                  </a:schemeClr>
                </a:solidFill>
                <a:latin typeface="+mn-ea"/>
              </a:rPr>
              <a:t>SCIFFTX</a:t>
            </a:r>
            <a:r>
              <a:rPr lang="zh-CN" altLang="en-US" sz="2000" kern="100" dirty="0">
                <a:solidFill>
                  <a:schemeClr val="tx1">
                    <a:lumMod val="65000"/>
                    <a:lumOff val="35000"/>
                  </a:schemeClr>
                </a:solidFill>
                <a:latin typeface="+mn-ea"/>
              </a:rPr>
              <a:t>寄存器的位</a:t>
            </a:r>
            <a:r>
              <a:rPr lang="en-US" altLang="zh-CN" sz="2000" kern="100" dirty="0">
                <a:solidFill>
                  <a:schemeClr val="tx1">
                    <a:lumMod val="65000"/>
                    <a:lumOff val="35000"/>
                  </a:schemeClr>
                </a:solidFill>
                <a:latin typeface="+mn-ea"/>
              </a:rPr>
              <a:t>TXFFIENA</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，也就是</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发送中断已经使能，那么</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将向</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控制器提出中断请求。比如，假设通过编程，将</a:t>
            </a:r>
            <a:r>
              <a:rPr lang="en-US" altLang="zh-CN" sz="2000" kern="100" dirty="0">
                <a:solidFill>
                  <a:schemeClr val="tx1">
                    <a:lumMod val="65000"/>
                    <a:lumOff val="35000"/>
                  </a:schemeClr>
                </a:solidFill>
                <a:latin typeface="+mn-ea"/>
              </a:rPr>
              <a:t>TXFFIL</a:t>
            </a:r>
            <a:r>
              <a:rPr lang="zh-CN" altLang="en-US" sz="2000" kern="100" dirty="0">
                <a:solidFill>
                  <a:schemeClr val="tx1">
                    <a:lumMod val="65000"/>
                    <a:lumOff val="35000"/>
                  </a:schemeClr>
                </a:solidFill>
                <a:latin typeface="+mn-ea"/>
              </a:rPr>
              <a:t>位设置为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，那么当</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队列中还剩</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个数据需要发送时，</a:t>
            </a:r>
            <a:r>
              <a:rPr lang="en-US" altLang="zh-CN" sz="2000" kern="100" dirty="0">
                <a:solidFill>
                  <a:schemeClr val="tx1">
                    <a:lumMod val="65000"/>
                    <a:lumOff val="35000"/>
                  </a:schemeClr>
                </a:solidFill>
                <a:latin typeface="+mn-ea"/>
              </a:rPr>
              <a:t>TXFFST</a:t>
            </a:r>
            <a:r>
              <a:rPr lang="zh-CN" altLang="en-US" sz="2000" kern="100" dirty="0">
                <a:solidFill>
                  <a:schemeClr val="tx1">
                    <a:lumMod val="65000"/>
                    <a:lumOff val="35000"/>
                  </a:schemeClr>
                </a:solidFill>
                <a:latin typeface="+mn-ea"/>
              </a:rPr>
              <a:t>的值也为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，正好和</a:t>
            </a:r>
            <a:r>
              <a:rPr lang="en-US" altLang="zh-CN" sz="2000" kern="100" dirty="0">
                <a:solidFill>
                  <a:schemeClr val="tx1">
                    <a:lumMod val="65000"/>
                    <a:lumOff val="35000"/>
                  </a:schemeClr>
                </a:solidFill>
                <a:latin typeface="+mn-ea"/>
              </a:rPr>
              <a:t>TXFFIL</a:t>
            </a:r>
            <a:r>
              <a:rPr lang="zh-CN" altLang="en-US" sz="2000" kern="100" dirty="0">
                <a:solidFill>
                  <a:schemeClr val="tx1">
                    <a:lumMod val="65000"/>
                    <a:lumOff val="35000"/>
                  </a:schemeClr>
                </a:solidFill>
                <a:latin typeface="+mn-ea"/>
              </a:rPr>
              <a:t>的值相等，这时候发送</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就产生了发送中断匹配事件。复位后，发送</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的中断触发级位</a:t>
            </a:r>
            <a:r>
              <a:rPr lang="en-US" altLang="zh-CN" sz="2000" kern="100" dirty="0">
                <a:solidFill>
                  <a:schemeClr val="tx1">
                    <a:lumMod val="65000"/>
                    <a:lumOff val="35000"/>
                  </a:schemeClr>
                </a:solidFill>
                <a:latin typeface="+mn-ea"/>
              </a:rPr>
              <a:t>TXFFIL</a:t>
            </a:r>
            <a:r>
              <a:rPr lang="zh-CN" altLang="en-US" sz="2000" kern="100" dirty="0">
                <a:solidFill>
                  <a:schemeClr val="tx1">
                    <a:lumMod val="65000"/>
                    <a:lumOff val="35000"/>
                  </a:schemeClr>
                </a:solidFill>
                <a:latin typeface="+mn-ea"/>
              </a:rPr>
              <a:t>默认的值为</a:t>
            </a:r>
            <a:r>
              <a:rPr lang="en-US" altLang="zh-CN" sz="2000" kern="100" dirty="0">
                <a:solidFill>
                  <a:schemeClr val="tx1">
                    <a:lumMod val="65000"/>
                    <a:lumOff val="35000"/>
                  </a:schemeClr>
                </a:solidFill>
                <a:latin typeface="+mn-ea"/>
              </a:rPr>
              <a:t>0x0000</a:t>
            </a:r>
            <a:r>
              <a:rPr lang="zh-CN" altLang="en-US" sz="2000" kern="100" dirty="0">
                <a:solidFill>
                  <a:schemeClr val="tx1">
                    <a:lumMod val="65000"/>
                    <a:lumOff val="35000"/>
                  </a:schemeClr>
                </a:solidFill>
                <a:latin typeface="+mn-ea"/>
              </a:rPr>
              <a:t>，即</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，也就是说</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队列中数据全部发送完毕后产生发送中断请求。</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模块的中断</a:t>
            </a:r>
          </a:p>
        </p:txBody>
      </p:sp>
    </p:spTree>
    <p:extLst>
      <p:ext uri="{BB962C8B-B14F-4D97-AF65-F5344CB8AC3E}">
        <p14:creationId xmlns:p14="http://schemas.microsoft.com/office/powerpoint/2010/main" val="1404360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43558"/>
            <a:ext cx="8064896" cy="400110"/>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综上所述，</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的中断如表</a:t>
            </a:r>
            <a:r>
              <a:rPr lang="en-US" altLang="zh-CN" sz="2000" kern="100" dirty="0">
                <a:solidFill>
                  <a:schemeClr val="tx1">
                    <a:lumMod val="65000"/>
                    <a:lumOff val="35000"/>
                  </a:schemeClr>
                </a:solidFill>
                <a:latin typeface="+mn-ea"/>
              </a:rPr>
              <a:t>15-3</a:t>
            </a:r>
            <a:r>
              <a:rPr lang="zh-CN" altLang="en-US" sz="2000" kern="100" dirty="0">
                <a:solidFill>
                  <a:schemeClr val="tx1">
                    <a:lumMod val="65000"/>
                    <a:lumOff val="35000"/>
                  </a:schemeClr>
                </a:solidFill>
                <a:latin typeface="+mn-ea"/>
              </a:rPr>
              <a:t>所示。</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模块的工作</a:t>
            </a:r>
            <a:r>
              <a:rPr lang="zh-CN" altLang="en-US" dirty="0" smtClean="0"/>
              <a:t>原理</a:t>
            </a:r>
            <a:r>
              <a:rPr lang="en-US" altLang="zh-CN" dirty="0"/>
              <a:t>·SCI</a:t>
            </a:r>
            <a:r>
              <a:rPr lang="zh-CN" altLang="en-US" dirty="0"/>
              <a:t>模块的中断</a:t>
            </a:r>
          </a:p>
        </p:txBody>
      </p:sp>
      <p:graphicFrame>
        <p:nvGraphicFramePr>
          <p:cNvPr id="2" name="表格 1"/>
          <p:cNvGraphicFramePr>
            <a:graphicFrameLocks noGrp="1"/>
          </p:cNvGraphicFramePr>
          <p:nvPr>
            <p:extLst>
              <p:ext uri="{D42A27DB-BD31-4B8C-83A1-F6EECF244321}">
                <p14:modId xmlns:p14="http://schemas.microsoft.com/office/powerpoint/2010/main" val="1105054544"/>
              </p:ext>
            </p:extLst>
          </p:nvPr>
        </p:nvGraphicFramePr>
        <p:xfrm>
          <a:off x="864479" y="1779662"/>
          <a:ext cx="7415041" cy="2261888"/>
        </p:xfrm>
        <a:graphic>
          <a:graphicData uri="http://schemas.openxmlformats.org/drawingml/2006/table">
            <a:tbl>
              <a:tblPr firstRow="1" bandRow="1">
                <a:tableStyleId>{00A15C55-8517-42AA-B614-E9B94910E393}</a:tableStyleId>
              </a:tblPr>
              <a:tblGrid>
                <a:gridCol w="1206976">
                  <a:extLst>
                    <a:ext uri="{9D8B030D-6E8A-4147-A177-3AD203B41FA5}">
                      <a16:colId xmlns:a16="http://schemas.microsoft.com/office/drawing/2014/main" val="1468915562"/>
                    </a:ext>
                  </a:extLst>
                </a:gridCol>
                <a:gridCol w="1755047">
                  <a:extLst>
                    <a:ext uri="{9D8B030D-6E8A-4147-A177-3AD203B41FA5}">
                      <a16:colId xmlns:a16="http://schemas.microsoft.com/office/drawing/2014/main" val="811417055"/>
                    </a:ext>
                  </a:extLst>
                </a:gridCol>
                <a:gridCol w="1070469">
                  <a:extLst>
                    <a:ext uri="{9D8B030D-6E8A-4147-A177-3AD203B41FA5}">
                      <a16:colId xmlns:a16="http://schemas.microsoft.com/office/drawing/2014/main" val="677205545"/>
                    </a:ext>
                  </a:extLst>
                </a:gridCol>
                <a:gridCol w="1453506">
                  <a:extLst>
                    <a:ext uri="{9D8B030D-6E8A-4147-A177-3AD203B41FA5}">
                      <a16:colId xmlns:a16="http://schemas.microsoft.com/office/drawing/2014/main" val="3615526600"/>
                    </a:ext>
                  </a:extLst>
                </a:gridCol>
                <a:gridCol w="1172339">
                  <a:extLst>
                    <a:ext uri="{9D8B030D-6E8A-4147-A177-3AD203B41FA5}">
                      <a16:colId xmlns:a16="http://schemas.microsoft.com/office/drawing/2014/main" val="3947205076"/>
                    </a:ext>
                  </a:extLst>
                </a:gridCol>
                <a:gridCol w="756704">
                  <a:extLst>
                    <a:ext uri="{9D8B030D-6E8A-4147-A177-3AD203B41FA5}">
                      <a16:colId xmlns:a16="http://schemas.microsoft.com/office/drawing/2014/main" val="2931914388"/>
                    </a:ext>
                  </a:extLst>
                </a:gridCol>
              </a:tblGrid>
              <a:tr h="282736">
                <a:tc>
                  <a:txBody>
                    <a:bodyPr/>
                    <a:lstStyle/>
                    <a:p>
                      <a:pPr algn="ctr">
                        <a:lnSpc>
                          <a:spcPct val="120000"/>
                        </a:lnSpc>
                        <a:spcAft>
                          <a:spcPts val="0"/>
                        </a:spcAft>
                      </a:pPr>
                      <a:r>
                        <a:rPr lang="zh-CN" sz="1200" kern="100" dirty="0">
                          <a:effectLst/>
                        </a:rPr>
                        <a:t>工作模式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SCI</a:t>
                      </a:r>
                      <a:r>
                        <a:rPr lang="zh-CN" sz="1200" kern="100">
                          <a:effectLst/>
                        </a:rPr>
                        <a:t>中断源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zh-CN" sz="1200" kern="100">
                          <a:effectLst/>
                        </a:rPr>
                        <a:t>中断标志位</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zh-CN" sz="1200" kern="100">
                          <a:effectLst/>
                        </a:rPr>
                        <a:t>中断使能位</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SCIFFENA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zh-CN" sz="1200" kern="100">
                          <a:effectLst/>
                        </a:rPr>
                        <a:t>中断线</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extLst>
                  <a:ext uri="{0D108BD9-81ED-4DB2-BD59-A6C34878D82A}">
                    <a16:rowId xmlns:a16="http://schemas.microsoft.com/office/drawing/2014/main" val="3427675762"/>
                  </a:ext>
                </a:extLst>
              </a:tr>
              <a:tr h="282736">
                <a:tc rowSpan="4">
                  <a:txBody>
                    <a:bodyPr/>
                    <a:lstStyle/>
                    <a:p>
                      <a:pPr algn="ctr">
                        <a:lnSpc>
                          <a:spcPct val="120000"/>
                        </a:lnSpc>
                        <a:spcAft>
                          <a:spcPts val="0"/>
                        </a:spcAft>
                      </a:pPr>
                      <a:r>
                        <a:rPr lang="zh-CN" sz="1200" kern="100">
                          <a:effectLst/>
                        </a:rPr>
                        <a:t>标准</a:t>
                      </a:r>
                      <a:r>
                        <a:rPr lang="en-US" sz="1200" kern="100">
                          <a:effectLst/>
                        </a:rPr>
                        <a:t>SCI</a:t>
                      </a:r>
                      <a:r>
                        <a:rPr lang="zh-CN" sz="1200" kern="100">
                          <a:effectLst/>
                        </a:rPr>
                        <a:t>模式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nchor="ctr"/>
                </a:tc>
                <a:tc>
                  <a:txBody>
                    <a:bodyPr/>
                    <a:lstStyle/>
                    <a:p>
                      <a:pPr algn="ctr">
                        <a:lnSpc>
                          <a:spcPct val="120000"/>
                        </a:lnSpc>
                        <a:spcAft>
                          <a:spcPts val="0"/>
                        </a:spcAft>
                      </a:pPr>
                      <a:r>
                        <a:rPr lang="zh-CN" sz="1200" kern="100">
                          <a:effectLst/>
                        </a:rPr>
                        <a:t>接收完成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RXRDY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dirty="0">
                          <a:effectLst/>
                        </a:rPr>
                        <a:t>RX/BKINTENA</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RXINT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extLst>
                  <a:ext uri="{0D108BD9-81ED-4DB2-BD59-A6C34878D82A}">
                    <a16:rowId xmlns:a16="http://schemas.microsoft.com/office/drawing/2014/main" val="4040309389"/>
                  </a:ext>
                </a:extLst>
              </a:tr>
              <a:tr h="282736">
                <a:tc vMerge="1">
                  <a:txBody>
                    <a:bodyPr/>
                    <a:lstStyle/>
                    <a:p>
                      <a:endParaRPr lang="zh-CN" altLang="en-US"/>
                    </a:p>
                  </a:txBody>
                  <a:tcPr/>
                </a:tc>
                <a:tc>
                  <a:txBody>
                    <a:bodyPr/>
                    <a:lstStyle/>
                    <a:p>
                      <a:pPr algn="ctr">
                        <a:lnSpc>
                          <a:spcPct val="120000"/>
                        </a:lnSpc>
                        <a:spcAft>
                          <a:spcPts val="0"/>
                        </a:spcAft>
                      </a:pPr>
                      <a:r>
                        <a:rPr lang="zh-CN" sz="1200" kern="100">
                          <a:effectLst/>
                        </a:rPr>
                        <a:t>接收错误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RXERR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RXERRINTENA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RXINT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extLst>
                  <a:ext uri="{0D108BD9-81ED-4DB2-BD59-A6C34878D82A}">
                    <a16:rowId xmlns:a16="http://schemas.microsoft.com/office/drawing/2014/main" val="2826033538"/>
                  </a:ext>
                </a:extLst>
              </a:tr>
              <a:tr h="282736">
                <a:tc vMerge="1">
                  <a:txBody>
                    <a:bodyPr/>
                    <a:lstStyle/>
                    <a:p>
                      <a:endParaRPr lang="zh-CN" altLang="en-US"/>
                    </a:p>
                  </a:txBody>
                  <a:tcPr/>
                </a:tc>
                <a:tc>
                  <a:txBody>
                    <a:bodyPr/>
                    <a:lstStyle/>
                    <a:p>
                      <a:pPr algn="ctr">
                        <a:lnSpc>
                          <a:spcPct val="120000"/>
                        </a:lnSpc>
                        <a:spcAft>
                          <a:spcPts val="0"/>
                        </a:spcAft>
                      </a:pPr>
                      <a:r>
                        <a:rPr lang="zh-CN" sz="1200" kern="100">
                          <a:effectLst/>
                        </a:rPr>
                        <a:t>接收间断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BRKDT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RX/BKINTENA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RXINT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extLst>
                  <a:ext uri="{0D108BD9-81ED-4DB2-BD59-A6C34878D82A}">
                    <a16:rowId xmlns:a16="http://schemas.microsoft.com/office/drawing/2014/main" val="2249385217"/>
                  </a:ext>
                </a:extLst>
              </a:tr>
              <a:tr h="282736">
                <a:tc vMerge="1">
                  <a:txBody>
                    <a:bodyPr/>
                    <a:lstStyle/>
                    <a:p>
                      <a:endParaRPr lang="zh-CN" altLang="en-US"/>
                    </a:p>
                  </a:txBody>
                  <a:tcPr/>
                </a:tc>
                <a:tc>
                  <a:txBody>
                    <a:bodyPr/>
                    <a:lstStyle/>
                    <a:p>
                      <a:pPr algn="ctr">
                        <a:lnSpc>
                          <a:spcPct val="120000"/>
                        </a:lnSpc>
                        <a:spcAft>
                          <a:spcPts val="0"/>
                        </a:spcAft>
                      </a:pPr>
                      <a:r>
                        <a:rPr lang="zh-CN" sz="1200" kern="100">
                          <a:effectLst/>
                        </a:rPr>
                        <a:t>发送完成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TXRDY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TXINTENA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TXINT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extLst>
                  <a:ext uri="{0D108BD9-81ED-4DB2-BD59-A6C34878D82A}">
                    <a16:rowId xmlns:a16="http://schemas.microsoft.com/office/drawing/2014/main" val="1967151551"/>
                  </a:ext>
                </a:extLst>
              </a:tr>
              <a:tr h="282736">
                <a:tc rowSpan="3">
                  <a:txBody>
                    <a:bodyPr/>
                    <a:lstStyle/>
                    <a:p>
                      <a:pPr algn="ctr">
                        <a:lnSpc>
                          <a:spcPct val="120000"/>
                        </a:lnSpc>
                        <a:spcAft>
                          <a:spcPts val="0"/>
                        </a:spcAft>
                      </a:pPr>
                      <a:r>
                        <a:rPr lang="en-US" sz="1200" kern="100">
                          <a:effectLst/>
                        </a:rPr>
                        <a:t>FIFO</a:t>
                      </a:r>
                      <a:r>
                        <a:rPr lang="zh-CN" sz="1200" kern="100">
                          <a:effectLst/>
                        </a:rPr>
                        <a:t>模式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nchor="ctr"/>
                </a:tc>
                <a:tc>
                  <a:txBody>
                    <a:bodyPr/>
                    <a:lstStyle/>
                    <a:p>
                      <a:pPr algn="ctr">
                        <a:lnSpc>
                          <a:spcPct val="120000"/>
                        </a:lnSpc>
                        <a:spcAft>
                          <a:spcPts val="0"/>
                        </a:spcAft>
                      </a:pPr>
                      <a:r>
                        <a:rPr lang="zh-CN" sz="1200" kern="100" dirty="0">
                          <a:effectLst/>
                        </a:rPr>
                        <a:t>接收错误和接收间断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RXERR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RXERRINTENA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RXINT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extLst>
                  <a:ext uri="{0D108BD9-81ED-4DB2-BD59-A6C34878D82A}">
                    <a16:rowId xmlns:a16="http://schemas.microsoft.com/office/drawing/2014/main" val="2496224814"/>
                  </a:ext>
                </a:extLst>
              </a:tr>
              <a:tr h="282736">
                <a:tc vMerge="1">
                  <a:txBody>
                    <a:bodyPr/>
                    <a:lstStyle/>
                    <a:p>
                      <a:endParaRPr lang="zh-CN" altLang="en-US"/>
                    </a:p>
                  </a:txBody>
                  <a:tcPr/>
                </a:tc>
                <a:tc>
                  <a:txBody>
                    <a:bodyPr/>
                    <a:lstStyle/>
                    <a:p>
                      <a:pPr algn="ctr">
                        <a:lnSpc>
                          <a:spcPct val="120000"/>
                        </a:lnSpc>
                        <a:spcAft>
                          <a:spcPts val="0"/>
                        </a:spcAft>
                      </a:pPr>
                      <a:r>
                        <a:rPr lang="en-US" sz="1200" kern="100">
                          <a:effectLst/>
                        </a:rPr>
                        <a:t>FIFO</a:t>
                      </a:r>
                      <a:r>
                        <a:rPr lang="zh-CN" sz="1200" kern="100">
                          <a:effectLst/>
                        </a:rPr>
                        <a:t>接收中断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dirty="0">
                          <a:effectLst/>
                        </a:rPr>
                        <a:t>RXFFIL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RXFFIENA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RXINT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extLst>
                  <a:ext uri="{0D108BD9-81ED-4DB2-BD59-A6C34878D82A}">
                    <a16:rowId xmlns:a16="http://schemas.microsoft.com/office/drawing/2014/main" val="130412705"/>
                  </a:ext>
                </a:extLst>
              </a:tr>
              <a:tr h="282736">
                <a:tc vMerge="1">
                  <a:txBody>
                    <a:bodyPr/>
                    <a:lstStyle/>
                    <a:p>
                      <a:endParaRPr lang="zh-CN" altLang="en-US"/>
                    </a:p>
                  </a:txBody>
                  <a:tcPr/>
                </a:tc>
                <a:tc>
                  <a:txBody>
                    <a:bodyPr/>
                    <a:lstStyle/>
                    <a:p>
                      <a:pPr algn="ctr">
                        <a:lnSpc>
                          <a:spcPct val="120000"/>
                        </a:lnSpc>
                        <a:spcAft>
                          <a:spcPts val="0"/>
                        </a:spcAft>
                      </a:pPr>
                      <a:r>
                        <a:rPr lang="en-US" sz="1200" kern="100">
                          <a:effectLst/>
                        </a:rPr>
                        <a:t>FIFO</a:t>
                      </a:r>
                      <a:r>
                        <a:rPr lang="zh-CN" sz="1200" kern="100">
                          <a:effectLst/>
                        </a:rPr>
                        <a:t>发送中断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dirty="0">
                          <a:effectLst/>
                        </a:rPr>
                        <a:t>TXFFIL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dirty="0">
                          <a:effectLst/>
                        </a:rPr>
                        <a:t>TXFFIENA</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tc>
                  <a:txBody>
                    <a:bodyPr/>
                    <a:lstStyle/>
                    <a:p>
                      <a:pPr algn="ctr">
                        <a:lnSpc>
                          <a:spcPct val="120000"/>
                        </a:lnSpc>
                        <a:spcAft>
                          <a:spcPts val="0"/>
                        </a:spcAft>
                      </a:pPr>
                      <a:r>
                        <a:rPr lang="en-US" sz="1200" kern="100" dirty="0">
                          <a:effectLst/>
                        </a:rPr>
                        <a:t>TXINT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533" marR="76533" marT="0" marB="0"/>
                </a:tc>
                <a:extLst>
                  <a:ext uri="{0D108BD9-81ED-4DB2-BD59-A6C34878D82A}">
                    <a16:rowId xmlns:a16="http://schemas.microsoft.com/office/drawing/2014/main" val="4013808995"/>
                  </a:ext>
                </a:extLst>
              </a:tr>
            </a:tbl>
          </a:graphicData>
        </a:graphic>
      </p:graphicFrame>
      <p:sp>
        <p:nvSpPr>
          <p:cNvPr id="3" name="矩形 2"/>
          <p:cNvSpPr/>
          <p:nvPr/>
        </p:nvSpPr>
        <p:spPr>
          <a:xfrm>
            <a:off x="3450539" y="4299942"/>
            <a:ext cx="2242922" cy="400110"/>
          </a:xfrm>
          <a:prstGeom prst="rect">
            <a:avLst/>
          </a:prstGeom>
        </p:spPr>
        <p:txBody>
          <a:bodyPr wrap="none">
            <a:spAutoFit/>
          </a:bodyPr>
          <a:lstStyle/>
          <a:p>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15-3 SCI</a:t>
            </a:r>
            <a:r>
              <a:rPr lang="zh-CN" altLang="zh-CN" sz="2000" kern="100" dirty="0">
                <a:latin typeface="+mn-ea"/>
                <a:cs typeface="Times New Roman" panose="02020603050405020304" pitchFamily="18" charset="0"/>
              </a:rPr>
              <a:t>的中断</a:t>
            </a:r>
            <a:endParaRPr lang="zh-CN" altLang="en-US" sz="2000" dirty="0">
              <a:latin typeface="+mn-ea"/>
            </a:endParaRPr>
          </a:p>
        </p:txBody>
      </p:sp>
    </p:spTree>
    <p:extLst>
      <p:ext uri="{BB962C8B-B14F-4D97-AF65-F5344CB8AC3E}">
        <p14:creationId xmlns:p14="http://schemas.microsoft.com/office/powerpoint/2010/main" val="374499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43558"/>
            <a:ext cx="8064896" cy="224676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多处理器通信，顾名思义，就是多个处理器之间进行数据通信。一个简单的多处理器通信拓扑示意图如图</a:t>
            </a:r>
            <a:r>
              <a:rPr lang="en-US" altLang="zh-CN" sz="2000" kern="100" dirty="0">
                <a:solidFill>
                  <a:schemeClr val="tx1">
                    <a:lumMod val="65000"/>
                    <a:lumOff val="35000"/>
                  </a:schemeClr>
                </a:solidFill>
                <a:latin typeface="+mn-ea"/>
              </a:rPr>
              <a:t>15-7</a:t>
            </a:r>
            <a:r>
              <a:rPr lang="zh-CN" altLang="en-US" sz="2000" kern="100" dirty="0">
                <a:solidFill>
                  <a:schemeClr val="tx1">
                    <a:lumMod val="65000"/>
                    <a:lumOff val="35000"/>
                  </a:schemeClr>
                </a:solidFill>
                <a:latin typeface="+mn-ea"/>
              </a:rPr>
              <a:t>所示。在图中，处理器</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D</a:t>
            </a:r>
            <a:r>
              <a:rPr lang="zh-CN" altLang="en-US" sz="2000" kern="100" dirty="0">
                <a:solidFill>
                  <a:schemeClr val="tx1">
                    <a:lumMod val="65000"/>
                    <a:lumOff val="35000"/>
                  </a:schemeClr>
                </a:solidFill>
                <a:latin typeface="+mn-ea"/>
              </a:rPr>
              <a:t>之间都可以实现通信，图中的实线表示处理器</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和处理器</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D</a:t>
            </a:r>
            <a:r>
              <a:rPr lang="zh-CN" altLang="en-US" sz="2000" kern="100" dirty="0">
                <a:solidFill>
                  <a:schemeClr val="tx1">
                    <a:lumMod val="65000"/>
                    <a:lumOff val="35000"/>
                  </a:schemeClr>
                </a:solidFill>
                <a:latin typeface="+mn-ea"/>
              </a:rPr>
              <a:t>之间的通信。在同一个时刻，处理器</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只能和处理器</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D</a:t>
            </a:r>
            <a:r>
              <a:rPr lang="zh-CN" altLang="en-US" sz="2000" kern="100" dirty="0">
                <a:solidFill>
                  <a:schemeClr val="tx1">
                    <a:lumMod val="65000"/>
                    <a:lumOff val="35000"/>
                  </a:schemeClr>
                </a:solidFill>
                <a:latin typeface="+mn-ea"/>
              </a:rPr>
              <a:t>之中的一个实现数据传输。当处理器</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给处理器</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D</a:t>
            </a:r>
            <a:r>
              <a:rPr lang="zh-CN" altLang="en-US" sz="2000" kern="100" dirty="0">
                <a:solidFill>
                  <a:schemeClr val="tx1">
                    <a:lumMod val="65000"/>
                    <a:lumOff val="35000"/>
                  </a:schemeClr>
                </a:solidFill>
                <a:latin typeface="+mn-ea"/>
              </a:rPr>
              <a:t>中的某一个处理器发送数据时，</a:t>
            </a:r>
            <a:r>
              <a:rPr lang="en-US" altLang="zh-CN" sz="2000" kern="100" dirty="0">
                <a:solidFill>
                  <a:schemeClr val="tx1">
                    <a:lumMod val="65000"/>
                    <a:lumOff val="35000"/>
                  </a:schemeClr>
                </a:solidFill>
                <a:latin typeface="+mn-ea"/>
              </a:rPr>
              <a:t>A-B</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这</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条通路上都会出现相同的数据，那如何来确保这些数据被正确的处理器接收呢？</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多处理器通信模式</a:t>
            </a:r>
          </a:p>
        </p:txBody>
      </p:sp>
      <p:sp>
        <p:nvSpPr>
          <p:cNvPr id="3" name="矩形 2"/>
          <p:cNvSpPr/>
          <p:nvPr/>
        </p:nvSpPr>
        <p:spPr>
          <a:xfrm>
            <a:off x="4860032" y="4247634"/>
            <a:ext cx="2808311" cy="707886"/>
          </a:xfrm>
          <a:prstGeom prst="rect">
            <a:avLst/>
          </a:prstGeom>
        </p:spPr>
        <p:txBody>
          <a:bodyPr wrap="square">
            <a:spAutoFit/>
          </a:bodyPr>
          <a:lstStyle/>
          <a:p>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15-7 </a:t>
            </a:r>
            <a:r>
              <a:rPr lang="zh-CN" altLang="en-US" sz="2000" kern="100" dirty="0">
                <a:latin typeface="+mn-ea"/>
                <a:cs typeface="Times New Roman" panose="02020603050405020304" pitchFamily="18" charset="0"/>
              </a:rPr>
              <a:t>一个简单的多处理器通信拓扑示意图</a:t>
            </a:r>
            <a:endParaRPr lang="zh-CN" altLang="en-US" sz="2000" dirty="0">
              <a:latin typeface="+mn-ea"/>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045062339"/>
              </p:ext>
            </p:extLst>
          </p:nvPr>
        </p:nvGraphicFramePr>
        <p:xfrm>
          <a:off x="1547664" y="3090327"/>
          <a:ext cx="2920252" cy="1865193"/>
        </p:xfrm>
        <a:graphic>
          <a:graphicData uri="http://schemas.openxmlformats.org/presentationml/2006/ole">
            <mc:AlternateContent xmlns:mc="http://schemas.openxmlformats.org/markup-compatibility/2006">
              <mc:Choice xmlns:v="urn:schemas-microsoft-com:vml" Requires="v">
                <p:oleObj spid="_x0000_s117782" name="Visio" r:id="rId4" imgW="1474851" imgH="934593" progId="Visio.Drawing.11">
                  <p:embed/>
                </p:oleObj>
              </mc:Choice>
              <mc:Fallback>
                <p:oleObj name="Visio" r:id="rId4" imgW="1474851" imgH="93459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3090327"/>
                        <a:ext cx="2920252" cy="186519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2835036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347614"/>
            <a:ext cx="8064896" cy="317009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先来思考一下，比如寄了一封信给远方的朋友，那么邮递员是如何准确的将信投递到这位朋友家的邮箱的呢？原因是寄出的信封上清楚的写上了朋友家的地址，邮递员将实际地址和信封上的地址进行核对，两者相符时，就把信投进信箱了。根据这个原理，如果给处理器</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D</a:t>
            </a:r>
            <a:r>
              <a:rPr lang="zh-CN" altLang="en-US" sz="2000" kern="100" dirty="0">
                <a:solidFill>
                  <a:schemeClr val="tx1">
                    <a:lumMod val="65000"/>
                    <a:lumOff val="35000"/>
                  </a:schemeClr>
                </a:solidFill>
                <a:latin typeface="+mn-ea"/>
              </a:rPr>
              <a:t>都预先分配好地址，然后</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发出去的信息里含有接收方的地址信息，接收处理器</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或者</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或者</a:t>
            </a:r>
            <a:r>
              <a:rPr lang="en-US" altLang="zh-CN" sz="2000" kern="100" dirty="0">
                <a:solidFill>
                  <a:schemeClr val="tx1">
                    <a:lumMod val="65000"/>
                    <a:lumOff val="35000"/>
                  </a:schemeClr>
                </a:solidFill>
                <a:latin typeface="+mn-ea"/>
              </a:rPr>
              <a:t>D</a:t>
            </a:r>
            <a:r>
              <a:rPr lang="zh-CN" altLang="en-US" sz="2000" kern="100" dirty="0">
                <a:solidFill>
                  <a:schemeClr val="tx1">
                    <a:lumMod val="65000"/>
                    <a:lumOff val="35000"/>
                  </a:schemeClr>
                </a:solidFill>
                <a:latin typeface="+mn-ea"/>
              </a:rPr>
              <a:t>，在接收到这个数据信息时，首先进行地址的核对，如果地址不符合，则不予响应；如果地址符合，则立即读取数据。这就是</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多处理器通信的基本原理。</a:t>
            </a:r>
          </a:p>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在进行多处理器通信时，根据地址信息识别方法的不同，多处理器通信方式分为空闲线模式和地址位模式，下面分别进行说明。</a:t>
            </a:r>
          </a:p>
        </p:txBody>
      </p:sp>
      <p:sp>
        <p:nvSpPr>
          <p:cNvPr id="6" name="标题 1"/>
          <p:cNvSpPr>
            <a:spLocks noGrp="1"/>
          </p:cNvSpPr>
          <p:nvPr>
            <p:ph type="title"/>
          </p:nvPr>
        </p:nvSpPr>
        <p:spPr>
          <a:xfrm>
            <a:off x="906976" y="267494"/>
            <a:ext cx="7553455" cy="330507"/>
          </a:xfrm>
        </p:spPr>
        <p:txBody>
          <a:bodyPr/>
          <a:lstStyle/>
          <a:p>
            <a:r>
              <a:rPr lang="en-US" altLang="zh-CN" dirty="0"/>
              <a:t>SCI</a:t>
            </a:r>
            <a:r>
              <a:rPr lang="zh-CN" altLang="en-US" dirty="0"/>
              <a:t>多处理器通信模式</a:t>
            </a:r>
          </a:p>
        </p:txBody>
      </p:sp>
    </p:spTree>
    <p:extLst>
      <p:ext uri="{BB962C8B-B14F-4D97-AF65-F5344CB8AC3E}">
        <p14:creationId xmlns:p14="http://schemas.microsoft.com/office/powerpoint/2010/main" val="2633615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572" y="1059582"/>
            <a:ext cx="7704856" cy="3477875"/>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15-8</a:t>
            </a:r>
            <a:r>
              <a:rPr lang="zh-CN" altLang="en-US" sz="2000" kern="100" dirty="0">
                <a:solidFill>
                  <a:schemeClr val="tx1">
                    <a:lumMod val="65000"/>
                    <a:lumOff val="35000"/>
                  </a:schemeClr>
                </a:solidFill>
                <a:latin typeface="+mn-ea"/>
              </a:rPr>
              <a:t>为地址位多处理器通信模式示意图。当处理器</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发出一连串数据信息时，将这串数据叫做数据块。数据块是由一个个帧构成的。前面讲过，帧就是带有格式信息的字符数据。从图</a:t>
            </a:r>
            <a:r>
              <a:rPr lang="en-US" altLang="zh-CN" sz="2000" kern="100" dirty="0">
                <a:solidFill>
                  <a:schemeClr val="tx1">
                    <a:lumMod val="65000"/>
                    <a:lumOff val="35000"/>
                  </a:schemeClr>
                </a:solidFill>
                <a:latin typeface="+mn-ea"/>
              </a:rPr>
              <a:t>15-8</a:t>
            </a:r>
            <a:r>
              <a:rPr lang="zh-CN" altLang="en-US" sz="2000" kern="100" dirty="0">
                <a:solidFill>
                  <a:schemeClr val="tx1">
                    <a:lumMod val="65000"/>
                    <a:lumOff val="35000"/>
                  </a:schemeClr>
                </a:solidFill>
                <a:latin typeface="+mn-ea"/>
              </a:rPr>
              <a:t>扩展后的数据格式可以看到，某一个数据块中的第一帧是地址信息，接下去的帧是数据信息，然后，在一些空闲周期之后，又有一个数据块，块中的第一帧也是地址信息，后面帧是数据信息。在块内，第一帧地址信息后面的一个位是</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，代表此帧是地址信息，而第</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帧数据信息后面的一个位是</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代表此帧是数据信息。这个位就叫做地址位，用于表示某个帧的数据是地址信息还是数据信息。像这样的，在通信格式中加入专门的地址位来判断帧是数据信息还是地址信息的方式叫做多处理器通信的地址位模式。</a:t>
            </a:r>
          </a:p>
        </p:txBody>
      </p:sp>
      <p:sp>
        <p:nvSpPr>
          <p:cNvPr id="10" name="标题 1"/>
          <p:cNvSpPr>
            <a:spLocks noGrp="1"/>
          </p:cNvSpPr>
          <p:nvPr>
            <p:ph type="title"/>
          </p:nvPr>
        </p:nvSpPr>
        <p:spPr>
          <a:xfrm>
            <a:off x="906976" y="267494"/>
            <a:ext cx="7553455" cy="330507"/>
          </a:xfrm>
        </p:spPr>
        <p:txBody>
          <a:bodyPr/>
          <a:lstStyle/>
          <a:p>
            <a:r>
              <a:rPr lang="en-US" altLang="zh-CN" dirty="0"/>
              <a:t>SCI</a:t>
            </a:r>
            <a:r>
              <a:rPr lang="zh-CN" altLang="en-US" dirty="0"/>
              <a:t>多处理器通信</a:t>
            </a:r>
            <a:r>
              <a:rPr lang="zh-CN" altLang="en-US" dirty="0" smtClean="0"/>
              <a:t>模式</a:t>
            </a:r>
            <a:r>
              <a:rPr lang="en-US" altLang="zh-CN" dirty="0" smtClean="0"/>
              <a:t>·</a:t>
            </a:r>
            <a:r>
              <a:rPr lang="zh-CN" altLang="en-US" dirty="0"/>
              <a:t>地址位多处理器通信模式</a:t>
            </a:r>
          </a:p>
        </p:txBody>
      </p:sp>
    </p:spTree>
    <p:extLst>
      <p:ext uri="{BB962C8B-B14F-4D97-AF65-F5344CB8AC3E}">
        <p14:creationId xmlns:p14="http://schemas.microsoft.com/office/powerpoint/2010/main" val="21183695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06976" y="267494"/>
            <a:ext cx="7553455" cy="330507"/>
          </a:xfrm>
        </p:spPr>
        <p:txBody>
          <a:bodyPr/>
          <a:lstStyle/>
          <a:p>
            <a:r>
              <a:rPr lang="en-US" altLang="zh-CN" dirty="0"/>
              <a:t>SCI</a:t>
            </a:r>
            <a:r>
              <a:rPr lang="zh-CN" altLang="en-US" dirty="0"/>
              <a:t>多处理器通信</a:t>
            </a:r>
            <a:r>
              <a:rPr lang="zh-CN" altLang="en-US" dirty="0" smtClean="0"/>
              <a:t>模式</a:t>
            </a:r>
            <a:r>
              <a:rPr lang="en-US" altLang="zh-CN" dirty="0" smtClean="0"/>
              <a:t>·</a:t>
            </a:r>
            <a:r>
              <a:rPr lang="zh-CN" altLang="en-US" dirty="0"/>
              <a:t>地址位多处理器通信模式</a:t>
            </a:r>
          </a:p>
        </p:txBody>
      </p:sp>
      <p:graphicFrame>
        <p:nvGraphicFramePr>
          <p:cNvPr id="3" name="对象 2"/>
          <p:cNvGraphicFramePr>
            <a:graphicFrameLocks noChangeAspect="1"/>
          </p:cNvGraphicFramePr>
          <p:nvPr>
            <p:extLst>
              <p:ext uri="{D42A27DB-BD31-4B8C-83A1-F6EECF244321}">
                <p14:modId xmlns:p14="http://schemas.microsoft.com/office/powerpoint/2010/main" val="1025051786"/>
              </p:ext>
            </p:extLst>
          </p:nvPr>
        </p:nvGraphicFramePr>
        <p:xfrm>
          <a:off x="991519" y="1203598"/>
          <a:ext cx="7160961" cy="3096344"/>
        </p:xfrm>
        <a:graphic>
          <a:graphicData uri="http://schemas.openxmlformats.org/presentationml/2006/ole">
            <mc:AlternateContent xmlns:mc="http://schemas.openxmlformats.org/markup-compatibility/2006">
              <mc:Choice xmlns:v="urn:schemas-microsoft-com:vml" Requires="v">
                <p:oleObj spid="_x0000_s118805" name="Visio" r:id="rId4" imgW="6406134" imgH="2774061" progId="Visio.Drawing.11">
                  <p:embed/>
                </p:oleObj>
              </mc:Choice>
              <mc:Fallback>
                <p:oleObj name="Visio" r:id="rId4" imgW="6406134" imgH="277406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519" y="1203598"/>
                        <a:ext cx="7160961" cy="3096344"/>
                      </a:xfrm>
                      <a:prstGeom prst="rect">
                        <a:avLst/>
                      </a:prstGeom>
                      <a:solidFill>
                        <a:schemeClr val="bg1"/>
                      </a:solidFill>
                    </p:spPr>
                  </p:pic>
                </p:oleObj>
              </mc:Fallback>
            </mc:AlternateContent>
          </a:graphicData>
        </a:graphic>
      </p:graphicFrame>
      <p:sp>
        <p:nvSpPr>
          <p:cNvPr id="5" name="矩形 4"/>
          <p:cNvSpPr/>
          <p:nvPr/>
        </p:nvSpPr>
        <p:spPr>
          <a:xfrm>
            <a:off x="2621785" y="4475165"/>
            <a:ext cx="3900428"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15-8 </a:t>
            </a:r>
            <a:r>
              <a:rPr lang="zh-CN" altLang="zh-CN" sz="2000" kern="100" dirty="0">
                <a:latin typeface="+mn-ea"/>
                <a:cs typeface="Times New Roman" panose="02020603050405020304" pitchFamily="18" charset="0"/>
              </a:rPr>
              <a:t>地址位多处理器通信模式</a:t>
            </a:r>
          </a:p>
        </p:txBody>
      </p:sp>
    </p:spTree>
    <p:extLst>
      <p:ext uri="{BB962C8B-B14F-4D97-AF65-F5344CB8AC3E}">
        <p14:creationId xmlns:p14="http://schemas.microsoft.com/office/powerpoint/2010/main" val="454194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模块的概述</a:t>
            </a:r>
          </a:p>
        </p:txBody>
      </p:sp>
      <p:sp>
        <p:nvSpPr>
          <p:cNvPr id="4" name="矩形 3"/>
          <p:cNvSpPr/>
          <p:nvPr/>
        </p:nvSpPr>
        <p:spPr>
          <a:xfrm>
            <a:off x="719572" y="843558"/>
            <a:ext cx="7704856" cy="4093428"/>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的内部具有三个相同的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SCIB</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SCIC</a:t>
            </a:r>
            <a:r>
              <a:rPr lang="zh-CN" altLang="en-US" sz="2000" kern="100" dirty="0">
                <a:solidFill>
                  <a:schemeClr val="tx1">
                    <a:lumMod val="65000"/>
                    <a:lumOff val="35000"/>
                  </a:schemeClr>
                </a:solidFill>
                <a:latin typeface="+mn-ea"/>
              </a:rPr>
              <a:t>。每一个</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模块都各有一个接收器和发送器，接收器用于实现数据的接收功能，发送器用于实现数据的发送功能。</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的接收器和发送器各自都具有一个</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级深度的</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队列，它们还都有自己独立的使能位和中断位，可以在半双工通信中进行独立的操作，或者在全双工通信中同时进行操作</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538163" algn="just"/>
            <a:r>
              <a:rPr lang="zh-CN" altLang="en-US" sz="2000" kern="100" dirty="0">
                <a:solidFill>
                  <a:schemeClr val="tx1">
                    <a:lumMod val="65000"/>
                    <a:lumOff val="35000"/>
                  </a:schemeClr>
                </a:solidFill>
                <a:latin typeface="+mn-ea"/>
              </a:rPr>
              <a:t>根据数据的传送方向，串行通信可以分为单工、半双工和全双工三种，如图</a:t>
            </a:r>
            <a:r>
              <a:rPr lang="en-US" altLang="zh-CN" sz="2000" kern="100" dirty="0">
                <a:solidFill>
                  <a:schemeClr val="tx1">
                    <a:lumMod val="65000"/>
                    <a:lumOff val="35000"/>
                  </a:schemeClr>
                </a:solidFill>
                <a:latin typeface="+mn-ea"/>
              </a:rPr>
              <a:t>15-1</a:t>
            </a:r>
            <a:r>
              <a:rPr lang="zh-CN" altLang="en-US" sz="2000" kern="100" dirty="0">
                <a:solidFill>
                  <a:schemeClr val="tx1">
                    <a:lumMod val="65000"/>
                    <a:lumOff val="35000"/>
                  </a:schemeClr>
                </a:solidFill>
                <a:latin typeface="+mn-ea"/>
              </a:rPr>
              <a:t>所示。单工是指设备</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只能发送，而设备</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只能接收。半双工是指设备</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都能接收和发送，但是同一时间只能接收或者发送。全双工是指，在任意时刻，设备</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和设备</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都能同时接收或者发送。因为</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具有能够独立使能和工作的接收器和发送器，所以其既可以工作于半双工方式，也可以工作于全双工方式。</a:t>
            </a:r>
          </a:p>
        </p:txBody>
      </p:sp>
    </p:spTree>
    <p:extLst>
      <p:ext uri="{BB962C8B-B14F-4D97-AF65-F5344CB8AC3E}">
        <p14:creationId xmlns:p14="http://schemas.microsoft.com/office/powerpoint/2010/main" val="1887297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06976" y="267494"/>
            <a:ext cx="7553455" cy="330507"/>
          </a:xfrm>
        </p:spPr>
        <p:txBody>
          <a:bodyPr/>
          <a:lstStyle/>
          <a:p>
            <a:r>
              <a:rPr lang="en-US" altLang="zh-CN" dirty="0"/>
              <a:t>SCI</a:t>
            </a:r>
            <a:r>
              <a:rPr lang="zh-CN" altLang="en-US" dirty="0"/>
              <a:t>多处理器通信</a:t>
            </a:r>
            <a:r>
              <a:rPr lang="zh-CN" altLang="en-US" dirty="0" smtClean="0"/>
              <a:t>模式</a:t>
            </a:r>
            <a:r>
              <a:rPr lang="en-US" altLang="zh-CN" dirty="0" smtClean="0"/>
              <a:t>·</a:t>
            </a:r>
            <a:r>
              <a:rPr lang="zh-CN" altLang="en-US" dirty="0"/>
              <a:t>空闲线多处理器通信模式</a:t>
            </a:r>
          </a:p>
        </p:txBody>
      </p:sp>
      <p:sp>
        <p:nvSpPr>
          <p:cNvPr id="2" name="矩形 1"/>
          <p:cNvSpPr/>
          <p:nvPr/>
        </p:nvSpPr>
        <p:spPr>
          <a:xfrm>
            <a:off x="795272" y="1203598"/>
            <a:ext cx="7553455" cy="3416320"/>
          </a:xfrm>
          <a:prstGeom prst="rect">
            <a:avLst/>
          </a:prstGeom>
        </p:spPr>
        <p:txBody>
          <a:bodyPr wrap="square">
            <a:spAutoFit/>
          </a:bodyPr>
          <a:lstStyle/>
          <a:p>
            <a:pPr indent="538163"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图</a:t>
            </a:r>
            <a:r>
              <a:rPr lang="en-US" altLang="zh-CN" sz="2000" kern="100" dirty="0">
                <a:solidFill>
                  <a:schemeClr val="tx1">
                    <a:lumMod val="65000"/>
                    <a:lumOff val="35000"/>
                  </a:schemeClr>
                </a:solidFill>
                <a:latin typeface="+mn-ea"/>
                <a:cs typeface="Times New Roman" panose="02020603050405020304" pitchFamily="18" charset="0"/>
              </a:rPr>
              <a:t>15-9</a:t>
            </a:r>
            <a:r>
              <a:rPr lang="zh-CN" altLang="zh-CN" sz="2000" kern="100" dirty="0">
                <a:solidFill>
                  <a:schemeClr val="tx1">
                    <a:lumMod val="65000"/>
                    <a:lumOff val="35000"/>
                  </a:schemeClr>
                </a:solidFill>
                <a:latin typeface="+mn-ea"/>
                <a:cs typeface="Times New Roman" panose="02020603050405020304" pitchFamily="18" charset="0"/>
              </a:rPr>
              <a:t>是空闲线多处理器通信模式示意图。在空闲线模式中，没有专门表示帧是数据或者地址的地址位。块与块之间有一段比较长的空闲周期，这段时间要明显长于块内帧与帧之间的空闲周期。如果某个帧之后有一段</a:t>
            </a:r>
            <a:r>
              <a:rPr lang="en-US" altLang="zh-CN" sz="2000" kern="100" dirty="0">
                <a:solidFill>
                  <a:schemeClr val="tx1">
                    <a:lumMod val="65000"/>
                    <a:lumOff val="35000"/>
                  </a:schemeClr>
                </a:solidFill>
                <a:latin typeface="+mn-ea"/>
                <a:cs typeface="Times New Roman" panose="02020603050405020304" pitchFamily="18" charset="0"/>
              </a:rPr>
              <a:t>10</a:t>
            </a:r>
            <a:r>
              <a:rPr lang="zh-CN" altLang="zh-CN" sz="2000" kern="100" dirty="0">
                <a:solidFill>
                  <a:schemeClr val="tx1">
                    <a:lumMod val="65000"/>
                    <a:lumOff val="35000"/>
                  </a:schemeClr>
                </a:solidFill>
                <a:latin typeface="+mn-ea"/>
                <a:cs typeface="Times New Roman" panose="02020603050405020304" pitchFamily="18" charset="0"/>
              </a:rPr>
              <a:t>位或者更长的空闲周期，那就表明新的数据块开始了。在某一个数据块中，第一帧代表地址信息，后面的帧代表数据信息。可见，在空闲线模式下，地址信息还是数据信息是通过帧与帧之间的空闲周期来判断的。当帧与帧之间的空闲周期超过</a:t>
            </a:r>
            <a:r>
              <a:rPr lang="en-US" altLang="zh-CN" sz="2000" kern="100" dirty="0">
                <a:solidFill>
                  <a:schemeClr val="tx1">
                    <a:lumMod val="65000"/>
                    <a:lumOff val="35000"/>
                  </a:schemeClr>
                </a:solidFill>
                <a:latin typeface="+mn-ea"/>
                <a:cs typeface="Times New Roman" panose="02020603050405020304" pitchFamily="18" charset="0"/>
              </a:rPr>
              <a:t>10</a:t>
            </a:r>
            <a:r>
              <a:rPr lang="zh-CN" altLang="zh-CN" sz="2000" kern="100" dirty="0">
                <a:solidFill>
                  <a:schemeClr val="tx1">
                    <a:lumMod val="65000"/>
                    <a:lumOff val="35000"/>
                  </a:schemeClr>
                </a:solidFill>
                <a:latin typeface="+mn-ea"/>
                <a:cs typeface="Times New Roman" panose="02020603050405020304" pitchFamily="18" charset="0"/>
              </a:rPr>
              <a:t>位的时候，就表示新的数据块开始了，而且块中的第一帧是地址信息。</a:t>
            </a:r>
          </a:p>
        </p:txBody>
      </p:sp>
    </p:spTree>
    <p:extLst>
      <p:ext uri="{BB962C8B-B14F-4D97-AF65-F5344CB8AC3E}">
        <p14:creationId xmlns:p14="http://schemas.microsoft.com/office/powerpoint/2010/main" val="17501268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06976" y="267494"/>
            <a:ext cx="7553455" cy="330507"/>
          </a:xfrm>
        </p:spPr>
        <p:txBody>
          <a:bodyPr/>
          <a:lstStyle/>
          <a:p>
            <a:r>
              <a:rPr lang="en-US" altLang="zh-CN" dirty="0"/>
              <a:t>SCI</a:t>
            </a:r>
            <a:r>
              <a:rPr lang="zh-CN" altLang="en-US" dirty="0"/>
              <a:t>多处理器通信</a:t>
            </a:r>
            <a:r>
              <a:rPr lang="zh-CN" altLang="en-US" dirty="0" smtClean="0"/>
              <a:t>模式</a:t>
            </a:r>
            <a:r>
              <a:rPr lang="en-US" altLang="zh-CN" dirty="0" smtClean="0"/>
              <a:t>·</a:t>
            </a:r>
            <a:r>
              <a:rPr lang="zh-CN" altLang="en-US" dirty="0"/>
              <a:t>空闲线多处理器通信模式</a:t>
            </a:r>
          </a:p>
        </p:txBody>
      </p:sp>
      <p:graphicFrame>
        <p:nvGraphicFramePr>
          <p:cNvPr id="4" name="对象 3"/>
          <p:cNvGraphicFramePr>
            <a:graphicFrameLocks noChangeAspect="1"/>
          </p:cNvGraphicFramePr>
          <p:nvPr>
            <p:extLst>
              <p:ext uri="{D42A27DB-BD31-4B8C-83A1-F6EECF244321}">
                <p14:modId xmlns:p14="http://schemas.microsoft.com/office/powerpoint/2010/main" val="190144030"/>
              </p:ext>
            </p:extLst>
          </p:nvPr>
        </p:nvGraphicFramePr>
        <p:xfrm>
          <a:off x="1167868" y="1244451"/>
          <a:ext cx="6808263" cy="2654598"/>
        </p:xfrm>
        <a:graphic>
          <a:graphicData uri="http://schemas.openxmlformats.org/presentationml/2006/ole">
            <mc:AlternateContent xmlns:mc="http://schemas.openxmlformats.org/markup-compatibility/2006">
              <mc:Choice xmlns:v="urn:schemas-microsoft-com:vml" Requires="v">
                <p:oleObj spid="_x0000_s120849" name="Visio" r:id="rId4" imgW="6225921" imgH="2420493" progId="Visio.Drawing.11">
                  <p:embed/>
                </p:oleObj>
              </mc:Choice>
              <mc:Fallback>
                <p:oleObj name="Visio" r:id="rId4" imgW="6225921" imgH="242049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7868" y="1244451"/>
                        <a:ext cx="6808263" cy="2654598"/>
                      </a:xfrm>
                      <a:prstGeom prst="rect">
                        <a:avLst/>
                      </a:prstGeom>
                      <a:solidFill>
                        <a:schemeClr val="bg1"/>
                      </a:solidFill>
                    </p:spPr>
                  </p:pic>
                </p:oleObj>
              </mc:Fallback>
            </mc:AlternateContent>
          </a:graphicData>
        </a:graphic>
      </p:graphicFrame>
      <p:sp>
        <p:nvSpPr>
          <p:cNvPr id="5" name="矩形 4"/>
          <p:cNvSpPr/>
          <p:nvPr/>
        </p:nvSpPr>
        <p:spPr>
          <a:xfrm>
            <a:off x="2621786" y="4115125"/>
            <a:ext cx="3900428"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15-9 </a:t>
            </a:r>
            <a:r>
              <a:rPr lang="zh-CN" altLang="zh-CN" sz="2000" kern="100" dirty="0">
                <a:latin typeface="+mn-ea"/>
                <a:cs typeface="Times New Roman" panose="02020603050405020304" pitchFamily="18" charset="0"/>
              </a:rPr>
              <a:t>空闲线多处理器通信模式</a:t>
            </a:r>
          </a:p>
        </p:txBody>
      </p:sp>
    </p:spTree>
    <p:extLst>
      <p:ext uri="{BB962C8B-B14F-4D97-AF65-F5344CB8AC3E}">
        <p14:creationId xmlns:p14="http://schemas.microsoft.com/office/powerpoint/2010/main" val="1100490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572" y="1635646"/>
            <a:ext cx="7704856" cy="2554545"/>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空闲线模式中数据格式里没有提供额外的地址位，在处理</a:t>
            </a:r>
            <a:r>
              <a:rPr lang="en-US" altLang="zh-CN" sz="2000" kern="100" dirty="0">
                <a:solidFill>
                  <a:schemeClr val="tx1">
                    <a:lumMod val="65000"/>
                    <a:lumOff val="35000"/>
                  </a:schemeClr>
                </a:solidFill>
                <a:latin typeface="+mn-ea"/>
              </a:rPr>
              <a:t>10</a:t>
            </a:r>
            <a:r>
              <a:rPr lang="zh-CN" altLang="en-US" sz="2000" kern="100" dirty="0">
                <a:solidFill>
                  <a:schemeClr val="tx1">
                    <a:lumMod val="65000"/>
                    <a:lumOff val="35000"/>
                  </a:schemeClr>
                </a:solidFill>
                <a:latin typeface="+mn-ea"/>
              </a:rPr>
              <a:t>个字节以上的数据块时比地址位模式更为有效，被应用于典型的非多处理器</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通信场合。而地址位模式由于有专门的位来识别地址信息，所以数据块之间不需要空闲周期等待，所以这种模式在处理一些小的数据块的时候更为有效，当然，当传输数据的速度比较快，而程序执行速度不够快时，很容易块与块之间产生</a:t>
            </a:r>
            <a:r>
              <a:rPr lang="en-US" altLang="zh-CN" sz="2000" kern="100" dirty="0">
                <a:solidFill>
                  <a:schemeClr val="tx1">
                    <a:lumMod val="65000"/>
                    <a:lumOff val="35000"/>
                  </a:schemeClr>
                </a:solidFill>
                <a:latin typeface="+mn-ea"/>
              </a:rPr>
              <a:t>10</a:t>
            </a:r>
            <a:r>
              <a:rPr lang="zh-CN" altLang="en-US" sz="2000" kern="100" dirty="0">
                <a:solidFill>
                  <a:schemeClr val="tx1">
                    <a:lumMod val="65000"/>
                    <a:lumOff val="35000"/>
                  </a:schemeClr>
                </a:solidFill>
                <a:latin typeface="+mn-ea"/>
              </a:rPr>
              <a:t>位以上的空闲，这样其优势就不明显了。平时接触比较多的还是双处理器之间的通信，因此这部分内容了解一下就行。</a:t>
            </a:r>
          </a:p>
        </p:txBody>
      </p:sp>
      <p:sp>
        <p:nvSpPr>
          <p:cNvPr id="6" name="标题 1"/>
          <p:cNvSpPr>
            <a:spLocks noGrp="1"/>
          </p:cNvSpPr>
          <p:nvPr>
            <p:ph type="title"/>
          </p:nvPr>
        </p:nvSpPr>
        <p:spPr>
          <a:xfrm>
            <a:off x="906976" y="267494"/>
            <a:ext cx="6401327" cy="330507"/>
          </a:xfrm>
        </p:spPr>
        <p:txBody>
          <a:bodyPr/>
          <a:lstStyle/>
          <a:p>
            <a:r>
              <a:rPr lang="en-US" altLang="zh-CN" dirty="0"/>
              <a:t>F28335</a:t>
            </a:r>
            <a:r>
              <a:rPr lang="zh-CN" altLang="en-US" dirty="0"/>
              <a:t>内部的</a:t>
            </a:r>
            <a:r>
              <a:rPr lang="en-US" altLang="zh-CN" dirty="0"/>
              <a:t>ADC</a:t>
            </a:r>
            <a:r>
              <a:rPr lang="zh-CN" altLang="en-US" dirty="0" smtClean="0"/>
              <a:t>模块</a:t>
            </a:r>
            <a:r>
              <a:rPr lang="en-US" altLang="zh-CN" dirty="0"/>
              <a:t>·ADC</a:t>
            </a:r>
            <a:r>
              <a:rPr lang="zh-CN" altLang="en-US" dirty="0"/>
              <a:t>的时钟频率和采样频率</a:t>
            </a:r>
          </a:p>
        </p:txBody>
      </p:sp>
    </p:spTree>
    <p:extLst>
      <p:ext uri="{BB962C8B-B14F-4D97-AF65-F5344CB8AC3E}">
        <p14:creationId xmlns:p14="http://schemas.microsoft.com/office/powerpoint/2010/main" val="217740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模块的寄存器</a:t>
            </a:r>
          </a:p>
        </p:txBody>
      </p:sp>
      <p:sp>
        <p:nvSpPr>
          <p:cNvPr id="4" name="矩形 3"/>
          <p:cNvSpPr/>
          <p:nvPr/>
        </p:nvSpPr>
        <p:spPr>
          <a:xfrm>
            <a:off x="719572" y="843558"/>
            <a:ext cx="7704856" cy="1292662"/>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的功能都是可以通过软件进行配置的，可以通过对寄存器的设置来实现</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通信格式的初始化，包括工作模式和协议、波特率、数据格式和中断使能等。</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的寄存器如表</a:t>
            </a:r>
            <a:r>
              <a:rPr lang="en-US" altLang="zh-CN" sz="2000" kern="100" dirty="0">
                <a:solidFill>
                  <a:schemeClr val="tx1">
                    <a:lumMod val="65000"/>
                    <a:lumOff val="35000"/>
                  </a:schemeClr>
                </a:solidFill>
                <a:latin typeface="+mn-ea"/>
              </a:rPr>
              <a:t>15-4</a:t>
            </a:r>
            <a:r>
              <a:rPr lang="zh-CN" altLang="en-US" sz="2000" kern="100" dirty="0">
                <a:solidFill>
                  <a:schemeClr val="tx1">
                    <a:lumMod val="65000"/>
                    <a:lumOff val="35000"/>
                  </a:schemeClr>
                </a:solidFill>
                <a:latin typeface="+mn-ea"/>
              </a:rPr>
              <a:t>所示</a:t>
            </a:r>
            <a:r>
              <a:rPr lang="zh-CN" altLang="en-US" sz="2000" kern="100" dirty="0" smtClean="0">
                <a:solidFill>
                  <a:schemeClr val="tx1">
                    <a:lumMod val="65000"/>
                    <a:lumOff val="35000"/>
                  </a:schemeClr>
                </a:solidFill>
                <a:latin typeface="+mn-ea"/>
              </a:rPr>
              <a:t>。</a:t>
            </a:r>
            <a:r>
              <a:rPr lang="en-US" altLang="zh-CN" dirty="0">
                <a:solidFill>
                  <a:schemeClr val="tx1">
                    <a:lumMod val="65000"/>
                    <a:lumOff val="35000"/>
                  </a:schemeClr>
                </a:solidFill>
              </a:rPr>
              <a:t>SCI</a:t>
            </a:r>
            <a:r>
              <a:rPr lang="zh-CN" altLang="zh-CN" dirty="0">
                <a:solidFill>
                  <a:schemeClr val="tx1">
                    <a:lumMod val="65000"/>
                    <a:lumOff val="35000"/>
                  </a:schemeClr>
                </a:solidFill>
              </a:rPr>
              <a:t>寄存器具体定义可见</a:t>
            </a:r>
            <a:r>
              <a:rPr lang="en-US" altLang="zh-CN" dirty="0">
                <a:solidFill>
                  <a:schemeClr val="tx1">
                    <a:lumMod val="65000"/>
                    <a:lumOff val="35000"/>
                  </a:schemeClr>
                </a:solidFill>
              </a:rPr>
              <a:t>C2000</a:t>
            </a:r>
            <a:r>
              <a:rPr lang="zh-CN" altLang="zh-CN" dirty="0">
                <a:solidFill>
                  <a:schemeClr val="tx1">
                    <a:lumMod val="65000"/>
                    <a:lumOff val="35000"/>
                  </a:schemeClr>
                </a:solidFill>
              </a:rPr>
              <a:t>助手。</a:t>
            </a:r>
            <a:endParaRPr lang="zh-CN" altLang="en-US" sz="2000" kern="100" dirty="0">
              <a:solidFill>
                <a:schemeClr val="tx1">
                  <a:lumMod val="65000"/>
                  <a:lumOff val="35000"/>
                </a:schemeClr>
              </a:solidFill>
              <a:latin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710975572"/>
              </p:ext>
            </p:extLst>
          </p:nvPr>
        </p:nvGraphicFramePr>
        <p:xfrm>
          <a:off x="1043608" y="2104778"/>
          <a:ext cx="5737861" cy="2664975"/>
        </p:xfrm>
        <a:graphic>
          <a:graphicData uri="http://schemas.openxmlformats.org/drawingml/2006/table">
            <a:tbl>
              <a:tblPr firstRow="1" firstCol="1" bandRow="1">
                <a:tableStyleId>{00A15C55-8517-42AA-B614-E9B94910E393}</a:tableStyleId>
              </a:tblPr>
              <a:tblGrid>
                <a:gridCol w="967423">
                  <a:extLst>
                    <a:ext uri="{9D8B030D-6E8A-4147-A177-3AD203B41FA5}">
                      <a16:colId xmlns:a16="http://schemas.microsoft.com/office/drawing/2014/main" val="3787447088"/>
                    </a:ext>
                  </a:extLst>
                </a:gridCol>
                <a:gridCol w="676910">
                  <a:extLst>
                    <a:ext uri="{9D8B030D-6E8A-4147-A177-3AD203B41FA5}">
                      <a16:colId xmlns:a16="http://schemas.microsoft.com/office/drawing/2014/main" val="854905266"/>
                    </a:ext>
                  </a:extLst>
                </a:gridCol>
                <a:gridCol w="676910">
                  <a:extLst>
                    <a:ext uri="{9D8B030D-6E8A-4147-A177-3AD203B41FA5}">
                      <a16:colId xmlns:a16="http://schemas.microsoft.com/office/drawing/2014/main" val="1204886531"/>
                    </a:ext>
                  </a:extLst>
                </a:gridCol>
                <a:gridCol w="676910">
                  <a:extLst>
                    <a:ext uri="{9D8B030D-6E8A-4147-A177-3AD203B41FA5}">
                      <a16:colId xmlns:a16="http://schemas.microsoft.com/office/drawing/2014/main" val="957730181"/>
                    </a:ext>
                  </a:extLst>
                </a:gridCol>
                <a:gridCol w="865823">
                  <a:extLst>
                    <a:ext uri="{9D8B030D-6E8A-4147-A177-3AD203B41FA5}">
                      <a16:colId xmlns:a16="http://schemas.microsoft.com/office/drawing/2014/main" val="287714443"/>
                    </a:ext>
                  </a:extLst>
                </a:gridCol>
                <a:gridCol w="1873885">
                  <a:extLst>
                    <a:ext uri="{9D8B030D-6E8A-4147-A177-3AD203B41FA5}">
                      <a16:colId xmlns:a16="http://schemas.microsoft.com/office/drawing/2014/main" val="2448757949"/>
                    </a:ext>
                  </a:extLst>
                </a:gridCol>
              </a:tblGrid>
              <a:tr h="0">
                <a:tc rowSpan="2">
                  <a:txBody>
                    <a:bodyPr/>
                    <a:lstStyle/>
                    <a:p>
                      <a:pPr algn="ctr">
                        <a:lnSpc>
                          <a:spcPct val="120000"/>
                        </a:lnSpc>
                        <a:spcAft>
                          <a:spcPts val="0"/>
                        </a:spcAft>
                      </a:pPr>
                      <a:r>
                        <a:rPr lang="zh-CN" sz="1050" kern="100">
                          <a:effectLst/>
                        </a:rPr>
                        <a:t>寄存器名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lnSpc>
                          <a:spcPct val="120000"/>
                        </a:lnSpc>
                        <a:spcAft>
                          <a:spcPts val="0"/>
                        </a:spcAft>
                      </a:pPr>
                      <a:r>
                        <a:rPr lang="zh-CN" sz="1050" kern="100">
                          <a:effectLst/>
                        </a:rPr>
                        <a:t>地址范围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rowSpan="2">
                  <a:txBody>
                    <a:bodyPr/>
                    <a:lstStyle/>
                    <a:p>
                      <a:pPr algn="ctr">
                        <a:lnSpc>
                          <a:spcPct val="120000"/>
                        </a:lnSpc>
                        <a:spcAft>
                          <a:spcPts val="0"/>
                        </a:spcAft>
                      </a:pPr>
                      <a:r>
                        <a:rPr lang="zh-CN" sz="1050" kern="100" dirty="0">
                          <a:effectLst/>
                        </a:rPr>
                        <a:t>尺寸</a:t>
                      </a:r>
                      <a:r>
                        <a:rPr lang="en-US" sz="1050" kern="100" dirty="0">
                          <a:effectLst/>
                        </a:rPr>
                        <a:t>(*16)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ctr">
                        <a:lnSpc>
                          <a:spcPct val="120000"/>
                        </a:lnSpc>
                        <a:spcAft>
                          <a:spcPts val="0"/>
                        </a:spcAft>
                      </a:pPr>
                      <a:r>
                        <a:rPr lang="zh-CN" sz="1050" kern="10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82899668"/>
                  </a:ext>
                </a:extLst>
              </a:tr>
              <a:tr h="0">
                <a:tc vMerge="1">
                  <a:txBody>
                    <a:bodyPr/>
                    <a:lstStyle/>
                    <a:p>
                      <a:endParaRPr lang="zh-CN" altLang="en-US"/>
                    </a:p>
                  </a:txBody>
                  <a:tcPr/>
                </a:tc>
                <a:tc>
                  <a:txBody>
                    <a:bodyPr/>
                    <a:lstStyle/>
                    <a:p>
                      <a:pPr algn="ctr">
                        <a:lnSpc>
                          <a:spcPct val="120000"/>
                        </a:lnSpc>
                        <a:spcAft>
                          <a:spcPts val="0"/>
                        </a:spcAft>
                      </a:pPr>
                      <a:r>
                        <a:rPr lang="en-US" sz="1050" kern="100">
                          <a:effectLst/>
                        </a:rPr>
                        <a:t>SCIA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SCIB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SCIC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733565919"/>
                  </a:ext>
                </a:extLst>
              </a:tr>
              <a:tr h="0">
                <a:tc>
                  <a:txBody>
                    <a:bodyPr/>
                    <a:lstStyle/>
                    <a:p>
                      <a:pPr algn="ctr">
                        <a:lnSpc>
                          <a:spcPct val="120000"/>
                        </a:lnSpc>
                        <a:spcAft>
                          <a:spcPts val="0"/>
                        </a:spcAft>
                      </a:pPr>
                      <a:r>
                        <a:rPr lang="en-US" sz="1050" kern="100">
                          <a:effectLst/>
                        </a:rPr>
                        <a:t>SCICCR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a:t>
                      </a:r>
                      <a:r>
                        <a:rPr lang="zh-CN" sz="1050" kern="100">
                          <a:effectLst/>
                        </a:rPr>
                        <a:t>通信控制寄存器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3126693"/>
                  </a:ext>
                </a:extLst>
              </a:tr>
              <a:tr h="0">
                <a:tc>
                  <a:txBody>
                    <a:bodyPr/>
                    <a:lstStyle/>
                    <a:p>
                      <a:pPr algn="ctr">
                        <a:lnSpc>
                          <a:spcPct val="120000"/>
                        </a:lnSpc>
                        <a:spcAft>
                          <a:spcPts val="0"/>
                        </a:spcAft>
                      </a:pPr>
                      <a:r>
                        <a:rPr lang="en-US" sz="1050" kern="100">
                          <a:effectLst/>
                        </a:rPr>
                        <a:t>SCICTL1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a:t>
                      </a:r>
                      <a:r>
                        <a:rPr lang="zh-CN" sz="1050" kern="100">
                          <a:effectLst/>
                        </a:rPr>
                        <a:t>控制寄存器</a:t>
                      </a: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2131742"/>
                  </a:ext>
                </a:extLst>
              </a:tr>
              <a:tr h="0">
                <a:tc>
                  <a:txBody>
                    <a:bodyPr/>
                    <a:lstStyle/>
                    <a:p>
                      <a:pPr algn="ctr">
                        <a:lnSpc>
                          <a:spcPct val="120000"/>
                        </a:lnSpc>
                        <a:spcAft>
                          <a:spcPts val="0"/>
                        </a:spcAft>
                      </a:pPr>
                      <a:r>
                        <a:rPr lang="en-US" sz="1050" kern="100">
                          <a:effectLst/>
                        </a:rPr>
                        <a:t>SCIHBAUD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a:t>
                      </a:r>
                      <a:r>
                        <a:rPr lang="zh-CN" sz="1050" kern="100">
                          <a:effectLst/>
                        </a:rPr>
                        <a:t>波特率寄存器高位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96275867"/>
                  </a:ext>
                </a:extLst>
              </a:tr>
              <a:tr h="0">
                <a:tc>
                  <a:txBody>
                    <a:bodyPr/>
                    <a:lstStyle/>
                    <a:p>
                      <a:pPr algn="ctr">
                        <a:lnSpc>
                          <a:spcPct val="120000"/>
                        </a:lnSpc>
                        <a:spcAft>
                          <a:spcPts val="0"/>
                        </a:spcAft>
                      </a:pPr>
                      <a:r>
                        <a:rPr lang="en-US" sz="1050" kern="100">
                          <a:effectLst/>
                        </a:rPr>
                        <a:t>SCILBAUD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dirty="0">
                          <a:effectLst/>
                        </a:rPr>
                        <a:t>SCI</a:t>
                      </a:r>
                      <a:r>
                        <a:rPr lang="zh-CN" sz="1050" kern="100" dirty="0">
                          <a:effectLst/>
                        </a:rPr>
                        <a:t>波特率寄存器低位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13501487"/>
                  </a:ext>
                </a:extLst>
              </a:tr>
              <a:tr h="0">
                <a:tc>
                  <a:txBody>
                    <a:bodyPr/>
                    <a:lstStyle/>
                    <a:p>
                      <a:pPr algn="ctr">
                        <a:lnSpc>
                          <a:spcPct val="120000"/>
                        </a:lnSpc>
                        <a:spcAft>
                          <a:spcPts val="0"/>
                        </a:spcAft>
                      </a:pPr>
                      <a:r>
                        <a:rPr lang="en-US" sz="1050" kern="100">
                          <a:effectLst/>
                        </a:rPr>
                        <a:t>SCICTL2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a:t>
                      </a:r>
                      <a:r>
                        <a:rPr lang="zh-CN" sz="1050" kern="100">
                          <a:effectLst/>
                        </a:rPr>
                        <a:t>控制寄存器</a:t>
                      </a:r>
                      <a:r>
                        <a:rPr lang="en-US" sz="1050" kern="10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3174722"/>
                  </a:ext>
                </a:extLst>
              </a:tr>
              <a:tr h="0">
                <a:tc>
                  <a:txBody>
                    <a:bodyPr/>
                    <a:lstStyle/>
                    <a:p>
                      <a:pPr algn="ctr">
                        <a:lnSpc>
                          <a:spcPct val="120000"/>
                        </a:lnSpc>
                        <a:spcAft>
                          <a:spcPts val="0"/>
                        </a:spcAft>
                      </a:pPr>
                      <a:r>
                        <a:rPr lang="en-US" sz="1050" kern="100">
                          <a:effectLst/>
                        </a:rPr>
                        <a:t>SCIRXST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a:t>
                      </a:r>
                      <a:r>
                        <a:rPr lang="zh-CN" sz="1050" kern="100">
                          <a:effectLst/>
                        </a:rPr>
                        <a:t>接收状态寄存器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7909733"/>
                  </a:ext>
                </a:extLst>
              </a:tr>
              <a:tr h="0">
                <a:tc>
                  <a:txBody>
                    <a:bodyPr/>
                    <a:lstStyle/>
                    <a:p>
                      <a:pPr algn="ctr">
                        <a:lnSpc>
                          <a:spcPct val="120000"/>
                        </a:lnSpc>
                        <a:spcAft>
                          <a:spcPts val="0"/>
                        </a:spcAft>
                      </a:pPr>
                      <a:r>
                        <a:rPr lang="en-US" sz="1050" kern="100">
                          <a:effectLst/>
                        </a:rPr>
                        <a:t>SCIRXEMU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a:t>
                      </a:r>
                      <a:r>
                        <a:rPr lang="zh-CN" sz="1050" kern="100">
                          <a:effectLst/>
                        </a:rPr>
                        <a:t>接收仿真数据缓冲寄存器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0954114"/>
                  </a:ext>
                </a:extLst>
              </a:tr>
              <a:tr h="0">
                <a:tc>
                  <a:txBody>
                    <a:bodyPr/>
                    <a:lstStyle/>
                    <a:p>
                      <a:pPr algn="ctr">
                        <a:lnSpc>
                          <a:spcPct val="120000"/>
                        </a:lnSpc>
                        <a:spcAft>
                          <a:spcPts val="0"/>
                        </a:spcAft>
                      </a:pPr>
                      <a:r>
                        <a:rPr lang="en-US" sz="1050" kern="100">
                          <a:effectLst/>
                        </a:rPr>
                        <a:t>SCIRXBUF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a:t>
                      </a:r>
                      <a:r>
                        <a:rPr lang="zh-CN" sz="1050" kern="100">
                          <a:effectLst/>
                        </a:rPr>
                        <a:t>接收数据缓冲寄存器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74626220"/>
                  </a:ext>
                </a:extLst>
              </a:tr>
              <a:tr h="0">
                <a:tc>
                  <a:txBody>
                    <a:bodyPr/>
                    <a:lstStyle/>
                    <a:p>
                      <a:pPr algn="ctr">
                        <a:lnSpc>
                          <a:spcPct val="120000"/>
                        </a:lnSpc>
                        <a:spcAft>
                          <a:spcPts val="0"/>
                        </a:spcAft>
                      </a:pPr>
                      <a:r>
                        <a:rPr lang="en-US" sz="1050" kern="100">
                          <a:effectLst/>
                        </a:rPr>
                        <a:t>SCITXBUF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a:t>
                      </a:r>
                      <a:r>
                        <a:rPr lang="zh-CN" sz="1050" kern="100">
                          <a:effectLst/>
                        </a:rPr>
                        <a:t>发送数据缓冲寄存器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7310706"/>
                  </a:ext>
                </a:extLst>
              </a:tr>
              <a:tr h="0">
                <a:tc>
                  <a:txBody>
                    <a:bodyPr/>
                    <a:lstStyle/>
                    <a:p>
                      <a:pPr algn="ctr">
                        <a:lnSpc>
                          <a:spcPct val="120000"/>
                        </a:lnSpc>
                        <a:spcAft>
                          <a:spcPts val="0"/>
                        </a:spcAft>
                      </a:pPr>
                      <a:r>
                        <a:rPr lang="en-US" sz="1050" kern="100" dirty="0">
                          <a:effectLst/>
                        </a:rPr>
                        <a:t>SCIFFTX</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 FIFO</a:t>
                      </a:r>
                      <a:r>
                        <a:rPr lang="zh-CN" sz="1050" kern="100">
                          <a:effectLst/>
                        </a:rPr>
                        <a:t>发送寄存器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36268728"/>
                  </a:ext>
                </a:extLst>
              </a:tr>
              <a:tr h="0">
                <a:tc>
                  <a:txBody>
                    <a:bodyPr/>
                    <a:lstStyle/>
                    <a:p>
                      <a:pPr algn="ctr">
                        <a:lnSpc>
                          <a:spcPct val="120000"/>
                        </a:lnSpc>
                        <a:spcAft>
                          <a:spcPts val="0"/>
                        </a:spcAft>
                      </a:pPr>
                      <a:r>
                        <a:rPr lang="en-US" sz="1050" kern="100">
                          <a:effectLst/>
                        </a:rPr>
                        <a:t>SCIFFRX</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 FIFO</a:t>
                      </a:r>
                      <a:r>
                        <a:rPr lang="zh-CN" sz="1050" kern="100">
                          <a:effectLst/>
                        </a:rPr>
                        <a:t>接收寄存器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94477304"/>
                  </a:ext>
                </a:extLst>
              </a:tr>
              <a:tr h="0">
                <a:tc>
                  <a:txBody>
                    <a:bodyPr/>
                    <a:lstStyle/>
                    <a:p>
                      <a:pPr algn="ctr">
                        <a:lnSpc>
                          <a:spcPct val="120000"/>
                        </a:lnSpc>
                        <a:spcAft>
                          <a:spcPts val="0"/>
                        </a:spcAft>
                      </a:pPr>
                      <a:r>
                        <a:rPr lang="en-US" sz="1050" kern="100">
                          <a:effectLst/>
                        </a:rPr>
                        <a:t>SCIFFCT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a:effectLst/>
                        </a:rPr>
                        <a:t>SCI FIFO</a:t>
                      </a:r>
                      <a:r>
                        <a:rPr lang="zh-CN" sz="1050" kern="100">
                          <a:effectLst/>
                        </a:rPr>
                        <a:t>控制寄存器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3860092"/>
                  </a:ext>
                </a:extLst>
              </a:tr>
              <a:tr h="0">
                <a:tc>
                  <a:txBody>
                    <a:bodyPr/>
                    <a:lstStyle/>
                    <a:p>
                      <a:pPr algn="ctr">
                        <a:lnSpc>
                          <a:spcPct val="120000"/>
                        </a:lnSpc>
                        <a:spcAft>
                          <a:spcPts val="0"/>
                        </a:spcAft>
                      </a:pPr>
                      <a:r>
                        <a:rPr lang="en-US" sz="1050" kern="100">
                          <a:effectLst/>
                        </a:rPr>
                        <a:t>SCIPRI</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0x705F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0x775F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0x777F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05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spcAft>
                          <a:spcPts val="0"/>
                        </a:spcAft>
                      </a:pPr>
                      <a:r>
                        <a:rPr lang="en-US" sz="1050" kern="100" dirty="0">
                          <a:effectLst/>
                        </a:rPr>
                        <a:t>SCI</a:t>
                      </a:r>
                      <a:r>
                        <a:rPr lang="zh-CN" sz="1050" kern="100" dirty="0">
                          <a:effectLst/>
                        </a:rPr>
                        <a:t>优先权控制寄存器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2329903"/>
                  </a:ext>
                </a:extLst>
              </a:tr>
            </a:tbl>
          </a:graphicData>
        </a:graphic>
      </p:graphicFrame>
      <p:sp>
        <p:nvSpPr>
          <p:cNvPr id="5" name="矩形 4"/>
          <p:cNvSpPr/>
          <p:nvPr/>
        </p:nvSpPr>
        <p:spPr>
          <a:xfrm>
            <a:off x="6761980" y="4339379"/>
            <a:ext cx="2289409"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15-4 SCI</a:t>
            </a:r>
            <a:r>
              <a:rPr lang="zh-CN" altLang="zh-CN" sz="2000" kern="100" dirty="0">
                <a:latin typeface="+mn-ea"/>
                <a:cs typeface="Times New Roman" panose="02020603050405020304" pitchFamily="18" charset="0"/>
              </a:rPr>
              <a:t>寄存器</a:t>
            </a:r>
            <a:endParaRPr lang="zh-CN" altLang="zh-CN" sz="20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4514212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发送和接收例程</a:t>
            </a:r>
          </a:p>
        </p:txBody>
      </p:sp>
      <p:sp>
        <p:nvSpPr>
          <p:cNvPr id="4" name="矩形 3"/>
          <p:cNvSpPr/>
          <p:nvPr/>
        </p:nvSpPr>
        <p:spPr>
          <a:xfrm>
            <a:off x="719572" y="1038091"/>
            <a:ext cx="7704856" cy="3477875"/>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实现数据的接收或者发送可以采用查询的方式，也可以采用中断的方式，下面以查询方式为例进行介绍。</a:t>
            </a:r>
            <a:r>
              <a:rPr lang="en-US" altLang="zh-CN" sz="2000" kern="100" dirty="0">
                <a:solidFill>
                  <a:schemeClr val="tx1">
                    <a:lumMod val="65000"/>
                    <a:lumOff val="35000"/>
                  </a:schemeClr>
                </a:solidFill>
                <a:latin typeface="+mn-ea"/>
              </a:rPr>
              <a:t>HDSP-Super28335</a:t>
            </a:r>
            <a:r>
              <a:rPr lang="zh-CN" altLang="en-US" sz="2000" kern="100" dirty="0">
                <a:solidFill>
                  <a:schemeClr val="tx1">
                    <a:lumMod val="65000"/>
                    <a:lumOff val="35000"/>
                  </a:schemeClr>
                </a:solidFill>
                <a:latin typeface="+mn-ea"/>
              </a:rPr>
              <a:t>上的</a:t>
            </a:r>
            <a:r>
              <a:rPr lang="en-US" altLang="zh-CN" sz="2000" kern="100" dirty="0">
                <a:solidFill>
                  <a:schemeClr val="tx1">
                    <a:lumMod val="65000"/>
                    <a:lumOff val="35000"/>
                  </a:schemeClr>
                </a:solidFill>
                <a:latin typeface="+mn-ea"/>
              </a:rPr>
              <a:t>RS232-1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RS232-2</a:t>
            </a:r>
            <a:r>
              <a:rPr lang="zh-CN" altLang="en-US" sz="2000" kern="100" dirty="0">
                <a:solidFill>
                  <a:schemeClr val="tx1">
                    <a:lumMod val="65000"/>
                    <a:lumOff val="35000"/>
                  </a:schemeClr>
                </a:solidFill>
                <a:latin typeface="+mn-ea"/>
              </a:rPr>
              <a:t>是异步串行通信</a:t>
            </a:r>
            <a:r>
              <a:rPr lang="en-US" altLang="zh-CN" sz="2000" kern="100" dirty="0">
                <a:solidFill>
                  <a:schemeClr val="tx1">
                    <a:lumMod val="65000"/>
                    <a:lumOff val="35000"/>
                  </a:schemeClr>
                </a:solidFill>
                <a:latin typeface="+mn-ea"/>
              </a:rPr>
              <a:t>RS232</a:t>
            </a:r>
            <a:r>
              <a:rPr lang="zh-CN" altLang="en-US" sz="2000" kern="100" dirty="0">
                <a:solidFill>
                  <a:schemeClr val="tx1">
                    <a:lumMod val="65000"/>
                    <a:lumOff val="35000"/>
                  </a:schemeClr>
                </a:solidFill>
                <a:latin typeface="+mn-ea"/>
              </a:rPr>
              <a:t>的接口，是将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接口通过</a:t>
            </a:r>
            <a:r>
              <a:rPr lang="en-US" altLang="zh-CN" sz="2000" kern="100" dirty="0">
                <a:solidFill>
                  <a:schemeClr val="tx1">
                    <a:lumMod val="65000"/>
                    <a:lumOff val="35000"/>
                  </a:schemeClr>
                </a:solidFill>
                <a:latin typeface="+mn-ea"/>
              </a:rPr>
              <a:t>MAX3232</a:t>
            </a:r>
            <a:r>
              <a:rPr lang="zh-CN" altLang="en-US" sz="2000" kern="100" dirty="0">
                <a:solidFill>
                  <a:schemeClr val="tx1">
                    <a:lumMod val="65000"/>
                    <a:lumOff val="35000"/>
                  </a:schemeClr>
                </a:solidFill>
                <a:latin typeface="+mn-ea"/>
              </a:rPr>
              <a:t>芯片转换而来的。</a:t>
            </a:r>
            <a:r>
              <a:rPr lang="en-US" altLang="zh-CN" sz="2000" kern="100" dirty="0">
                <a:solidFill>
                  <a:schemeClr val="tx1">
                    <a:lumMod val="65000"/>
                    <a:lumOff val="35000"/>
                  </a:schemeClr>
                </a:solidFill>
                <a:latin typeface="+mn-ea"/>
              </a:rPr>
              <a:t>RS232-1</a:t>
            </a:r>
            <a:r>
              <a:rPr lang="zh-CN" altLang="en-US" sz="2000" kern="100" dirty="0">
                <a:solidFill>
                  <a:schemeClr val="tx1">
                    <a:lumMod val="65000"/>
                    <a:lumOff val="35000"/>
                  </a:schemeClr>
                </a:solidFill>
                <a:latin typeface="+mn-ea"/>
              </a:rPr>
              <a:t>的串口对应于</a:t>
            </a:r>
            <a:r>
              <a:rPr lang="en-US" altLang="zh-CN" sz="2000" kern="100" dirty="0">
                <a:solidFill>
                  <a:schemeClr val="tx1">
                    <a:lumMod val="65000"/>
                    <a:lumOff val="35000"/>
                  </a:schemeClr>
                </a:solidFill>
                <a:latin typeface="+mn-ea"/>
              </a:rPr>
              <a:t>SCIB</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RS232-2</a:t>
            </a:r>
            <a:r>
              <a:rPr lang="zh-CN" altLang="en-US" sz="2000" kern="100" dirty="0">
                <a:solidFill>
                  <a:schemeClr val="tx1">
                    <a:lumMod val="65000"/>
                    <a:lumOff val="35000"/>
                  </a:schemeClr>
                </a:solidFill>
                <a:latin typeface="+mn-ea"/>
              </a:rPr>
              <a:t>的串口对应于</a:t>
            </a:r>
            <a:r>
              <a:rPr lang="en-US" altLang="zh-CN" sz="2000" kern="100" dirty="0">
                <a:solidFill>
                  <a:schemeClr val="tx1">
                    <a:lumMod val="65000"/>
                    <a:lumOff val="35000"/>
                  </a:schemeClr>
                </a:solidFill>
                <a:latin typeface="+mn-ea"/>
              </a:rPr>
              <a:t>SCIC</a:t>
            </a:r>
            <a:r>
              <a:rPr lang="zh-CN" altLang="en-US" sz="2000" kern="100" dirty="0">
                <a:solidFill>
                  <a:schemeClr val="tx1">
                    <a:lumMod val="65000"/>
                    <a:lumOff val="35000"/>
                  </a:schemeClr>
                </a:solidFill>
                <a:latin typeface="+mn-ea"/>
              </a:rPr>
              <a:t>。用串口线将</a:t>
            </a:r>
            <a:r>
              <a:rPr lang="en-US" altLang="zh-CN" sz="2000" kern="100" dirty="0">
                <a:solidFill>
                  <a:schemeClr val="tx1">
                    <a:lumMod val="65000"/>
                    <a:lumOff val="35000"/>
                  </a:schemeClr>
                </a:solidFill>
                <a:latin typeface="+mn-ea"/>
              </a:rPr>
              <a:t>RS232-1</a:t>
            </a:r>
            <a:r>
              <a:rPr lang="zh-CN" altLang="en-US" sz="2000" kern="100" dirty="0">
                <a:solidFill>
                  <a:schemeClr val="tx1">
                    <a:lumMod val="65000"/>
                    <a:lumOff val="35000"/>
                  </a:schemeClr>
                </a:solidFill>
                <a:latin typeface="+mn-ea"/>
              </a:rPr>
              <a:t>接口和计算机上的</a:t>
            </a:r>
            <a:r>
              <a:rPr lang="en-US" altLang="zh-CN" sz="2000" kern="100" dirty="0">
                <a:solidFill>
                  <a:schemeClr val="tx1">
                    <a:lumMod val="65000"/>
                    <a:lumOff val="35000"/>
                  </a:schemeClr>
                </a:solidFill>
                <a:latin typeface="+mn-ea"/>
              </a:rPr>
              <a:t>DB9</a:t>
            </a:r>
            <a:r>
              <a:rPr lang="zh-CN" altLang="en-US" sz="2000" kern="100" dirty="0">
                <a:solidFill>
                  <a:schemeClr val="tx1">
                    <a:lumMod val="65000"/>
                    <a:lumOff val="35000"/>
                  </a:schemeClr>
                </a:solidFill>
                <a:latin typeface="+mn-ea"/>
              </a:rPr>
              <a:t>串口连接起来。由于现在的计算机大多自身不带有串口，所以还需要配有</a:t>
            </a:r>
            <a:r>
              <a:rPr lang="en-US" altLang="zh-CN" sz="2000" kern="100" dirty="0">
                <a:solidFill>
                  <a:schemeClr val="tx1">
                    <a:lumMod val="65000"/>
                    <a:lumOff val="35000"/>
                  </a:schemeClr>
                </a:solidFill>
                <a:latin typeface="+mn-ea"/>
              </a:rPr>
              <a:t>USB</a:t>
            </a:r>
            <a:r>
              <a:rPr lang="zh-CN" altLang="en-US" sz="2000" kern="100" dirty="0">
                <a:solidFill>
                  <a:schemeClr val="tx1">
                    <a:lumMod val="65000"/>
                    <a:lumOff val="35000"/>
                  </a:schemeClr>
                </a:solidFill>
                <a:latin typeface="+mn-ea"/>
              </a:rPr>
              <a:t>转</a:t>
            </a:r>
            <a:r>
              <a:rPr lang="en-US" altLang="zh-CN" sz="2000" kern="100" dirty="0">
                <a:solidFill>
                  <a:schemeClr val="tx1">
                    <a:lumMod val="65000"/>
                    <a:lumOff val="35000"/>
                  </a:schemeClr>
                </a:solidFill>
                <a:latin typeface="+mn-ea"/>
              </a:rPr>
              <a:t>232</a:t>
            </a:r>
            <a:r>
              <a:rPr lang="zh-CN" altLang="en-US" sz="2000" kern="100" dirty="0">
                <a:solidFill>
                  <a:schemeClr val="tx1">
                    <a:lumMod val="65000"/>
                    <a:lumOff val="35000"/>
                  </a:schemeClr>
                </a:solidFill>
                <a:latin typeface="+mn-ea"/>
              </a:rPr>
              <a:t>的线，将计算机的</a:t>
            </a:r>
            <a:r>
              <a:rPr lang="en-US" altLang="zh-CN" sz="2000" kern="100" dirty="0">
                <a:solidFill>
                  <a:schemeClr val="tx1">
                    <a:lumMod val="65000"/>
                    <a:lumOff val="35000"/>
                  </a:schemeClr>
                </a:solidFill>
                <a:latin typeface="+mn-ea"/>
              </a:rPr>
              <a:t>USB</a:t>
            </a:r>
            <a:r>
              <a:rPr lang="zh-CN" altLang="en-US" sz="2000" kern="100" dirty="0">
                <a:solidFill>
                  <a:schemeClr val="tx1">
                    <a:lumMod val="65000"/>
                    <a:lumOff val="35000"/>
                  </a:schemeClr>
                </a:solidFill>
                <a:latin typeface="+mn-ea"/>
              </a:rPr>
              <a:t>口通过软件转变成</a:t>
            </a:r>
            <a:r>
              <a:rPr lang="en-US" altLang="zh-CN" sz="2000" kern="100" dirty="0">
                <a:solidFill>
                  <a:schemeClr val="tx1">
                    <a:lumMod val="65000"/>
                    <a:lumOff val="35000"/>
                  </a:schemeClr>
                </a:solidFill>
                <a:latin typeface="+mn-ea"/>
              </a:rPr>
              <a:t>RS232</a:t>
            </a:r>
            <a:r>
              <a:rPr lang="zh-CN" altLang="en-US" sz="2000" kern="100" dirty="0">
                <a:solidFill>
                  <a:schemeClr val="tx1">
                    <a:lumMod val="65000"/>
                    <a:lumOff val="35000"/>
                  </a:schemeClr>
                </a:solidFill>
                <a:latin typeface="+mn-ea"/>
              </a:rPr>
              <a:t>口。还需要注意的是，串口线有两种，一种是直通线，一种是交叉线，要根据硬件设计时采用的方式来定，</a:t>
            </a:r>
            <a:r>
              <a:rPr lang="en-US" altLang="zh-CN" sz="2000" kern="100" dirty="0">
                <a:solidFill>
                  <a:schemeClr val="tx1">
                    <a:lumMod val="65000"/>
                    <a:lumOff val="35000"/>
                  </a:schemeClr>
                </a:solidFill>
                <a:latin typeface="+mn-ea"/>
              </a:rPr>
              <a:t>HDSP-Super28335</a:t>
            </a:r>
            <a:r>
              <a:rPr lang="zh-CN" altLang="en-US" sz="2000" kern="100" dirty="0">
                <a:solidFill>
                  <a:schemeClr val="tx1">
                    <a:lumMod val="65000"/>
                    <a:lumOff val="35000"/>
                  </a:schemeClr>
                </a:solidFill>
                <a:latin typeface="+mn-ea"/>
              </a:rPr>
              <a:t>使用的是交叉线，如果使用的串口线和实际的硬件情况不符，通信将无法实现</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extLst>
      <p:ext uri="{BB962C8B-B14F-4D97-AF65-F5344CB8AC3E}">
        <p14:creationId xmlns:p14="http://schemas.microsoft.com/office/powerpoint/2010/main" val="16645222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发送和接收例程</a:t>
            </a:r>
          </a:p>
        </p:txBody>
      </p:sp>
      <p:sp>
        <p:nvSpPr>
          <p:cNvPr id="4" name="矩形 3"/>
          <p:cNvSpPr/>
          <p:nvPr/>
        </p:nvSpPr>
        <p:spPr>
          <a:xfrm>
            <a:off x="719572" y="1038091"/>
            <a:ext cx="7704856" cy="378565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这里</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的程序主要实现的功能是</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先给计算机上的串口调试软件发送一个字符串，然后串口调试助手向</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发送用户输入的一串字符串，</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接收到字符串后再发送给计算机。</a:t>
            </a:r>
            <a:r>
              <a:rPr lang="en-US" altLang="zh-CN" sz="2000" kern="100" dirty="0">
                <a:solidFill>
                  <a:schemeClr val="tx1">
                    <a:lumMod val="65000"/>
                    <a:lumOff val="35000"/>
                  </a:schemeClr>
                </a:solidFill>
                <a:latin typeface="+mn-ea"/>
              </a:rPr>
              <a:t>SCIB</a:t>
            </a:r>
            <a:r>
              <a:rPr lang="zh-CN" altLang="en-US" sz="2000" kern="100" dirty="0">
                <a:solidFill>
                  <a:schemeClr val="tx1">
                    <a:lumMod val="65000"/>
                    <a:lumOff val="35000"/>
                  </a:schemeClr>
                </a:solidFill>
                <a:latin typeface="+mn-ea"/>
              </a:rPr>
              <a:t>通信的数据格式设定为：波特率</a:t>
            </a:r>
            <a:r>
              <a:rPr lang="en-US" altLang="zh-CN" sz="2000" kern="100" dirty="0">
                <a:solidFill>
                  <a:schemeClr val="tx1">
                    <a:lumMod val="65000"/>
                    <a:lumOff val="35000"/>
                  </a:schemeClr>
                </a:solidFill>
                <a:latin typeface="+mn-ea"/>
              </a:rPr>
              <a:t>9600</a:t>
            </a:r>
            <a:r>
              <a:rPr lang="zh-CN" altLang="en-US" sz="2000" kern="100" dirty="0">
                <a:solidFill>
                  <a:schemeClr val="tx1">
                    <a:lumMod val="65000"/>
                    <a:lumOff val="35000"/>
                  </a:schemeClr>
                </a:solidFill>
                <a:latin typeface="+mn-ea"/>
              </a:rPr>
              <a:t>，起始位</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位，数据位</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位，无校验位，结束位</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位。在配置串口调试软件的参数时，上述的所有参数都必须与</a:t>
            </a:r>
            <a:r>
              <a:rPr lang="en-US" altLang="zh-CN" sz="2000" kern="100" dirty="0">
                <a:solidFill>
                  <a:schemeClr val="tx1">
                    <a:lumMod val="65000"/>
                    <a:lumOff val="35000"/>
                  </a:schemeClr>
                </a:solidFill>
                <a:latin typeface="+mn-ea"/>
              </a:rPr>
              <a:t>SCIB</a:t>
            </a:r>
            <a:r>
              <a:rPr lang="zh-CN" altLang="en-US" sz="2000" kern="100" dirty="0">
                <a:solidFill>
                  <a:schemeClr val="tx1">
                    <a:lumMod val="65000"/>
                    <a:lumOff val="35000"/>
                  </a:schemeClr>
                </a:solidFill>
                <a:latin typeface="+mn-ea"/>
              </a:rPr>
              <a:t>设置的完全一致。</a:t>
            </a:r>
          </a:p>
          <a:p>
            <a:pPr indent="538163" algn="just"/>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无论采用查询方式还是中断方式来发送和接收数据，为了保证数据通信的准确性，必须遵守的原则是如果是接收数据，那么在接收新的数据之前需要将旧的数据读取，否则会产生数据丢失。如果是发送数据，那么必须等旧的数据发送完毕以后，才能发送新的数据，否则也会产生数据丢失。这也是平时编写程序时需要注意的地方。下面以查询方式为例介绍程序的编写。</a:t>
            </a:r>
          </a:p>
        </p:txBody>
      </p:sp>
    </p:spTree>
    <p:extLst>
      <p:ext uri="{BB962C8B-B14F-4D97-AF65-F5344CB8AC3E}">
        <p14:creationId xmlns:p14="http://schemas.microsoft.com/office/powerpoint/2010/main" val="5531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发送和接收例程</a:t>
            </a:r>
          </a:p>
        </p:txBody>
      </p:sp>
      <p:sp>
        <p:nvSpPr>
          <p:cNvPr id="4" name="矩形 3"/>
          <p:cNvSpPr/>
          <p:nvPr/>
        </p:nvSpPr>
        <p:spPr>
          <a:xfrm>
            <a:off x="719572" y="915566"/>
            <a:ext cx="7704856" cy="4093428"/>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查询方式，就是通过查询发送缓冲器的就绪标志位</a:t>
            </a:r>
            <a:r>
              <a:rPr lang="en-US" altLang="zh-CN" sz="2000" kern="100" dirty="0">
                <a:solidFill>
                  <a:schemeClr val="tx1">
                    <a:lumMod val="65000"/>
                    <a:lumOff val="35000"/>
                  </a:schemeClr>
                </a:solidFill>
                <a:latin typeface="+mn-ea"/>
              </a:rPr>
              <a:t>TXRDY</a:t>
            </a:r>
            <a:r>
              <a:rPr lang="zh-CN" altLang="en-US" sz="2000" kern="100" dirty="0">
                <a:solidFill>
                  <a:schemeClr val="tx1">
                    <a:lumMod val="65000"/>
                    <a:lumOff val="35000"/>
                  </a:schemeClr>
                </a:solidFill>
                <a:latin typeface="+mn-ea"/>
              </a:rPr>
              <a:t>和接收缓冲器的就绪标志位</a:t>
            </a:r>
            <a:r>
              <a:rPr lang="en-US" altLang="zh-CN" sz="2000" kern="100" dirty="0">
                <a:solidFill>
                  <a:schemeClr val="tx1">
                    <a:lumMod val="65000"/>
                    <a:lumOff val="35000"/>
                  </a:schemeClr>
                </a:solidFill>
                <a:latin typeface="+mn-ea"/>
              </a:rPr>
              <a:t>RXRDY</a:t>
            </a:r>
            <a:r>
              <a:rPr lang="zh-CN" altLang="en-US" sz="2000" kern="100" dirty="0">
                <a:solidFill>
                  <a:schemeClr val="tx1">
                    <a:lumMod val="65000"/>
                    <a:lumOff val="35000"/>
                  </a:schemeClr>
                </a:solidFill>
                <a:latin typeface="+mn-ea"/>
              </a:rPr>
              <a:t>来判断</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是否做好了发送准备或者接收准备。</a:t>
            </a:r>
          </a:p>
          <a:p>
            <a:pPr indent="538163" algn="just"/>
            <a:r>
              <a:rPr lang="zh-CN" altLang="en-US" sz="2000" kern="100" dirty="0">
                <a:solidFill>
                  <a:schemeClr val="tx1">
                    <a:lumMod val="65000"/>
                    <a:lumOff val="35000"/>
                  </a:schemeClr>
                </a:solidFill>
                <a:latin typeface="+mn-ea"/>
              </a:rPr>
              <a:t>通过前面的学习已经知道，当发送缓冲寄存器</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将数据发送给发送移位寄存器</a:t>
            </a:r>
            <a:r>
              <a:rPr lang="en-US" altLang="zh-CN" sz="2000" kern="100" dirty="0">
                <a:solidFill>
                  <a:schemeClr val="tx1">
                    <a:lumMod val="65000"/>
                    <a:lumOff val="35000"/>
                  </a:schemeClr>
                </a:solidFill>
                <a:latin typeface="+mn-ea"/>
              </a:rPr>
              <a:t>TXSHF</a:t>
            </a:r>
            <a:r>
              <a:rPr lang="zh-CN" altLang="en-US" sz="2000" kern="100" dirty="0">
                <a:solidFill>
                  <a:schemeClr val="tx1">
                    <a:lumMod val="65000"/>
                    <a:lumOff val="35000"/>
                  </a:schemeClr>
                </a:solidFill>
                <a:latin typeface="+mn-ea"/>
              </a:rPr>
              <a:t>后，</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为空，这时发送缓冲器的就绪标志位</a:t>
            </a:r>
            <a:r>
              <a:rPr lang="en-US" altLang="zh-CN" sz="2000" kern="100" dirty="0">
                <a:solidFill>
                  <a:schemeClr val="tx1">
                    <a:lumMod val="65000"/>
                    <a:lumOff val="35000"/>
                  </a:schemeClr>
                </a:solidFill>
                <a:latin typeface="+mn-ea"/>
              </a:rPr>
              <a:t>TXRDY</a:t>
            </a:r>
            <a:r>
              <a:rPr lang="zh-CN" altLang="en-US" sz="2000" kern="100" dirty="0">
                <a:solidFill>
                  <a:schemeClr val="tx1">
                    <a:lumMod val="65000"/>
                    <a:lumOff val="35000"/>
                  </a:schemeClr>
                </a:solidFill>
                <a:latin typeface="+mn-ea"/>
              </a:rPr>
              <a:t>被置</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，意思是通知</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可以发送新的数据了，因此，通过不断的查询，当</a:t>
            </a:r>
            <a:r>
              <a:rPr lang="en-US" altLang="zh-CN" sz="2000" kern="100" dirty="0">
                <a:solidFill>
                  <a:schemeClr val="tx1">
                    <a:lumMod val="65000"/>
                    <a:lumOff val="35000"/>
                  </a:schemeClr>
                </a:solidFill>
                <a:latin typeface="+mn-ea"/>
              </a:rPr>
              <a:t>TXRDY</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的时候，就可以发送新的数据了。</a:t>
            </a:r>
          </a:p>
          <a:p>
            <a:pPr indent="538163" algn="just"/>
            <a:r>
              <a:rPr lang="zh-CN" altLang="en-US" sz="2000" kern="100" dirty="0">
                <a:solidFill>
                  <a:schemeClr val="tx1">
                    <a:lumMod val="65000"/>
                    <a:lumOff val="35000"/>
                  </a:schemeClr>
                </a:solidFill>
                <a:latin typeface="+mn-ea"/>
              </a:rPr>
              <a:t>当接收移位寄存器</a:t>
            </a:r>
            <a:r>
              <a:rPr lang="en-US" altLang="zh-CN" sz="2000" kern="100" dirty="0">
                <a:solidFill>
                  <a:schemeClr val="tx1">
                    <a:lumMod val="65000"/>
                    <a:lumOff val="35000"/>
                  </a:schemeClr>
                </a:solidFill>
                <a:latin typeface="+mn-ea"/>
              </a:rPr>
              <a:t>RXSHF</a:t>
            </a:r>
            <a:r>
              <a:rPr lang="zh-CN" altLang="en-US" sz="2000" kern="100" dirty="0">
                <a:solidFill>
                  <a:schemeClr val="tx1">
                    <a:lumMod val="65000"/>
                    <a:lumOff val="35000"/>
                  </a:schemeClr>
                </a:solidFill>
                <a:latin typeface="+mn-ea"/>
              </a:rPr>
              <a:t>将接收到的字符发送给接收缓冲寄存器</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后，</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内有数据，这时接收缓冲器的就绪标志位</a:t>
            </a:r>
            <a:r>
              <a:rPr lang="en-US" altLang="zh-CN" sz="2000" kern="100" dirty="0">
                <a:solidFill>
                  <a:schemeClr val="tx1">
                    <a:lumMod val="65000"/>
                    <a:lumOff val="35000"/>
                  </a:schemeClr>
                </a:solidFill>
                <a:latin typeface="+mn-ea"/>
              </a:rPr>
              <a:t>RXRDY</a:t>
            </a:r>
            <a:r>
              <a:rPr lang="zh-CN" altLang="en-US" sz="2000" kern="100" dirty="0">
                <a:solidFill>
                  <a:schemeClr val="tx1">
                    <a:lumMod val="65000"/>
                    <a:lumOff val="35000"/>
                  </a:schemeClr>
                </a:solidFill>
                <a:latin typeface="+mn-ea"/>
              </a:rPr>
              <a:t>被置</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，意思是通知</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已经接收好了一个数据，让</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赶紧来读取，因此，通过不断的查询，当</a:t>
            </a:r>
            <a:r>
              <a:rPr lang="en-US" altLang="zh-CN" sz="2000" kern="100" dirty="0">
                <a:solidFill>
                  <a:schemeClr val="tx1">
                    <a:lumMod val="65000"/>
                    <a:lumOff val="35000"/>
                  </a:schemeClr>
                </a:solidFill>
                <a:latin typeface="+mn-ea"/>
              </a:rPr>
              <a:t>RXRDY</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的时候，就可以去读取新的数据了。</a:t>
            </a:r>
          </a:p>
        </p:txBody>
      </p:sp>
    </p:spTree>
    <p:extLst>
      <p:ext uri="{BB962C8B-B14F-4D97-AF65-F5344CB8AC3E}">
        <p14:creationId xmlns:p14="http://schemas.microsoft.com/office/powerpoint/2010/main" val="1103144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发送和接收例程</a:t>
            </a:r>
          </a:p>
        </p:txBody>
      </p:sp>
      <p:sp>
        <p:nvSpPr>
          <p:cNvPr id="4" name="矩形 3"/>
          <p:cNvSpPr/>
          <p:nvPr/>
        </p:nvSpPr>
        <p:spPr>
          <a:xfrm>
            <a:off x="719572" y="2211710"/>
            <a:ext cx="7704856" cy="193899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本章首先详细介绍了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模块的结构、特点及其工作原理，讲解了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通信时的数据格式、波特率的设置以及</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的各种中断。然后，在标准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模式的基础上，介绍了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功能，并简单介绍了</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的多处理器通信的地址位和空闲线两种方式。最后以具体的例子来说明如何实现数据的发送和接收。下一章，将详细讲解</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的串行外设接口</a:t>
            </a:r>
            <a:r>
              <a:rPr lang="en-US" altLang="zh-CN" sz="2000" kern="100" dirty="0">
                <a:solidFill>
                  <a:schemeClr val="tx1">
                    <a:lumMod val="65000"/>
                    <a:lumOff val="35000"/>
                  </a:schemeClr>
                </a:solidFill>
                <a:latin typeface="+mn-ea"/>
              </a:rPr>
              <a:t>SPI</a:t>
            </a:r>
            <a:r>
              <a:rPr lang="zh-CN" altLang="en-US" sz="20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4018797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1"/>
          <p:cNvSpPr txBox="1">
            <a:spLocks noChangeArrowheads="1"/>
          </p:cNvSpPr>
          <p:nvPr/>
        </p:nvSpPr>
        <p:spPr bwMode="auto">
          <a:xfrm>
            <a:off x="2768178" y="1714981"/>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6000" dirty="0">
                <a:solidFill>
                  <a:srgbClr val="0070C0"/>
                </a:solidFill>
                <a:latin typeface="Arial" charset="0"/>
                <a:ea typeface="Kozuka Gothic Pr6N B" pitchFamily="34" charset="-128"/>
                <a:cs typeface="Arial" charset="0"/>
              </a:rPr>
              <a:t>THANKS</a:t>
            </a:r>
          </a:p>
        </p:txBody>
      </p:sp>
      <p:sp>
        <p:nvSpPr>
          <p:cNvPr id="54" name="空心弧 53"/>
          <p:cNvSpPr/>
          <p:nvPr/>
        </p:nvSpPr>
        <p:spPr bwMode="auto">
          <a:xfrm rot="7086271">
            <a:off x="5052591" y="1475269"/>
            <a:ext cx="1482725" cy="1482725"/>
          </a:xfrm>
          <a:prstGeom prst="blockArc">
            <a:avLst>
              <a:gd name="adj1" fmla="val 5502533"/>
              <a:gd name="adj2" fmla="val 1980318"/>
              <a:gd name="adj3" fmla="val 1053"/>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55" name="TextBox 8"/>
          <p:cNvSpPr txBox="1">
            <a:spLocks noChangeArrowheads="1"/>
          </p:cNvSpPr>
          <p:nvPr/>
        </p:nvSpPr>
        <p:spPr bwMode="auto">
          <a:xfrm>
            <a:off x="2915816" y="2559531"/>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谢谢聆听</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55" y="2211710"/>
            <a:ext cx="2015871" cy="201587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7497" y="2211710"/>
            <a:ext cx="1934503" cy="1934503"/>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008" y="2263671"/>
            <a:ext cx="1882542" cy="1882542"/>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8219" y="2263672"/>
            <a:ext cx="1882542" cy="1882542"/>
          </a:xfrm>
          <a:prstGeom prst="rect">
            <a:avLst/>
          </a:prstGeom>
        </p:spPr>
      </p:pic>
      <p:sp>
        <p:nvSpPr>
          <p:cNvPr id="13" name="TextBox 8"/>
          <p:cNvSpPr txBox="1">
            <a:spLocks noChangeArrowheads="1"/>
          </p:cNvSpPr>
          <p:nvPr/>
        </p:nvSpPr>
        <p:spPr bwMode="auto">
          <a:xfrm>
            <a:off x="1415485"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a:solidFill>
                  <a:schemeClr val="tx1">
                    <a:lumMod val="75000"/>
                    <a:lumOff val="25000"/>
                  </a:schemeClr>
                </a:solidFill>
                <a:latin typeface="微软雅黑" pitchFamily="34" charset="-122"/>
                <a:ea typeface="微软雅黑" pitchFamily="34" charset="-122"/>
              </a:rPr>
              <a:t>工程师</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4" name="TextBox 8"/>
          <p:cNvSpPr txBox="1">
            <a:spLocks noChangeArrowheads="1"/>
          </p:cNvSpPr>
          <p:nvPr/>
        </p:nvSpPr>
        <p:spPr bwMode="auto">
          <a:xfrm>
            <a:off x="3135193"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公众号</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5" name="TextBox 8"/>
          <p:cNvSpPr txBox="1">
            <a:spLocks noChangeArrowheads="1"/>
          </p:cNvSpPr>
          <p:nvPr/>
        </p:nvSpPr>
        <p:spPr bwMode="auto">
          <a:xfrm>
            <a:off x="5345807"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官网</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6" name="TextBox 8"/>
          <p:cNvSpPr txBox="1">
            <a:spLocks noChangeArrowheads="1"/>
          </p:cNvSpPr>
          <p:nvPr/>
        </p:nvSpPr>
        <p:spPr bwMode="auto">
          <a:xfrm>
            <a:off x="7073999" y="4232170"/>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旗舰店</a:t>
            </a:r>
          </a:p>
        </p:txBody>
      </p:sp>
    </p:spTree>
    <p:extLst>
      <p:ext uri="{BB962C8B-B14F-4D97-AF65-F5344CB8AC3E}">
        <p14:creationId xmlns:p14="http://schemas.microsoft.com/office/powerpoint/2010/main" val="141266252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5"/>
                                        </p:tgtEl>
                                        <p:attrNameLst>
                                          <p:attrName>ppt_y</p:attrName>
                                        </p:attrNameLst>
                                      </p:cBhvr>
                                      <p:tavLst>
                                        <p:tav tm="0">
                                          <p:val>
                                            <p:strVal val="#ppt_y"/>
                                          </p:val>
                                        </p:tav>
                                        <p:tav tm="100000">
                                          <p:val>
                                            <p:strVal val="#ppt_y"/>
                                          </p:val>
                                        </p:tav>
                                      </p:tavLst>
                                    </p:anim>
                                    <p:anim calcmode="lin" valueType="num">
                                      <p:cBhvr>
                                        <p:cTn id="16"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5"/>
                                        </p:tgtEl>
                                      </p:cBhvr>
                                    </p:animEffect>
                                  </p:childTnLst>
                                </p:cTn>
                              </p:par>
                            </p:childTnLst>
                          </p:cTn>
                        </p:par>
                        <p:par>
                          <p:cTn id="19" fill="hold">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4)">
                                      <p:cBhvr>
                                        <p:cTn id="22" dur="1000"/>
                                        <p:tgtEl>
                                          <p:spTgt spid="54"/>
                                        </p:tgtEl>
                                      </p:cBhvr>
                                    </p:animEffect>
                                  </p:childTnLst>
                                </p:cTn>
                              </p:par>
                            </p:childTnLst>
                          </p:cTn>
                        </p:par>
                        <p:par>
                          <p:cTn id="23" fill="hold">
                            <p:stCondLst>
                              <p:cond delay="2000"/>
                            </p:stCondLst>
                            <p:childTnLst>
                              <p:par>
                                <p:cTn id="24" presetID="64" presetClass="path" presetSubtype="0" accel="50000" decel="50000" fill="hold" grpId="1" nodeType="afterEffect">
                                  <p:stCondLst>
                                    <p:cond delay="500"/>
                                  </p:stCondLst>
                                  <p:iterate type="lt">
                                    <p:tmPct val="0"/>
                                  </p:iterate>
                                  <p:childTnLst>
                                    <p:animMotion origin="layout" path="M 3.05556E-6 1.23457E-6 L 3.05556E-6 -0.21266 " pathEditMode="relative" rAng="0" ptsTypes="AA">
                                      <p:cBhvr>
                                        <p:cTn id="25" dur="2000" fill="hold"/>
                                        <p:tgtEl>
                                          <p:spTgt spid="53"/>
                                        </p:tgtEl>
                                        <p:attrNameLst>
                                          <p:attrName>ppt_x</p:attrName>
                                          <p:attrName>ppt_y</p:attrName>
                                        </p:attrNameLst>
                                      </p:cBhvr>
                                      <p:rCtr x="0" y="-10648"/>
                                    </p:animMotion>
                                  </p:childTnLst>
                                </p:cTn>
                              </p:par>
                              <p:par>
                                <p:cTn id="26" presetID="64" presetClass="path" presetSubtype="0" accel="50000" decel="50000" fill="hold" grpId="1" nodeType="withEffect">
                                  <p:stCondLst>
                                    <p:cond delay="500"/>
                                  </p:stCondLst>
                                  <p:iterate type="lt">
                                    <p:tmPct val="0"/>
                                  </p:iterate>
                                  <p:childTnLst>
                                    <p:animMotion origin="layout" path="M 4.72222E-6 -3.33333E-6 L 4.72222E-6 -0.21574 " pathEditMode="relative" rAng="0" ptsTypes="AA">
                                      <p:cBhvr>
                                        <p:cTn id="27" dur="2000" fill="hold"/>
                                        <p:tgtEl>
                                          <p:spTgt spid="55"/>
                                        </p:tgtEl>
                                        <p:attrNameLst>
                                          <p:attrName>ppt_x</p:attrName>
                                          <p:attrName>ppt_y</p:attrName>
                                        </p:attrNameLst>
                                      </p:cBhvr>
                                      <p:rCtr x="0" y="-10802"/>
                                    </p:animMotion>
                                  </p:childTnLst>
                                </p:cTn>
                              </p:par>
                              <p:par>
                                <p:cTn id="28" presetID="64" presetClass="path" presetSubtype="0" accel="50000" decel="50000" fill="hold" grpId="1" nodeType="withEffect">
                                  <p:stCondLst>
                                    <p:cond delay="500"/>
                                  </p:stCondLst>
                                  <p:childTnLst>
                                    <p:animMotion origin="layout" path="M -5.55556E-7 -4.19753E-6 L -5.55556E-7 -0.21142 " pathEditMode="relative" rAng="0" ptsTypes="AA">
                                      <p:cBhvr>
                                        <p:cTn id="29" dur="2000" fill="hold"/>
                                        <p:tgtEl>
                                          <p:spTgt spid="54"/>
                                        </p:tgtEl>
                                        <p:attrNameLst>
                                          <p:attrName>ppt_x</p:attrName>
                                          <p:attrName>ppt_y</p:attrName>
                                        </p:attrNameLst>
                                      </p:cBhvr>
                                      <p:rCtr x="0" y="-10586"/>
                                    </p:animMotion>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animBg="1"/>
      <p:bldP spid="54" grpId="1" animBg="1"/>
      <p:bldP spid="55" grpId="0"/>
      <p:bldP spid="55" grpId="1"/>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模块的概述</a:t>
            </a:r>
          </a:p>
        </p:txBody>
      </p:sp>
      <p:sp>
        <p:nvSpPr>
          <p:cNvPr id="4" name="矩形 3"/>
          <p:cNvSpPr/>
          <p:nvPr/>
        </p:nvSpPr>
        <p:spPr>
          <a:xfrm>
            <a:off x="2483768" y="3723878"/>
            <a:ext cx="4176464" cy="400110"/>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15-1 </a:t>
            </a:r>
            <a:r>
              <a:rPr lang="zh-CN" altLang="en-US" sz="2000" kern="100" dirty="0">
                <a:solidFill>
                  <a:schemeClr val="tx1">
                    <a:lumMod val="65000"/>
                    <a:lumOff val="35000"/>
                  </a:schemeClr>
                </a:solidFill>
                <a:latin typeface="+mn-ea"/>
              </a:rPr>
              <a:t>串行通信的三种方式</a:t>
            </a:r>
          </a:p>
        </p:txBody>
      </p:sp>
      <p:graphicFrame>
        <p:nvGraphicFramePr>
          <p:cNvPr id="5" name="对象 4"/>
          <p:cNvGraphicFramePr>
            <a:graphicFrameLocks noChangeAspect="1"/>
          </p:cNvGraphicFramePr>
          <p:nvPr>
            <p:extLst>
              <p:ext uri="{D42A27DB-BD31-4B8C-83A1-F6EECF244321}">
                <p14:modId xmlns:p14="http://schemas.microsoft.com/office/powerpoint/2010/main" val="4016622101"/>
              </p:ext>
            </p:extLst>
          </p:nvPr>
        </p:nvGraphicFramePr>
        <p:xfrm>
          <a:off x="2339752" y="1419622"/>
          <a:ext cx="4607583" cy="2088232"/>
        </p:xfrm>
        <a:graphic>
          <a:graphicData uri="http://schemas.openxmlformats.org/presentationml/2006/ole">
            <mc:AlternateContent xmlns:mc="http://schemas.openxmlformats.org/markup-compatibility/2006">
              <mc:Choice xmlns:v="urn:schemas-microsoft-com:vml" Requires="v">
                <p:oleObj spid="_x0000_s85047" name="Visio" r:id="rId4" imgW="3262690" imgH="1474586" progId="Visio.Drawing.11">
                  <p:embed/>
                </p:oleObj>
              </mc:Choice>
              <mc:Fallback>
                <p:oleObj name="Visio" r:id="rId4" imgW="3262690" imgH="1474586" progId="Visio.Drawing.11">
                  <p:embed/>
                  <p:pic>
                    <p:nvPicPr>
                      <p:cNvPr id="0" name="Object 1"/>
                      <p:cNvPicPr>
                        <a:picLocks noChangeAspect="1" noChangeArrowheads="1"/>
                      </p:cNvPicPr>
                      <p:nvPr/>
                    </p:nvPicPr>
                    <p:blipFill>
                      <a:blip r:embed="rId5"/>
                      <a:srcRect/>
                      <a:stretch>
                        <a:fillRect/>
                      </a:stretch>
                    </p:blipFill>
                    <p:spPr bwMode="auto">
                      <a:xfrm>
                        <a:off x="2339752" y="1419622"/>
                        <a:ext cx="4607583" cy="208823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664400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a:t>
            </a:r>
            <a:r>
              <a:rPr lang="zh-CN" altLang="en-US" dirty="0" smtClean="0"/>
              <a:t>概述</a:t>
            </a:r>
            <a:r>
              <a:rPr lang="en-US" altLang="zh-CN" dirty="0"/>
              <a:t>·</a:t>
            </a:r>
            <a:r>
              <a:rPr lang="en-US" altLang="zh-CN" dirty="0" smtClean="0"/>
              <a:t>SCI</a:t>
            </a:r>
            <a:r>
              <a:rPr lang="zh-CN" altLang="en-US" dirty="0"/>
              <a:t>模块的特点</a:t>
            </a:r>
          </a:p>
        </p:txBody>
      </p:sp>
      <p:sp>
        <p:nvSpPr>
          <p:cNvPr id="4" name="矩形 3"/>
          <p:cNvSpPr/>
          <p:nvPr/>
        </p:nvSpPr>
        <p:spPr>
          <a:xfrm>
            <a:off x="719572" y="843558"/>
            <a:ext cx="7704856" cy="1015663"/>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由于三个</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模块的功能是相同的，只是寄存器的命名有所不同，所以如果不做特殊说明，下面均已</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为例来进行讲解。</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与</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的接口如图</a:t>
            </a:r>
            <a:r>
              <a:rPr lang="en-US" altLang="zh-CN" sz="2000" kern="100" dirty="0">
                <a:solidFill>
                  <a:schemeClr val="tx1">
                    <a:lumMod val="65000"/>
                    <a:lumOff val="35000"/>
                  </a:schemeClr>
                </a:solidFill>
                <a:latin typeface="+mn-ea"/>
              </a:rPr>
              <a:t>15-2</a:t>
            </a:r>
            <a:r>
              <a:rPr lang="zh-CN" altLang="en-US" sz="2000" kern="100" dirty="0">
                <a:solidFill>
                  <a:schemeClr val="tx1">
                    <a:lumMod val="65000"/>
                    <a:lumOff val="35000"/>
                  </a:schemeClr>
                </a:solidFill>
                <a:latin typeface="+mn-ea"/>
              </a:rPr>
              <a:t>所示。</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模块的特点如下：</a:t>
            </a:r>
          </a:p>
        </p:txBody>
      </p:sp>
      <p:graphicFrame>
        <p:nvGraphicFramePr>
          <p:cNvPr id="5" name="对象 4"/>
          <p:cNvGraphicFramePr>
            <a:graphicFrameLocks noChangeAspect="1"/>
          </p:cNvGraphicFramePr>
          <p:nvPr>
            <p:extLst>
              <p:ext uri="{D42A27DB-BD31-4B8C-83A1-F6EECF244321}">
                <p14:modId xmlns:p14="http://schemas.microsoft.com/office/powerpoint/2010/main" val="3031823968"/>
              </p:ext>
            </p:extLst>
          </p:nvPr>
        </p:nvGraphicFramePr>
        <p:xfrm>
          <a:off x="2018725" y="1923678"/>
          <a:ext cx="5106549" cy="2431690"/>
        </p:xfrm>
        <a:graphic>
          <a:graphicData uri="http://schemas.openxmlformats.org/presentationml/2006/ole">
            <mc:AlternateContent xmlns:mc="http://schemas.openxmlformats.org/markup-compatibility/2006">
              <mc:Choice xmlns:v="urn:schemas-microsoft-com:vml" Requires="v">
                <p:oleObj spid="_x0000_s86070" name="Visio" r:id="rId4" imgW="4798695" imgH="2278761" progId="Visio.Drawing.11">
                  <p:embed/>
                </p:oleObj>
              </mc:Choice>
              <mc:Fallback>
                <p:oleObj name="Visio" r:id="rId4" imgW="4798695" imgH="227876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725" y="1923678"/>
                        <a:ext cx="5106549" cy="2431690"/>
                      </a:xfrm>
                      <a:prstGeom prst="rect">
                        <a:avLst/>
                      </a:prstGeom>
                      <a:solidFill>
                        <a:schemeClr val="bg1"/>
                      </a:solidFill>
                    </p:spPr>
                  </p:pic>
                </p:oleObj>
              </mc:Fallback>
            </mc:AlternateContent>
          </a:graphicData>
        </a:graphic>
      </p:graphicFrame>
      <p:sp>
        <p:nvSpPr>
          <p:cNvPr id="6" name="矩形 5"/>
          <p:cNvSpPr/>
          <p:nvPr/>
        </p:nvSpPr>
        <p:spPr>
          <a:xfrm>
            <a:off x="2972042" y="4517640"/>
            <a:ext cx="3199915"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15-2 SCIA</a:t>
            </a:r>
            <a:r>
              <a:rPr lang="zh-CN" altLang="zh-CN" sz="2000" kern="100" dirty="0">
                <a:latin typeface="+mn-ea"/>
                <a:cs typeface="Times New Roman" panose="02020603050405020304" pitchFamily="18" charset="0"/>
              </a:rPr>
              <a:t>与</a:t>
            </a:r>
            <a:r>
              <a:rPr lang="en-US" altLang="zh-CN" sz="2000" kern="100" dirty="0">
                <a:latin typeface="+mn-ea"/>
                <a:cs typeface="Times New Roman" panose="02020603050405020304" pitchFamily="18" charset="0"/>
              </a:rPr>
              <a:t>CPU</a:t>
            </a:r>
            <a:r>
              <a:rPr lang="zh-CN" altLang="zh-CN" sz="2000" kern="100" dirty="0">
                <a:latin typeface="+mn-ea"/>
                <a:cs typeface="Times New Roman" panose="02020603050405020304" pitchFamily="18" charset="0"/>
              </a:rPr>
              <a:t>的接口</a:t>
            </a:r>
          </a:p>
        </p:txBody>
      </p:sp>
    </p:spTree>
    <p:extLst>
      <p:ext uri="{BB962C8B-B14F-4D97-AF65-F5344CB8AC3E}">
        <p14:creationId xmlns:p14="http://schemas.microsoft.com/office/powerpoint/2010/main" val="3528135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模块的概述</a:t>
            </a:r>
            <a:r>
              <a:rPr lang="en-US" altLang="zh-CN" dirty="0" smtClean="0"/>
              <a:t>·SCI</a:t>
            </a:r>
            <a:r>
              <a:rPr lang="zh-CN" altLang="en-US" dirty="0"/>
              <a:t>模块的特点</a:t>
            </a:r>
          </a:p>
        </p:txBody>
      </p:sp>
      <p:sp>
        <p:nvSpPr>
          <p:cNvPr id="4" name="矩形 3"/>
          <p:cNvSpPr/>
          <p:nvPr/>
        </p:nvSpPr>
        <p:spPr>
          <a:xfrm>
            <a:off x="719572" y="843558"/>
            <a:ext cx="7704856" cy="1015663"/>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15-2</a:t>
            </a:r>
            <a:r>
              <a:rPr lang="zh-CN" altLang="en-US" sz="2000" kern="100" dirty="0">
                <a:solidFill>
                  <a:schemeClr val="tx1">
                    <a:lumMod val="65000"/>
                    <a:lumOff val="35000"/>
                  </a:schemeClr>
                </a:solidFill>
                <a:latin typeface="+mn-ea"/>
              </a:rPr>
              <a:t>可以看到，</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模块具有两个引脚，发送引脚</a:t>
            </a:r>
            <a:r>
              <a:rPr lang="en-US" altLang="zh-CN" sz="2000" kern="100" dirty="0">
                <a:solidFill>
                  <a:schemeClr val="tx1">
                    <a:lumMod val="65000"/>
                    <a:lumOff val="35000"/>
                  </a:schemeClr>
                </a:solidFill>
                <a:latin typeface="+mn-ea"/>
              </a:rPr>
              <a:t>SCITXD</a:t>
            </a:r>
            <a:r>
              <a:rPr lang="zh-CN" altLang="en-US" sz="2000" kern="100" dirty="0">
                <a:solidFill>
                  <a:schemeClr val="tx1">
                    <a:lumMod val="65000"/>
                    <a:lumOff val="35000"/>
                  </a:schemeClr>
                </a:solidFill>
                <a:latin typeface="+mn-ea"/>
              </a:rPr>
              <a:t>和接收引脚</a:t>
            </a:r>
            <a:r>
              <a:rPr lang="en-US" altLang="zh-CN" sz="2000" kern="100" dirty="0">
                <a:solidFill>
                  <a:schemeClr val="tx1">
                    <a:lumMod val="65000"/>
                    <a:lumOff val="35000"/>
                  </a:schemeClr>
                </a:solidFill>
                <a:latin typeface="+mn-ea"/>
              </a:rPr>
              <a:t>SCIRXD</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SCITXD</a:t>
            </a:r>
            <a:r>
              <a:rPr lang="zh-CN" altLang="en-US" sz="2000" kern="100" dirty="0">
                <a:solidFill>
                  <a:schemeClr val="tx1">
                    <a:lumMod val="65000"/>
                    <a:lumOff val="35000"/>
                  </a:schemeClr>
                </a:solidFill>
                <a:latin typeface="+mn-ea"/>
              </a:rPr>
              <a:t>可以实现数据的发送，</a:t>
            </a:r>
            <a:r>
              <a:rPr lang="en-US" altLang="zh-CN" sz="2000" kern="100" dirty="0">
                <a:solidFill>
                  <a:schemeClr val="tx1">
                    <a:lumMod val="65000"/>
                    <a:lumOff val="35000"/>
                  </a:schemeClr>
                </a:solidFill>
                <a:latin typeface="+mn-ea"/>
              </a:rPr>
              <a:t>SCIRXD</a:t>
            </a:r>
            <a:r>
              <a:rPr lang="zh-CN" altLang="en-US" sz="2000" kern="100" dirty="0">
                <a:solidFill>
                  <a:schemeClr val="tx1">
                    <a:lumMod val="65000"/>
                    <a:lumOff val="35000"/>
                  </a:schemeClr>
                </a:solidFill>
                <a:latin typeface="+mn-ea"/>
              </a:rPr>
              <a:t>可以实现数据的接收。</a:t>
            </a:r>
          </a:p>
        </p:txBody>
      </p:sp>
      <p:sp>
        <p:nvSpPr>
          <p:cNvPr id="7" name="矩形 6"/>
          <p:cNvSpPr/>
          <p:nvPr/>
        </p:nvSpPr>
        <p:spPr>
          <a:xfrm>
            <a:off x="755576" y="2000910"/>
            <a:ext cx="7704856" cy="1938992"/>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外部晶振通过</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PLL</a:t>
            </a:r>
            <a:r>
              <a:rPr lang="zh-CN" altLang="en-US" sz="2000" kern="100" dirty="0">
                <a:solidFill>
                  <a:schemeClr val="tx1">
                    <a:lumMod val="65000"/>
                    <a:lumOff val="35000"/>
                  </a:schemeClr>
                </a:solidFill>
                <a:latin typeface="+mn-ea"/>
              </a:rPr>
              <a:t>模块倍频之后产生了</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的系统时钟</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，然后</a:t>
            </a:r>
            <a:r>
              <a:rPr lang="en-US" altLang="zh-CN" sz="2000" kern="100" dirty="0">
                <a:solidFill>
                  <a:schemeClr val="tx1">
                    <a:lumMod val="65000"/>
                    <a:lumOff val="35000"/>
                  </a:schemeClr>
                </a:solidFill>
                <a:latin typeface="+mn-ea"/>
              </a:rPr>
              <a:t>SYSCLKOUT</a:t>
            </a:r>
            <a:r>
              <a:rPr lang="zh-CN" altLang="en-US" sz="2000" kern="100" dirty="0">
                <a:solidFill>
                  <a:schemeClr val="tx1">
                    <a:lumMod val="65000"/>
                    <a:lumOff val="35000"/>
                  </a:schemeClr>
                </a:solidFill>
                <a:latin typeface="+mn-ea"/>
              </a:rPr>
              <a:t>经过低速时钟预定标器之后输出低速外设时钟</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提供给</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模块。要保证</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的正常运行，系统控制模块必须使能</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时钟，只有使能了，</a:t>
            </a:r>
            <a:r>
              <a:rPr lang="en-US" altLang="zh-CN" sz="2000" kern="100" dirty="0">
                <a:solidFill>
                  <a:schemeClr val="tx1">
                    <a:lumMod val="65000"/>
                    <a:lumOff val="35000"/>
                  </a:schemeClr>
                </a:solidFill>
                <a:latin typeface="+mn-ea"/>
              </a:rPr>
              <a:t>LSPCLK</a:t>
            </a:r>
            <a:r>
              <a:rPr lang="zh-CN" altLang="en-US" sz="2000" kern="100" dirty="0">
                <a:solidFill>
                  <a:schemeClr val="tx1">
                    <a:lumMod val="65000"/>
                    <a:lumOff val="35000"/>
                  </a:schemeClr>
                </a:solidFill>
                <a:latin typeface="+mn-ea"/>
              </a:rPr>
              <a:t>才供给</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，也就是在系统初始化函数中需要将外设时钟控制寄存器</a:t>
            </a:r>
            <a:r>
              <a:rPr lang="en-US" altLang="zh-CN" sz="2000" kern="100" dirty="0">
                <a:solidFill>
                  <a:schemeClr val="tx1">
                    <a:lumMod val="65000"/>
                    <a:lumOff val="35000"/>
                  </a:schemeClr>
                </a:solidFill>
                <a:latin typeface="+mn-ea"/>
              </a:rPr>
              <a:t>PCLKCR0</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SCIAENCLK</a:t>
            </a:r>
            <a:r>
              <a:rPr lang="zh-CN" altLang="en-US" sz="2000" kern="100" dirty="0">
                <a:solidFill>
                  <a:schemeClr val="tx1">
                    <a:lumMod val="65000"/>
                    <a:lumOff val="35000"/>
                  </a:schemeClr>
                </a:solidFill>
                <a:latin typeface="+mn-ea"/>
              </a:rPr>
              <a:t>位置</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a:t>
            </a:r>
          </a:p>
        </p:txBody>
      </p:sp>
      <p:sp>
        <p:nvSpPr>
          <p:cNvPr id="8" name="矩形 7"/>
          <p:cNvSpPr/>
          <p:nvPr/>
        </p:nvSpPr>
        <p:spPr>
          <a:xfrm>
            <a:off x="755576" y="3952096"/>
            <a:ext cx="7704856" cy="707886"/>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3.SCI</a:t>
            </a:r>
            <a:r>
              <a:rPr lang="zh-CN" altLang="en-US" sz="2000" kern="100" dirty="0">
                <a:solidFill>
                  <a:schemeClr val="tx1">
                    <a:lumMod val="65000"/>
                    <a:lumOff val="35000"/>
                  </a:schemeClr>
                </a:solidFill>
                <a:latin typeface="+mn-ea"/>
              </a:rPr>
              <a:t>模块具有</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种错误检测标志，分别是：极性错误</a:t>
            </a:r>
            <a:r>
              <a:rPr lang="en-US" altLang="zh-CN" sz="2000" kern="100" dirty="0">
                <a:solidFill>
                  <a:schemeClr val="tx1">
                    <a:lumMod val="65000"/>
                    <a:lumOff val="35000"/>
                  </a:schemeClr>
                </a:solidFill>
                <a:latin typeface="+mn-ea"/>
              </a:rPr>
              <a:t>(parity)</a:t>
            </a:r>
            <a:r>
              <a:rPr lang="zh-CN" altLang="en-US" sz="2000" kern="100" dirty="0">
                <a:solidFill>
                  <a:schemeClr val="tx1">
                    <a:lumMod val="65000"/>
                    <a:lumOff val="35000"/>
                  </a:schemeClr>
                </a:solidFill>
                <a:latin typeface="+mn-ea"/>
              </a:rPr>
              <a:t>、超时错误</a:t>
            </a:r>
            <a:r>
              <a:rPr lang="en-US" altLang="zh-CN" sz="2000" kern="100" dirty="0">
                <a:solidFill>
                  <a:schemeClr val="tx1">
                    <a:lumMod val="65000"/>
                    <a:lumOff val="35000"/>
                  </a:schemeClr>
                </a:solidFill>
                <a:latin typeface="+mn-ea"/>
              </a:rPr>
              <a:t>(overrun)</a:t>
            </a:r>
            <a:r>
              <a:rPr lang="zh-CN" altLang="en-US" sz="2000" kern="100" dirty="0">
                <a:solidFill>
                  <a:schemeClr val="tx1">
                    <a:lumMod val="65000"/>
                    <a:lumOff val="35000"/>
                  </a:schemeClr>
                </a:solidFill>
                <a:latin typeface="+mn-ea"/>
              </a:rPr>
              <a:t>、帧错误</a:t>
            </a:r>
            <a:r>
              <a:rPr lang="en-US" altLang="zh-CN" sz="2000" kern="100" dirty="0">
                <a:solidFill>
                  <a:schemeClr val="tx1">
                    <a:lumMod val="65000"/>
                    <a:lumOff val="35000"/>
                  </a:schemeClr>
                </a:solidFill>
                <a:latin typeface="+mn-ea"/>
              </a:rPr>
              <a:t>(framing)</a:t>
            </a:r>
            <a:r>
              <a:rPr lang="zh-CN" altLang="en-US" sz="2000" kern="100" dirty="0">
                <a:solidFill>
                  <a:schemeClr val="tx1">
                    <a:lumMod val="65000"/>
                    <a:lumOff val="35000"/>
                  </a:schemeClr>
                </a:solidFill>
                <a:latin typeface="+mn-ea"/>
              </a:rPr>
              <a:t>、间断</a:t>
            </a:r>
            <a:r>
              <a:rPr lang="en-US" altLang="zh-CN" sz="2000" kern="100" dirty="0">
                <a:solidFill>
                  <a:schemeClr val="tx1">
                    <a:lumMod val="65000"/>
                    <a:lumOff val="35000"/>
                  </a:schemeClr>
                </a:solidFill>
                <a:latin typeface="+mn-ea"/>
              </a:rPr>
              <a:t>(break)</a:t>
            </a:r>
            <a:r>
              <a:rPr lang="zh-CN" altLang="en-US" sz="2000" kern="100" dirty="0">
                <a:solidFill>
                  <a:schemeClr val="tx1">
                    <a:lumMod val="65000"/>
                    <a:lumOff val="35000"/>
                  </a:schemeClr>
                </a:solidFill>
                <a:latin typeface="+mn-ea"/>
              </a:rPr>
              <a:t>检测。</a:t>
            </a:r>
          </a:p>
        </p:txBody>
      </p:sp>
    </p:spTree>
    <p:extLst>
      <p:ext uri="{BB962C8B-B14F-4D97-AF65-F5344CB8AC3E}">
        <p14:creationId xmlns:p14="http://schemas.microsoft.com/office/powerpoint/2010/main" val="4047038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模块的概述</a:t>
            </a:r>
            <a:r>
              <a:rPr lang="en-US" altLang="zh-CN" dirty="0" smtClean="0"/>
              <a:t>·SCI</a:t>
            </a:r>
            <a:r>
              <a:rPr lang="zh-CN" altLang="en-US" dirty="0"/>
              <a:t>模块的特点</a:t>
            </a:r>
          </a:p>
        </p:txBody>
      </p:sp>
      <p:sp>
        <p:nvSpPr>
          <p:cNvPr id="4" name="矩形 3"/>
          <p:cNvSpPr/>
          <p:nvPr/>
        </p:nvSpPr>
        <p:spPr>
          <a:xfrm>
            <a:off x="719572" y="1131590"/>
            <a:ext cx="7704856" cy="1015663"/>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4.SCI</a:t>
            </a:r>
            <a:r>
              <a:rPr lang="zh-CN" altLang="en-US" sz="2000" kern="100" dirty="0">
                <a:solidFill>
                  <a:schemeClr val="tx1">
                    <a:lumMod val="65000"/>
                    <a:lumOff val="35000"/>
                  </a:schemeClr>
                </a:solidFill>
                <a:latin typeface="+mn-ea"/>
              </a:rPr>
              <a:t>模块具有双缓冲接收和发送功能，接收缓冲寄存器为</a:t>
            </a:r>
            <a:r>
              <a:rPr lang="en-US" altLang="zh-CN" sz="2000" kern="100" dirty="0">
                <a:solidFill>
                  <a:schemeClr val="tx1">
                    <a:lumMod val="65000"/>
                    <a:lumOff val="35000"/>
                  </a:schemeClr>
                </a:solidFill>
                <a:latin typeface="+mn-ea"/>
              </a:rPr>
              <a:t>SCIRXBUF</a:t>
            </a:r>
            <a:r>
              <a:rPr lang="zh-CN" altLang="en-US" sz="2000" kern="100" dirty="0">
                <a:solidFill>
                  <a:schemeClr val="tx1">
                    <a:lumMod val="65000"/>
                    <a:lumOff val="35000"/>
                  </a:schemeClr>
                </a:solidFill>
                <a:latin typeface="+mn-ea"/>
              </a:rPr>
              <a:t>，发送缓冲寄存器位</a:t>
            </a:r>
            <a:r>
              <a:rPr lang="en-US" altLang="zh-CN" sz="2000" kern="100" dirty="0">
                <a:solidFill>
                  <a:schemeClr val="tx1">
                    <a:lumMod val="65000"/>
                    <a:lumOff val="35000"/>
                  </a:schemeClr>
                </a:solidFill>
                <a:latin typeface="+mn-ea"/>
              </a:rPr>
              <a:t>SCITXBUF</a:t>
            </a:r>
            <a:r>
              <a:rPr lang="zh-CN" altLang="en-US" sz="2000" kern="100" dirty="0">
                <a:solidFill>
                  <a:schemeClr val="tx1">
                    <a:lumMod val="65000"/>
                    <a:lumOff val="35000"/>
                  </a:schemeClr>
                </a:solidFill>
                <a:latin typeface="+mn-ea"/>
              </a:rPr>
              <a:t>。独立的发送器和接收器使得</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既能工作于半双工模式，也能工作于全双工模式。</a:t>
            </a:r>
          </a:p>
        </p:txBody>
      </p:sp>
      <p:sp>
        <p:nvSpPr>
          <p:cNvPr id="6" name="矩形 5"/>
          <p:cNvSpPr/>
          <p:nvPr/>
        </p:nvSpPr>
        <p:spPr>
          <a:xfrm>
            <a:off x="719572" y="2355726"/>
            <a:ext cx="7704856" cy="707886"/>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5 .</a:t>
            </a:r>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15-2</a:t>
            </a:r>
            <a:r>
              <a:rPr lang="zh-CN" altLang="en-US" sz="2000" kern="100" dirty="0">
                <a:solidFill>
                  <a:schemeClr val="tx1">
                    <a:lumMod val="65000"/>
                    <a:lumOff val="35000"/>
                  </a:schemeClr>
                </a:solidFill>
                <a:latin typeface="+mn-ea"/>
              </a:rPr>
              <a:t>可以看到，</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模块可以产生两个中断，</a:t>
            </a:r>
            <a:r>
              <a:rPr lang="en-US" altLang="zh-CN" sz="2000" kern="100" dirty="0">
                <a:solidFill>
                  <a:schemeClr val="tx1">
                    <a:lumMod val="65000"/>
                    <a:lumOff val="35000"/>
                  </a:schemeClr>
                </a:solidFill>
                <a:latin typeface="+mn-ea"/>
              </a:rPr>
              <a:t>SCIRXINT</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SCITXINT</a:t>
            </a:r>
            <a:r>
              <a:rPr lang="zh-CN" altLang="en-US" sz="2000" kern="100" dirty="0">
                <a:solidFill>
                  <a:schemeClr val="tx1">
                    <a:lumMod val="65000"/>
                    <a:lumOff val="35000"/>
                  </a:schemeClr>
                </a:solidFill>
                <a:latin typeface="+mn-ea"/>
              </a:rPr>
              <a:t>，即接收中断和发送中断。</a:t>
            </a:r>
          </a:p>
        </p:txBody>
      </p:sp>
      <p:sp>
        <p:nvSpPr>
          <p:cNvPr id="9" name="矩形 8"/>
          <p:cNvSpPr/>
          <p:nvPr/>
        </p:nvSpPr>
        <p:spPr>
          <a:xfrm>
            <a:off x="691971" y="3363838"/>
            <a:ext cx="7704856" cy="707886"/>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6.SCI</a:t>
            </a:r>
            <a:r>
              <a:rPr lang="zh-CN" altLang="en-US" sz="2000" kern="100" dirty="0">
                <a:solidFill>
                  <a:schemeClr val="tx1">
                    <a:lumMod val="65000"/>
                    <a:lumOff val="35000"/>
                  </a:schemeClr>
                </a:solidFill>
                <a:latin typeface="+mn-ea"/>
              </a:rPr>
              <a:t>模块具有独立的发送中断使能位和独立的接收中断使能位。发送和接收可以通过中断方式实现，也可以查询中断方式实现。</a:t>
            </a:r>
          </a:p>
        </p:txBody>
      </p:sp>
    </p:spTree>
    <p:extLst>
      <p:ext uri="{BB962C8B-B14F-4D97-AF65-F5344CB8AC3E}">
        <p14:creationId xmlns:p14="http://schemas.microsoft.com/office/powerpoint/2010/main" val="3345936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SCI</a:t>
            </a:r>
            <a:r>
              <a:rPr lang="zh-CN" altLang="en-US" dirty="0"/>
              <a:t>模块的概述</a:t>
            </a:r>
            <a:r>
              <a:rPr lang="en-US" altLang="zh-CN" dirty="0" smtClean="0"/>
              <a:t>·SCI</a:t>
            </a:r>
            <a:r>
              <a:rPr lang="zh-CN" altLang="en-US" dirty="0"/>
              <a:t>模块的特点</a:t>
            </a:r>
          </a:p>
        </p:txBody>
      </p:sp>
      <p:sp>
        <p:nvSpPr>
          <p:cNvPr id="4" name="矩形 3"/>
          <p:cNvSpPr/>
          <p:nvPr/>
        </p:nvSpPr>
        <p:spPr>
          <a:xfrm>
            <a:off x="719572" y="1131590"/>
            <a:ext cx="7704856" cy="1015663"/>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7.</a:t>
            </a:r>
            <a:r>
              <a:rPr lang="zh-CN" altLang="en-US" sz="2000" kern="100" dirty="0">
                <a:solidFill>
                  <a:schemeClr val="tx1">
                    <a:lumMod val="65000"/>
                    <a:lumOff val="35000"/>
                  </a:schemeClr>
                </a:solidFill>
                <a:latin typeface="+mn-ea"/>
              </a:rPr>
              <a:t>在多处理器模式下，</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模块具有两种唤醒方式：空闲线方式和地址位方式。平时在使用</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的时候很少遇到多处理器的情况，通常就是</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个处理器之间进行通信，这时候</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通信采用空闲线方式。</a:t>
            </a:r>
          </a:p>
        </p:txBody>
      </p:sp>
      <p:sp>
        <p:nvSpPr>
          <p:cNvPr id="7" name="矩形 6"/>
          <p:cNvSpPr/>
          <p:nvPr/>
        </p:nvSpPr>
        <p:spPr>
          <a:xfrm>
            <a:off x="719572" y="2355726"/>
            <a:ext cx="7704856" cy="1323439"/>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8.SCIA</a:t>
            </a:r>
            <a:r>
              <a:rPr lang="zh-CN" altLang="en-US" sz="2000" kern="100" dirty="0">
                <a:solidFill>
                  <a:schemeClr val="tx1">
                    <a:lumMod val="65000"/>
                    <a:lumOff val="35000"/>
                  </a:schemeClr>
                </a:solidFill>
                <a:latin typeface="+mn-ea"/>
              </a:rPr>
              <a:t>模块具有</a:t>
            </a:r>
            <a:r>
              <a:rPr lang="en-US" altLang="zh-CN" sz="2000" kern="100" dirty="0">
                <a:solidFill>
                  <a:schemeClr val="tx1">
                    <a:lumMod val="65000"/>
                    <a:lumOff val="35000"/>
                  </a:schemeClr>
                </a:solidFill>
                <a:latin typeface="+mn-ea"/>
              </a:rPr>
              <a:t>13</a:t>
            </a:r>
            <a:r>
              <a:rPr lang="zh-CN" altLang="en-US" sz="2000" kern="100" dirty="0">
                <a:solidFill>
                  <a:schemeClr val="tx1">
                    <a:lumMod val="65000"/>
                    <a:lumOff val="35000"/>
                  </a:schemeClr>
                </a:solidFill>
                <a:latin typeface="+mn-ea"/>
              </a:rPr>
              <a:t>个寄存器，值得注意的是，与前面所学的</a:t>
            </a:r>
            <a:r>
              <a:rPr lang="en-US" altLang="zh-CN" sz="2000" kern="100" dirty="0" err="1">
                <a:solidFill>
                  <a:schemeClr val="tx1">
                    <a:lumMod val="65000"/>
                    <a:lumOff val="35000"/>
                  </a:schemeClr>
                </a:solidFill>
                <a:latin typeface="+mn-ea"/>
              </a:rPr>
              <a:t>ePWM</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AD</a:t>
            </a:r>
            <a:r>
              <a:rPr lang="zh-CN" altLang="en-US" sz="2000" kern="100" dirty="0">
                <a:solidFill>
                  <a:schemeClr val="tx1">
                    <a:lumMod val="65000"/>
                    <a:lumOff val="35000"/>
                  </a:schemeClr>
                </a:solidFill>
                <a:latin typeface="+mn-ea"/>
              </a:rPr>
              <a:t>的寄存器不同，</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的这些寄存器都是</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位的。当某个寄存器被访问时，数据位于低</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位，高</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，因此，如果将数据写入高</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位将是无效的。</a:t>
            </a:r>
          </a:p>
        </p:txBody>
      </p:sp>
      <p:sp>
        <p:nvSpPr>
          <p:cNvPr id="8" name="矩形 7"/>
          <p:cNvSpPr/>
          <p:nvPr/>
        </p:nvSpPr>
        <p:spPr>
          <a:xfrm>
            <a:off x="719572" y="3887638"/>
            <a:ext cx="7704856" cy="707886"/>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9. </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还具有增强的</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级深度的发送</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接收</a:t>
            </a:r>
            <a:r>
              <a:rPr lang="en-US" altLang="zh-CN" sz="2000" kern="100" dirty="0">
                <a:solidFill>
                  <a:schemeClr val="tx1">
                    <a:lumMod val="65000"/>
                    <a:lumOff val="35000"/>
                  </a:schemeClr>
                </a:solidFill>
                <a:latin typeface="+mn-ea"/>
              </a:rPr>
              <a:t>FIFO</a:t>
            </a:r>
            <a:r>
              <a:rPr lang="zh-CN" altLang="en-US" sz="2000" kern="100" dirty="0">
                <a:solidFill>
                  <a:schemeClr val="tx1">
                    <a:lumMod val="65000"/>
                    <a:lumOff val="35000"/>
                  </a:schemeClr>
                </a:solidFill>
                <a:latin typeface="+mn-ea"/>
              </a:rPr>
              <a:t>以及自动通信速率检测的功能。</a:t>
            </a:r>
          </a:p>
        </p:txBody>
      </p:sp>
    </p:spTree>
    <p:extLst>
      <p:ext uri="{BB962C8B-B14F-4D97-AF65-F5344CB8AC3E}">
        <p14:creationId xmlns:p14="http://schemas.microsoft.com/office/powerpoint/2010/main" val="2593282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自定义 1">
      <a:dk1>
        <a:srgbClr val="000000"/>
      </a:dk1>
      <a:lt1>
        <a:srgbClr val="FFFFFF"/>
      </a:lt1>
      <a:dk2>
        <a:srgbClr val="000000"/>
      </a:dk2>
      <a:lt2>
        <a:srgbClr val="FFFFFF"/>
      </a:lt2>
      <a:accent1>
        <a:srgbClr val="23487C"/>
      </a:accent1>
      <a:accent2>
        <a:srgbClr val="A5A5A5"/>
      </a:accent2>
      <a:accent3>
        <a:srgbClr val="23487C"/>
      </a:accent3>
      <a:accent4>
        <a:srgbClr val="A5A5A5"/>
      </a:accent4>
      <a:accent5>
        <a:srgbClr val="A2C8A3"/>
      </a:accent5>
      <a:accent6>
        <a:srgbClr val="92D050"/>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TotalTime>
  <Words>6644</Words>
  <Application>Microsoft Office PowerPoint</Application>
  <PresentationFormat>全屏显示(16:9)</PresentationFormat>
  <Paragraphs>382</Paragraphs>
  <Slides>48</Slides>
  <Notes>48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0" baseType="lpstr">
      <vt:lpstr>Kozuka Gothic Pr6N B</vt:lpstr>
      <vt:lpstr>宋体</vt:lpstr>
      <vt:lpstr>微软雅黑</vt:lpstr>
      <vt:lpstr>Arial</vt:lpstr>
      <vt:lpstr>Calibri</vt:lpstr>
      <vt:lpstr>Impact</vt:lpstr>
      <vt:lpstr>Times New Roman</vt:lpstr>
      <vt:lpstr>Verdana</vt:lpstr>
      <vt:lpstr>Wingdings</vt:lpstr>
      <vt:lpstr>1_Office 主题​​</vt:lpstr>
      <vt:lpstr>Visio</vt:lpstr>
      <vt:lpstr>Equation.DSMT4</vt:lpstr>
      <vt:lpstr>PowerPoint 演示文稿</vt:lpstr>
      <vt:lpstr>串行通信接口SCI</vt:lpstr>
      <vt:lpstr>SCI模块的概述</vt:lpstr>
      <vt:lpstr>SCI模块的概述</vt:lpstr>
      <vt:lpstr>SCI模块的概述</vt:lpstr>
      <vt:lpstr>SCI模块的概述·SCI模块的特点</vt:lpstr>
      <vt:lpstr>SCI模块的概述·SCI模块的特点</vt:lpstr>
      <vt:lpstr>SCI模块的概述·SCI模块的特点</vt:lpstr>
      <vt:lpstr>SCI模块的概述·SCI模块的特点</vt:lpstr>
      <vt:lpstr>SCI模块的概述·SCI模块信号总结</vt:lpstr>
      <vt:lpstr>SCI模块的工作原理</vt:lpstr>
      <vt:lpstr>SCI模块的工作原理</vt:lpstr>
      <vt:lpstr>SCI模块的工作原理·SCI模块发送和接收数据的工作原理</vt:lpstr>
      <vt:lpstr>SCI模块的工作原理·SCI模块发送和接收数据的工作原理</vt:lpstr>
      <vt:lpstr>SCI模块的工作原理·SCI模块发送和接收数据的工作原理</vt:lpstr>
      <vt:lpstr>SCI模块的工作原理·SCI模块发送和接收数据的工作原理</vt:lpstr>
      <vt:lpstr>SCI模块的工作原理·SCI模块发送和接收数据的工作原理</vt:lpstr>
      <vt:lpstr>SCI模块的工作原理·SCI通信的数据格式</vt:lpstr>
      <vt:lpstr>SCI模块的工作原理·SCI通信的数据格式</vt:lpstr>
      <vt:lpstr>SCI模块的工作原理·SCI通信的数据格式</vt:lpstr>
      <vt:lpstr>SCI模块的工作原理·SCI通信的数据格式</vt:lpstr>
      <vt:lpstr>SCI模块的工作原理·SCI通信的波特率</vt:lpstr>
      <vt:lpstr>SCI模块的工作原理·SCI通信的波特率</vt:lpstr>
      <vt:lpstr>SCI模块的工作原理·SCI通信的波特率</vt:lpstr>
      <vt:lpstr>SCI模块的工作原理·SCI模块的FIFO队列</vt:lpstr>
      <vt:lpstr>SCI模块的工作原理·SCI模块的FIFO队列</vt:lpstr>
      <vt:lpstr>SCI模块的工作原理·SCI模块的FIFO队列</vt:lpstr>
      <vt:lpstr>SCI模块的工作原理·SCI模块的FIFO队列</vt:lpstr>
      <vt:lpstr>SCI模块的工作原理·SCI模块的中断</vt:lpstr>
      <vt:lpstr>SCI模块的工作原理·SCI模块的中断</vt:lpstr>
      <vt:lpstr>SCI模块的工作原理·SCI模块的中断</vt:lpstr>
      <vt:lpstr>SCI模块的工作原理·SCI模块的中断</vt:lpstr>
      <vt:lpstr>SCI模块的工作原理·SCI模块的中断</vt:lpstr>
      <vt:lpstr>SCI模块的工作原理·SCI模块的中断</vt:lpstr>
      <vt:lpstr>SCI模块的工作原理·SCI模块的中断</vt:lpstr>
      <vt:lpstr>SCI多处理器通信模式</vt:lpstr>
      <vt:lpstr>SCI多处理器通信模式</vt:lpstr>
      <vt:lpstr>SCI多处理器通信模式·地址位多处理器通信模式</vt:lpstr>
      <vt:lpstr>SCI多处理器通信模式·地址位多处理器通信模式</vt:lpstr>
      <vt:lpstr>SCI多处理器通信模式·空闲线多处理器通信模式</vt:lpstr>
      <vt:lpstr>SCI多处理器通信模式·空闲线多处理器通信模式</vt:lpstr>
      <vt:lpstr>F28335内部的ADC模块·ADC的时钟频率和采样频率</vt:lpstr>
      <vt:lpstr>SCI模块的寄存器</vt:lpstr>
      <vt:lpstr>SCI发送和接收例程</vt:lpstr>
      <vt:lpstr>SCI发送和接收例程</vt:lpstr>
      <vt:lpstr>SCI发送和接收例程</vt:lpstr>
      <vt:lpstr>SCI发送和接收例程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dc:creator>
  <cp:lastModifiedBy>China</cp:lastModifiedBy>
  <cp:revision>1605</cp:revision>
  <dcterms:created xsi:type="dcterms:W3CDTF">2016-12-11T00:22:00Z</dcterms:created>
  <dcterms:modified xsi:type="dcterms:W3CDTF">2017-09-08T01:39:20Z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