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91" r:id="rId3"/>
    <p:sldId id="353" r:id="rId4"/>
    <p:sldId id="713" r:id="rId5"/>
    <p:sldId id="716" r:id="rId6"/>
    <p:sldId id="715" r:id="rId7"/>
    <p:sldId id="717" r:id="rId8"/>
    <p:sldId id="718" r:id="rId9"/>
    <p:sldId id="719" r:id="rId10"/>
    <p:sldId id="720" r:id="rId11"/>
    <p:sldId id="675" r:id="rId12"/>
    <p:sldId id="721" r:id="rId13"/>
    <p:sldId id="679" r:id="rId14"/>
    <p:sldId id="722" r:id="rId15"/>
    <p:sldId id="723" r:id="rId16"/>
    <p:sldId id="724" r:id="rId17"/>
    <p:sldId id="725" r:id="rId18"/>
    <p:sldId id="598" r:id="rId19"/>
    <p:sldId id="726" r:id="rId20"/>
    <p:sldId id="727" r:id="rId21"/>
    <p:sldId id="682" r:id="rId22"/>
    <p:sldId id="728" r:id="rId23"/>
    <p:sldId id="729" r:id="rId24"/>
    <p:sldId id="730" r:id="rId25"/>
    <p:sldId id="731" r:id="rId26"/>
    <p:sldId id="732" r:id="rId27"/>
    <p:sldId id="733" r:id="rId28"/>
    <p:sldId id="734" r:id="rId29"/>
    <p:sldId id="735" r:id="rId30"/>
    <p:sldId id="736" r:id="rId31"/>
    <p:sldId id="737" r:id="rId32"/>
    <p:sldId id="738" r:id="rId33"/>
    <p:sldId id="739" r:id="rId34"/>
    <p:sldId id="740" r:id="rId35"/>
    <p:sldId id="741" r:id="rId36"/>
    <p:sldId id="742" r:id="rId37"/>
    <p:sldId id="743" r:id="rId38"/>
    <p:sldId id="744" r:id="rId39"/>
    <p:sldId id="745" r:id="rId40"/>
    <p:sldId id="746" r:id="rId41"/>
    <p:sldId id="747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5" r:id="rId5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6" autoAdjust="0"/>
    <p:restoredTop sz="99632" autoAdjust="0"/>
  </p:normalViewPr>
  <p:slideViewPr>
    <p:cSldViewPr>
      <p:cViewPr varScale="1">
        <p:scale>
          <a:sx n="151" d="100"/>
          <a:sy n="151" d="100"/>
        </p:scale>
        <p:origin x="49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A702-CEA7-413B-8D8B-CA3DFDC33490}" type="datetimeFigureOut">
              <a:rPr lang="zh-CN" altLang="en-US" smtClean="0"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EF16-2C2F-4878-9027-FCDB2D58A6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81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5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8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7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58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02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59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36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51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70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83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70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23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62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0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09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2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75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60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94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27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33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19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70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70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63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2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19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18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2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33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736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85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535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610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94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8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1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3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0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3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821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53128" y="654062"/>
            <a:ext cx="7859428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 advTm="11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3750"/>
            <a:ext cx="2761685" cy="2196000"/>
          </a:xfrm>
          <a:custGeom>
            <a:avLst/>
            <a:gdLst/>
            <a:ahLst/>
            <a:cxnLst/>
            <a:rect l="l" t="t" r="r" b="b"/>
            <a:pathLst>
              <a:path w="2761685" h="2196000">
                <a:moveTo>
                  <a:pt x="0" y="0"/>
                </a:moveTo>
                <a:lnTo>
                  <a:pt x="2761685" y="0"/>
                </a:lnTo>
                <a:lnTo>
                  <a:pt x="2318746" y="2196000"/>
                </a:lnTo>
                <a:lnTo>
                  <a:pt x="0" y="219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>
            <a:off x="2548726" y="1473750"/>
            <a:ext cx="6628125" cy="2196000"/>
          </a:xfrm>
          <a:custGeom>
            <a:avLst/>
            <a:gdLst/>
            <a:ahLst/>
            <a:cxnLst/>
            <a:rect l="l" t="t" r="r" b="b"/>
            <a:pathLst>
              <a:path w="6628125" h="2196000">
                <a:moveTo>
                  <a:pt x="442939" y="0"/>
                </a:moveTo>
                <a:lnTo>
                  <a:pt x="6628125" y="0"/>
                </a:lnTo>
                <a:lnTo>
                  <a:pt x="6628125" y="2196000"/>
                </a:lnTo>
                <a:lnTo>
                  <a:pt x="0" y="219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3084427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讲师：顾卫钢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385104" y="3114926"/>
            <a:ext cx="168120" cy="2160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62210" y="2187791"/>
            <a:ext cx="5902278" cy="56168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zh-CN" altLang="en-US" sz="3200" spc="300" dirty="0" smtClean="0">
                <a:solidFill>
                  <a:schemeClr val="bg1"/>
                </a:solidFill>
              </a:rPr>
              <a:t>串行</a:t>
            </a:r>
            <a:r>
              <a:rPr lang="zh-CN" altLang="en-US" sz="3200" spc="300" dirty="0">
                <a:solidFill>
                  <a:schemeClr val="bg1"/>
                </a:solidFill>
              </a:rPr>
              <a:t>外设接口</a:t>
            </a:r>
            <a:r>
              <a:rPr lang="en-US" altLang="zh-CN" sz="3200" spc="300" dirty="0">
                <a:solidFill>
                  <a:schemeClr val="bg1"/>
                </a:solidFill>
              </a:rPr>
              <a:t>SPI</a:t>
            </a:r>
            <a:endParaRPr lang="zh-CN" altLang="en-US" sz="3200" spc="3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7544" y="1745324"/>
            <a:ext cx="1652852" cy="1652852"/>
            <a:chOff x="6775328" y="630868"/>
            <a:chExt cx="1652852" cy="1652852"/>
          </a:xfrm>
        </p:grpSpPr>
        <p:sp>
          <p:nvSpPr>
            <p:cNvPr id="26" name="椭圆 25"/>
            <p:cNvSpPr/>
            <p:nvPr/>
          </p:nvSpPr>
          <p:spPr>
            <a:xfrm>
              <a:off x="6775328" y="630868"/>
              <a:ext cx="1652852" cy="16528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539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959915" y="815455"/>
              <a:ext cx="1283679" cy="1283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71" tIns="34285" rIns="68571" bIns="34285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US" sz="2100" b="1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7214180" y="1164029"/>
              <a:ext cx="775149" cy="586531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" name="2"/>
          <p:cNvSpPr/>
          <p:nvPr>
            <p:custDataLst>
              <p:tags r:id="rId1"/>
            </p:custDataLst>
          </p:nvPr>
        </p:nvSpPr>
        <p:spPr>
          <a:xfrm>
            <a:off x="5998020" y="78908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1"/>
          <p:cNvSpPr/>
          <p:nvPr>
            <p:custDataLst>
              <p:tags r:id="rId2"/>
            </p:custDataLst>
          </p:nvPr>
        </p:nvSpPr>
        <p:spPr>
          <a:xfrm>
            <a:off x="5272345" y="-28538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4" name="3"/>
          <p:cNvSpPr/>
          <p:nvPr>
            <p:custDataLst>
              <p:tags r:id="rId3"/>
            </p:custDataLst>
          </p:nvPr>
        </p:nvSpPr>
        <p:spPr>
          <a:xfrm>
            <a:off x="6839826" y="-572185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4"/>
          <p:cNvSpPr/>
          <p:nvPr>
            <p:custDataLst>
              <p:tags r:id="rId4"/>
            </p:custDataLst>
          </p:nvPr>
        </p:nvSpPr>
        <p:spPr>
          <a:xfrm>
            <a:off x="7979664" y="-120201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6" name="6"/>
          <p:cNvSpPr/>
          <p:nvPr>
            <p:custDataLst>
              <p:tags r:id="rId5"/>
            </p:custDataLst>
          </p:nvPr>
        </p:nvSpPr>
        <p:spPr>
          <a:xfrm>
            <a:off x="8797087" y="-510681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5"/>
          <p:cNvSpPr/>
          <p:nvPr>
            <p:custDataLst>
              <p:tags r:id="rId6"/>
            </p:custDataLst>
          </p:nvPr>
        </p:nvSpPr>
        <p:spPr>
          <a:xfrm>
            <a:off x="8647909" y="423634"/>
            <a:ext cx="195306" cy="1953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49" tIns="51123" rIns="102249" bIns="51123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8"/>
          <p:cNvSpPr/>
          <p:nvPr>
            <p:custDataLst>
              <p:tags r:id="rId7"/>
            </p:custDataLst>
          </p:nvPr>
        </p:nvSpPr>
        <p:spPr>
          <a:xfrm flipH="1">
            <a:off x="2371520" y="4912873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7"/>
          <p:cNvSpPr/>
          <p:nvPr>
            <p:custDataLst>
              <p:tags r:id="rId8"/>
            </p:custDataLst>
          </p:nvPr>
        </p:nvSpPr>
        <p:spPr>
          <a:xfrm flipH="1">
            <a:off x="3348157" y="473469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9"/>
          <p:cNvSpPr/>
          <p:nvPr>
            <p:custDataLst>
              <p:tags r:id="rId9"/>
            </p:custDataLst>
          </p:nvPr>
        </p:nvSpPr>
        <p:spPr>
          <a:xfrm flipH="1">
            <a:off x="1259632" y="4587974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1" name="9"/>
          <p:cNvSpPr/>
          <p:nvPr>
            <p:custDataLst>
              <p:tags r:id="rId10"/>
            </p:custDataLst>
          </p:nvPr>
        </p:nvSpPr>
        <p:spPr>
          <a:xfrm flipH="1">
            <a:off x="524650" y="4934310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11"/>
          <p:cNvSpPr/>
          <p:nvPr>
            <p:custDataLst>
              <p:tags r:id="rId11"/>
            </p:custDataLst>
          </p:nvPr>
        </p:nvSpPr>
        <p:spPr>
          <a:xfrm flipH="1">
            <a:off x="-418155" y="4578455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3" name="10"/>
          <p:cNvSpPr/>
          <p:nvPr>
            <p:custDataLst>
              <p:tags r:id="rId12"/>
            </p:custDataLst>
          </p:nvPr>
        </p:nvSpPr>
        <p:spPr>
          <a:xfrm flipH="1">
            <a:off x="357841" y="4897452"/>
            <a:ext cx="195306" cy="195306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579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592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361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311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459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4" grpId="0" animBg="1"/>
      <p:bldP spid="18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545499"/>
              </p:ext>
            </p:extLst>
          </p:nvPr>
        </p:nvGraphicFramePr>
        <p:xfrm>
          <a:off x="644246" y="1419622"/>
          <a:ext cx="7855508" cy="2246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2" name="Visio" r:id="rId4" imgW="5296662" imgH="1516761" progId="Visio.Drawing.11">
                  <p:embed/>
                </p:oleObj>
              </mc:Choice>
              <mc:Fallback>
                <p:oleObj name="Visio" r:id="rId4" imgW="5296662" imgH="15167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46" y="1419622"/>
                        <a:ext cx="7855508" cy="22464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944791" y="3939902"/>
            <a:ext cx="3254417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16-2 SPI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的环形总线结构</a:t>
            </a:r>
          </a:p>
        </p:txBody>
      </p:sp>
    </p:spTree>
    <p:extLst>
      <p:ext uri="{BB962C8B-B14F-4D97-AF65-F5344CB8AC3E}">
        <p14:creationId xmlns:p14="http://schemas.microsoft.com/office/powerpoint/2010/main" val="19951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903284" y="1275606"/>
            <a:ext cx="73374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所示，当时钟脉冲第一个上升沿来的时候，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将最高位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移出，并将剩余所有的数据左移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位，这时主机的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引脚为高电平，而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将最高位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移出，并将剩余所有的数据左移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位，这时从机的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引脚为低电平。然后，当时钟脉冲下降沿到来的时候，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将锁存主机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引脚上的电平，也就是从机发出的低电平，并将数值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移入其最低位，同样的，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将锁存从机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引脚上的电平，也就是主机发出的高电平，并将数值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移入其最低位。经过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个时钟脉冲后，两个移位寄存器就实现了数据的交换，也就是完成了一次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的时序。</a:t>
            </a:r>
          </a:p>
        </p:txBody>
      </p:sp>
    </p:spTree>
    <p:extLst>
      <p:ext uri="{BB962C8B-B14F-4D97-AF65-F5344CB8AC3E}">
        <p14:creationId xmlns:p14="http://schemas.microsoft.com/office/powerpoint/2010/main" val="3528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459788" y="3136117"/>
            <a:ext cx="8250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前面只是对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接口的基本情况作了介绍，分别讲述了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接口的区别，应用的范围，通信原理等方面的内容，目的是希望能够对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接口本身有所了解，因为不仅仅只有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才具有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接口，很多外围设备同样具有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接口。接下来，就要回归到本章的主体部分，开始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接口的介绍。通过后面的学习就会发现，其实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核心的知识这里已经提出来了，可以前后对照着学习。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153291"/>
              </p:ext>
            </p:extLst>
          </p:nvPr>
        </p:nvGraphicFramePr>
        <p:xfrm>
          <a:off x="446796" y="1131590"/>
          <a:ext cx="825040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34" name="Visio" r:id="rId4" imgW="6436995" imgH="1120902" progId="Visio.Drawing.11">
                  <p:embed/>
                </p:oleObj>
              </mc:Choice>
              <mc:Fallback>
                <p:oleObj name="Visio" r:id="rId4" imgW="6436995" imgH="11209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96" y="1131590"/>
                        <a:ext cx="8250408" cy="1440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110189" y="2736007"/>
            <a:ext cx="349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16-3 SPIDAT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数据传输示例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2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 SPI</a:t>
            </a:r>
            <a:r>
              <a:rPr lang="zh-CN" altLang="en-US" dirty="0"/>
              <a:t>模块的概述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24452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 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接口。</a:t>
            </a:r>
          </a:p>
        </p:txBody>
      </p:sp>
      <p:sp>
        <p:nvSpPr>
          <p:cNvPr id="5" name="矩形 4"/>
          <p:cNvSpPr/>
          <p:nvPr/>
        </p:nvSpPr>
        <p:spPr>
          <a:xfrm>
            <a:off x="2699792" y="4517640"/>
            <a:ext cx="3712876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16-4 F28335 SPI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接口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04394"/>
              </p:ext>
            </p:extLst>
          </p:nvPr>
        </p:nvGraphicFramePr>
        <p:xfrm>
          <a:off x="1763688" y="1191195"/>
          <a:ext cx="5544782" cy="310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4" name="Visio" r:id="rId4" imgW="5185791" imgH="2908935" progId="Visio.Drawing.11">
                  <p:embed/>
                </p:oleObj>
              </mc:Choice>
              <mc:Fallback>
                <p:oleObj name="Visio" r:id="rId4" imgW="5185791" imgH="290893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1195"/>
                        <a:ext cx="5544782" cy="31087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918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 SPI</a:t>
            </a:r>
            <a:r>
              <a:rPr lang="zh-CN" altLang="en-US" dirty="0"/>
              <a:t>模块的</a:t>
            </a:r>
            <a:r>
              <a:rPr lang="zh-CN" altLang="en-US" dirty="0" smtClean="0"/>
              <a:t>概述</a:t>
            </a:r>
            <a:r>
              <a:rPr lang="en-US" altLang="zh-CN" dirty="0"/>
              <a:t>·SPI</a:t>
            </a:r>
            <a:r>
              <a:rPr lang="zh-CN" altLang="en-US" dirty="0"/>
              <a:t>模块的特点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905584"/>
            <a:ext cx="810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所示的是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 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模块的接口图，其具有的特点如下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76386"/>
              </p:ext>
            </p:extLst>
          </p:nvPr>
        </p:nvGraphicFramePr>
        <p:xfrm>
          <a:off x="1626558" y="2355726"/>
          <a:ext cx="5890883" cy="18290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12256">
                  <a:extLst>
                    <a:ext uri="{9D8B030D-6E8A-4147-A177-3AD203B41FA5}">
                      <a16:colId xmlns:a16="http://schemas.microsoft.com/office/drawing/2014/main" val="1035929506"/>
                    </a:ext>
                  </a:extLst>
                </a:gridCol>
                <a:gridCol w="4178627">
                  <a:extLst>
                    <a:ext uri="{9D8B030D-6E8A-4147-A177-3AD203B41FA5}">
                      <a16:colId xmlns:a16="http://schemas.microsoft.com/office/drawing/2014/main" val="4230066325"/>
                    </a:ext>
                  </a:extLst>
                </a:gridCol>
              </a:tblGrid>
              <a:tr h="3665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引脚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功能说明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/>
                </a:tc>
                <a:extLst>
                  <a:ext uri="{0D108BD9-81ED-4DB2-BD59-A6C34878D82A}">
                    <a16:rowId xmlns:a16="http://schemas.microsoft.com/office/drawing/2014/main" val="559399310"/>
                  </a:ext>
                </a:extLst>
              </a:tr>
              <a:tr h="36481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SPISOMI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</a:t>
                      </a:r>
                      <a:r>
                        <a:rPr lang="zh-CN" sz="1600" kern="100">
                          <a:effectLst/>
                        </a:rPr>
                        <a:t>从模式输出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主模式输入引脚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 anchor="ctr"/>
                </a:tc>
                <a:extLst>
                  <a:ext uri="{0D108BD9-81ED-4DB2-BD59-A6C34878D82A}">
                    <a16:rowId xmlns:a16="http://schemas.microsoft.com/office/drawing/2014/main" val="3930180539"/>
                  </a:ext>
                </a:extLst>
              </a:tr>
              <a:tr h="36481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SPISIMO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</a:t>
                      </a:r>
                      <a:r>
                        <a:rPr lang="zh-CN" sz="1600" kern="100" dirty="0">
                          <a:effectLst/>
                        </a:rPr>
                        <a:t>从模式输入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zh-CN" sz="1600" kern="100" dirty="0">
                          <a:effectLst/>
                        </a:rPr>
                        <a:t>主模式输出引脚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 anchor="ctr"/>
                </a:tc>
                <a:extLst>
                  <a:ext uri="{0D108BD9-81ED-4DB2-BD59-A6C34878D82A}">
                    <a16:rowId xmlns:a16="http://schemas.microsoft.com/office/drawing/2014/main" val="2237911346"/>
                  </a:ext>
                </a:extLst>
              </a:tr>
              <a:tr h="36481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SPICLK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</a:t>
                      </a:r>
                      <a:r>
                        <a:rPr lang="zh-CN" sz="1600" kern="100" dirty="0">
                          <a:effectLst/>
                        </a:rPr>
                        <a:t>串行时钟引脚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 anchor="ctr"/>
                </a:tc>
                <a:extLst>
                  <a:ext uri="{0D108BD9-81ED-4DB2-BD59-A6C34878D82A}">
                    <a16:rowId xmlns:a16="http://schemas.microsoft.com/office/drawing/2014/main" val="1024848759"/>
                  </a:ext>
                </a:extLst>
              </a:tr>
              <a:tr h="36808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</a:t>
                      </a:r>
                      <a:r>
                        <a:rPr lang="zh-CN" sz="1600" kern="100" dirty="0">
                          <a:effectLst/>
                        </a:rPr>
                        <a:t>从模式发送使能引脚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2169" marR="82169" marT="0" marB="0" anchor="ctr"/>
                </a:tc>
                <a:extLst>
                  <a:ext uri="{0D108BD9-81ED-4DB2-BD59-A6C34878D82A}">
                    <a16:rowId xmlns:a16="http://schemas.microsoft.com/office/drawing/2014/main" val="201474204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666670" y="4443958"/>
            <a:ext cx="3810660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16-2 F28335 SPI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接口的引脚</a:t>
            </a:r>
            <a:endParaRPr lang="zh-CN" altLang="zh-CN" sz="72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430600"/>
            <a:ext cx="810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具有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个外部引脚，如表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所示。从表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可见，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采用的是四线制的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接口。</a:t>
            </a:r>
          </a:p>
        </p:txBody>
      </p:sp>
    </p:spTree>
    <p:extLst>
      <p:ext uri="{BB962C8B-B14F-4D97-AF65-F5344CB8AC3E}">
        <p14:creationId xmlns:p14="http://schemas.microsoft.com/office/powerpoint/2010/main" val="240020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 SPI</a:t>
            </a:r>
            <a:r>
              <a:rPr lang="zh-CN" altLang="en-US" dirty="0"/>
              <a:t>模块的</a:t>
            </a:r>
            <a:r>
              <a:rPr lang="zh-CN" altLang="en-US" dirty="0" smtClean="0"/>
              <a:t>概述</a:t>
            </a:r>
            <a:r>
              <a:rPr lang="en-US" altLang="zh-CN" dirty="0"/>
              <a:t>·SPI</a:t>
            </a:r>
            <a:r>
              <a:rPr lang="zh-CN" altLang="en-US" dirty="0"/>
              <a:t>模块的特点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905584"/>
            <a:ext cx="810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有两种工作模式可以选择：主工作模式和从工作模式。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631" y="1352892"/>
            <a:ext cx="810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波特率：具有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种可编程的波特率。能够使用的最大波特率受到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I/O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缓冲器最大缓存速度的限制，这些缓冲器是使用在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引脚上的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I/O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缓冲器，而最高的波特率不能超过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LSPCLK/4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631" y="2415753"/>
            <a:ext cx="810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单次发送的数据字的长度为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1~16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位，可以通过寄存器设定。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7631" y="2863061"/>
            <a:ext cx="810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可选择的四种脉冲时钟配置方案，具体的将在后面进行介绍。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631" y="3310369"/>
            <a:ext cx="810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接收和发送可以同步操作，也就是说可以实现全双工通信。当然，发送功能可以通过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SPICTL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位禁止或者使能。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7631" y="4065451"/>
            <a:ext cx="810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相同，发送和接收都能通过查询或者中断方式来实现。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0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 SPI</a:t>
            </a:r>
            <a:r>
              <a:rPr lang="zh-CN" altLang="en-US" dirty="0"/>
              <a:t>模块的</a:t>
            </a:r>
            <a:r>
              <a:rPr lang="zh-CN" altLang="en-US" dirty="0" smtClean="0"/>
              <a:t>概述</a:t>
            </a:r>
            <a:r>
              <a:rPr lang="en-US" altLang="zh-CN" dirty="0"/>
              <a:t>·SPI</a:t>
            </a:r>
            <a:r>
              <a:rPr lang="zh-CN" altLang="en-US" dirty="0"/>
              <a:t>模块的特点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905584"/>
            <a:ext cx="81009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具有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个控制寄存器、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个数据寄存器和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寄存器。值得注意的是，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所有的控制寄存器都是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位的，当寄存器被访问时，数据位于低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位，而高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，因此把数据写入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个控制寄存器的高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位是无效的。但是，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个数据寄存器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都是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寄存器也是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2643758"/>
            <a:ext cx="810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9.F28335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也具有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级的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，一个用于发送数据，一个用于接收数据。发送数据的时候，数据与数据之间的延时可以通过编程进行控制。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795886"/>
            <a:ext cx="810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在标准的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非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下，发送中断和接收中断都使用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SPIINT/RXINT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模式中，接收中断使用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SPIINT/RXINT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，而发送中断使用的是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SPITXINT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46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F28335 SPI</a:t>
            </a:r>
            <a:r>
              <a:rPr lang="zh-CN" altLang="en-US" dirty="0"/>
              <a:t>模块的</a:t>
            </a:r>
            <a:r>
              <a:rPr lang="zh-CN" altLang="en-US" dirty="0" smtClean="0"/>
              <a:t>概述</a:t>
            </a:r>
            <a:r>
              <a:rPr lang="en-US" altLang="zh-CN" dirty="0"/>
              <a:t>·SPI</a:t>
            </a:r>
            <a:r>
              <a:rPr lang="zh-CN" altLang="en-US" dirty="0"/>
              <a:t>的信号总结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771550"/>
            <a:ext cx="810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模块信号的功能描述。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36985"/>
              </p:ext>
            </p:extLst>
          </p:nvPr>
        </p:nvGraphicFramePr>
        <p:xfrm>
          <a:off x="1259632" y="1203598"/>
          <a:ext cx="6657166" cy="32186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7648">
                  <a:extLst>
                    <a:ext uri="{9D8B030D-6E8A-4147-A177-3AD203B41FA5}">
                      <a16:colId xmlns:a16="http://schemas.microsoft.com/office/drawing/2014/main" val="3908361948"/>
                    </a:ext>
                  </a:extLst>
                </a:gridCol>
                <a:gridCol w="4619518">
                  <a:extLst>
                    <a:ext uri="{9D8B030D-6E8A-4147-A177-3AD203B41FA5}">
                      <a16:colId xmlns:a16="http://schemas.microsoft.com/office/drawing/2014/main" val="2237280676"/>
                    </a:ext>
                  </a:extLst>
                </a:gridCol>
              </a:tblGrid>
              <a:tr h="2506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信号名称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功能描述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extLst>
                  <a:ext uri="{0D108BD9-81ED-4DB2-BD59-A6C34878D82A}">
                    <a16:rowId xmlns:a16="http://schemas.microsoft.com/office/drawing/2014/main" val="475144636"/>
                  </a:ext>
                </a:extLst>
              </a:tr>
              <a:tr h="22564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外部引脚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8058"/>
                  </a:ext>
                </a:extLst>
              </a:tr>
              <a:tr h="22564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SPISOMI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</a:t>
                      </a:r>
                      <a:r>
                        <a:rPr lang="zh-CN" sz="1600" kern="100">
                          <a:effectLst/>
                        </a:rPr>
                        <a:t>从模式输出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主模式输入引脚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extLst>
                  <a:ext uri="{0D108BD9-81ED-4DB2-BD59-A6C34878D82A}">
                    <a16:rowId xmlns:a16="http://schemas.microsoft.com/office/drawing/2014/main" val="1623404742"/>
                  </a:ext>
                </a:extLst>
              </a:tr>
              <a:tr h="22564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SPISIMO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</a:t>
                      </a:r>
                      <a:r>
                        <a:rPr lang="zh-CN" sz="1600" kern="100">
                          <a:effectLst/>
                        </a:rPr>
                        <a:t>从模式输入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主模式输出引脚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extLst>
                  <a:ext uri="{0D108BD9-81ED-4DB2-BD59-A6C34878D82A}">
                    <a16:rowId xmlns:a16="http://schemas.microsoft.com/office/drawing/2014/main" val="3823328051"/>
                  </a:ext>
                </a:extLst>
              </a:tr>
              <a:tr h="22564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SPICLK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</a:t>
                      </a:r>
                      <a:r>
                        <a:rPr lang="zh-CN" sz="1600" kern="100">
                          <a:effectLst/>
                        </a:rPr>
                        <a:t>串行时钟引脚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extLst>
                  <a:ext uri="{0D108BD9-81ED-4DB2-BD59-A6C34878D82A}">
                    <a16:rowId xmlns:a16="http://schemas.microsoft.com/office/drawing/2014/main" val="31861627"/>
                  </a:ext>
                </a:extLst>
              </a:tr>
              <a:tr h="22564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</a:t>
                      </a:r>
                      <a:r>
                        <a:rPr lang="zh-CN" sz="1600" kern="100">
                          <a:effectLst/>
                        </a:rPr>
                        <a:t>从模式发送使能引脚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extLst>
                  <a:ext uri="{0D108BD9-81ED-4DB2-BD59-A6C34878D82A}">
                    <a16:rowId xmlns:a16="http://schemas.microsoft.com/office/drawing/2014/main" val="3123824522"/>
                  </a:ext>
                </a:extLst>
              </a:tr>
              <a:tr h="22564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控制信号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93287"/>
                  </a:ext>
                </a:extLst>
              </a:tr>
              <a:tr h="22564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</a:t>
                      </a:r>
                      <a:r>
                        <a:rPr lang="zh-CN" sz="1600" kern="100">
                          <a:effectLst/>
                        </a:rPr>
                        <a:t>时钟速率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LSPCLK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extLst>
                  <a:ext uri="{0D108BD9-81ED-4DB2-BD59-A6C34878D82A}">
                    <a16:rowId xmlns:a16="http://schemas.microsoft.com/office/drawing/2014/main" val="3078248768"/>
                  </a:ext>
                </a:extLst>
              </a:tr>
              <a:tr h="22564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中断信号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02604"/>
                  </a:ext>
                </a:extLst>
              </a:tr>
              <a:tr h="22564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SPIINT/RXINT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发送中断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接收中断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zh-CN" sz="1600" kern="100">
                          <a:effectLst/>
                        </a:rPr>
                        <a:t>不使用</a:t>
                      </a:r>
                      <a:r>
                        <a:rPr lang="en-US" sz="1600" kern="100">
                          <a:effectLst/>
                        </a:rPr>
                        <a:t>FIFO</a:t>
                      </a:r>
                      <a:r>
                        <a:rPr lang="zh-CN" sz="1600" kern="100">
                          <a:effectLst/>
                        </a:rPr>
                        <a:t>情况下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extLst>
                  <a:ext uri="{0D108BD9-81ED-4DB2-BD59-A6C34878D82A}">
                    <a16:rowId xmlns:a16="http://schemas.microsoft.com/office/drawing/2014/main" val="649298733"/>
                  </a:ext>
                </a:extLst>
              </a:tr>
              <a:tr h="22564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SPITXINT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发送中断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zh-CN" sz="1600" kern="100" dirty="0">
                          <a:effectLst/>
                        </a:rPr>
                        <a:t>使用</a:t>
                      </a:r>
                      <a:r>
                        <a:rPr lang="en-US" sz="1600" kern="100" dirty="0">
                          <a:effectLst/>
                        </a:rPr>
                        <a:t>FIFO</a:t>
                      </a:r>
                      <a:r>
                        <a:rPr lang="zh-CN" sz="1600" kern="100" dirty="0">
                          <a:effectLst/>
                        </a:rPr>
                        <a:t>情况下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589" marR="80589" marT="0" marB="0"/>
                </a:tc>
                <a:extLst>
                  <a:ext uri="{0D108BD9-81ED-4DB2-BD59-A6C34878D82A}">
                    <a16:rowId xmlns:a16="http://schemas.microsoft.com/office/drawing/2014/main" val="235215649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073031" y="4515966"/>
            <a:ext cx="2997937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16-3 SPI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信号功能描述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19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99542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模块的结构框图。从图中可以看出，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能够完成数据的交换主要依赖于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个数据寄存器，接收数据缓冲寄存器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、发送数据缓冲寄存器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和数据移位寄存器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个寄存器均为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位数据寄存器。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 smtClean="0"/>
              <a:t>SPI</a:t>
            </a:r>
            <a:r>
              <a:rPr lang="zh-CN" altLang="en-US" dirty="0"/>
              <a:t>模块的工作原理</a:t>
            </a:r>
          </a:p>
        </p:txBody>
      </p:sp>
      <p:sp>
        <p:nvSpPr>
          <p:cNvPr id="9" name="矩形 8"/>
          <p:cNvSpPr/>
          <p:nvPr/>
        </p:nvSpPr>
        <p:spPr>
          <a:xfrm>
            <a:off x="5263596" y="4549155"/>
            <a:ext cx="3268844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16-5 SPI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模块的结构框图</a:t>
            </a: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80311"/>
              </p:ext>
            </p:extLst>
          </p:nvPr>
        </p:nvGraphicFramePr>
        <p:xfrm>
          <a:off x="1059928" y="2031370"/>
          <a:ext cx="4088136" cy="298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8" name="Visio" r:id="rId4" imgW="7054596" imgH="5164836" progId="Visio.Drawing.11">
                  <p:embed/>
                </p:oleObj>
              </mc:Choice>
              <mc:Fallback>
                <p:oleObj name="Visio" r:id="rId4" imgW="7054596" imgH="5164836" progId="Visio.Drawing.11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928" y="2031370"/>
                        <a:ext cx="4088136" cy="2988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404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854586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模块可以通过移位寄存器实现数据的交换，即通过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寄存器移入或者移出数据，下面简单的来了解一下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工作在标准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(FIFO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未使能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时，数据交换的过程。首先，通过程序向发送缓冲寄存器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写入数据，如果此时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寄存器为空，则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将需要发送的完整数据传输给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，数据在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寄存器内存放都是左对齐的，也就是从高位开始存储的。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经过每一个时钟脉冲，完成一位数据的发送或者接收。假设在时钟脉冲的上升沿时，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将数据的最高位发送出去，然后将剩余的所有数据左移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位，接下来，在时钟脉冲的下降沿时，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锁存一位数据，并保存至其最低位。当发送完指定位数的数据后，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寄存器将其内部的数据发送给接收缓冲寄存器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，等待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来读取。数据在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中存放是右对齐的，也就是从低位开始存储的。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42493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串行外设接口</a:t>
            </a:r>
            <a:r>
              <a:rPr lang="en-US" altLang="zh-CN" dirty="0"/>
              <a:t>SPI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7584" y="1347614"/>
            <a:ext cx="7560840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538163">
              <a:buClr>
                <a:schemeClr val="accent2"/>
              </a:buClr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在开发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时，有时候可能需要扩展一些外围设备，比如觉得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精度不够，想要外扩一个串行高精度的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，或者比如想外扩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EEPROM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LCD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显示驱动器、网络控制器、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DAC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等，就需要用到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的串行外围设备接口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SPI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了。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SPI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是一种高速的同步串行输入输出接口，允许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1~16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位的数据流在设备与设备之间进行交换，通常用于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与外围设备或者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与其他控制器之间进行通信。本章首先会介绍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SPI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接口通用的一些基本知识，然后将详细介绍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SPI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的结构、特点、中断、工作方式等内容。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995686"/>
            <a:ext cx="70567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在标准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模式下，接收操作支持双缓冲，也就是在新的接收操作启动时，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可以暂时不读取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中接收到的数据，但是在新的接收操作完成之前必须读取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，否则将会覆盖原来接收到的数据。相同的，发送操作也支持双缓冲功能。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23968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35738"/>
              </p:ext>
            </p:extLst>
          </p:nvPr>
        </p:nvGraphicFramePr>
        <p:xfrm>
          <a:off x="1676400" y="828675"/>
          <a:ext cx="57912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3" name="Visio" r:id="rId4" imgW="5788914" imgH="3485007" progId="Visio.Drawing.11">
                  <p:embed/>
                </p:oleObj>
              </mc:Choice>
              <mc:Fallback>
                <p:oleObj name="Visio" r:id="rId4" imgW="5788914" imgH="34850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28675"/>
                        <a:ext cx="5791200" cy="3486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890289" y="4443958"/>
            <a:ext cx="3363421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16-6 SPI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主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从模式连接图</a:t>
            </a:r>
          </a:p>
        </p:txBody>
      </p:sp>
    </p:spTree>
    <p:extLst>
      <p:ext uri="{BB962C8B-B14F-4D97-AF65-F5344CB8AC3E}">
        <p14:creationId xmlns:p14="http://schemas.microsoft.com/office/powerpoint/2010/main" val="27976264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23528" y="987574"/>
                <a:ext cx="8424936" cy="3786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38163" algn="just"/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图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16-6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所示的是典型的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主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/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从模式的连接图，系统中有两个处理器，处理器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工作于主机模式，而处理器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工作于从机模式。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工作控制寄存器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SPICTL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MASTER/SLAVE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位决定了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工作于何种模式，当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MASTER/SLAVE=1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时，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工作于主机模式，而当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MASTER/SLAVE=0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时，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工作于从机模式。从图上也可以看到，时钟信号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SPICLK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是由主机提供给从机的，主机和从机在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SPICLK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的协调下同步进行数据的发送或者接收，数据在时钟脉冲信号的上升沿或者下降沿进行发送或者读取。当然，主机和从机之间进行通信的前提是从机片选信号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kern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SPISTE</m:t>
                        </m:r>
                      </m:e>
                    </m:acc>
                    <m:r>
                      <a:rPr lang="zh-CN" altLang="en-US" sz="20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为低电平，将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从机选中，也就是将处理器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选中。主机和从机之间可以同时实现数据的发送和接收，也就是说可以工作于全双工模式。下面将分别详细探讨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SPI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工作于主机模式和从机模式时的特点。为了能够突出知识点，将采用问答的方式来表达，希望能够帮助对这部分内容的理解。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7574"/>
                <a:ext cx="8424936" cy="3786358"/>
              </a:xfrm>
              <a:prstGeom prst="rect">
                <a:avLst/>
              </a:prstGeom>
              <a:blipFill>
                <a:blip r:embed="rId3"/>
                <a:stretch>
                  <a:fillRect l="-724" t="-805" r="-3835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9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528" y="843558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主机模式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 如何设置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成为主机，就像图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中的处理器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？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答：通过设置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工作控制寄存器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SPICTL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MASTER/SLAVE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来使得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工作于主机模式。编程的语句为：</a:t>
            </a:r>
          </a:p>
          <a:p>
            <a:pPr indent="538163" algn="just"/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SpiaRegs.SPICTL.bit.MASTER_SLAVE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=1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  <a:p>
            <a:pPr indent="538163" algn="just"/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问：整个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的通信网络中的时钟和波特率是由主机来提供的吗？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答：是的。从字面上理解，主机就是在系统中占主导地位的设备，关乎到整个系统的运行。主机通过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引脚为整个通信网络提供时钟脉冲信号。由于每经过一个时钟脉冲，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就完成一位数据的发送，因此时钟脉冲的频率就是通常所说的波特率，其值由主机的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SPIBBR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寄存器来决定。通过对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SPIBBR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寄存器的编程，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能够实现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种不同的波特率，最大波特率为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LSPCLK/4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528" y="843558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问：主机的数据是如何发送和接收的呢？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答：主机通过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SPISIMO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引脚来发送数据，而通过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SPISOMI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引脚输入数据。如图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所示，当数据写到移位寄存器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或者写到串行发送缓冲器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的时候，就会启动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SPISIMO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引脚开始发送数据，首先发送的是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的最高位，接着将剩余的数据左移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位，然后将接收到得数据通过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SPISOMI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引脚移入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的最低有效位。如此重复，当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中所要发送的数据都发送出去之后，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中接收到得数据被写到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的接收缓冲器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中，等待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来读取。从上面的描述，不难理解，为了保证首先发送的是最高位，则发送缓冲器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和移位寄存器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中的数据是左对齐的，而由于每次接收到得数据始终是写在最低位，所以接收缓冲寄存器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中的数据是右对齐的。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这三个数据寄存器都是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位的。</a:t>
            </a:r>
          </a:p>
        </p:txBody>
      </p:sp>
    </p:spTree>
    <p:extLst>
      <p:ext uri="{BB962C8B-B14F-4D97-AF65-F5344CB8AC3E}">
        <p14:creationId xmlns:p14="http://schemas.microsoft.com/office/powerpoint/2010/main" val="17613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528" y="843558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(4)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问：当规定数目的数据通过移位寄存器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完成发送时，会产生哪些事件？</a:t>
            </a:r>
          </a:p>
          <a:p>
            <a:pPr indent="538163" algn="just"/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en-US" altLang="zh-CN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163" algn="just"/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了多少位的同时，也相当于接收了多少位的数据，因此当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发送完规定数目中的数据时，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中也存放了接收到的相同数目的数据，这时候，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中接收到得数据会被写到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中。</a:t>
            </a:r>
          </a:p>
          <a:p>
            <a:pPr indent="538163" algn="just"/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</a:t>
            </a:r>
            <a:r>
              <a:rPr lang="en-US" altLang="zh-CN" kern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bSPI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的中断标志位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INT FLAG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就会被置位，这时候如果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SPIINT/RXINT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中断已经被使能，从三级中断的角度来看，也就是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SPICTL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SPINT ENA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位被置位，相应的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PIE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中断被使能，相应的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中断已开启，则就会产生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SPIINT/RXINT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中断。由于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的发送和接收时一起完成的，所以这也就是为什么在非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的发送中断和接收中断使用的是同一个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SPIINT/RXINT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了。</a:t>
            </a:r>
          </a:p>
          <a:p>
            <a:pPr indent="538163" algn="just"/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·c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完成数据发送时，如果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中还有数据，则这些数据将被写入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，继续发送。当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中所有的数据都发送完成后，时钟脉冲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将会停止，直到有新的数据写入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寄存器进行发送。</a:t>
            </a:r>
          </a:p>
        </p:txBody>
      </p:sp>
    </p:spTree>
    <p:extLst>
      <p:ext uri="{BB962C8B-B14F-4D97-AF65-F5344CB8AC3E}">
        <p14:creationId xmlns:p14="http://schemas.microsoft.com/office/powerpoint/2010/main" val="390566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8943" y="1448365"/>
            <a:ext cx="7841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(5)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问：在数据传输过程和传输完成两种状态时，主机的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SPISTE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引脚有何变化？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答：从前面的学习已经知道， 引脚是从机使能信号，这是一个低电平有效的信号，也就是说当主机需要给从机发送数据的时候， 引脚就被置为低电平，当主机发送完需要发送的数据后， 引脚重新被置为高电平。片选信号的存在使得系统能够同时拥有多个从机，但是在同一时刻，只能有一个从机起作用。</a:t>
            </a:r>
          </a:p>
        </p:txBody>
      </p:sp>
    </p:spTree>
    <p:extLst>
      <p:ext uri="{BB962C8B-B14F-4D97-AF65-F5344CB8AC3E}">
        <p14:creationId xmlns:p14="http://schemas.microsoft.com/office/powerpoint/2010/main" val="279562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8943" y="1203598"/>
            <a:ext cx="7841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从机模式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问：如何设置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成为从机，就像图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中的处理器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？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答：通过设置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工作控制寄存器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SPICTL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MASTER/SLAVE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来使得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工作于从机模式。编程的语句为：</a:t>
            </a:r>
          </a:p>
          <a:p>
            <a:pPr indent="538163" algn="just"/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SpiaRegs.SPICTL.bit.MASTER_SLAVE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  <a:p>
            <a:pPr indent="538163" algn="just"/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从机的时钟是由随决定的？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答：前面已经讲到过，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系统通信的时钟是由主机来决定的，也就说从机通过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引脚来接受主机提供的串行移位时钟。从机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引脚的输入频率应不大于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LSPCLK/4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923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8943" y="1203598"/>
            <a:ext cx="78414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问：从机的数据是如何接收和发送的呢？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答：这个和主机的数据传输机制其实是类似的，首先，从机数据是通过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SPISOMI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引脚来发送的，而通过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SPISIMO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引脚来接收的。当从机接收到来自于主机脉冲信号的边沿时，就可以启动数据的发送和接收了。当数据写入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或者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后，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就开始将数据的最高位移出，同时左移剩下的数据，然后将接收到的数据移入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的最低位。在这里还需要探讨一下数据写入到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时的情况，如果数据写到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内有数据正在发送，这时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就得等待，等到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中数据发送完成后再把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中的数据写入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，而如果数据写到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没有数据在发送，则这些数据会被立马写入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寄存器。</a:t>
            </a:r>
          </a:p>
        </p:txBody>
      </p:sp>
    </p:spTree>
    <p:extLst>
      <p:ext uri="{BB962C8B-B14F-4D97-AF65-F5344CB8AC3E}">
        <p14:creationId xmlns:p14="http://schemas.microsoft.com/office/powerpoint/2010/main" val="16404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 smtClean="0"/>
              <a:t>主从工作方式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8943" y="915566"/>
            <a:ext cx="7841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(4)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问：由于从机通常是接收功能用的比较多，那如何禁止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的发送功能？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答：可以通过设置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SPICTL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位来禁止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的发送功能，编程语句为：</a:t>
            </a:r>
          </a:p>
          <a:p>
            <a:pPr indent="538163" algn="just"/>
            <a:r>
              <a:rPr lang="en-US" altLang="zh-CN" sz="20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SpiaRegs.SPICTL.bit.TALK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当发送功能被禁止后，发送引脚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SPISOMI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就会被置为高阻态。如果在禁止发送功能的时候，还有数据正在被发送，则得等到数据被发送完成之后，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SPISOMI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引脚才会被置为高阻态，这样可以保证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能够正确的接收数据。</a:t>
            </a:r>
          </a:p>
        </p:txBody>
      </p:sp>
      <p:sp>
        <p:nvSpPr>
          <p:cNvPr id="4" name="矩形 3"/>
          <p:cNvSpPr/>
          <p:nvPr/>
        </p:nvSpPr>
        <p:spPr>
          <a:xfrm>
            <a:off x="632002" y="3743958"/>
            <a:ext cx="7841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通过前面的介绍，应该对标准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模块的工作原理和运行情况有所了解了，值得提醒的是，请千万不要在通信期间去改变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的配置。</a:t>
            </a:r>
          </a:p>
        </p:txBody>
      </p:sp>
    </p:spTree>
    <p:extLst>
      <p:ext uri="{BB962C8B-B14F-4D97-AF65-F5344CB8AC3E}">
        <p14:creationId xmlns:p14="http://schemas.microsoft.com/office/powerpoint/2010/main" val="14867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1203598"/>
            <a:ext cx="77048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Serial Peripheral Interface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的缩写，翻译成中文就是串行外围设备接口。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最早是由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Motorola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公司在其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MC68HCXX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系列处理器上定义的一种高速同步串行通信接口。而前一章中所介绍的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是一种低速异步串行通信接口，从这一点上就能看出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的区别，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是同步通信，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异步通信，那同步通信和异步通信有什么区别呢？最简单的来讲，同步通信时，通信双方的设备必须拥有相同的时钟脉冲，以相同的步调进行数据传输，就像国庆阅兵时，队伍中的官兵在统一的口令下齐步前进，整齐划一。而异步通信时，通信双方的设备可以拥有各自独立的时钟脉冲，可以独自进行数据传输，就像是两个人在散步，可以各走各的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163" algn="just"/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/>
              <a:t>数据格式</a:t>
            </a:r>
          </a:p>
        </p:txBody>
      </p:sp>
      <p:sp>
        <p:nvSpPr>
          <p:cNvPr id="11" name="矩形 10"/>
          <p:cNvSpPr/>
          <p:nvPr/>
        </p:nvSpPr>
        <p:spPr>
          <a:xfrm>
            <a:off x="618943" y="1275606"/>
            <a:ext cx="7841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通过对配置控制寄存器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SPICCR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的第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位至第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位的选择，可以实现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1~16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位数据的传输。当每次传输的数据少于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位时，需要注意以下几点：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	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当数据写入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寄存器时，必须左对齐；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	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当数据从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寄存器读取时，必须右对齐；</a:t>
            </a:r>
          </a:p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(3)	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寄存器中存放的是最新接收到的数据，数据采用右对齐方式，再加上前面移位到左边后留下的位。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假设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寄存器当前的值为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737BH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，发送数据的长度为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SPIDATA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在发送前后的状态如图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16-7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451686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·SPI</a:t>
            </a:r>
            <a:r>
              <a:rPr lang="zh-CN" altLang="en-US" dirty="0"/>
              <a:t>数据格式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7361"/>
              </p:ext>
            </p:extLst>
          </p:nvPr>
        </p:nvGraphicFramePr>
        <p:xfrm>
          <a:off x="1137080" y="1275606"/>
          <a:ext cx="6869840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1" name="Visio" r:id="rId4" imgW="4295013" imgH="1488567" progId="Visio.Drawing.11">
                  <p:embed/>
                </p:oleObj>
              </mc:Choice>
              <mc:Fallback>
                <p:oleObj name="Visio" r:id="rId4" imgW="4295013" imgH="14885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080" y="1275606"/>
                        <a:ext cx="6869840" cy="237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596488" y="3852569"/>
            <a:ext cx="595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16-7 SPIDATA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SPIRXBUF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寄存器数据移动方式</a:t>
            </a:r>
          </a:p>
        </p:txBody>
      </p:sp>
    </p:spTree>
    <p:extLst>
      <p:ext uri="{BB962C8B-B14F-4D97-AF65-F5344CB8AC3E}">
        <p14:creationId xmlns:p14="http://schemas.microsoft.com/office/powerpoint/2010/main" val="29113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波特率</a:t>
            </a:r>
          </a:p>
        </p:txBody>
      </p:sp>
      <p:sp>
        <p:nvSpPr>
          <p:cNvPr id="5" name="矩形 4"/>
          <p:cNvSpPr/>
          <p:nvPr/>
        </p:nvSpPr>
        <p:spPr>
          <a:xfrm>
            <a:off x="618943" y="1203598"/>
            <a:ext cx="7841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通过对寄存器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SPIBRR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的配置，可以实现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种不同的波特率，计算公式如下：</a:t>
            </a:r>
          </a:p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SPIBRR=0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29359"/>
              </p:ext>
            </p:extLst>
          </p:nvPr>
        </p:nvGraphicFramePr>
        <p:xfrm>
          <a:off x="3404404" y="2475562"/>
          <a:ext cx="2335191" cy="67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0" r:id="rId4" imgW="1256755" imgH="355446" progId="Equation.DSMT4">
                  <p:embed/>
                </p:oleObj>
              </mc:Choice>
              <mc:Fallback>
                <p:oleObj r:id="rId4" imgW="1256755" imgH="35544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404" y="2475562"/>
                        <a:ext cx="2335191" cy="6722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308304" y="2611633"/>
            <a:ext cx="99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(16-1)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256" y="3435846"/>
            <a:ext cx="7841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SPIBRR=3~127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13683"/>
              </p:ext>
            </p:extLst>
          </p:nvPr>
        </p:nvGraphicFramePr>
        <p:xfrm>
          <a:off x="3347864" y="4039165"/>
          <a:ext cx="2450593" cy="62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1" r:id="rId6" imgW="1434477" imgH="355446" progId="Equation.DSMT4">
                  <p:embed/>
                </p:oleObj>
              </mc:Choice>
              <mc:Fallback>
                <p:oleObj r:id="rId6" imgW="1434477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039165"/>
                        <a:ext cx="2450593" cy="6208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399177" y="4187864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(16-2)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6910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波特率</a:t>
            </a:r>
          </a:p>
        </p:txBody>
      </p:sp>
      <p:sp>
        <p:nvSpPr>
          <p:cNvPr id="5" name="矩形 4"/>
          <p:cNvSpPr/>
          <p:nvPr/>
        </p:nvSpPr>
        <p:spPr>
          <a:xfrm>
            <a:off x="618943" y="1203598"/>
            <a:ext cx="7841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式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(16-1)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和式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(16-2)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LSPCLK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的低速外设时钟频率。从上面的波特率计算公式可以看出，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模块最大的波特率为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LSPCLK/4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。从式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(16-2)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可以看出，当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SBPIBRR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为奇数时，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(SPIBRR+1)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为偶数，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信号高电平与低电平在一个周期内保持对称。当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SPIBRR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为偶数时，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(SPIBRR+1)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为奇数，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信号高电平和低电平在一个周期内不对称。当时钟极性位被清零时，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SPILCK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的低电平比高电平多一个系统时钟周期；当时钟极性被置位时，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的高电平比低电平多一个系统时钟周期。当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SPIBBR=0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SPIBBR=4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，时钟极性被置位时，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16-9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41529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波特率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545819"/>
              </p:ext>
            </p:extLst>
          </p:nvPr>
        </p:nvGraphicFramePr>
        <p:xfrm>
          <a:off x="1065048" y="930498"/>
          <a:ext cx="7013904" cy="130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3" name="Visio" r:id="rId4" imgW="5260848" imgH="976884" progId="Visio.Drawing.11">
                  <p:embed/>
                </p:oleObj>
              </mc:Choice>
              <mc:Fallback>
                <p:oleObj name="Visio" r:id="rId4" imgW="5260848" imgH="9768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048" y="930498"/>
                        <a:ext cx="7013904" cy="1308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29208"/>
              </p:ext>
            </p:extLst>
          </p:nvPr>
        </p:nvGraphicFramePr>
        <p:xfrm>
          <a:off x="1065048" y="3161874"/>
          <a:ext cx="7013904" cy="128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4" name="Visio" r:id="rId6" imgW="5260848" imgH="958596" progId="Visio.Drawing.11">
                  <p:embed/>
                </p:oleObj>
              </mc:Choice>
              <mc:Fallback>
                <p:oleObj name="Visio" r:id="rId6" imgW="5260848" imgH="95859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048" y="3161874"/>
                        <a:ext cx="7013904" cy="1283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619672" y="2500508"/>
            <a:ext cx="5904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ea"/>
              </a:rPr>
              <a:t>图</a:t>
            </a:r>
            <a:r>
              <a:rPr lang="en-US" altLang="zh-CN" sz="2000" dirty="0">
                <a:latin typeface="+mn-ea"/>
              </a:rPr>
              <a:t>16-8 </a:t>
            </a:r>
            <a:r>
              <a:rPr lang="zh-CN" altLang="zh-CN" sz="2000" dirty="0">
                <a:latin typeface="+mn-ea"/>
              </a:rPr>
              <a:t>当</a:t>
            </a:r>
            <a:r>
              <a:rPr lang="en-US" altLang="zh-CN" sz="2000" dirty="0">
                <a:latin typeface="+mn-ea"/>
              </a:rPr>
              <a:t>SPIBBR=0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zh-CN" sz="2000" dirty="0">
                <a:latin typeface="+mn-ea"/>
              </a:rPr>
              <a:t>时，</a:t>
            </a:r>
            <a:r>
              <a:rPr lang="en-US" altLang="zh-CN" sz="2000" dirty="0">
                <a:latin typeface="+mn-ea"/>
              </a:rPr>
              <a:t>SPICLK</a:t>
            </a:r>
            <a:r>
              <a:rPr lang="zh-CN" altLang="zh-CN" sz="2000" dirty="0">
                <a:latin typeface="+mn-ea"/>
              </a:rPr>
              <a:t>特性图</a:t>
            </a:r>
          </a:p>
        </p:txBody>
      </p:sp>
      <p:sp>
        <p:nvSpPr>
          <p:cNvPr id="9" name="矩形 8"/>
          <p:cNvSpPr/>
          <p:nvPr/>
        </p:nvSpPr>
        <p:spPr>
          <a:xfrm>
            <a:off x="1155311" y="4587974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图</a:t>
            </a:r>
            <a:r>
              <a:rPr lang="en-US" altLang="zh-CN" sz="2000" dirty="0">
                <a:latin typeface="+mn-ea"/>
              </a:rPr>
              <a:t>16-9 </a:t>
            </a:r>
            <a:r>
              <a:rPr lang="zh-CN" altLang="en-US" sz="2000" dirty="0">
                <a:latin typeface="+mn-ea"/>
              </a:rPr>
              <a:t>当</a:t>
            </a:r>
            <a:r>
              <a:rPr lang="en-US" altLang="zh-CN" sz="2000" dirty="0">
                <a:latin typeface="+mn-ea"/>
              </a:rPr>
              <a:t>SPIBRR=4</a:t>
            </a:r>
            <a:r>
              <a:rPr lang="zh-CN" altLang="en-US" sz="2000" dirty="0">
                <a:latin typeface="+mn-ea"/>
              </a:rPr>
              <a:t>，时钟极性被置位时，</a:t>
            </a:r>
            <a:r>
              <a:rPr lang="en-US" altLang="zh-CN" sz="2000" dirty="0">
                <a:latin typeface="+mn-ea"/>
              </a:rPr>
              <a:t>SPICLK</a:t>
            </a:r>
            <a:r>
              <a:rPr lang="zh-CN" altLang="en-US" sz="2000" dirty="0">
                <a:latin typeface="+mn-ea"/>
              </a:rPr>
              <a:t>特性图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98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时钟配置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1151620" y="1707654"/>
            <a:ext cx="68407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时钟配置方案是指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在时钟脉冲的什么时刻去发送或者接收数据。寄存器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SPICCR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POLARITY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位和寄存器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SPICTL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PHASE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位决定了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的时钟特性，前面的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POLARITY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决定了时钟的极性，而后面的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PHASE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决定了时钟的相位。两个参数不同取值的组合可以构成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种不同的时钟方案，如图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16-10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所示，每一种时钟方案都会对数据传输带来影响。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7968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时钟配置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4860032" y="4476690"/>
            <a:ext cx="3780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zh-CN" altLang="en-US" sz="2000" dirty="0">
                <a:latin typeface="+mn-ea"/>
              </a:rPr>
              <a:t>图</a:t>
            </a:r>
            <a:r>
              <a:rPr lang="en-US" altLang="zh-CN" sz="2000" dirty="0">
                <a:latin typeface="+mn-ea"/>
              </a:rPr>
              <a:t>16-10 SPI</a:t>
            </a:r>
            <a:r>
              <a:rPr lang="zh-CN" altLang="en-US" sz="2000" dirty="0">
                <a:latin typeface="+mn-ea"/>
              </a:rPr>
              <a:t>时钟配置方案</a:t>
            </a:r>
            <a:endParaRPr lang="zh-CN" altLang="zh-CN" sz="2000" dirty="0"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99581"/>
              </p:ext>
            </p:extLst>
          </p:nvPr>
        </p:nvGraphicFramePr>
        <p:xfrm>
          <a:off x="864096" y="871274"/>
          <a:ext cx="4427984" cy="400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3" name="Visio" r:id="rId4" imgW="5391531" imgH="4879848" progId="Visio.Drawing.11">
                  <p:embed/>
                </p:oleObj>
              </mc:Choice>
              <mc:Fallback>
                <p:oleObj name="Visio" r:id="rId4" imgW="5391531" imgH="48798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96" y="871274"/>
                        <a:ext cx="4427984" cy="40055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时钟配置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721700" y="843558"/>
            <a:ext cx="77005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POLARITY=0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没有数据发送时，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处于低电平，这时候：</a:t>
            </a:r>
          </a:p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PHASE=0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信号的上升沿发送数据，在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信号的下降沿接收数据；</a:t>
            </a:r>
          </a:p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PHASE=1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信号的上升沿延时了半个周期后发送，在随后的上升沿处接收数据。</a:t>
            </a:r>
          </a:p>
          <a:p>
            <a:pPr indent="538163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CLOLCK PLARITY=1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没有数据发送时，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SPLCLK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处于高电平，这时候：</a:t>
            </a:r>
          </a:p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PHASE=0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信号的下降沿发送数据，在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信号的上升沿接收数据；</a:t>
            </a:r>
          </a:p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CLOCK PHASE=1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信号的下降沿延时了半个周期后发送，在随后的下降沿处接收数据。</a:t>
            </a:r>
          </a:p>
        </p:txBody>
      </p:sp>
    </p:spTree>
    <p:extLst>
      <p:ext uri="{BB962C8B-B14F-4D97-AF65-F5344CB8AC3E}">
        <p14:creationId xmlns:p14="http://schemas.microsoft.com/office/powerpoint/2010/main" val="399872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队列</a:t>
            </a:r>
          </a:p>
        </p:txBody>
      </p:sp>
      <p:sp>
        <p:nvSpPr>
          <p:cNvPr id="8" name="矩形 7"/>
          <p:cNvSpPr/>
          <p:nvPr/>
        </p:nvSpPr>
        <p:spPr>
          <a:xfrm>
            <a:off x="649692" y="915566"/>
            <a:ext cx="78107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一样，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也具有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级深度的发送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功能未被使能时，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工作于标准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模式；当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功能被使能时，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工作于增强的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的功能由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个寄存器来设置，它们分别是：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SPIFFTX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接收寄存器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SPIFFRX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控制寄存器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复位时，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工作在标准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功能被禁止。通过将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SPIFFTX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SPIFFEN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位置位来启动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功能。将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SPIFFTX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，可以在任何状态下复位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将重新开始发送和接收数据。</a:t>
            </a:r>
          </a:p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具有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16*16b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的发送缓冲器和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16*16b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的接收缓冲器，标准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模式下的发送缓冲器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将作为发送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和移位寄存器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之间的一个发送缓冲器。当最后一位数据从移位寄存器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移出后，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SPITXBUF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将重新从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装载数据。</a:t>
            </a:r>
          </a:p>
        </p:txBody>
      </p:sp>
    </p:spTree>
    <p:extLst>
      <p:ext uri="{BB962C8B-B14F-4D97-AF65-F5344CB8AC3E}">
        <p14:creationId xmlns:p14="http://schemas.microsoft.com/office/powerpoint/2010/main" val="10583479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队列</a:t>
            </a:r>
          </a:p>
        </p:txBody>
      </p:sp>
      <p:sp>
        <p:nvSpPr>
          <p:cNvPr id="8" name="矩形 7"/>
          <p:cNvSpPr/>
          <p:nvPr/>
        </p:nvSpPr>
        <p:spPr>
          <a:xfrm>
            <a:off x="795272" y="1491630"/>
            <a:ext cx="75534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转移到移位寄存器的速度是可编程的。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位到第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FFTXDLY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定义了两个数据发送间的延时。这个延时是以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串行时钟周期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为基准的。这个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位寄存器定义可以定义最小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个时钟周期的延时和最大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256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个时钟周期的延时。当延时为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个时钟周期时，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模块能够连续发送数据。当延时为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256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个时钟周期时，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模块发送数据将产生最大延时。这种可编程的特点，使得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接口可以更方便的与许多传输速率较慢的外设如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EEPROM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等之间进行通信。</a:t>
            </a:r>
          </a:p>
        </p:txBody>
      </p:sp>
    </p:spTree>
    <p:extLst>
      <p:ext uri="{BB962C8B-B14F-4D97-AF65-F5344CB8AC3E}">
        <p14:creationId xmlns:p14="http://schemas.microsoft.com/office/powerpoint/2010/main" val="21947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940534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的总线系统可以直接与各个厂家生产的多标准外围器件直接接口，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接口一般使用四条线，如表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所示。当然，并不是所有的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接口都是采用四线制的，有的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接口带有中断信号线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，而有的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接口没有主机输出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从机输入线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接口采用的是四线制。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9139953"/>
                  </p:ext>
                </p:extLst>
              </p:nvPr>
            </p:nvGraphicFramePr>
            <p:xfrm>
              <a:off x="1979712" y="2662209"/>
              <a:ext cx="5400600" cy="181147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20768">
                      <a:extLst>
                        <a:ext uri="{9D8B030D-6E8A-4147-A177-3AD203B41FA5}">
                          <a16:colId xmlns:a16="http://schemas.microsoft.com/office/drawing/2014/main" val="1348667100"/>
                        </a:ext>
                      </a:extLst>
                    </a:gridCol>
                    <a:gridCol w="3779832">
                      <a:extLst>
                        <a:ext uri="{9D8B030D-6E8A-4147-A177-3AD203B41FA5}">
                          <a16:colId xmlns:a16="http://schemas.microsoft.com/office/drawing/2014/main" val="3337339394"/>
                        </a:ext>
                      </a:extLst>
                    </a:gridCol>
                  </a:tblGrid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线路名称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线路作用</a:t>
                          </a:r>
                          <a:endParaRPr lang="zh-CN" sz="16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65486295"/>
                      </a:ext>
                    </a:extLst>
                  </a:tr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SCK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串行时钟线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7731432"/>
                      </a:ext>
                    </a:extLst>
                  </a:tr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MISO</a:t>
                          </a:r>
                          <a:endParaRPr lang="zh-CN" sz="16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主机输入</a:t>
                          </a:r>
                          <a:r>
                            <a:rPr lang="en-US" sz="1600" kern="100">
                              <a:effectLst/>
                            </a:rPr>
                            <a:t>/</a:t>
                          </a:r>
                          <a:r>
                            <a:rPr lang="zh-CN" sz="1600" kern="100">
                              <a:effectLst/>
                            </a:rPr>
                            <a:t>从机输出线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72554898"/>
                      </a:ext>
                    </a:extLst>
                  </a:tr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MOSI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主机输出</a:t>
                          </a:r>
                          <a:r>
                            <a:rPr lang="en-US" sz="1600" kern="100">
                              <a:effectLst/>
                            </a:rPr>
                            <a:t>/</a:t>
                          </a:r>
                          <a:r>
                            <a:rPr lang="zh-CN" sz="1600" kern="100">
                              <a:effectLst/>
                            </a:rPr>
                            <a:t>从机输入线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3303592"/>
                      </a:ext>
                    </a:extLst>
                  </a:tr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CS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低电平有效的从机选择线</a:t>
                          </a:r>
                          <a:endParaRPr lang="zh-CN" sz="16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2415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9139953"/>
                  </p:ext>
                </p:extLst>
              </p:nvPr>
            </p:nvGraphicFramePr>
            <p:xfrm>
              <a:off x="1979712" y="2662209"/>
              <a:ext cx="5400600" cy="181147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20768">
                      <a:extLst>
                        <a:ext uri="{9D8B030D-6E8A-4147-A177-3AD203B41FA5}">
                          <a16:colId xmlns:a16="http://schemas.microsoft.com/office/drawing/2014/main" val="1348667100"/>
                        </a:ext>
                      </a:extLst>
                    </a:gridCol>
                    <a:gridCol w="3779832">
                      <a:extLst>
                        <a:ext uri="{9D8B030D-6E8A-4147-A177-3AD203B41FA5}">
                          <a16:colId xmlns:a16="http://schemas.microsoft.com/office/drawing/2014/main" val="3337339394"/>
                        </a:ext>
                      </a:extLst>
                    </a:gridCol>
                  </a:tblGrid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线路名称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线路作用</a:t>
                          </a:r>
                          <a:endParaRPr lang="zh-CN" sz="16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65486295"/>
                      </a:ext>
                    </a:extLst>
                  </a:tr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SCK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串行时钟线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7731432"/>
                      </a:ext>
                    </a:extLst>
                  </a:tr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MISO</a:t>
                          </a:r>
                          <a:endParaRPr lang="zh-CN" sz="16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主机输入</a:t>
                          </a:r>
                          <a:r>
                            <a:rPr lang="en-US" sz="1600" kern="100">
                              <a:effectLst/>
                            </a:rPr>
                            <a:t>/</a:t>
                          </a:r>
                          <a:r>
                            <a:rPr lang="zh-CN" sz="1600" kern="100">
                              <a:effectLst/>
                            </a:rPr>
                            <a:t>从机输出线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72554898"/>
                      </a:ext>
                    </a:extLst>
                  </a:tr>
                  <a:tr h="3622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MOSI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主机输出</a:t>
                          </a:r>
                          <a:r>
                            <a:rPr lang="en-US" sz="1600" kern="100">
                              <a:effectLst/>
                            </a:rPr>
                            <a:t>/</a:t>
                          </a:r>
                          <a:r>
                            <a:rPr lang="zh-CN" sz="1600" kern="100">
                              <a:effectLst/>
                            </a:rPr>
                            <a:t>从机输入线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3303592"/>
                      </a:ext>
                    </a:extLst>
                  </a:tr>
                  <a:tr h="3622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6" t="-406667" r="-23496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低电平有效的从机选择线</a:t>
                          </a:r>
                          <a:endParaRPr lang="zh-CN" sz="16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24150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2816551" y="4573821"/>
            <a:ext cx="3510898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16-1 SPI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接口通用的四条线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</a:t>
            </a:r>
            <a:r>
              <a:rPr lang="en-US" altLang="zh-CN" dirty="0"/>
              <a:t>FIFO</a:t>
            </a:r>
            <a:r>
              <a:rPr lang="zh-CN" altLang="en-US" dirty="0"/>
              <a:t>队列</a:t>
            </a:r>
          </a:p>
        </p:txBody>
      </p:sp>
      <p:sp>
        <p:nvSpPr>
          <p:cNvPr id="8" name="矩形 7"/>
          <p:cNvSpPr/>
          <p:nvPr/>
        </p:nvSpPr>
        <p:spPr>
          <a:xfrm>
            <a:off x="795272" y="1491630"/>
            <a:ext cx="75534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发送和接收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都有状态位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位于寄存器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SPIFFTX[12:8]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位于寄存器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SPIFFRX[12:8]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位。这两位的作用是在任何时间可以标识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队列中有用数据的个数。当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被清零时，发送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队列的复位位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TXFIFO RESET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也被清零，发送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的指针复位为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，可以通过将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TXFIFO RESET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置位来重新启动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队列的发送操作。同样的，当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被清零时，接收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队列的复位位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RXFIFO RESET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也被清零，接收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的指针复位为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，可以通过将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RXFIFO RESET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置位来重新启动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队列的接收操作。</a:t>
            </a:r>
          </a:p>
        </p:txBody>
      </p:sp>
    </p:spTree>
    <p:extLst>
      <p:ext uri="{BB962C8B-B14F-4D97-AF65-F5344CB8AC3E}">
        <p14:creationId xmlns:p14="http://schemas.microsoft.com/office/powerpoint/2010/main" val="31347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795272" y="843558"/>
            <a:ext cx="75534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16-11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中断标志和中断使能逻辑汇总。从图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16-11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可以看到，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工作于标准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模式下时，能够产生接收溢出中断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RX_OVRN 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和发送或接收操作的中断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，这两个中断共用中断线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模式下时，能够产生接收中断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和发送中断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。下面进行一一介绍。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152517"/>
              </p:ext>
            </p:extLst>
          </p:nvPr>
        </p:nvGraphicFramePr>
        <p:xfrm>
          <a:off x="323528" y="2499742"/>
          <a:ext cx="6192022" cy="241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7" name="Visio" r:id="rId4" imgW="6978396" imgH="2725674" progId="Visio.Drawing.11">
                  <p:embed/>
                </p:oleObj>
              </mc:Choice>
              <mc:Fallback>
                <p:oleObj name="Visio" r:id="rId4" imgW="6978396" imgH="27256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99742"/>
                        <a:ext cx="6192022" cy="24197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444208" y="4155926"/>
            <a:ext cx="255577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16-11 SPI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中断标志和中断使能逻辑汇总</a:t>
            </a:r>
          </a:p>
        </p:txBody>
      </p:sp>
    </p:spTree>
    <p:extLst>
      <p:ext uri="{BB962C8B-B14F-4D97-AF65-F5344CB8AC3E}">
        <p14:creationId xmlns:p14="http://schemas.microsoft.com/office/powerpoint/2010/main" val="302252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955444" y="1419622"/>
            <a:ext cx="72331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在标准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</a:t>
            </a:r>
          </a:p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16-11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SPIFFTX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SPIFFENA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时，也就是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功能未使能时，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工作于标准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模式。当一个完整的字符移入或者移出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的中断标志位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SPIINT FLAG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被置位，此时，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中接收到的数据就会被写入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缓冲寄存器，等待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读取。如果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工作控制寄存器的位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INT ENA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被置位，也就是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中断被使能，则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PIE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控制寄存器提出中断请求。</a:t>
            </a:r>
          </a:p>
        </p:txBody>
      </p:sp>
    </p:spTree>
    <p:extLst>
      <p:ext uri="{BB962C8B-B14F-4D97-AF65-F5344CB8AC3E}">
        <p14:creationId xmlns:p14="http://schemas.microsoft.com/office/powerpoint/2010/main" val="153494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955444" y="1347614"/>
            <a:ext cx="72331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也是一种复用的中断，当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接收数据产生溢出时，也会产生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的中断请求信号。如果新的接收数据写入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寄存器之前，旧的数据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还尚未读取，那么新的数据写入之后就丢失了旧的数据，这时候接收溢出标志位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RX_OVRN FLAG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被置位，如果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SPICTL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OVERRUN INT ENA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位被置位，也就是接收溢出中断被使能，则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也将向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PIE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控制寄存器提出中断请求。</a:t>
            </a:r>
          </a:p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无论是接收溢出，还是接收完成或者发送完成，所产生的中断都使用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中断线。当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读取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SPIRXBUF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寄存器中的数据后，中断标志位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INT FLAG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会自动被清除。</a:t>
            </a:r>
          </a:p>
        </p:txBody>
      </p:sp>
    </p:spTree>
    <p:extLst>
      <p:ext uri="{BB962C8B-B14F-4D97-AF65-F5344CB8AC3E}">
        <p14:creationId xmlns:p14="http://schemas.microsoft.com/office/powerpoint/2010/main" val="7703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843558"/>
            <a:ext cx="81369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模式下</a:t>
            </a:r>
          </a:p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16-11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SPIFFTX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SPIFFENA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时，也就是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功能被使能时，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工作于增强的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模式。对于接收操作，前面已经介绍过，接收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队列有状态位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，表示接收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中有多少个接收到的数据。同时，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接收寄存器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SPIFFRX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还有一个可编程的中断触发级位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的值与预设好的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相等时，接收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就会产生接收中断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SPIRXINT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信号，如果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SPIFFRX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RXFFIENA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，也就是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接收中断已经使能，那么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PIE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控制器提出中断请求。比如，假设通过编程，将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位设置为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，那么当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队列中接收到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个数据时，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的值也为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，正好和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的值相等，这时候接收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就产生了接收中断匹配事件。复位后，接收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的中断触发级位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默认的值为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0x1111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，也就是说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队列中接收到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个数据的时候产生接收中断请求。</a:t>
            </a:r>
          </a:p>
        </p:txBody>
      </p:sp>
    </p:spTree>
    <p:extLst>
      <p:ext uri="{BB962C8B-B14F-4D97-AF65-F5344CB8AC3E}">
        <p14:creationId xmlns:p14="http://schemas.microsoft.com/office/powerpoint/2010/main" val="426587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966083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对于发送操作，发送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队列有状态位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，表示发送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中有多少个数据需要发送。同时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 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发送寄存器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SPIFFTX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也有一个可编程的中断触发级位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的值与预设好的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相等时，发送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就会产生发送中断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SPITXINT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信号，如果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SPIFFTX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TXFFIENA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，也就是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发送中断已经使能，那么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PIE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控制器提出中断请求。比如，假设通过编程，将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位设置为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，那么当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队列中还剩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个数据需要发送时，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的值也为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，正好和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的值相等，这时候发送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就产生了发送中断匹配事件。复位后，发送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的中断触发级位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TXFFIL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默认的值为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，也就是说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FIFO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队列中数据全部发送完毕后产生发送中断请求。</a:t>
            </a:r>
          </a:p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综上所述，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的中断如表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6151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的中断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80920"/>
              </p:ext>
            </p:extLst>
          </p:nvPr>
        </p:nvGraphicFramePr>
        <p:xfrm>
          <a:off x="467544" y="1757299"/>
          <a:ext cx="8208911" cy="1755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4577">
                  <a:extLst>
                    <a:ext uri="{9D8B030D-6E8A-4147-A177-3AD203B41FA5}">
                      <a16:colId xmlns:a16="http://schemas.microsoft.com/office/drawing/2014/main" val="3694324601"/>
                    </a:ext>
                  </a:extLst>
                </a:gridCol>
                <a:gridCol w="1481894">
                  <a:extLst>
                    <a:ext uri="{9D8B030D-6E8A-4147-A177-3AD203B41FA5}">
                      <a16:colId xmlns:a16="http://schemas.microsoft.com/office/drawing/2014/main" val="2925710827"/>
                    </a:ext>
                  </a:extLst>
                </a:gridCol>
                <a:gridCol w="1219592">
                  <a:extLst>
                    <a:ext uri="{9D8B030D-6E8A-4147-A177-3AD203B41FA5}">
                      <a16:colId xmlns:a16="http://schemas.microsoft.com/office/drawing/2014/main" val="3854074699"/>
                    </a:ext>
                  </a:extLst>
                </a:gridCol>
                <a:gridCol w="1560816">
                  <a:extLst>
                    <a:ext uri="{9D8B030D-6E8A-4147-A177-3AD203B41FA5}">
                      <a16:colId xmlns:a16="http://schemas.microsoft.com/office/drawing/2014/main" val="1780819724"/>
                    </a:ext>
                  </a:extLst>
                </a:gridCol>
                <a:gridCol w="1337976">
                  <a:extLst>
                    <a:ext uri="{9D8B030D-6E8A-4147-A177-3AD203B41FA5}">
                      <a16:colId xmlns:a16="http://schemas.microsoft.com/office/drawing/2014/main" val="458844213"/>
                    </a:ext>
                  </a:extLst>
                </a:gridCol>
                <a:gridCol w="1194056">
                  <a:extLst>
                    <a:ext uri="{9D8B030D-6E8A-4147-A177-3AD203B41FA5}">
                      <a16:colId xmlns:a16="http://schemas.microsoft.com/office/drawing/2014/main" val="3311587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工作模式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</a:t>
                      </a:r>
                      <a:r>
                        <a:rPr lang="zh-CN" sz="1600" kern="100">
                          <a:effectLst/>
                        </a:rPr>
                        <a:t>中断源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中断标志位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中断使能位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SPIFFENA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中断线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080434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标准</a:t>
                      </a:r>
                      <a:r>
                        <a:rPr lang="en-US" sz="1600" kern="100" dirty="0">
                          <a:effectLst/>
                        </a:rPr>
                        <a:t>SPI</a:t>
                      </a:r>
                      <a:r>
                        <a:rPr lang="zh-CN" sz="1600" kern="100" dirty="0">
                          <a:effectLst/>
                        </a:rPr>
                        <a:t>模式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接收溢出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RX_OVRN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OVRNINTENA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SPIRXINT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505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接收数据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SPIINT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SPIINTENA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SPIRXINT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6284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发送空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SPIINT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SPIINTENA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SPIRXINT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066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FIFO</a:t>
                      </a:r>
                      <a:r>
                        <a:rPr lang="zh-CN" sz="1600" kern="100" dirty="0">
                          <a:effectLst/>
                        </a:rPr>
                        <a:t>接收中断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RXFFIL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RXFFIENA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SPIRXINT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410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FIFO</a:t>
                      </a:r>
                      <a:r>
                        <a:rPr lang="zh-CN" sz="1600" kern="100">
                          <a:effectLst/>
                        </a:rPr>
                        <a:t>发送中断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TXFFIL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TXFFIENA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SPITXINT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67225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457752" y="3583787"/>
            <a:ext cx="2228495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16-4 SPI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的中断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模块的寄存器</a:t>
            </a:r>
          </a:p>
        </p:txBody>
      </p:sp>
      <p:sp>
        <p:nvSpPr>
          <p:cNvPr id="3" name="矩形 2"/>
          <p:cNvSpPr/>
          <p:nvPr/>
        </p:nvSpPr>
        <p:spPr>
          <a:xfrm>
            <a:off x="863588" y="915566"/>
            <a:ext cx="74168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SPI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模块具有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个控制寄存器、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个数据寄存器、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FIFO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寄存器，如表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16-5</a:t>
            </a:r>
            <a:r>
              <a:rPr lang="zh-CN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所示。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0182"/>
              </p:ext>
            </p:extLst>
          </p:nvPr>
        </p:nvGraphicFramePr>
        <p:xfrm>
          <a:off x="1459440" y="1623452"/>
          <a:ext cx="6225118" cy="2615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8591">
                  <a:extLst>
                    <a:ext uri="{9D8B030D-6E8A-4147-A177-3AD203B41FA5}">
                      <a16:colId xmlns:a16="http://schemas.microsoft.com/office/drawing/2014/main" val="742821951"/>
                    </a:ext>
                  </a:extLst>
                </a:gridCol>
                <a:gridCol w="1481474">
                  <a:extLst>
                    <a:ext uri="{9D8B030D-6E8A-4147-A177-3AD203B41FA5}">
                      <a16:colId xmlns:a16="http://schemas.microsoft.com/office/drawing/2014/main" val="2106965192"/>
                    </a:ext>
                  </a:extLst>
                </a:gridCol>
                <a:gridCol w="1208852">
                  <a:extLst>
                    <a:ext uri="{9D8B030D-6E8A-4147-A177-3AD203B41FA5}">
                      <a16:colId xmlns:a16="http://schemas.microsoft.com/office/drawing/2014/main" val="1692147761"/>
                    </a:ext>
                  </a:extLst>
                </a:gridCol>
                <a:gridCol w="2226201">
                  <a:extLst>
                    <a:ext uri="{9D8B030D-6E8A-4147-A177-3AD203B41FA5}">
                      <a16:colId xmlns:a16="http://schemas.microsoft.com/office/drawing/2014/main" val="3183693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寄存器名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地址范围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尺寸</a:t>
                      </a:r>
                      <a:r>
                        <a:rPr lang="en-US" sz="1100" kern="100">
                          <a:effectLst/>
                        </a:rPr>
                        <a:t>(*16)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说明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920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SPICCR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</a:t>
                      </a:r>
                      <a:r>
                        <a:rPr lang="zh-CN" sz="1100" kern="100">
                          <a:effectLst/>
                        </a:rPr>
                        <a:t>配置控制寄存器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317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SPICTL1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</a:t>
                      </a:r>
                      <a:r>
                        <a:rPr lang="zh-CN" sz="1100" kern="100">
                          <a:effectLst/>
                        </a:rPr>
                        <a:t>工作控制寄存器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61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SPIST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</a:t>
                      </a:r>
                      <a:r>
                        <a:rPr lang="zh-CN" sz="1100" kern="100">
                          <a:effectLst/>
                        </a:rPr>
                        <a:t>状态寄存器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8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SPIBRR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</a:t>
                      </a:r>
                      <a:r>
                        <a:rPr lang="zh-CN" sz="1100" kern="100">
                          <a:effectLst/>
                        </a:rPr>
                        <a:t>波特率寄存器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64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SPIEMU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SPI</a:t>
                      </a:r>
                      <a:r>
                        <a:rPr lang="zh-CN" sz="1100" kern="100" dirty="0">
                          <a:effectLst/>
                        </a:rPr>
                        <a:t>仿真缓冲寄存器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66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SPIRXBUF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</a:t>
                      </a:r>
                      <a:r>
                        <a:rPr lang="zh-CN" sz="1100" kern="100">
                          <a:effectLst/>
                        </a:rPr>
                        <a:t>接收数据缓冲寄存器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88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SPITXBUF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</a:t>
                      </a:r>
                      <a:r>
                        <a:rPr lang="zh-CN" sz="1100" kern="100">
                          <a:effectLst/>
                        </a:rPr>
                        <a:t>发送数据缓冲寄存器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SPIDAT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</a:t>
                      </a:r>
                      <a:r>
                        <a:rPr lang="zh-CN" sz="1100" kern="100">
                          <a:effectLst/>
                        </a:rPr>
                        <a:t>数据移位寄存器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51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SPIFFTX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704A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 FIFO</a:t>
                      </a:r>
                      <a:r>
                        <a:rPr lang="zh-CN" sz="1100" kern="100">
                          <a:effectLst/>
                        </a:rPr>
                        <a:t>发送寄存器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59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SPIFFRX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704B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 FIFO</a:t>
                      </a:r>
                      <a:r>
                        <a:rPr lang="zh-CN" sz="1100" kern="100">
                          <a:effectLst/>
                        </a:rPr>
                        <a:t>接收寄存器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SPIFFCT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704C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 FIFO</a:t>
                      </a:r>
                      <a:r>
                        <a:rPr lang="zh-CN" sz="1100" kern="100">
                          <a:effectLst/>
                        </a:rPr>
                        <a:t>控制寄存器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92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SPIPRI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0x0000 704F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SPI</a:t>
                      </a:r>
                      <a:r>
                        <a:rPr lang="zh-CN" sz="1100" kern="100" dirty="0">
                          <a:effectLst/>
                        </a:rPr>
                        <a:t>优先权控制寄存器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01011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68273" y="4371950"/>
            <a:ext cx="4942379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SPI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寄存器的具体定义可见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C2000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助手。</a:t>
            </a:r>
          </a:p>
        </p:txBody>
      </p:sp>
    </p:spTree>
    <p:extLst>
      <p:ext uri="{BB962C8B-B14F-4D97-AF65-F5344CB8AC3E}">
        <p14:creationId xmlns:p14="http://schemas.microsoft.com/office/powerpoint/2010/main" val="1019362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6976" y="267494"/>
            <a:ext cx="7553455" cy="33050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模块的工作</a:t>
            </a:r>
            <a:r>
              <a:rPr lang="zh-CN" altLang="en-US" dirty="0" smtClean="0"/>
              <a:t>原理</a:t>
            </a:r>
            <a:r>
              <a:rPr lang="en-US" altLang="zh-CN" dirty="0"/>
              <a:t>·SPI</a:t>
            </a:r>
            <a:r>
              <a:rPr lang="zh-CN" altLang="en-US" dirty="0"/>
              <a:t>模块的寄存器</a:t>
            </a:r>
          </a:p>
        </p:txBody>
      </p:sp>
      <p:sp>
        <p:nvSpPr>
          <p:cNvPr id="3" name="矩形 2"/>
          <p:cNvSpPr/>
          <p:nvPr/>
        </p:nvSpPr>
        <p:spPr>
          <a:xfrm>
            <a:off x="1133618" y="2067694"/>
            <a:ext cx="68767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本章首先介绍了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接口通用的一些知识，了解了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接口的基本工作原理，然后以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内部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模块为核心，详细介绍了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接口的结构、特点、工作方式、数据格式、波特率设置、时钟方案、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FIFO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队列、中断等内容。下一章，将详细介绍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增强型的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CAN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总线。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95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2768178" y="1714981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0070C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4" name="空心弧 53"/>
          <p:cNvSpPr/>
          <p:nvPr/>
        </p:nvSpPr>
        <p:spPr bwMode="auto">
          <a:xfrm rot="7086271">
            <a:off x="5052591" y="1475269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915816" y="2559531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" y="2211710"/>
            <a:ext cx="2015871" cy="2015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97" y="2211710"/>
            <a:ext cx="1934503" cy="1934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63671"/>
            <a:ext cx="1882542" cy="1882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9" y="2263672"/>
            <a:ext cx="1882542" cy="1882542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15485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35193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公众号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45807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73999" y="4232170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旗舰店</a:t>
            </a:r>
          </a:p>
        </p:txBody>
      </p:sp>
    </p:spTree>
    <p:extLst>
      <p:ext uri="{BB962C8B-B14F-4D97-AF65-F5344CB8AC3E}">
        <p14:creationId xmlns:p14="http://schemas.microsoft.com/office/powerpoint/2010/main" val="10895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1.23457E-6 L 3.05556E-6 -0.212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-3.33333E-6 L 4.72222E-6 -0.2157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5.55556E-7 -0.211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 animBg="1"/>
      <p:bldP spid="54" grpId="1" animBg="1"/>
      <p:bldP spid="55" grpId="0"/>
      <p:bldP spid="55" grpId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940534"/>
            <a:ext cx="77048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接口的通信原理很简单，它以主从方式进行工作，这种模式的通信系统中通常有一个主设备和多个从设备。其中，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信号是用来控制从机的芯片是否被选中的。如图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所示，系统内有一个主设备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和两个从设备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的片选信号为低电平时，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被选中，</a:t>
            </a: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引脚发送数据，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引脚接收数据，或者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引脚发送数据，而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引脚接收数据。同样的，当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的片选信号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为低电平时，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被选中，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引脚发送数据，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引脚接收数据，或者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引脚发送数据，而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引脚接收数据。从机只有通过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信号被选中之后，对此从机的操作才会有效，可见片选信号的存在使得允许在同一总线上连接多个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设备成为可能。</a:t>
            </a:r>
          </a:p>
        </p:txBody>
      </p:sp>
    </p:spTree>
    <p:extLst>
      <p:ext uri="{BB962C8B-B14F-4D97-AF65-F5344CB8AC3E}">
        <p14:creationId xmlns:p14="http://schemas.microsoft.com/office/powerpoint/2010/main" val="2442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930096"/>
              </p:ext>
            </p:extLst>
          </p:nvPr>
        </p:nvGraphicFramePr>
        <p:xfrm>
          <a:off x="2337045" y="843558"/>
          <a:ext cx="4469910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9" name="Visio" r:id="rId4" imgW="3274695" imgH="2530983" progId="Visio.Drawing.11">
                  <p:embed/>
                </p:oleObj>
              </mc:Choice>
              <mc:Fallback>
                <p:oleObj name="Visio" r:id="rId4" imgW="3274695" imgH="25309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045" y="843558"/>
                        <a:ext cx="4469910" cy="34563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88311" y="4445632"/>
            <a:ext cx="3767378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16-1 SPI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主从工作方式示意图</a:t>
            </a:r>
          </a:p>
        </p:txBody>
      </p:sp>
    </p:spTree>
    <p:extLst>
      <p:ext uri="{BB962C8B-B14F-4D97-AF65-F5344CB8AC3E}">
        <p14:creationId xmlns:p14="http://schemas.microsoft.com/office/powerpoint/2010/main" val="10021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1007604" y="1275606"/>
            <a:ext cx="71287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当从机被选中，和主机建立连接之后，接下来起作用的就是负责通信的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根线了。通信时通过进行数据交换来完成的，这里首先要知道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采用的是串行通信协议，也就是说通信时数据是一位一位进行传输的。这也是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时钟信号存在的原因，传输时，由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提供时钟脉冲，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引脚则是基于此脉冲完成数据的发送或者接收。如图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所示，当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发送数据时，数据在时钟脉冲的上升沿或者下降沿时通过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引脚发送，在紧接着的下降沿或者上升沿时通过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MOSI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引脚接收。当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给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发送数据时，原理是一样的，只不过通过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MISO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引脚来完成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2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1277634" y="1294477"/>
            <a:ext cx="65887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值得注意的是，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信号只由主设备控制，从设备不能控制时钟信号线，因此，在一个基于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的系统中，必须至少有一个主控设备，其向整个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系统提供时钟信号，系统内所有的设备都基于这个时钟脉冲进行数据的接收或者发送，所以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是同步串行通信接口。在点对点的通信中，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接口不需要寻址操作，且为全双工通信，因此显得简单高效。在多个从设备的系统中，每个从设备都需要独立的使能信号，硬件上比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I2C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系统要稍微复杂一些。</a:t>
            </a:r>
          </a:p>
        </p:txBody>
      </p:sp>
    </p:spTree>
    <p:extLst>
      <p:ext uri="{BB962C8B-B14F-4D97-AF65-F5344CB8AC3E}">
        <p14:creationId xmlns:p14="http://schemas.microsoft.com/office/powerpoint/2010/main" val="1574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模块的通用知识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1294477"/>
            <a:ext cx="71287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是一个环形总线结构，其时序其实比较简单，主要是在时钟脉冲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的控制下，两个双向移位寄存器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进行数据交换。假设主机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和从机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进行通信，主机的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内的数据时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10101010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，而从机的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内的数据是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01010101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，在时钟脉冲上升沿的时候发送数据，在下降沿的时候接收数据，最高位的数据先发送，主机和从机之间进行全双工通信，也就是说两个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接口同时发送和接收数据，如图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所示。从图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16-2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可以看到，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SPIDAT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移位寄存器总是将最高位的数据移出，接着将剩余的数据分别左移一位，然后将接收到的数据移入其最低位。</a:t>
            </a:r>
          </a:p>
        </p:txBody>
      </p:sp>
    </p:spTree>
    <p:extLst>
      <p:ext uri="{BB962C8B-B14F-4D97-AF65-F5344CB8AC3E}">
        <p14:creationId xmlns:p14="http://schemas.microsoft.com/office/powerpoint/2010/main" val="388766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487C"/>
      </a:accent1>
      <a:accent2>
        <a:srgbClr val="A5A5A5"/>
      </a:accent2>
      <a:accent3>
        <a:srgbClr val="23487C"/>
      </a:accent3>
      <a:accent4>
        <a:srgbClr val="A5A5A5"/>
      </a:accent4>
      <a:accent5>
        <a:srgbClr val="A2C8A3"/>
      </a:accent5>
      <a:accent6>
        <a:srgbClr val="92D05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5991</Words>
  <Application>Microsoft Office PowerPoint</Application>
  <PresentationFormat>全屏显示(16:9)</PresentationFormat>
  <Paragraphs>332</Paragraphs>
  <Slides>49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Kozuka Gothic Pr6N B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Verdana</vt:lpstr>
      <vt:lpstr>Wingdings</vt:lpstr>
      <vt:lpstr>1_Office 主题​​</vt:lpstr>
      <vt:lpstr>Visio</vt:lpstr>
      <vt:lpstr>Equation.DSMT4</vt:lpstr>
      <vt:lpstr>PowerPoint 演示文稿</vt:lpstr>
      <vt:lpstr>串行外设接口SPI</vt:lpstr>
      <vt:lpstr>SPI模块的通用知识</vt:lpstr>
      <vt:lpstr>SPI模块的通用知识</vt:lpstr>
      <vt:lpstr>SPI模块的通用知识</vt:lpstr>
      <vt:lpstr>SPI模块的通用知识</vt:lpstr>
      <vt:lpstr>SPI模块的通用知识</vt:lpstr>
      <vt:lpstr>SPI模块的通用知识</vt:lpstr>
      <vt:lpstr>SPI模块的通用知识</vt:lpstr>
      <vt:lpstr>SPI模块的通用知识</vt:lpstr>
      <vt:lpstr>SPI模块的通用知识</vt:lpstr>
      <vt:lpstr>SPI模块的通用知识</vt:lpstr>
      <vt:lpstr>F28335 SPI模块的概述</vt:lpstr>
      <vt:lpstr>F28335 SPI模块的概述·SPI模块的特点</vt:lpstr>
      <vt:lpstr>F28335 SPI模块的概述·SPI模块的特点</vt:lpstr>
      <vt:lpstr>F28335 SPI模块的概述·SPI模块的特点</vt:lpstr>
      <vt:lpstr>F28335 SPI模块的概述·SPI的信号总结</vt:lpstr>
      <vt:lpstr>SPI模块的工作原理</vt:lpstr>
      <vt:lpstr>SPI模块的工作原理</vt:lpstr>
      <vt:lpstr>SPI模块的工作原理</vt:lpstr>
      <vt:lpstr>SPI模块的工作原理·SPI主从工作方式</vt:lpstr>
      <vt:lpstr>SPI模块的工作原理·SPI主从工作方式</vt:lpstr>
      <vt:lpstr>SPI模块的工作原理·SPI主从工作方式</vt:lpstr>
      <vt:lpstr>SPI模块的工作原理·SPI主从工作方式</vt:lpstr>
      <vt:lpstr>SPI模块的工作原理·SPI主从工作方式</vt:lpstr>
      <vt:lpstr>SPI模块的工作原理·SPI主从工作方式</vt:lpstr>
      <vt:lpstr>SPI模块的工作原理·SPI主从工作方式</vt:lpstr>
      <vt:lpstr>SPI模块的工作原理·SPI主从工作方式</vt:lpstr>
      <vt:lpstr>SPI模块的工作原理·SPI主从工作方式</vt:lpstr>
      <vt:lpstr>SPI模块的工作原理·SPI数据格式</vt:lpstr>
      <vt:lpstr>SPI模块的工作原理·SPI数据格式</vt:lpstr>
      <vt:lpstr>SPI模块的工作原理·SPI波特率</vt:lpstr>
      <vt:lpstr>SPI模块的工作原理·SPI波特率</vt:lpstr>
      <vt:lpstr>SPI模块的工作原理·SPI波特率</vt:lpstr>
      <vt:lpstr>SPI模块的工作原理·SPI时钟配置</vt:lpstr>
      <vt:lpstr>SPI模块的工作原理·SPI时钟配置</vt:lpstr>
      <vt:lpstr>SPI模块的工作原理·SPI时钟配置</vt:lpstr>
      <vt:lpstr>SPI模块的工作原理·SPI的FIFO队列</vt:lpstr>
      <vt:lpstr>SPI模块的工作原理·SPI的FIFO队列</vt:lpstr>
      <vt:lpstr>SPI模块的工作原理·SPI的FIFO队列</vt:lpstr>
      <vt:lpstr>SPI模块的工作原理·SPI的中断</vt:lpstr>
      <vt:lpstr>SPI模块的工作原理·SPI的中断</vt:lpstr>
      <vt:lpstr>SPI模块的工作原理·SPI的中断</vt:lpstr>
      <vt:lpstr>SPI模块的工作原理·SPI的中断</vt:lpstr>
      <vt:lpstr>SPI模块的工作原理·SPI的中断</vt:lpstr>
      <vt:lpstr>SPI模块的工作原理·SPI的中断</vt:lpstr>
      <vt:lpstr>SPI模块的工作原理·SPI模块的寄存器</vt:lpstr>
      <vt:lpstr>SPI模块的工作原理·SPI模块的寄存器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airxi</dc:creator>
  <cp:lastModifiedBy>China</cp:lastModifiedBy>
  <cp:revision>1708</cp:revision>
  <dcterms:created xsi:type="dcterms:W3CDTF">2016-12-11T00:22:00Z</dcterms:created>
  <dcterms:modified xsi:type="dcterms:W3CDTF">2017-09-08T01:39:13Z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