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1" r:id="rId5"/>
    <p:sldId id="353" r:id="rId6"/>
    <p:sldId id="713" r:id="rId7"/>
    <p:sldId id="755" r:id="rId8"/>
    <p:sldId id="757" r:id="rId9"/>
    <p:sldId id="758" r:id="rId10"/>
    <p:sldId id="759" r:id="rId11"/>
    <p:sldId id="760" r:id="rId12"/>
    <p:sldId id="761" r:id="rId13"/>
    <p:sldId id="762" r:id="rId14"/>
    <p:sldId id="763" r:id="rId15"/>
    <p:sldId id="764" r:id="rId16"/>
    <p:sldId id="765" r:id="rId17"/>
    <p:sldId id="679" r:id="rId18"/>
    <p:sldId id="766" r:id="rId19"/>
    <p:sldId id="767" r:id="rId20"/>
    <p:sldId id="768" r:id="rId21"/>
    <p:sldId id="769" r:id="rId22"/>
    <p:sldId id="770" r:id="rId23"/>
    <p:sldId id="771" r:id="rId24"/>
    <p:sldId id="772" r:id="rId25"/>
    <p:sldId id="773" r:id="rId26"/>
    <p:sldId id="775" r:id="rId27"/>
    <p:sldId id="777" r:id="rId28"/>
    <p:sldId id="778" r:id="rId29"/>
    <p:sldId id="779" r:id="rId30"/>
    <p:sldId id="780" r:id="rId31"/>
    <p:sldId id="781" r:id="rId32"/>
    <p:sldId id="782" r:id="rId33"/>
    <p:sldId id="783" r:id="rId34"/>
    <p:sldId id="784" r:id="rId35"/>
    <p:sldId id="785" r:id="rId36"/>
    <p:sldId id="786" r:id="rId37"/>
    <p:sldId id="787" r:id="rId38"/>
    <p:sldId id="788" r:id="rId39"/>
    <p:sldId id="789" r:id="rId40"/>
    <p:sldId id="790" r:id="rId41"/>
    <p:sldId id="791" r:id="rId42"/>
    <p:sldId id="792" r:id="rId43"/>
    <p:sldId id="793" r:id="rId44"/>
    <p:sldId id="794" r:id="rId45"/>
    <p:sldId id="795" r:id="rId46"/>
    <p:sldId id="796" r:id="rId47"/>
    <p:sldId id="797" r:id="rId48"/>
    <p:sldId id="798" r:id="rId49"/>
    <p:sldId id="799" r:id="rId50"/>
    <p:sldId id="800" r:id="rId51"/>
    <p:sldId id="801" r:id="rId52"/>
    <p:sldId id="802" r:id="rId53"/>
    <p:sldId id="803" r:id="rId54"/>
    <p:sldId id="804" r:id="rId55"/>
    <p:sldId id="805" r:id="rId56"/>
    <p:sldId id="806" r:id="rId57"/>
    <p:sldId id="807" r:id="rId58"/>
    <p:sldId id="808" r:id="rId59"/>
    <p:sldId id="809" r:id="rId60"/>
    <p:sldId id="810" r:id="rId61"/>
    <p:sldId id="811" r:id="rId62"/>
    <p:sldId id="812" r:id="rId63"/>
    <p:sldId id="813" r:id="rId64"/>
    <p:sldId id="814" r:id="rId65"/>
    <p:sldId id="815" r:id="rId66"/>
    <p:sldId id="816" r:id="rId67"/>
    <p:sldId id="598" r:id="rId68"/>
    <p:sldId id="817" r:id="rId69"/>
    <p:sldId id="818" r:id="rId70"/>
    <p:sldId id="819" r:id="rId71"/>
    <p:sldId id="682" r:id="rId72"/>
    <p:sldId id="820" r:id="rId73"/>
    <p:sldId id="821" r:id="rId74"/>
    <p:sldId id="822" r:id="rId75"/>
    <p:sldId id="823" r:id="rId76"/>
    <p:sldId id="824" r:id="rId77"/>
    <p:sldId id="825" r:id="rId78"/>
    <p:sldId id="826" r:id="rId79"/>
    <p:sldId id="827" r:id="rId80"/>
    <p:sldId id="829" r:id="rId81"/>
    <p:sldId id="830" r:id="rId82"/>
    <p:sldId id="831" r:id="rId83"/>
    <p:sldId id="833" r:id="rId84"/>
    <p:sldId id="834" r:id="rId85"/>
    <p:sldId id="835" r:id="rId86"/>
    <p:sldId id="836" r:id="rId87"/>
    <p:sldId id="837" r:id="rId88"/>
    <p:sldId id="839" r:id="rId89"/>
    <p:sldId id="840" r:id="rId90"/>
    <p:sldId id="838" r:id="rId91"/>
    <p:sldId id="841" r:id="rId92"/>
    <p:sldId id="842" r:id="rId93"/>
    <p:sldId id="843" r:id="rId94"/>
    <p:sldId id="844" r:id="rId95"/>
    <p:sldId id="845" r:id="rId96"/>
    <p:sldId id="846" r:id="rId97"/>
    <p:sldId id="847" r:id="rId98"/>
    <p:sldId id="848" r:id="rId99"/>
    <p:sldId id="849" r:id="rId100"/>
    <p:sldId id="850" r:id="rId101"/>
    <p:sldId id="851" r:id="rId102"/>
    <p:sldId id="852" r:id="rId103"/>
    <p:sldId id="853" r:id="rId104"/>
    <p:sldId id="854" r:id="rId105"/>
    <p:sldId id="855" r:id="rId106"/>
    <p:sldId id="856" r:id="rId107"/>
    <p:sldId id="857" r:id="rId108"/>
    <p:sldId id="858" r:id="rId109"/>
    <p:sldId id="859" r:id="rId110"/>
    <p:sldId id="736" r:id="rId111"/>
    <p:sldId id="860" r:id="rId112"/>
    <p:sldId id="861" r:id="rId113"/>
    <p:sldId id="862" r:id="rId114"/>
    <p:sldId id="863" r:id="rId115"/>
    <p:sldId id="738" r:id="rId116"/>
    <p:sldId id="864" r:id="rId117"/>
    <p:sldId id="865" r:id="rId118"/>
    <p:sldId id="866" r:id="rId119"/>
    <p:sldId id="867" r:id="rId120"/>
    <p:sldId id="868" r:id="rId121"/>
    <p:sldId id="741" r:id="rId122"/>
    <p:sldId id="869" r:id="rId123"/>
    <p:sldId id="870" r:id="rId124"/>
    <p:sldId id="871" r:id="rId125"/>
    <p:sldId id="872" r:id="rId126"/>
    <p:sldId id="873" r:id="rId127"/>
    <p:sldId id="874" r:id="rId128"/>
    <p:sldId id="875" r:id="rId129"/>
    <p:sldId id="876" r:id="rId130"/>
    <p:sldId id="744" r:id="rId131"/>
    <p:sldId id="877" r:id="rId132"/>
    <p:sldId id="878" r:id="rId133"/>
    <p:sldId id="879" r:id="rId134"/>
    <p:sldId id="880" r:id="rId135"/>
    <p:sldId id="881" r:id="rId136"/>
    <p:sldId id="882" r:id="rId137"/>
    <p:sldId id="883" r:id="rId138"/>
    <p:sldId id="747" r:id="rId139"/>
    <p:sldId id="884" r:id="rId140"/>
    <p:sldId id="885" r:id="rId141"/>
    <p:sldId id="886" r:id="rId142"/>
    <p:sldId id="887" r:id="rId143"/>
    <p:sldId id="888" r:id="rId144"/>
    <p:sldId id="889" r:id="rId145"/>
    <p:sldId id="890" r:id="rId14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0A15C55-8517-42AA-B614-E9B94910E393}">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36" autoAdjust="0"/>
    <p:restoredTop sz="99632" autoAdjust="0"/>
  </p:normalViewPr>
  <p:slideViewPr>
    <p:cSldViewPr>
      <p:cViewPr varScale="1">
        <p:scale>
          <a:sx n="151" d="100"/>
          <a:sy n="151" d="100"/>
        </p:scale>
        <p:origin x="492" y="138"/>
      </p:cViewPr>
      <p:guideLst>
        <p:guide orient="horz" pos="1620"/>
        <p:guide pos="288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9" Type="http://schemas.openxmlformats.org/officeDocument/2006/relationships/tableStyles" Target="tableStyles.xml"/><Relationship Id="rId148" Type="http://schemas.openxmlformats.org/officeDocument/2006/relationships/viewProps" Target="viewProps.xml"/><Relationship Id="rId147" Type="http://schemas.openxmlformats.org/officeDocument/2006/relationships/presProps" Target="presProps.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8A702-CEA7-413B-8D8B-CA3DFDC3349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54EF16-2C2F-4878-9027-FCDB2D58A6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154EF16-2C2F-4878-9027-FCDB2D58A63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7200" y="4772508"/>
            <a:ext cx="2133600" cy="273844"/>
          </a:xfrm>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a:xfrm>
            <a:off x="3086690" y="4772508"/>
            <a:ext cx="2895600" cy="273844"/>
          </a:xfrm>
        </p:spPr>
        <p:txBody>
          <a:bodyPr vert="horz" lIns="76618" tIns="38309" rIns="76618" bIns="38309" rtlCol="0" anchor="ctr"/>
          <a:lstStyle>
            <a:lvl1pPr>
              <a:defRPr lang="en-US" altLang="zh-CN" smtClean="0">
                <a:solidFill>
                  <a:prstClr val="white">
                    <a:lumMod val="65000"/>
                  </a:prstClr>
                </a:solidFill>
                <a:latin typeface="Calibri" panose="020F0502020204030204"/>
              </a:defRPr>
            </a:lvl1pPr>
          </a:lstStyle>
          <a:p>
            <a:endParaRPr lang="zh-CN" altLang="en-US"/>
          </a:p>
        </p:txBody>
      </p:sp>
      <p:sp>
        <p:nvSpPr>
          <p:cNvPr id="22" name="灯片编号占位符 4"/>
          <p:cNvSpPr>
            <a:spLocks noGrp="1"/>
          </p:cNvSpPr>
          <p:nvPr>
            <p:ph type="sldNum" sz="quarter" idx="12"/>
          </p:nvPr>
        </p:nvSpPr>
        <p:spPr>
          <a:xfrm>
            <a:off x="6948573" y="4763842"/>
            <a:ext cx="1388046" cy="282500"/>
          </a:xfrm>
        </p:spPr>
        <p:txBody>
          <a:bodyPr vert="horz" lIns="102156" tIns="51076" rIns="102156" bIns="51076" rtlCol="0" anchor="ctr"/>
          <a:lstStyle>
            <a:lvl1pPr algn="r">
              <a:defRPr lang="zh-CN" altLang="en-US" smtClean="0"/>
            </a:lvl1pPr>
          </a:lstStyle>
          <a:p>
            <a:fld id="{0C913308-F349-4B6D-A68A-DD1791B4A57B}" type="slidenum">
              <a:rPr>
                <a:solidFill>
                  <a:prstClr val="black">
                    <a:tint val="75000"/>
                  </a:prstClr>
                </a:solidFill>
              </a:rPr>
            </a:fld>
            <a:endParaRPr>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1000">
        <p14:vortex dir="r"/>
      </p:transition>
    </mc:Choice>
    <mc:Fallback>
      <p:transition spd="slow" advTm="1100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906977" y="267494"/>
            <a:ext cx="5897272" cy="330507"/>
          </a:xfrm>
        </p:spPr>
        <p:txBody>
          <a:bodyPr vert="horz" lIns="68580" tIns="34290" rIns="68580" bIns="34290" rtlCol="0" anchor="ctr">
            <a:noAutofit/>
          </a:bodyPr>
          <a:lstStyle>
            <a:lvl1pPr algn="l">
              <a:defRPr lang="zh-CN" altLang="en-US" sz="2000" b="0" i="0" baseline="0" dirty="0">
                <a:solidFill>
                  <a:schemeClr val="tx1">
                    <a:lumMod val="65000"/>
                    <a:lumOff val="35000"/>
                  </a:schemeClr>
                </a:solidFill>
                <a:effectLst/>
                <a:latin typeface="微软雅黑" panose="020B0503020204020204" pitchFamily="34" charset="-122"/>
                <a:ea typeface="微软雅黑" panose="020B0503020204020204" pitchFamily="34" charset="-122"/>
              </a:defRPr>
            </a:lvl1pPr>
          </a:lstStyle>
          <a:p>
            <a:pPr lvl="0" defTabSz="514350">
              <a:lnSpc>
                <a:spcPct val="90000"/>
              </a:lnSpc>
            </a:pPr>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a:xfrm>
            <a:off x="3124200" y="4791015"/>
            <a:ext cx="2895600" cy="273844"/>
          </a:xfrm>
        </p:spPr>
        <p:txBody>
          <a:bodyPr/>
          <a:lstStyle>
            <a:lvl1pPr>
              <a:defRPr sz="1050"/>
            </a:lvl1p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a:xfrm>
            <a:off x="7452320" y="4788216"/>
            <a:ext cx="1224136" cy="304675"/>
          </a:xfrm>
        </p:spPr>
        <p:txBody>
          <a:bodyPr/>
          <a:lstStyle>
            <a:lvl1pPr algn="ctr">
              <a:defRPr sz="1400">
                <a:latin typeface="Impact" panose="020B0806030902050204" pitchFamily="34" charset="0"/>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cxnSp>
        <p:nvCxnSpPr>
          <p:cNvPr id="12" name="直接连接符 11"/>
          <p:cNvCxnSpPr/>
          <p:nvPr/>
        </p:nvCxnSpPr>
        <p:spPr>
          <a:xfrm flipV="1">
            <a:off x="953128" y="654062"/>
            <a:ext cx="7859428" cy="1"/>
          </a:xfrm>
          <a:prstGeom prst="line">
            <a:avLst/>
          </a:prstGeom>
          <a:ln w="15875" cmpd="sng">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14" name="组合 13"/>
          <p:cNvGrpSpPr/>
          <p:nvPr/>
        </p:nvGrpSpPr>
        <p:grpSpPr>
          <a:xfrm>
            <a:off x="395576" y="248444"/>
            <a:ext cx="396000" cy="396000"/>
            <a:chOff x="406574" y="236732"/>
            <a:chExt cx="612048" cy="593261"/>
          </a:xfrm>
        </p:grpSpPr>
        <p:sp>
          <p:nvSpPr>
            <p:cNvPr id="15" name="矩形 14"/>
            <p:cNvSpPr/>
            <p:nvPr userDrawn="1"/>
          </p:nvSpPr>
          <p:spPr>
            <a:xfrm>
              <a:off x="406574" y="236732"/>
              <a:ext cx="504000" cy="5040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矩形 15"/>
            <p:cNvSpPr/>
            <p:nvPr userDrawn="1"/>
          </p:nvSpPr>
          <p:spPr>
            <a:xfrm>
              <a:off x="694606" y="512239"/>
              <a:ext cx="324016" cy="3177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advTm="11000">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102156" tIns="51076" rIns="102156" bIns="51076"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63"/>
            <a:ext cx="8229600" cy="3394472"/>
          </a:xfrm>
          <a:prstGeom prst="rect">
            <a:avLst/>
          </a:prstGeom>
        </p:spPr>
        <p:txBody>
          <a:bodyPr vert="horz" lIns="102156" tIns="51076" rIns="102156" bIns="51076"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4"/>
            <a:ext cx="2133600" cy="273844"/>
          </a:xfrm>
          <a:prstGeom prst="rect">
            <a:avLst/>
          </a:prstGeom>
        </p:spPr>
        <p:txBody>
          <a:bodyPr vert="horz" lIns="102156" tIns="51076" rIns="102156" bIns="51076" rtlCol="0" anchor="ctr"/>
          <a:lstStyle>
            <a:lvl1pPr algn="l">
              <a:defRPr sz="13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4"/>
            <a:ext cx="2895600" cy="273844"/>
          </a:xfrm>
          <a:prstGeom prst="rect">
            <a:avLst/>
          </a:prstGeom>
        </p:spPr>
        <p:txBody>
          <a:bodyPr vert="horz" lIns="102156" tIns="51076" rIns="102156" bIns="51076" rtlCol="0" anchor="ctr"/>
          <a:lstStyle>
            <a:lvl1pPr algn="ctr">
              <a:defRPr sz="13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102156" tIns="51076" rIns="102156" bIns="51076" rtlCol="0" anchor="ctr"/>
          <a:lstStyle>
            <a:lvl1pPr algn="r">
              <a:defRPr sz="13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2000" advTm="11000">
        <p14:vortex dir="r"/>
      </p:transition>
    </mc:Choice>
    <mc:Fallback>
      <p:transition spd="slow" advTm="11000">
        <p:fade/>
      </p:transition>
    </mc:Fallback>
  </mc:AlternateContent>
  <p:timing>
    <p:tnLst>
      <p:par>
        <p:cTn id="1" dur="indefinite" restart="never" nodeType="tmRoot"/>
      </p:par>
    </p:tnLst>
  </p:timing>
  <p:txStyles>
    <p:titleStyle>
      <a:lvl1pPr algn="ctr" defTabSz="1022985" rtl="0" eaLnBrk="1" latinLnBrk="0" hangingPunct="1">
        <a:spcBef>
          <a:spcPct val="0"/>
        </a:spcBef>
        <a:buNone/>
        <a:defRPr sz="5000" kern="1200">
          <a:solidFill>
            <a:schemeClr val="tx1"/>
          </a:solidFill>
          <a:latin typeface="+mj-lt"/>
          <a:ea typeface="+mj-ea"/>
          <a:cs typeface="+mj-cs"/>
        </a:defRPr>
      </a:lvl1pPr>
    </p:titleStyle>
    <p:bodyStyle>
      <a:lvl1pPr marL="383540" indent="-383540" algn="l" defTabSz="102298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1pPr>
      <a:lvl2pPr marL="831215" indent="-320040" algn="l" defTabSz="1022985"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78890" indent="-255905" algn="l" defTabSz="102298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790700"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02510"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1368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2549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83730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349115" indent="-255905" algn="l" defTabSz="1022985"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22985" rtl="0" eaLnBrk="1" latinLnBrk="0" hangingPunct="1">
        <a:defRPr sz="2000" kern="1200">
          <a:solidFill>
            <a:schemeClr val="tx1"/>
          </a:solidFill>
          <a:latin typeface="+mn-lt"/>
          <a:ea typeface="+mn-ea"/>
          <a:cs typeface="+mn-cs"/>
        </a:defRPr>
      </a:lvl1pPr>
      <a:lvl2pPr marL="511810" algn="l" defTabSz="1022985" rtl="0" eaLnBrk="1" latinLnBrk="0" hangingPunct="1">
        <a:defRPr sz="2000" kern="1200">
          <a:solidFill>
            <a:schemeClr val="tx1"/>
          </a:solidFill>
          <a:latin typeface="+mn-lt"/>
          <a:ea typeface="+mn-ea"/>
          <a:cs typeface="+mn-cs"/>
        </a:defRPr>
      </a:lvl2pPr>
      <a:lvl3pPr marL="1022985" algn="l" defTabSz="1022985" rtl="0" eaLnBrk="1" latinLnBrk="0" hangingPunct="1">
        <a:defRPr sz="2000" kern="1200">
          <a:solidFill>
            <a:schemeClr val="tx1"/>
          </a:solidFill>
          <a:latin typeface="+mn-lt"/>
          <a:ea typeface="+mn-ea"/>
          <a:cs typeface="+mn-cs"/>
        </a:defRPr>
      </a:lvl3pPr>
      <a:lvl4pPr marL="1534795" algn="l" defTabSz="1022985" rtl="0" eaLnBrk="1" latinLnBrk="0" hangingPunct="1">
        <a:defRPr sz="2000" kern="1200">
          <a:solidFill>
            <a:schemeClr val="tx1"/>
          </a:solidFill>
          <a:latin typeface="+mn-lt"/>
          <a:ea typeface="+mn-ea"/>
          <a:cs typeface="+mn-cs"/>
        </a:defRPr>
      </a:lvl4pPr>
      <a:lvl5pPr marL="2046605" algn="l" defTabSz="1022985" rtl="0" eaLnBrk="1" latinLnBrk="0" hangingPunct="1">
        <a:defRPr sz="2000" kern="1200">
          <a:solidFill>
            <a:schemeClr val="tx1"/>
          </a:solidFill>
          <a:latin typeface="+mn-lt"/>
          <a:ea typeface="+mn-ea"/>
          <a:cs typeface="+mn-cs"/>
        </a:defRPr>
      </a:lvl5pPr>
      <a:lvl6pPr marL="2558415" algn="l" defTabSz="1022985" rtl="0" eaLnBrk="1" latinLnBrk="0" hangingPunct="1">
        <a:defRPr sz="2000" kern="1200">
          <a:solidFill>
            <a:schemeClr val="tx1"/>
          </a:solidFill>
          <a:latin typeface="+mn-lt"/>
          <a:ea typeface="+mn-ea"/>
          <a:cs typeface="+mn-cs"/>
        </a:defRPr>
      </a:lvl6pPr>
      <a:lvl7pPr marL="3069590" algn="l" defTabSz="1022985" rtl="0" eaLnBrk="1" latinLnBrk="0" hangingPunct="1">
        <a:defRPr sz="2000" kern="1200">
          <a:solidFill>
            <a:schemeClr val="tx1"/>
          </a:solidFill>
          <a:latin typeface="+mn-lt"/>
          <a:ea typeface="+mn-ea"/>
          <a:cs typeface="+mn-cs"/>
        </a:defRPr>
      </a:lvl7pPr>
      <a:lvl8pPr marL="3581400" algn="l" defTabSz="1022985" rtl="0" eaLnBrk="1" latinLnBrk="0" hangingPunct="1">
        <a:defRPr sz="2000" kern="1200">
          <a:solidFill>
            <a:schemeClr val="tx1"/>
          </a:solidFill>
          <a:latin typeface="+mn-lt"/>
          <a:ea typeface="+mn-ea"/>
          <a:cs typeface="+mn-cs"/>
        </a:defRPr>
      </a:lvl8pPr>
      <a:lvl9pPr marL="4093210" algn="l" defTabSz="102298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4.emf"/><Relationship Id="rId3" Type="http://schemas.openxmlformats.org/officeDocument/2006/relationships/oleObject" Target="../embeddings/oleObject3.bin"/><Relationship Id="rId2" Type="http://schemas.openxmlformats.org/officeDocument/2006/relationships/image" Target="../media/image3.emf"/><Relationship Id="rId1" Type="http://schemas.openxmlformats.org/officeDocument/2006/relationships/oleObject" Target="../embeddings/oleObject2.bin"/></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5" Type="http://schemas.openxmlformats.org/officeDocument/2006/relationships/notesSlide" Target="../notesSlides/notesSlide109.xml"/><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55.wmf"/><Relationship Id="rId1"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9" Type="http://schemas.openxmlformats.org/officeDocument/2006/relationships/notesSlide" Target="../notesSlides/notesSlide110.xml"/><Relationship Id="rId8" Type="http://schemas.openxmlformats.org/officeDocument/2006/relationships/vmlDrawing" Target="../drawings/vmlDrawing21.vml"/><Relationship Id="rId7" Type="http://schemas.openxmlformats.org/officeDocument/2006/relationships/slideLayout" Target="../slideLayouts/slideLayout2.xml"/><Relationship Id="rId6" Type="http://schemas.openxmlformats.org/officeDocument/2006/relationships/image" Target="../media/image58.wmf"/><Relationship Id="rId5" Type="http://schemas.openxmlformats.org/officeDocument/2006/relationships/oleObject" Target="../embeddings/oleObject25.bin"/><Relationship Id="rId4" Type="http://schemas.openxmlformats.org/officeDocument/2006/relationships/image" Target="../media/image57.wmf"/><Relationship Id="rId3" Type="http://schemas.openxmlformats.org/officeDocument/2006/relationships/oleObject" Target="../embeddings/oleObject24.bin"/><Relationship Id="rId2" Type="http://schemas.openxmlformats.org/officeDocument/2006/relationships/image" Target="../media/image56.wmf"/><Relationship Id="rId1" Type="http://schemas.openxmlformats.org/officeDocument/2006/relationships/oleObject" Target="../embeddings/oleObject23.bin"/></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7" Type="http://schemas.openxmlformats.org/officeDocument/2006/relationships/notesSlide" Target="../notesSlides/notesSlide112.xml"/><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60.wmf"/><Relationship Id="rId3" Type="http://schemas.openxmlformats.org/officeDocument/2006/relationships/oleObject" Target="../embeddings/oleObject27.bin"/><Relationship Id="rId2" Type="http://schemas.openxmlformats.org/officeDocument/2006/relationships/image" Target="../media/image59.wmf"/><Relationship Id="rId1" Type="http://schemas.openxmlformats.org/officeDocument/2006/relationships/oleObject" Target="../embeddings/oleObject26.bin"/></Relationships>
</file>

<file path=ppt/slides/_rels/slide113.xml.rels><?xml version="1.0" encoding="UTF-8" standalone="yes"?>
<Relationships xmlns="http://schemas.openxmlformats.org/package/2006/relationships"><Relationship Id="rId5" Type="http://schemas.openxmlformats.org/officeDocument/2006/relationships/notesSlide" Target="../notesSlides/notesSlide113.xml"/><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61.emf"/><Relationship Id="rId1" Type="http://schemas.openxmlformats.org/officeDocument/2006/relationships/oleObject" Target="../embeddings/oleObject28.bin"/></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5" Type="http://schemas.openxmlformats.org/officeDocument/2006/relationships/notesSlide" Target="../notesSlides/notesSlide119.xml"/><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62.emf"/><Relationship Id="rId1"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5" Type="http://schemas.openxmlformats.org/officeDocument/2006/relationships/notesSlide" Target="../notesSlides/notesSlide121.xml"/><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63.emf"/><Relationship Id="rId1" Type="http://schemas.openxmlformats.org/officeDocument/2006/relationships/oleObject" Target="../embeddings/oleObject30.bin"/></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5" Type="http://schemas.openxmlformats.org/officeDocument/2006/relationships/notesSlide" Target="../notesSlides/notesSlide126.xml"/><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65.emf"/><Relationship Id="rId1" Type="http://schemas.openxmlformats.org/officeDocument/2006/relationships/oleObject" Target="../embeddings/oleObject31.bin"/></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2.xml"/><Relationship Id="rId1" Type="http://schemas.openxmlformats.org/officeDocument/2006/relationships/image" Target="../media/image66.jpe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6" Type="http://schemas.openxmlformats.org/officeDocument/2006/relationships/notesSlide" Target="../notesSlides/notesSlide143.xml"/><Relationship Id="rId5" Type="http://schemas.openxmlformats.org/officeDocument/2006/relationships/slideLayout" Target="../slideLayouts/slideLayout1.xml"/><Relationship Id="rId4" Type="http://schemas.openxmlformats.org/officeDocument/2006/relationships/image" Target="../media/image73.png"/><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7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10.bin"/><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1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13.bin"/></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oleObject" Target="../embeddings/oleObject15.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oleObject" Target="../embeddings/oleObject16.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oleObject17.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49.xml"/><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oleObject" Target="../embeddings/oleObject18.bin"/></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oleObject" Target="../embeddings/oleObject19.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oleObject" Target="../embeddings/oleObject20.bin"/></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21.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91.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473750"/>
            <a:ext cx="2761685" cy="2196000"/>
          </a:xfrm>
          <a:custGeom>
            <a:avLst/>
            <a:gdLst/>
            <a:ahLst/>
            <a:cxnLst/>
            <a:rect l="l" t="t" r="r" b="b"/>
            <a:pathLst>
              <a:path w="2761685" h="2196000">
                <a:moveTo>
                  <a:pt x="0" y="0"/>
                </a:moveTo>
                <a:lnTo>
                  <a:pt x="2761685" y="0"/>
                </a:lnTo>
                <a:lnTo>
                  <a:pt x="2318746" y="2196000"/>
                </a:lnTo>
                <a:lnTo>
                  <a:pt x="0" y="21960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4"/>
          <p:cNvSpPr/>
          <p:nvPr/>
        </p:nvSpPr>
        <p:spPr>
          <a:xfrm>
            <a:off x="2548726" y="1473750"/>
            <a:ext cx="6628125" cy="2196000"/>
          </a:xfrm>
          <a:custGeom>
            <a:avLst/>
            <a:gdLst/>
            <a:ahLst/>
            <a:cxnLst/>
            <a:rect l="l" t="t" r="r" b="b"/>
            <a:pathLst>
              <a:path w="6628125" h="2196000">
                <a:moveTo>
                  <a:pt x="442939" y="0"/>
                </a:moveTo>
                <a:lnTo>
                  <a:pt x="6628125" y="0"/>
                </a:lnTo>
                <a:lnTo>
                  <a:pt x="6628125" y="2196000"/>
                </a:lnTo>
                <a:lnTo>
                  <a:pt x="0" y="2196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5580112" y="3084427"/>
            <a:ext cx="1872000" cy="276999"/>
          </a:xfrm>
          <a:prstGeom prst="rect">
            <a:avLst/>
          </a:prstGeom>
          <a:noFill/>
        </p:spPr>
        <p:txBody>
          <a:bodyPr wrap="square" rtlCol="0">
            <a:spAutoFit/>
          </a:bodyPr>
          <a:lstStyle/>
          <a:p>
            <a:r>
              <a:rPr lang="zh-CN" altLang="en-US" sz="1200" dirty="0" smtClean="0">
                <a:solidFill>
                  <a:schemeClr val="bg1"/>
                </a:solidFill>
              </a:rPr>
              <a:t>讲师：顾卫钢</a:t>
            </a:r>
            <a:endParaRPr lang="zh-CN" altLang="en-US" sz="1200" dirty="0">
              <a:solidFill>
                <a:schemeClr val="bg1"/>
              </a:solidFill>
            </a:endParaRPr>
          </a:p>
        </p:txBody>
      </p:sp>
      <p:sp>
        <p:nvSpPr>
          <p:cNvPr id="14" name="KSO_Shape"/>
          <p:cNvSpPr/>
          <p:nvPr/>
        </p:nvSpPr>
        <p:spPr bwMode="auto">
          <a:xfrm>
            <a:off x="5385104" y="3114926"/>
            <a:ext cx="168120" cy="21600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8" name="TextBox 17"/>
          <p:cNvSpPr txBox="1"/>
          <p:nvPr/>
        </p:nvSpPr>
        <p:spPr>
          <a:xfrm>
            <a:off x="3062210" y="2187791"/>
            <a:ext cx="5902278" cy="561682"/>
          </a:xfrm>
          <a:prstGeom prst="rect">
            <a:avLst/>
          </a:prstGeom>
          <a:noFill/>
        </p:spPr>
        <p:txBody>
          <a:bodyPr wrap="square" lIns="68571" tIns="34285" rIns="68571" bIns="34285" rtlCol="0">
            <a:spAutoFit/>
          </a:bodyPr>
          <a:lstStyle/>
          <a:p>
            <a:pPr algn="ctr"/>
            <a:r>
              <a:rPr lang="zh-CN" altLang="en-US" sz="3200" spc="300" dirty="0" smtClean="0">
                <a:solidFill>
                  <a:schemeClr val="bg1"/>
                </a:solidFill>
              </a:rPr>
              <a:t>增强型</a:t>
            </a:r>
            <a:r>
              <a:rPr lang="zh-CN" altLang="en-US" sz="3200" spc="300" dirty="0">
                <a:solidFill>
                  <a:schemeClr val="bg1"/>
                </a:solidFill>
              </a:rPr>
              <a:t>控制器局域网</a:t>
            </a:r>
            <a:r>
              <a:rPr lang="en-US" altLang="zh-CN" sz="3200" spc="300" dirty="0">
                <a:solidFill>
                  <a:schemeClr val="bg1"/>
                </a:solidFill>
              </a:rPr>
              <a:t>eCAN</a:t>
            </a:r>
            <a:endParaRPr lang="zh-CN" altLang="en-US" sz="3200" spc="300" dirty="0">
              <a:solidFill>
                <a:schemeClr val="bg1"/>
              </a:solidFill>
            </a:endParaRPr>
          </a:p>
        </p:txBody>
      </p:sp>
      <p:grpSp>
        <p:nvGrpSpPr>
          <p:cNvPr id="25" name="组合 24"/>
          <p:cNvGrpSpPr/>
          <p:nvPr/>
        </p:nvGrpSpPr>
        <p:grpSpPr>
          <a:xfrm>
            <a:off x="467544" y="1745324"/>
            <a:ext cx="1652852" cy="1652852"/>
            <a:chOff x="6775328" y="630868"/>
            <a:chExt cx="1652852" cy="1652852"/>
          </a:xfrm>
        </p:grpSpPr>
        <p:sp>
          <p:nvSpPr>
            <p:cNvPr id="26" name="椭圆 25"/>
            <p:cNvSpPr/>
            <p:nvPr/>
          </p:nvSpPr>
          <p:spPr>
            <a:xfrm>
              <a:off x="6775328" y="630868"/>
              <a:ext cx="1652852" cy="1652852"/>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539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endParaRPr>
            </a:p>
          </p:txBody>
        </p:sp>
        <p:sp>
          <p:nvSpPr>
            <p:cNvPr id="27" name="椭圆 26"/>
            <p:cNvSpPr/>
            <p:nvPr/>
          </p:nvSpPr>
          <p:spPr bwMode="auto">
            <a:xfrm>
              <a:off x="6959915" y="815455"/>
              <a:ext cx="1283679" cy="1283679"/>
            </a:xfrm>
            <a:prstGeom prst="ellipse">
              <a:avLst/>
            </a:prstGeom>
            <a:solidFill>
              <a:schemeClr val="accent1"/>
            </a:solidFill>
            <a:ln>
              <a:noFill/>
            </a:ln>
            <a:effectLst>
              <a:innerShdw blurRad="76200" dist="101600" dir="180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71" tIns="34285" rIns="68571" bIns="34285" numCol="1" spcCol="0" rtlCol="0" fromWordArt="0" anchor="ctr" anchorCtr="0" forceAA="0" compatLnSpc="1">
              <a:noAutofit/>
            </a:bodyPr>
            <a:lstStyle/>
            <a:p>
              <a:pPr algn="ctr" defTabSz="685800"/>
              <a:endParaRPr lang="en-US" sz="2100" b="1"/>
            </a:p>
          </p:txBody>
        </p:sp>
        <p:sp>
          <p:nvSpPr>
            <p:cNvPr id="28" name="KSO_Shape"/>
            <p:cNvSpPr>
              <a:spLocks noChangeAspect="1"/>
            </p:cNvSpPr>
            <p:nvPr/>
          </p:nvSpPr>
          <p:spPr bwMode="auto">
            <a:xfrm>
              <a:off x="7214180" y="1164029"/>
              <a:ext cx="775149" cy="586531"/>
            </a:xfrm>
            <a:custGeom>
              <a:avLst/>
              <a:gdLst>
                <a:gd name="T0" fmla="*/ 354414 w 2295525"/>
                <a:gd name="T1" fmla="*/ 1437494 h 1735138"/>
                <a:gd name="T2" fmla="*/ 223983 w 2295525"/>
                <a:gd name="T3" fmla="*/ 1389407 h 1735138"/>
                <a:gd name="T4" fmla="*/ 200120 w 2295525"/>
                <a:gd name="T5" fmla="*/ 1433678 h 1735138"/>
                <a:gd name="T6" fmla="*/ 1871799 w 2295525"/>
                <a:gd name="T7" fmla="*/ 1202082 h 1735138"/>
                <a:gd name="T8" fmla="*/ 1862595 w 2295525"/>
                <a:gd name="T9" fmla="*/ 1430571 h 1735138"/>
                <a:gd name="T10" fmla="*/ 1585813 w 2295525"/>
                <a:gd name="T11" fmla="*/ 1207999 h 1735138"/>
                <a:gd name="T12" fmla="*/ 1490656 w 2295525"/>
                <a:gd name="T13" fmla="*/ 1402297 h 1735138"/>
                <a:gd name="T14" fmla="*/ 1152749 w 2295525"/>
                <a:gd name="T15" fmla="*/ 1383558 h 1735138"/>
                <a:gd name="T16" fmla="*/ 1090837 w 2295525"/>
                <a:gd name="T17" fmla="*/ 1220821 h 1735138"/>
                <a:gd name="T18" fmla="*/ 783516 w 2295525"/>
                <a:gd name="T19" fmla="*/ 1424982 h 1735138"/>
                <a:gd name="T20" fmla="*/ 1483025 w 2295525"/>
                <a:gd name="T21" fmla="*/ 1122300 h 1735138"/>
                <a:gd name="T22" fmla="*/ 1518730 w 2295525"/>
                <a:gd name="T23" fmla="*/ 1215802 h 1735138"/>
                <a:gd name="T24" fmla="*/ 1183050 w 2295525"/>
                <a:gd name="T25" fmla="*/ 1170419 h 1735138"/>
                <a:gd name="T26" fmla="*/ 1093135 w 2295525"/>
                <a:gd name="T27" fmla="*/ 1129269 h 1735138"/>
                <a:gd name="T28" fmla="*/ 556942 w 2295525"/>
                <a:gd name="T29" fmla="*/ 1349470 h 1735138"/>
                <a:gd name="T30" fmla="*/ 575056 w 2295525"/>
                <a:gd name="T31" fmla="*/ 1122300 h 1735138"/>
                <a:gd name="T32" fmla="*/ 1862842 w 2295525"/>
                <a:gd name="T33" fmla="*/ 1073163 h 1735138"/>
                <a:gd name="T34" fmla="*/ 1818708 w 2295525"/>
                <a:gd name="T35" fmla="*/ 1141187 h 1735138"/>
                <a:gd name="T36" fmla="*/ 1616812 w 2295525"/>
                <a:gd name="T37" fmla="*/ 1141187 h 1735138"/>
                <a:gd name="T38" fmla="*/ 1710350 w 2295525"/>
                <a:gd name="T39" fmla="*/ 973592 h 1735138"/>
                <a:gd name="T40" fmla="*/ 1049969 w 2295525"/>
                <a:gd name="T41" fmla="*/ 1053775 h 1735138"/>
                <a:gd name="T42" fmla="*/ 1014682 w 2295525"/>
                <a:gd name="T43" fmla="*/ 1139873 h 1735138"/>
                <a:gd name="T44" fmla="*/ 810877 w 2295525"/>
                <a:gd name="T45" fmla="*/ 1148088 h 1735138"/>
                <a:gd name="T46" fmla="*/ 894641 w 2295525"/>
                <a:gd name="T47" fmla="*/ 977206 h 1735138"/>
                <a:gd name="T48" fmla="*/ 1442943 w 2295525"/>
                <a:gd name="T49" fmla="*/ 1075103 h 1735138"/>
                <a:gd name="T50" fmla="*/ 1436373 w 2295525"/>
                <a:gd name="T51" fmla="*/ 1150050 h 1735138"/>
                <a:gd name="T52" fmla="*/ 1208721 w 2295525"/>
                <a:gd name="T53" fmla="*/ 1078390 h 1735138"/>
                <a:gd name="T54" fmla="*/ 1323368 w 2295525"/>
                <a:gd name="T55" fmla="*/ 948876 h 1735138"/>
                <a:gd name="T56" fmla="*/ 1621695 w 2295525"/>
                <a:gd name="T57" fmla="*/ 933562 h 1735138"/>
                <a:gd name="T58" fmla="*/ 1479674 w 2295525"/>
                <a:gd name="T59" fmla="*/ 1082709 h 1735138"/>
                <a:gd name="T60" fmla="*/ 1414939 w 2295525"/>
                <a:gd name="T61" fmla="*/ 921326 h 1735138"/>
                <a:gd name="T62" fmla="*/ 734217 w 2295525"/>
                <a:gd name="T63" fmla="*/ 885923 h 1735138"/>
                <a:gd name="T64" fmla="*/ 821379 w 2295525"/>
                <a:gd name="T65" fmla="*/ 995880 h 1735138"/>
                <a:gd name="T66" fmla="*/ 569798 w 2295525"/>
                <a:gd name="T67" fmla="*/ 1011399 h 1735138"/>
                <a:gd name="T68" fmla="*/ 708465 w 2295525"/>
                <a:gd name="T69" fmla="*/ 874696 h 1735138"/>
                <a:gd name="T70" fmla="*/ 1179427 w 2295525"/>
                <a:gd name="T71" fmla="*/ 987627 h 1735138"/>
                <a:gd name="T72" fmla="*/ 1053942 w 2295525"/>
                <a:gd name="T73" fmla="*/ 998854 h 1735138"/>
                <a:gd name="T74" fmla="*/ 1081279 w 2295525"/>
                <a:gd name="T75" fmla="*/ 872390 h 1735138"/>
                <a:gd name="T76" fmla="*/ 630962 w 2295525"/>
                <a:gd name="T77" fmla="*/ 582190 h 1735138"/>
                <a:gd name="T78" fmla="*/ 650134 w 2295525"/>
                <a:gd name="T79" fmla="*/ 606180 h 1735138"/>
                <a:gd name="T80" fmla="*/ 568156 w 2295525"/>
                <a:gd name="T81" fmla="*/ 576931 h 1735138"/>
                <a:gd name="T82" fmla="*/ 423066 w 2295525"/>
                <a:gd name="T83" fmla="*/ 442769 h 1735138"/>
                <a:gd name="T84" fmla="*/ 467582 w 2295525"/>
                <a:gd name="T85" fmla="*/ 701168 h 1735138"/>
                <a:gd name="T86" fmla="*/ 431639 w 2295525"/>
                <a:gd name="T87" fmla="*/ 840254 h 1735138"/>
                <a:gd name="T88" fmla="*/ 233461 w 2295525"/>
                <a:gd name="T89" fmla="*/ 1059432 h 1735138"/>
                <a:gd name="T90" fmla="*/ 24401 w 2295525"/>
                <a:gd name="T91" fmla="*/ 753902 h 1735138"/>
                <a:gd name="T92" fmla="*/ 24071 w 2295525"/>
                <a:gd name="T93" fmla="*/ 496162 h 1735138"/>
                <a:gd name="T94" fmla="*/ 271712 w 2295525"/>
                <a:gd name="T95" fmla="*/ 589107 h 1735138"/>
                <a:gd name="T96" fmla="*/ 114945 w 2295525"/>
                <a:gd name="T97" fmla="*/ 167158 h 1735138"/>
                <a:gd name="T98" fmla="*/ 805855 w 2295525"/>
                <a:gd name="T99" fmla="*/ 635663 h 1735138"/>
                <a:gd name="T100" fmla="*/ 259204 w 2295525"/>
                <a:gd name="T101" fmla="*/ 33300 h 1735138"/>
                <a:gd name="T102" fmla="*/ 328699 w 2295525"/>
                <a:gd name="T103" fmla="*/ 129902 h 1735138"/>
                <a:gd name="T104" fmla="*/ 367892 w 2295525"/>
                <a:gd name="T105" fmla="*/ 169466 h 1735138"/>
                <a:gd name="T106" fmla="*/ 336932 w 2295525"/>
                <a:gd name="T107" fmla="*/ 328712 h 1735138"/>
                <a:gd name="T108" fmla="*/ 211447 w 2295525"/>
                <a:gd name="T109" fmla="*/ 381464 h 1735138"/>
                <a:gd name="T110" fmla="*/ 106711 w 2295525"/>
                <a:gd name="T111" fmla="*/ 261452 h 1735138"/>
                <a:gd name="T112" fmla="*/ 105065 w 2295525"/>
                <a:gd name="T113" fmla="*/ 98581 h 1735138"/>
                <a:gd name="T114" fmla="*/ 1739362 w 2295525"/>
                <a:gd name="T115" fmla="*/ 11210 h 1735138"/>
                <a:gd name="T116" fmla="*/ 1780178 w 2295525"/>
                <a:gd name="T117" fmla="*/ 665335 h 1735138"/>
                <a:gd name="T118" fmla="*/ 801905 w 2295525"/>
                <a:gd name="T119" fmla="*/ 719736 h 1735138"/>
                <a:gd name="T120" fmla="*/ 728501 w 2295525"/>
                <a:gd name="T121" fmla="*/ 578954 h 1735138"/>
                <a:gd name="T122" fmla="*/ 797296 w 2295525"/>
                <a:gd name="T123" fmla="*/ 2967 h 17351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295525" h="1735138">
                  <a:moveTo>
                    <a:pt x="350837" y="1671638"/>
                  </a:moveTo>
                  <a:lnTo>
                    <a:pt x="438244" y="1671638"/>
                  </a:lnTo>
                  <a:lnTo>
                    <a:pt x="442634" y="1674019"/>
                  </a:lnTo>
                  <a:lnTo>
                    <a:pt x="452213" y="1680766"/>
                  </a:lnTo>
                  <a:lnTo>
                    <a:pt x="458599" y="1685132"/>
                  </a:lnTo>
                  <a:lnTo>
                    <a:pt x="465384" y="1690291"/>
                  </a:lnTo>
                  <a:lnTo>
                    <a:pt x="472169" y="1695847"/>
                  </a:lnTo>
                  <a:lnTo>
                    <a:pt x="478156" y="1701404"/>
                  </a:lnTo>
                  <a:lnTo>
                    <a:pt x="483743" y="1706960"/>
                  </a:lnTo>
                  <a:lnTo>
                    <a:pt x="488533" y="1712913"/>
                  </a:lnTo>
                  <a:lnTo>
                    <a:pt x="490129" y="1715691"/>
                  </a:lnTo>
                  <a:lnTo>
                    <a:pt x="490928" y="1718072"/>
                  </a:lnTo>
                  <a:lnTo>
                    <a:pt x="491726" y="1720454"/>
                  </a:lnTo>
                  <a:lnTo>
                    <a:pt x="492125" y="1723232"/>
                  </a:lnTo>
                  <a:lnTo>
                    <a:pt x="491726" y="1725216"/>
                  </a:lnTo>
                  <a:lnTo>
                    <a:pt x="490928" y="1727201"/>
                  </a:lnTo>
                  <a:lnTo>
                    <a:pt x="489331" y="1729582"/>
                  </a:lnTo>
                  <a:lnTo>
                    <a:pt x="486537" y="1730772"/>
                  </a:lnTo>
                  <a:lnTo>
                    <a:pt x="483743" y="1732360"/>
                  </a:lnTo>
                  <a:lnTo>
                    <a:pt x="479752" y="1733551"/>
                  </a:lnTo>
                  <a:lnTo>
                    <a:pt x="475362" y="1734344"/>
                  </a:lnTo>
                  <a:lnTo>
                    <a:pt x="469774" y="1734741"/>
                  </a:lnTo>
                  <a:lnTo>
                    <a:pt x="462590" y="1735138"/>
                  </a:lnTo>
                  <a:lnTo>
                    <a:pt x="455805" y="1735138"/>
                  </a:lnTo>
                  <a:lnTo>
                    <a:pt x="449419" y="1734741"/>
                  </a:lnTo>
                  <a:lnTo>
                    <a:pt x="443432" y="1733947"/>
                  </a:lnTo>
                  <a:lnTo>
                    <a:pt x="437446" y="1733154"/>
                  </a:lnTo>
                  <a:lnTo>
                    <a:pt x="431858" y="1731566"/>
                  </a:lnTo>
                  <a:lnTo>
                    <a:pt x="427069" y="1730376"/>
                  </a:lnTo>
                  <a:lnTo>
                    <a:pt x="421481" y="1727994"/>
                  </a:lnTo>
                  <a:lnTo>
                    <a:pt x="416691" y="1726010"/>
                  </a:lnTo>
                  <a:lnTo>
                    <a:pt x="411902" y="1724026"/>
                  </a:lnTo>
                  <a:lnTo>
                    <a:pt x="402722" y="1718866"/>
                  </a:lnTo>
                  <a:lnTo>
                    <a:pt x="394341" y="1712913"/>
                  </a:lnTo>
                  <a:lnTo>
                    <a:pt x="385560" y="1706960"/>
                  </a:lnTo>
                  <a:lnTo>
                    <a:pt x="381968" y="1704579"/>
                  </a:lnTo>
                  <a:lnTo>
                    <a:pt x="379573" y="1703785"/>
                  </a:lnTo>
                  <a:lnTo>
                    <a:pt x="377578" y="1703785"/>
                  </a:lnTo>
                  <a:lnTo>
                    <a:pt x="376780" y="1704182"/>
                  </a:lnTo>
                  <a:lnTo>
                    <a:pt x="376380" y="1705372"/>
                  </a:lnTo>
                  <a:lnTo>
                    <a:pt x="375582" y="1706563"/>
                  </a:lnTo>
                  <a:lnTo>
                    <a:pt x="375183" y="1707357"/>
                  </a:lnTo>
                  <a:lnTo>
                    <a:pt x="373986" y="1707754"/>
                  </a:lnTo>
                  <a:lnTo>
                    <a:pt x="364008" y="1707357"/>
                  </a:lnTo>
                  <a:lnTo>
                    <a:pt x="358420" y="1706563"/>
                  </a:lnTo>
                  <a:lnTo>
                    <a:pt x="356425" y="1706166"/>
                  </a:lnTo>
                  <a:lnTo>
                    <a:pt x="355227" y="1705769"/>
                  </a:lnTo>
                  <a:lnTo>
                    <a:pt x="353232" y="1697435"/>
                  </a:lnTo>
                  <a:lnTo>
                    <a:pt x="352433" y="1690688"/>
                  </a:lnTo>
                  <a:lnTo>
                    <a:pt x="351635" y="1685132"/>
                  </a:lnTo>
                  <a:lnTo>
                    <a:pt x="351236" y="1680766"/>
                  </a:lnTo>
                  <a:lnTo>
                    <a:pt x="351635" y="1677988"/>
                  </a:lnTo>
                  <a:lnTo>
                    <a:pt x="351635" y="1676004"/>
                  </a:lnTo>
                  <a:lnTo>
                    <a:pt x="352433" y="1674019"/>
                  </a:lnTo>
                  <a:lnTo>
                    <a:pt x="350837" y="1671638"/>
                  </a:lnTo>
                  <a:close/>
                  <a:moveTo>
                    <a:pt x="168275" y="1670050"/>
                  </a:moveTo>
                  <a:lnTo>
                    <a:pt x="265566" y="1670050"/>
                  </a:lnTo>
                  <a:lnTo>
                    <a:pt x="269899" y="1672491"/>
                  </a:lnTo>
                  <a:lnTo>
                    <a:pt x="281322" y="1679406"/>
                  </a:lnTo>
                  <a:lnTo>
                    <a:pt x="288018" y="1683881"/>
                  </a:lnTo>
                  <a:lnTo>
                    <a:pt x="295502" y="1689170"/>
                  </a:lnTo>
                  <a:lnTo>
                    <a:pt x="302986" y="1694458"/>
                  </a:lnTo>
                  <a:lnTo>
                    <a:pt x="309682" y="1700560"/>
                  </a:lnTo>
                  <a:lnTo>
                    <a:pt x="315984" y="1706255"/>
                  </a:lnTo>
                  <a:lnTo>
                    <a:pt x="318742" y="1709510"/>
                  </a:lnTo>
                  <a:lnTo>
                    <a:pt x="321105" y="1711950"/>
                  </a:lnTo>
                  <a:lnTo>
                    <a:pt x="322681" y="1714798"/>
                  </a:lnTo>
                  <a:lnTo>
                    <a:pt x="323862" y="1717646"/>
                  </a:lnTo>
                  <a:lnTo>
                    <a:pt x="325044" y="1720086"/>
                  </a:lnTo>
                  <a:lnTo>
                    <a:pt x="325438" y="1722934"/>
                  </a:lnTo>
                  <a:lnTo>
                    <a:pt x="325044" y="1724968"/>
                  </a:lnTo>
                  <a:lnTo>
                    <a:pt x="323862" y="1727002"/>
                  </a:lnTo>
                  <a:lnTo>
                    <a:pt x="321893" y="1728629"/>
                  </a:lnTo>
                  <a:lnTo>
                    <a:pt x="319529" y="1730663"/>
                  </a:lnTo>
                  <a:lnTo>
                    <a:pt x="315984" y="1732290"/>
                  </a:lnTo>
                  <a:lnTo>
                    <a:pt x="312046" y="1733104"/>
                  </a:lnTo>
                  <a:lnTo>
                    <a:pt x="306531" y="1734324"/>
                  </a:lnTo>
                  <a:lnTo>
                    <a:pt x="300229" y="1734731"/>
                  </a:lnTo>
                  <a:lnTo>
                    <a:pt x="292351" y="1735138"/>
                  </a:lnTo>
                  <a:lnTo>
                    <a:pt x="285261" y="1735138"/>
                  </a:lnTo>
                  <a:lnTo>
                    <a:pt x="278171" y="1734731"/>
                  </a:lnTo>
                  <a:lnTo>
                    <a:pt x="271475" y="1733918"/>
                  </a:lnTo>
                  <a:lnTo>
                    <a:pt x="264778" y="1732697"/>
                  </a:lnTo>
                  <a:lnTo>
                    <a:pt x="258476" y="1731477"/>
                  </a:lnTo>
                  <a:lnTo>
                    <a:pt x="252568" y="1729850"/>
                  </a:lnTo>
                  <a:lnTo>
                    <a:pt x="247053" y="1727816"/>
                  </a:lnTo>
                  <a:lnTo>
                    <a:pt x="241145" y="1725782"/>
                  </a:lnTo>
                  <a:lnTo>
                    <a:pt x="236024" y="1723748"/>
                  </a:lnTo>
                  <a:lnTo>
                    <a:pt x="225783" y="1718052"/>
                  </a:lnTo>
                  <a:lnTo>
                    <a:pt x="215936" y="1712357"/>
                  </a:lnTo>
                  <a:lnTo>
                    <a:pt x="206876" y="1706255"/>
                  </a:lnTo>
                  <a:lnTo>
                    <a:pt x="202543" y="1703814"/>
                  </a:lnTo>
                  <a:lnTo>
                    <a:pt x="200180" y="1703001"/>
                  </a:lnTo>
                  <a:lnTo>
                    <a:pt x="198211" y="1703001"/>
                  </a:lnTo>
                  <a:lnTo>
                    <a:pt x="197423" y="1703408"/>
                  </a:lnTo>
                  <a:lnTo>
                    <a:pt x="196241" y="1704628"/>
                  </a:lnTo>
                  <a:lnTo>
                    <a:pt x="195847" y="1705848"/>
                  </a:lnTo>
                  <a:lnTo>
                    <a:pt x="195060" y="1706662"/>
                  </a:lnTo>
                  <a:lnTo>
                    <a:pt x="193878" y="1707069"/>
                  </a:lnTo>
                  <a:lnTo>
                    <a:pt x="182455" y="1706662"/>
                  </a:lnTo>
                  <a:lnTo>
                    <a:pt x="176941" y="1705848"/>
                  </a:lnTo>
                  <a:lnTo>
                    <a:pt x="174183" y="1705442"/>
                  </a:lnTo>
                  <a:lnTo>
                    <a:pt x="173002" y="1705035"/>
                  </a:lnTo>
                  <a:lnTo>
                    <a:pt x="171032" y="1696492"/>
                  </a:lnTo>
                  <a:lnTo>
                    <a:pt x="169457" y="1689576"/>
                  </a:lnTo>
                  <a:lnTo>
                    <a:pt x="169063" y="1683881"/>
                  </a:lnTo>
                  <a:lnTo>
                    <a:pt x="168669" y="1679406"/>
                  </a:lnTo>
                  <a:lnTo>
                    <a:pt x="169063" y="1676152"/>
                  </a:lnTo>
                  <a:lnTo>
                    <a:pt x="169063" y="1674118"/>
                  </a:lnTo>
                  <a:lnTo>
                    <a:pt x="169457" y="1672491"/>
                  </a:lnTo>
                  <a:lnTo>
                    <a:pt x="168275" y="1670050"/>
                  </a:lnTo>
                  <a:close/>
                  <a:moveTo>
                    <a:pt x="1942197" y="1444625"/>
                  </a:moveTo>
                  <a:lnTo>
                    <a:pt x="2238486" y="1444625"/>
                  </a:lnTo>
                  <a:lnTo>
                    <a:pt x="2244427" y="1445021"/>
                  </a:lnTo>
                  <a:lnTo>
                    <a:pt x="2249973" y="1445812"/>
                  </a:lnTo>
                  <a:lnTo>
                    <a:pt x="2255518" y="1447000"/>
                  </a:lnTo>
                  <a:lnTo>
                    <a:pt x="2260272" y="1448978"/>
                  </a:lnTo>
                  <a:lnTo>
                    <a:pt x="2265421" y="1451748"/>
                  </a:lnTo>
                  <a:lnTo>
                    <a:pt x="2270174" y="1454123"/>
                  </a:lnTo>
                  <a:lnTo>
                    <a:pt x="2274532" y="1457289"/>
                  </a:lnTo>
                  <a:lnTo>
                    <a:pt x="2278493" y="1461246"/>
                  </a:lnTo>
                  <a:lnTo>
                    <a:pt x="2282454" y="1465204"/>
                  </a:lnTo>
                  <a:lnTo>
                    <a:pt x="2285623" y="1469557"/>
                  </a:lnTo>
                  <a:lnTo>
                    <a:pt x="2287999" y="1474306"/>
                  </a:lnTo>
                  <a:lnTo>
                    <a:pt x="2290772" y="1479451"/>
                  </a:lnTo>
                  <a:lnTo>
                    <a:pt x="2292356" y="1484200"/>
                  </a:lnTo>
                  <a:lnTo>
                    <a:pt x="2293941" y="1489740"/>
                  </a:lnTo>
                  <a:lnTo>
                    <a:pt x="2294733" y="1495280"/>
                  </a:lnTo>
                  <a:lnTo>
                    <a:pt x="2295525" y="1501217"/>
                  </a:lnTo>
                  <a:lnTo>
                    <a:pt x="2295525" y="1665451"/>
                  </a:lnTo>
                  <a:lnTo>
                    <a:pt x="2294733" y="1671387"/>
                  </a:lnTo>
                  <a:lnTo>
                    <a:pt x="2293941" y="1676927"/>
                  </a:lnTo>
                  <a:lnTo>
                    <a:pt x="2292356" y="1682468"/>
                  </a:lnTo>
                  <a:lnTo>
                    <a:pt x="2290772" y="1688008"/>
                  </a:lnTo>
                  <a:lnTo>
                    <a:pt x="2287999" y="1692361"/>
                  </a:lnTo>
                  <a:lnTo>
                    <a:pt x="2285623" y="1697110"/>
                  </a:lnTo>
                  <a:lnTo>
                    <a:pt x="2282454" y="1701859"/>
                  </a:lnTo>
                  <a:lnTo>
                    <a:pt x="2278493" y="1705421"/>
                  </a:lnTo>
                  <a:lnTo>
                    <a:pt x="2274532" y="1709378"/>
                  </a:lnTo>
                  <a:lnTo>
                    <a:pt x="2270174" y="1712544"/>
                  </a:lnTo>
                  <a:lnTo>
                    <a:pt x="2265421" y="1715315"/>
                  </a:lnTo>
                  <a:lnTo>
                    <a:pt x="2260272" y="1717689"/>
                  </a:lnTo>
                  <a:lnTo>
                    <a:pt x="2255518" y="1719668"/>
                  </a:lnTo>
                  <a:lnTo>
                    <a:pt x="2249973" y="1720855"/>
                  </a:lnTo>
                  <a:lnTo>
                    <a:pt x="2244427" y="1722042"/>
                  </a:lnTo>
                  <a:lnTo>
                    <a:pt x="2238486" y="1722438"/>
                  </a:lnTo>
                  <a:lnTo>
                    <a:pt x="1942197" y="1722438"/>
                  </a:lnTo>
                  <a:lnTo>
                    <a:pt x="1936652" y="1722042"/>
                  </a:lnTo>
                  <a:lnTo>
                    <a:pt x="1931106" y="1720855"/>
                  </a:lnTo>
                  <a:lnTo>
                    <a:pt x="1925561" y="1719668"/>
                  </a:lnTo>
                  <a:lnTo>
                    <a:pt x="1920412" y="1717689"/>
                  </a:lnTo>
                  <a:lnTo>
                    <a:pt x="1915262" y="1715315"/>
                  </a:lnTo>
                  <a:lnTo>
                    <a:pt x="1910905" y="1712544"/>
                  </a:lnTo>
                  <a:lnTo>
                    <a:pt x="1906548" y="1709378"/>
                  </a:lnTo>
                  <a:lnTo>
                    <a:pt x="1902191" y="1705421"/>
                  </a:lnTo>
                  <a:lnTo>
                    <a:pt x="1899022" y="1701859"/>
                  </a:lnTo>
                  <a:lnTo>
                    <a:pt x="1895457" y="1697110"/>
                  </a:lnTo>
                  <a:lnTo>
                    <a:pt x="1892684" y="1692361"/>
                  </a:lnTo>
                  <a:lnTo>
                    <a:pt x="1890307" y="1688008"/>
                  </a:lnTo>
                  <a:lnTo>
                    <a:pt x="1888327" y="1682468"/>
                  </a:lnTo>
                  <a:lnTo>
                    <a:pt x="1887139" y="1676927"/>
                  </a:lnTo>
                  <a:lnTo>
                    <a:pt x="1886346" y="1671387"/>
                  </a:lnTo>
                  <a:lnTo>
                    <a:pt x="1885950" y="1665451"/>
                  </a:lnTo>
                  <a:lnTo>
                    <a:pt x="1885950" y="1501217"/>
                  </a:lnTo>
                  <a:lnTo>
                    <a:pt x="1886346" y="1495280"/>
                  </a:lnTo>
                  <a:lnTo>
                    <a:pt x="1887139" y="1489740"/>
                  </a:lnTo>
                  <a:lnTo>
                    <a:pt x="1888327" y="1484200"/>
                  </a:lnTo>
                  <a:lnTo>
                    <a:pt x="1890307" y="1479451"/>
                  </a:lnTo>
                  <a:lnTo>
                    <a:pt x="1892684" y="1474306"/>
                  </a:lnTo>
                  <a:lnTo>
                    <a:pt x="1895457" y="1469557"/>
                  </a:lnTo>
                  <a:lnTo>
                    <a:pt x="1899022" y="1465204"/>
                  </a:lnTo>
                  <a:lnTo>
                    <a:pt x="1902191" y="1461246"/>
                  </a:lnTo>
                  <a:lnTo>
                    <a:pt x="1906548" y="1457289"/>
                  </a:lnTo>
                  <a:lnTo>
                    <a:pt x="1910905" y="1454123"/>
                  </a:lnTo>
                  <a:lnTo>
                    <a:pt x="1915262" y="1451748"/>
                  </a:lnTo>
                  <a:lnTo>
                    <a:pt x="1920412" y="1448978"/>
                  </a:lnTo>
                  <a:lnTo>
                    <a:pt x="1925561" y="1447000"/>
                  </a:lnTo>
                  <a:lnTo>
                    <a:pt x="1931106" y="1445812"/>
                  </a:lnTo>
                  <a:lnTo>
                    <a:pt x="1936652" y="1445021"/>
                  </a:lnTo>
                  <a:lnTo>
                    <a:pt x="1942197" y="1444625"/>
                  </a:lnTo>
                  <a:close/>
                  <a:moveTo>
                    <a:pt x="1445637" y="1444625"/>
                  </a:moveTo>
                  <a:lnTo>
                    <a:pt x="1743650" y="1444625"/>
                  </a:lnTo>
                  <a:lnTo>
                    <a:pt x="1749627" y="1445021"/>
                  </a:lnTo>
                  <a:lnTo>
                    <a:pt x="1755204" y="1445812"/>
                  </a:lnTo>
                  <a:lnTo>
                    <a:pt x="1760384" y="1447000"/>
                  </a:lnTo>
                  <a:lnTo>
                    <a:pt x="1765563" y="1448978"/>
                  </a:lnTo>
                  <a:lnTo>
                    <a:pt x="1770743" y="1451748"/>
                  </a:lnTo>
                  <a:lnTo>
                    <a:pt x="1775524" y="1454123"/>
                  </a:lnTo>
                  <a:lnTo>
                    <a:pt x="1779508" y="1457289"/>
                  </a:lnTo>
                  <a:lnTo>
                    <a:pt x="1783890" y="1461246"/>
                  </a:lnTo>
                  <a:lnTo>
                    <a:pt x="1787476" y="1465204"/>
                  </a:lnTo>
                  <a:lnTo>
                    <a:pt x="1790663" y="1469557"/>
                  </a:lnTo>
                  <a:lnTo>
                    <a:pt x="1793452" y="1474306"/>
                  </a:lnTo>
                  <a:lnTo>
                    <a:pt x="1796241" y="1479451"/>
                  </a:lnTo>
                  <a:lnTo>
                    <a:pt x="1797835" y="1484200"/>
                  </a:lnTo>
                  <a:lnTo>
                    <a:pt x="1799428" y="1489740"/>
                  </a:lnTo>
                  <a:lnTo>
                    <a:pt x="1800225" y="1495280"/>
                  </a:lnTo>
                  <a:lnTo>
                    <a:pt x="1800225" y="1501217"/>
                  </a:lnTo>
                  <a:lnTo>
                    <a:pt x="1800225" y="1665451"/>
                  </a:lnTo>
                  <a:lnTo>
                    <a:pt x="1800225" y="1671387"/>
                  </a:lnTo>
                  <a:lnTo>
                    <a:pt x="1799428" y="1676927"/>
                  </a:lnTo>
                  <a:lnTo>
                    <a:pt x="1797835" y="1682468"/>
                  </a:lnTo>
                  <a:lnTo>
                    <a:pt x="1796241" y="1688008"/>
                  </a:lnTo>
                  <a:lnTo>
                    <a:pt x="1793452" y="1692361"/>
                  </a:lnTo>
                  <a:lnTo>
                    <a:pt x="1790663" y="1697110"/>
                  </a:lnTo>
                  <a:lnTo>
                    <a:pt x="1787476" y="1701859"/>
                  </a:lnTo>
                  <a:lnTo>
                    <a:pt x="1783890" y="1705421"/>
                  </a:lnTo>
                  <a:lnTo>
                    <a:pt x="1779508" y="1709378"/>
                  </a:lnTo>
                  <a:lnTo>
                    <a:pt x="1775524" y="1712544"/>
                  </a:lnTo>
                  <a:lnTo>
                    <a:pt x="1770743" y="1715315"/>
                  </a:lnTo>
                  <a:lnTo>
                    <a:pt x="1765563" y="1717689"/>
                  </a:lnTo>
                  <a:lnTo>
                    <a:pt x="1760384" y="1719668"/>
                  </a:lnTo>
                  <a:lnTo>
                    <a:pt x="1755204" y="1720855"/>
                  </a:lnTo>
                  <a:lnTo>
                    <a:pt x="1749627" y="1722042"/>
                  </a:lnTo>
                  <a:lnTo>
                    <a:pt x="1743650" y="1722438"/>
                  </a:lnTo>
                  <a:lnTo>
                    <a:pt x="1445637" y="1722438"/>
                  </a:lnTo>
                  <a:lnTo>
                    <a:pt x="1439661" y="1722042"/>
                  </a:lnTo>
                  <a:lnTo>
                    <a:pt x="1434083" y="1720855"/>
                  </a:lnTo>
                  <a:lnTo>
                    <a:pt x="1428904" y="1719668"/>
                  </a:lnTo>
                  <a:lnTo>
                    <a:pt x="1423724" y="1717689"/>
                  </a:lnTo>
                  <a:lnTo>
                    <a:pt x="1418545" y="1715315"/>
                  </a:lnTo>
                  <a:lnTo>
                    <a:pt x="1413764" y="1712544"/>
                  </a:lnTo>
                  <a:lnTo>
                    <a:pt x="1409780" y="1709378"/>
                  </a:lnTo>
                  <a:lnTo>
                    <a:pt x="1405397" y="1705421"/>
                  </a:lnTo>
                  <a:lnTo>
                    <a:pt x="1401811" y="1701859"/>
                  </a:lnTo>
                  <a:lnTo>
                    <a:pt x="1398624" y="1697110"/>
                  </a:lnTo>
                  <a:lnTo>
                    <a:pt x="1395835" y="1692361"/>
                  </a:lnTo>
                  <a:lnTo>
                    <a:pt x="1393046" y="1688008"/>
                  </a:lnTo>
                  <a:lnTo>
                    <a:pt x="1391453" y="1682468"/>
                  </a:lnTo>
                  <a:lnTo>
                    <a:pt x="1389859" y="1676927"/>
                  </a:lnTo>
                  <a:lnTo>
                    <a:pt x="1389062" y="1671387"/>
                  </a:lnTo>
                  <a:lnTo>
                    <a:pt x="1389062" y="1665451"/>
                  </a:lnTo>
                  <a:lnTo>
                    <a:pt x="1389062" y="1501217"/>
                  </a:lnTo>
                  <a:lnTo>
                    <a:pt x="1389062" y="1495280"/>
                  </a:lnTo>
                  <a:lnTo>
                    <a:pt x="1389859" y="1489740"/>
                  </a:lnTo>
                  <a:lnTo>
                    <a:pt x="1391453" y="1484200"/>
                  </a:lnTo>
                  <a:lnTo>
                    <a:pt x="1393046" y="1479451"/>
                  </a:lnTo>
                  <a:lnTo>
                    <a:pt x="1395835" y="1474306"/>
                  </a:lnTo>
                  <a:lnTo>
                    <a:pt x="1398624" y="1469557"/>
                  </a:lnTo>
                  <a:lnTo>
                    <a:pt x="1401811" y="1465204"/>
                  </a:lnTo>
                  <a:lnTo>
                    <a:pt x="1405397" y="1461246"/>
                  </a:lnTo>
                  <a:lnTo>
                    <a:pt x="1409780" y="1457289"/>
                  </a:lnTo>
                  <a:lnTo>
                    <a:pt x="1413764" y="1454123"/>
                  </a:lnTo>
                  <a:lnTo>
                    <a:pt x="1418545" y="1451748"/>
                  </a:lnTo>
                  <a:lnTo>
                    <a:pt x="1423724" y="1448978"/>
                  </a:lnTo>
                  <a:lnTo>
                    <a:pt x="1428904" y="1447000"/>
                  </a:lnTo>
                  <a:lnTo>
                    <a:pt x="1434083" y="1445812"/>
                  </a:lnTo>
                  <a:lnTo>
                    <a:pt x="1439661" y="1445021"/>
                  </a:lnTo>
                  <a:lnTo>
                    <a:pt x="1445637" y="1444625"/>
                  </a:lnTo>
                  <a:close/>
                  <a:moveTo>
                    <a:pt x="971098" y="1444625"/>
                  </a:moveTo>
                  <a:lnTo>
                    <a:pt x="1267674" y="1444625"/>
                  </a:lnTo>
                  <a:lnTo>
                    <a:pt x="1273224" y="1445021"/>
                  </a:lnTo>
                  <a:lnTo>
                    <a:pt x="1278775" y="1445812"/>
                  </a:lnTo>
                  <a:lnTo>
                    <a:pt x="1284326" y="1447000"/>
                  </a:lnTo>
                  <a:lnTo>
                    <a:pt x="1289481" y="1448978"/>
                  </a:lnTo>
                  <a:lnTo>
                    <a:pt x="1294635" y="1451748"/>
                  </a:lnTo>
                  <a:lnTo>
                    <a:pt x="1298996" y="1454123"/>
                  </a:lnTo>
                  <a:lnTo>
                    <a:pt x="1303358" y="1457289"/>
                  </a:lnTo>
                  <a:lnTo>
                    <a:pt x="1307719" y="1461246"/>
                  </a:lnTo>
                  <a:lnTo>
                    <a:pt x="1311288" y="1465204"/>
                  </a:lnTo>
                  <a:lnTo>
                    <a:pt x="1314459" y="1469557"/>
                  </a:lnTo>
                  <a:lnTo>
                    <a:pt x="1317235" y="1474306"/>
                  </a:lnTo>
                  <a:lnTo>
                    <a:pt x="1319614" y="1479451"/>
                  </a:lnTo>
                  <a:lnTo>
                    <a:pt x="1321596" y="1484200"/>
                  </a:lnTo>
                  <a:lnTo>
                    <a:pt x="1323182" y="1489740"/>
                  </a:lnTo>
                  <a:lnTo>
                    <a:pt x="1323975" y="1495280"/>
                  </a:lnTo>
                  <a:lnTo>
                    <a:pt x="1323975" y="1501217"/>
                  </a:lnTo>
                  <a:lnTo>
                    <a:pt x="1323975" y="1665451"/>
                  </a:lnTo>
                  <a:lnTo>
                    <a:pt x="1323975" y="1671387"/>
                  </a:lnTo>
                  <a:lnTo>
                    <a:pt x="1323182" y="1676927"/>
                  </a:lnTo>
                  <a:lnTo>
                    <a:pt x="1321596" y="1682468"/>
                  </a:lnTo>
                  <a:lnTo>
                    <a:pt x="1319614" y="1688008"/>
                  </a:lnTo>
                  <a:lnTo>
                    <a:pt x="1317235" y="1692361"/>
                  </a:lnTo>
                  <a:lnTo>
                    <a:pt x="1314459" y="1697110"/>
                  </a:lnTo>
                  <a:lnTo>
                    <a:pt x="1311288" y="1701859"/>
                  </a:lnTo>
                  <a:lnTo>
                    <a:pt x="1307719" y="1705421"/>
                  </a:lnTo>
                  <a:lnTo>
                    <a:pt x="1303358" y="1709378"/>
                  </a:lnTo>
                  <a:lnTo>
                    <a:pt x="1298996" y="1712544"/>
                  </a:lnTo>
                  <a:lnTo>
                    <a:pt x="1294635" y="1715315"/>
                  </a:lnTo>
                  <a:lnTo>
                    <a:pt x="1289481" y="1717689"/>
                  </a:lnTo>
                  <a:lnTo>
                    <a:pt x="1284326" y="1719668"/>
                  </a:lnTo>
                  <a:lnTo>
                    <a:pt x="1278775" y="1720855"/>
                  </a:lnTo>
                  <a:lnTo>
                    <a:pt x="1273224" y="1722042"/>
                  </a:lnTo>
                  <a:lnTo>
                    <a:pt x="1267674" y="1722438"/>
                  </a:lnTo>
                  <a:lnTo>
                    <a:pt x="971098" y="1722438"/>
                  </a:lnTo>
                  <a:lnTo>
                    <a:pt x="965151" y="1722042"/>
                  </a:lnTo>
                  <a:lnTo>
                    <a:pt x="959600" y="1720855"/>
                  </a:lnTo>
                  <a:lnTo>
                    <a:pt x="954049" y="1719668"/>
                  </a:lnTo>
                  <a:lnTo>
                    <a:pt x="949291" y="1717689"/>
                  </a:lnTo>
                  <a:lnTo>
                    <a:pt x="944137" y="1715315"/>
                  </a:lnTo>
                  <a:lnTo>
                    <a:pt x="939379" y="1712544"/>
                  </a:lnTo>
                  <a:lnTo>
                    <a:pt x="935414" y="1709378"/>
                  </a:lnTo>
                  <a:lnTo>
                    <a:pt x="931053" y="1705421"/>
                  </a:lnTo>
                  <a:lnTo>
                    <a:pt x="927088" y="1701859"/>
                  </a:lnTo>
                  <a:lnTo>
                    <a:pt x="924312" y="1697110"/>
                  </a:lnTo>
                  <a:lnTo>
                    <a:pt x="921140" y="1692361"/>
                  </a:lnTo>
                  <a:lnTo>
                    <a:pt x="918762" y="1688008"/>
                  </a:lnTo>
                  <a:lnTo>
                    <a:pt x="917176" y="1682468"/>
                  </a:lnTo>
                  <a:lnTo>
                    <a:pt x="915590" y="1676927"/>
                  </a:lnTo>
                  <a:lnTo>
                    <a:pt x="914400" y="1671387"/>
                  </a:lnTo>
                  <a:lnTo>
                    <a:pt x="914400" y="1665451"/>
                  </a:lnTo>
                  <a:lnTo>
                    <a:pt x="914400" y="1501217"/>
                  </a:lnTo>
                  <a:lnTo>
                    <a:pt x="914400" y="1495280"/>
                  </a:lnTo>
                  <a:lnTo>
                    <a:pt x="915590" y="1489740"/>
                  </a:lnTo>
                  <a:lnTo>
                    <a:pt x="917176" y="1484200"/>
                  </a:lnTo>
                  <a:lnTo>
                    <a:pt x="918762" y="1479451"/>
                  </a:lnTo>
                  <a:lnTo>
                    <a:pt x="921140" y="1474306"/>
                  </a:lnTo>
                  <a:lnTo>
                    <a:pt x="924312" y="1469557"/>
                  </a:lnTo>
                  <a:lnTo>
                    <a:pt x="927088" y="1465204"/>
                  </a:lnTo>
                  <a:lnTo>
                    <a:pt x="931053" y="1461246"/>
                  </a:lnTo>
                  <a:lnTo>
                    <a:pt x="935414" y="1457289"/>
                  </a:lnTo>
                  <a:lnTo>
                    <a:pt x="939379" y="1454123"/>
                  </a:lnTo>
                  <a:lnTo>
                    <a:pt x="944137" y="1451748"/>
                  </a:lnTo>
                  <a:lnTo>
                    <a:pt x="949291" y="1448978"/>
                  </a:lnTo>
                  <a:lnTo>
                    <a:pt x="954049" y="1447000"/>
                  </a:lnTo>
                  <a:lnTo>
                    <a:pt x="959600" y="1445812"/>
                  </a:lnTo>
                  <a:lnTo>
                    <a:pt x="965151" y="1445021"/>
                  </a:lnTo>
                  <a:lnTo>
                    <a:pt x="971098" y="1444625"/>
                  </a:lnTo>
                  <a:close/>
                  <a:moveTo>
                    <a:pt x="1787045" y="1350963"/>
                  </a:moveTo>
                  <a:lnTo>
                    <a:pt x="1913358" y="1350963"/>
                  </a:lnTo>
                  <a:lnTo>
                    <a:pt x="1913358" y="1366815"/>
                  </a:lnTo>
                  <a:lnTo>
                    <a:pt x="1914148" y="1381479"/>
                  </a:lnTo>
                  <a:lnTo>
                    <a:pt x="1915332" y="1395746"/>
                  </a:lnTo>
                  <a:lnTo>
                    <a:pt x="1917700" y="1409617"/>
                  </a:lnTo>
                  <a:lnTo>
                    <a:pt x="1910200" y="1412391"/>
                  </a:lnTo>
                  <a:lnTo>
                    <a:pt x="1903095" y="1414769"/>
                  </a:lnTo>
                  <a:lnTo>
                    <a:pt x="1896385" y="1418732"/>
                  </a:lnTo>
                  <a:lnTo>
                    <a:pt x="1890069" y="1422299"/>
                  </a:lnTo>
                  <a:lnTo>
                    <a:pt x="1883753" y="1427055"/>
                  </a:lnTo>
                  <a:lnTo>
                    <a:pt x="1877833" y="1431810"/>
                  </a:lnTo>
                  <a:lnTo>
                    <a:pt x="1872306" y="1437359"/>
                  </a:lnTo>
                  <a:lnTo>
                    <a:pt x="1867570" y="1442907"/>
                  </a:lnTo>
                  <a:lnTo>
                    <a:pt x="1863228" y="1448852"/>
                  </a:lnTo>
                  <a:lnTo>
                    <a:pt x="1859280" y="1455589"/>
                  </a:lnTo>
                  <a:lnTo>
                    <a:pt x="1856122" y="1462326"/>
                  </a:lnTo>
                  <a:lnTo>
                    <a:pt x="1852965" y="1469460"/>
                  </a:lnTo>
                  <a:lnTo>
                    <a:pt x="1850596" y="1476990"/>
                  </a:lnTo>
                  <a:lnTo>
                    <a:pt x="1849017" y="1484916"/>
                  </a:lnTo>
                  <a:lnTo>
                    <a:pt x="1847833" y="1492842"/>
                  </a:lnTo>
                  <a:lnTo>
                    <a:pt x="1847438" y="1500768"/>
                  </a:lnTo>
                  <a:lnTo>
                    <a:pt x="1847438" y="1628776"/>
                  </a:lnTo>
                  <a:lnTo>
                    <a:pt x="1837570" y="1628776"/>
                  </a:lnTo>
                  <a:lnTo>
                    <a:pt x="1837570" y="1500768"/>
                  </a:lnTo>
                  <a:lnTo>
                    <a:pt x="1837175" y="1492842"/>
                  </a:lnTo>
                  <a:lnTo>
                    <a:pt x="1836386" y="1485312"/>
                  </a:lnTo>
                  <a:lnTo>
                    <a:pt x="1834412" y="1478178"/>
                  </a:lnTo>
                  <a:lnTo>
                    <a:pt x="1832439" y="1470252"/>
                  </a:lnTo>
                  <a:lnTo>
                    <a:pt x="1830070" y="1463515"/>
                  </a:lnTo>
                  <a:lnTo>
                    <a:pt x="1826518" y="1456778"/>
                  </a:lnTo>
                  <a:lnTo>
                    <a:pt x="1822965" y="1450833"/>
                  </a:lnTo>
                  <a:lnTo>
                    <a:pt x="1818623" y="1444888"/>
                  </a:lnTo>
                  <a:lnTo>
                    <a:pt x="1813886" y="1438944"/>
                  </a:lnTo>
                  <a:lnTo>
                    <a:pt x="1809150" y="1433792"/>
                  </a:lnTo>
                  <a:lnTo>
                    <a:pt x="1803623" y="1428640"/>
                  </a:lnTo>
                  <a:lnTo>
                    <a:pt x="1798097" y="1424280"/>
                  </a:lnTo>
                  <a:lnTo>
                    <a:pt x="1791781" y="1420317"/>
                  </a:lnTo>
                  <a:lnTo>
                    <a:pt x="1785466" y="1416354"/>
                  </a:lnTo>
                  <a:lnTo>
                    <a:pt x="1778755" y="1413580"/>
                  </a:lnTo>
                  <a:lnTo>
                    <a:pt x="1771650" y="1411202"/>
                  </a:lnTo>
                  <a:lnTo>
                    <a:pt x="1774808" y="1406446"/>
                  </a:lnTo>
                  <a:lnTo>
                    <a:pt x="1777571" y="1401294"/>
                  </a:lnTo>
                  <a:lnTo>
                    <a:pt x="1779940" y="1394953"/>
                  </a:lnTo>
                  <a:lnTo>
                    <a:pt x="1782308" y="1388216"/>
                  </a:lnTo>
                  <a:lnTo>
                    <a:pt x="1784282" y="1380290"/>
                  </a:lnTo>
                  <a:lnTo>
                    <a:pt x="1785466" y="1371571"/>
                  </a:lnTo>
                  <a:lnTo>
                    <a:pt x="1786650" y="1361663"/>
                  </a:lnTo>
                  <a:lnTo>
                    <a:pt x="1787045" y="1350963"/>
                  </a:lnTo>
                  <a:close/>
                  <a:moveTo>
                    <a:pt x="1316831" y="1350963"/>
                  </a:moveTo>
                  <a:lnTo>
                    <a:pt x="1412875" y="1350963"/>
                  </a:lnTo>
                  <a:lnTo>
                    <a:pt x="1413272" y="1360950"/>
                  </a:lnTo>
                  <a:lnTo>
                    <a:pt x="1414066" y="1370138"/>
                  </a:lnTo>
                  <a:lnTo>
                    <a:pt x="1415653" y="1378527"/>
                  </a:lnTo>
                  <a:lnTo>
                    <a:pt x="1416844" y="1386116"/>
                  </a:lnTo>
                  <a:lnTo>
                    <a:pt x="1418828" y="1392907"/>
                  </a:lnTo>
                  <a:lnTo>
                    <a:pt x="1420813" y="1398900"/>
                  </a:lnTo>
                  <a:lnTo>
                    <a:pt x="1423194" y="1404492"/>
                  </a:lnTo>
                  <a:lnTo>
                    <a:pt x="1425575" y="1408886"/>
                  </a:lnTo>
                  <a:lnTo>
                    <a:pt x="1419622" y="1410884"/>
                  </a:lnTo>
                  <a:lnTo>
                    <a:pt x="1413272" y="1412881"/>
                  </a:lnTo>
                  <a:lnTo>
                    <a:pt x="1407716" y="1414878"/>
                  </a:lnTo>
                  <a:lnTo>
                    <a:pt x="1402556" y="1418074"/>
                  </a:lnTo>
                  <a:lnTo>
                    <a:pt x="1397000" y="1420870"/>
                  </a:lnTo>
                  <a:lnTo>
                    <a:pt x="1391841" y="1424466"/>
                  </a:lnTo>
                  <a:lnTo>
                    <a:pt x="1386681" y="1427661"/>
                  </a:lnTo>
                  <a:lnTo>
                    <a:pt x="1382316" y="1432056"/>
                  </a:lnTo>
                  <a:lnTo>
                    <a:pt x="1377950" y="1436050"/>
                  </a:lnTo>
                  <a:lnTo>
                    <a:pt x="1374378" y="1440844"/>
                  </a:lnTo>
                  <a:lnTo>
                    <a:pt x="1370410" y="1445638"/>
                  </a:lnTo>
                  <a:lnTo>
                    <a:pt x="1366441" y="1450431"/>
                  </a:lnTo>
                  <a:lnTo>
                    <a:pt x="1363663" y="1456024"/>
                  </a:lnTo>
                  <a:lnTo>
                    <a:pt x="1360885" y="1461616"/>
                  </a:lnTo>
                  <a:lnTo>
                    <a:pt x="1358106" y="1467209"/>
                  </a:lnTo>
                  <a:lnTo>
                    <a:pt x="1356519" y="1473201"/>
                  </a:lnTo>
                  <a:lnTo>
                    <a:pt x="1352947" y="1464413"/>
                  </a:lnTo>
                  <a:lnTo>
                    <a:pt x="1348978" y="1456423"/>
                  </a:lnTo>
                  <a:lnTo>
                    <a:pt x="1344216" y="1448833"/>
                  </a:lnTo>
                  <a:lnTo>
                    <a:pt x="1339056" y="1441643"/>
                  </a:lnTo>
                  <a:lnTo>
                    <a:pt x="1332706" y="1434852"/>
                  </a:lnTo>
                  <a:lnTo>
                    <a:pt x="1325960" y="1428860"/>
                  </a:lnTo>
                  <a:lnTo>
                    <a:pt x="1318816" y="1423267"/>
                  </a:lnTo>
                  <a:lnTo>
                    <a:pt x="1311275" y="1418873"/>
                  </a:lnTo>
                  <a:lnTo>
                    <a:pt x="1314053" y="1401696"/>
                  </a:lnTo>
                  <a:lnTo>
                    <a:pt x="1316038" y="1384918"/>
                  </a:lnTo>
                  <a:lnTo>
                    <a:pt x="1316435" y="1376130"/>
                  </a:lnTo>
                  <a:lnTo>
                    <a:pt x="1316831" y="1367741"/>
                  </a:lnTo>
                  <a:lnTo>
                    <a:pt x="1317228" y="1359352"/>
                  </a:lnTo>
                  <a:lnTo>
                    <a:pt x="1316831" y="1350963"/>
                  </a:lnTo>
                  <a:close/>
                  <a:moveTo>
                    <a:pt x="692943" y="1350963"/>
                  </a:moveTo>
                  <a:lnTo>
                    <a:pt x="941785" y="1350963"/>
                  </a:lnTo>
                  <a:lnTo>
                    <a:pt x="941785" y="1366815"/>
                  </a:lnTo>
                  <a:lnTo>
                    <a:pt x="942578" y="1381479"/>
                  </a:lnTo>
                  <a:lnTo>
                    <a:pt x="944166" y="1395746"/>
                  </a:lnTo>
                  <a:lnTo>
                    <a:pt x="946150" y="1409617"/>
                  </a:lnTo>
                  <a:lnTo>
                    <a:pt x="938610" y="1412391"/>
                  </a:lnTo>
                  <a:lnTo>
                    <a:pt x="931466" y="1414769"/>
                  </a:lnTo>
                  <a:lnTo>
                    <a:pt x="924719" y="1418732"/>
                  </a:lnTo>
                  <a:lnTo>
                    <a:pt x="917972" y="1422299"/>
                  </a:lnTo>
                  <a:lnTo>
                    <a:pt x="912019" y="1427055"/>
                  </a:lnTo>
                  <a:lnTo>
                    <a:pt x="906066" y="1431810"/>
                  </a:lnTo>
                  <a:lnTo>
                    <a:pt x="900906" y="1437359"/>
                  </a:lnTo>
                  <a:lnTo>
                    <a:pt x="896144" y="1442907"/>
                  </a:lnTo>
                  <a:lnTo>
                    <a:pt x="891381" y="1448852"/>
                  </a:lnTo>
                  <a:lnTo>
                    <a:pt x="887809" y="1455589"/>
                  </a:lnTo>
                  <a:lnTo>
                    <a:pt x="883841" y="1462326"/>
                  </a:lnTo>
                  <a:lnTo>
                    <a:pt x="881459" y="1469460"/>
                  </a:lnTo>
                  <a:lnTo>
                    <a:pt x="878681" y="1476990"/>
                  </a:lnTo>
                  <a:lnTo>
                    <a:pt x="877094" y="1484916"/>
                  </a:lnTo>
                  <a:lnTo>
                    <a:pt x="876300" y="1492842"/>
                  </a:lnTo>
                  <a:lnTo>
                    <a:pt x="875903" y="1500768"/>
                  </a:lnTo>
                  <a:lnTo>
                    <a:pt x="875903" y="1628776"/>
                  </a:lnTo>
                  <a:lnTo>
                    <a:pt x="692943" y="1628776"/>
                  </a:lnTo>
                  <a:lnTo>
                    <a:pt x="686990" y="1628776"/>
                  </a:lnTo>
                  <a:lnTo>
                    <a:pt x="681434" y="1627983"/>
                  </a:lnTo>
                  <a:lnTo>
                    <a:pt x="675878" y="1626002"/>
                  </a:lnTo>
                  <a:lnTo>
                    <a:pt x="671115" y="1624417"/>
                  </a:lnTo>
                  <a:lnTo>
                    <a:pt x="665956" y="1622039"/>
                  </a:lnTo>
                  <a:lnTo>
                    <a:pt x="661193" y="1618868"/>
                  </a:lnTo>
                  <a:lnTo>
                    <a:pt x="657224" y="1616094"/>
                  </a:lnTo>
                  <a:lnTo>
                    <a:pt x="652859" y="1612131"/>
                  </a:lnTo>
                  <a:lnTo>
                    <a:pt x="648890" y="1608168"/>
                  </a:lnTo>
                  <a:lnTo>
                    <a:pt x="646112" y="1603809"/>
                  </a:lnTo>
                  <a:lnTo>
                    <a:pt x="643334" y="1599053"/>
                  </a:lnTo>
                  <a:lnTo>
                    <a:pt x="640556" y="1594297"/>
                  </a:lnTo>
                  <a:lnTo>
                    <a:pt x="638968" y="1589145"/>
                  </a:lnTo>
                  <a:lnTo>
                    <a:pt x="637381" y="1583597"/>
                  </a:lnTo>
                  <a:lnTo>
                    <a:pt x="636587" y="1578048"/>
                  </a:lnTo>
                  <a:lnTo>
                    <a:pt x="636587" y="1572104"/>
                  </a:lnTo>
                  <a:lnTo>
                    <a:pt x="636587" y="1407635"/>
                  </a:lnTo>
                  <a:lnTo>
                    <a:pt x="636587" y="1401691"/>
                  </a:lnTo>
                  <a:lnTo>
                    <a:pt x="637381" y="1396142"/>
                  </a:lnTo>
                  <a:lnTo>
                    <a:pt x="638968" y="1390990"/>
                  </a:lnTo>
                  <a:lnTo>
                    <a:pt x="640556" y="1385442"/>
                  </a:lnTo>
                  <a:lnTo>
                    <a:pt x="643334" y="1380686"/>
                  </a:lnTo>
                  <a:lnTo>
                    <a:pt x="646112" y="1375534"/>
                  </a:lnTo>
                  <a:lnTo>
                    <a:pt x="648890" y="1371571"/>
                  </a:lnTo>
                  <a:lnTo>
                    <a:pt x="652859" y="1367608"/>
                  </a:lnTo>
                  <a:lnTo>
                    <a:pt x="657224" y="1364041"/>
                  </a:lnTo>
                  <a:lnTo>
                    <a:pt x="661193" y="1360474"/>
                  </a:lnTo>
                  <a:lnTo>
                    <a:pt x="665956" y="1357700"/>
                  </a:lnTo>
                  <a:lnTo>
                    <a:pt x="671115" y="1355322"/>
                  </a:lnTo>
                  <a:lnTo>
                    <a:pt x="675878" y="1353341"/>
                  </a:lnTo>
                  <a:lnTo>
                    <a:pt x="681434" y="1352152"/>
                  </a:lnTo>
                  <a:lnTo>
                    <a:pt x="686990" y="1351359"/>
                  </a:lnTo>
                  <a:lnTo>
                    <a:pt x="692943" y="1350963"/>
                  </a:lnTo>
                  <a:close/>
                  <a:moveTo>
                    <a:pt x="2082006" y="1166813"/>
                  </a:moveTo>
                  <a:lnTo>
                    <a:pt x="2083990" y="1169978"/>
                  </a:lnTo>
                  <a:lnTo>
                    <a:pt x="2086768" y="1172747"/>
                  </a:lnTo>
                  <a:lnTo>
                    <a:pt x="2089547" y="1175120"/>
                  </a:lnTo>
                  <a:lnTo>
                    <a:pt x="2093515" y="1176702"/>
                  </a:lnTo>
                  <a:lnTo>
                    <a:pt x="2096293" y="1177494"/>
                  </a:lnTo>
                  <a:lnTo>
                    <a:pt x="2100262" y="1177494"/>
                  </a:lnTo>
                  <a:lnTo>
                    <a:pt x="2107803" y="1177098"/>
                  </a:lnTo>
                  <a:lnTo>
                    <a:pt x="2116137" y="1176702"/>
                  </a:lnTo>
                  <a:lnTo>
                    <a:pt x="2125662" y="1177098"/>
                  </a:lnTo>
                  <a:lnTo>
                    <a:pt x="2135584" y="1177889"/>
                  </a:lnTo>
                  <a:lnTo>
                    <a:pt x="2144315" y="1179076"/>
                  </a:lnTo>
                  <a:lnTo>
                    <a:pt x="2152650" y="1180658"/>
                  </a:lnTo>
                  <a:lnTo>
                    <a:pt x="2161381" y="1183427"/>
                  </a:lnTo>
                  <a:lnTo>
                    <a:pt x="2169318" y="1186196"/>
                  </a:lnTo>
                  <a:lnTo>
                    <a:pt x="2176462" y="1189756"/>
                  </a:lnTo>
                  <a:lnTo>
                    <a:pt x="2183606" y="1193317"/>
                  </a:lnTo>
                  <a:lnTo>
                    <a:pt x="2190353" y="1197668"/>
                  </a:lnTo>
                  <a:lnTo>
                    <a:pt x="2196703" y="1202810"/>
                  </a:lnTo>
                  <a:lnTo>
                    <a:pt x="2202656" y="1208348"/>
                  </a:lnTo>
                  <a:lnTo>
                    <a:pt x="2207815" y="1213886"/>
                  </a:lnTo>
                  <a:lnTo>
                    <a:pt x="2212975" y="1220611"/>
                  </a:lnTo>
                  <a:lnTo>
                    <a:pt x="2217737" y="1227731"/>
                  </a:lnTo>
                  <a:lnTo>
                    <a:pt x="2222500" y="1234852"/>
                  </a:lnTo>
                  <a:lnTo>
                    <a:pt x="2226072" y="1243554"/>
                  </a:lnTo>
                  <a:lnTo>
                    <a:pt x="2231628" y="1256213"/>
                  </a:lnTo>
                  <a:lnTo>
                    <a:pt x="2236787" y="1268476"/>
                  </a:lnTo>
                  <a:lnTo>
                    <a:pt x="2240756" y="1280343"/>
                  </a:lnTo>
                  <a:lnTo>
                    <a:pt x="2244725" y="1291814"/>
                  </a:lnTo>
                  <a:lnTo>
                    <a:pt x="2247503" y="1302890"/>
                  </a:lnTo>
                  <a:lnTo>
                    <a:pt x="2250281" y="1313175"/>
                  </a:lnTo>
                  <a:lnTo>
                    <a:pt x="2252265" y="1323460"/>
                  </a:lnTo>
                  <a:lnTo>
                    <a:pt x="2253853" y="1333350"/>
                  </a:lnTo>
                  <a:lnTo>
                    <a:pt x="2254647" y="1342843"/>
                  </a:lnTo>
                  <a:lnTo>
                    <a:pt x="2255043" y="1352337"/>
                  </a:lnTo>
                  <a:lnTo>
                    <a:pt x="2255837" y="1361831"/>
                  </a:lnTo>
                  <a:lnTo>
                    <a:pt x="2255043" y="1371325"/>
                  </a:lnTo>
                  <a:lnTo>
                    <a:pt x="2254647" y="1380027"/>
                  </a:lnTo>
                  <a:lnTo>
                    <a:pt x="2253853" y="1389126"/>
                  </a:lnTo>
                  <a:lnTo>
                    <a:pt x="2252662" y="1398619"/>
                  </a:lnTo>
                  <a:lnTo>
                    <a:pt x="2251075" y="1408113"/>
                  </a:lnTo>
                  <a:lnTo>
                    <a:pt x="2245122" y="1407322"/>
                  </a:lnTo>
                  <a:lnTo>
                    <a:pt x="2239168" y="1406926"/>
                  </a:lnTo>
                  <a:lnTo>
                    <a:pt x="2220118" y="1406926"/>
                  </a:lnTo>
                  <a:lnTo>
                    <a:pt x="2219722" y="1396246"/>
                  </a:lnTo>
                  <a:lnTo>
                    <a:pt x="2219325" y="1385961"/>
                  </a:lnTo>
                  <a:lnTo>
                    <a:pt x="2218928" y="1382401"/>
                  </a:lnTo>
                  <a:lnTo>
                    <a:pt x="2218134" y="1379632"/>
                  </a:lnTo>
                  <a:lnTo>
                    <a:pt x="2216547" y="1377258"/>
                  </a:lnTo>
                  <a:lnTo>
                    <a:pt x="2214165" y="1374489"/>
                  </a:lnTo>
                  <a:lnTo>
                    <a:pt x="2212181" y="1372907"/>
                  </a:lnTo>
                  <a:lnTo>
                    <a:pt x="2209403" y="1371325"/>
                  </a:lnTo>
                  <a:lnTo>
                    <a:pt x="2206228" y="1370534"/>
                  </a:lnTo>
                  <a:lnTo>
                    <a:pt x="2203053" y="1369742"/>
                  </a:lnTo>
                  <a:lnTo>
                    <a:pt x="2199878" y="1369742"/>
                  </a:lnTo>
                  <a:lnTo>
                    <a:pt x="2196703" y="1370929"/>
                  </a:lnTo>
                  <a:lnTo>
                    <a:pt x="2193925" y="1372116"/>
                  </a:lnTo>
                  <a:lnTo>
                    <a:pt x="2191543" y="1373698"/>
                  </a:lnTo>
                  <a:lnTo>
                    <a:pt x="2189559" y="1376072"/>
                  </a:lnTo>
                  <a:lnTo>
                    <a:pt x="2187178" y="1378841"/>
                  </a:lnTo>
                  <a:lnTo>
                    <a:pt x="2185987" y="1381214"/>
                  </a:lnTo>
                  <a:lnTo>
                    <a:pt x="2185590" y="1384774"/>
                  </a:lnTo>
                  <a:lnTo>
                    <a:pt x="2184003" y="1395455"/>
                  </a:lnTo>
                  <a:lnTo>
                    <a:pt x="2182018" y="1406926"/>
                  </a:lnTo>
                  <a:lnTo>
                    <a:pt x="2013743" y="1406926"/>
                  </a:lnTo>
                  <a:lnTo>
                    <a:pt x="2010965" y="1399015"/>
                  </a:lnTo>
                  <a:lnTo>
                    <a:pt x="2009775" y="1395850"/>
                  </a:lnTo>
                  <a:lnTo>
                    <a:pt x="2008584" y="1393477"/>
                  </a:lnTo>
                  <a:lnTo>
                    <a:pt x="2006600" y="1391499"/>
                  </a:lnTo>
                  <a:lnTo>
                    <a:pt x="2003822" y="1389126"/>
                  </a:lnTo>
                  <a:lnTo>
                    <a:pt x="2001440" y="1387939"/>
                  </a:lnTo>
                  <a:lnTo>
                    <a:pt x="1998662" y="1387148"/>
                  </a:lnTo>
                  <a:lnTo>
                    <a:pt x="1995090" y="1386752"/>
                  </a:lnTo>
                  <a:lnTo>
                    <a:pt x="1992312" y="1386752"/>
                  </a:lnTo>
                  <a:lnTo>
                    <a:pt x="1988740" y="1387543"/>
                  </a:lnTo>
                  <a:lnTo>
                    <a:pt x="1986359" y="1388730"/>
                  </a:lnTo>
                  <a:lnTo>
                    <a:pt x="1983581" y="1390708"/>
                  </a:lnTo>
                  <a:lnTo>
                    <a:pt x="1981597" y="1393081"/>
                  </a:lnTo>
                  <a:lnTo>
                    <a:pt x="1980009" y="1395455"/>
                  </a:lnTo>
                  <a:lnTo>
                    <a:pt x="1978818" y="1398224"/>
                  </a:lnTo>
                  <a:lnTo>
                    <a:pt x="1978025" y="1400993"/>
                  </a:lnTo>
                  <a:lnTo>
                    <a:pt x="1978025" y="1404553"/>
                  </a:lnTo>
                  <a:lnTo>
                    <a:pt x="1978025" y="1406926"/>
                  </a:lnTo>
                  <a:lnTo>
                    <a:pt x="1952625" y="1406926"/>
                  </a:lnTo>
                  <a:lnTo>
                    <a:pt x="1949847" y="1390708"/>
                  </a:lnTo>
                  <a:lnTo>
                    <a:pt x="1949053" y="1382005"/>
                  </a:lnTo>
                  <a:lnTo>
                    <a:pt x="1948259" y="1373698"/>
                  </a:lnTo>
                  <a:lnTo>
                    <a:pt x="1947862" y="1364996"/>
                  </a:lnTo>
                  <a:lnTo>
                    <a:pt x="1947862" y="1355897"/>
                  </a:lnTo>
                  <a:lnTo>
                    <a:pt x="1948259" y="1346404"/>
                  </a:lnTo>
                  <a:lnTo>
                    <a:pt x="1949053" y="1337305"/>
                  </a:lnTo>
                  <a:lnTo>
                    <a:pt x="1950243" y="1327020"/>
                  </a:lnTo>
                  <a:lnTo>
                    <a:pt x="1952228" y="1316736"/>
                  </a:lnTo>
                  <a:lnTo>
                    <a:pt x="1954609" y="1305659"/>
                  </a:lnTo>
                  <a:lnTo>
                    <a:pt x="1958181" y="1294188"/>
                  </a:lnTo>
                  <a:lnTo>
                    <a:pt x="1961356" y="1282716"/>
                  </a:lnTo>
                  <a:lnTo>
                    <a:pt x="1966118" y="1270453"/>
                  </a:lnTo>
                  <a:lnTo>
                    <a:pt x="1971675" y="1257399"/>
                  </a:lnTo>
                  <a:lnTo>
                    <a:pt x="1977231" y="1243554"/>
                  </a:lnTo>
                  <a:lnTo>
                    <a:pt x="1980803" y="1237225"/>
                  </a:lnTo>
                  <a:lnTo>
                    <a:pt x="1984772" y="1230896"/>
                  </a:lnTo>
                  <a:lnTo>
                    <a:pt x="1988740" y="1224567"/>
                  </a:lnTo>
                  <a:lnTo>
                    <a:pt x="1993106" y="1218238"/>
                  </a:lnTo>
                  <a:lnTo>
                    <a:pt x="1994693" y="1215864"/>
                  </a:lnTo>
                  <a:lnTo>
                    <a:pt x="1996281" y="1213491"/>
                  </a:lnTo>
                  <a:lnTo>
                    <a:pt x="2001440" y="1208744"/>
                  </a:lnTo>
                  <a:lnTo>
                    <a:pt x="2006600" y="1203601"/>
                  </a:lnTo>
                  <a:lnTo>
                    <a:pt x="2011362" y="1198855"/>
                  </a:lnTo>
                  <a:lnTo>
                    <a:pt x="2016522" y="1194899"/>
                  </a:lnTo>
                  <a:lnTo>
                    <a:pt x="2022078" y="1190943"/>
                  </a:lnTo>
                  <a:lnTo>
                    <a:pt x="2027634" y="1186987"/>
                  </a:lnTo>
                  <a:lnTo>
                    <a:pt x="2033190" y="1184218"/>
                  </a:lnTo>
                  <a:lnTo>
                    <a:pt x="2038350" y="1181449"/>
                  </a:lnTo>
                  <a:lnTo>
                    <a:pt x="2043906" y="1178285"/>
                  </a:lnTo>
                  <a:lnTo>
                    <a:pt x="2049859" y="1176307"/>
                  </a:lnTo>
                  <a:lnTo>
                    <a:pt x="2060972" y="1171956"/>
                  </a:lnTo>
                  <a:lnTo>
                    <a:pt x="2071290" y="1169187"/>
                  </a:lnTo>
                  <a:lnTo>
                    <a:pt x="2082006" y="1166813"/>
                  </a:lnTo>
                  <a:close/>
                  <a:moveTo>
                    <a:pt x="1110232" y="1166813"/>
                  </a:moveTo>
                  <a:lnTo>
                    <a:pt x="1112219" y="1169978"/>
                  </a:lnTo>
                  <a:lnTo>
                    <a:pt x="1115000" y="1172747"/>
                  </a:lnTo>
                  <a:lnTo>
                    <a:pt x="1118179" y="1175120"/>
                  </a:lnTo>
                  <a:lnTo>
                    <a:pt x="1121359" y="1176702"/>
                  </a:lnTo>
                  <a:lnTo>
                    <a:pt x="1124935" y="1177494"/>
                  </a:lnTo>
                  <a:lnTo>
                    <a:pt x="1128114" y="1177494"/>
                  </a:lnTo>
                  <a:lnTo>
                    <a:pt x="1136062" y="1177098"/>
                  </a:lnTo>
                  <a:lnTo>
                    <a:pt x="1144407" y="1176702"/>
                  </a:lnTo>
                  <a:lnTo>
                    <a:pt x="1154342" y="1177098"/>
                  </a:lnTo>
                  <a:lnTo>
                    <a:pt x="1163879" y="1177889"/>
                  </a:lnTo>
                  <a:lnTo>
                    <a:pt x="1173019" y="1179076"/>
                  </a:lnTo>
                  <a:lnTo>
                    <a:pt x="1181364" y="1180658"/>
                  </a:lnTo>
                  <a:lnTo>
                    <a:pt x="1189709" y="1183427"/>
                  </a:lnTo>
                  <a:lnTo>
                    <a:pt x="1197259" y="1186196"/>
                  </a:lnTo>
                  <a:lnTo>
                    <a:pt x="1204810" y="1189756"/>
                  </a:lnTo>
                  <a:lnTo>
                    <a:pt x="1211963" y="1193317"/>
                  </a:lnTo>
                  <a:lnTo>
                    <a:pt x="1218718" y="1197668"/>
                  </a:lnTo>
                  <a:lnTo>
                    <a:pt x="1225077" y="1202810"/>
                  </a:lnTo>
                  <a:lnTo>
                    <a:pt x="1231037" y="1208348"/>
                  </a:lnTo>
                  <a:lnTo>
                    <a:pt x="1236601" y="1213886"/>
                  </a:lnTo>
                  <a:lnTo>
                    <a:pt x="1241767" y="1220611"/>
                  </a:lnTo>
                  <a:lnTo>
                    <a:pt x="1246138" y="1227731"/>
                  </a:lnTo>
                  <a:lnTo>
                    <a:pt x="1250907" y="1234852"/>
                  </a:lnTo>
                  <a:lnTo>
                    <a:pt x="1254881" y="1243554"/>
                  </a:lnTo>
                  <a:lnTo>
                    <a:pt x="1260444" y="1256213"/>
                  </a:lnTo>
                  <a:lnTo>
                    <a:pt x="1265213" y="1268476"/>
                  </a:lnTo>
                  <a:lnTo>
                    <a:pt x="1269584" y="1280343"/>
                  </a:lnTo>
                  <a:lnTo>
                    <a:pt x="1273160" y="1291814"/>
                  </a:lnTo>
                  <a:lnTo>
                    <a:pt x="1276339" y="1302890"/>
                  </a:lnTo>
                  <a:lnTo>
                    <a:pt x="1278724" y="1313175"/>
                  </a:lnTo>
                  <a:lnTo>
                    <a:pt x="1281108" y="1323460"/>
                  </a:lnTo>
                  <a:lnTo>
                    <a:pt x="1282300" y="1333350"/>
                  </a:lnTo>
                  <a:lnTo>
                    <a:pt x="1283492" y="1342843"/>
                  </a:lnTo>
                  <a:lnTo>
                    <a:pt x="1283890" y="1352337"/>
                  </a:lnTo>
                  <a:lnTo>
                    <a:pt x="1284287" y="1361831"/>
                  </a:lnTo>
                  <a:lnTo>
                    <a:pt x="1283890" y="1371325"/>
                  </a:lnTo>
                  <a:lnTo>
                    <a:pt x="1283492" y="1380027"/>
                  </a:lnTo>
                  <a:lnTo>
                    <a:pt x="1282300" y="1389126"/>
                  </a:lnTo>
                  <a:lnTo>
                    <a:pt x="1281506" y="1398619"/>
                  </a:lnTo>
                  <a:lnTo>
                    <a:pt x="1279519" y="1408113"/>
                  </a:lnTo>
                  <a:lnTo>
                    <a:pt x="1273558" y="1407322"/>
                  </a:lnTo>
                  <a:lnTo>
                    <a:pt x="1267994" y="1406926"/>
                  </a:lnTo>
                  <a:lnTo>
                    <a:pt x="1248920" y="1406926"/>
                  </a:lnTo>
                  <a:lnTo>
                    <a:pt x="1248125" y="1385961"/>
                  </a:lnTo>
                  <a:lnTo>
                    <a:pt x="1247728" y="1382401"/>
                  </a:lnTo>
                  <a:lnTo>
                    <a:pt x="1246138" y="1379632"/>
                  </a:lnTo>
                  <a:lnTo>
                    <a:pt x="1244946" y="1377258"/>
                  </a:lnTo>
                  <a:lnTo>
                    <a:pt x="1242959" y="1374489"/>
                  </a:lnTo>
                  <a:lnTo>
                    <a:pt x="1240575" y="1372907"/>
                  </a:lnTo>
                  <a:lnTo>
                    <a:pt x="1237793" y="1371325"/>
                  </a:lnTo>
                  <a:lnTo>
                    <a:pt x="1235011" y="1370534"/>
                  </a:lnTo>
                  <a:lnTo>
                    <a:pt x="1231435" y="1369742"/>
                  </a:lnTo>
                  <a:lnTo>
                    <a:pt x="1228653" y="1369742"/>
                  </a:lnTo>
                  <a:lnTo>
                    <a:pt x="1225077" y="1370929"/>
                  </a:lnTo>
                  <a:lnTo>
                    <a:pt x="1222692" y="1372116"/>
                  </a:lnTo>
                  <a:lnTo>
                    <a:pt x="1220308" y="1373698"/>
                  </a:lnTo>
                  <a:lnTo>
                    <a:pt x="1217526" y="1376072"/>
                  </a:lnTo>
                  <a:lnTo>
                    <a:pt x="1215937" y="1378841"/>
                  </a:lnTo>
                  <a:lnTo>
                    <a:pt x="1214745" y="1381214"/>
                  </a:lnTo>
                  <a:lnTo>
                    <a:pt x="1214347" y="1384774"/>
                  </a:lnTo>
                  <a:lnTo>
                    <a:pt x="1211963" y="1395455"/>
                  </a:lnTo>
                  <a:lnTo>
                    <a:pt x="1209976" y="1406926"/>
                  </a:lnTo>
                  <a:lnTo>
                    <a:pt x="1041881" y="1406926"/>
                  </a:lnTo>
                  <a:lnTo>
                    <a:pt x="1039497" y="1399015"/>
                  </a:lnTo>
                  <a:lnTo>
                    <a:pt x="1038305" y="1395850"/>
                  </a:lnTo>
                  <a:lnTo>
                    <a:pt x="1036715" y="1393477"/>
                  </a:lnTo>
                  <a:lnTo>
                    <a:pt x="1034728" y="1391499"/>
                  </a:lnTo>
                  <a:lnTo>
                    <a:pt x="1032344" y="1389126"/>
                  </a:lnTo>
                  <a:lnTo>
                    <a:pt x="1029960" y="1387939"/>
                  </a:lnTo>
                  <a:lnTo>
                    <a:pt x="1026780" y="1387148"/>
                  </a:lnTo>
                  <a:lnTo>
                    <a:pt x="1023601" y="1386752"/>
                  </a:lnTo>
                  <a:lnTo>
                    <a:pt x="1020422" y="1386752"/>
                  </a:lnTo>
                  <a:lnTo>
                    <a:pt x="1017243" y="1387543"/>
                  </a:lnTo>
                  <a:lnTo>
                    <a:pt x="1014461" y="1388730"/>
                  </a:lnTo>
                  <a:lnTo>
                    <a:pt x="1012077" y="1390708"/>
                  </a:lnTo>
                  <a:lnTo>
                    <a:pt x="1010090" y="1393081"/>
                  </a:lnTo>
                  <a:lnTo>
                    <a:pt x="1008103" y="1395455"/>
                  </a:lnTo>
                  <a:lnTo>
                    <a:pt x="1006911" y="1398224"/>
                  </a:lnTo>
                  <a:lnTo>
                    <a:pt x="1006116" y="1400993"/>
                  </a:lnTo>
                  <a:lnTo>
                    <a:pt x="1006116" y="1404553"/>
                  </a:lnTo>
                  <a:lnTo>
                    <a:pt x="1006116" y="1406926"/>
                  </a:lnTo>
                  <a:lnTo>
                    <a:pt x="980684" y="1406926"/>
                  </a:lnTo>
                  <a:lnTo>
                    <a:pt x="978299" y="1390708"/>
                  </a:lnTo>
                  <a:lnTo>
                    <a:pt x="977107" y="1382005"/>
                  </a:lnTo>
                  <a:lnTo>
                    <a:pt x="976710" y="1373698"/>
                  </a:lnTo>
                  <a:lnTo>
                    <a:pt x="976312" y="1364996"/>
                  </a:lnTo>
                  <a:lnTo>
                    <a:pt x="976312" y="1355897"/>
                  </a:lnTo>
                  <a:lnTo>
                    <a:pt x="976710" y="1346404"/>
                  </a:lnTo>
                  <a:lnTo>
                    <a:pt x="977504" y="1337305"/>
                  </a:lnTo>
                  <a:lnTo>
                    <a:pt x="978697" y="1327020"/>
                  </a:lnTo>
                  <a:lnTo>
                    <a:pt x="980286" y="1316736"/>
                  </a:lnTo>
                  <a:lnTo>
                    <a:pt x="983068" y="1305659"/>
                  </a:lnTo>
                  <a:lnTo>
                    <a:pt x="985850" y="1294188"/>
                  </a:lnTo>
                  <a:lnTo>
                    <a:pt x="989823" y="1282716"/>
                  </a:lnTo>
                  <a:lnTo>
                    <a:pt x="994195" y="1270453"/>
                  </a:lnTo>
                  <a:lnTo>
                    <a:pt x="999758" y="1257399"/>
                  </a:lnTo>
                  <a:lnTo>
                    <a:pt x="1005719" y="1243554"/>
                  </a:lnTo>
                  <a:lnTo>
                    <a:pt x="1008898" y="1237225"/>
                  </a:lnTo>
                  <a:lnTo>
                    <a:pt x="1012872" y="1230500"/>
                  </a:lnTo>
                  <a:lnTo>
                    <a:pt x="1016846" y="1224567"/>
                  </a:lnTo>
                  <a:lnTo>
                    <a:pt x="1021217" y="1218238"/>
                  </a:lnTo>
                  <a:lnTo>
                    <a:pt x="1023204" y="1215864"/>
                  </a:lnTo>
                  <a:lnTo>
                    <a:pt x="1024793" y="1213491"/>
                  </a:lnTo>
                  <a:lnTo>
                    <a:pt x="1029960" y="1208744"/>
                  </a:lnTo>
                  <a:lnTo>
                    <a:pt x="1034331" y="1203601"/>
                  </a:lnTo>
                  <a:lnTo>
                    <a:pt x="1039894" y="1198855"/>
                  </a:lnTo>
                  <a:lnTo>
                    <a:pt x="1045060" y="1194899"/>
                  </a:lnTo>
                  <a:lnTo>
                    <a:pt x="1050624" y="1190943"/>
                  </a:lnTo>
                  <a:lnTo>
                    <a:pt x="1055790" y="1186987"/>
                  </a:lnTo>
                  <a:lnTo>
                    <a:pt x="1061353" y="1184218"/>
                  </a:lnTo>
                  <a:lnTo>
                    <a:pt x="1066917" y="1181449"/>
                  </a:lnTo>
                  <a:lnTo>
                    <a:pt x="1072480" y="1178285"/>
                  </a:lnTo>
                  <a:lnTo>
                    <a:pt x="1078043" y="1176307"/>
                  </a:lnTo>
                  <a:lnTo>
                    <a:pt x="1089170" y="1171956"/>
                  </a:lnTo>
                  <a:lnTo>
                    <a:pt x="1099900" y="1169187"/>
                  </a:lnTo>
                  <a:lnTo>
                    <a:pt x="1110232" y="1166813"/>
                  </a:lnTo>
                  <a:close/>
                  <a:moveTo>
                    <a:pt x="1601784" y="1141413"/>
                  </a:moveTo>
                  <a:lnTo>
                    <a:pt x="1608513" y="1141413"/>
                  </a:lnTo>
                  <a:lnTo>
                    <a:pt x="1616826" y="1141413"/>
                  </a:lnTo>
                  <a:lnTo>
                    <a:pt x="1628701" y="1141809"/>
                  </a:lnTo>
                  <a:lnTo>
                    <a:pt x="1639785" y="1142996"/>
                  </a:lnTo>
                  <a:lnTo>
                    <a:pt x="1644139" y="1143392"/>
                  </a:lnTo>
                  <a:lnTo>
                    <a:pt x="1656410" y="1145766"/>
                  </a:lnTo>
                  <a:lnTo>
                    <a:pt x="1668285" y="1149327"/>
                  </a:lnTo>
                  <a:lnTo>
                    <a:pt x="1673431" y="1150910"/>
                  </a:lnTo>
                  <a:lnTo>
                    <a:pt x="1682140" y="1154075"/>
                  </a:lnTo>
                  <a:lnTo>
                    <a:pt x="1690453" y="1157241"/>
                  </a:lnTo>
                  <a:lnTo>
                    <a:pt x="1694807" y="1158823"/>
                  </a:lnTo>
                  <a:lnTo>
                    <a:pt x="1703516" y="1163572"/>
                  </a:lnTo>
                  <a:lnTo>
                    <a:pt x="1711828" y="1167924"/>
                  </a:lnTo>
                  <a:lnTo>
                    <a:pt x="1714995" y="1169903"/>
                  </a:lnTo>
                  <a:lnTo>
                    <a:pt x="1726079" y="1177421"/>
                  </a:lnTo>
                  <a:lnTo>
                    <a:pt x="1729245" y="1179399"/>
                  </a:lnTo>
                  <a:lnTo>
                    <a:pt x="1739142" y="1186918"/>
                  </a:lnTo>
                  <a:lnTo>
                    <a:pt x="1740329" y="1188105"/>
                  </a:lnTo>
                  <a:lnTo>
                    <a:pt x="1745475" y="1192853"/>
                  </a:lnTo>
                  <a:lnTo>
                    <a:pt x="1747058" y="1194436"/>
                  </a:lnTo>
                  <a:lnTo>
                    <a:pt x="1748642" y="1196018"/>
                  </a:lnTo>
                  <a:lnTo>
                    <a:pt x="1743100" y="1240732"/>
                  </a:lnTo>
                  <a:lnTo>
                    <a:pt x="1739142" y="1274761"/>
                  </a:lnTo>
                  <a:lnTo>
                    <a:pt x="1736766" y="1296128"/>
                  </a:lnTo>
                  <a:lnTo>
                    <a:pt x="1738746" y="1294150"/>
                  </a:lnTo>
                  <a:lnTo>
                    <a:pt x="1739537" y="1293358"/>
                  </a:lnTo>
                  <a:lnTo>
                    <a:pt x="1740725" y="1293358"/>
                  </a:lnTo>
                  <a:lnTo>
                    <a:pt x="1741912" y="1293754"/>
                  </a:lnTo>
                  <a:lnTo>
                    <a:pt x="1743100" y="1294150"/>
                  </a:lnTo>
                  <a:lnTo>
                    <a:pt x="1744288" y="1295733"/>
                  </a:lnTo>
                  <a:lnTo>
                    <a:pt x="1745079" y="1297315"/>
                  </a:lnTo>
                  <a:lnTo>
                    <a:pt x="1747454" y="1301668"/>
                  </a:lnTo>
                  <a:lnTo>
                    <a:pt x="1749038" y="1307603"/>
                  </a:lnTo>
                  <a:lnTo>
                    <a:pt x="1750621" y="1315121"/>
                  </a:lnTo>
                  <a:lnTo>
                    <a:pt x="1751809" y="1323827"/>
                  </a:lnTo>
                  <a:lnTo>
                    <a:pt x="1752204" y="1332928"/>
                  </a:lnTo>
                  <a:lnTo>
                    <a:pt x="1752600" y="1343216"/>
                  </a:lnTo>
                  <a:lnTo>
                    <a:pt x="1752204" y="1352712"/>
                  </a:lnTo>
                  <a:lnTo>
                    <a:pt x="1751809" y="1361813"/>
                  </a:lnTo>
                  <a:lnTo>
                    <a:pt x="1750621" y="1370518"/>
                  </a:lnTo>
                  <a:lnTo>
                    <a:pt x="1749038" y="1378036"/>
                  </a:lnTo>
                  <a:lnTo>
                    <a:pt x="1747454" y="1383972"/>
                  </a:lnTo>
                  <a:lnTo>
                    <a:pt x="1745079" y="1388324"/>
                  </a:lnTo>
                  <a:lnTo>
                    <a:pt x="1744288" y="1390303"/>
                  </a:lnTo>
                  <a:lnTo>
                    <a:pt x="1743100" y="1391490"/>
                  </a:lnTo>
                  <a:lnTo>
                    <a:pt x="1741912" y="1391886"/>
                  </a:lnTo>
                  <a:lnTo>
                    <a:pt x="1740725" y="1392281"/>
                  </a:lnTo>
                  <a:lnTo>
                    <a:pt x="1739142" y="1391886"/>
                  </a:lnTo>
                  <a:lnTo>
                    <a:pt x="1737954" y="1391094"/>
                  </a:lnTo>
                  <a:lnTo>
                    <a:pt x="1736766" y="1389511"/>
                  </a:lnTo>
                  <a:lnTo>
                    <a:pt x="1735975" y="1387929"/>
                  </a:lnTo>
                  <a:lnTo>
                    <a:pt x="1733996" y="1382785"/>
                  </a:lnTo>
                  <a:lnTo>
                    <a:pt x="1731620" y="1376849"/>
                  </a:lnTo>
                  <a:lnTo>
                    <a:pt x="1730829" y="1384367"/>
                  </a:lnTo>
                  <a:lnTo>
                    <a:pt x="1729641" y="1391886"/>
                  </a:lnTo>
                  <a:lnTo>
                    <a:pt x="1725683" y="1406526"/>
                  </a:lnTo>
                  <a:lnTo>
                    <a:pt x="1475905" y="1406526"/>
                  </a:lnTo>
                  <a:lnTo>
                    <a:pt x="1471551" y="1394260"/>
                  </a:lnTo>
                  <a:lnTo>
                    <a:pt x="1469968" y="1388324"/>
                  </a:lnTo>
                  <a:lnTo>
                    <a:pt x="1467592" y="1381993"/>
                  </a:lnTo>
                  <a:lnTo>
                    <a:pt x="1466009" y="1387137"/>
                  </a:lnTo>
                  <a:lnTo>
                    <a:pt x="1464426" y="1391490"/>
                  </a:lnTo>
                  <a:lnTo>
                    <a:pt x="1463238" y="1392677"/>
                  </a:lnTo>
                  <a:lnTo>
                    <a:pt x="1462051" y="1393864"/>
                  </a:lnTo>
                  <a:lnTo>
                    <a:pt x="1460863" y="1394260"/>
                  </a:lnTo>
                  <a:lnTo>
                    <a:pt x="1459676" y="1394655"/>
                  </a:lnTo>
                  <a:lnTo>
                    <a:pt x="1458884" y="1394260"/>
                  </a:lnTo>
                  <a:lnTo>
                    <a:pt x="1457696" y="1393468"/>
                  </a:lnTo>
                  <a:lnTo>
                    <a:pt x="1456509" y="1392281"/>
                  </a:lnTo>
                  <a:lnTo>
                    <a:pt x="1454925" y="1391094"/>
                  </a:lnTo>
                  <a:lnTo>
                    <a:pt x="1452946" y="1386346"/>
                  </a:lnTo>
                  <a:lnTo>
                    <a:pt x="1451363" y="1380015"/>
                  </a:lnTo>
                  <a:lnTo>
                    <a:pt x="1450175" y="1372892"/>
                  </a:lnTo>
                  <a:lnTo>
                    <a:pt x="1448592" y="1364583"/>
                  </a:lnTo>
                  <a:lnTo>
                    <a:pt x="1447800" y="1355086"/>
                  </a:lnTo>
                  <a:lnTo>
                    <a:pt x="1447800" y="1345194"/>
                  </a:lnTo>
                  <a:lnTo>
                    <a:pt x="1447800" y="1334906"/>
                  </a:lnTo>
                  <a:lnTo>
                    <a:pt x="1448592" y="1325805"/>
                  </a:lnTo>
                  <a:lnTo>
                    <a:pt x="1450175" y="1317496"/>
                  </a:lnTo>
                  <a:lnTo>
                    <a:pt x="1451363" y="1310373"/>
                  </a:lnTo>
                  <a:lnTo>
                    <a:pt x="1452946" y="1304438"/>
                  </a:lnTo>
                  <a:lnTo>
                    <a:pt x="1454925" y="1299689"/>
                  </a:lnTo>
                  <a:lnTo>
                    <a:pt x="1456509" y="1298107"/>
                  </a:lnTo>
                  <a:lnTo>
                    <a:pt x="1457696" y="1296920"/>
                  </a:lnTo>
                  <a:lnTo>
                    <a:pt x="1458884" y="1296128"/>
                  </a:lnTo>
                  <a:lnTo>
                    <a:pt x="1459676" y="1296128"/>
                  </a:lnTo>
                  <a:lnTo>
                    <a:pt x="1460467" y="1296128"/>
                  </a:lnTo>
                  <a:lnTo>
                    <a:pt x="1461259" y="1296524"/>
                  </a:lnTo>
                  <a:lnTo>
                    <a:pt x="1462051" y="1283466"/>
                  </a:lnTo>
                  <a:lnTo>
                    <a:pt x="1462446" y="1277531"/>
                  </a:lnTo>
                  <a:lnTo>
                    <a:pt x="1464030" y="1271991"/>
                  </a:lnTo>
                  <a:lnTo>
                    <a:pt x="1462051" y="1258142"/>
                  </a:lnTo>
                  <a:lnTo>
                    <a:pt x="1460071" y="1245480"/>
                  </a:lnTo>
                  <a:lnTo>
                    <a:pt x="1456905" y="1223717"/>
                  </a:lnTo>
                  <a:lnTo>
                    <a:pt x="1453738" y="1208681"/>
                  </a:lnTo>
                  <a:lnTo>
                    <a:pt x="1452550" y="1203537"/>
                  </a:lnTo>
                  <a:lnTo>
                    <a:pt x="1458488" y="1199975"/>
                  </a:lnTo>
                  <a:lnTo>
                    <a:pt x="1465217" y="1196018"/>
                  </a:lnTo>
                  <a:lnTo>
                    <a:pt x="1471551" y="1191270"/>
                  </a:lnTo>
                  <a:lnTo>
                    <a:pt x="1477884" y="1186522"/>
                  </a:lnTo>
                  <a:lnTo>
                    <a:pt x="1489760" y="1177421"/>
                  </a:lnTo>
                  <a:lnTo>
                    <a:pt x="1495302" y="1173464"/>
                  </a:lnTo>
                  <a:lnTo>
                    <a:pt x="1500843" y="1170299"/>
                  </a:lnTo>
                  <a:lnTo>
                    <a:pt x="1515490" y="1163176"/>
                  </a:lnTo>
                  <a:lnTo>
                    <a:pt x="1530136" y="1157241"/>
                  </a:lnTo>
                  <a:lnTo>
                    <a:pt x="1539636" y="1154075"/>
                  </a:lnTo>
                  <a:lnTo>
                    <a:pt x="1548741" y="1150910"/>
                  </a:lnTo>
                  <a:lnTo>
                    <a:pt x="1558241" y="1148536"/>
                  </a:lnTo>
                  <a:lnTo>
                    <a:pt x="1568533" y="1145766"/>
                  </a:lnTo>
                  <a:lnTo>
                    <a:pt x="1576450" y="1144183"/>
                  </a:lnTo>
                  <a:lnTo>
                    <a:pt x="1583971" y="1142996"/>
                  </a:lnTo>
                  <a:lnTo>
                    <a:pt x="1594658" y="1142204"/>
                  </a:lnTo>
                  <a:lnTo>
                    <a:pt x="1601784" y="1141413"/>
                  </a:lnTo>
                  <a:close/>
                  <a:moveTo>
                    <a:pt x="1832358" y="1052513"/>
                  </a:moveTo>
                  <a:lnTo>
                    <a:pt x="1843104" y="1052513"/>
                  </a:lnTo>
                  <a:lnTo>
                    <a:pt x="1847083" y="1052911"/>
                  </a:lnTo>
                  <a:lnTo>
                    <a:pt x="1839522" y="1055300"/>
                  </a:lnTo>
                  <a:lnTo>
                    <a:pt x="1831960" y="1058882"/>
                  </a:lnTo>
                  <a:lnTo>
                    <a:pt x="1825194" y="1062067"/>
                  </a:lnTo>
                  <a:lnTo>
                    <a:pt x="1818428" y="1065650"/>
                  </a:lnTo>
                  <a:lnTo>
                    <a:pt x="1820418" y="1066446"/>
                  </a:lnTo>
                  <a:lnTo>
                    <a:pt x="1828776" y="1066048"/>
                  </a:lnTo>
                  <a:lnTo>
                    <a:pt x="1837532" y="1065650"/>
                  </a:lnTo>
                  <a:lnTo>
                    <a:pt x="1846685" y="1066048"/>
                  </a:lnTo>
                  <a:lnTo>
                    <a:pt x="1856237" y="1066446"/>
                  </a:lnTo>
                  <a:lnTo>
                    <a:pt x="1865789" y="1067640"/>
                  </a:lnTo>
                  <a:lnTo>
                    <a:pt x="1876137" y="1069631"/>
                  </a:lnTo>
                  <a:lnTo>
                    <a:pt x="1885688" y="1072417"/>
                  </a:lnTo>
                  <a:lnTo>
                    <a:pt x="1895638" y="1075602"/>
                  </a:lnTo>
                  <a:lnTo>
                    <a:pt x="1905588" y="1079981"/>
                  </a:lnTo>
                  <a:lnTo>
                    <a:pt x="1910761" y="1082369"/>
                  </a:lnTo>
                  <a:lnTo>
                    <a:pt x="1915139" y="1085156"/>
                  </a:lnTo>
                  <a:lnTo>
                    <a:pt x="1919915" y="1088340"/>
                  </a:lnTo>
                  <a:lnTo>
                    <a:pt x="1924691" y="1091525"/>
                  </a:lnTo>
                  <a:lnTo>
                    <a:pt x="1929069" y="1095506"/>
                  </a:lnTo>
                  <a:lnTo>
                    <a:pt x="1933845" y="1099487"/>
                  </a:lnTo>
                  <a:lnTo>
                    <a:pt x="1938223" y="1103468"/>
                  </a:lnTo>
                  <a:lnTo>
                    <a:pt x="1942202" y="1108245"/>
                  </a:lnTo>
                  <a:lnTo>
                    <a:pt x="1946580" y="1112623"/>
                  </a:lnTo>
                  <a:lnTo>
                    <a:pt x="1950162" y="1118197"/>
                  </a:lnTo>
                  <a:lnTo>
                    <a:pt x="1954142" y="1123770"/>
                  </a:lnTo>
                  <a:lnTo>
                    <a:pt x="1957724" y="1129741"/>
                  </a:lnTo>
                  <a:lnTo>
                    <a:pt x="1960908" y="1136110"/>
                  </a:lnTo>
                  <a:lnTo>
                    <a:pt x="1964490" y="1142878"/>
                  </a:lnTo>
                  <a:lnTo>
                    <a:pt x="1968868" y="1152830"/>
                  </a:lnTo>
                  <a:lnTo>
                    <a:pt x="1972847" y="1163180"/>
                  </a:lnTo>
                  <a:lnTo>
                    <a:pt x="1979613" y="1182288"/>
                  </a:lnTo>
                  <a:lnTo>
                    <a:pt x="1975633" y="1185871"/>
                  </a:lnTo>
                  <a:lnTo>
                    <a:pt x="1972051" y="1190249"/>
                  </a:lnTo>
                  <a:lnTo>
                    <a:pt x="1967674" y="1192638"/>
                  </a:lnTo>
                  <a:lnTo>
                    <a:pt x="1965684" y="1193832"/>
                  </a:lnTo>
                  <a:lnTo>
                    <a:pt x="1963694" y="1195823"/>
                  </a:lnTo>
                  <a:lnTo>
                    <a:pt x="1962102" y="1197415"/>
                  </a:lnTo>
                  <a:lnTo>
                    <a:pt x="1961306" y="1199007"/>
                  </a:lnTo>
                  <a:lnTo>
                    <a:pt x="1960112" y="1201396"/>
                  </a:lnTo>
                  <a:lnTo>
                    <a:pt x="1959316" y="1202988"/>
                  </a:lnTo>
                  <a:lnTo>
                    <a:pt x="1958918" y="1205377"/>
                  </a:lnTo>
                  <a:lnTo>
                    <a:pt x="1958918" y="1207367"/>
                  </a:lnTo>
                  <a:lnTo>
                    <a:pt x="1952152" y="1218115"/>
                  </a:lnTo>
                  <a:lnTo>
                    <a:pt x="1946580" y="1229262"/>
                  </a:lnTo>
                  <a:lnTo>
                    <a:pt x="1941008" y="1240806"/>
                  </a:lnTo>
                  <a:lnTo>
                    <a:pt x="1936233" y="1252350"/>
                  </a:lnTo>
                  <a:lnTo>
                    <a:pt x="1932253" y="1263895"/>
                  </a:lnTo>
                  <a:lnTo>
                    <a:pt x="1928273" y="1274245"/>
                  </a:lnTo>
                  <a:lnTo>
                    <a:pt x="1925089" y="1284993"/>
                  </a:lnTo>
                  <a:lnTo>
                    <a:pt x="1921905" y="1294945"/>
                  </a:lnTo>
                  <a:lnTo>
                    <a:pt x="1919915" y="1304897"/>
                  </a:lnTo>
                  <a:lnTo>
                    <a:pt x="1917925" y="1314451"/>
                  </a:lnTo>
                  <a:lnTo>
                    <a:pt x="1784997" y="1314451"/>
                  </a:lnTo>
                  <a:lnTo>
                    <a:pt x="1783007" y="1303305"/>
                  </a:lnTo>
                  <a:lnTo>
                    <a:pt x="1780222" y="1293353"/>
                  </a:lnTo>
                  <a:lnTo>
                    <a:pt x="1778630" y="1288974"/>
                  </a:lnTo>
                  <a:lnTo>
                    <a:pt x="1777038" y="1284993"/>
                  </a:lnTo>
                  <a:lnTo>
                    <a:pt x="1775446" y="1281410"/>
                  </a:lnTo>
                  <a:lnTo>
                    <a:pt x="1773058" y="1278226"/>
                  </a:lnTo>
                  <a:lnTo>
                    <a:pt x="1782609" y="1200202"/>
                  </a:lnTo>
                  <a:lnTo>
                    <a:pt x="1783007" y="1196619"/>
                  </a:lnTo>
                  <a:lnTo>
                    <a:pt x="1783007" y="1192638"/>
                  </a:lnTo>
                  <a:lnTo>
                    <a:pt x="1782211" y="1189453"/>
                  </a:lnTo>
                  <a:lnTo>
                    <a:pt x="1781416" y="1185472"/>
                  </a:lnTo>
                  <a:lnTo>
                    <a:pt x="1779824" y="1182288"/>
                  </a:lnTo>
                  <a:lnTo>
                    <a:pt x="1778232" y="1178705"/>
                  </a:lnTo>
                  <a:lnTo>
                    <a:pt x="1776242" y="1175919"/>
                  </a:lnTo>
                  <a:lnTo>
                    <a:pt x="1774252" y="1172734"/>
                  </a:lnTo>
                  <a:lnTo>
                    <a:pt x="1767884" y="1166763"/>
                  </a:lnTo>
                  <a:lnTo>
                    <a:pt x="1761516" y="1161588"/>
                  </a:lnTo>
                  <a:lnTo>
                    <a:pt x="1752362" y="1154422"/>
                  </a:lnTo>
                  <a:lnTo>
                    <a:pt x="1741219" y="1146460"/>
                  </a:lnTo>
                  <a:lnTo>
                    <a:pt x="1734851" y="1142480"/>
                  </a:lnTo>
                  <a:lnTo>
                    <a:pt x="1728085" y="1138101"/>
                  </a:lnTo>
                  <a:lnTo>
                    <a:pt x="1720921" y="1134518"/>
                  </a:lnTo>
                  <a:lnTo>
                    <a:pt x="1712564" y="1130139"/>
                  </a:lnTo>
                  <a:lnTo>
                    <a:pt x="1704206" y="1126158"/>
                  </a:lnTo>
                  <a:lnTo>
                    <a:pt x="1695450" y="1122576"/>
                  </a:lnTo>
                  <a:lnTo>
                    <a:pt x="1698236" y="1118197"/>
                  </a:lnTo>
                  <a:lnTo>
                    <a:pt x="1701420" y="1114216"/>
                  </a:lnTo>
                  <a:lnTo>
                    <a:pt x="1697440" y="1114614"/>
                  </a:lnTo>
                  <a:lnTo>
                    <a:pt x="1701420" y="1111827"/>
                  </a:lnTo>
                  <a:lnTo>
                    <a:pt x="1705002" y="1109041"/>
                  </a:lnTo>
                  <a:lnTo>
                    <a:pt x="1710176" y="1103069"/>
                  </a:lnTo>
                  <a:lnTo>
                    <a:pt x="1715748" y="1097894"/>
                  </a:lnTo>
                  <a:lnTo>
                    <a:pt x="1721319" y="1093117"/>
                  </a:lnTo>
                  <a:lnTo>
                    <a:pt x="1726891" y="1088340"/>
                  </a:lnTo>
                  <a:lnTo>
                    <a:pt x="1732463" y="1083962"/>
                  </a:lnTo>
                  <a:lnTo>
                    <a:pt x="1738035" y="1080379"/>
                  </a:lnTo>
                  <a:lnTo>
                    <a:pt x="1744005" y="1076398"/>
                  </a:lnTo>
                  <a:lnTo>
                    <a:pt x="1749975" y="1073611"/>
                  </a:lnTo>
                  <a:lnTo>
                    <a:pt x="1755944" y="1070427"/>
                  </a:lnTo>
                  <a:lnTo>
                    <a:pt x="1761914" y="1067640"/>
                  </a:lnTo>
                  <a:lnTo>
                    <a:pt x="1773456" y="1063261"/>
                  </a:lnTo>
                  <a:lnTo>
                    <a:pt x="1784997" y="1059679"/>
                  </a:lnTo>
                  <a:lnTo>
                    <a:pt x="1796539" y="1056892"/>
                  </a:lnTo>
                  <a:lnTo>
                    <a:pt x="1806489" y="1054902"/>
                  </a:lnTo>
                  <a:lnTo>
                    <a:pt x="1816438" y="1053707"/>
                  </a:lnTo>
                  <a:lnTo>
                    <a:pt x="1824796" y="1052911"/>
                  </a:lnTo>
                  <a:lnTo>
                    <a:pt x="1832358" y="1052513"/>
                  </a:lnTo>
                  <a:close/>
                  <a:moveTo>
                    <a:pt x="861259" y="1052513"/>
                  </a:moveTo>
                  <a:lnTo>
                    <a:pt x="871603" y="1052513"/>
                  </a:lnTo>
                  <a:lnTo>
                    <a:pt x="875581" y="1052911"/>
                  </a:lnTo>
                  <a:lnTo>
                    <a:pt x="868022" y="1055295"/>
                  </a:lnTo>
                  <a:lnTo>
                    <a:pt x="860861" y="1058873"/>
                  </a:lnTo>
                  <a:lnTo>
                    <a:pt x="854098" y="1062053"/>
                  </a:lnTo>
                  <a:lnTo>
                    <a:pt x="847335" y="1065630"/>
                  </a:lnTo>
                  <a:lnTo>
                    <a:pt x="849324" y="1066425"/>
                  </a:lnTo>
                  <a:lnTo>
                    <a:pt x="857281" y="1066027"/>
                  </a:lnTo>
                  <a:lnTo>
                    <a:pt x="866033" y="1065630"/>
                  </a:lnTo>
                  <a:lnTo>
                    <a:pt x="875183" y="1066027"/>
                  </a:lnTo>
                  <a:lnTo>
                    <a:pt x="884732" y="1066425"/>
                  </a:lnTo>
                  <a:lnTo>
                    <a:pt x="894678" y="1067617"/>
                  </a:lnTo>
                  <a:lnTo>
                    <a:pt x="904624" y="1069605"/>
                  </a:lnTo>
                  <a:lnTo>
                    <a:pt x="914172" y="1072387"/>
                  </a:lnTo>
                  <a:lnTo>
                    <a:pt x="924516" y="1075567"/>
                  </a:lnTo>
                  <a:lnTo>
                    <a:pt x="934064" y="1079939"/>
                  </a:lnTo>
                  <a:lnTo>
                    <a:pt x="939236" y="1082324"/>
                  </a:lnTo>
                  <a:lnTo>
                    <a:pt x="944010" y="1085106"/>
                  </a:lnTo>
                  <a:lnTo>
                    <a:pt x="948784" y="1088286"/>
                  </a:lnTo>
                  <a:lnTo>
                    <a:pt x="953160" y="1091466"/>
                  </a:lnTo>
                  <a:lnTo>
                    <a:pt x="957934" y="1095441"/>
                  </a:lnTo>
                  <a:lnTo>
                    <a:pt x="962708" y="1099415"/>
                  </a:lnTo>
                  <a:lnTo>
                    <a:pt x="966687" y="1103390"/>
                  </a:lnTo>
                  <a:lnTo>
                    <a:pt x="971063" y="1108160"/>
                  </a:lnTo>
                  <a:lnTo>
                    <a:pt x="974644" y="1112532"/>
                  </a:lnTo>
                  <a:lnTo>
                    <a:pt x="979020" y="1118097"/>
                  </a:lnTo>
                  <a:lnTo>
                    <a:pt x="982998" y="1123662"/>
                  </a:lnTo>
                  <a:lnTo>
                    <a:pt x="986181" y="1129624"/>
                  </a:lnTo>
                  <a:lnTo>
                    <a:pt x="989762" y="1135983"/>
                  </a:lnTo>
                  <a:lnTo>
                    <a:pt x="992944" y="1142741"/>
                  </a:lnTo>
                  <a:lnTo>
                    <a:pt x="997321" y="1152678"/>
                  </a:lnTo>
                  <a:lnTo>
                    <a:pt x="1001299" y="1163012"/>
                  </a:lnTo>
                  <a:lnTo>
                    <a:pt x="1008062" y="1182091"/>
                  </a:lnTo>
                  <a:lnTo>
                    <a:pt x="1004482" y="1185668"/>
                  </a:lnTo>
                  <a:lnTo>
                    <a:pt x="1000105" y="1190040"/>
                  </a:lnTo>
                  <a:lnTo>
                    <a:pt x="996525" y="1192425"/>
                  </a:lnTo>
                  <a:lnTo>
                    <a:pt x="994138" y="1193618"/>
                  </a:lnTo>
                  <a:lnTo>
                    <a:pt x="992546" y="1195605"/>
                  </a:lnTo>
                  <a:lnTo>
                    <a:pt x="990955" y="1197195"/>
                  </a:lnTo>
                  <a:lnTo>
                    <a:pt x="989762" y="1198785"/>
                  </a:lnTo>
                  <a:lnTo>
                    <a:pt x="988568" y="1201170"/>
                  </a:lnTo>
                  <a:lnTo>
                    <a:pt x="987772" y="1202760"/>
                  </a:lnTo>
                  <a:lnTo>
                    <a:pt x="987375" y="1205145"/>
                  </a:lnTo>
                  <a:lnTo>
                    <a:pt x="987375" y="1207132"/>
                  </a:lnTo>
                  <a:lnTo>
                    <a:pt x="980611" y="1217864"/>
                  </a:lnTo>
                  <a:lnTo>
                    <a:pt x="975041" y="1228993"/>
                  </a:lnTo>
                  <a:lnTo>
                    <a:pt x="969870" y="1240520"/>
                  </a:lnTo>
                  <a:lnTo>
                    <a:pt x="965095" y="1252047"/>
                  </a:lnTo>
                  <a:lnTo>
                    <a:pt x="960321" y="1263574"/>
                  </a:lnTo>
                  <a:lnTo>
                    <a:pt x="956741" y="1273908"/>
                  </a:lnTo>
                  <a:lnTo>
                    <a:pt x="953558" y="1284640"/>
                  </a:lnTo>
                  <a:lnTo>
                    <a:pt x="950773" y="1294577"/>
                  </a:lnTo>
                  <a:lnTo>
                    <a:pt x="948784" y="1304514"/>
                  </a:lnTo>
                  <a:lnTo>
                    <a:pt x="946397" y="1314054"/>
                  </a:lnTo>
                  <a:lnTo>
                    <a:pt x="746283" y="1314054"/>
                  </a:lnTo>
                  <a:lnTo>
                    <a:pt x="745487" y="1310874"/>
                  </a:lnTo>
                  <a:lnTo>
                    <a:pt x="745487" y="1314054"/>
                  </a:lnTo>
                  <a:lnTo>
                    <a:pt x="692972" y="1314054"/>
                  </a:lnTo>
                  <a:lnTo>
                    <a:pt x="688994" y="1314054"/>
                  </a:lnTo>
                  <a:lnTo>
                    <a:pt x="685811" y="1314451"/>
                  </a:lnTo>
                  <a:lnTo>
                    <a:pt x="683026" y="1296565"/>
                  </a:lnTo>
                  <a:lnTo>
                    <a:pt x="681833" y="1287423"/>
                  </a:lnTo>
                  <a:lnTo>
                    <a:pt x="681435" y="1278281"/>
                  </a:lnTo>
                  <a:lnTo>
                    <a:pt x="681037" y="1268344"/>
                  </a:lnTo>
                  <a:lnTo>
                    <a:pt x="681435" y="1258804"/>
                  </a:lnTo>
                  <a:lnTo>
                    <a:pt x="681833" y="1249265"/>
                  </a:lnTo>
                  <a:lnTo>
                    <a:pt x="682628" y="1238930"/>
                  </a:lnTo>
                  <a:lnTo>
                    <a:pt x="684617" y="1228596"/>
                  </a:lnTo>
                  <a:lnTo>
                    <a:pt x="686607" y="1217466"/>
                  </a:lnTo>
                  <a:lnTo>
                    <a:pt x="688994" y="1205940"/>
                  </a:lnTo>
                  <a:lnTo>
                    <a:pt x="692176" y="1194810"/>
                  </a:lnTo>
                  <a:lnTo>
                    <a:pt x="696155" y="1182488"/>
                  </a:lnTo>
                  <a:lnTo>
                    <a:pt x="700929" y="1169769"/>
                  </a:lnTo>
                  <a:lnTo>
                    <a:pt x="706499" y="1156255"/>
                  </a:lnTo>
                  <a:lnTo>
                    <a:pt x="712466" y="1142741"/>
                  </a:lnTo>
                  <a:lnTo>
                    <a:pt x="716445" y="1134791"/>
                  </a:lnTo>
                  <a:lnTo>
                    <a:pt x="720821" y="1127636"/>
                  </a:lnTo>
                  <a:lnTo>
                    <a:pt x="725595" y="1120482"/>
                  </a:lnTo>
                  <a:lnTo>
                    <a:pt x="729971" y="1114122"/>
                  </a:lnTo>
                  <a:lnTo>
                    <a:pt x="726391" y="1114520"/>
                  </a:lnTo>
                  <a:lnTo>
                    <a:pt x="729971" y="1111737"/>
                  </a:lnTo>
                  <a:lnTo>
                    <a:pt x="733950" y="1108955"/>
                  </a:lnTo>
                  <a:lnTo>
                    <a:pt x="739122" y="1102993"/>
                  </a:lnTo>
                  <a:lnTo>
                    <a:pt x="744294" y="1097826"/>
                  </a:lnTo>
                  <a:lnTo>
                    <a:pt x="749863" y="1093056"/>
                  </a:lnTo>
                  <a:lnTo>
                    <a:pt x="755433" y="1088286"/>
                  </a:lnTo>
                  <a:lnTo>
                    <a:pt x="761401" y="1083914"/>
                  </a:lnTo>
                  <a:lnTo>
                    <a:pt x="766970" y="1080337"/>
                  </a:lnTo>
                  <a:lnTo>
                    <a:pt x="772938" y="1076362"/>
                  </a:lnTo>
                  <a:lnTo>
                    <a:pt x="778508" y="1073579"/>
                  </a:lnTo>
                  <a:lnTo>
                    <a:pt x="784475" y="1070400"/>
                  </a:lnTo>
                  <a:lnTo>
                    <a:pt x="790443" y="1067617"/>
                  </a:lnTo>
                  <a:lnTo>
                    <a:pt x="802378" y="1063245"/>
                  </a:lnTo>
                  <a:lnTo>
                    <a:pt x="813916" y="1059668"/>
                  </a:lnTo>
                  <a:lnTo>
                    <a:pt x="824658" y="1056885"/>
                  </a:lnTo>
                  <a:lnTo>
                    <a:pt x="835399" y="1054898"/>
                  </a:lnTo>
                  <a:lnTo>
                    <a:pt x="844947" y="1053705"/>
                  </a:lnTo>
                  <a:lnTo>
                    <a:pt x="853700" y="1052911"/>
                  </a:lnTo>
                  <a:lnTo>
                    <a:pt x="861259" y="1052513"/>
                  </a:lnTo>
                  <a:close/>
                  <a:moveTo>
                    <a:pt x="1326357" y="1047750"/>
                  </a:moveTo>
                  <a:lnTo>
                    <a:pt x="1337469" y="1047750"/>
                  </a:lnTo>
                  <a:lnTo>
                    <a:pt x="1348582" y="1048148"/>
                  </a:lnTo>
                  <a:lnTo>
                    <a:pt x="1358901" y="1048942"/>
                  </a:lnTo>
                  <a:lnTo>
                    <a:pt x="1368822" y="1050532"/>
                  </a:lnTo>
                  <a:lnTo>
                    <a:pt x="1378347" y="1052520"/>
                  </a:lnTo>
                  <a:lnTo>
                    <a:pt x="1387476" y="1054904"/>
                  </a:lnTo>
                  <a:lnTo>
                    <a:pt x="1396604" y="1057289"/>
                  </a:lnTo>
                  <a:lnTo>
                    <a:pt x="1404541" y="1060469"/>
                  </a:lnTo>
                  <a:lnTo>
                    <a:pt x="1412479" y="1063251"/>
                  </a:lnTo>
                  <a:lnTo>
                    <a:pt x="1419623" y="1066828"/>
                  </a:lnTo>
                  <a:lnTo>
                    <a:pt x="1426766" y="1070008"/>
                  </a:lnTo>
                  <a:lnTo>
                    <a:pt x="1433116" y="1073983"/>
                  </a:lnTo>
                  <a:lnTo>
                    <a:pt x="1444626" y="1081137"/>
                  </a:lnTo>
                  <a:lnTo>
                    <a:pt x="1454151" y="1087894"/>
                  </a:lnTo>
                  <a:lnTo>
                    <a:pt x="1461691" y="1093856"/>
                  </a:lnTo>
                  <a:lnTo>
                    <a:pt x="1466851" y="1098228"/>
                  </a:lnTo>
                  <a:lnTo>
                    <a:pt x="1471613" y="1102600"/>
                  </a:lnTo>
                  <a:lnTo>
                    <a:pt x="1465660" y="1153079"/>
                  </a:lnTo>
                  <a:lnTo>
                    <a:pt x="1458913" y="1157848"/>
                  </a:lnTo>
                  <a:lnTo>
                    <a:pt x="1447404" y="1166195"/>
                  </a:lnTo>
                  <a:lnTo>
                    <a:pt x="1441848" y="1170170"/>
                  </a:lnTo>
                  <a:lnTo>
                    <a:pt x="1437482" y="1172555"/>
                  </a:lnTo>
                  <a:lnTo>
                    <a:pt x="1434704" y="1174542"/>
                  </a:lnTo>
                  <a:lnTo>
                    <a:pt x="1432323" y="1175734"/>
                  </a:lnTo>
                  <a:lnTo>
                    <a:pt x="1427560" y="1179311"/>
                  </a:lnTo>
                  <a:lnTo>
                    <a:pt x="1424385" y="1184081"/>
                  </a:lnTo>
                  <a:lnTo>
                    <a:pt x="1421210" y="1188851"/>
                  </a:lnTo>
                  <a:lnTo>
                    <a:pt x="1419226" y="1194018"/>
                  </a:lnTo>
                  <a:lnTo>
                    <a:pt x="1418035" y="1199582"/>
                  </a:lnTo>
                  <a:lnTo>
                    <a:pt x="1418035" y="1205544"/>
                  </a:lnTo>
                  <a:lnTo>
                    <a:pt x="1418432" y="1208724"/>
                  </a:lnTo>
                  <a:lnTo>
                    <a:pt x="1418829" y="1211506"/>
                  </a:lnTo>
                  <a:lnTo>
                    <a:pt x="1419623" y="1216673"/>
                  </a:lnTo>
                  <a:lnTo>
                    <a:pt x="1422401" y="1229392"/>
                  </a:lnTo>
                  <a:lnTo>
                    <a:pt x="1425576" y="1248073"/>
                  </a:lnTo>
                  <a:lnTo>
                    <a:pt x="1427163" y="1259202"/>
                  </a:lnTo>
                  <a:lnTo>
                    <a:pt x="1429148" y="1271524"/>
                  </a:lnTo>
                  <a:lnTo>
                    <a:pt x="1427560" y="1279076"/>
                  </a:lnTo>
                  <a:lnTo>
                    <a:pt x="1425973" y="1282255"/>
                  </a:lnTo>
                  <a:lnTo>
                    <a:pt x="1423988" y="1285832"/>
                  </a:lnTo>
                  <a:lnTo>
                    <a:pt x="1422401" y="1289807"/>
                  </a:lnTo>
                  <a:lnTo>
                    <a:pt x="1420416" y="1293782"/>
                  </a:lnTo>
                  <a:lnTo>
                    <a:pt x="1418035" y="1303718"/>
                  </a:lnTo>
                  <a:lnTo>
                    <a:pt x="1416051" y="1314450"/>
                  </a:lnTo>
                  <a:lnTo>
                    <a:pt x="1312863" y="1314450"/>
                  </a:lnTo>
                  <a:lnTo>
                    <a:pt x="1310879" y="1304911"/>
                  </a:lnTo>
                  <a:lnTo>
                    <a:pt x="1308894" y="1294974"/>
                  </a:lnTo>
                  <a:lnTo>
                    <a:pt x="1305719" y="1285038"/>
                  </a:lnTo>
                  <a:lnTo>
                    <a:pt x="1302544" y="1274306"/>
                  </a:lnTo>
                  <a:lnTo>
                    <a:pt x="1298972" y="1263972"/>
                  </a:lnTo>
                  <a:lnTo>
                    <a:pt x="1295004" y="1252843"/>
                  </a:lnTo>
                  <a:lnTo>
                    <a:pt x="1290241" y="1240919"/>
                  </a:lnTo>
                  <a:lnTo>
                    <a:pt x="1285082" y="1229392"/>
                  </a:lnTo>
                  <a:lnTo>
                    <a:pt x="1280319" y="1219456"/>
                  </a:lnTo>
                  <a:lnTo>
                    <a:pt x="1275160" y="1210711"/>
                  </a:lnTo>
                  <a:lnTo>
                    <a:pt x="1270000" y="1202365"/>
                  </a:lnTo>
                  <a:lnTo>
                    <a:pt x="1264047" y="1194813"/>
                  </a:lnTo>
                  <a:lnTo>
                    <a:pt x="1258094" y="1188056"/>
                  </a:lnTo>
                  <a:lnTo>
                    <a:pt x="1251744" y="1181696"/>
                  </a:lnTo>
                  <a:lnTo>
                    <a:pt x="1244997" y="1175734"/>
                  </a:lnTo>
                  <a:lnTo>
                    <a:pt x="1238250" y="1170567"/>
                  </a:lnTo>
                  <a:lnTo>
                    <a:pt x="1231503" y="1165400"/>
                  </a:lnTo>
                  <a:lnTo>
                    <a:pt x="1224757" y="1161823"/>
                  </a:lnTo>
                  <a:lnTo>
                    <a:pt x="1217613" y="1157848"/>
                  </a:lnTo>
                  <a:lnTo>
                    <a:pt x="1210469" y="1154669"/>
                  </a:lnTo>
                  <a:lnTo>
                    <a:pt x="1202928" y="1151886"/>
                  </a:lnTo>
                  <a:lnTo>
                    <a:pt x="1195785" y="1149501"/>
                  </a:lnTo>
                  <a:lnTo>
                    <a:pt x="1188641" y="1147912"/>
                  </a:lnTo>
                  <a:lnTo>
                    <a:pt x="1181497" y="1145924"/>
                  </a:lnTo>
                  <a:lnTo>
                    <a:pt x="1179116" y="1131218"/>
                  </a:lnTo>
                  <a:lnTo>
                    <a:pt x="1176735" y="1120486"/>
                  </a:lnTo>
                  <a:lnTo>
                    <a:pt x="1174750" y="1110152"/>
                  </a:lnTo>
                  <a:lnTo>
                    <a:pt x="1180703" y="1106973"/>
                  </a:lnTo>
                  <a:lnTo>
                    <a:pt x="1187053" y="1102998"/>
                  </a:lnTo>
                  <a:lnTo>
                    <a:pt x="1193800" y="1098228"/>
                  </a:lnTo>
                  <a:lnTo>
                    <a:pt x="1200150" y="1093856"/>
                  </a:lnTo>
                  <a:lnTo>
                    <a:pt x="1212453" y="1084317"/>
                  </a:lnTo>
                  <a:lnTo>
                    <a:pt x="1217613" y="1080342"/>
                  </a:lnTo>
                  <a:lnTo>
                    <a:pt x="1223169" y="1077163"/>
                  </a:lnTo>
                  <a:lnTo>
                    <a:pt x="1237060" y="1070406"/>
                  </a:lnTo>
                  <a:lnTo>
                    <a:pt x="1250950" y="1064444"/>
                  </a:lnTo>
                  <a:lnTo>
                    <a:pt x="1264444" y="1059674"/>
                  </a:lnTo>
                  <a:lnTo>
                    <a:pt x="1277541" y="1055699"/>
                  </a:lnTo>
                  <a:lnTo>
                    <a:pt x="1290241" y="1052520"/>
                  </a:lnTo>
                  <a:lnTo>
                    <a:pt x="1302941" y="1050135"/>
                  </a:lnTo>
                  <a:lnTo>
                    <a:pt x="1314847" y="1048545"/>
                  </a:lnTo>
                  <a:lnTo>
                    <a:pt x="1326357" y="1047750"/>
                  </a:lnTo>
                  <a:close/>
                  <a:moveTo>
                    <a:pt x="525022" y="1035050"/>
                  </a:moveTo>
                  <a:lnTo>
                    <a:pt x="554037" y="1036676"/>
                  </a:lnTo>
                  <a:lnTo>
                    <a:pt x="512762" y="1068388"/>
                  </a:lnTo>
                  <a:lnTo>
                    <a:pt x="525022" y="1035050"/>
                  </a:lnTo>
                  <a:close/>
                  <a:moveTo>
                    <a:pt x="174832" y="915044"/>
                  </a:moveTo>
                  <a:lnTo>
                    <a:pt x="50860" y="916631"/>
                  </a:lnTo>
                  <a:lnTo>
                    <a:pt x="57218" y="934484"/>
                  </a:lnTo>
                  <a:lnTo>
                    <a:pt x="174832" y="915044"/>
                  </a:lnTo>
                  <a:close/>
                  <a:moveTo>
                    <a:pt x="403703" y="711119"/>
                  </a:moveTo>
                  <a:lnTo>
                    <a:pt x="403703" y="723418"/>
                  </a:lnTo>
                  <a:lnTo>
                    <a:pt x="512179" y="715086"/>
                  </a:lnTo>
                  <a:lnTo>
                    <a:pt x="403703" y="711119"/>
                  </a:lnTo>
                  <a:close/>
                  <a:moveTo>
                    <a:pt x="773852" y="677863"/>
                  </a:moveTo>
                  <a:lnTo>
                    <a:pt x="777038" y="678259"/>
                  </a:lnTo>
                  <a:lnTo>
                    <a:pt x="778632" y="678259"/>
                  </a:lnTo>
                  <a:lnTo>
                    <a:pt x="779428" y="679050"/>
                  </a:lnTo>
                  <a:lnTo>
                    <a:pt x="780225" y="679446"/>
                  </a:lnTo>
                  <a:lnTo>
                    <a:pt x="780623" y="680632"/>
                  </a:lnTo>
                  <a:lnTo>
                    <a:pt x="780623" y="681423"/>
                  </a:lnTo>
                  <a:lnTo>
                    <a:pt x="780225" y="682215"/>
                  </a:lnTo>
                  <a:lnTo>
                    <a:pt x="779428" y="684588"/>
                  </a:lnTo>
                  <a:lnTo>
                    <a:pt x="777038" y="687357"/>
                  </a:lnTo>
                  <a:lnTo>
                    <a:pt x="774648" y="689731"/>
                  </a:lnTo>
                  <a:lnTo>
                    <a:pt x="771860" y="692500"/>
                  </a:lnTo>
                  <a:lnTo>
                    <a:pt x="767877" y="695665"/>
                  </a:lnTo>
                  <a:lnTo>
                    <a:pt x="763894" y="698038"/>
                  </a:lnTo>
                  <a:lnTo>
                    <a:pt x="760309" y="700808"/>
                  </a:lnTo>
                  <a:lnTo>
                    <a:pt x="755927" y="702785"/>
                  </a:lnTo>
                  <a:lnTo>
                    <a:pt x="752342" y="704368"/>
                  </a:lnTo>
                  <a:lnTo>
                    <a:pt x="748758" y="705555"/>
                  </a:lnTo>
                  <a:lnTo>
                    <a:pt x="745969" y="705950"/>
                  </a:lnTo>
                  <a:lnTo>
                    <a:pt x="742783" y="706346"/>
                  </a:lnTo>
                  <a:lnTo>
                    <a:pt x="740791" y="706741"/>
                  </a:lnTo>
                  <a:lnTo>
                    <a:pt x="738800" y="707928"/>
                  </a:lnTo>
                  <a:lnTo>
                    <a:pt x="737605" y="708719"/>
                  </a:lnTo>
                  <a:lnTo>
                    <a:pt x="736011" y="709906"/>
                  </a:lnTo>
                  <a:lnTo>
                    <a:pt x="735215" y="711093"/>
                  </a:lnTo>
                  <a:lnTo>
                    <a:pt x="734816" y="712280"/>
                  </a:lnTo>
                  <a:lnTo>
                    <a:pt x="734816" y="713467"/>
                  </a:lnTo>
                  <a:lnTo>
                    <a:pt x="735215" y="715049"/>
                  </a:lnTo>
                  <a:lnTo>
                    <a:pt x="736011" y="716236"/>
                  </a:lnTo>
                  <a:lnTo>
                    <a:pt x="738003" y="717027"/>
                  </a:lnTo>
                  <a:lnTo>
                    <a:pt x="739596" y="717818"/>
                  </a:lnTo>
                  <a:lnTo>
                    <a:pt x="741986" y="718609"/>
                  </a:lnTo>
                  <a:lnTo>
                    <a:pt x="745173" y="719005"/>
                  </a:lnTo>
                  <a:lnTo>
                    <a:pt x="748359" y="719400"/>
                  </a:lnTo>
                  <a:lnTo>
                    <a:pt x="752342" y="719005"/>
                  </a:lnTo>
                  <a:lnTo>
                    <a:pt x="760707" y="719005"/>
                  </a:lnTo>
                  <a:lnTo>
                    <a:pt x="763894" y="719400"/>
                  </a:lnTo>
                  <a:lnTo>
                    <a:pt x="767877" y="719796"/>
                  </a:lnTo>
                  <a:lnTo>
                    <a:pt x="770665" y="720983"/>
                  </a:lnTo>
                  <a:lnTo>
                    <a:pt x="773852" y="722169"/>
                  </a:lnTo>
                  <a:lnTo>
                    <a:pt x="776640" y="723356"/>
                  </a:lnTo>
                  <a:lnTo>
                    <a:pt x="779428" y="724939"/>
                  </a:lnTo>
                  <a:lnTo>
                    <a:pt x="781420" y="726917"/>
                  </a:lnTo>
                  <a:lnTo>
                    <a:pt x="783411" y="729686"/>
                  </a:lnTo>
                  <a:lnTo>
                    <a:pt x="785403" y="732455"/>
                  </a:lnTo>
                  <a:lnTo>
                    <a:pt x="786598" y="736015"/>
                  </a:lnTo>
                  <a:lnTo>
                    <a:pt x="787793" y="739180"/>
                  </a:lnTo>
                  <a:lnTo>
                    <a:pt x="788191" y="743531"/>
                  </a:lnTo>
                  <a:lnTo>
                    <a:pt x="788988" y="747883"/>
                  </a:lnTo>
                  <a:lnTo>
                    <a:pt x="788988" y="752630"/>
                  </a:lnTo>
                  <a:lnTo>
                    <a:pt x="788590" y="756982"/>
                  </a:lnTo>
                  <a:lnTo>
                    <a:pt x="787793" y="760542"/>
                  </a:lnTo>
                  <a:lnTo>
                    <a:pt x="786200" y="764102"/>
                  </a:lnTo>
                  <a:lnTo>
                    <a:pt x="783810" y="767267"/>
                  </a:lnTo>
                  <a:lnTo>
                    <a:pt x="781420" y="770827"/>
                  </a:lnTo>
                  <a:lnTo>
                    <a:pt x="778632" y="773596"/>
                  </a:lnTo>
                  <a:lnTo>
                    <a:pt x="775445" y="776761"/>
                  </a:lnTo>
                  <a:lnTo>
                    <a:pt x="771860" y="779135"/>
                  </a:lnTo>
                  <a:lnTo>
                    <a:pt x="767479" y="781113"/>
                  </a:lnTo>
                  <a:lnTo>
                    <a:pt x="763097" y="783486"/>
                  </a:lnTo>
                  <a:lnTo>
                    <a:pt x="753936" y="787442"/>
                  </a:lnTo>
                  <a:lnTo>
                    <a:pt x="744376" y="790607"/>
                  </a:lnTo>
                  <a:lnTo>
                    <a:pt x="734020" y="792980"/>
                  </a:lnTo>
                  <a:lnTo>
                    <a:pt x="724062" y="795354"/>
                  </a:lnTo>
                  <a:lnTo>
                    <a:pt x="714104" y="796936"/>
                  </a:lnTo>
                  <a:lnTo>
                    <a:pt x="704942" y="798123"/>
                  </a:lnTo>
                  <a:lnTo>
                    <a:pt x="696179" y="798914"/>
                  </a:lnTo>
                  <a:lnTo>
                    <a:pt x="684230" y="799705"/>
                  </a:lnTo>
                  <a:lnTo>
                    <a:pt x="679450" y="800101"/>
                  </a:lnTo>
                  <a:lnTo>
                    <a:pt x="682636" y="698830"/>
                  </a:lnTo>
                  <a:lnTo>
                    <a:pt x="683433" y="697247"/>
                  </a:lnTo>
                  <a:lnTo>
                    <a:pt x="683831" y="695665"/>
                  </a:lnTo>
                  <a:lnTo>
                    <a:pt x="684628" y="694478"/>
                  </a:lnTo>
                  <a:lnTo>
                    <a:pt x="685425" y="692896"/>
                  </a:lnTo>
                  <a:lnTo>
                    <a:pt x="688213" y="690522"/>
                  </a:lnTo>
                  <a:lnTo>
                    <a:pt x="692196" y="688940"/>
                  </a:lnTo>
                  <a:lnTo>
                    <a:pt x="696976" y="687357"/>
                  </a:lnTo>
                  <a:lnTo>
                    <a:pt x="701756" y="685775"/>
                  </a:lnTo>
                  <a:lnTo>
                    <a:pt x="707731" y="684588"/>
                  </a:lnTo>
                  <a:lnTo>
                    <a:pt x="714104" y="683797"/>
                  </a:lnTo>
                  <a:lnTo>
                    <a:pt x="727647" y="682610"/>
                  </a:lnTo>
                  <a:lnTo>
                    <a:pt x="741588" y="681819"/>
                  </a:lnTo>
                  <a:lnTo>
                    <a:pt x="755529" y="680632"/>
                  </a:lnTo>
                  <a:lnTo>
                    <a:pt x="762300" y="679446"/>
                  </a:lnTo>
                  <a:lnTo>
                    <a:pt x="768275" y="678654"/>
                  </a:lnTo>
                  <a:lnTo>
                    <a:pt x="773852" y="677863"/>
                  </a:lnTo>
                  <a:close/>
                  <a:moveTo>
                    <a:pt x="425557" y="466725"/>
                  </a:moveTo>
                  <a:lnTo>
                    <a:pt x="429928" y="467122"/>
                  </a:lnTo>
                  <a:lnTo>
                    <a:pt x="434299" y="467519"/>
                  </a:lnTo>
                  <a:lnTo>
                    <a:pt x="438272" y="467915"/>
                  </a:lnTo>
                  <a:lnTo>
                    <a:pt x="442643" y="468709"/>
                  </a:lnTo>
                  <a:lnTo>
                    <a:pt x="446219" y="470296"/>
                  </a:lnTo>
                  <a:lnTo>
                    <a:pt x="453769" y="473073"/>
                  </a:lnTo>
                  <a:lnTo>
                    <a:pt x="461716" y="477040"/>
                  </a:lnTo>
                  <a:lnTo>
                    <a:pt x="468471" y="481801"/>
                  </a:lnTo>
                  <a:lnTo>
                    <a:pt x="475225" y="487356"/>
                  </a:lnTo>
                  <a:lnTo>
                    <a:pt x="481980" y="493307"/>
                  </a:lnTo>
                  <a:lnTo>
                    <a:pt x="487543" y="500052"/>
                  </a:lnTo>
                  <a:lnTo>
                    <a:pt x="493503" y="507590"/>
                  </a:lnTo>
                  <a:lnTo>
                    <a:pt x="499066" y="515524"/>
                  </a:lnTo>
                  <a:lnTo>
                    <a:pt x="504629" y="524253"/>
                  </a:lnTo>
                  <a:lnTo>
                    <a:pt x="509795" y="532981"/>
                  </a:lnTo>
                  <a:lnTo>
                    <a:pt x="514165" y="542106"/>
                  </a:lnTo>
                  <a:lnTo>
                    <a:pt x="518933" y="552025"/>
                  </a:lnTo>
                  <a:lnTo>
                    <a:pt x="523304" y="561943"/>
                  </a:lnTo>
                  <a:lnTo>
                    <a:pt x="526880" y="572259"/>
                  </a:lnTo>
                  <a:lnTo>
                    <a:pt x="530854" y="582177"/>
                  </a:lnTo>
                  <a:lnTo>
                    <a:pt x="534033" y="592889"/>
                  </a:lnTo>
                  <a:lnTo>
                    <a:pt x="540390" y="613520"/>
                  </a:lnTo>
                  <a:lnTo>
                    <a:pt x="545953" y="634150"/>
                  </a:lnTo>
                  <a:lnTo>
                    <a:pt x="550721" y="653988"/>
                  </a:lnTo>
                  <a:lnTo>
                    <a:pt x="554297" y="673031"/>
                  </a:lnTo>
                  <a:lnTo>
                    <a:pt x="557873" y="690091"/>
                  </a:lnTo>
                  <a:lnTo>
                    <a:pt x="559860" y="705167"/>
                  </a:lnTo>
                  <a:lnTo>
                    <a:pt x="592045" y="701597"/>
                  </a:lnTo>
                  <a:lnTo>
                    <a:pt x="621449" y="697629"/>
                  </a:lnTo>
                  <a:lnTo>
                    <a:pt x="647673" y="694455"/>
                  </a:lnTo>
                  <a:lnTo>
                    <a:pt x="669925" y="690488"/>
                  </a:lnTo>
                  <a:lnTo>
                    <a:pt x="669527" y="696042"/>
                  </a:lnTo>
                  <a:lnTo>
                    <a:pt x="669130" y="702390"/>
                  </a:lnTo>
                  <a:lnTo>
                    <a:pt x="668733" y="716276"/>
                  </a:lnTo>
                  <a:lnTo>
                    <a:pt x="668733" y="750396"/>
                  </a:lnTo>
                  <a:lnTo>
                    <a:pt x="669130" y="768646"/>
                  </a:lnTo>
                  <a:lnTo>
                    <a:pt x="668733" y="786103"/>
                  </a:lnTo>
                  <a:lnTo>
                    <a:pt x="667938" y="803559"/>
                  </a:lnTo>
                  <a:lnTo>
                    <a:pt x="667143" y="811494"/>
                  </a:lnTo>
                  <a:lnTo>
                    <a:pt x="666349" y="819032"/>
                  </a:lnTo>
                  <a:lnTo>
                    <a:pt x="645289" y="825380"/>
                  </a:lnTo>
                  <a:lnTo>
                    <a:pt x="620654" y="831331"/>
                  </a:lnTo>
                  <a:lnTo>
                    <a:pt x="593237" y="837679"/>
                  </a:lnTo>
                  <a:lnTo>
                    <a:pt x="563436" y="844027"/>
                  </a:lnTo>
                  <a:lnTo>
                    <a:pt x="561052" y="872593"/>
                  </a:lnTo>
                  <a:lnTo>
                    <a:pt x="558668" y="896000"/>
                  </a:lnTo>
                  <a:lnTo>
                    <a:pt x="557873" y="905125"/>
                  </a:lnTo>
                  <a:lnTo>
                    <a:pt x="557079" y="916631"/>
                  </a:lnTo>
                  <a:lnTo>
                    <a:pt x="556681" y="928930"/>
                  </a:lnTo>
                  <a:lnTo>
                    <a:pt x="556284" y="942022"/>
                  </a:lnTo>
                  <a:lnTo>
                    <a:pt x="556284" y="955908"/>
                  </a:lnTo>
                  <a:lnTo>
                    <a:pt x="556284" y="970588"/>
                  </a:lnTo>
                  <a:lnTo>
                    <a:pt x="557079" y="984474"/>
                  </a:lnTo>
                  <a:lnTo>
                    <a:pt x="558271" y="997566"/>
                  </a:lnTo>
                  <a:lnTo>
                    <a:pt x="558668" y="1004311"/>
                  </a:lnTo>
                  <a:lnTo>
                    <a:pt x="558668" y="1009469"/>
                  </a:lnTo>
                  <a:lnTo>
                    <a:pt x="558271" y="1014626"/>
                  </a:lnTo>
                  <a:lnTo>
                    <a:pt x="557079" y="1018991"/>
                  </a:lnTo>
                  <a:lnTo>
                    <a:pt x="555489" y="1022164"/>
                  </a:lnTo>
                  <a:lnTo>
                    <a:pt x="553900" y="1024942"/>
                  </a:lnTo>
                  <a:lnTo>
                    <a:pt x="552310" y="1026925"/>
                  </a:lnTo>
                  <a:lnTo>
                    <a:pt x="549926" y="1028512"/>
                  </a:lnTo>
                  <a:lnTo>
                    <a:pt x="547145" y="1029306"/>
                  </a:lnTo>
                  <a:lnTo>
                    <a:pt x="544761" y="1030099"/>
                  </a:lnTo>
                  <a:lnTo>
                    <a:pt x="541582" y="1030496"/>
                  </a:lnTo>
                  <a:lnTo>
                    <a:pt x="538801" y="1030496"/>
                  </a:lnTo>
                  <a:lnTo>
                    <a:pt x="532046" y="1030099"/>
                  </a:lnTo>
                  <a:lnTo>
                    <a:pt x="525688" y="1028909"/>
                  </a:lnTo>
                  <a:lnTo>
                    <a:pt x="524894" y="1028512"/>
                  </a:lnTo>
                  <a:lnTo>
                    <a:pt x="524099" y="1027719"/>
                  </a:lnTo>
                  <a:lnTo>
                    <a:pt x="522510" y="1023751"/>
                  </a:lnTo>
                  <a:lnTo>
                    <a:pt x="520920" y="1018594"/>
                  </a:lnTo>
                  <a:lnTo>
                    <a:pt x="520125" y="1011452"/>
                  </a:lnTo>
                  <a:lnTo>
                    <a:pt x="519331" y="1002327"/>
                  </a:lnTo>
                  <a:lnTo>
                    <a:pt x="518536" y="992409"/>
                  </a:lnTo>
                  <a:lnTo>
                    <a:pt x="517741" y="968207"/>
                  </a:lnTo>
                  <a:lnTo>
                    <a:pt x="517344" y="941229"/>
                  </a:lnTo>
                  <a:lnTo>
                    <a:pt x="516947" y="911870"/>
                  </a:lnTo>
                  <a:lnTo>
                    <a:pt x="516549" y="853152"/>
                  </a:lnTo>
                  <a:lnTo>
                    <a:pt x="513768" y="853549"/>
                  </a:lnTo>
                  <a:lnTo>
                    <a:pt x="513768" y="976142"/>
                  </a:lnTo>
                  <a:lnTo>
                    <a:pt x="508602" y="1036050"/>
                  </a:lnTo>
                  <a:lnTo>
                    <a:pt x="504232" y="1082469"/>
                  </a:lnTo>
                  <a:lnTo>
                    <a:pt x="500258" y="1124127"/>
                  </a:lnTo>
                  <a:lnTo>
                    <a:pt x="499861" y="1128095"/>
                  </a:lnTo>
                  <a:lnTo>
                    <a:pt x="497874" y="1134443"/>
                  </a:lnTo>
                  <a:lnTo>
                    <a:pt x="495490" y="1141187"/>
                  </a:lnTo>
                  <a:lnTo>
                    <a:pt x="492311" y="1147535"/>
                  </a:lnTo>
                  <a:lnTo>
                    <a:pt x="489530" y="1153883"/>
                  </a:lnTo>
                  <a:lnTo>
                    <a:pt x="485954" y="1160231"/>
                  </a:lnTo>
                  <a:lnTo>
                    <a:pt x="482378" y="1166579"/>
                  </a:lnTo>
                  <a:lnTo>
                    <a:pt x="474828" y="1178481"/>
                  </a:lnTo>
                  <a:lnTo>
                    <a:pt x="438670" y="1654175"/>
                  </a:lnTo>
                  <a:lnTo>
                    <a:pt x="342512" y="1654175"/>
                  </a:lnTo>
                  <a:lnTo>
                    <a:pt x="294433" y="1276080"/>
                  </a:lnTo>
                  <a:lnTo>
                    <a:pt x="288473" y="1276873"/>
                  </a:lnTo>
                  <a:lnTo>
                    <a:pt x="282115" y="1277270"/>
                  </a:lnTo>
                  <a:lnTo>
                    <a:pt x="281718" y="1276873"/>
                  </a:lnTo>
                  <a:lnTo>
                    <a:pt x="281321" y="1276873"/>
                  </a:lnTo>
                  <a:lnTo>
                    <a:pt x="282115" y="1275683"/>
                  </a:lnTo>
                  <a:lnTo>
                    <a:pt x="282115" y="1275286"/>
                  </a:lnTo>
                  <a:lnTo>
                    <a:pt x="281321" y="1275286"/>
                  </a:lnTo>
                  <a:lnTo>
                    <a:pt x="281321" y="1276873"/>
                  </a:lnTo>
                  <a:lnTo>
                    <a:pt x="282910" y="1650208"/>
                  </a:lnTo>
                  <a:lnTo>
                    <a:pt x="170859" y="1653778"/>
                  </a:lnTo>
                  <a:lnTo>
                    <a:pt x="119998" y="1254655"/>
                  </a:lnTo>
                  <a:lnTo>
                    <a:pt x="116422" y="1253069"/>
                  </a:lnTo>
                  <a:lnTo>
                    <a:pt x="112846" y="1251482"/>
                  </a:lnTo>
                  <a:lnTo>
                    <a:pt x="109667" y="1249498"/>
                  </a:lnTo>
                  <a:lnTo>
                    <a:pt x="106489" y="1246721"/>
                  </a:lnTo>
                  <a:lnTo>
                    <a:pt x="103707" y="1243943"/>
                  </a:lnTo>
                  <a:lnTo>
                    <a:pt x="100528" y="1240373"/>
                  </a:lnTo>
                  <a:lnTo>
                    <a:pt x="98144" y="1236802"/>
                  </a:lnTo>
                  <a:lnTo>
                    <a:pt x="96158" y="1232438"/>
                  </a:lnTo>
                  <a:lnTo>
                    <a:pt x="91389" y="1223710"/>
                  </a:lnTo>
                  <a:lnTo>
                    <a:pt x="87416" y="1214188"/>
                  </a:lnTo>
                  <a:lnTo>
                    <a:pt x="84237" y="1203872"/>
                  </a:lnTo>
                  <a:lnTo>
                    <a:pt x="81853" y="1193557"/>
                  </a:lnTo>
                  <a:lnTo>
                    <a:pt x="79072" y="1182845"/>
                  </a:lnTo>
                  <a:lnTo>
                    <a:pt x="77085" y="1172133"/>
                  </a:lnTo>
                  <a:lnTo>
                    <a:pt x="73906" y="1153486"/>
                  </a:lnTo>
                  <a:lnTo>
                    <a:pt x="71522" y="1137616"/>
                  </a:lnTo>
                  <a:lnTo>
                    <a:pt x="70330" y="1132062"/>
                  </a:lnTo>
                  <a:lnTo>
                    <a:pt x="69535" y="1128491"/>
                  </a:lnTo>
                  <a:lnTo>
                    <a:pt x="69138" y="1124127"/>
                  </a:lnTo>
                  <a:lnTo>
                    <a:pt x="63178" y="1061839"/>
                  </a:lnTo>
                  <a:lnTo>
                    <a:pt x="56820" y="994392"/>
                  </a:lnTo>
                  <a:lnTo>
                    <a:pt x="50065" y="909490"/>
                  </a:lnTo>
                  <a:lnTo>
                    <a:pt x="42119" y="909490"/>
                  </a:lnTo>
                  <a:lnTo>
                    <a:pt x="35364" y="908299"/>
                  </a:lnTo>
                  <a:lnTo>
                    <a:pt x="29403" y="907506"/>
                  </a:lnTo>
                  <a:lnTo>
                    <a:pt x="24238" y="906316"/>
                  </a:lnTo>
                  <a:lnTo>
                    <a:pt x="20662" y="905125"/>
                  </a:lnTo>
                  <a:lnTo>
                    <a:pt x="17880" y="903935"/>
                  </a:lnTo>
                  <a:lnTo>
                    <a:pt x="17086" y="902745"/>
                  </a:lnTo>
                  <a:lnTo>
                    <a:pt x="16688" y="901555"/>
                  </a:lnTo>
                  <a:lnTo>
                    <a:pt x="16291" y="900761"/>
                  </a:lnTo>
                  <a:lnTo>
                    <a:pt x="16291" y="899571"/>
                  </a:lnTo>
                  <a:lnTo>
                    <a:pt x="14702" y="894413"/>
                  </a:lnTo>
                  <a:lnTo>
                    <a:pt x="12318" y="887669"/>
                  </a:lnTo>
                  <a:lnTo>
                    <a:pt x="10331" y="879734"/>
                  </a:lnTo>
                  <a:lnTo>
                    <a:pt x="8344" y="870212"/>
                  </a:lnTo>
                  <a:lnTo>
                    <a:pt x="6755" y="859103"/>
                  </a:lnTo>
                  <a:lnTo>
                    <a:pt x="4768" y="847201"/>
                  </a:lnTo>
                  <a:lnTo>
                    <a:pt x="3179" y="834109"/>
                  </a:lnTo>
                  <a:lnTo>
                    <a:pt x="1987" y="819826"/>
                  </a:lnTo>
                  <a:lnTo>
                    <a:pt x="795" y="805146"/>
                  </a:lnTo>
                  <a:lnTo>
                    <a:pt x="397" y="789277"/>
                  </a:lnTo>
                  <a:lnTo>
                    <a:pt x="0" y="773010"/>
                  </a:lnTo>
                  <a:lnTo>
                    <a:pt x="0" y="756347"/>
                  </a:lnTo>
                  <a:lnTo>
                    <a:pt x="795" y="738494"/>
                  </a:lnTo>
                  <a:lnTo>
                    <a:pt x="1987" y="721434"/>
                  </a:lnTo>
                  <a:lnTo>
                    <a:pt x="3576" y="703184"/>
                  </a:lnTo>
                  <a:lnTo>
                    <a:pt x="5563" y="684934"/>
                  </a:lnTo>
                  <a:lnTo>
                    <a:pt x="9139" y="667477"/>
                  </a:lnTo>
                  <a:lnTo>
                    <a:pt x="12715" y="649227"/>
                  </a:lnTo>
                  <a:lnTo>
                    <a:pt x="17483" y="631770"/>
                  </a:lnTo>
                  <a:lnTo>
                    <a:pt x="22649" y="614313"/>
                  </a:lnTo>
                  <a:lnTo>
                    <a:pt x="25430" y="605982"/>
                  </a:lnTo>
                  <a:lnTo>
                    <a:pt x="29006" y="597253"/>
                  </a:lnTo>
                  <a:lnTo>
                    <a:pt x="32185" y="588922"/>
                  </a:lnTo>
                  <a:lnTo>
                    <a:pt x="36158" y="580987"/>
                  </a:lnTo>
                  <a:lnTo>
                    <a:pt x="40132" y="573052"/>
                  </a:lnTo>
                  <a:lnTo>
                    <a:pt x="44503" y="565117"/>
                  </a:lnTo>
                  <a:lnTo>
                    <a:pt x="48873" y="557579"/>
                  </a:lnTo>
                  <a:lnTo>
                    <a:pt x="53244" y="549644"/>
                  </a:lnTo>
                  <a:lnTo>
                    <a:pt x="58410" y="542503"/>
                  </a:lnTo>
                  <a:lnTo>
                    <a:pt x="63973" y="535362"/>
                  </a:lnTo>
                  <a:lnTo>
                    <a:pt x="69535" y="528617"/>
                  </a:lnTo>
                  <a:lnTo>
                    <a:pt x="75496" y="522269"/>
                  </a:lnTo>
                  <a:lnTo>
                    <a:pt x="81456" y="515921"/>
                  </a:lnTo>
                  <a:lnTo>
                    <a:pt x="87416" y="509970"/>
                  </a:lnTo>
                  <a:lnTo>
                    <a:pt x="94171" y="504416"/>
                  </a:lnTo>
                  <a:lnTo>
                    <a:pt x="101720" y="498861"/>
                  </a:lnTo>
                  <a:lnTo>
                    <a:pt x="108873" y="493704"/>
                  </a:lnTo>
                  <a:lnTo>
                    <a:pt x="116422" y="488943"/>
                  </a:lnTo>
                  <a:lnTo>
                    <a:pt x="124369" y="484579"/>
                  </a:lnTo>
                  <a:lnTo>
                    <a:pt x="132713" y="480611"/>
                  </a:lnTo>
                  <a:lnTo>
                    <a:pt x="141455" y="477040"/>
                  </a:lnTo>
                  <a:lnTo>
                    <a:pt x="150594" y="473470"/>
                  </a:lnTo>
                  <a:lnTo>
                    <a:pt x="159733" y="470693"/>
                  </a:lnTo>
                  <a:lnTo>
                    <a:pt x="169667" y="467915"/>
                  </a:lnTo>
                  <a:lnTo>
                    <a:pt x="172845" y="467915"/>
                  </a:lnTo>
                  <a:lnTo>
                    <a:pt x="179998" y="468312"/>
                  </a:lnTo>
                  <a:lnTo>
                    <a:pt x="200262" y="469502"/>
                  </a:lnTo>
                  <a:lnTo>
                    <a:pt x="231652" y="471883"/>
                  </a:lnTo>
                  <a:lnTo>
                    <a:pt x="312711" y="730162"/>
                  </a:lnTo>
                  <a:lnTo>
                    <a:pt x="329400" y="728575"/>
                  </a:lnTo>
                  <a:lnTo>
                    <a:pt x="327413" y="709135"/>
                  </a:lnTo>
                  <a:lnTo>
                    <a:pt x="322247" y="527427"/>
                  </a:lnTo>
                  <a:lnTo>
                    <a:pt x="315492" y="509970"/>
                  </a:lnTo>
                  <a:lnTo>
                    <a:pt x="329002" y="486959"/>
                  </a:lnTo>
                  <a:lnTo>
                    <a:pt x="359598" y="486562"/>
                  </a:lnTo>
                  <a:lnTo>
                    <a:pt x="371916" y="509970"/>
                  </a:lnTo>
                  <a:lnTo>
                    <a:pt x="366353" y="530601"/>
                  </a:lnTo>
                  <a:lnTo>
                    <a:pt x="393372" y="722624"/>
                  </a:lnTo>
                  <a:lnTo>
                    <a:pt x="402114" y="721831"/>
                  </a:lnTo>
                  <a:lnTo>
                    <a:pt x="397346" y="476247"/>
                  </a:lnTo>
                  <a:lnTo>
                    <a:pt x="403703" y="473073"/>
                  </a:lnTo>
                  <a:lnTo>
                    <a:pt x="408869" y="470693"/>
                  </a:lnTo>
                  <a:lnTo>
                    <a:pt x="411253" y="468709"/>
                  </a:lnTo>
                  <a:lnTo>
                    <a:pt x="412047" y="467915"/>
                  </a:lnTo>
                  <a:lnTo>
                    <a:pt x="416816" y="467122"/>
                  </a:lnTo>
                  <a:lnTo>
                    <a:pt x="421584" y="467122"/>
                  </a:lnTo>
                  <a:lnTo>
                    <a:pt x="425557" y="466725"/>
                  </a:lnTo>
                  <a:close/>
                  <a:moveTo>
                    <a:pt x="2003425" y="196850"/>
                  </a:moveTo>
                  <a:lnTo>
                    <a:pt x="2003425" y="720725"/>
                  </a:lnTo>
                  <a:lnTo>
                    <a:pt x="1071562" y="720328"/>
                  </a:lnTo>
                  <a:lnTo>
                    <a:pt x="1251744" y="585391"/>
                  </a:lnTo>
                  <a:lnTo>
                    <a:pt x="1404144" y="665163"/>
                  </a:lnTo>
                  <a:lnTo>
                    <a:pt x="1657350" y="399256"/>
                  </a:lnTo>
                  <a:lnTo>
                    <a:pt x="1796653" y="458788"/>
                  </a:lnTo>
                  <a:lnTo>
                    <a:pt x="2003425" y="196850"/>
                  </a:lnTo>
                  <a:close/>
                  <a:moveTo>
                    <a:pt x="140097" y="182563"/>
                  </a:moveTo>
                  <a:lnTo>
                    <a:pt x="138509" y="201216"/>
                  </a:lnTo>
                  <a:lnTo>
                    <a:pt x="137319" y="215107"/>
                  </a:lnTo>
                  <a:lnTo>
                    <a:pt x="137716" y="215504"/>
                  </a:lnTo>
                  <a:lnTo>
                    <a:pt x="138509" y="201216"/>
                  </a:lnTo>
                  <a:lnTo>
                    <a:pt x="139303" y="194469"/>
                  </a:lnTo>
                  <a:lnTo>
                    <a:pt x="140097" y="188516"/>
                  </a:lnTo>
                  <a:lnTo>
                    <a:pt x="140097" y="182563"/>
                  </a:lnTo>
                  <a:close/>
                  <a:moveTo>
                    <a:pt x="164306" y="111125"/>
                  </a:moveTo>
                  <a:lnTo>
                    <a:pt x="162719" y="111522"/>
                  </a:lnTo>
                  <a:lnTo>
                    <a:pt x="161131" y="111919"/>
                  </a:lnTo>
                  <a:lnTo>
                    <a:pt x="159544" y="112713"/>
                  </a:lnTo>
                  <a:lnTo>
                    <a:pt x="158353" y="113507"/>
                  </a:lnTo>
                  <a:lnTo>
                    <a:pt x="155972" y="117078"/>
                  </a:lnTo>
                  <a:lnTo>
                    <a:pt x="153591" y="120650"/>
                  </a:lnTo>
                  <a:lnTo>
                    <a:pt x="158353" y="115491"/>
                  </a:lnTo>
                  <a:lnTo>
                    <a:pt x="161131" y="113110"/>
                  </a:lnTo>
                  <a:lnTo>
                    <a:pt x="164306" y="111125"/>
                  </a:lnTo>
                  <a:close/>
                  <a:moveTo>
                    <a:pt x="988111" y="91679"/>
                  </a:moveTo>
                  <a:lnTo>
                    <a:pt x="984541" y="92075"/>
                  </a:lnTo>
                  <a:lnTo>
                    <a:pt x="980971" y="93266"/>
                  </a:lnTo>
                  <a:lnTo>
                    <a:pt x="977798" y="94853"/>
                  </a:lnTo>
                  <a:lnTo>
                    <a:pt x="975022" y="97632"/>
                  </a:lnTo>
                  <a:lnTo>
                    <a:pt x="972642" y="100013"/>
                  </a:lnTo>
                  <a:lnTo>
                    <a:pt x="971055" y="103188"/>
                  </a:lnTo>
                  <a:lnTo>
                    <a:pt x="970262" y="106760"/>
                  </a:lnTo>
                  <a:lnTo>
                    <a:pt x="969865" y="110332"/>
                  </a:lnTo>
                  <a:lnTo>
                    <a:pt x="969865" y="578644"/>
                  </a:lnTo>
                  <a:lnTo>
                    <a:pt x="1457734" y="287338"/>
                  </a:lnTo>
                  <a:lnTo>
                    <a:pt x="1494622" y="333375"/>
                  </a:lnTo>
                  <a:lnTo>
                    <a:pt x="969865" y="642938"/>
                  </a:lnTo>
                  <a:lnTo>
                    <a:pt x="969865" y="758032"/>
                  </a:lnTo>
                  <a:lnTo>
                    <a:pt x="970262" y="762001"/>
                  </a:lnTo>
                  <a:lnTo>
                    <a:pt x="971055" y="765176"/>
                  </a:lnTo>
                  <a:lnTo>
                    <a:pt x="972642" y="768747"/>
                  </a:lnTo>
                  <a:lnTo>
                    <a:pt x="975022" y="771129"/>
                  </a:lnTo>
                  <a:lnTo>
                    <a:pt x="977798" y="773510"/>
                  </a:lnTo>
                  <a:lnTo>
                    <a:pt x="980971" y="775494"/>
                  </a:lnTo>
                  <a:lnTo>
                    <a:pt x="984541" y="776685"/>
                  </a:lnTo>
                  <a:lnTo>
                    <a:pt x="988111" y="776685"/>
                  </a:lnTo>
                  <a:lnTo>
                    <a:pt x="2043178" y="776685"/>
                  </a:lnTo>
                  <a:lnTo>
                    <a:pt x="2047144" y="776685"/>
                  </a:lnTo>
                  <a:lnTo>
                    <a:pt x="2050714" y="775494"/>
                  </a:lnTo>
                  <a:lnTo>
                    <a:pt x="2053887" y="773510"/>
                  </a:lnTo>
                  <a:lnTo>
                    <a:pt x="2056663" y="771129"/>
                  </a:lnTo>
                  <a:lnTo>
                    <a:pt x="2059043" y="768747"/>
                  </a:lnTo>
                  <a:lnTo>
                    <a:pt x="2060630" y="765176"/>
                  </a:lnTo>
                  <a:lnTo>
                    <a:pt x="2061820" y="762001"/>
                  </a:lnTo>
                  <a:lnTo>
                    <a:pt x="2062216" y="758032"/>
                  </a:lnTo>
                  <a:lnTo>
                    <a:pt x="2062216" y="110332"/>
                  </a:lnTo>
                  <a:lnTo>
                    <a:pt x="2061820" y="106760"/>
                  </a:lnTo>
                  <a:lnTo>
                    <a:pt x="2060630" y="103188"/>
                  </a:lnTo>
                  <a:lnTo>
                    <a:pt x="2059043" y="100013"/>
                  </a:lnTo>
                  <a:lnTo>
                    <a:pt x="2056663" y="97632"/>
                  </a:lnTo>
                  <a:lnTo>
                    <a:pt x="2053887" y="94853"/>
                  </a:lnTo>
                  <a:lnTo>
                    <a:pt x="2050714" y="93266"/>
                  </a:lnTo>
                  <a:lnTo>
                    <a:pt x="2047144" y="92075"/>
                  </a:lnTo>
                  <a:lnTo>
                    <a:pt x="2043178" y="91679"/>
                  </a:lnTo>
                  <a:lnTo>
                    <a:pt x="988111" y="91679"/>
                  </a:lnTo>
                  <a:close/>
                  <a:moveTo>
                    <a:pt x="273050" y="38100"/>
                  </a:moveTo>
                  <a:lnTo>
                    <a:pt x="286544" y="38497"/>
                  </a:lnTo>
                  <a:lnTo>
                    <a:pt x="299641" y="38894"/>
                  </a:lnTo>
                  <a:lnTo>
                    <a:pt x="312341" y="40085"/>
                  </a:lnTo>
                  <a:lnTo>
                    <a:pt x="323850" y="42466"/>
                  </a:lnTo>
                  <a:lnTo>
                    <a:pt x="335756" y="44847"/>
                  </a:lnTo>
                  <a:lnTo>
                    <a:pt x="347266" y="47229"/>
                  </a:lnTo>
                  <a:lnTo>
                    <a:pt x="357981" y="50800"/>
                  </a:lnTo>
                  <a:lnTo>
                    <a:pt x="368697" y="53975"/>
                  </a:lnTo>
                  <a:lnTo>
                    <a:pt x="378222" y="57944"/>
                  </a:lnTo>
                  <a:lnTo>
                    <a:pt x="387747" y="61516"/>
                  </a:lnTo>
                  <a:lnTo>
                    <a:pt x="396478" y="65881"/>
                  </a:lnTo>
                  <a:lnTo>
                    <a:pt x="404813" y="70247"/>
                  </a:lnTo>
                  <a:lnTo>
                    <a:pt x="412750" y="74216"/>
                  </a:lnTo>
                  <a:lnTo>
                    <a:pt x="419894" y="78582"/>
                  </a:lnTo>
                  <a:lnTo>
                    <a:pt x="432197" y="86519"/>
                  </a:lnTo>
                  <a:lnTo>
                    <a:pt x="442516" y="93266"/>
                  </a:lnTo>
                  <a:lnTo>
                    <a:pt x="449660" y="99219"/>
                  </a:lnTo>
                  <a:lnTo>
                    <a:pt x="455613" y="104378"/>
                  </a:lnTo>
                  <a:lnTo>
                    <a:pt x="454025" y="107553"/>
                  </a:lnTo>
                  <a:lnTo>
                    <a:pt x="451644" y="111522"/>
                  </a:lnTo>
                  <a:lnTo>
                    <a:pt x="448866" y="116285"/>
                  </a:lnTo>
                  <a:lnTo>
                    <a:pt x="444897" y="122238"/>
                  </a:lnTo>
                  <a:lnTo>
                    <a:pt x="440532" y="128588"/>
                  </a:lnTo>
                  <a:lnTo>
                    <a:pt x="434578" y="134938"/>
                  </a:lnTo>
                  <a:lnTo>
                    <a:pt x="427832" y="141288"/>
                  </a:lnTo>
                  <a:lnTo>
                    <a:pt x="423863" y="144066"/>
                  </a:lnTo>
                  <a:lnTo>
                    <a:pt x="420291" y="146844"/>
                  </a:lnTo>
                  <a:lnTo>
                    <a:pt x="415925" y="149225"/>
                  </a:lnTo>
                  <a:lnTo>
                    <a:pt x="411163" y="151607"/>
                  </a:lnTo>
                  <a:lnTo>
                    <a:pt x="406797" y="153591"/>
                  </a:lnTo>
                  <a:lnTo>
                    <a:pt x="401638" y="155179"/>
                  </a:lnTo>
                  <a:lnTo>
                    <a:pt x="396082" y="156369"/>
                  </a:lnTo>
                  <a:lnTo>
                    <a:pt x="390525" y="157560"/>
                  </a:lnTo>
                  <a:lnTo>
                    <a:pt x="384572" y="157957"/>
                  </a:lnTo>
                  <a:lnTo>
                    <a:pt x="379016" y="157957"/>
                  </a:lnTo>
                  <a:lnTo>
                    <a:pt x="372666" y="157560"/>
                  </a:lnTo>
                  <a:lnTo>
                    <a:pt x="365919" y="155973"/>
                  </a:lnTo>
                  <a:lnTo>
                    <a:pt x="358775" y="154385"/>
                  </a:lnTo>
                  <a:lnTo>
                    <a:pt x="351235" y="152003"/>
                  </a:lnTo>
                  <a:lnTo>
                    <a:pt x="343694" y="148828"/>
                  </a:lnTo>
                  <a:lnTo>
                    <a:pt x="335756" y="145257"/>
                  </a:lnTo>
                  <a:lnTo>
                    <a:pt x="327025" y="140891"/>
                  </a:lnTo>
                  <a:lnTo>
                    <a:pt x="317103" y="136525"/>
                  </a:lnTo>
                  <a:lnTo>
                    <a:pt x="355203" y="155179"/>
                  </a:lnTo>
                  <a:lnTo>
                    <a:pt x="373063" y="163116"/>
                  </a:lnTo>
                  <a:lnTo>
                    <a:pt x="381397" y="166688"/>
                  </a:lnTo>
                  <a:lnTo>
                    <a:pt x="389335" y="169466"/>
                  </a:lnTo>
                  <a:lnTo>
                    <a:pt x="397272" y="172244"/>
                  </a:lnTo>
                  <a:lnTo>
                    <a:pt x="404813" y="173832"/>
                  </a:lnTo>
                  <a:lnTo>
                    <a:pt x="411957" y="175023"/>
                  </a:lnTo>
                  <a:lnTo>
                    <a:pt x="418703" y="175419"/>
                  </a:lnTo>
                  <a:lnTo>
                    <a:pt x="425053" y="175023"/>
                  </a:lnTo>
                  <a:lnTo>
                    <a:pt x="428228" y="174625"/>
                  </a:lnTo>
                  <a:lnTo>
                    <a:pt x="431007" y="173832"/>
                  </a:lnTo>
                  <a:lnTo>
                    <a:pt x="434182" y="173038"/>
                  </a:lnTo>
                  <a:lnTo>
                    <a:pt x="436563" y="171847"/>
                  </a:lnTo>
                  <a:lnTo>
                    <a:pt x="438944" y="169863"/>
                  </a:lnTo>
                  <a:lnTo>
                    <a:pt x="441722" y="168276"/>
                  </a:lnTo>
                  <a:lnTo>
                    <a:pt x="442913" y="180976"/>
                  </a:lnTo>
                  <a:lnTo>
                    <a:pt x="443310" y="192882"/>
                  </a:lnTo>
                  <a:lnTo>
                    <a:pt x="443310" y="203994"/>
                  </a:lnTo>
                  <a:lnTo>
                    <a:pt x="442913" y="215107"/>
                  </a:lnTo>
                  <a:lnTo>
                    <a:pt x="444500" y="213122"/>
                  </a:lnTo>
                  <a:lnTo>
                    <a:pt x="445691" y="212328"/>
                  </a:lnTo>
                  <a:lnTo>
                    <a:pt x="446882" y="212328"/>
                  </a:lnTo>
                  <a:lnTo>
                    <a:pt x="447675" y="212726"/>
                  </a:lnTo>
                  <a:lnTo>
                    <a:pt x="448072" y="213519"/>
                  </a:lnTo>
                  <a:lnTo>
                    <a:pt x="448866" y="216297"/>
                  </a:lnTo>
                  <a:lnTo>
                    <a:pt x="448866" y="221457"/>
                  </a:lnTo>
                  <a:lnTo>
                    <a:pt x="448866" y="228204"/>
                  </a:lnTo>
                  <a:lnTo>
                    <a:pt x="447675" y="244079"/>
                  </a:lnTo>
                  <a:lnTo>
                    <a:pt x="445294" y="262335"/>
                  </a:lnTo>
                  <a:lnTo>
                    <a:pt x="443310" y="279797"/>
                  </a:lnTo>
                  <a:lnTo>
                    <a:pt x="440928" y="294482"/>
                  </a:lnTo>
                  <a:lnTo>
                    <a:pt x="439738" y="300038"/>
                  </a:lnTo>
                  <a:lnTo>
                    <a:pt x="438547" y="303213"/>
                  </a:lnTo>
                  <a:lnTo>
                    <a:pt x="437753" y="304800"/>
                  </a:lnTo>
                  <a:lnTo>
                    <a:pt x="437357" y="304800"/>
                  </a:lnTo>
                  <a:lnTo>
                    <a:pt x="436960" y="304007"/>
                  </a:lnTo>
                  <a:lnTo>
                    <a:pt x="435769" y="313929"/>
                  </a:lnTo>
                  <a:lnTo>
                    <a:pt x="434182" y="323057"/>
                  </a:lnTo>
                  <a:lnTo>
                    <a:pt x="432197" y="332185"/>
                  </a:lnTo>
                  <a:lnTo>
                    <a:pt x="429816" y="341313"/>
                  </a:lnTo>
                  <a:lnTo>
                    <a:pt x="427435" y="349647"/>
                  </a:lnTo>
                  <a:lnTo>
                    <a:pt x="424260" y="357982"/>
                  </a:lnTo>
                  <a:lnTo>
                    <a:pt x="421482" y="365919"/>
                  </a:lnTo>
                  <a:lnTo>
                    <a:pt x="417513" y="373460"/>
                  </a:lnTo>
                  <a:lnTo>
                    <a:pt x="413941" y="381397"/>
                  </a:lnTo>
                  <a:lnTo>
                    <a:pt x="409972" y="388938"/>
                  </a:lnTo>
                  <a:lnTo>
                    <a:pt x="406003" y="395685"/>
                  </a:lnTo>
                  <a:lnTo>
                    <a:pt x="401241" y="402432"/>
                  </a:lnTo>
                  <a:lnTo>
                    <a:pt x="396875" y="408782"/>
                  </a:lnTo>
                  <a:lnTo>
                    <a:pt x="391716" y="415132"/>
                  </a:lnTo>
                  <a:lnTo>
                    <a:pt x="386953" y="420688"/>
                  </a:lnTo>
                  <a:lnTo>
                    <a:pt x="381794" y="426244"/>
                  </a:lnTo>
                  <a:lnTo>
                    <a:pt x="376635" y="431801"/>
                  </a:lnTo>
                  <a:lnTo>
                    <a:pt x="371078" y="436563"/>
                  </a:lnTo>
                  <a:lnTo>
                    <a:pt x="365919" y="440929"/>
                  </a:lnTo>
                  <a:lnTo>
                    <a:pt x="360363" y="445691"/>
                  </a:lnTo>
                  <a:lnTo>
                    <a:pt x="354806" y="449660"/>
                  </a:lnTo>
                  <a:lnTo>
                    <a:pt x="349250" y="453232"/>
                  </a:lnTo>
                  <a:lnTo>
                    <a:pt x="343297" y="456804"/>
                  </a:lnTo>
                  <a:lnTo>
                    <a:pt x="337741" y="459582"/>
                  </a:lnTo>
                  <a:lnTo>
                    <a:pt x="332185" y="462757"/>
                  </a:lnTo>
                  <a:lnTo>
                    <a:pt x="326628" y="464741"/>
                  </a:lnTo>
                  <a:lnTo>
                    <a:pt x="320675" y="466726"/>
                  </a:lnTo>
                  <a:lnTo>
                    <a:pt x="315119" y="468313"/>
                  </a:lnTo>
                  <a:lnTo>
                    <a:pt x="309563" y="469901"/>
                  </a:lnTo>
                  <a:lnTo>
                    <a:pt x="304403" y="470694"/>
                  </a:lnTo>
                  <a:lnTo>
                    <a:pt x="298847" y="471091"/>
                  </a:lnTo>
                  <a:lnTo>
                    <a:pt x="293688" y="471488"/>
                  </a:lnTo>
                  <a:lnTo>
                    <a:pt x="288925" y="471091"/>
                  </a:lnTo>
                  <a:lnTo>
                    <a:pt x="284956" y="470694"/>
                  </a:lnTo>
                  <a:lnTo>
                    <a:pt x="280194" y="469901"/>
                  </a:lnTo>
                  <a:lnTo>
                    <a:pt x="275034" y="467916"/>
                  </a:lnTo>
                  <a:lnTo>
                    <a:pt x="270669" y="466329"/>
                  </a:lnTo>
                  <a:lnTo>
                    <a:pt x="265509" y="464344"/>
                  </a:lnTo>
                  <a:lnTo>
                    <a:pt x="259953" y="462360"/>
                  </a:lnTo>
                  <a:lnTo>
                    <a:pt x="254794" y="459185"/>
                  </a:lnTo>
                  <a:lnTo>
                    <a:pt x="244078" y="452438"/>
                  </a:lnTo>
                  <a:lnTo>
                    <a:pt x="232966" y="444898"/>
                  </a:lnTo>
                  <a:lnTo>
                    <a:pt x="221853" y="435769"/>
                  </a:lnTo>
                  <a:lnTo>
                    <a:pt x="211534" y="425450"/>
                  </a:lnTo>
                  <a:lnTo>
                    <a:pt x="200819" y="413941"/>
                  </a:lnTo>
                  <a:lnTo>
                    <a:pt x="190500" y="402035"/>
                  </a:lnTo>
                  <a:lnTo>
                    <a:pt x="185737" y="395685"/>
                  </a:lnTo>
                  <a:lnTo>
                    <a:pt x="180578" y="388938"/>
                  </a:lnTo>
                  <a:lnTo>
                    <a:pt x="176609" y="381794"/>
                  </a:lnTo>
                  <a:lnTo>
                    <a:pt x="171847" y="374651"/>
                  </a:lnTo>
                  <a:lnTo>
                    <a:pt x="167481" y="367507"/>
                  </a:lnTo>
                  <a:lnTo>
                    <a:pt x="163512" y="359569"/>
                  </a:lnTo>
                  <a:lnTo>
                    <a:pt x="159544" y="351632"/>
                  </a:lnTo>
                  <a:lnTo>
                    <a:pt x="156369" y="343694"/>
                  </a:lnTo>
                  <a:lnTo>
                    <a:pt x="152797" y="335757"/>
                  </a:lnTo>
                  <a:lnTo>
                    <a:pt x="150019" y="327422"/>
                  </a:lnTo>
                  <a:lnTo>
                    <a:pt x="147241" y="318691"/>
                  </a:lnTo>
                  <a:lnTo>
                    <a:pt x="144859" y="310357"/>
                  </a:lnTo>
                  <a:lnTo>
                    <a:pt x="142875" y="316310"/>
                  </a:lnTo>
                  <a:lnTo>
                    <a:pt x="140494" y="320676"/>
                  </a:lnTo>
                  <a:lnTo>
                    <a:pt x="139700" y="322263"/>
                  </a:lnTo>
                  <a:lnTo>
                    <a:pt x="138509" y="323057"/>
                  </a:lnTo>
                  <a:lnTo>
                    <a:pt x="137319" y="323851"/>
                  </a:lnTo>
                  <a:lnTo>
                    <a:pt x="136128" y="324247"/>
                  </a:lnTo>
                  <a:lnTo>
                    <a:pt x="134541" y="323851"/>
                  </a:lnTo>
                  <a:lnTo>
                    <a:pt x="133350" y="323057"/>
                  </a:lnTo>
                  <a:lnTo>
                    <a:pt x="132159" y="321866"/>
                  </a:lnTo>
                  <a:lnTo>
                    <a:pt x="130969" y="319485"/>
                  </a:lnTo>
                  <a:lnTo>
                    <a:pt x="128587" y="314722"/>
                  </a:lnTo>
                  <a:lnTo>
                    <a:pt x="126603" y="308372"/>
                  </a:lnTo>
                  <a:lnTo>
                    <a:pt x="125016" y="300038"/>
                  </a:lnTo>
                  <a:lnTo>
                    <a:pt x="123825" y="290513"/>
                  </a:lnTo>
                  <a:lnTo>
                    <a:pt x="123031" y="280591"/>
                  </a:lnTo>
                  <a:lnTo>
                    <a:pt x="122634" y="269478"/>
                  </a:lnTo>
                  <a:lnTo>
                    <a:pt x="123031" y="259557"/>
                  </a:lnTo>
                  <a:lnTo>
                    <a:pt x="123428" y="250032"/>
                  </a:lnTo>
                  <a:lnTo>
                    <a:pt x="124619" y="241300"/>
                  </a:lnTo>
                  <a:lnTo>
                    <a:pt x="125809" y="233760"/>
                  </a:lnTo>
                  <a:lnTo>
                    <a:pt x="127397" y="227013"/>
                  </a:lnTo>
                  <a:lnTo>
                    <a:pt x="129778" y="221854"/>
                  </a:lnTo>
                  <a:lnTo>
                    <a:pt x="131762" y="217488"/>
                  </a:lnTo>
                  <a:lnTo>
                    <a:pt x="132953" y="216297"/>
                  </a:lnTo>
                  <a:lnTo>
                    <a:pt x="134144" y="215504"/>
                  </a:lnTo>
                  <a:lnTo>
                    <a:pt x="130572" y="211138"/>
                  </a:lnTo>
                  <a:lnTo>
                    <a:pt x="127000" y="207169"/>
                  </a:lnTo>
                  <a:lnTo>
                    <a:pt x="124619" y="202407"/>
                  </a:lnTo>
                  <a:lnTo>
                    <a:pt x="122634" y="197247"/>
                  </a:lnTo>
                  <a:lnTo>
                    <a:pt x="120253" y="192485"/>
                  </a:lnTo>
                  <a:lnTo>
                    <a:pt x="119062" y="186928"/>
                  </a:lnTo>
                  <a:lnTo>
                    <a:pt x="118269" y="181372"/>
                  </a:lnTo>
                  <a:lnTo>
                    <a:pt x="117475" y="175816"/>
                  </a:lnTo>
                  <a:lnTo>
                    <a:pt x="117475" y="170260"/>
                  </a:lnTo>
                  <a:lnTo>
                    <a:pt x="117475" y="164704"/>
                  </a:lnTo>
                  <a:lnTo>
                    <a:pt x="117872" y="158751"/>
                  </a:lnTo>
                  <a:lnTo>
                    <a:pt x="118269" y="152797"/>
                  </a:lnTo>
                  <a:lnTo>
                    <a:pt x="120253" y="140891"/>
                  </a:lnTo>
                  <a:lnTo>
                    <a:pt x="123428" y="129381"/>
                  </a:lnTo>
                  <a:lnTo>
                    <a:pt x="126603" y="118666"/>
                  </a:lnTo>
                  <a:lnTo>
                    <a:pt x="130969" y="107951"/>
                  </a:lnTo>
                  <a:lnTo>
                    <a:pt x="135334" y="98426"/>
                  </a:lnTo>
                  <a:lnTo>
                    <a:pt x="139700" y="90091"/>
                  </a:lnTo>
                  <a:lnTo>
                    <a:pt x="144066" y="82154"/>
                  </a:lnTo>
                  <a:lnTo>
                    <a:pt x="148034" y="76597"/>
                  </a:lnTo>
                  <a:lnTo>
                    <a:pt x="152003" y="72231"/>
                  </a:lnTo>
                  <a:lnTo>
                    <a:pt x="153194" y="70644"/>
                  </a:lnTo>
                  <a:lnTo>
                    <a:pt x="154781" y="69850"/>
                  </a:lnTo>
                  <a:lnTo>
                    <a:pt x="170656" y="61913"/>
                  </a:lnTo>
                  <a:lnTo>
                    <a:pt x="186134" y="55960"/>
                  </a:lnTo>
                  <a:lnTo>
                    <a:pt x="201216" y="50403"/>
                  </a:lnTo>
                  <a:lnTo>
                    <a:pt x="216297" y="46038"/>
                  </a:lnTo>
                  <a:lnTo>
                    <a:pt x="230981" y="42863"/>
                  </a:lnTo>
                  <a:lnTo>
                    <a:pt x="245269" y="40482"/>
                  </a:lnTo>
                  <a:lnTo>
                    <a:pt x="259556" y="38894"/>
                  </a:lnTo>
                  <a:lnTo>
                    <a:pt x="273050" y="38100"/>
                  </a:lnTo>
                  <a:close/>
                  <a:moveTo>
                    <a:pt x="982954" y="0"/>
                  </a:moveTo>
                  <a:lnTo>
                    <a:pt x="988111" y="0"/>
                  </a:lnTo>
                  <a:lnTo>
                    <a:pt x="2043178" y="0"/>
                  </a:lnTo>
                  <a:lnTo>
                    <a:pt x="2049127" y="0"/>
                  </a:lnTo>
                  <a:lnTo>
                    <a:pt x="2054680" y="397"/>
                  </a:lnTo>
                  <a:lnTo>
                    <a:pt x="2060233" y="1191"/>
                  </a:lnTo>
                  <a:lnTo>
                    <a:pt x="2065786" y="1985"/>
                  </a:lnTo>
                  <a:lnTo>
                    <a:pt x="2070942" y="3572"/>
                  </a:lnTo>
                  <a:lnTo>
                    <a:pt x="2076099" y="5160"/>
                  </a:lnTo>
                  <a:lnTo>
                    <a:pt x="2081255" y="6747"/>
                  </a:lnTo>
                  <a:lnTo>
                    <a:pt x="2086411" y="8732"/>
                  </a:lnTo>
                  <a:lnTo>
                    <a:pt x="2091171" y="11113"/>
                  </a:lnTo>
                  <a:lnTo>
                    <a:pt x="2095931" y="13494"/>
                  </a:lnTo>
                  <a:lnTo>
                    <a:pt x="2100691" y="16272"/>
                  </a:lnTo>
                  <a:lnTo>
                    <a:pt x="2105054" y="19050"/>
                  </a:lnTo>
                  <a:lnTo>
                    <a:pt x="2109417" y="21828"/>
                  </a:lnTo>
                  <a:lnTo>
                    <a:pt x="2113780" y="25401"/>
                  </a:lnTo>
                  <a:lnTo>
                    <a:pt x="2121713" y="32544"/>
                  </a:lnTo>
                  <a:lnTo>
                    <a:pt x="2128852" y="40085"/>
                  </a:lnTo>
                  <a:lnTo>
                    <a:pt x="2131629" y="44451"/>
                  </a:lnTo>
                  <a:lnTo>
                    <a:pt x="2135198" y="48816"/>
                  </a:lnTo>
                  <a:lnTo>
                    <a:pt x="2137578" y="53182"/>
                  </a:lnTo>
                  <a:lnTo>
                    <a:pt x="2140751" y="57944"/>
                  </a:lnTo>
                  <a:lnTo>
                    <a:pt x="2143131" y="62707"/>
                  </a:lnTo>
                  <a:lnTo>
                    <a:pt x="2145114" y="67469"/>
                  </a:lnTo>
                  <a:lnTo>
                    <a:pt x="2147494" y="72628"/>
                  </a:lnTo>
                  <a:lnTo>
                    <a:pt x="2149081" y="77788"/>
                  </a:lnTo>
                  <a:lnTo>
                    <a:pt x="2150271" y="82947"/>
                  </a:lnTo>
                  <a:lnTo>
                    <a:pt x="2151461" y="88107"/>
                  </a:lnTo>
                  <a:lnTo>
                    <a:pt x="2152254" y="93663"/>
                  </a:lnTo>
                  <a:lnTo>
                    <a:pt x="2153444" y="99219"/>
                  </a:lnTo>
                  <a:lnTo>
                    <a:pt x="2153841" y="105172"/>
                  </a:lnTo>
                  <a:lnTo>
                    <a:pt x="2154237" y="110332"/>
                  </a:lnTo>
                  <a:lnTo>
                    <a:pt x="2154237" y="758032"/>
                  </a:lnTo>
                  <a:lnTo>
                    <a:pt x="2153841" y="763588"/>
                  </a:lnTo>
                  <a:lnTo>
                    <a:pt x="2153444" y="769144"/>
                  </a:lnTo>
                  <a:lnTo>
                    <a:pt x="2152254" y="775097"/>
                  </a:lnTo>
                  <a:lnTo>
                    <a:pt x="2151461" y="779860"/>
                  </a:lnTo>
                  <a:lnTo>
                    <a:pt x="2150271" y="785416"/>
                  </a:lnTo>
                  <a:lnTo>
                    <a:pt x="2149081" y="790972"/>
                  </a:lnTo>
                  <a:lnTo>
                    <a:pt x="2147494" y="796132"/>
                  </a:lnTo>
                  <a:lnTo>
                    <a:pt x="2145114" y="800894"/>
                  </a:lnTo>
                  <a:lnTo>
                    <a:pt x="2143131" y="805657"/>
                  </a:lnTo>
                  <a:lnTo>
                    <a:pt x="2140751" y="810816"/>
                  </a:lnTo>
                  <a:lnTo>
                    <a:pt x="2137578" y="815579"/>
                  </a:lnTo>
                  <a:lnTo>
                    <a:pt x="2135198" y="819547"/>
                  </a:lnTo>
                  <a:lnTo>
                    <a:pt x="2131629" y="824310"/>
                  </a:lnTo>
                  <a:lnTo>
                    <a:pt x="2128852" y="827882"/>
                  </a:lnTo>
                  <a:lnTo>
                    <a:pt x="2124886" y="832247"/>
                  </a:lnTo>
                  <a:lnTo>
                    <a:pt x="2121713" y="836216"/>
                  </a:lnTo>
                  <a:lnTo>
                    <a:pt x="2117350" y="839788"/>
                  </a:lnTo>
                  <a:lnTo>
                    <a:pt x="2113780" y="843360"/>
                  </a:lnTo>
                  <a:lnTo>
                    <a:pt x="2109417" y="846535"/>
                  </a:lnTo>
                  <a:lnTo>
                    <a:pt x="2105054" y="849710"/>
                  </a:lnTo>
                  <a:lnTo>
                    <a:pt x="2100691" y="852488"/>
                  </a:lnTo>
                  <a:lnTo>
                    <a:pt x="2095931" y="854869"/>
                  </a:lnTo>
                  <a:lnTo>
                    <a:pt x="2091171" y="857647"/>
                  </a:lnTo>
                  <a:lnTo>
                    <a:pt x="2086411" y="859632"/>
                  </a:lnTo>
                  <a:lnTo>
                    <a:pt x="2081255" y="861616"/>
                  </a:lnTo>
                  <a:lnTo>
                    <a:pt x="2076099" y="863601"/>
                  </a:lnTo>
                  <a:lnTo>
                    <a:pt x="2070942" y="865188"/>
                  </a:lnTo>
                  <a:lnTo>
                    <a:pt x="2065786" y="866379"/>
                  </a:lnTo>
                  <a:lnTo>
                    <a:pt x="2060233" y="867172"/>
                  </a:lnTo>
                  <a:lnTo>
                    <a:pt x="2054680" y="867966"/>
                  </a:lnTo>
                  <a:lnTo>
                    <a:pt x="2049127" y="868363"/>
                  </a:lnTo>
                  <a:lnTo>
                    <a:pt x="2043178" y="868363"/>
                  </a:lnTo>
                  <a:lnTo>
                    <a:pt x="988111" y="868363"/>
                  </a:lnTo>
                  <a:lnTo>
                    <a:pt x="982954" y="868363"/>
                  </a:lnTo>
                  <a:lnTo>
                    <a:pt x="977401" y="867966"/>
                  </a:lnTo>
                  <a:lnTo>
                    <a:pt x="971452" y="867172"/>
                  </a:lnTo>
                  <a:lnTo>
                    <a:pt x="966295" y="866379"/>
                  </a:lnTo>
                  <a:lnTo>
                    <a:pt x="960742" y="865188"/>
                  </a:lnTo>
                  <a:lnTo>
                    <a:pt x="955586" y="863601"/>
                  </a:lnTo>
                  <a:lnTo>
                    <a:pt x="950430" y="861616"/>
                  </a:lnTo>
                  <a:lnTo>
                    <a:pt x="945273" y="859632"/>
                  </a:lnTo>
                  <a:lnTo>
                    <a:pt x="940514" y="857647"/>
                  </a:lnTo>
                  <a:lnTo>
                    <a:pt x="935754" y="854869"/>
                  </a:lnTo>
                  <a:lnTo>
                    <a:pt x="930994" y="852488"/>
                  </a:lnTo>
                  <a:lnTo>
                    <a:pt x="926631" y="849710"/>
                  </a:lnTo>
                  <a:lnTo>
                    <a:pt x="922268" y="846535"/>
                  </a:lnTo>
                  <a:lnTo>
                    <a:pt x="918302" y="843360"/>
                  </a:lnTo>
                  <a:lnTo>
                    <a:pt x="913939" y="839788"/>
                  </a:lnTo>
                  <a:lnTo>
                    <a:pt x="910369" y="836216"/>
                  </a:lnTo>
                  <a:lnTo>
                    <a:pt x="906402" y="832247"/>
                  </a:lnTo>
                  <a:lnTo>
                    <a:pt x="903229" y="827882"/>
                  </a:lnTo>
                  <a:lnTo>
                    <a:pt x="899659" y="824310"/>
                  </a:lnTo>
                  <a:lnTo>
                    <a:pt x="896883" y="819547"/>
                  </a:lnTo>
                  <a:lnTo>
                    <a:pt x="893710" y="815579"/>
                  </a:lnTo>
                  <a:lnTo>
                    <a:pt x="891330" y="810816"/>
                  </a:lnTo>
                  <a:lnTo>
                    <a:pt x="888950" y="805657"/>
                  </a:lnTo>
                  <a:lnTo>
                    <a:pt x="886570" y="800894"/>
                  </a:lnTo>
                  <a:lnTo>
                    <a:pt x="884587" y="796132"/>
                  </a:lnTo>
                  <a:lnTo>
                    <a:pt x="883001" y="790972"/>
                  </a:lnTo>
                  <a:lnTo>
                    <a:pt x="881414" y="785416"/>
                  </a:lnTo>
                  <a:lnTo>
                    <a:pt x="879827" y="779860"/>
                  </a:lnTo>
                  <a:lnTo>
                    <a:pt x="879034" y="775097"/>
                  </a:lnTo>
                  <a:lnTo>
                    <a:pt x="878241" y="769144"/>
                  </a:lnTo>
                  <a:lnTo>
                    <a:pt x="877844" y="763588"/>
                  </a:lnTo>
                  <a:lnTo>
                    <a:pt x="877844" y="758032"/>
                  </a:lnTo>
                  <a:lnTo>
                    <a:pt x="877844" y="696913"/>
                  </a:lnTo>
                  <a:lnTo>
                    <a:pt x="833420" y="723504"/>
                  </a:lnTo>
                  <a:lnTo>
                    <a:pt x="804862" y="676672"/>
                  </a:lnTo>
                  <a:lnTo>
                    <a:pt x="877844" y="633413"/>
                  </a:lnTo>
                  <a:lnTo>
                    <a:pt x="877844" y="110332"/>
                  </a:lnTo>
                  <a:lnTo>
                    <a:pt x="877844" y="105172"/>
                  </a:lnTo>
                  <a:lnTo>
                    <a:pt x="878241" y="99219"/>
                  </a:lnTo>
                  <a:lnTo>
                    <a:pt x="879034" y="93663"/>
                  </a:lnTo>
                  <a:lnTo>
                    <a:pt x="879827" y="88107"/>
                  </a:lnTo>
                  <a:lnTo>
                    <a:pt x="881414" y="82947"/>
                  </a:lnTo>
                  <a:lnTo>
                    <a:pt x="883001" y="77788"/>
                  </a:lnTo>
                  <a:lnTo>
                    <a:pt x="884587" y="72628"/>
                  </a:lnTo>
                  <a:lnTo>
                    <a:pt x="886570" y="67469"/>
                  </a:lnTo>
                  <a:lnTo>
                    <a:pt x="888950" y="62707"/>
                  </a:lnTo>
                  <a:lnTo>
                    <a:pt x="891330" y="57944"/>
                  </a:lnTo>
                  <a:lnTo>
                    <a:pt x="893710" y="53182"/>
                  </a:lnTo>
                  <a:lnTo>
                    <a:pt x="896883" y="48816"/>
                  </a:lnTo>
                  <a:lnTo>
                    <a:pt x="899659" y="44451"/>
                  </a:lnTo>
                  <a:lnTo>
                    <a:pt x="903229" y="40085"/>
                  </a:lnTo>
                  <a:lnTo>
                    <a:pt x="910369" y="32544"/>
                  </a:lnTo>
                  <a:lnTo>
                    <a:pt x="918302" y="25401"/>
                  </a:lnTo>
                  <a:lnTo>
                    <a:pt x="922268" y="21828"/>
                  </a:lnTo>
                  <a:lnTo>
                    <a:pt x="926631" y="19050"/>
                  </a:lnTo>
                  <a:lnTo>
                    <a:pt x="930994" y="16272"/>
                  </a:lnTo>
                  <a:lnTo>
                    <a:pt x="935754" y="13494"/>
                  </a:lnTo>
                  <a:lnTo>
                    <a:pt x="940514" y="11113"/>
                  </a:lnTo>
                  <a:lnTo>
                    <a:pt x="945273" y="8732"/>
                  </a:lnTo>
                  <a:lnTo>
                    <a:pt x="950430" y="6747"/>
                  </a:lnTo>
                  <a:lnTo>
                    <a:pt x="955586" y="5160"/>
                  </a:lnTo>
                  <a:lnTo>
                    <a:pt x="960742" y="3572"/>
                  </a:lnTo>
                  <a:lnTo>
                    <a:pt x="966295" y="1985"/>
                  </a:lnTo>
                  <a:lnTo>
                    <a:pt x="971452" y="1191"/>
                  </a:lnTo>
                  <a:lnTo>
                    <a:pt x="977401" y="397"/>
                  </a:lnTo>
                  <a:lnTo>
                    <a:pt x="982954"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2" name="2"/>
          <p:cNvSpPr/>
          <p:nvPr>
            <p:custDataLst>
              <p:tags r:id="rId1"/>
            </p:custDataLst>
          </p:nvPr>
        </p:nvSpPr>
        <p:spPr>
          <a:xfrm>
            <a:off x="5998020" y="78908"/>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3" name="1"/>
          <p:cNvSpPr/>
          <p:nvPr>
            <p:custDataLst>
              <p:tags r:id="rId2"/>
            </p:custDataLst>
          </p:nvPr>
        </p:nvSpPr>
        <p:spPr>
          <a:xfrm>
            <a:off x="5272345" y="-285387"/>
            <a:ext cx="520817" cy="520817"/>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4" name="3"/>
          <p:cNvSpPr/>
          <p:nvPr>
            <p:custDataLst>
              <p:tags r:id="rId3"/>
            </p:custDataLst>
          </p:nvPr>
        </p:nvSpPr>
        <p:spPr>
          <a:xfrm>
            <a:off x="6839826" y="-572185"/>
            <a:ext cx="947414" cy="936468"/>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5" name="4"/>
          <p:cNvSpPr/>
          <p:nvPr>
            <p:custDataLst>
              <p:tags r:id="rId4"/>
            </p:custDataLst>
          </p:nvPr>
        </p:nvSpPr>
        <p:spPr>
          <a:xfrm>
            <a:off x="7979664" y="-120201"/>
            <a:ext cx="596669" cy="589775"/>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36" name="6"/>
          <p:cNvSpPr/>
          <p:nvPr>
            <p:custDataLst>
              <p:tags r:id="rId5"/>
            </p:custDataLst>
          </p:nvPr>
        </p:nvSpPr>
        <p:spPr>
          <a:xfrm>
            <a:off x="8797087" y="-510681"/>
            <a:ext cx="722005" cy="713663"/>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7" name="5"/>
          <p:cNvSpPr/>
          <p:nvPr>
            <p:custDataLst>
              <p:tags r:id="rId6"/>
            </p:custDataLst>
          </p:nvPr>
        </p:nvSpPr>
        <p:spPr>
          <a:xfrm>
            <a:off x="8647909" y="423634"/>
            <a:ext cx="195306" cy="195306"/>
          </a:xfrm>
          <a:prstGeom prst="ellipse">
            <a:avLst/>
          </a:prstGeom>
          <a:gradFill flip="none" rotWithShape="1">
            <a:gsLst>
              <a:gs pos="100000">
                <a:schemeClr val="bg1"/>
              </a:gs>
              <a:gs pos="0">
                <a:srgbClr val="E0E0E0"/>
              </a:gs>
            </a:gsLst>
            <a:lin ang="81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lIns="102249" tIns="51123" rIns="102249" bIns="51123" anchor="ctr"/>
          <a:lstStyle/>
          <a:p>
            <a:pPr algn="ctr"/>
            <a:endParaRPr lang="en-US">
              <a:solidFill>
                <a:prstClr val="white"/>
              </a:solidFill>
              <a:sym typeface="+mn-lt"/>
            </a:endParaRPr>
          </a:p>
        </p:txBody>
      </p:sp>
      <p:sp>
        <p:nvSpPr>
          <p:cNvPr id="38" name="8"/>
          <p:cNvSpPr/>
          <p:nvPr>
            <p:custDataLst>
              <p:tags r:id="rId7"/>
            </p:custDataLst>
          </p:nvPr>
        </p:nvSpPr>
        <p:spPr>
          <a:xfrm flipH="1">
            <a:off x="2371520" y="4912873"/>
            <a:ext cx="765377" cy="756534"/>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39" name="7"/>
          <p:cNvSpPr/>
          <p:nvPr>
            <p:custDataLst>
              <p:tags r:id="rId8"/>
            </p:custDataLst>
          </p:nvPr>
        </p:nvSpPr>
        <p:spPr>
          <a:xfrm flipH="1">
            <a:off x="3348157" y="4734697"/>
            <a:ext cx="520817" cy="52081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0" name="9"/>
          <p:cNvSpPr/>
          <p:nvPr>
            <p:custDataLst>
              <p:tags r:id="rId9"/>
            </p:custDataLst>
          </p:nvPr>
        </p:nvSpPr>
        <p:spPr>
          <a:xfrm flipH="1">
            <a:off x="1259632" y="4587974"/>
            <a:ext cx="947414" cy="936468"/>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1" name="9"/>
          <p:cNvSpPr/>
          <p:nvPr>
            <p:custDataLst>
              <p:tags r:id="rId10"/>
            </p:custDataLst>
          </p:nvPr>
        </p:nvSpPr>
        <p:spPr>
          <a:xfrm flipH="1">
            <a:off x="524650" y="4934310"/>
            <a:ext cx="596669" cy="589775"/>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
        <p:nvSpPr>
          <p:cNvPr id="42" name="11"/>
          <p:cNvSpPr/>
          <p:nvPr>
            <p:custDataLst>
              <p:tags r:id="rId11"/>
            </p:custDataLst>
          </p:nvPr>
        </p:nvSpPr>
        <p:spPr>
          <a:xfrm flipH="1">
            <a:off x="-418155" y="4578455"/>
            <a:ext cx="722005" cy="713663"/>
          </a:xfrm>
          <a:prstGeom prst="ellipse">
            <a:avLst/>
          </a:prstGeom>
          <a:gradFill flip="none" rotWithShape="1">
            <a:gsLst>
              <a:gs pos="50000">
                <a:schemeClr val="accent1"/>
              </a:gs>
              <a:gs pos="100000">
                <a:schemeClr val="accent1">
                  <a:lumMod val="75000"/>
                </a:schemeClr>
              </a:gs>
              <a:gs pos="0">
                <a:schemeClr val="accent1">
                  <a:lumMod val="60000"/>
                  <a:lumOff val="40000"/>
                </a:schemeClr>
              </a:gs>
            </a:gsLst>
            <a:lin ang="18900000" scaled="0"/>
            <a:tileRect/>
          </a:gradFill>
          <a:ln w="15875">
            <a:gradFill>
              <a:gsLst>
                <a:gs pos="50000">
                  <a:schemeClr val="accent1">
                    <a:lumMod val="60000"/>
                    <a:lumOff val="40000"/>
                  </a:schemeClr>
                </a:gs>
                <a:gs pos="100000">
                  <a:schemeClr val="accent1">
                    <a:lumMod val="75000"/>
                  </a:schemeClr>
                </a:gs>
                <a:gs pos="0">
                  <a:schemeClr val="accent1">
                    <a:lumMod val="60000"/>
                    <a:lumOff val="40000"/>
                  </a:schemeClr>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000">
              <a:solidFill>
                <a:prstClr val="white"/>
              </a:solidFill>
              <a:latin typeface="Impact" panose="020B0806030902050204" pitchFamily="34" charset="0"/>
              <a:sym typeface="+mn-lt"/>
            </a:endParaRPr>
          </a:p>
        </p:txBody>
      </p:sp>
      <p:sp>
        <p:nvSpPr>
          <p:cNvPr id="43" name="10"/>
          <p:cNvSpPr/>
          <p:nvPr>
            <p:custDataLst>
              <p:tags r:id="rId12"/>
            </p:custDataLst>
          </p:nvPr>
        </p:nvSpPr>
        <p:spPr>
          <a:xfrm flipH="1">
            <a:off x="357841" y="4897452"/>
            <a:ext cx="195306" cy="195306"/>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prstClr val="white"/>
              </a:solidFill>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1000"/>
                                        <p:tgtEl>
                                          <p:spTgt spid="7"/>
                                        </p:tgtEl>
                                      </p:cBhvr>
                                    </p:animEffect>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900" decel="100000" fill="hold"/>
                                        <p:tgtEl>
                                          <p:spTgt spid="2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41" presetClass="entr" presetSubtype="0" fill="hold" grpId="0" nodeType="afterEffect">
                                  <p:stCondLst>
                                    <p:cond delay="0"/>
                                  </p:stCondLst>
                                  <p:iterate type="lt">
                                    <p:tmPct val="15000"/>
                                  </p:iterate>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8"/>
                                        </p:tgtEl>
                                        <p:attrNameLst>
                                          <p:attrName>ppt_y</p:attrName>
                                        </p:attrNameLst>
                                      </p:cBhvr>
                                      <p:tavLst>
                                        <p:tav tm="0">
                                          <p:val>
                                            <p:strVal val="#ppt_y"/>
                                          </p:val>
                                        </p:tav>
                                        <p:tav tm="100000">
                                          <p:val>
                                            <p:strVal val="#ppt_y"/>
                                          </p:val>
                                        </p:tav>
                                      </p:tavLst>
                                    </p:anim>
                                    <p:anim calcmode="lin" valueType="num">
                                      <p:cBhvr>
                                        <p:cTn id="23"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8"/>
                                        </p:tgtEl>
                                      </p:cBhvr>
                                    </p:animEffect>
                                  </p:childTnLst>
                                </p:cTn>
                              </p:par>
                            </p:childTnLst>
                          </p:cTn>
                        </p:par>
                        <p:par>
                          <p:cTn id="26" fill="hold">
                            <p:stCondLst>
                              <p:cond delay="2400"/>
                            </p:stCondLst>
                            <p:childTnLst>
                              <p:par>
                                <p:cTn id="27" presetID="3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900" decel="100000" fill="hold"/>
                                        <p:tgtEl>
                                          <p:spTgt spid="1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33" presetID="41" presetClass="entr" presetSubtype="0" fill="hold" grpId="0" nodeType="withEffect">
                                  <p:stCondLst>
                                    <p:cond delay="75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2"/>
                                        </p:tgtEl>
                                        <p:attrNameLst>
                                          <p:attrName>ppt_y</p:attrName>
                                        </p:attrNameLst>
                                      </p:cBhvr>
                                      <p:tavLst>
                                        <p:tav tm="0">
                                          <p:val>
                                            <p:strVal val="#ppt_y"/>
                                          </p:val>
                                        </p:tav>
                                        <p:tav tm="100000">
                                          <p:val>
                                            <p:strVal val="#ppt_y"/>
                                          </p:val>
                                        </p:tav>
                                      </p:tavLst>
                                    </p:anim>
                                    <p:anim calcmode="lin" valueType="num">
                                      <p:cBhvr>
                                        <p:cTn id="3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2"/>
                                        </p:tgtEl>
                                      </p:cBhvr>
                                    </p:animEffect>
                                  </p:childTnLst>
                                </p:cTn>
                              </p:par>
                            </p:childTnLst>
                          </p:cTn>
                        </p:par>
                        <p:par>
                          <p:cTn id="40" fill="hold">
                            <p:stCondLst>
                              <p:cond delay="3900"/>
                            </p:stCondLst>
                            <p:childTnLst>
                              <p:par>
                                <p:cTn id="41" presetID="23" presetClass="entr" presetSubtype="528" fill="hold" grpId="0" nodeType="afterEffect">
                                  <p:stCondLst>
                                    <p:cond delay="218"/>
                                  </p:stCondLst>
                                  <p:childTnLst>
                                    <p:set>
                                      <p:cBhvr>
                                        <p:cTn id="42" dur="1" fill="hold">
                                          <p:stCondLst>
                                            <p:cond delay="0"/>
                                          </p:stCondLst>
                                        </p:cTn>
                                        <p:tgtEl>
                                          <p:spTgt spid="42"/>
                                        </p:tgtEl>
                                        <p:attrNameLst>
                                          <p:attrName>style.visibility</p:attrName>
                                        </p:attrNameLst>
                                      </p:cBhvr>
                                      <p:to>
                                        <p:strVal val="visible"/>
                                      </p:to>
                                    </p:set>
                                    <p:anim calcmode="lin" valueType="num">
                                      <p:cBhvr>
                                        <p:cTn id="43" dur="932" fill="hold"/>
                                        <p:tgtEl>
                                          <p:spTgt spid="42"/>
                                        </p:tgtEl>
                                        <p:attrNameLst>
                                          <p:attrName>ppt_w</p:attrName>
                                        </p:attrNameLst>
                                      </p:cBhvr>
                                      <p:tavLst>
                                        <p:tav tm="0">
                                          <p:val>
                                            <p:fltVal val="0"/>
                                          </p:val>
                                        </p:tav>
                                        <p:tav tm="100000">
                                          <p:val>
                                            <p:strVal val="#ppt_w"/>
                                          </p:val>
                                        </p:tav>
                                      </p:tavLst>
                                    </p:anim>
                                    <p:anim calcmode="lin" valueType="num">
                                      <p:cBhvr>
                                        <p:cTn id="44" dur="932" fill="hold"/>
                                        <p:tgtEl>
                                          <p:spTgt spid="42"/>
                                        </p:tgtEl>
                                        <p:attrNameLst>
                                          <p:attrName>ppt_h</p:attrName>
                                        </p:attrNameLst>
                                      </p:cBhvr>
                                      <p:tavLst>
                                        <p:tav tm="0">
                                          <p:val>
                                            <p:fltVal val="0"/>
                                          </p:val>
                                        </p:tav>
                                        <p:tav tm="100000">
                                          <p:val>
                                            <p:strVal val="#ppt_h"/>
                                          </p:val>
                                        </p:tav>
                                      </p:tavLst>
                                    </p:anim>
                                    <p:anim calcmode="lin" valueType="num">
                                      <p:cBhvr>
                                        <p:cTn id="45" dur="932" fill="hold"/>
                                        <p:tgtEl>
                                          <p:spTgt spid="42"/>
                                        </p:tgtEl>
                                        <p:attrNameLst>
                                          <p:attrName>ppt_x</p:attrName>
                                        </p:attrNameLst>
                                      </p:cBhvr>
                                      <p:tavLst>
                                        <p:tav tm="0">
                                          <p:val>
                                            <p:fltVal val="0.5"/>
                                          </p:val>
                                        </p:tav>
                                        <p:tav tm="100000">
                                          <p:val>
                                            <p:strVal val="#ppt_x"/>
                                          </p:val>
                                        </p:tav>
                                      </p:tavLst>
                                    </p:anim>
                                    <p:anim calcmode="lin" valueType="num">
                                      <p:cBhvr>
                                        <p:cTn id="46" dur="932" fill="hold"/>
                                        <p:tgtEl>
                                          <p:spTgt spid="42"/>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318"/>
                                  </p:stCondLst>
                                  <p:childTnLst>
                                    <p:set>
                                      <p:cBhvr>
                                        <p:cTn id="48" dur="1" fill="hold">
                                          <p:stCondLst>
                                            <p:cond delay="0"/>
                                          </p:stCondLst>
                                        </p:cTn>
                                        <p:tgtEl>
                                          <p:spTgt spid="43"/>
                                        </p:tgtEl>
                                        <p:attrNameLst>
                                          <p:attrName>style.visibility</p:attrName>
                                        </p:attrNameLst>
                                      </p:cBhvr>
                                      <p:to>
                                        <p:strVal val="visible"/>
                                      </p:to>
                                    </p:set>
                                    <p:anim calcmode="lin" valueType="num">
                                      <p:cBhvr>
                                        <p:cTn id="49" dur="599" fill="hold"/>
                                        <p:tgtEl>
                                          <p:spTgt spid="43"/>
                                        </p:tgtEl>
                                        <p:attrNameLst>
                                          <p:attrName>ppt_w</p:attrName>
                                        </p:attrNameLst>
                                      </p:cBhvr>
                                      <p:tavLst>
                                        <p:tav tm="0">
                                          <p:val>
                                            <p:fltVal val="0"/>
                                          </p:val>
                                        </p:tav>
                                        <p:tav tm="100000">
                                          <p:val>
                                            <p:strVal val="#ppt_w"/>
                                          </p:val>
                                        </p:tav>
                                      </p:tavLst>
                                    </p:anim>
                                    <p:anim calcmode="lin" valueType="num">
                                      <p:cBhvr>
                                        <p:cTn id="50" dur="599" fill="hold"/>
                                        <p:tgtEl>
                                          <p:spTgt spid="43"/>
                                        </p:tgtEl>
                                        <p:attrNameLst>
                                          <p:attrName>ppt_h</p:attrName>
                                        </p:attrNameLst>
                                      </p:cBhvr>
                                      <p:tavLst>
                                        <p:tav tm="0">
                                          <p:val>
                                            <p:fltVal val="0"/>
                                          </p:val>
                                        </p:tav>
                                        <p:tav tm="100000">
                                          <p:val>
                                            <p:strVal val="#ppt_h"/>
                                          </p:val>
                                        </p:tav>
                                      </p:tavLst>
                                    </p:anim>
                                    <p:anim calcmode="lin" valueType="num">
                                      <p:cBhvr>
                                        <p:cTn id="51" dur="599" fill="hold"/>
                                        <p:tgtEl>
                                          <p:spTgt spid="43"/>
                                        </p:tgtEl>
                                        <p:attrNameLst>
                                          <p:attrName>ppt_x</p:attrName>
                                        </p:attrNameLst>
                                      </p:cBhvr>
                                      <p:tavLst>
                                        <p:tav tm="0">
                                          <p:val>
                                            <p:fltVal val="0.5"/>
                                          </p:val>
                                        </p:tav>
                                        <p:tav tm="100000">
                                          <p:val>
                                            <p:strVal val="#ppt_x"/>
                                          </p:val>
                                        </p:tav>
                                      </p:tavLst>
                                    </p:anim>
                                    <p:anim calcmode="lin" valueType="num">
                                      <p:cBhvr>
                                        <p:cTn id="52" dur="599" fill="hold"/>
                                        <p:tgtEl>
                                          <p:spTgt spid="43"/>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353"/>
                                  </p:stCondLst>
                                  <p:childTnLst>
                                    <p:set>
                                      <p:cBhvr>
                                        <p:cTn id="54" dur="1" fill="hold">
                                          <p:stCondLst>
                                            <p:cond delay="0"/>
                                          </p:stCondLst>
                                        </p:cTn>
                                        <p:tgtEl>
                                          <p:spTgt spid="41"/>
                                        </p:tgtEl>
                                        <p:attrNameLst>
                                          <p:attrName>style.visibility</p:attrName>
                                        </p:attrNameLst>
                                      </p:cBhvr>
                                      <p:to>
                                        <p:strVal val="visible"/>
                                      </p:to>
                                    </p:set>
                                    <p:anim calcmode="lin" valueType="num">
                                      <p:cBhvr>
                                        <p:cTn id="55" dur="1070" fill="hold"/>
                                        <p:tgtEl>
                                          <p:spTgt spid="41"/>
                                        </p:tgtEl>
                                        <p:attrNameLst>
                                          <p:attrName>ppt_w</p:attrName>
                                        </p:attrNameLst>
                                      </p:cBhvr>
                                      <p:tavLst>
                                        <p:tav tm="0">
                                          <p:val>
                                            <p:fltVal val="0"/>
                                          </p:val>
                                        </p:tav>
                                        <p:tav tm="100000">
                                          <p:val>
                                            <p:strVal val="#ppt_w"/>
                                          </p:val>
                                        </p:tav>
                                      </p:tavLst>
                                    </p:anim>
                                    <p:anim calcmode="lin" valueType="num">
                                      <p:cBhvr>
                                        <p:cTn id="56" dur="1070" fill="hold"/>
                                        <p:tgtEl>
                                          <p:spTgt spid="41"/>
                                        </p:tgtEl>
                                        <p:attrNameLst>
                                          <p:attrName>ppt_h</p:attrName>
                                        </p:attrNameLst>
                                      </p:cBhvr>
                                      <p:tavLst>
                                        <p:tav tm="0">
                                          <p:val>
                                            <p:fltVal val="0"/>
                                          </p:val>
                                        </p:tav>
                                        <p:tav tm="100000">
                                          <p:val>
                                            <p:strVal val="#ppt_h"/>
                                          </p:val>
                                        </p:tav>
                                      </p:tavLst>
                                    </p:anim>
                                    <p:anim calcmode="lin" valueType="num">
                                      <p:cBhvr>
                                        <p:cTn id="57" dur="1070" fill="hold"/>
                                        <p:tgtEl>
                                          <p:spTgt spid="41"/>
                                        </p:tgtEl>
                                        <p:attrNameLst>
                                          <p:attrName>ppt_x</p:attrName>
                                        </p:attrNameLst>
                                      </p:cBhvr>
                                      <p:tavLst>
                                        <p:tav tm="0">
                                          <p:val>
                                            <p:fltVal val="0.5"/>
                                          </p:val>
                                        </p:tav>
                                        <p:tav tm="100000">
                                          <p:val>
                                            <p:strVal val="#ppt_x"/>
                                          </p:val>
                                        </p:tav>
                                      </p:tavLst>
                                    </p:anim>
                                    <p:anim calcmode="lin" valueType="num">
                                      <p:cBhvr>
                                        <p:cTn id="58" dur="1070" fill="hold"/>
                                        <p:tgtEl>
                                          <p:spTgt spid="41"/>
                                        </p:tgtEl>
                                        <p:attrNameLst>
                                          <p:attrName>ppt_y</p:attrName>
                                        </p:attrNameLst>
                                      </p:cBhvr>
                                      <p:tavLst>
                                        <p:tav tm="0">
                                          <p:val>
                                            <p:fltVal val="0.5"/>
                                          </p:val>
                                        </p:tav>
                                        <p:tav tm="100000">
                                          <p:val>
                                            <p:strVal val="#ppt_y"/>
                                          </p:val>
                                        </p:tav>
                                      </p:tavLst>
                                    </p:anim>
                                  </p:childTnLst>
                                </p:cTn>
                              </p:par>
                              <p:par>
                                <p:cTn id="59" presetID="23" presetClass="entr" presetSubtype="528" fill="hold" grpId="0" nodeType="withEffect">
                                  <p:stCondLst>
                                    <p:cond delay="320"/>
                                  </p:stCondLst>
                                  <p:childTnLst>
                                    <p:set>
                                      <p:cBhvr>
                                        <p:cTn id="60" dur="1" fill="hold">
                                          <p:stCondLst>
                                            <p:cond delay="0"/>
                                          </p:stCondLst>
                                        </p:cTn>
                                        <p:tgtEl>
                                          <p:spTgt spid="40"/>
                                        </p:tgtEl>
                                        <p:attrNameLst>
                                          <p:attrName>style.visibility</p:attrName>
                                        </p:attrNameLst>
                                      </p:cBhvr>
                                      <p:to>
                                        <p:strVal val="visible"/>
                                      </p:to>
                                    </p:set>
                                    <p:anim calcmode="lin" valueType="num">
                                      <p:cBhvr>
                                        <p:cTn id="61" dur="997" fill="hold"/>
                                        <p:tgtEl>
                                          <p:spTgt spid="40"/>
                                        </p:tgtEl>
                                        <p:attrNameLst>
                                          <p:attrName>ppt_w</p:attrName>
                                        </p:attrNameLst>
                                      </p:cBhvr>
                                      <p:tavLst>
                                        <p:tav tm="0">
                                          <p:val>
                                            <p:fltVal val="0"/>
                                          </p:val>
                                        </p:tav>
                                        <p:tav tm="100000">
                                          <p:val>
                                            <p:strVal val="#ppt_w"/>
                                          </p:val>
                                        </p:tav>
                                      </p:tavLst>
                                    </p:anim>
                                    <p:anim calcmode="lin" valueType="num">
                                      <p:cBhvr>
                                        <p:cTn id="62" dur="997" fill="hold"/>
                                        <p:tgtEl>
                                          <p:spTgt spid="40"/>
                                        </p:tgtEl>
                                        <p:attrNameLst>
                                          <p:attrName>ppt_h</p:attrName>
                                        </p:attrNameLst>
                                      </p:cBhvr>
                                      <p:tavLst>
                                        <p:tav tm="0">
                                          <p:val>
                                            <p:fltVal val="0"/>
                                          </p:val>
                                        </p:tav>
                                        <p:tav tm="100000">
                                          <p:val>
                                            <p:strVal val="#ppt_h"/>
                                          </p:val>
                                        </p:tav>
                                      </p:tavLst>
                                    </p:anim>
                                    <p:anim calcmode="lin" valueType="num">
                                      <p:cBhvr>
                                        <p:cTn id="63" dur="997" fill="hold"/>
                                        <p:tgtEl>
                                          <p:spTgt spid="40"/>
                                        </p:tgtEl>
                                        <p:attrNameLst>
                                          <p:attrName>ppt_x</p:attrName>
                                        </p:attrNameLst>
                                      </p:cBhvr>
                                      <p:tavLst>
                                        <p:tav tm="0">
                                          <p:val>
                                            <p:fltVal val="0.5"/>
                                          </p:val>
                                        </p:tav>
                                        <p:tav tm="100000">
                                          <p:val>
                                            <p:strVal val="#ppt_x"/>
                                          </p:val>
                                        </p:tav>
                                      </p:tavLst>
                                    </p:anim>
                                    <p:anim calcmode="lin" valueType="num">
                                      <p:cBhvr>
                                        <p:cTn id="64" dur="997" fill="hold"/>
                                        <p:tgtEl>
                                          <p:spTgt spid="40"/>
                                        </p:tgtEl>
                                        <p:attrNameLst>
                                          <p:attrName>ppt_y</p:attrName>
                                        </p:attrNameLst>
                                      </p:cBhvr>
                                      <p:tavLst>
                                        <p:tav tm="0">
                                          <p:val>
                                            <p:fltVal val="0.5"/>
                                          </p:val>
                                        </p:tav>
                                        <p:tav tm="100000">
                                          <p:val>
                                            <p:strVal val="#ppt_y"/>
                                          </p:val>
                                        </p:tav>
                                      </p:tavLst>
                                    </p:anim>
                                  </p:childTnLst>
                                </p:cTn>
                              </p:par>
                              <p:par>
                                <p:cTn id="65" presetID="23" presetClass="entr" presetSubtype="528" fill="hold" grpId="0" nodeType="withEffect">
                                  <p:stCondLst>
                                    <p:cond delay="579"/>
                                  </p:stCondLst>
                                  <p:childTnLst>
                                    <p:set>
                                      <p:cBhvr>
                                        <p:cTn id="66" dur="1" fill="hold">
                                          <p:stCondLst>
                                            <p:cond delay="0"/>
                                          </p:stCondLst>
                                        </p:cTn>
                                        <p:tgtEl>
                                          <p:spTgt spid="38"/>
                                        </p:tgtEl>
                                        <p:attrNameLst>
                                          <p:attrName>style.visibility</p:attrName>
                                        </p:attrNameLst>
                                      </p:cBhvr>
                                      <p:to>
                                        <p:strVal val="visible"/>
                                      </p:to>
                                    </p:set>
                                    <p:anim calcmode="lin" valueType="num">
                                      <p:cBhvr>
                                        <p:cTn id="67" dur="345" fill="hold"/>
                                        <p:tgtEl>
                                          <p:spTgt spid="38"/>
                                        </p:tgtEl>
                                        <p:attrNameLst>
                                          <p:attrName>ppt_w</p:attrName>
                                        </p:attrNameLst>
                                      </p:cBhvr>
                                      <p:tavLst>
                                        <p:tav tm="0">
                                          <p:val>
                                            <p:fltVal val="0"/>
                                          </p:val>
                                        </p:tav>
                                        <p:tav tm="100000">
                                          <p:val>
                                            <p:strVal val="#ppt_w"/>
                                          </p:val>
                                        </p:tav>
                                      </p:tavLst>
                                    </p:anim>
                                    <p:anim calcmode="lin" valueType="num">
                                      <p:cBhvr>
                                        <p:cTn id="68" dur="345" fill="hold"/>
                                        <p:tgtEl>
                                          <p:spTgt spid="38"/>
                                        </p:tgtEl>
                                        <p:attrNameLst>
                                          <p:attrName>ppt_h</p:attrName>
                                        </p:attrNameLst>
                                      </p:cBhvr>
                                      <p:tavLst>
                                        <p:tav tm="0">
                                          <p:val>
                                            <p:fltVal val="0"/>
                                          </p:val>
                                        </p:tav>
                                        <p:tav tm="100000">
                                          <p:val>
                                            <p:strVal val="#ppt_h"/>
                                          </p:val>
                                        </p:tav>
                                      </p:tavLst>
                                    </p:anim>
                                    <p:anim calcmode="lin" valueType="num">
                                      <p:cBhvr>
                                        <p:cTn id="69" dur="345" fill="hold"/>
                                        <p:tgtEl>
                                          <p:spTgt spid="38"/>
                                        </p:tgtEl>
                                        <p:attrNameLst>
                                          <p:attrName>ppt_x</p:attrName>
                                        </p:attrNameLst>
                                      </p:cBhvr>
                                      <p:tavLst>
                                        <p:tav tm="0">
                                          <p:val>
                                            <p:fltVal val="0.5"/>
                                          </p:val>
                                        </p:tav>
                                        <p:tav tm="100000">
                                          <p:val>
                                            <p:strVal val="#ppt_x"/>
                                          </p:val>
                                        </p:tav>
                                      </p:tavLst>
                                    </p:anim>
                                    <p:anim calcmode="lin" valueType="num">
                                      <p:cBhvr>
                                        <p:cTn id="70" dur="345" fill="hold"/>
                                        <p:tgtEl>
                                          <p:spTgt spid="38"/>
                                        </p:tgtEl>
                                        <p:attrNameLst>
                                          <p:attrName>ppt_y</p:attrName>
                                        </p:attrNameLst>
                                      </p:cBhvr>
                                      <p:tavLst>
                                        <p:tav tm="0">
                                          <p:val>
                                            <p:fltVal val="0.5"/>
                                          </p:val>
                                        </p:tav>
                                        <p:tav tm="100000">
                                          <p:val>
                                            <p:strVal val="#ppt_y"/>
                                          </p:val>
                                        </p:tav>
                                      </p:tavLst>
                                    </p:anim>
                                  </p:childTnLst>
                                </p:cTn>
                              </p:par>
                              <p:par>
                                <p:cTn id="71" presetID="23" presetClass="entr" presetSubtype="528" fill="hold" grpId="0" nodeType="withEffect">
                                  <p:stCondLst>
                                    <p:cond delay="592"/>
                                  </p:stCondLst>
                                  <p:childTnLst>
                                    <p:set>
                                      <p:cBhvr>
                                        <p:cTn id="72" dur="1" fill="hold">
                                          <p:stCondLst>
                                            <p:cond delay="0"/>
                                          </p:stCondLst>
                                        </p:cTn>
                                        <p:tgtEl>
                                          <p:spTgt spid="39"/>
                                        </p:tgtEl>
                                        <p:attrNameLst>
                                          <p:attrName>style.visibility</p:attrName>
                                        </p:attrNameLst>
                                      </p:cBhvr>
                                      <p:to>
                                        <p:strVal val="visible"/>
                                      </p:to>
                                    </p:set>
                                    <p:anim calcmode="lin" valueType="num">
                                      <p:cBhvr>
                                        <p:cTn id="73" dur="1060" fill="hold"/>
                                        <p:tgtEl>
                                          <p:spTgt spid="39"/>
                                        </p:tgtEl>
                                        <p:attrNameLst>
                                          <p:attrName>ppt_w</p:attrName>
                                        </p:attrNameLst>
                                      </p:cBhvr>
                                      <p:tavLst>
                                        <p:tav tm="0">
                                          <p:val>
                                            <p:fltVal val="0"/>
                                          </p:val>
                                        </p:tav>
                                        <p:tav tm="100000">
                                          <p:val>
                                            <p:strVal val="#ppt_w"/>
                                          </p:val>
                                        </p:tav>
                                      </p:tavLst>
                                    </p:anim>
                                    <p:anim calcmode="lin" valueType="num">
                                      <p:cBhvr>
                                        <p:cTn id="74" dur="1060" fill="hold"/>
                                        <p:tgtEl>
                                          <p:spTgt spid="39"/>
                                        </p:tgtEl>
                                        <p:attrNameLst>
                                          <p:attrName>ppt_h</p:attrName>
                                        </p:attrNameLst>
                                      </p:cBhvr>
                                      <p:tavLst>
                                        <p:tav tm="0">
                                          <p:val>
                                            <p:fltVal val="0"/>
                                          </p:val>
                                        </p:tav>
                                        <p:tav tm="100000">
                                          <p:val>
                                            <p:strVal val="#ppt_h"/>
                                          </p:val>
                                        </p:tav>
                                      </p:tavLst>
                                    </p:anim>
                                    <p:anim calcmode="lin" valueType="num">
                                      <p:cBhvr>
                                        <p:cTn id="75" dur="1060" fill="hold"/>
                                        <p:tgtEl>
                                          <p:spTgt spid="39"/>
                                        </p:tgtEl>
                                        <p:attrNameLst>
                                          <p:attrName>ppt_x</p:attrName>
                                        </p:attrNameLst>
                                      </p:cBhvr>
                                      <p:tavLst>
                                        <p:tav tm="0">
                                          <p:val>
                                            <p:fltVal val="0.5"/>
                                          </p:val>
                                        </p:tav>
                                        <p:tav tm="100000">
                                          <p:val>
                                            <p:strVal val="#ppt_x"/>
                                          </p:val>
                                        </p:tav>
                                      </p:tavLst>
                                    </p:anim>
                                    <p:anim calcmode="lin" valueType="num">
                                      <p:cBhvr>
                                        <p:cTn id="76" dur="1060" fill="hold"/>
                                        <p:tgtEl>
                                          <p:spTgt spid="39"/>
                                        </p:tgtEl>
                                        <p:attrNameLst>
                                          <p:attrName>ppt_y</p:attrName>
                                        </p:attrNameLst>
                                      </p:cBhvr>
                                      <p:tavLst>
                                        <p:tav tm="0">
                                          <p:val>
                                            <p:fltVal val="0.5"/>
                                          </p:val>
                                        </p:tav>
                                        <p:tav tm="100000">
                                          <p:val>
                                            <p:strVal val="#ppt_y"/>
                                          </p:val>
                                        </p:tav>
                                      </p:tavLst>
                                    </p:anim>
                                  </p:childTnLst>
                                </p:cTn>
                              </p:par>
                              <p:par>
                                <p:cTn id="77" presetID="23" presetClass="entr" presetSubtype="528" fill="hold" grpId="0"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914" fill="hold"/>
                                        <p:tgtEl>
                                          <p:spTgt spid="34"/>
                                        </p:tgtEl>
                                        <p:attrNameLst>
                                          <p:attrName>ppt_w</p:attrName>
                                        </p:attrNameLst>
                                      </p:cBhvr>
                                      <p:tavLst>
                                        <p:tav tm="0">
                                          <p:val>
                                            <p:fltVal val="0"/>
                                          </p:val>
                                        </p:tav>
                                        <p:tav tm="100000">
                                          <p:val>
                                            <p:strVal val="#ppt_w"/>
                                          </p:val>
                                        </p:tav>
                                      </p:tavLst>
                                    </p:anim>
                                    <p:anim calcmode="lin" valueType="num">
                                      <p:cBhvr>
                                        <p:cTn id="80" dur="914" fill="hold"/>
                                        <p:tgtEl>
                                          <p:spTgt spid="34"/>
                                        </p:tgtEl>
                                        <p:attrNameLst>
                                          <p:attrName>ppt_h</p:attrName>
                                        </p:attrNameLst>
                                      </p:cBhvr>
                                      <p:tavLst>
                                        <p:tav tm="0">
                                          <p:val>
                                            <p:fltVal val="0"/>
                                          </p:val>
                                        </p:tav>
                                        <p:tav tm="100000">
                                          <p:val>
                                            <p:strVal val="#ppt_h"/>
                                          </p:val>
                                        </p:tav>
                                      </p:tavLst>
                                    </p:anim>
                                    <p:anim calcmode="lin" valueType="num">
                                      <p:cBhvr>
                                        <p:cTn id="81" dur="914" fill="hold"/>
                                        <p:tgtEl>
                                          <p:spTgt spid="34"/>
                                        </p:tgtEl>
                                        <p:attrNameLst>
                                          <p:attrName>ppt_x</p:attrName>
                                        </p:attrNameLst>
                                      </p:cBhvr>
                                      <p:tavLst>
                                        <p:tav tm="0">
                                          <p:val>
                                            <p:fltVal val="0.5"/>
                                          </p:val>
                                        </p:tav>
                                        <p:tav tm="100000">
                                          <p:val>
                                            <p:strVal val="#ppt_x"/>
                                          </p:val>
                                        </p:tav>
                                      </p:tavLst>
                                    </p:anim>
                                    <p:anim calcmode="lin" valueType="num">
                                      <p:cBhvr>
                                        <p:cTn id="82" dur="914" fill="hold"/>
                                        <p:tgtEl>
                                          <p:spTgt spid="34"/>
                                        </p:tgtEl>
                                        <p:attrNameLst>
                                          <p:attrName>ppt_y</p:attrName>
                                        </p:attrNameLst>
                                      </p:cBhvr>
                                      <p:tavLst>
                                        <p:tav tm="0">
                                          <p:val>
                                            <p:fltVal val="0.5"/>
                                          </p:val>
                                        </p:tav>
                                        <p:tav tm="100000">
                                          <p:val>
                                            <p:strVal val="#ppt_y"/>
                                          </p:val>
                                        </p:tav>
                                      </p:tavLst>
                                    </p:anim>
                                  </p:childTnLst>
                                </p:cTn>
                              </p:par>
                              <p:par>
                                <p:cTn id="83" presetID="23" presetClass="entr" presetSubtype="528" fill="hold" grpId="0" nodeType="withEffect">
                                  <p:stCondLst>
                                    <p:cond delay="361"/>
                                  </p:stCondLst>
                                  <p:childTnLst>
                                    <p:set>
                                      <p:cBhvr>
                                        <p:cTn id="84" dur="1" fill="hold">
                                          <p:stCondLst>
                                            <p:cond delay="0"/>
                                          </p:stCondLst>
                                        </p:cTn>
                                        <p:tgtEl>
                                          <p:spTgt spid="33"/>
                                        </p:tgtEl>
                                        <p:attrNameLst>
                                          <p:attrName>style.visibility</p:attrName>
                                        </p:attrNameLst>
                                      </p:cBhvr>
                                      <p:to>
                                        <p:strVal val="visible"/>
                                      </p:to>
                                    </p:set>
                                    <p:anim calcmode="lin" valueType="num">
                                      <p:cBhvr>
                                        <p:cTn id="85" dur="591" fill="hold"/>
                                        <p:tgtEl>
                                          <p:spTgt spid="33"/>
                                        </p:tgtEl>
                                        <p:attrNameLst>
                                          <p:attrName>ppt_w</p:attrName>
                                        </p:attrNameLst>
                                      </p:cBhvr>
                                      <p:tavLst>
                                        <p:tav tm="0">
                                          <p:val>
                                            <p:fltVal val="0"/>
                                          </p:val>
                                        </p:tav>
                                        <p:tav tm="100000">
                                          <p:val>
                                            <p:strVal val="#ppt_w"/>
                                          </p:val>
                                        </p:tav>
                                      </p:tavLst>
                                    </p:anim>
                                    <p:anim calcmode="lin" valueType="num">
                                      <p:cBhvr>
                                        <p:cTn id="86" dur="591" fill="hold"/>
                                        <p:tgtEl>
                                          <p:spTgt spid="33"/>
                                        </p:tgtEl>
                                        <p:attrNameLst>
                                          <p:attrName>ppt_h</p:attrName>
                                        </p:attrNameLst>
                                      </p:cBhvr>
                                      <p:tavLst>
                                        <p:tav tm="0">
                                          <p:val>
                                            <p:fltVal val="0"/>
                                          </p:val>
                                        </p:tav>
                                        <p:tav tm="100000">
                                          <p:val>
                                            <p:strVal val="#ppt_h"/>
                                          </p:val>
                                        </p:tav>
                                      </p:tavLst>
                                    </p:anim>
                                    <p:anim calcmode="lin" valueType="num">
                                      <p:cBhvr>
                                        <p:cTn id="87" dur="591" fill="hold"/>
                                        <p:tgtEl>
                                          <p:spTgt spid="33"/>
                                        </p:tgtEl>
                                        <p:attrNameLst>
                                          <p:attrName>ppt_x</p:attrName>
                                        </p:attrNameLst>
                                      </p:cBhvr>
                                      <p:tavLst>
                                        <p:tav tm="0">
                                          <p:val>
                                            <p:fltVal val="0.5"/>
                                          </p:val>
                                        </p:tav>
                                        <p:tav tm="100000">
                                          <p:val>
                                            <p:strVal val="#ppt_x"/>
                                          </p:val>
                                        </p:tav>
                                      </p:tavLst>
                                    </p:anim>
                                    <p:anim calcmode="lin" valueType="num">
                                      <p:cBhvr>
                                        <p:cTn id="88" dur="591" fill="hold"/>
                                        <p:tgtEl>
                                          <p:spTgt spid="33"/>
                                        </p:tgtEl>
                                        <p:attrNameLst>
                                          <p:attrName>ppt_y</p:attrName>
                                        </p:attrNameLst>
                                      </p:cBhvr>
                                      <p:tavLst>
                                        <p:tav tm="0">
                                          <p:val>
                                            <p:fltVal val="0.5"/>
                                          </p:val>
                                        </p:tav>
                                        <p:tav tm="100000">
                                          <p:val>
                                            <p:strVal val="#ppt_y"/>
                                          </p:val>
                                        </p:tav>
                                      </p:tavLst>
                                    </p:anim>
                                  </p:childTnLst>
                                </p:cTn>
                              </p:par>
                              <p:par>
                                <p:cTn id="89" presetID="23" presetClass="entr" presetSubtype="528" fill="hold" grpId="0" nodeType="withEffect">
                                  <p:stCondLst>
                                    <p:cond delay="311"/>
                                  </p:stCondLst>
                                  <p:childTnLst>
                                    <p:set>
                                      <p:cBhvr>
                                        <p:cTn id="90" dur="1" fill="hold">
                                          <p:stCondLst>
                                            <p:cond delay="0"/>
                                          </p:stCondLst>
                                        </p:cTn>
                                        <p:tgtEl>
                                          <p:spTgt spid="32"/>
                                        </p:tgtEl>
                                        <p:attrNameLst>
                                          <p:attrName>style.visibility</p:attrName>
                                        </p:attrNameLst>
                                      </p:cBhvr>
                                      <p:to>
                                        <p:strVal val="visible"/>
                                      </p:to>
                                    </p:set>
                                    <p:anim calcmode="lin" valueType="num">
                                      <p:cBhvr>
                                        <p:cTn id="91" dur="720" fill="hold"/>
                                        <p:tgtEl>
                                          <p:spTgt spid="32"/>
                                        </p:tgtEl>
                                        <p:attrNameLst>
                                          <p:attrName>ppt_w</p:attrName>
                                        </p:attrNameLst>
                                      </p:cBhvr>
                                      <p:tavLst>
                                        <p:tav tm="0">
                                          <p:val>
                                            <p:fltVal val="0"/>
                                          </p:val>
                                        </p:tav>
                                        <p:tav tm="100000">
                                          <p:val>
                                            <p:strVal val="#ppt_w"/>
                                          </p:val>
                                        </p:tav>
                                      </p:tavLst>
                                    </p:anim>
                                    <p:anim calcmode="lin" valueType="num">
                                      <p:cBhvr>
                                        <p:cTn id="92" dur="720" fill="hold"/>
                                        <p:tgtEl>
                                          <p:spTgt spid="32"/>
                                        </p:tgtEl>
                                        <p:attrNameLst>
                                          <p:attrName>ppt_h</p:attrName>
                                        </p:attrNameLst>
                                      </p:cBhvr>
                                      <p:tavLst>
                                        <p:tav tm="0">
                                          <p:val>
                                            <p:fltVal val="0"/>
                                          </p:val>
                                        </p:tav>
                                        <p:tav tm="100000">
                                          <p:val>
                                            <p:strVal val="#ppt_h"/>
                                          </p:val>
                                        </p:tav>
                                      </p:tavLst>
                                    </p:anim>
                                    <p:anim calcmode="lin" valueType="num">
                                      <p:cBhvr>
                                        <p:cTn id="93" dur="720" fill="hold"/>
                                        <p:tgtEl>
                                          <p:spTgt spid="32"/>
                                        </p:tgtEl>
                                        <p:attrNameLst>
                                          <p:attrName>ppt_x</p:attrName>
                                        </p:attrNameLst>
                                      </p:cBhvr>
                                      <p:tavLst>
                                        <p:tav tm="0">
                                          <p:val>
                                            <p:fltVal val="0.5"/>
                                          </p:val>
                                        </p:tav>
                                        <p:tav tm="100000">
                                          <p:val>
                                            <p:strVal val="#ppt_x"/>
                                          </p:val>
                                        </p:tav>
                                      </p:tavLst>
                                    </p:anim>
                                    <p:anim calcmode="lin" valueType="num">
                                      <p:cBhvr>
                                        <p:cTn id="94" dur="720" fill="hold"/>
                                        <p:tgtEl>
                                          <p:spTgt spid="32"/>
                                        </p:tgtEl>
                                        <p:attrNameLst>
                                          <p:attrName>ppt_y</p:attrName>
                                        </p:attrNameLst>
                                      </p:cBhvr>
                                      <p:tavLst>
                                        <p:tav tm="0">
                                          <p:val>
                                            <p:fltVal val="0.5"/>
                                          </p:val>
                                        </p:tav>
                                        <p:tav tm="100000">
                                          <p:val>
                                            <p:strVal val="#ppt_y"/>
                                          </p:val>
                                        </p:tav>
                                      </p:tavLst>
                                    </p:anim>
                                  </p:childTnLst>
                                </p:cTn>
                              </p:par>
                              <p:par>
                                <p:cTn id="95" presetID="23" presetClass="entr" presetSubtype="528" fill="hold" grpId="0" nodeType="withEffect">
                                  <p:stCondLst>
                                    <p:cond delay="265"/>
                                  </p:stCondLst>
                                  <p:childTnLst>
                                    <p:set>
                                      <p:cBhvr>
                                        <p:cTn id="96" dur="1" fill="hold">
                                          <p:stCondLst>
                                            <p:cond delay="0"/>
                                          </p:stCondLst>
                                        </p:cTn>
                                        <p:tgtEl>
                                          <p:spTgt spid="35"/>
                                        </p:tgtEl>
                                        <p:attrNameLst>
                                          <p:attrName>style.visibility</p:attrName>
                                        </p:attrNameLst>
                                      </p:cBhvr>
                                      <p:to>
                                        <p:strVal val="visible"/>
                                      </p:to>
                                    </p:set>
                                    <p:anim calcmode="lin" valueType="num">
                                      <p:cBhvr>
                                        <p:cTn id="97" dur="343" fill="hold"/>
                                        <p:tgtEl>
                                          <p:spTgt spid="35"/>
                                        </p:tgtEl>
                                        <p:attrNameLst>
                                          <p:attrName>ppt_w</p:attrName>
                                        </p:attrNameLst>
                                      </p:cBhvr>
                                      <p:tavLst>
                                        <p:tav tm="0">
                                          <p:val>
                                            <p:fltVal val="0"/>
                                          </p:val>
                                        </p:tav>
                                        <p:tav tm="100000">
                                          <p:val>
                                            <p:strVal val="#ppt_w"/>
                                          </p:val>
                                        </p:tav>
                                      </p:tavLst>
                                    </p:anim>
                                    <p:anim calcmode="lin" valueType="num">
                                      <p:cBhvr>
                                        <p:cTn id="98" dur="343" fill="hold"/>
                                        <p:tgtEl>
                                          <p:spTgt spid="35"/>
                                        </p:tgtEl>
                                        <p:attrNameLst>
                                          <p:attrName>ppt_h</p:attrName>
                                        </p:attrNameLst>
                                      </p:cBhvr>
                                      <p:tavLst>
                                        <p:tav tm="0">
                                          <p:val>
                                            <p:fltVal val="0"/>
                                          </p:val>
                                        </p:tav>
                                        <p:tav tm="100000">
                                          <p:val>
                                            <p:strVal val="#ppt_h"/>
                                          </p:val>
                                        </p:tav>
                                      </p:tavLst>
                                    </p:anim>
                                    <p:anim calcmode="lin" valueType="num">
                                      <p:cBhvr>
                                        <p:cTn id="99" dur="343" fill="hold"/>
                                        <p:tgtEl>
                                          <p:spTgt spid="35"/>
                                        </p:tgtEl>
                                        <p:attrNameLst>
                                          <p:attrName>ppt_x</p:attrName>
                                        </p:attrNameLst>
                                      </p:cBhvr>
                                      <p:tavLst>
                                        <p:tav tm="0">
                                          <p:val>
                                            <p:fltVal val="0.5"/>
                                          </p:val>
                                        </p:tav>
                                        <p:tav tm="100000">
                                          <p:val>
                                            <p:strVal val="#ppt_x"/>
                                          </p:val>
                                        </p:tav>
                                      </p:tavLst>
                                    </p:anim>
                                    <p:anim calcmode="lin" valueType="num">
                                      <p:cBhvr>
                                        <p:cTn id="100" dur="343" fill="hold"/>
                                        <p:tgtEl>
                                          <p:spTgt spid="35"/>
                                        </p:tgtEl>
                                        <p:attrNameLst>
                                          <p:attrName>ppt_y</p:attrName>
                                        </p:attrNameLst>
                                      </p:cBhvr>
                                      <p:tavLst>
                                        <p:tav tm="0">
                                          <p:val>
                                            <p:fltVal val="0.5"/>
                                          </p:val>
                                        </p:tav>
                                        <p:tav tm="100000">
                                          <p:val>
                                            <p:strVal val="#ppt_y"/>
                                          </p:val>
                                        </p:tav>
                                      </p:tavLst>
                                    </p:anim>
                                  </p:childTnLst>
                                </p:cTn>
                              </p:par>
                              <p:par>
                                <p:cTn id="101" presetID="23" presetClass="entr" presetSubtype="528" fill="hold" grpId="0" nodeType="withEffect">
                                  <p:stCondLst>
                                    <p:cond delay="459"/>
                                  </p:stCondLst>
                                  <p:childTnLst>
                                    <p:set>
                                      <p:cBhvr>
                                        <p:cTn id="102" dur="1" fill="hold">
                                          <p:stCondLst>
                                            <p:cond delay="0"/>
                                          </p:stCondLst>
                                        </p:cTn>
                                        <p:tgtEl>
                                          <p:spTgt spid="37"/>
                                        </p:tgtEl>
                                        <p:attrNameLst>
                                          <p:attrName>style.visibility</p:attrName>
                                        </p:attrNameLst>
                                      </p:cBhvr>
                                      <p:to>
                                        <p:strVal val="visible"/>
                                      </p:to>
                                    </p:set>
                                    <p:anim calcmode="lin" valueType="num">
                                      <p:cBhvr>
                                        <p:cTn id="103" dur="774" fill="hold"/>
                                        <p:tgtEl>
                                          <p:spTgt spid="37"/>
                                        </p:tgtEl>
                                        <p:attrNameLst>
                                          <p:attrName>ppt_w</p:attrName>
                                        </p:attrNameLst>
                                      </p:cBhvr>
                                      <p:tavLst>
                                        <p:tav tm="0">
                                          <p:val>
                                            <p:fltVal val="0"/>
                                          </p:val>
                                        </p:tav>
                                        <p:tav tm="100000">
                                          <p:val>
                                            <p:strVal val="#ppt_w"/>
                                          </p:val>
                                        </p:tav>
                                      </p:tavLst>
                                    </p:anim>
                                    <p:anim calcmode="lin" valueType="num">
                                      <p:cBhvr>
                                        <p:cTn id="104" dur="774" fill="hold"/>
                                        <p:tgtEl>
                                          <p:spTgt spid="37"/>
                                        </p:tgtEl>
                                        <p:attrNameLst>
                                          <p:attrName>ppt_h</p:attrName>
                                        </p:attrNameLst>
                                      </p:cBhvr>
                                      <p:tavLst>
                                        <p:tav tm="0">
                                          <p:val>
                                            <p:fltVal val="0"/>
                                          </p:val>
                                        </p:tav>
                                        <p:tav tm="100000">
                                          <p:val>
                                            <p:strVal val="#ppt_h"/>
                                          </p:val>
                                        </p:tav>
                                      </p:tavLst>
                                    </p:anim>
                                    <p:anim calcmode="lin" valueType="num">
                                      <p:cBhvr>
                                        <p:cTn id="105" dur="774" fill="hold"/>
                                        <p:tgtEl>
                                          <p:spTgt spid="37"/>
                                        </p:tgtEl>
                                        <p:attrNameLst>
                                          <p:attrName>ppt_x</p:attrName>
                                        </p:attrNameLst>
                                      </p:cBhvr>
                                      <p:tavLst>
                                        <p:tav tm="0">
                                          <p:val>
                                            <p:fltVal val="0.5"/>
                                          </p:val>
                                        </p:tav>
                                        <p:tav tm="100000">
                                          <p:val>
                                            <p:strVal val="#ppt_x"/>
                                          </p:val>
                                        </p:tav>
                                      </p:tavLst>
                                    </p:anim>
                                    <p:anim calcmode="lin" valueType="num">
                                      <p:cBhvr>
                                        <p:cTn id="106" dur="774" fill="hold"/>
                                        <p:tgtEl>
                                          <p:spTgt spid="3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p:bldP spid="14" grpId="0" animBg="1"/>
      <p:bldP spid="18" grpId="0"/>
      <p:bldP spid="32" grpId="0" animBg="1"/>
      <p:bldP spid="33" grpId="0" animBg="1"/>
      <p:bldP spid="34" grpId="0" animBg="1"/>
      <p:bldP spid="35" grpId="0" animBg="1"/>
      <p:bldP spid="37" grpId="0" animBg="1"/>
      <p:bldP spid="38" grpId="0" animBg="1"/>
      <p:bldP spid="39" grpId="0" animBg="1"/>
      <p:bldP spid="40" grpId="0" animBg="1"/>
      <p:bldP spid="41" grpId="0" animBg="1"/>
      <p:bldP spid="42" grpId="0" animBg="1"/>
      <p:bldP spid="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a:t>
            </a:r>
            <a:r>
              <a:rPr lang="zh-CN" altLang="zh-CN" dirty="0"/>
              <a:t>总线的概述</a:t>
            </a:r>
            <a:r>
              <a:rPr lang="en-US" altLang="zh-CN" dirty="0" smtClean="0"/>
              <a:t>·</a:t>
            </a:r>
            <a:r>
              <a:rPr lang="en-US" altLang="zh-CN" dirty="0"/>
              <a:t>CAN</a:t>
            </a:r>
            <a:r>
              <a:rPr lang="zh-CN" altLang="en-US" dirty="0"/>
              <a:t>是怎样工作的</a:t>
            </a:r>
            <a:endParaRPr lang="zh-CN" altLang="en-US" dirty="0"/>
          </a:p>
        </p:txBody>
      </p:sp>
      <p:sp>
        <p:nvSpPr>
          <p:cNvPr id="4" name="矩形 3"/>
          <p:cNvSpPr/>
          <p:nvPr/>
        </p:nvSpPr>
        <p:spPr>
          <a:xfrm>
            <a:off x="611560" y="697391"/>
            <a:ext cx="8208912" cy="2419124"/>
          </a:xfrm>
          <a:prstGeom prst="rect">
            <a:avLst/>
          </a:prstGeom>
        </p:spPr>
        <p:txBody>
          <a:bodyPr wrap="square">
            <a:spAutoFit/>
          </a:bodyPr>
          <a:lstStyle/>
          <a:p>
            <a:pPr indent="538480" algn="just">
              <a:lnSpc>
                <a:spcPct val="120000"/>
              </a:lnSpc>
              <a:spcAft>
                <a:spcPts val="0"/>
              </a:spcAft>
            </a:pPr>
            <a:r>
              <a:rPr lang="en-US" altLang="zh-CN" kern="100" dirty="0">
                <a:solidFill>
                  <a:schemeClr val="tx1">
                    <a:lumMod val="65000"/>
                    <a:lumOff val="35000"/>
                  </a:schemeClr>
                </a:solidFill>
                <a:latin typeface="+mn-ea"/>
                <a:cs typeface="Times New Roman" panose="02020603050405020304" pitchFamily="18" charset="0"/>
              </a:rPr>
              <a:t>CAN</a:t>
            </a:r>
            <a:r>
              <a:rPr lang="zh-CN" altLang="zh-CN" kern="100" dirty="0">
                <a:solidFill>
                  <a:schemeClr val="tx1">
                    <a:lumMod val="65000"/>
                    <a:lumOff val="35000"/>
                  </a:schemeClr>
                </a:solidFill>
                <a:latin typeface="+mn-ea"/>
                <a:cs typeface="Times New Roman" panose="02020603050405020304" pitchFamily="18" charset="0"/>
              </a:rPr>
              <a:t>总线的物理连接关系如图</a:t>
            </a:r>
            <a:r>
              <a:rPr lang="en-US" altLang="zh-CN" kern="100" dirty="0">
                <a:solidFill>
                  <a:schemeClr val="tx1">
                    <a:lumMod val="65000"/>
                    <a:lumOff val="35000"/>
                  </a:schemeClr>
                </a:solidFill>
                <a:latin typeface="+mn-ea"/>
                <a:cs typeface="Times New Roman" panose="02020603050405020304" pitchFamily="18" charset="0"/>
              </a:rPr>
              <a:t>17-1</a:t>
            </a:r>
            <a:r>
              <a:rPr lang="zh-CN" altLang="zh-CN" kern="100" dirty="0">
                <a:solidFill>
                  <a:schemeClr val="tx1">
                    <a:lumMod val="65000"/>
                    <a:lumOff val="35000"/>
                  </a:schemeClr>
                </a:solidFill>
                <a:latin typeface="+mn-ea"/>
                <a:cs typeface="Times New Roman" panose="02020603050405020304" pitchFamily="18" charset="0"/>
              </a:rPr>
              <a:t>所示。</a:t>
            </a:r>
            <a:r>
              <a:rPr lang="en-US" altLang="zh-CN" kern="100" dirty="0">
                <a:solidFill>
                  <a:schemeClr val="tx1">
                    <a:lumMod val="65000"/>
                    <a:lumOff val="35000"/>
                  </a:schemeClr>
                </a:solidFill>
                <a:latin typeface="+mn-ea"/>
                <a:cs typeface="Times New Roman" panose="02020603050405020304" pitchFamily="18" charset="0"/>
              </a:rPr>
              <a:t>CAN</a:t>
            </a:r>
            <a:r>
              <a:rPr lang="zh-CN" altLang="zh-CN" kern="100" dirty="0">
                <a:solidFill>
                  <a:schemeClr val="tx1">
                    <a:lumMod val="65000"/>
                    <a:lumOff val="35000"/>
                  </a:schemeClr>
                </a:solidFill>
                <a:latin typeface="+mn-ea"/>
                <a:cs typeface="Times New Roman" panose="02020603050405020304" pitchFamily="18" charset="0"/>
              </a:rPr>
              <a:t>能够使用多种物理介质进行数据传输，例如双绞线、光纤等，最常用的是双绞线。</a:t>
            </a:r>
            <a:r>
              <a:rPr lang="en-US" altLang="zh-CN" kern="100" dirty="0">
                <a:solidFill>
                  <a:schemeClr val="tx1">
                    <a:lumMod val="65000"/>
                    <a:lumOff val="35000"/>
                  </a:schemeClr>
                </a:solidFill>
                <a:latin typeface="+mn-ea"/>
                <a:cs typeface="Times New Roman" panose="02020603050405020304" pitchFamily="18" charset="0"/>
              </a:rPr>
              <a:t>CAN</a:t>
            </a:r>
            <a:r>
              <a:rPr lang="zh-CN" altLang="zh-CN" kern="100" dirty="0">
                <a:solidFill>
                  <a:schemeClr val="tx1">
                    <a:lumMod val="65000"/>
                    <a:lumOff val="35000"/>
                  </a:schemeClr>
                </a:solidFill>
                <a:latin typeface="+mn-ea"/>
                <a:cs typeface="Times New Roman" panose="02020603050405020304" pitchFamily="18" charset="0"/>
              </a:rPr>
              <a:t>总线上的信号使用差分电压进行传送，两条信号线被称为“</a:t>
            </a:r>
            <a:r>
              <a:rPr lang="en-US" altLang="zh-CN" kern="100" dirty="0">
                <a:solidFill>
                  <a:schemeClr val="tx1">
                    <a:lumMod val="65000"/>
                    <a:lumOff val="35000"/>
                  </a:schemeClr>
                </a:solidFill>
                <a:latin typeface="+mn-ea"/>
                <a:cs typeface="Times New Roman" panose="02020603050405020304" pitchFamily="18" charset="0"/>
              </a:rPr>
              <a:t>CAN_H</a:t>
            </a:r>
            <a:r>
              <a:rPr lang="zh-CN" altLang="zh-CN" kern="100" dirty="0">
                <a:solidFill>
                  <a:schemeClr val="tx1">
                    <a:lumMod val="65000"/>
                    <a:lumOff val="35000"/>
                  </a:schemeClr>
                </a:solidFill>
                <a:latin typeface="+mn-ea"/>
                <a:cs typeface="Times New Roman" panose="02020603050405020304" pitchFamily="18" charset="0"/>
              </a:rPr>
              <a:t>”和“</a:t>
            </a:r>
            <a:r>
              <a:rPr lang="en-US" altLang="zh-CN" kern="100" dirty="0">
                <a:solidFill>
                  <a:schemeClr val="tx1">
                    <a:lumMod val="65000"/>
                    <a:lumOff val="35000"/>
                  </a:schemeClr>
                </a:solidFill>
                <a:latin typeface="+mn-ea"/>
                <a:cs typeface="Times New Roman" panose="02020603050405020304" pitchFamily="18" charset="0"/>
              </a:rPr>
              <a:t>CAN_L</a:t>
            </a:r>
            <a:r>
              <a:rPr lang="zh-CN" altLang="zh-CN" kern="100" dirty="0">
                <a:solidFill>
                  <a:schemeClr val="tx1">
                    <a:lumMod val="65000"/>
                    <a:lumOff val="35000"/>
                  </a:schemeClr>
                </a:solidFill>
                <a:latin typeface="+mn-ea"/>
                <a:cs typeface="Times New Roman" panose="02020603050405020304" pitchFamily="18" charset="0"/>
              </a:rPr>
              <a:t>”，静态时均是</a:t>
            </a:r>
            <a:r>
              <a:rPr lang="en-US" altLang="zh-CN" kern="100" dirty="0">
                <a:solidFill>
                  <a:schemeClr val="tx1">
                    <a:lumMod val="65000"/>
                    <a:lumOff val="35000"/>
                  </a:schemeClr>
                </a:solidFill>
                <a:latin typeface="+mn-ea"/>
                <a:cs typeface="Times New Roman" panose="02020603050405020304" pitchFamily="18" charset="0"/>
              </a:rPr>
              <a:t>2.5V</a:t>
            </a:r>
            <a:r>
              <a:rPr lang="zh-CN" altLang="zh-CN" kern="100" dirty="0">
                <a:solidFill>
                  <a:schemeClr val="tx1">
                    <a:lumMod val="65000"/>
                    <a:lumOff val="35000"/>
                  </a:schemeClr>
                </a:solidFill>
                <a:latin typeface="+mn-ea"/>
                <a:cs typeface="Times New Roman" panose="02020603050405020304" pitchFamily="18" charset="0"/>
              </a:rPr>
              <a:t>左右，这时候的状态表示为逻辑“</a:t>
            </a:r>
            <a:r>
              <a:rPr lang="en-US" altLang="zh-CN" kern="100" dirty="0">
                <a:solidFill>
                  <a:schemeClr val="tx1">
                    <a:lumMod val="65000"/>
                    <a:lumOff val="35000"/>
                  </a:schemeClr>
                </a:solidFill>
                <a:latin typeface="+mn-ea"/>
                <a:cs typeface="Times New Roman" panose="02020603050405020304" pitchFamily="18" charset="0"/>
              </a:rPr>
              <a:t>1</a:t>
            </a:r>
            <a:r>
              <a:rPr lang="zh-CN" altLang="zh-CN" kern="100" dirty="0">
                <a:solidFill>
                  <a:schemeClr val="tx1">
                    <a:lumMod val="65000"/>
                    <a:lumOff val="35000"/>
                  </a:schemeClr>
                </a:solidFill>
                <a:latin typeface="+mn-ea"/>
                <a:cs typeface="Times New Roman" panose="02020603050405020304" pitchFamily="18" charset="0"/>
              </a:rPr>
              <a:t>”，也可以叫做“隐性”电平。用</a:t>
            </a:r>
            <a:r>
              <a:rPr lang="en-US" altLang="zh-CN" kern="100" dirty="0">
                <a:solidFill>
                  <a:schemeClr val="tx1">
                    <a:lumMod val="65000"/>
                    <a:lumOff val="35000"/>
                  </a:schemeClr>
                </a:solidFill>
                <a:latin typeface="+mn-ea"/>
                <a:cs typeface="Times New Roman" panose="02020603050405020304" pitchFamily="18" charset="0"/>
              </a:rPr>
              <a:t>CAN_H</a:t>
            </a:r>
            <a:r>
              <a:rPr lang="zh-CN" altLang="zh-CN" kern="100" dirty="0">
                <a:solidFill>
                  <a:schemeClr val="tx1">
                    <a:lumMod val="65000"/>
                    <a:lumOff val="35000"/>
                  </a:schemeClr>
                </a:solidFill>
                <a:latin typeface="+mn-ea"/>
                <a:cs typeface="Times New Roman" panose="02020603050405020304" pitchFamily="18" charset="0"/>
              </a:rPr>
              <a:t>的电平比</a:t>
            </a:r>
            <a:r>
              <a:rPr lang="en-US" altLang="zh-CN" kern="100" dirty="0">
                <a:solidFill>
                  <a:schemeClr val="tx1">
                    <a:lumMod val="65000"/>
                    <a:lumOff val="35000"/>
                  </a:schemeClr>
                </a:solidFill>
                <a:latin typeface="+mn-ea"/>
                <a:cs typeface="Times New Roman" panose="02020603050405020304" pitchFamily="18" charset="0"/>
              </a:rPr>
              <a:t>CAN_L</a:t>
            </a:r>
            <a:r>
              <a:rPr lang="zh-CN" altLang="zh-CN" kern="100" dirty="0">
                <a:solidFill>
                  <a:schemeClr val="tx1">
                    <a:lumMod val="65000"/>
                    <a:lumOff val="35000"/>
                  </a:schemeClr>
                </a:solidFill>
                <a:latin typeface="+mn-ea"/>
                <a:cs typeface="Times New Roman" panose="02020603050405020304" pitchFamily="18" charset="0"/>
              </a:rPr>
              <a:t>的电平高的状态表示逻辑“</a:t>
            </a:r>
            <a:r>
              <a:rPr lang="en-US" altLang="zh-CN" kern="100" dirty="0">
                <a:solidFill>
                  <a:schemeClr val="tx1">
                    <a:lumMod val="65000"/>
                    <a:lumOff val="35000"/>
                  </a:schemeClr>
                </a:solidFill>
                <a:latin typeface="+mn-ea"/>
                <a:cs typeface="Times New Roman" panose="02020603050405020304" pitchFamily="18" charset="0"/>
              </a:rPr>
              <a:t>0</a:t>
            </a:r>
            <a:r>
              <a:rPr lang="zh-CN" altLang="zh-CN" kern="100" dirty="0">
                <a:solidFill>
                  <a:schemeClr val="tx1">
                    <a:lumMod val="65000"/>
                    <a:lumOff val="35000"/>
                  </a:schemeClr>
                </a:solidFill>
                <a:latin typeface="+mn-ea"/>
                <a:cs typeface="Times New Roman" panose="02020603050405020304" pitchFamily="18" charset="0"/>
              </a:rPr>
              <a:t>”，称为“显性”电平，此时，通常</a:t>
            </a:r>
            <a:r>
              <a:rPr lang="en-US" altLang="zh-CN" kern="100" dirty="0">
                <a:solidFill>
                  <a:schemeClr val="tx1">
                    <a:lumMod val="65000"/>
                    <a:lumOff val="35000"/>
                  </a:schemeClr>
                </a:solidFill>
                <a:latin typeface="+mn-ea"/>
                <a:cs typeface="Times New Roman" panose="02020603050405020304" pitchFamily="18" charset="0"/>
              </a:rPr>
              <a:t>CAN_H</a:t>
            </a:r>
            <a:r>
              <a:rPr lang="zh-CN" altLang="zh-CN" kern="100" dirty="0">
                <a:solidFill>
                  <a:schemeClr val="tx1">
                    <a:lumMod val="65000"/>
                    <a:lumOff val="35000"/>
                  </a:schemeClr>
                </a:solidFill>
                <a:latin typeface="+mn-ea"/>
                <a:cs typeface="Times New Roman" panose="02020603050405020304" pitchFamily="18" charset="0"/>
              </a:rPr>
              <a:t>的电平为</a:t>
            </a:r>
            <a:r>
              <a:rPr lang="en-US" altLang="zh-CN" kern="100" dirty="0">
                <a:solidFill>
                  <a:schemeClr val="tx1">
                    <a:lumMod val="65000"/>
                    <a:lumOff val="35000"/>
                  </a:schemeClr>
                </a:solidFill>
                <a:latin typeface="+mn-ea"/>
                <a:cs typeface="Times New Roman" panose="02020603050405020304" pitchFamily="18" charset="0"/>
              </a:rPr>
              <a:t>3.5V</a:t>
            </a:r>
            <a:r>
              <a:rPr lang="zh-CN" altLang="zh-CN"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CAN_L</a:t>
            </a:r>
            <a:r>
              <a:rPr lang="zh-CN" altLang="zh-CN" kern="100" dirty="0">
                <a:solidFill>
                  <a:schemeClr val="tx1">
                    <a:lumMod val="65000"/>
                    <a:lumOff val="35000"/>
                  </a:schemeClr>
                </a:solidFill>
                <a:latin typeface="+mn-ea"/>
                <a:cs typeface="Times New Roman" panose="02020603050405020304" pitchFamily="18" charset="0"/>
              </a:rPr>
              <a:t>的电平为</a:t>
            </a:r>
            <a:r>
              <a:rPr lang="en-US" altLang="zh-CN" kern="100" dirty="0">
                <a:solidFill>
                  <a:schemeClr val="tx1">
                    <a:lumMod val="65000"/>
                    <a:lumOff val="35000"/>
                  </a:schemeClr>
                </a:solidFill>
                <a:latin typeface="+mn-ea"/>
                <a:cs typeface="Times New Roman" panose="02020603050405020304" pitchFamily="18" charset="0"/>
              </a:rPr>
              <a:t>1.5V</a:t>
            </a:r>
            <a:r>
              <a:rPr lang="zh-CN" altLang="zh-CN"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CAN</a:t>
            </a:r>
            <a:r>
              <a:rPr lang="zh-CN" altLang="zh-CN" kern="100" dirty="0">
                <a:solidFill>
                  <a:schemeClr val="tx1">
                    <a:lumMod val="65000"/>
                    <a:lumOff val="35000"/>
                  </a:schemeClr>
                </a:solidFill>
                <a:latin typeface="+mn-ea"/>
                <a:cs typeface="Times New Roman" panose="02020603050405020304" pitchFamily="18" charset="0"/>
              </a:rPr>
              <a:t>总线的电平特性如图</a:t>
            </a:r>
            <a:r>
              <a:rPr lang="en-US" altLang="zh-CN" kern="100" dirty="0">
                <a:solidFill>
                  <a:schemeClr val="tx1">
                    <a:lumMod val="65000"/>
                    <a:lumOff val="35000"/>
                  </a:schemeClr>
                </a:solidFill>
                <a:latin typeface="+mn-ea"/>
                <a:cs typeface="Times New Roman" panose="02020603050405020304" pitchFamily="18" charset="0"/>
              </a:rPr>
              <a:t>17-2</a:t>
            </a:r>
            <a:r>
              <a:rPr lang="zh-CN" altLang="zh-CN" kern="100" dirty="0">
                <a:solidFill>
                  <a:schemeClr val="tx1">
                    <a:lumMod val="65000"/>
                    <a:lumOff val="35000"/>
                  </a:schemeClr>
                </a:solidFill>
                <a:latin typeface="+mn-ea"/>
                <a:cs typeface="Times New Roman" panose="02020603050405020304" pitchFamily="18" charset="0"/>
              </a:rPr>
              <a:t>所示。</a:t>
            </a:r>
            <a:endParaRPr lang="zh-CN" altLang="zh-CN" kern="100" dirty="0">
              <a:solidFill>
                <a:schemeClr val="tx1">
                  <a:lumMod val="65000"/>
                  <a:lumOff val="35000"/>
                </a:schemeClr>
              </a:solidFill>
              <a:latin typeface="+mn-ea"/>
              <a:cs typeface="Times New Roman" panose="02020603050405020304" pitchFamily="18" charset="0"/>
            </a:endParaRPr>
          </a:p>
        </p:txBody>
      </p:sp>
      <p:graphicFrame>
        <p:nvGraphicFramePr>
          <p:cNvPr id="7" name="对象 6"/>
          <p:cNvGraphicFramePr>
            <a:graphicFrameLocks noChangeAspect="1"/>
          </p:cNvGraphicFramePr>
          <p:nvPr/>
        </p:nvGraphicFramePr>
        <p:xfrm>
          <a:off x="518999" y="3146377"/>
          <a:ext cx="3556996" cy="1241298"/>
        </p:xfrm>
        <a:graphic>
          <a:graphicData uri="http://schemas.openxmlformats.org/presentationml/2006/ole">
            <mc:AlternateContent xmlns:mc="http://schemas.openxmlformats.org/markup-compatibility/2006">
              <mc:Choice xmlns:v="urn:schemas-microsoft-com:vml" Requires="v">
                <p:oleObj spid="_x0000_s163310" name="Visio" r:id="rId1" imgW="3065780" imgH="1075690" progId="Visio.Drawing.11">
                  <p:embed/>
                </p:oleObj>
              </mc:Choice>
              <mc:Fallback>
                <p:oleObj name="Visio" r:id="rId1" imgW="3065780" imgH="107569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99" y="3146377"/>
                        <a:ext cx="3556996" cy="1241298"/>
                      </a:xfrm>
                      <a:prstGeom prst="rect">
                        <a:avLst/>
                      </a:prstGeom>
                      <a:solidFill>
                        <a:schemeClr val="bg1"/>
                      </a:solidFill>
                    </p:spPr>
                  </p:pic>
                </p:oleObj>
              </mc:Fallback>
            </mc:AlternateContent>
          </a:graphicData>
        </a:graphic>
      </p:graphicFrame>
      <p:graphicFrame>
        <p:nvGraphicFramePr>
          <p:cNvPr id="9" name="对象 8"/>
          <p:cNvGraphicFramePr>
            <a:graphicFrameLocks noChangeAspect="1"/>
          </p:cNvGraphicFramePr>
          <p:nvPr/>
        </p:nvGraphicFramePr>
        <p:xfrm>
          <a:off x="4695112" y="3147814"/>
          <a:ext cx="4076700" cy="1371600"/>
        </p:xfrm>
        <a:graphic>
          <a:graphicData uri="http://schemas.openxmlformats.org/presentationml/2006/ole">
            <mc:AlternateContent xmlns:mc="http://schemas.openxmlformats.org/markup-compatibility/2006">
              <mc:Choice xmlns:v="urn:schemas-microsoft-com:vml" Requires="v">
                <p:oleObj spid="_x0000_s163311" name="Visio" r:id="rId3" imgW="3845560" imgH="1299845" progId="Visio.Drawing.11">
                  <p:embed/>
                </p:oleObj>
              </mc:Choice>
              <mc:Fallback>
                <p:oleObj name="Visio" r:id="rId3" imgW="3845560" imgH="129984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5112" y="3147814"/>
                        <a:ext cx="4076700" cy="1371600"/>
                      </a:xfrm>
                      <a:prstGeom prst="rect">
                        <a:avLst/>
                      </a:prstGeom>
                      <a:solidFill>
                        <a:schemeClr val="bg1"/>
                      </a:solidFill>
                    </p:spPr>
                  </p:pic>
                </p:oleObj>
              </mc:Fallback>
            </mc:AlternateContent>
          </a:graphicData>
        </a:graphic>
      </p:graphicFrame>
      <p:sp>
        <p:nvSpPr>
          <p:cNvPr id="10" name="矩形 9"/>
          <p:cNvSpPr/>
          <p:nvPr/>
        </p:nvSpPr>
        <p:spPr>
          <a:xfrm>
            <a:off x="507389" y="4445685"/>
            <a:ext cx="3568606" cy="396583"/>
          </a:xfrm>
          <a:prstGeom prst="rect">
            <a:avLst/>
          </a:prstGeom>
        </p:spPr>
        <p:txBody>
          <a:bodyPr wrap="none">
            <a:spAutoFit/>
          </a:bodyPr>
          <a:lstStyle/>
          <a:p>
            <a:pPr algn="ctr">
              <a:lnSpc>
                <a:spcPct val="120000"/>
              </a:lnSpc>
              <a:spcAft>
                <a:spcPts val="0"/>
              </a:spcAft>
            </a:pPr>
            <a:r>
              <a:rPr lang="zh-CN" altLang="zh-CN" kern="100" dirty="0" smtClean="0">
                <a:latin typeface="+mn-ea"/>
                <a:cs typeface="Times New Roman" panose="02020603050405020304" pitchFamily="18" charset="0"/>
              </a:rPr>
              <a:t>图</a:t>
            </a:r>
            <a:r>
              <a:rPr lang="en-US" altLang="zh-CN" kern="100" dirty="0" smtClean="0">
                <a:latin typeface="+mn-ea"/>
                <a:cs typeface="Times New Roman" panose="02020603050405020304" pitchFamily="18" charset="0"/>
              </a:rPr>
              <a:t>17-1 CAN</a:t>
            </a:r>
            <a:r>
              <a:rPr lang="zh-CN" altLang="zh-CN" kern="100" dirty="0" smtClean="0">
                <a:latin typeface="+mn-ea"/>
                <a:cs typeface="Times New Roman" panose="02020603050405020304" pitchFamily="18" charset="0"/>
              </a:rPr>
              <a:t>总线的物理连接关系</a:t>
            </a:r>
            <a:endParaRPr lang="zh-CN" altLang="zh-CN" kern="100" dirty="0">
              <a:latin typeface="+mn-ea"/>
              <a:cs typeface="Times New Roman" panose="02020603050405020304" pitchFamily="18" charset="0"/>
            </a:endParaRPr>
          </a:p>
        </p:txBody>
      </p:sp>
      <p:sp>
        <p:nvSpPr>
          <p:cNvPr id="11" name="矩形 10"/>
          <p:cNvSpPr/>
          <p:nvPr/>
        </p:nvSpPr>
        <p:spPr>
          <a:xfrm>
            <a:off x="5055488" y="4519414"/>
            <a:ext cx="3106941" cy="396583"/>
          </a:xfrm>
          <a:prstGeom prst="rect">
            <a:avLst/>
          </a:prstGeom>
        </p:spPr>
        <p:txBody>
          <a:bodyPr wrap="none">
            <a:spAutoFit/>
          </a:bodyPr>
          <a:lstStyle/>
          <a:p>
            <a:pPr algn="ctr">
              <a:lnSpc>
                <a:spcPct val="120000"/>
              </a:lnSpc>
              <a:spcAft>
                <a:spcPts val="0"/>
              </a:spcAft>
            </a:pPr>
            <a:r>
              <a:rPr lang="zh-CN" altLang="zh-CN" kern="100" dirty="0">
                <a:latin typeface="+mn-ea"/>
                <a:cs typeface="Times New Roman" panose="02020603050405020304" pitchFamily="18" charset="0"/>
              </a:rPr>
              <a:t>图</a:t>
            </a:r>
            <a:r>
              <a:rPr lang="en-US" altLang="zh-CN" kern="100" dirty="0">
                <a:latin typeface="+mn-ea"/>
                <a:cs typeface="Times New Roman" panose="02020603050405020304" pitchFamily="18" charset="0"/>
              </a:rPr>
              <a:t>17-2 CAN</a:t>
            </a:r>
            <a:r>
              <a:rPr lang="zh-CN" altLang="zh-CN" kern="100" dirty="0">
                <a:latin typeface="+mn-ea"/>
                <a:cs typeface="Times New Roman" panose="02020603050405020304" pitchFamily="18" charset="0"/>
              </a:rPr>
              <a:t>总线的电平特性</a:t>
            </a:r>
            <a:endParaRPr lang="zh-CN" altLang="zh-CN"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·TX </a:t>
            </a:r>
            <a:r>
              <a:rPr lang="en-US" altLang="zh-CN" dirty="0"/>
              <a:t>I/O</a:t>
            </a:r>
            <a:r>
              <a:rPr lang="zh-CN" altLang="en-US" dirty="0"/>
              <a:t>控制寄存器</a:t>
            </a:r>
            <a:r>
              <a:rPr lang="en-US" altLang="zh-CN" dirty="0"/>
              <a:t>CANTIOC</a:t>
            </a:r>
            <a:endParaRPr lang="zh-CN" altLang="en-US" dirty="0"/>
          </a:p>
        </p:txBody>
      </p:sp>
      <p:sp>
        <p:nvSpPr>
          <p:cNvPr id="2" name="矩形 1"/>
          <p:cNvSpPr/>
          <p:nvPr/>
        </p:nvSpPr>
        <p:spPr>
          <a:xfrm>
            <a:off x="683501" y="661897"/>
            <a:ext cx="7848872" cy="830997"/>
          </a:xfrm>
          <a:prstGeom prst="rect">
            <a:avLst/>
          </a:prstGeom>
        </p:spPr>
        <p:txBody>
          <a:bodyPr wrap="square">
            <a:spAutoFit/>
          </a:bodyPr>
          <a:lstStyle/>
          <a:p>
            <a:pPr indent="538480" algn="just">
              <a:lnSpc>
                <a:spcPct val="120000"/>
              </a:lnSpc>
              <a:spcAft>
                <a:spcPts val="0"/>
              </a:spcAft>
            </a:pPr>
            <a:r>
              <a:rPr lang="en-US" altLang="zh-CN" sz="2000" kern="100" dirty="0">
                <a:solidFill>
                  <a:schemeClr val="tx1">
                    <a:lumMod val="65000"/>
                    <a:lumOff val="35000"/>
                  </a:schemeClr>
                </a:solidFill>
                <a:latin typeface="+mn-ea"/>
                <a:cs typeface="Times New Roman" panose="02020603050405020304" pitchFamily="18" charset="0"/>
              </a:rPr>
              <a:t>CANTX</a:t>
            </a:r>
            <a:r>
              <a:rPr lang="zh-CN" altLang="zh-CN" sz="2000" kern="100" dirty="0">
                <a:solidFill>
                  <a:schemeClr val="tx1">
                    <a:lumMod val="65000"/>
                    <a:lumOff val="35000"/>
                  </a:schemeClr>
                </a:solidFill>
                <a:latin typeface="+mn-ea"/>
                <a:cs typeface="Times New Roman" panose="02020603050405020304" pitchFamily="18" charset="0"/>
              </a:rPr>
              <a:t>引脚应该配置为</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zh-CN" sz="2000" kern="100" dirty="0">
                <a:solidFill>
                  <a:schemeClr val="tx1">
                    <a:lumMod val="65000"/>
                    <a:lumOff val="35000"/>
                  </a:schemeClr>
                </a:solidFill>
                <a:latin typeface="+mn-ea"/>
                <a:cs typeface="Times New Roman" panose="02020603050405020304" pitchFamily="18" charset="0"/>
              </a:rPr>
              <a:t>使用，通过使用寄存器</a:t>
            </a:r>
            <a:r>
              <a:rPr lang="en-US" altLang="zh-CN" sz="2000" kern="100" dirty="0">
                <a:solidFill>
                  <a:schemeClr val="tx1">
                    <a:lumMod val="65000"/>
                    <a:lumOff val="35000"/>
                  </a:schemeClr>
                </a:solidFill>
                <a:latin typeface="+mn-ea"/>
                <a:cs typeface="Times New Roman" panose="02020603050405020304" pitchFamily="18" charset="0"/>
              </a:rPr>
              <a:t>CANTIOC</a:t>
            </a:r>
            <a:r>
              <a:rPr lang="zh-CN" altLang="zh-CN" sz="2000" kern="100" dirty="0">
                <a:solidFill>
                  <a:schemeClr val="tx1">
                    <a:lumMod val="65000"/>
                    <a:lumOff val="35000"/>
                  </a:schemeClr>
                </a:solidFill>
                <a:latin typeface="+mn-ea"/>
                <a:cs typeface="Times New Roman" panose="02020603050405020304" pitchFamily="18" charset="0"/>
              </a:rPr>
              <a:t>来完成，其位的具体情况如图</a:t>
            </a:r>
            <a:r>
              <a:rPr lang="en-US" altLang="zh-CN" sz="2000" kern="100" dirty="0">
                <a:solidFill>
                  <a:schemeClr val="tx1">
                    <a:lumMod val="65000"/>
                    <a:lumOff val="35000"/>
                  </a:schemeClr>
                </a:solidFill>
                <a:latin typeface="+mn-ea"/>
                <a:cs typeface="Times New Roman" panose="02020603050405020304" pitchFamily="18" charset="0"/>
              </a:rPr>
              <a:t>17-42</a:t>
            </a:r>
            <a:r>
              <a:rPr lang="zh-CN" altLang="zh-CN"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pic>
        <p:nvPicPr>
          <p:cNvPr id="7" name="图片 6"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7868" y="1454739"/>
            <a:ext cx="6948264" cy="1222627"/>
          </a:xfrm>
          <a:prstGeom prst="rect">
            <a:avLst/>
          </a:prstGeom>
        </p:spPr>
      </p:pic>
      <p:sp>
        <p:nvSpPr>
          <p:cNvPr id="8" name="矩形 7"/>
          <p:cNvSpPr/>
          <p:nvPr/>
        </p:nvSpPr>
        <p:spPr>
          <a:xfrm>
            <a:off x="2344050" y="2706199"/>
            <a:ext cx="4455900" cy="400110"/>
          </a:xfrm>
          <a:prstGeom prst="rect">
            <a:avLst/>
          </a:prstGeom>
        </p:spPr>
        <p:txBody>
          <a:bodyPr wrap="none">
            <a:spAutoFit/>
          </a:bodyPr>
          <a:lstStyle/>
          <a:p>
            <a:pPr algn="ctr">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17-42 TX I/O</a:t>
            </a:r>
            <a:r>
              <a:rPr lang="zh-CN" altLang="zh-CN" sz="2000" kern="100" dirty="0">
                <a:latin typeface="+mn-ea"/>
                <a:cs typeface="Times New Roman" panose="02020603050405020304" pitchFamily="18" charset="0"/>
              </a:rPr>
              <a:t>控制寄存器</a:t>
            </a:r>
            <a:r>
              <a:rPr lang="en-US" altLang="zh-CN" sz="2000" kern="100" dirty="0">
                <a:latin typeface="+mn-ea"/>
                <a:cs typeface="Times New Roman" panose="02020603050405020304" pitchFamily="18" charset="0"/>
              </a:rPr>
              <a:t>CANTIOC</a:t>
            </a:r>
            <a:endParaRPr lang="zh-CN" altLang="zh-CN" sz="2000" kern="100" dirty="0">
              <a:latin typeface="+mn-ea"/>
              <a:cs typeface="Times New Roman" panose="02020603050405020304" pitchFamily="18" charset="0"/>
            </a:endParaRPr>
          </a:p>
        </p:txBody>
      </p:sp>
      <p:sp>
        <p:nvSpPr>
          <p:cNvPr id="10" name="矩形 9"/>
          <p:cNvSpPr/>
          <p:nvPr/>
        </p:nvSpPr>
        <p:spPr>
          <a:xfrm>
            <a:off x="397601" y="3106309"/>
            <a:ext cx="8348795" cy="707886"/>
          </a:xfrm>
          <a:prstGeom prst="rect">
            <a:avLst/>
          </a:prstGeom>
        </p:spPr>
        <p:txBody>
          <a:bodyPr wrap="square">
            <a:spAutoFit/>
          </a:bodyPr>
          <a:lstStyle/>
          <a:p>
            <a:r>
              <a:rPr lang="zh-CN" altLang="en-US" sz="2000" dirty="0"/>
              <a:t>注：R/W=可读/可写；RWP=在所有模式中可读，仅在特权模式中可写；–n=复位后的值。</a:t>
            </a:r>
            <a:endParaRPr lang="zh-CN" altLang="en-US" sz="2000" dirty="0"/>
          </a:p>
        </p:txBody>
      </p:sp>
      <p:graphicFrame>
        <p:nvGraphicFramePr>
          <p:cNvPr id="11" name="表格 10"/>
          <p:cNvGraphicFramePr>
            <a:graphicFrameLocks noGrp="1"/>
          </p:cNvGraphicFramePr>
          <p:nvPr/>
        </p:nvGraphicFramePr>
        <p:xfrm>
          <a:off x="2179385" y="3896621"/>
          <a:ext cx="4785229" cy="1120140"/>
        </p:xfrm>
        <a:graphic>
          <a:graphicData uri="http://schemas.openxmlformats.org/drawingml/2006/table">
            <a:tbl>
              <a:tblPr firstRow="1" bandRow="1">
                <a:tableStyleId>{00A15C55-8517-42AA-B614-E9B94910E393}</a:tableStyleId>
              </a:tblPr>
              <a:tblGrid>
                <a:gridCol w="708098"/>
                <a:gridCol w="1001255"/>
                <a:gridCol w="3075876"/>
              </a:tblGrid>
              <a:tr h="0">
                <a:tc>
                  <a:txBody>
                    <a:bodyPr/>
                    <a:lstStyle/>
                    <a:p>
                      <a:pPr algn="just">
                        <a:spcAft>
                          <a:spcPts val="0"/>
                        </a:spcAft>
                      </a:pPr>
                      <a:r>
                        <a:rPr lang="zh-CN" sz="1050" kern="100">
                          <a:effectLst/>
                        </a:rPr>
                        <a:t>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名称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说明</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050" kern="100">
                          <a:effectLst/>
                        </a:rPr>
                        <a:t>31</a:t>
                      </a:r>
                      <a:r>
                        <a:rPr lang="zh-CN" sz="1050" kern="100">
                          <a:effectLst/>
                        </a:rPr>
                        <a:t>～</a:t>
                      </a:r>
                      <a:r>
                        <a:rPr lang="en-US" sz="1050" kern="100">
                          <a:effectLst/>
                        </a:rPr>
                        <a:t>4</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Reserved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333375" indent="-333375" algn="just">
                        <a:spcAft>
                          <a:spcPts val="0"/>
                        </a:spcAft>
                      </a:pPr>
                      <a:r>
                        <a:rPr lang="zh-CN" sz="1050" kern="100" dirty="0">
                          <a:effectLst/>
                        </a:rPr>
                        <a:t>保留位。</a:t>
                      </a:r>
                      <a:endParaRPr lang="zh-CN" sz="1050" kern="100" dirty="0">
                        <a:effectLst/>
                      </a:endParaRPr>
                    </a:p>
                    <a:p>
                      <a:pPr marL="333375" indent="-333375" algn="just">
                        <a:spcAft>
                          <a:spcPts val="0"/>
                        </a:spcAft>
                      </a:pPr>
                      <a:r>
                        <a:rPr lang="zh-CN" sz="1050" kern="100" dirty="0">
                          <a:effectLst/>
                        </a:rPr>
                        <a:t>读为不确定值，写无效。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050" kern="100">
                          <a:effectLst/>
                        </a:rPr>
                        <a:t>3</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TXFUNC</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333375" indent="-333375" algn="just">
                        <a:spcAft>
                          <a:spcPts val="0"/>
                        </a:spcAft>
                      </a:pPr>
                      <a:r>
                        <a:rPr lang="zh-CN" sz="1050" kern="100">
                          <a:effectLst/>
                        </a:rPr>
                        <a:t>对于</a:t>
                      </a:r>
                      <a:r>
                        <a:rPr lang="en-US" sz="1050" kern="100">
                          <a:effectLst/>
                        </a:rPr>
                        <a:t>CAN</a:t>
                      </a:r>
                      <a:r>
                        <a:rPr lang="zh-CN" sz="1050" kern="100">
                          <a:effectLst/>
                        </a:rPr>
                        <a:t>模块这一位必须进行设置。</a:t>
                      </a:r>
                      <a:endParaRPr lang="zh-CN" sz="1050" kern="100">
                        <a:effectLst/>
                      </a:endParaRPr>
                    </a:p>
                    <a:p>
                      <a:pPr marL="333375" indent="-333375" algn="just">
                        <a:spcAft>
                          <a:spcPts val="0"/>
                        </a:spcAft>
                      </a:pPr>
                      <a:r>
                        <a:rPr lang="en-US" sz="1050" kern="100">
                          <a:effectLst/>
                        </a:rPr>
                        <a:t>  1  CANTX</a:t>
                      </a:r>
                      <a:r>
                        <a:rPr lang="zh-CN" sz="1050" kern="100">
                          <a:effectLst/>
                        </a:rPr>
                        <a:t>引脚用于</a:t>
                      </a:r>
                      <a:r>
                        <a:rPr lang="en-US" sz="1050" kern="100">
                          <a:effectLst/>
                        </a:rPr>
                        <a:t>CAN</a:t>
                      </a:r>
                      <a:r>
                        <a:rPr lang="zh-CN" sz="1050" kern="100">
                          <a:effectLst/>
                        </a:rPr>
                        <a:t>发送操作。</a:t>
                      </a:r>
                      <a:endParaRPr lang="zh-CN" sz="1050" kern="100">
                        <a:effectLst/>
                      </a:endParaRPr>
                    </a:p>
                    <a:p>
                      <a:pPr marL="333375" indent="-333375" algn="just">
                        <a:spcAft>
                          <a:spcPts val="0"/>
                        </a:spcAft>
                      </a:pPr>
                      <a:r>
                        <a:rPr lang="en-US" sz="1050" kern="100">
                          <a:effectLst/>
                        </a:rPr>
                        <a:t>  0  </a:t>
                      </a:r>
                      <a:r>
                        <a:rPr lang="zh-CN" sz="1050" kern="100">
                          <a:effectLst/>
                        </a:rPr>
                        <a:t>保留。</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050" kern="100">
                          <a:effectLst/>
                        </a:rPr>
                        <a:t>2</a:t>
                      </a:r>
                      <a:r>
                        <a:rPr lang="zh-CN" sz="1050" kern="100">
                          <a:effectLst/>
                        </a:rPr>
                        <a:t>～</a:t>
                      </a:r>
                      <a:r>
                        <a:rPr lang="en-US" sz="1050" kern="100">
                          <a:effectLst/>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Reserved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333375" indent="-333375" algn="just">
                        <a:spcAft>
                          <a:spcPts val="0"/>
                        </a:spcAft>
                      </a:pPr>
                      <a:r>
                        <a:rPr lang="zh-CN" sz="1050" kern="100" dirty="0">
                          <a:effectLst/>
                        </a:rPr>
                        <a:t>保留。</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·RX </a:t>
            </a:r>
            <a:r>
              <a:rPr lang="en-US" altLang="zh-CN" dirty="0"/>
              <a:t>I/O</a:t>
            </a:r>
            <a:r>
              <a:rPr lang="zh-CN" altLang="en-US" dirty="0"/>
              <a:t>控制寄存器</a:t>
            </a:r>
            <a:r>
              <a:rPr lang="en-US" altLang="zh-CN" dirty="0"/>
              <a:t>CANRIOC</a:t>
            </a:r>
            <a:endParaRPr lang="zh-CN" altLang="en-US" dirty="0"/>
          </a:p>
        </p:txBody>
      </p:sp>
      <p:sp>
        <p:nvSpPr>
          <p:cNvPr id="2" name="矩形 1"/>
          <p:cNvSpPr/>
          <p:nvPr/>
        </p:nvSpPr>
        <p:spPr>
          <a:xfrm>
            <a:off x="683501" y="873885"/>
            <a:ext cx="7848872" cy="830997"/>
          </a:xfrm>
          <a:prstGeom prst="rect">
            <a:avLst/>
          </a:prstGeom>
        </p:spPr>
        <p:txBody>
          <a:bodyPr wrap="square">
            <a:spAutoFit/>
          </a:bodyPr>
          <a:lstStyle/>
          <a:p>
            <a:pPr indent="538480" algn="just">
              <a:lnSpc>
                <a:spcPct val="120000"/>
              </a:lnSpc>
              <a:spcAft>
                <a:spcPts val="0"/>
              </a:spcAft>
            </a:pPr>
            <a:r>
              <a:rPr lang="en-US" altLang="zh-CN" sz="2000" kern="100" dirty="0">
                <a:solidFill>
                  <a:schemeClr val="tx1">
                    <a:lumMod val="65000"/>
                    <a:lumOff val="35000"/>
                  </a:schemeClr>
                </a:solidFill>
                <a:latin typeface="+mn-ea"/>
                <a:cs typeface="Times New Roman" panose="02020603050405020304" pitchFamily="18" charset="0"/>
              </a:rPr>
              <a:t>CANRX</a:t>
            </a:r>
            <a:r>
              <a:rPr lang="zh-CN" altLang="en-US" sz="2000" kern="100" dirty="0">
                <a:solidFill>
                  <a:schemeClr val="tx1">
                    <a:lumMod val="65000"/>
                    <a:lumOff val="35000"/>
                  </a:schemeClr>
                </a:solidFill>
                <a:latin typeface="+mn-ea"/>
                <a:cs typeface="Times New Roman" panose="02020603050405020304" pitchFamily="18" charset="0"/>
              </a:rPr>
              <a:t>引脚应该配置为</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使用，通过使用寄存器</a:t>
            </a:r>
            <a:r>
              <a:rPr lang="en-US" altLang="zh-CN" sz="2000" kern="100" dirty="0">
                <a:solidFill>
                  <a:schemeClr val="tx1">
                    <a:lumMod val="65000"/>
                    <a:lumOff val="35000"/>
                  </a:schemeClr>
                </a:solidFill>
                <a:latin typeface="+mn-ea"/>
                <a:cs typeface="Times New Roman" panose="02020603050405020304" pitchFamily="18" charset="0"/>
              </a:rPr>
              <a:t>CANRIOC</a:t>
            </a:r>
            <a:r>
              <a:rPr lang="zh-CN" altLang="en-US" sz="2000" kern="100" dirty="0">
                <a:solidFill>
                  <a:schemeClr val="tx1">
                    <a:lumMod val="65000"/>
                    <a:lumOff val="35000"/>
                  </a:schemeClr>
                </a:solidFill>
                <a:latin typeface="+mn-ea"/>
                <a:cs typeface="Times New Roman" panose="02020603050405020304" pitchFamily="18" charset="0"/>
              </a:rPr>
              <a:t>来完成，其位的具体情况如图</a:t>
            </a:r>
            <a:r>
              <a:rPr lang="en-US" altLang="zh-CN" sz="2000" kern="100" dirty="0">
                <a:solidFill>
                  <a:schemeClr val="tx1">
                    <a:lumMod val="65000"/>
                    <a:lumOff val="35000"/>
                  </a:schemeClr>
                </a:solidFill>
                <a:latin typeface="+mn-ea"/>
                <a:cs typeface="Times New Roman" panose="02020603050405020304" pitchFamily="18" charset="0"/>
              </a:rPr>
              <a:t>17-43</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8696" y="1768778"/>
            <a:ext cx="7146607" cy="1285015"/>
          </a:xfrm>
          <a:prstGeom prst="rect">
            <a:avLst/>
          </a:prstGeom>
        </p:spPr>
      </p:pic>
      <p:sp>
        <p:nvSpPr>
          <p:cNvPr id="5" name="矩形 4"/>
          <p:cNvSpPr/>
          <p:nvPr/>
        </p:nvSpPr>
        <p:spPr>
          <a:xfrm>
            <a:off x="2324428" y="3053793"/>
            <a:ext cx="4495141" cy="400110"/>
          </a:xfrm>
          <a:prstGeom prst="rect">
            <a:avLst/>
          </a:prstGeom>
        </p:spPr>
        <p:txBody>
          <a:bodyPr wrap="none">
            <a:spAutoFit/>
          </a:bodyPr>
          <a:lstStyle/>
          <a:p>
            <a:pPr algn="ctr">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17-43 RX I/O</a:t>
            </a:r>
            <a:r>
              <a:rPr lang="zh-CN" altLang="zh-CN" sz="2000" kern="100" dirty="0">
                <a:latin typeface="+mn-ea"/>
                <a:cs typeface="Times New Roman" panose="02020603050405020304" pitchFamily="18" charset="0"/>
              </a:rPr>
              <a:t>控制寄存器</a:t>
            </a:r>
            <a:r>
              <a:rPr lang="en-US" altLang="zh-CN" sz="2000" kern="100" dirty="0">
                <a:latin typeface="+mn-ea"/>
                <a:cs typeface="Times New Roman" panose="02020603050405020304" pitchFamily="18" charset="0"/>
              </a:rPr>
              <a:t>CANRIOC</a:t>
            </a:r>
            <a:endParaRPr lang="zh-CN" altLang="zh-CN" sz="2000" kern="100" dirty="0">
              <a:latin typeface="+mn-ea"/>
              <a:cs typeface="Times New Roman" panose="02020603050405020304" pitchFamily="18" charset="0"/>
            </a:endParaRPr>
          </a:p>
        </p:txBody>
      </p:sp>
      <p:sp>
        <p:nvSpPr>
          <p:cNvPr id="12" name="矩形 11"/>
          <p:cNvSpPr/>
          <p:nvPr/>
        </p:nvSpPr>
        <p:spPr>
          <a:xfrm>
            <a:off x="453488" y="3808080"/>
            <a:ext cx="8237024" cy="707886"/>
          </a:xfrm>
          <a:prstGeom prst="rect">
            <a:avLst/>
          </a:prstGeom>
        </p:spPr>
        <p:txBody>
          <a:bodyPr wrap="square">
            <a:spAutoFit/>
          </a:bodyPr>
          <a:lstStyle/>
          <a:p>
            <a:pPr algn="just">
              <a:spcAft>
                <a:spcPts val="0"/>
              </a:spcAft>
            </a:pPr>
            <a:r>
              <a:rPr lang="zh-CN" altLang="zh-CN"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R/W=</a:t>
            </a:r>
            <a:r>
              <a:rPr lang="zh-CN" altLang="zh-CN"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a:t>
            </a:r>
            <a:r>
              <a:rPr lang="zh-CN" altLang="zh-CN" sz="2000" kern="100" dirty="0">
                <a:latin typeface="+mn-ea"/>
                <a:cs typeface="Times New Roman" panose="02020603050405020304" pitchFamily="18" charset="0"/>
              </a:rPr>
              <a:t>可写；</a:t>
            </a:r>
            <a:r>
              <a:rPr lang="en-US" altLang="zh-CN" sz="2000" kern="100" dirty="0">
                <a:latin typeface="+mn-ea"/>
                <a:cs typeface="Times New Roman" panose="02020603050405020304" pitchFamily="18" charset="0"/>
              </a:rPr>
              <a:t>RWP=</a:t>
            </a:r>
            <a:r>
              <a:rPr lang="zh-CN" altLang="zh-CN" sz="2000" kern="100" dirty="0">
                <a:latin typeface="+mn-ea"/>
                <a:cs typeface="Times New Roman" panose="02020603050405020304" pitchFamily="18" charset="0"/>
              </a:rPr>
              <a:t>在所有模式中可读，仅在特权模式中可写；–</a:t>
            </a:r>
            <a:r>
              <a:rPr lang="en-US" altLang="zh-CN" sz="2000" kern="100" dirty="0">
                <a:latin typeface="+mn-ea"/>
                <a:cs typeface="Times New Roman" panose="02020603050405020304" pitchFamily="18" charset="0"/>
              </a:rPr>
              <a:t>n=</a:t>
            </a:r>
            <a:r>
              <a:rPr lang="zh-CN" altLang="zh-CN" sz="2000" kern="100" dirty="0">
                <a:latin typeface="+mn-ea"/>
                <a:cs typeface="Times New Roman" panose="02020603050405020304" pitchFamily="18" charset="0"/>
              </a:rPr>
              <a:t>复位后的值；</a:t>
            </a:r>
            <a:r>
              <a:rPr lang="en-US" altLang="zh-CN" sz="2000" kern="100" dirty="0">
                <a:latin typeface="+mn-ea"/>
                <a:cs typeface="Times New Roman" panose="02020603050405020304" pitchFamily="18" charset="0"/>
              </a:rPr>
              <a:t>x=</a:t>
            </a:r>
            <a:r>
              <a:rPr lang="zh-CN" altLang="zh-CN" sz="2000" kern="100" dirty="0">
                <a:latin typeface="+mn-ea"/>
                <a:cs typeface="Times New Roman" panose="02020603050405020304" pitchFamily="18" charset="0"/>
              </a:rPr>
              <a:t>不确定。</a:t>
            </a:r>
            <a:endParaRPr lang="zh-CN" altLang="zh-CN" sz="20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·RX </a:t>
            </a:r>
            <a:r>
              <a:rPr lang="en-US" altLang="zh-CN" dirty="0"/>
              <a:t>I/O</a:t>
            </a:r>
            <a:r>
              <a:rPr lang="zh-CN" altLang="en-US" dirty="0"/>
              <a:t>控制寄存器</a:t>
            </a:r>
            <a:r>
              <a:rPr lang="en-US" altLang="zh-CN" dirty="0"/>
              <a:t>CANRIOC</a:t>
            </a:r>
            <a:endParaRPr lang="zh-CN" altLang="en-US" dirty="0"/>
          </a:p>
        </p:txBody>
      </p:sp>
      <p:graphicFrame>
        <p:nvGraphicFramePr>
          <p:cNvPr id="4" name="表格 3"/>
          <p:cNvGraphicFramePr>
            <a:graphicFrameLocks noGrp="1"/>
          </p:cNvGraphicFramePr>
          <p:nvPr/>
        </p:nvGraphicFramePr>
        <p:xfrm>
          <a:off x="1331640" y="1419622"/>
          <a:ext cx="6136323" cy="1920240"/>
        </p:xfrm>
        <a:graphic>
          <a:graphicData uri="http://schemas.openxmlformats.org/drawingml/2006/table">
            <a:tbl>
              <a:tblPr firstRow="1" bandRow="1">
                <a:tableStyleId>{00A15C55-8517-42AA-B614-E9B94910E393}</a:tableStyleId>
              </a:tblPr>
              <a:tblGrid>
                <a:gridCol w="856298"/>
                <a:gridCol w="1243965"/>
                <a:gridCol w="4036060"/>
              </a:tblGrid>
              <a:tr h="0">
                <a:tc>
                  <a:txBody>
                    <a:bodyPr/>
                    <a:lstStyle/>
                    <a:p>
                      <a:pPr algn="just">
                        <a:spcAft>
                          <a:spcPts val="0"/>
                        </a:spcAft>
                      </a:pPr>
                      <a:r>
                        <a:rPr lang="zh-CN" sz="1800" kern="100">
                          <a:effectLst/>
                        </a:rPr>
                        <a:t>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名称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说明</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800" kern="100">
                          <a:effectLst/>
                        </a:rPr>
                        <a:t>31</a:t>
                      </a:r>
                      <a:r>
                        <a:rPr lang="zh-CN" sz="1800" kern="100">
                          <a:effectLst/>
                        </a:rPr>
                        <a:t>～</a:t>
                      </a:r>
                      <a:r>
                        <a:rPr lang="en-US" sz="1800" kern="100">
                          <a:effectLst/>
                        </a:rPr>
                        <a:t>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Reserved</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333375" indent="-333375" algn="just">
                        <a:spcAft>
                          <a:spcPts val="0"/>
                        </a:spcAft>
                      </a:pPr>
                      <a:r>
                        <a:rPr lang="zh-CN" sz="1800" kern="100">
                          <a:effectLst/>
                        </a:rPr>
                        <a:t>保留位。</a:t>
                      </a:r>
                      <a:endParaRPr lang="zh-CN" sz="1800" kern="100">
                        <a:effectLst/>
                      </a:endParaRPr>
                    </a:p>
                    <a:p>
                      <a:pPr marL="333375" indent="-333375" algn="just">
                        <a:spcAft>
                          <a:spcPts val="0"/>
                        </a:spcAft>
                      </a:pPr>
                      <a:r>
                        <a:rPr lang="zh-CN" sz="1800" kern="100">
                          <a:effectLst/>
                        </a:rPr>
                        <a:t>读为不确定值，写无效。</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800" kern="100">
                          <a:effectLst/>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RXFUNC</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333375" indent="-333375" algn="just">
                        <a:spcAft>
                          <a:spcPts val="0"/>
                        </a:spcAft>
                      </a:pPr>
                      <a:r>
                        <a:rPr lang="zh-CN" sz="1800" kern="100">
                          <a:effectLst/>
                        </a:rPr>
                        <a:t>对于</a:t>
                      </a:r>
                      <a:r>
                        <a:rPr lang="en-US" sz="1800" kern="100">
                          <a:effectLst/>
                        </a:rPr>
                        <a:t>CAN</a:t>
                      </a:r>
                      <a:r>
                        <a:rPr lang="zh-CN" sz="1800" kern="100">
                          <a:effectLst/>
                        </a:rPr>
                        <a:t>模块这一位必须进行设置。</a:t>
                      </a:r>
                      <a:endParaRPr lang="zh-CN" sz="1800" kern="100">
                        <a:effectLst/>
                      </a:endParaRPr>
                    </a:p>
                    <a:p>
                      <a:pPr marL="333375" indent="-333375" algn="just">
                        <a:spcAft>
                          <a:spcPts val="0"/>
                        </a:spcAft>
                      </a:pPr>
                      <a:r>
                        <a:rPr lang="en-US" sz="1800" kern="100">
                          <a:effectLst/>
                        </a:rPr>
                        <a:t>  1  CANRX</a:t>
                      </a:r>
                      <a:r>
                        <a:rPr lang="zh-CN" sz="1800" kern="100">
                          <a:effectLst/>
                        </a:rPr>
                        <a:t>引脚用于</a:t>
                      </a:r>
                      <a:r>
                        <a:rPr lang="en-US" sz="1800" kern="100">
                          <a:effectLst/>
                        </a:rPr>
                        <a:t>CAN</a:t>
                      </a:r>
                      <a:r>
                        <a:rPr lang="zh-CN" sz="1800" kern="100">
                          <a:effectLst/>
                        </a:rPr>
                        <a:t>接收操作。</a:t>
                      </a:r>
                      <a:endParaRPr lang="zh-CN" sz="1800" kern="100">
                        <a:effectLst/>
                      </a:endParaRPr>
                    </a:p>
                    <a:p>
                      <a:pPr marL="333375" indent="-333375" algn="just">
                        <a:spcAft>
                          <a:spcPts val="0"/>
                        </a:spcAft>
                      </a:pPr>
                      <a:r>
                        <a:rPr lang="en-US" sz="1800" kern="100">
                          <a:effectLst/>
                        </a:rPr>
                        <a:t>  0  </a:t>
                      </a:r>
                      <a:r>
                        <a:rPr lang="zh-CN" sz="1800" kern="100">
                          <a:effectLst/>
                        </a:rPr>
                        <a:t>保留。</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800" kern="100">
                          <a:effectLst/>
                        </a:rPr>
                        <a:t>2</a:t>
                      </a:r>
                      <a:r>
                        <a:rPr lang="zh-CN" sz="1800" kern="100">
                          <a:effectLst/>
                        </a:rPr>
                        <a:t>～</a:t>
                      </a:r>
                      <a:r>
                        <a:rPr lang="en-US" sz="1800" kern="100">
                          <a:effectLst/>
                        </a:rPr>
                        <a:t>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Reserved</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333375" indent="-333375" algn="just">
                        <a:spcAft>
                          <a:spcPts val="0"/>
                        </a:spcAft>
                      </a:pPr>
                      <a:r>
                        <a:rPr lang="zh-CN" sz="1800" kern="100" dirty="0">
                          <a:effectLst/>
                        </a:rPr>
                        <a:t>保留。</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6" name="矩形 5"/>
          <p:cNvSpPr/>
          <p:nvPr/>
        </p:nvSpPr>
        <p:spPr>
          <a:xfrm>
            <a:off x="795272" y="3651870"/>
            <a:ext cx="7553455" cy="707886"/>
          </a:xfrm>
          <a:prstGeom prst="rect">
            <a:avLst/>
          </a:prstGeom>
        </p:spPr>
        <p:txBody>
          <a:bodyPr wrap="square">
            <a:spAutoFit/>
          </a:bodyPr>
          <a:lstStyle/>
          <a:p>
            <a:pPr algn="just">
              <a:spcAft>
                <a:spcPts val="0"/>
              </a:spcAft>
            </a:pPr>
            <a:r>
              <a:rPr lang="zh-CN" altLang="zh-CN" sz="2000" b="1" kern="100" dirty="0">
                <a:latin typeface="+mn-ea"/>
                <a:cs typeface="Times New Roman" panose="02020603050405020304" pitchFamily="18" charset="0"/>
              </a:rPr>
              <a:t>注意：</a:t>
            </a:r>
            <a:r>
              <a:rPr lang="zh-CN" altLang="zh-CN" sz="2000" kern="100" dirty="0">
                <a:latin typeface="+mn-ea"/>
                <a:cs typeface="Times New Roman" panose="02020603050405020304" pitchFamily="18" charset="0"/>
              </a:rPr>
              <a:t>如果想要使用</a:t>
            </a:r>
            <a:r>
              <a:rPr lang="en-US" altLang="zh-CN" sz="2000" kern="100" dirty="0">
                <a:latin typeface="+mn-ea"/>
                <a:cs typeface="Times New Roman" panose="02020603050405020304" pitchFamily="18" charset="0"/>
              </a:rPr>
              <a:t>CAN</a:t>
            </a:r>
            <a:r>
              <a:rPr lang="zh-CN" altLang="zh-CN" sz="2000" kern="100" dirty="0">
                <a:latin typeface="+mn-ea"/>
                <a:cs typeface="Times New Roman" panose="02020603050405020304" pitchFamily="18" charset="0"/>
              </a:rPr>
              <a:t>引脚的</a:t>
            </a:r>
            <a:r>
              <a:rPr lang="en-US" altLang="zh-CN" sz="2000" kern="100" dirty="0">
                <a:latin typeface="+mn-ea"/>
                <a:cs typeface="Times New Roman" panose="02020603050405020304" pitchFamily="18" charset="0"/>
              </a:rPr>
              <a:t>GPIO</a:t>
            </a:r>
            <a:r>
              <a:rPr lang="zh-CN" altLang="zh-CN" sz="2000" kern="100" dirty="0">
                <a:latin typeface="+mn-ea"/>
                <a:cs typeface="Times New Roman" panose="02020603050405020304" pitchFamily="18" charset="0"/>
              </a:rPr>
              <a:t>功能，则</a:t>
            </a:r>
            <a:r>
              <a:rPr lang="en-US" altLang="zh-CN" sz="2000" kern="100" dirty="0">
                <a:latin typeface="+mn-ea"/>
                <a:cs typeface="Times New Roman" panose="02020603050405020304" pitchFamily="18" charset="0"/>
              </a:rPr>
              <a:t>GPFMUX</a:t>
            </a:r>
            <a:r>
              <a:rPr lang="zh-CN" altLang="zh-CN" sz="2000" kern="100" dirty="0">
                <a:latin typeface="+mn-ea"/>
                <a:cs typeface="Times New Roman" panose="02020603050405020304" pitchFamily="18" charset="0"/>
              </a:rPr>
              <a:t>寄存器的</a:t>
            </a:r>
            <a:r>
              <a:rPr lang="en-US" altLang="zh-CN" sz="2000" kern="100" dirty="0">
                <a:latin typeface="+mn-ea"/>
                <a:cs typeface="Times New Roman" panose="02020603050405020304" pitchFamily="18" charset="0"/>
              </a:rPr>
              <a:t>6</a:t>
            </a:r>
            <a:r>
              <a:rPr lang="zh-CN" altLang="zh-CN" sz="2000" kern="100" dirty="0">
                <a:latin typeface="+mn-ea"/>
                <a:cs typeface="Times New Roman" panose="02020603050405020304" pitchFamily="18" charset="0"/>
              </a:rPr>
              <a:t>和</a:t>
            </a:r>
            <a:r>
              <a:rPr lang="en-US" altLang="zh-CN" sz="2000" kern="100" dirty="0">
                <a:latin typeface="+mn-ea"/>
                <a:cs typeface="Times New Roman" panose="02020603050405020304" pitchFamily="18" charset="0"/>
              </a:rPr>
              <a:t>7</a:t>
            </a:r>
            <a:r>
              <a:rPr lang="zh-CN" altLang="zh-CN" sz="2000" kern="100" dirty="0">
                <a:latin typeface="+mn-ea"/>
                <a:cs typeface="Times New Roman" panose="02020603050405020304" pitchFamily="18" charset="0"/>
              </a:rPr>
              <a:t>位必须写入</a:t>
            </a:r>
            <a:r>
              <a:rPr lang="en-US" altLang="zh-CN" sz="2000" kern="100" dirty="0">
                <a:latin typeface="+mn-ea"/>
                <a:cs typeface="Times New Roman" panose="02020603050405020304" pitchFamily="18" charset="0"/>
              </a:rPr>
              <a:t>0</a:t>
            </a:r>
            <a:r>
              <a:rPr lang="zh-CN" altLang="zh-CN" sz="2000" kern="100" dirty="0">
                <a:latin typeface="+mn-ea"/>
                <a:cs typeface="Times New Roman" panose="02020603050405020304" pitchFamily="18" charset="0"/>
              </a:rPr>
              <a:t>。</a:t>
            </a:r>
            <a:endParaRPr lang="zh-CN" altLang="zh-CN" sz="20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计时邮递计数器</a:t>
            </a:r>
            <a:r>
              <a:rPr lang="en-US" altLang="zh-CN" dirty="0"/>
              <a:t>CANTSC</a:t>
            </a:r>
            <a:endParaRPr lang="zh-CN" altLang="en-US" dirty="0"/>
          </a:p>
        </p:txBody>
      </p:sp>
      <p:sp>
        <p:nvSpPr>
          <p:cNvPr id="2" name="矩形 1"/>
          <p:cNvSpPr/>
          <p:nvPr/>
        </p:nvSpPr>
        <p:spPr>
          <a:xfrm>
            <a:off x="615252" y="699542"/>
            <a:ext cx="7913496" cy="1569660"/>
          </a:xfrm>
          <a:prstGeom prst="rect">
            <a:avLst/>
          </a:prstGeom>
        </p:spPr>
        <p:txBody>
          <a:bodyPr wrap="square">
            <a:spAutoFit/>
          </a:bodyPr>
          <a:lstStyle/>
          <a:p>
            <a:pPr indent="538480"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该寄存器保存着任何时刻计时邮递计数器的计数值。这是一个</a:t>
            </a:r>
            <a:r>
              <a:rPr lang="en-US" altLang="zh-CN" sz="2000" kern="100" dirty="0">
                <a:solidFill>
                  <a:schemeClr val="tx1">
                    <a:lumMod val="65000"/>
                    <a:lumOff val="35000"/>
                  </a:schemeClr>
                </a:solidFill>
                <a:latin typeface="+mn-ea"/>
                <a:cs typeface="Times New Roman" panose="02020603050405020304" pitchFamily="18" charset="0"/>
              </a:rPr>
              <a:t>32</a:t>
            </a:r>
            <a:r>
              <a:rPr lang="zh-CN" altLang="zh-CN" sz="2000" kern="100" dirty="0">
                <a:solidFill>
                  <a:schemeClr val="tx1">
                    <a:lumMod val="65000"/>
                    <a:lumOff val="35000"/>
                  </a:schemeClr>
                </a:solidFill>
                <a:latin typeface="+mn-ea"/>
                <a:cs typeface="Times New Roman" panose="02020603050405020304" pitchFamily="18" charset="0"/>
              </a:rPr>
              <a:t>位的自由运行的计数器，它使用的是</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zh-CN" sz="2000" kern="100" dirty="0">
                <a:solidFill>
                  <a:schemeClr val="tx1">
                    <a:lumMod val="65000"/>
                    <a:lumOff val="35000"/>
                  </a:schemeClr>
                </a:solidFill>
                <a:latin typeface="+mn-ea"/>
                <a:cs typeface="Times New Roman" panose="02020603050405020304" pitchFamily="18" charset="0"/>
              </a:rPr>
              <a:t>总线上的位时钟。例如，如果比特率是</a:t>
            </a:r>
            <a:r>
              <a:rPr lang="en-US" altLang="zh-CN" sz="2000" kern="100" dirty="0">
                <a:solidFill>
                  <a:schemeClr val="tx1">
                    <a:lumMod val="65000"/>
                    <a:lumOff val="35000"/>
                  </a:schemeClr>
                </a:solidFill>
                <a:latin typeface="+mn-ea"/>
                <a:cs typeface="Times New Roman" panose="02020603050405020304" pitchFamily="18" charset="0"/>
              </a:rPr>
              <a:t>1Mbps</a:t>
            </a:r>
            <a:r>
              <a:rPr lang="zh-CN" altLang="zh-CN" sz="2000" kern="100" dirty="0">
                <a:solidFill>
                  <a:schemeClr val="tx1">
                    <a:lumMod val="65000"/>
                    <a:lumOff val="35000"/>
                  </a:schemeClr>
                </a:solidFill>
                <a:latin typeface="+mn-ea"/>
                <a:cs typeface="Times New Roman" panose="02020603050405020304" pitchFamily="18" charset="0"/>
              </a:rPr>
              <a:t>，则</a:t>
            </a:r>
            <a:r>
              <a:rPr lang="en-US" altLang="zh-CN" sz="2000" kern="100" dirty="0">
                <a:solidFill>
                  <a:schemeClr val="tx1">
                    <a:lumMod val="65000"/>
                    <a:lumOff val="35000"/>
                  </a:schemeClr>
                </a:solidFill>
                <a:latin typeface="+mn-ea"/>
                <a:cs typeface="Times New Roman" panose="02020603050405020304" pitchFamily="18" charset="0"/>
              </a:rPr>
              <a:t>CANTSC</a:t>
            </a:r>
            <a:r>
              <a:rPr lang="zh-CN" altLang="zh-CN" sz="2000" kern="100" dirty="0">
                <a:solidFill>
                  <a:schemeClr val="tx1">
                    <a:lumMod val="65000"/>
                    <a:lumOff val="35000"/>
                  </a:schemeClr>
                </a:solidFill>
                <a:latin typeface="+mn-ea"/>
                <a:cs typeface="Times New Roman" panose="02020603050405020304" pitchFamily="18" charset="0"/>
              </a:rPr>
              <a:t>每</a:t>
            </a:r>
            <a:r>
              <a:rPr lang="en-US" altLang="zh-CN" sz="2000" kern="100" dirty="0">
                <a:solidFill>
                  <a:schemeClr val="tx1">
                    <a:lumMod val="65000"/>
                    <a:lumOff val="35000"/>
                  </a:schemeClr>
                </a:solidFill>
                <a:latin typeface="+mn-ea"/>
                <a:cs typeface="Times New Roman" panose="02020603050405020304" pitchFamily="18" charset="0"/>
              </a:rPr>
              <a:t>1us</a:t>
            </a:r>
            <a:r>
              <a:rPr lang="zh-CN" altLang="zh-CN" sz="2000" kern="100" dirty="0">
                <a:solidFill>
                  <a:schemeClr val="tx1">
                    <a:lumMod val="65000"/>
                    <a:lumOff val="35000"/>
                  </a:schemeClr>
                </a:solidFill>
                <a:latin typeface="+mn-ea"/>
                <a:cs typeface="Times New Roman" panose="02020603050405020304" pitchFamily="18" charset="0"/>
              </a:rPr>
              <a:t>增加</a:t>
            </a:r>
            <a:r>
              <a:rPr lang="en-US" altLang="zh-CN" sz="2000" kern="100" dirty="0">
                <a:solidFill>
                  <a:schemeClr val="tx1">
                    <a:lumMod val="65000"/>
                    <a:lumOff val="35000"/>
                  </a:schemeClr>
                </a:solidFill>
                <a:latin typeface="+mn-ea"/>
                <a:cs typeface="Times New Roman" panose="02020603050405020304" pitchFamily="18" charset="0"/>
              </a:rPr>
              <a:t>1</a:t>
            </a:r>
            <a:r>
              <a:rPr lang="zh-CN" altLang="zh-CN" sz="2000" kern="100" dirty="0">
                <a:solidFill>
                  <a:schemeClr val="tx1">
                    <a:lumMod val="65000"/>
                    <a:lumOff val="35000"/>
                  </a:schemeClr>
                </a:solidFill>
                <a:latin typeface="+mn-ea"/>
                <a:cs typeface="Times New Roman" panose="02020603050405020304" pitchFamily="18" charset="0"/>
              </a:rPr>
              <a:t>。计时邮递计数器</a:t>
            </a:r>
            <a:r>
              <a:rPr lang="en-US" altLang="zh-CN" sz="2000" kern="100" dirty="0">
                <a:solidFill>
                  <a:schemeClr val="tx1">
                    <a:lumMod val="65000"/>
                    <a:lumOff val="35000"/>
                  </a:schemeClr>
                </a:solidFill>
                <a:latin typeface="+mn-ea"/>
                <a:cs typeface="Times New Roman" panose="02020603050405020304" pitchFamily="18" charset="0"/>
              </a:rPr>
              <a:t>CANTSC</a:t>
            </a:r>
            <a:r>
              <a:rPr lang="zh-CN" altLang="zh-CN"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17-44</a:t>
            </a:r>
            <a:r>
              <a:rPr lang="zh-CN" altLang="zh-CN"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6976" y="2211710"/>
            <a:ext cx="7452320" cy="1296991"/>
          </a:xfrm>
          <a:prstGeom prst="rect">
            <a:avLst/>
          </a:prstGeom>
        </p:spPr>
      </p:pic>
      <p:sp>
        <p:nvSpPr>
          <p:cNvPr id="5" name="矩形 4"/>
          <p:cNvSpPr/>
          <p:nvPr/>
        </p:nvSpPr>
        <p:spPr>
          <a:xfrm>
            <a:off x="2404514" y="3539792"/>
            <a:ext cx="4334969" cy="400110"/>
          </a:xfrm>
          <a:prstGeom prst="rect">
            <a:avLst/>
          </a:prstGeom>
        </p:spPr>
        <p:txBody>
          <a:bodyPr wrap="none">
            <a:spAutoFit/>
          </a:bodyPr>
          <a:lstStyle/>
          <a:p>
            <a:r>
              <a:rPr lang="zh-CN" altLang="en-US" sz="2000" dirty="0"/>
              <a:t>图 17-44 计时邮递计数器 CANTSC</a:t>
            </a:r>
            <a:endParaRPr lang="zh-CN" altLang="en-US" sz="2000" dirty="0"/>
          </a:p>
        </p:txBody>
      </p:sp>
      <p:sp>
        <p:nvSpPr>
          <p:cNvPr id="7" name="矩形 6"/>
          <p:cNvSpPr/>
          <p:nvPr/>
        </p:nvSpPr>
        <p:spPr>
          <a:xfrm>
            <a:off x="505392" y="3903339"/>
            <a:ext cx="8133212" cy="400110"/>
          </a:xfrm>
          <a:prstGeom prst="rect">
            <a:avLst/>
          </a:prstGeom>
        </p:spPr>
        <p:txBody>
          <a:bodyPr wrap="square">
            <a:spAutoFit/>
          </a:bodyPr>
          <a:lstStyle/>
          <a:p>
            <a:r>
              <a:rPr lang="zh-CN" altLang="en-US" sz="2000" dirty="0">
                <a:latin typeface="+mn-ea"/>
              </a:rPr>
              <a:t>注：R=可读；WP=仅在 EALLOW 使能模式中可写；–n=复位后的值。</a:t>
            </a:r>
            <a:endParaRPr lang="zh-CN" altLang="en-US" sz="2000" dirty="0">
              <a:latin typeface="+mn-ea"/>
            </a:endParaRPr>
          </a:p>
        </p:txBody>
      </p:sp>
      <p:graphicFrame>
        <p:nvGraphicFramePr>
          <p:cNvPr id="8" name="表格 7"/>
          <p:cNvGraphicFramePr>
            <a:graphicFrameLocks noGrp="1"/>
          </p:cNvGraphicFramePr>
          <p:nvPr/>
        </p:nvGraphicFramePr>
        <p:xfrm>
          <a:off x="1187624" y="4334540"/>
          <a:ext cx="6423660" cy="548640"/>
        </p:xfrm>
        <a:graphic>
          <a:graphicData uri="http://schemas.openxmlformats.org/drawingml/2006/table">
            <a:tbl>
              <a:tblPr firstRow="1" bandRow="1">
                <a:tableStyleId>{00A15C55-8517-42AA-B614-E9B94910E393}</a:tableStyleId>
              </a:tblPr>
              <a:tblGrid>
                <a:gridCol w="635635"/>
                <a:gridCol w="1718945"/>
                <a:gridCol w="4069080"/>
              </a:tblGrid>
              <a:tr h="0">
                <a:tc>
                  <a:txBody>
                    <a:bodyPr/>
                    <a:lstStyle/>
                    <a:p>
                      <a:pPr algn="just">
                        <a:spcAft>
                          <a:spcPts val="0"/>
                        </a:spcAft>
                      </a:pPr>
                      <a:r>
                        <a:rPr lang="zh-CN" sz="1200" kern="100">
                          <a:effectLst/>
                        </a:rPr>
                        <a:t>位</a:t>
                      </a:r>
                      <a:endParaRPr lang="zh-CN" sz="120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a:effectLst/>
                        </a:rPr>
                        <a:t>名称</a:t>
                      </a:r>
                      <a:endParaRPr lang="zh-CN" sz="120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a:effectLst/>
                        </a:rPr>
                        <a:t>说明</a:t>
                      </a:r>
                      <a:endParaRPr lang="zh-CN" sz="1200" b="0" kern="10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200" kern="100">
                          <a:effectLst/>
                        </a:rPr>
                        <a:t>31</a:t>
                      </a:r>
                      <a:r>
                        <a:rPr lang="zh-CN" sz="1200" kern="100">
                          <a:effectLst/>
                        </a:rPr>
                        <a:t>～</a:t>
                      </a:r>
                      <a:r>
                        <a:rPr lang="en-US" sz="1200" kern="100">
                          <a:effectLst/>
                        </a:rPr>
                        <a:t>0</a:t>
                      </a:r>
                      <a:endParaRPr lang="zh-CN" sz="120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TSC.31</a:t>
                      </a:r>
                      <a:r>
                        <a:rPr lang="zh-CN" sz="1200" kern="100" dirty="0">
                          <a:effectLst/>
                        </a:rPr>
                        <a:t>：</a:t>
                      </a:r>
                      <a:r>
                        <a:rPr lang="en-US" sz="1200" kern="100" dirty="0">
                          <a:effectLst/>
                        </a:rPr>
                        <a:t>0</a:t>
                      </a:r>
                      <a:endParaRPr lang="zh-CN" sz="1200" b="0" kern="100" dirty="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计时邮递计数器寄存器。</a:t>
                      </a:r>
                      <a:endParaRPr lang="zh-CN" sz="1200" kern="100" dirty="0">
                        <a:effectLst/>
                      </a:endParaRPr>
                    </a:p>
                    <a:p>
                      <a:pPr algn="just">
                        <a:spcAft>
                          <a:spcPts val="0"/>
                        </a:spcAft>
                      </a:pPr>
                      <a:r>
                        <a:rPr lang="zh-CN" sz="1200" kern="100" dirty="0">
                          <a:effectLst/>
                        </a:rPr>
                        <a:t>本地网络计时计数器的值</a:t>
                      </a:r>
                      <a:r>
                        <a:rPr lang="en-US" sz="1200" kern="100" dirty="0">
                          <a:effectLst/>
                        </a:rPr>
                        <a:t>(</a:t>
                      </a:r>
                      <a:r>
                        <a:rPr lang="zh-CN" sz="1200" kern="100" dirty="0">
                          <a:effectLst/>
                        </a:rPr>
                        <a:t>用于计时邮递和超时功能</a:t>
                      </a:r>
                      <a:r>
                        <a:rPr lang="en-US" sz="1200" kern="100" dirty="0">
                          <a:effectLst/>
                        </a:rPr>
                        <a:t>)</a:t>
                      </a:r>
                      <a:r>
                        <a:rPr lang="zh-CN" sz="1200" kern="100" dirty="0">
                          <a:effectLst/>
                        </a:rPr>
                        <a:t>。</a:t>
                      </a:r>
                      <a:endParaRPr lang="zh-CN" sz="1200" b="0" kern="100" dirty="0">
                        <a:effectLst/>
                        <a:latin typeface="+mn-ea"/>
                        <a:ea typeface="+mn-ea"/>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smtClean="0"/>
              <a:t>消息</a:t>
            </a:r>
            <a:r>
              <a:rPr lang="zh-CN" altLang="en-US" dirty="0"/>
              <a:t>目标计时邮递寄存器 </a:t>
            </a:r>
            <a:r>
              <a:rPr lang="en-US" altLang="zh-CN" dirty="0"/>
              <a:t>MOTS</a:t>
            </a:r>
            <a:endParaRPr lang="zh-CN" altLang="en-US" dirty="0"/>
          </a:p>
        </p:txBody>
      </p:sp>
      <p:sp>
        <p:nvSpPr>
          <p:cNvPr id="2" name="矩形 1"/>
          <p:cNvSpPr/>
          <p:nvPr/>
        </p:nvSpPr>
        <p:spPr>
          <a:xfrm>
            <a:off x="615252" y="699542"/>
            <a:ext cx="7913496" cy="1200329"/>
          </a:xfrm>
          <a:prstGeom prst="rect">
            <a:avLst/>
          </a:prstGeom>
        </p:spPr>
        <p:txBody>
          <a:bodyPr wrap="square">
            <a:spAutoFit/>
          </a:bodyPr>
          <a:lstStyle/>
          <a:p>
            <a:pPr indent="53848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当相应的邮箱数据被成功的发送或者接收时，消息目标计时邮递寄存器存放</a:t>
            </a:r>
            <a:r>
              <a:rPr lang="en-US" altLang="zh-CN" sz="2000" kern="100" dirty="0">
                <a:solidFill>
                  <a:schemeClr val="tx1">
                    <a:lumMod val="65000"/>
                    <a:lumOff val="35000"/>
                  </a:schemeClr>
                </a:solidFill>
                <a:latin typeface="+mn-ea"/>
                <a:cs typeface="Times New Roman" panose="02020603050405020304" pitchFamily="18" charset="0"/>
              </a:rPr>
              <a:t>TSC</a:t>
            </a:r>
            <a:r>
              <a:rPr lang="zh-CN" altLang="en-US" sz="2000" kern="100" dirty="0">
                <a:solidFill>
                  <a:schemeClr val="tx1">
                    <a:lumMod val="65000"/>
                    <a:lumOff val="35000"/>
                  </a:schemeClr>
                </a:solidFill>
                <a:latin typeface="+mn-ea"/>
                <a:cs typeface="Times New Roman" panose="02020603050405020304" pitchFamily="18" charset="0"/>
              </a:rPr>
              <a:t>的值。每个邮箱都有自己的</a:t>
            </a:r>
            <a:r>
              <a:rPr lang="en-US" altLang="zh-CN" sz="2000" kern="100" dirty="0">
                <a:solidFill>
                  <a:schemeClr val="tx1">
                    <a:lumMod val="65000"/>
                    <a:lumOff val="35000"/>
                  </a:schemeClr>
                </a:solidFill>
                <a:latin typeface="+mn-ea"/>
                <a:cs typeface="Times New Roman" panose="02020603050405020304" pitchFamily="18" charset="0"/>
              </a:rPr>
              <a:t>MOTS</a:t>
            </a:r>
            <a:r>
              <a:rPr lang="zh-CN" altLang="en-US" sz="2000" kern="100" dirty="0">
                <a:solidFill>
                  <a:schemeClr val="tx1">
                    <a:lumMod val="65000"/>
                    <a:lumOff val="35000"/>
                  </a:schemeClr>
                </a:solidFill>
                <a:latin typeface="+mn-ea"/>
                <a:cs typeface="Times New Roman" panose="02020603050405020304" pitchFamily="18" charset="0"/>
              </a:rPr>
              <a:t>寄存器。消息目标计时邮递寄存器</a:t>
            </a:r>
            <a:r>
              <a:rPr lang="en-US" altLang="zh-CN" sz="2000" kern="100" dirty="0">
                <a:solidFill>
                  <a:schemeClr val="tx1">
                    <a:lumMod val="65000"/>
                    <a:lumOff val="35000"/>
                  </a:schemeClr>
                </a:solidFill>
                <a:latin typeface="+mn-ea"/>
                <a:cs typeface="Times New Roman" panose="02020603050405020304" pitchFamily="18" charset="0"/>
              </a:rPr>
              <a:t>MOTS</a:t>
            </a:r>
            <a:r>
              <a:rPr lang="zh-CN" altLang="en-US"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17-45</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pic>
        <p:nvPicPr>
          <p:cNvPr id="4" name="图片 3"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3812" y="1868301"/>
            <a:ext cx="7956376" cy="1423529"/>
          </a:xfrm>
          <a:prstGeom prst="rect">
            <a:avLst/>
          </a:prstGeom>
        </p:spPr>
      </p:pic>
      <p:sp>
        <p:nvSpPr>
          <p:cNvPr id="6" name="矩形 5"/>
          <p:cNvSpPr/>
          <p:nvPr/>
        </p:nvSpPr>
        <p:spPr>
          <a:xfrm>
            <a:off x="2175927" y="3251760"/>
            <a:ext cx="4792146" cy="400110"/>
          </a:xfrm>
          <a:prstGeom prst="rect">
            <a:avLst/>
          </a:prstGeom>
        </p:spPr>
        <p:txBody>
          <a:bodyPr wrap="none">
            <a:spAutoFit/>
          </a:bodyPr>
          <a:lstStyle/>
          <a:p>
            <a:pPr algn="ctr">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17-45 </a:t>
            </a:r>
            <a:r>
              <a:rPr lang="zh-CN" altLang="zh-CN" sz="2000" kern="100" dirty="0">
                <a:latin typeface="+mn-ea"/>
                <a:cs typeface="Times New Roman" panose="02020603050405020304" pitchFamily="18" charset="0"/>
              </a:rPr>
              <a:t>消息目标计时邮递寄存器</a:t>
            </a:r>
            <a:r>
              <a:rPr lang="en-US" altLang="zh-CN" sz="2000" kern="100" dirty="0">
                <a:latin typeface="+mn-ea"/>
                <a:cs typeface="Times New Roman" panose="02020603050405020304" pitchFamily="18" charset="0"/>
              </a:rPr>
              <a:t>MOTS</a:t>
            </a:r>
            <a:endParaRPr lang="zh-CN" altLang="zh-CN" sz="2000" kern="100" dirty="0">
              <a:latin typeface="+mn-ea"/>
              <a:cs typeface="Times New Roman" panose="02020603050405020304" pitchFamily="18" charset="0"/>
            </a:endParaRPr>
          </a:p>
        </p:txBody>
      </p:sp>
      <p:sp>
        <p:nvSpPr>
          <p:cNvPr id="10" name="矩形 9"/>
          <p:cNvSpPr/>
          <p:nvPr/>
        </p:nvSpPr>
        <p:spPr>
          <a:xfrm>
            <a:off x="395536" y="3667830"/>
            <a:ext cx="6189516" cy="400110"/>
          </a:xfrm>
          <a:prstGeom prst="rect">
            <a:avLst/>
          </a:prstGeom>
        </p:spPr>
        <p:txBody>
          <a:bodyPr wrap="none">
            <a:spAutoFit/>
          </a:bodyPr>
          <a:lstStyle/>
          <a:p>
            <a:pPr algn="ctr">
              <a:spcAft>
                <a:spcPts val="0"/>
              </a:spcAft>
            </a:pPr>
            <a:r>
              <a:rPr lang="zh-CN" altLang="en-US"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R/W=</a:t>
            </a:r>
            <a:r>
              <a:rPr lang="zh-CN" altLang="en-US"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a:t>
            </a:r>
            <a:r>
              <a:rPr lang="zh-CN" altLang="en-US" sz="2000" kern="100" dirty="0">
                <a:latin typeface="+mn-ea"/>
                <a:cs typeface="Times New Roman" panose="02020603050405020304" pitchFamily="18" charset="0"/>
              </a:rPr>
              <a:t>可写；</a:t>
            </a:r>
            <a:r>
              <a:rPr lang="en-US" altLang="zh-CN" sz="2000" kern="100" dirty="0">
                <a:latin typeface="+mn-ea"/>
                <a:cs typeface="Times New Roman" panose="02020603050405020304" pitchFamily="18" charset="0"/>
              </a:rPr>
              <a:t>–n=</a:t>
            </a:r>
            <a:r>
              <a:rPr lang="zh-CN" altLang="en-US" sz="2000" kern="100" dirty="0">
                <a:latin typeface="+mn-ea"/>
                <a:cs typeface="Times New Roman" panose="02020603050405020304" pitchFamily="18" charset="0"/>
              </a:rPr>
              <a:t>复位后的值；</a:t>
            </a:r>
            <a:r>
              <a:rPr lang="en-US" altLang="zh-CN" sz="2000" kern="100" dirty="0">
                <a:latin typeface="+mn-ea"/>
                <a:cs typeface="Times New Roman" panose="02020603050405020304" pitchFamily="18" charset="0"/>
              </a:rPr>
              <a:t>x=</a:t>
            </a:r>
            <a:r>
              <a:rPr lang="zh-CN" altLang="en-US" sz="2000" kern="100" dirty="0">
                <a:latin typeface="+mn-ea"/>
                <a:cs typeface="Times New Roman" panose="02020603050405020304" pitchFamily="18" charset="0"/>
              </a:rPr>
              <a:t>不确定。</a:t>
            </a:r>
            <a:endParaRPr lang="zh-CN" altLang="zh-CN" sz="2000" kern="100" dirty="0">
              <a:latin typeface="+mn-ea"/>
              <a:cs typeface="Times New Roman" panose="02020603050405020304" pitchFamily="18" charset="0"/>
            </a:endParaRPr>
          </a:p>
        </p:txBody>
      </p:sp>
      <p:graphicFrame>
        <p:nvGraphicFramePr>
          <p:cNvPr id="11" name="表格 10"/>
          <p:cNvGraphicFramePr>
            <a:graphicFrameLocks noGrp="1"/>
          </p:cNvGraphicFramePr>
          <p:nvPr/>
        </p:nvGraphicFramePr>
        <p:xfrm>
          <a:off x="1708943" y="4067940"/>
          <a:ext cx="5726113" cy="731520"/>
        </p:xfrm>
        <a:graphic>
          <a:graphicData uri="http://schemas.openxmlformats.org/drawingml/2006/table">
            <a:tbl>
              <a:tblPr firstRow="1" bandRow="1">
                <a:tableStyleId>{00A15C55-8517-42AA-B614-E9B94910E393}</a:tableStyleId>
              </a:tblPr>
              <a:tblGrid>
                <a:gridCol w="586423"/>
                <a:gridCol w="1070610"/>
                <a:gridCol w="4069080"/>
              </a:tblGrid>
              <a:tr h="0">
                <a:tc>
                  <a:txBody>
                    <a:bodyPr/>
                    <a:lstStyle/>
                    <a:p>
                      <a:pPr algn="just">
                        <a:spcAft>
                          <a:spcPts val="0"/>
                        </a:spcAft>
                      </a:pPr>
                      <a:r>
                        <a:rPr lang="zh-CN" sz="1200" kern="100">
                          <a:effectLst/>
                        </a:rPr>
                        <a:t>位</a:t>
                      </a:r>
                      <a:endParaRPr lang="zh-CN" sz="120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a:effectLst/>
                        </a:rPr>
                        <a:t>名称</a:t>
                      </a:r>
                      <a:endParaRPr lang="zh-CN" sz="120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a:effectLst/>
                        </a:rPr>
                        <a:t>说明</a:t>
                      </a:r>
                      <a:endParaRPr lang="zh-CN" sz="1200" b="0" kern="10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200" kern="100">
                          <a:effectLst/>
                        </a:rPr>
                        <a:t>31</a:t>
                      </a:r>
                      <a:r>
                        <a:rPr lang="zh-CN" sz="1200" kern="100">
                          <a:effectLst/>
                        </a:rPr>
                        <a:t>～</a:t>
                      </a:r>
                      <a:r>
                        <a:rPr lang="en-US" sz="1200" kern="100">
                          <a:effectLst/>
                        </a:rPr>
                        <a:t>0</a:t>
                      </a:r>
                      <a:endParaRPr lang="zh-CN" sz="120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MOTS.31</a:t>
                      </a:r>
                      <a:r>
                        <a:rPr lang="zh-CN" sz="1200" kern="100" dirty="0">
                          <a:effectLst/>
                        </a:rPr>
                        <a:t>：</a:t>
                      </a:r>
                      <a:r>
                        <a:rPr lang="en-US" sz="1200" kern="100" dirty="0">
                          <a:effectLst/>
                        </a:rPr>
                        <a:t>0</a:t>
                      </a:r>
                      <a:endParaRPr lang="zh-CN" sz="1200" b="0" kern="100" dirty="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消息目标计时邮递寄存器。</a:t>
                      </a:r>
                      <a:endParaRPr lang="zh-CN" sz="1200" kern="100" dirty="0">
                        <a:effectLst/>
                      </a:endParaRPr>
                    </a:p>
                    <a:p>
                      <a:pPr algn="just">
                        <a:spcAft>
                          <a:spcPts val="0"/>
                        </a:spcAft>
                      </a:pPr>
                      <a:r>
                        <a:rPr lang="zh-CN" sz="1200" kern="100" dirty="0">
                          <a:effectLst/>
                        </a:rPr>
                        <a:t>当消息被成功发送或接收后，该寄存器会保持计时邮递计数器（</a:t>
                      </a:r>
                      <a:r>
                        <a:rPr lang="en-US" sz="1200" kern="100" dirty="0">
                          <a:effectLst/>
                        </a:rPr>
                        <a:t>CANTSC</a:t>
                      </a:r>
                      <a:r>
                        <a:rPr lang="zh-CN" sz="1200" kern="100" dirty="0">
                          <a:effectLst/>
                        </a:rPr>
                        <a:t>）的值。</a:t>
                      </a:r>
                      <a:endParaRPr lang="zh-CN" sz="1200" b="0" kern="100" dirty="0">
                        <a:effectLst/>
                        <a:latin typeface="+mn-ea"/>
                        <a:ea typeface="+mn-ea"/>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消息目标超时寄存器</a:t>
            </a:r>
            <a:r>
              <a:rPr lang="en-US" altLang="zh-CN" dirty="0"/>
              <a:t>MOTO</a:t>
            </a:r>
            <a:endParaRPr lang="zh-CN" altLang="en-US" dirty="0"/>
          </a:p>
        </p:txBody>
      </p:sp>
      <p:sp>
        <p:nvSpPr>
          <p:cNvPr id="2" name="矩形 1"/>
          <p:cNvSpPr/>
          <p:nvPr/>
        </p:nvSpPr>
        <p:spPr>
          <a:xfrm>
            <a:off x="615252" y="919189"/>
            <a:ext cx="7913496" cy="1200329"/>
          </a:xfrm>
          <a:prstGeom prst="rect">
            <a:avLst/>
          </a:prstGeom>
        </p:spPr>
        <p:txBody>
          <a:bodyPr wrap="square">
            <a:spAutoFit/>
          </a:bodyPr>
          <a:lstStyle/>
          <a:p>
            <a:pPr indent="53848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当相应的邮箱数据被成功发送或者接收时，该寄存器保存</a:t>
            </a:r>
            <a:r>
              <a:rPr lang="en-US" altLang="zh-CN" sz="2000" kern="100" dirty="0">
                <a:solidFill>
                  <a:schemeClr val="tx1">
                    <a:lumMod val="65000"/>
                    <a:lumOff val="35000"/>
                  </a:schemeClr>
                </a:solidFill>
                <a:latin typeface="+mn-ea"/>
                <a:cs typeface="Times New Roman" panose="02020603050405020304" pitchFamily="18" charset="0"/>
              </a:rPr>
              <a:t>TSC</a:t>
            </a:r>
            <a:r>
              <a:rPr lang="zh-CN" altLang="en-US" sz="2000" kern="100" dirty="0">
                <a:solidFill>
                  <a:schemeClr val="tx1">
                    <a:lumMod val="65000"/>
                    <a:lumOff val="35000"/>
                  </a:schemeClr>
                </a:solidFill>
                <a:latin typeface="+mn-ea"/>
                <a:cs typeface="Times New Roman" panose="02020603050405020304" pitchFamily="18" charset="0"/>
              </a:rPr>
              <a:t>的超时值。每个邮箱都有自己的</a:t>
            </a:r>
            <a:r>
              <a:rPr lang="en-US" altLang="zh-CN" sz="2000" kern="100" dirty="0">
                <a:solidFill>
                  <a:schemeClr val="tx1">
                    <a:lumMod val="65000"/>
                    <a:lumOff val="35000"/>
                  </a:schemeClr>
                </a:solidFill>
                <a:latin typeface="+mn-ea"/>
                <a:cs typeface="Times New Roman" panose="02020603050405020304" pitchFamily="18" charset="0"/>
              </a:rPr>
              <a:t>MOTO</a:t>
            </a:r>
            <a:r>
              <a:rPr lang="zh-CN" altLang="en-US" sz="2000" kern="100" dirty="0">
                <a:solidFill>
                  <a:schemeClr val="tx1">
                    <a:lumMod val="65000"/>
                    <a:lumOff val="35000"/>
                  </a:schemeClr>
                </a:solidFill>
                <a:latin typeface="+mn-ea"/>
                <a:cs typeface="Times New Roman" panose="02020603050405020304" pitchFamily="18" charset="0"/>
              </a:rPr>
              <a:t>寄存器。消息目标超时寄存器</a:t>
            </a:r>
            <a:r>
              <a:rPr lang="en-US" altLang="zh-CN" sz="2000" kern="100" dirty="0">
                <a:solidFill>
                  <a:schemeClr val="tx1">
                    <a:lumMod val="65000"/>
                    <a:lumOff val="35000"/>
                  </a:schemeClr>
                </a:solidFill>
                <a:latin typeface="+mn-ea"/>
                <a:cs typeface="Times New Roman" panose="02020603050405020304" pitchFamily="18" charset="0"/>
              </a:rPr>
              <a:t>MOTO</a:t>
            </a:r>
            <a:r>
              <a:rPr lang="zh-CN" altLang="en-US"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17-46</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sp>
        <p:nvSpPr>
          <p:cNvPr id="6" name="矩形 5"/>
          <p:cNvSpPr/>
          <p:nvPr/>
        </p:nvSpPr>
        <p:spPr>
          <a:xfrm>
            <a:off x="2408138" y="2917935"/>
            <a:ext cx="4327723" cy="400110"/>
          </a:xfrm>
          <a:prstGeom prst="rect">
            <a:avLst/>
          </a:prstGeom>
        </p:spPr>
        <p:txBody>
          <a:bodyPr wrap="none">
            <a:spAutoFit/>
          </a:bodyPr>
          <a:lstStyle/>
          <a:p>
            <a:pPr algn="ctr">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17-46 </a:t>
            </a:r>
            <a:r>
              <a:rPr lang="zh-CN" altLang="en-US" sz="2000" kern="100" dirty="0">
                <a:latin typeface="+mn-ea"/>
                <a:cs typeface="Times New Roman" panose="02020603050405020304" pitchFamily="18" charset="0"/>
              </a:rPr>
              <a:t>消息目标超时寄存器</a:t>
            </a:r>
            <a:r>
              <a:rPr lang="en-US" altLang="zh-CN" sz="2000" kern="100" dirty="0">
                <a:latin typeface="+mn-ea"/>
                <a:cs typeface="Times New Roman" panose="02020603050405020304" pitchFamily="18" charset="0"/>
              </a:rPr>
              <a:t>MOTO</a:t>
            </a:r>
            <a:endParaRPr lang="zh-CN" altLang="zh-CN" sz="2000" kern="100" dirty="0">
              <a:latin typeface="+mn-ea"/>
              <a:cs typeface="Times New Roman" panose="02020603050405020304" pitchFamily="18" charset="0"/>
            </a:endParaRPr>
          </a:p>
        </p:txBody>
      </p:sp>
      <p:sp>
        <p:nvSpPr>
          <p:cNvPr id="10" name="矩形 9"/>
          <p:cNvSpPr/>
          <p:nvPr/>
        </p:nvSpPr>
        <p:spPr>
          <a:xfrm>
            <a:off x="395536" y="3467775"/>
            <a:ext cx="6189516" cy="400110"/>
          </a:xfrm>
          <a:prstGeom prst="rect">
            <a:avLst/>
          </a:prstGeom>
        </p:spPr>
        <p:txBody>
          <a:bodyPr wrap="none">
            <a:spAutoFit/>
          </a:bodyPr>
          <a:lstStyle/>
          <a:p>
            <a:pPr algn="ctr">
              <a:spcAft>
                <a:spcPts val="0"/>
              </a:spcAft>
            </a:pPr>
            <a:r>
              <a:rPr lang="zh-CN" altLang="en-US"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R/W=</a:t>
            </a:r>
            <a:r>
              <a:rPr lang="zh-CN" altLang="en-US"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a:t>
            </a:r>
            <a:r>
              <a:rPr lang="zh-CN" altLang="en-US" sz="2000" kern="100" dirty="0">
                <a:latin typeface="+mn-ea"/>
                <a:cs typeface="Times New Roman" panose="02020603050405020304" pitchFamily="18" charset="0"/>
              </a:rPr>
              <a:t>可写；</a:t>
            </a:r>
            <a:r>
              <a:rPr lang="en-US" altLang="zh-CN" sz="2000" kern="100" dirty="0">
                <a:latin typeface="+mn-ea"/>
                <a:cs typeface="Times New Roman" panose="02020603050405020304" pitchFamily="18" charset="0"/>
              </a:rPr>
              <a:t>–n=</a:t>
            </a:r>
            <a:r>
              <a:rPr lang="zh-CN" altLang="en-US" sz="2000" kern="100" dirty="0">
                <a:latin typeface="+mn-ea"/>
                <a:cs typeface="Times New Roman" panose="02020603050405020304" pitchFamily="18" charset="0"/>
              </a:rPr>
              <a:t>复位后的值；</a:t>
            </a:r>
            <a:r>
              <a:rPr lang="en-US" altLang="zh-CN" sz="2000" kern="100" dirty="0">
                <a:latin typeface="+mn-ea"/>
                <a:cs typeface="Times New Roman" panose="02020603050405020304" pitchFamily="18" charset="0"/>
              </a:rPr>
              <a:t>x=</a:t>
            </a:r>
            <a:r>
              <a:rPr lang="zh-CN" altLang="en-US" sz="2000" kern="100" dirty="0">
                <a:latin typeface="+mn-ea"/>
                <a:cs typeface="Times New Roman" panose="02020603050405020304" pitchFamily="18" charset="0"/>
              </a:rPr>
              <a:t>不确定。</a:t>
            </a:r>
            <a:endParaRPr lang="zh-CN" altLang="zh-CN" sz="2000" kern="100" dirty="0">
              <a:latin typeface="+mn-ea"/>
              <a:cs typeface="Times New Roman" panose="02020603050405020304" pitchFamily="18" charset="0"/>
            </a:endParaRPr>
          </a:p>
        </p:txBody>
      </p:sp>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3852" y="2287502"/>
            <a:ext cx="7236296" cy="642605"/>
          </a:xfrm>
          <a:prstGeom prst="rect">
            <a:avLst/>
          </a:prstGeom>
        </p:spPr>
      </p:pic>
      <p:graphicFrame>
        <p:nvGraphicFramePr>
          <p:cNvPr id="5" name="表格 4"/>
          <p:cNvGraphicFramePr>
            <a:graphicFrameLocks noGrp="1"/>
          </p:cNvGraphicFramePr>
          <p:nvPr/>
        </p:nvGraphicFramePr>
        <p:xfrm>
          <a:off x="1215135" y="4115850"/>
          <a:ext cx="6713729" cy="640080"/>
        </p:xfrm>
        <a:graphic>
          <a:graphicData uri="http://schemas.openxmlformats.org/drawingml/2006/table">
            <a:tbl>
              <a:tblPr firstRow="1" bandRow="1">
                <a:tableStyleId>{00A15C55-8517-42AA-B614-E9B94910E393}</a:tableStyleId>
              </a:tblPr>
              <a:tblGrid>
                <a:gridCol w="692785"/>
                <a:gridCol w="1222312"/>
                <a:gridCol w="4798632"/>
              </a:tblGrid>
              <a:tr h="0">
                <a:tc>
                  <a:txBody>
                    <a:bodyPr/>
                    <a:lstStyle/>
                    <a:p>
                      <a:pPr algn="just">
                        <a:spcAft>
                          <a:spcPts val="0"/>
                        </a:spcAft>
                      </a:pPr>
                      <a:r>
                        <a:rPr lang="zh-CN" sz="1400" kern="100">
                          <a:effectLst/>
                        </a:rPr>
                        <a:t>位</a:t>
                      </a:r>
                      <a:endParaRPr lang="zh-CN" sz="14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名称</a:t>
                      </a:r>
                      <a:endParaRPr lang="zh-CN" sz="14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说明</a:t>
                      </a:r>
                      <a:endParaRPr lang="zh-CN" sz="14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400" kern="100">
                          <a:effectLst/>
                        </a:rPr>
                        <a:t>31</a:t>
                      </a:r>
                      <a:r>
                        <a:rPr lang="zh-CN" sz="1400" kern="100">
                          <a:effectLst/>
                        </a:rPr>
                        <a:t>～</a:t>
                      </a:r>
                      <a:r>
                        <a:rPr lang="en-US" sz="1400" kern="100">
                          <a:effectLst/>
                        </a:rPr>
                        <a:t>0</a:t>
                      </a:r>
                      <a:endParaRPr lang="zh-CN" sz="14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MOTO31</a:t>
                      </a:r>
                      <a:r>
                        <a:rPr lang="zh-CN" sz="1400" kern="100" dirty="0">
                          <a:effectLst/>
                        </a:rPr>
                        <a:t>：</a:t>
                      </a:r>
                      <a:r>
                        <a:rPr lang="en-US" sz="1400" kern="100" dirty="0">
                          <a:effectLst/>
                        </a:rPr>
                        <a:t>0</a:t>
                      </a:r>
                      <a:endParaRPr lang="zh-CN" sz="14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消息目标超时寄存器</a:t>
                      </a:r>
                      <a:r>
                        <a:rPr lang="en-US" sz="1400" kern="100" dirty="0">
                          <a:effectLst/>
                        </a:rPr>
                        <a:t>MOTO</a:t>
                      </a:r>
                      <a:r>
                        <a:rPr lang="zh-CN" sz="1400" kern="100" dirty="0">
                          <a:effectLst/>
                        </a:rPr>
                        <a:t>。</a:t>
                      </a:r>
                      <a:endParaRPr lang="zh-CN" sz="1400" kern="100" dirty="0">
                        <a:effectLst/>
                      </a:endParaRPr>
                    </a:p>
                    <a:p>
                      <a:pPr algn="just">
                        <a:spcAft>
                          <a:spcPts val="0"/>
                        </a:spcAft>
                      </a:pPr>
                      <a:r>
                        <a:rPr lang="zh-CN" sz="1400" kern="100" dirty="0">
                          <a:effectLst/>
                        </a:rPr>
                        <a:t>存放用于发送或接收的时间标志计数器（</a:t>
                      </a:r>
                      <a:r>
                        <a:rPr lang="en-US" sz="1400" kern="100" dirty="0">
                          <a:effectLst/>
                        </a:rPr>
                        <a:t>TSC</a:t>
                      </a:r>
                      <a:r>
                        <a:rPr lang="zh-CN" sz="1400" kern="100" dirty="0">
                          <a:effectLst/>
                        </a:rPr>
                        <a:t>）的限制值。</a:t>
                      </a:r>
                      <a:endParaRPr lang="zh-CN" sz="14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超时控制寄存器</a:t>
            </a:r>
            <a:r>
              <a:rPr lang="en-US" altLang="zh-CN" dirty="0"/>
              <a:t>CANTOC</a:t>
            </a:r>
            <a:endParaRPr lang="zh-CN" altLang="en-US" dirty="0"/>
          </a:p>
        </p:txBody>
      </p:sp>
      <p:sp>
        <p:nvSpPr>
          <p:cNvPr id="2" name="矩形 1"/>
          <p:cNvSpPr/>
          <p:nvPr/>
        </p:nvSpPr>
        <p:spPr>
          <a:xfrm>
            <a:off x="615252" y="919189"/>
            <a:ext cx="7913496" cy="830997"/>
          </a:xfrm>
          <a:prstGeom prst="rect">
            <a:avLst/>
          </a:prstGeom>
        </p:spPr>
        <p:txBody>
          <a:bodyPr wrap="square">
            <a:spAutoFit/>
          </a:bodyPr>
          <a:lstStyle/>
          <a:p>
            <a:pPr indent="53848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该寄存器用来控制是否对某一个给定的邮箱进行超时功能使能。超时控制寄存器</a:t>
            </a:r>
            <a:r>
              <a:rPr lang="en-US" altLang="zh-CN" sz="2000" kern="100" dirty="0">
                <a:solidFill>
                  <a:schemeClr val="tx1">
                    <a:lumMod val="65000"/>
                    <a:lumOff val="35000"/>
                  </a:schemeClr>
                </a:solidFill>
                <a:latin typeface="+mn-ea"/>
                <a:cs typeface="Times New Roman" panose="02020603050405020304" pitchFamily="18" charset="0"/>
              </a:rPr>
              <a:t>CANTOC</a:t>
            </a:r>
            <a:r>
              <a:rPr lang="zh-CN" altLang="en-US"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17-47</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sp>
        <p:nvSpPr>
          <p:cNvPr id="6" name="矩形 5"/>
          <p:cNvSpPr/>
          <p:nvPr/>
        </p:nvSpPr>
        <p:spPr>
          <a:xfrm>
            <a:off x="2521374" y="2571750"/>
            <a:ext cx="4101251" cy="400110"/>
          </a:xfrm>
          <a:prstGeom prst="rect">
            <a:avLst/>
          </a:prstGeom>
        </p:spPr>
        <p:txBody>
          <a:bodyPr wrap="none">
            <a:spAutoFit/>
          </a:bodyPr>
          <a:lstStyle/>
          <a:p>
            <a:pPr algn="ctr">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17-47 </a:t>
            </a:r>
            <a:r>
              <a:rPr lang="zh-CN" altLang="en-US" sz="2000" kern="100" dirty="0">
                <a:latin typeface="+mn-ea"/>
                <a:cs typeface="Times New Roman" panose="02020603050405020304" pitchFamily="18" charset="0"/>
              </a:rPr>
              <a:t>超时控制寄存器</a:t>
            </a:r>
            <a:r>
              <a:rPr lang="en-US" altLang="zh-CN" sz="2000" kern="100" dirty="0">
                <a:latin typeface="+mn-ea"/>
                <a:cs typeface="Times New Roman" panose="02020603050405020304" pitchFamily="18" charset="0"/>
              </a:rPr>
              <a:t>CANTOC</a:t>
            </a:r>
            <a:endParaRPr lang="zh-CN" altLang="zh-CN" sz="2000" kern="100" dirty="0">
              <a:latin typeface="+mn-ea"/>
              <a:cs typeface="Times New Roman" panose="02020603050405020304" pitchFamily="18" charset="0"/>
            </a:endParaRPr>
          </a:p>
        </p:txBody>
      </p:sp>
      <p:sp>
        <p:nvSpPr>
          <p:cNvPr id="10" name="矩形 9"/>
          <p:cNvSpPr/>
          <p:nvPr/>
        </p:nvSpPr>
        <p:spPr>
          <a:xfrm>
            <a:off x="395536" y="3219822"/>
            <a:ext cx="6189516" cy="400110"/>
          </a:xfrm>
          <a:prstGeom prst="rect">
            <a:avLst/>
          </a:prstGeom>
        </p:spPr>
        <p:txBody>
          <a:bodyPr wrap="none">
            <a:spAutoFit/>
          </a:bodyPr>
          <a:lstStyle/>
          <a:p>
            <a:pPr algn="ctr">
              <a:spcAft>
                <a:spcPts val="0"/>
              </a:spcAft>
            </a:pPr>
            <a:r>
              <a:rPr lang="zh-CN" altLang="en-US"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R/W=</a:t>
            </a:r>
            <a:r>
              <a:rPr lang="zh-CN" altLang="en-US"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a:t>
            </a:r>
            <a:r>
              <a:rPr lang="zh-CN" altLang="en-US" sz="2000" kern="100" dirty="0">
                <a:latin typeface="+mn-ea"/>
                <a:cs typeface="Times New Roman" panose="02020603050405020304" pitchFamily="18" charset="0"/>
              </a:rPr>
              <a:t>可写；</a:t>
            </a:r>
            <a:r>
              <a:rPr lang="en-US" altLang="zh-CN" sz="2000" kern="100" dirty="0">
                <a:latin typeface="+mn-ea"/>
                <a:cs typeface="Times New Roman" panose="02020603050405020304" pitchFamily="18" charset="0"/>
              </a:rPr>
              <a:t>–n=</a:t>
            </a:r>
            <a:r>
              <a:rPr lang="zh-CN" altLang="en-US" sz="2000" kern="100" dirty="0">
                <a:latin typeface="+mn-ea"/>
                <a:cs typeface="Times New Roman" panose="02020603050405020304" pitchFamily="18" charset="0"/>
              </a:rPr>
              <a:t>复位后的值；</a:t>
            </a:r>
            <a:r>
              <a:rPr lang="en-US" altLang="zh-CN" sz="2000" kern="100" dirty="0">
                <a:latin typeface="+mn-ea"/>
                <a:cs typeface="Times New Roman" panose="02020603050405020304" pitchFamily="18" charset="0"/>
              </a:rPr>
              <a:t>x=</a:t>
            </a:r>
            <a:r>
              <a:rPr lang="zh-CN" altLang="en-US" sz="2000" kern="100" dirty="0">
                <a:latin typeface="+mn-ea"/>
                <a:cs typeface="Times New Roman" panose="02020603050405020304" pitchFamily="18" charset="0"/>
              </a:rPr>
              <a:t>不确定。</a:t>
            </a:r>
            <a:endParaRPr lang="zh-CN" altLang="zh-CN" sz="2000" kern="100" dirty="0">
              <a:latin typeface="+mn-ea"/>
              <a:cs typeface="Times New Roman" panose="02020603050405020304" pitchFamily="18" charset="0"/>
            </a:endParaRPr>
          </a:p>
        </p:txBody>
      </p:sp>
      <p:pic>
        <p:nvPicPr>
          <p:cNvPr id="4" name="图片 3"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8378" y="1756615"/>
            <a:ext cx="7928865" cy="699832"/>
          </a:xfrm>
          <a:prstGeom prst="rect">
            <a:avLst/>
          </a:prstGeom>
        </p:spPr>
      </p:pic>
      <p:graphicFrame>
        <p:nvGraphicFramePr>
          <p:cNvPr id="7" name="表格 6"/>
          <p:cNvGraphicFramePr>
            <a:graphicFrameLocks noGrp="1"/>
          </p:cNvGraphicFramePr>
          <p:nvPr/>
        </p:nvGraphicFramePr>
        <p:xfrm>
          <a:off x="1360169" y="3735235"/>
          <a:ext cx="6423660" cy="1097280"/>
        </p:xfrm>
        <a:graphic>
          <a:graphicData uri="http://schemas.openxmlformats.org/drawingml/2006/table">
            <a:tbl>
              <a:tblPr firstRow="1" bandRow="1">
                <a:tableStyleId>{00A15C55-8517-42AA-B614-E9B94910E393}</a:tableStyleId>
              </a:tblPr>
              <a:tblGrid>
                <a:gridCol w="635635"/>
                <a:gridCol w="1718945"/>
                <a:gridCol w="4069080"/>
              </a:tblGrid>
              <a:tr h="0">
                <a:tc>
                  <a:txBody>
                    <a:bodyPr/>
                    <a:lstStyle/>
                    <a:p>
                      <a:pPr algn="just">
                        <a:spcAft>
                          <a:spcPts val="0"/>
                        </a:spcAft>
                      </a:pPr>
                      <a:r>
                        <a:rPr lang="zh-CN" sz="1200" kern="100">
                          <a:effectLst/>
                        </a:rPr>
                        <a:t>位</a:t>
                      </a:r>
                      <a:endParaRPr lang="zh-CN" sz="1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名称</a:t>
                      </a:r>
                      <a:endParaRPr lang="zh-CN" sz="1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说明</a:t>
                      </a:r>
                      <a:endParaRPr lang="zh-CN" sz="12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200" kern="100">
                          <a:effectLst/>
                        </a:rPr>
                        <a:t>31</a:t>
                      </a:r>
                      <a:r>
                        <a:rPr lang="zh-CN" sz="1200" kern="100">
                          <a:effectLst/>
                        </a:rPr>
                        <a:t>～</a:t>
                      </a:r>
                      <a:r>
                        <a:rPr lang="en-US" sz="1200" kern="100">
                          <a:effectLst/>
                        </a:rPr>
                        <a:t>0</a:t>
                      </a:r>
                      <a:endParaRPr lang="zh-CN" sz="1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TOC31</a:t>
                      </a:r>
                      <a:r>
                        <a:rPr lang="zh-CN" sz="1200" kern="100" dirty="0">
                          <a:effectLst/>
                        </a:rPr>
                        <a:t>：</a:t>
                      </a:r>
                      <a:r>
                        <a:rPr lang="en-US" sz="1200" kern="100" dirty="0">
                          <a:effectLst/>
                        </a:rPr>
                        <a:t>0</a:t>
                      </a:r>
                      <a:endParaRPr lang="zh-CN" sz="12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超时控制寄存器。</a:t>
                      </a:r>
                      <a:endParaRPr lang="zh-CN" sz="1200" kern="100" dirty="0">
                        <a:effectLst/>
                      </a:endParaRPr>
                    </a:p>
                    <a:p>
                      <a:pPr marL="333375" indent="-333375" algn="just">
                        <a:spcAft>
                          <a:spcPts val="0"/>
                        </a:spcAft>
                      </a:pPr>
                      <a:r>
                        <a:rPr lang="en-US" sz="1200" kern="100" dirty="0">
                          <a:effectLst/>
                        </a:rPr>
                        <a:t>  1  CPU</a:t>
                      </a:r>
                      <a:r>
                        <a:rPr lang="zh-CN" sz="1200" kern="100" dirty="0">
                          <a:effectLst/>
                        </a:rPr>
                        <a:t>只有置位</a:t>
                      </a:r>
                      <a:r>
                        <a:rPr lang="en-US" sz="1200" kern="100" dirty="0">
                          <a:effectLst/>
                        </a:rPr>
                        <a:t>TOC[n]</a:t>
                      </a:r>
                      <a:r>
                        <a:rPr lang="zh-CN" sz="1200" kern="100" dirty="0">
                          <a:effectLst/>
                        </a:rPr>
                        <a:t>位，才可以使能邮箱</a:t>
                      </a:r>
                      <a:r>
                        <a:rPr lang="en-US" sz="1200" kern="100" dirty="0">
                          <a:effectLst/>
                        </a:rPr>
                        <a:t>n</a:t>
                      </a:r>
                      <a:r>
                        <a:rPr lang="zh-CN" sz="1200" kern="100" dirty="0">
                          <a:effectLst/>
                        </a:rPr>
                        <a:t>的超时功能。在置位</a:t>
                      </a:r>
                      <a:r>
                        <a:rPr lang="en-US" sz="1200" kern="100" dirty="0">
                          <a:effectLst/>
                        </a:rPr>
                        <a:t>TOC[n]</a:t>
                      </a:r>
                      <a:r>
                        <a:rPr lang="zh-CN" sz="1200" kern="100" dirty="0">
                          <a:effectLst/>
                        </a:rPr>
                        <a:t>位之前，相应的</a:t>
                      </a:r>
                      <a:r>
                        <a:rPr lang="en-US" sz="1200" kern="100" dirty="0">
                          <a:effectLst/>
                        </a:rPr>
                        <a:t>MOTO</a:t>
                      </a:r>
                      <a:r>
                        <a:rPr lang="zh-CN" sz="1200" kern="100" dirty="0">
                          <a:effectLst/>
                        </a:rPr>
                        <a:t>寄存器应该装载与</a:t>
                      </a:r>
                      <a:r>
                        <a:rPr lang="en-US" sz="1200" kern="100" dirty="0">
                          <a:effectLst/>
                        </a:rPr>
                        <a:t>TSC</a:t>
                      </a:r>
                      <a:r>
                        <a:rPr lang="zh-CN" sz="1200" kern="100" dirty="0">
                          <a:effectLst/>
                        </a:rPr>
                        <a:t>有关的超时值。</a:t>
                      </a:r>
                      <a:endParaRPr lang="zh-CN" sz="1200" kern="100" dirty="0">
                        <a:effectLst/>
                      </a:endParaRPr>
                    </a:p>
                    <a:p>
                      <a:pPr algn="just">
                        <a:spcAft>
                          <a:spcPts val="0"/>
                        </a:spcAft>
                      </a:pPr>
                      <a:r>
                        <a:rPr lang="en-US" sz="1200" kern="100" dirty="0">
                          <a:effectLst/>
                        </a:rPr>
                        <a:t>  0  </a:t>
                      </a:r>
                      <a:r>
                        <a:rPr lang="zh-CN" sz="1200" kern="100" dirty="0">
                          <a:effectLst/>
                        </a:rPr>
                        <a:t>禁止超时功能。</a:t>
                      </a:r>
                      <a:r>
                        <a:rPr lang="en-US" sz="1200" kern="100" dirty="0">
                          <a:effectLst/>
                        </a:rPr>
                        <a:t>TOS[n]</a:t>
                      </a:r>
                      <a:r>
                        <a:rPr lang="zh-CN" sz="1200" kern="100" dirty="0">
                          <a:effectLst/>
                        </a:rPr>
                        <a:t>标志不置位。</a:t>
                      </a:r>
                      <a:endParaRPr lang="zh-CN" sz="12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超时状态寄存器</a:t>
            </a:r>
            <a:r>
              <a:rPr lang="en-US" altLang="zh-CN" dirty="0"/>
              <a:t>CANTOS</a:t>
            </a:r>
            <a:endParaRPr lang="zh-CN" altLang="en-US" dirty="0"/>
          </a:p>
        </p:txBody>
      </p:sp>
      <p:sp>
        <p:nvSpPr>
          <p:cNvPr id="2" name="矩形 1"/>
          <p:cNvSpPr/>
          <p:nvPr/>
        </p:nvSpPr>
        <p:spPr>
          <a:xfrm>
            <a:off x="615252" y="771550"/>
            <a:ext cx="7913496" cy="830997"/>
          </a:xfrm>
          <a:prstGeom prst="rect">
            <a:avLst/>
          </a:prstGeom>
        </p:spPr>
        <p:txBody>
          <a:bodyPr wrap="square">
            <a:spAutoFit/>
          </a:bodyPr>
          <a:lstStyle/>
          <a:p>
            <a:pPr indent="53848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该寄存器用来保存超时邮箱的状态信息，具体的超时状态寄存器</a:t>
            </a:r>
            <a:r>
              <a:rPr lang="en-US" altLang="zh-CN" sz="2000" kern="100" dirty="0">
                <a:solidFill>
                  <a:schemeClr val="tx1">
                    <a:lumMod val="65000"/>
                    <a:lumOff val="35000"/>
                  </a:schemeClr>
                </a:solidFill>
                <a:latin typeface="+mn-ea"/>
                <a:cs typeface="Times New Roman" panose="02020603050405020304" pitchFamily="18" charset="0"/>
              </a:rPr>
              <a:t>CANTOS</a:t>
            </a:r>
            <a:r>
              <a:rPr lang="zh-CN" altLang="en-US" sz="2000" kern="100" dirty="0">
                <a:solidFill>
                  <a:schemeClr val="tx1">
                    <a:lumMod val="65000"/>
                    <a:lumOff val="35000"/>
                  </a:schemeClr>
                </a:solidFill>
                <a:latin typeface="+mn-ea"/>
                <a:cs typeface="Times New Roman" panose="02020603050405020304" pitchFamily="18" charset="0"/>
              </a:rPr>
              <a:t>的位信息如图</a:t>
            </a:r>
            <a:r>
              <a:rPr lang="en-US" altLang="zh-CN" sz="2000" kern="100" dirty="0">
                <a:solidFill>
                  <a:schemeClr val="tx1">
                    <a:lumMod val="65000"/>
                    <a:lumOff val="35000"/>
                  </a:schemeClr>
                </a:solidFill>
                <a:latin typeface="+mn-ea"/>
                <a:cs typeface="Times New Roman" panose="02020603050405020304" pitchFamily="18" charset="0"/>
              </a:rPr>
              <a:t>17-48</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sp>
        <p:nvSpPr>
          <p:cNvPr id="6" name="矩形 5"/>
          <p:cNvSpPr/>
          <p:nvPr/>
        </p:nvSpPr>
        <p:spPr>
          <a:xfrm>
            <a:off x="2458055" y="2283718"/>
            <a:ext cx="4227889" cy="400110"/>
          </a:xfrm>
          <a:prstGeom prst="rect">
            <a:avLst/>
          </a:prstGeom>
        </p:spPr>
        <p:txBody>
          <a:bodyPr wrap="none">
            <a:spAutoFit/>
          </a:bodyPr>
          <a:lstStyle/>
          <a:p>
            <a:pPr algn="ctr">
              <a:spcAft>
                <a:spcPts val="0"/>
              </a:spcAft>
            </a:pPr>
            <a:r>
              <a:rPr lang="zh-CN" altLang="en-US" sz="2000" kern="100" dirty="0">
                <a:latin typeface="+mn-ea"/>
                <a:cs typeface="Times New Roman" panose="02020603050405020304" pitchFamily="18" charset="0"/>
              </a:rPr>
              <a:t>图 </a:t>
            </a:r>
            <a:r>
              <a:rPr lang="en-US" altLang="zh-CN" sz="2000" kern="100" dirty="0">
                <a:latin typeface="+mn-ea"/>
                <a:cs typeface="Times New Roman" panose="02020603050405020304" pitchFamily="18" charset="0"/>
              </a:rPr>
              <a:t>17-48 </a:t>
            </a:r>
            <a:r>
              <a:rPr lang="zh-CN" altLang="en-US" sz="2000" kern="100" dirty="0">
                <a:latin typeface="+mn-ea"/>
                <a:cs typeface="Times New Roman" panose="02020603050405020304" pitchFamily="18" charset="0"/>
              </a:rPr>
              <a:t>超时状态寄存器 </a:t>
            </a:r>
            <a:r>
              <a:rPr lang="en-US" altLang="zh-CN" sz="2000" kern="100" dirty="0">
                <a:latin typeface="+mn-ea"/>
                <a:cs typeface="Times New Roman" panose="02020603050405020304" pitchFamily="18" charset="0"/>
              </a:rPr>
              <a:t>CANTOS</a:t>
            </a:r>
            <a:endParaRPr lang="zh-CN" altLang="zh-CN" sz="2000" kern="100" dirty="0">
              <a:latin typeface="+mn-ea"/>
              <a:cs typeface="Times New Roman" panose="02020603050405020304" pitchFamily="18" charset="0"/>
            </a:endParaRPr>
          </a:p>
        </p:txBody>
      </p:sp>
      <p:sp>
        <p:nvSpPr>
          <p:cNvPr id="10" name="矩形 9"/>
          <p:cNvSpPr/>
          <p:nvPr/>
        </p:nvSpPr>
        <p:spPr>
          <a:xfrm>
            <a:off x="395536" y="2819712"/>
            <a:ext cx="6189516" cy="400110"/>
          </a:xfrm>
          <a:prstGeom prst="rect">
            <a:avLst/>
          </a:prstGeom>
        </p:spPr>
        <p:txBody>
          <a:bodyPr wrap="none">
            <a:spAutoFit/>
          </a:bodyPr>
          <a:lstStyle/>
          <a:p>
            <a:pPr algn="ctr">
              <a:spcAft>
                <a:spcPts val="0"/>
              </a:spcAft>
            </a:pPr>
            <a:r>
              <a:rPr lang="zh-CN" altLang="en-US"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R/C=</a:t>
            </a:r>
            <a:r>
              <a:rPr lang="zh-CN" altLang="en-US"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a:t>
            </a:r>
            <a:r>
              <a:rPr lang="zh-CN" altLang="en-US" sz="2000" kern="100" dirty="0">
                <a:latin typeface="+mn-ea"/>
                <a:cs typeface="Times New Roman" panose="02020603050405020304" pitchFamily="18" charset="0"/>
              </a:rPr>
              <a:t>清除；</a:t>
            </a:r>
            <a:r>
              <a:rPr lang="en-US" altLang="zh-CN" sz="2000" kern="100" dirty="0">
                <a:latin typeface="+mn-ea"/>
                <a:cs typeface="Times New Roman" panose="02020603050405020304" pitchFamily="18" charset="0"/>
              </a:rPr>
              <a:t>–n=</a:t>
            </a:r>
            <a:r>
              <a:rPr lang="zh-CN" altLang="en-US" sz="2000" kern="100" dirty="0">
                <a:latin typeface="+mn-ea"/>
                <a:cs typeface="Times New Roman" panose="02020603050405020304" pitchFamily="18" charset="0"/>
              </a:rPr>
              <a:t>复位后的值；</a:t>
            </a:r>
            <a:r>
              <a:rPr lang="en-US" altLang="zh-CN" sz="2000" kern="100" dirty="0">
                <a:latin typeface="+mn-ea"/>
                <a:cs typeface="Times New Roman" panose="02020603050405020304" pitchFamily="18" charset="0"/>
              </a:rPr>
              <a:t>x=</a:t>
            </a:r>
            <a:r>
              <a:rPr lang="zh-CN" altLang="en-US" sz="2000" kern="100" dirty="0">
                <a:latin typeface="+mn-ea"/>
                <a:cs typeface="Times New Roman" panose="02020603050405020304" pitchFamily="18" charset="0"/>
              </a:rPr>
              <a:t>不确定。</a:t>
            </a:r>
            <a:endParaRPr lang="zh-CN" altLang="zh-CN" sz="2000" kern="100" dirty="0">
              <a:latin typeface="+mn-ea"/>
              <a:cs typeface="Times New Roman" panose="02020603050405020304" pitchFamily="18" charset="0"/>
            </a:endParaRPr>
          </a:p>
        </p:txBody>
      </p:sp>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81843" y="1635646"/>
            <a:ext cx="7380312" cy="670290"/>
          </a:xfrm>
          <a:prstGeom prst="rect">
            <a:avLst/>
          </a:prstGeom>
        </p:spPr>
      </p:pic>
      <p:graphicFrame>
        <p:nvGraphicFramePr>
          <p:cNvPr id="5" name="表格 4"/>
          <p:cNvGraphicFramePr>
            <a:graphicFrameLocks noGrp="1"/>
          </p:cNvGraphicFramePr>
          <p:nvPr/>
        </p:nvGraphicFramePr>
        <p:xfrm>
          <a:off x="1331640" y="3219822"/>
          <a:ext cx="6552728" cy="1645920"/>
        </p:xfrm>
        <a:graphic>
          <a:graphicData uri="http://schemas.openxmlformats.org/drawingml/2006/table">
            <a:tbl>
              <a:tblPr firstRow="1" bandRow="1">
                <a:tableStyleId>{00A15C55-8517-42AA-B614-E9B94910E393}</a:tableStyleId>
              </a:tblPr>
              <a:tblGrid>
                <a:gridCol w="614998"/>
                <a:gridCol w="930339"/>
                <a:gridCol w="5007391"/>
              </a:tblGrid>
              <a:tr h="0">
                <a:tc>
                  <a:txBody>
                    <a:bodyPr/>
                    <a:lstStyle/>
                    <a:p>
                      <a:pPr algn="just">
                        <a:spcAft>
                          <a:spcPts val="0"/>
                        </a:spcAft>
                      </a:pPr>
                      <a:r>
                        <a:rPr lang="zh-CN" sz="1200" kern="100">
                          <a:effectLst/>
                        </a:rPr>
                        <a:t>位</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名称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说明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200" kern="100">
                          <a:effectLst/>
                        </a:rPr>
                        <a:t>31</a:t>
                      </a:r>
                      <a:r>
                        <a:rPr lang="zh-CN" sz="1200" kern="100">
                          <a:effectLst/>
                        </a:rPr>
                        <a:t>～</a:t>
                      </a:r>
                      <a:r>
                        <a:rPr lang="en-US" sz="1200" kern="100">
                          <a:effectLst/>
                        </a:rPr>
                        <a:t>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TOS31</a:t>
                      </a:r>
                      <a:r>
                        <a:rPr lang="zh-CN" sz="1200" kern="100" dirty="0">
                          <a:effectLst/>
                        </a:rPr>
                        <a:t>：</a:t>
                      </a:r>
                      <a:r>
                        <a:rPr lang="en-US" sz="1200" kern="100" dirty="0">
                          <a:effectLst/>
                        </a:rPr>
                        <a:t>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超时状态寄存器。</a:t>
                      </a:r>
                      <a:endParaRPr lang="zh-CN" sz="1200" kern="100" dirty="0">
                        <a:effectLst/>
                      </a:endParaRPr>
                    </a:p>
                    <a:p>
                      <a:pPr marL="333375" indent="-333375" algn="just">
                        <a:spcAft>
                          <a:spcPts val="0"/>
                        </a:spcAft>
                      </a:pPr>
                      <a:r>
                        <a:rPr lang="en-US" sz="1200" kern="100" dirty="0">
                          <a:effectLst/>
                        </a:rPr>
                        <a:t>  1  </a:t>
                      </a:r>
                      <a:r>
                        <a:rPr lang="zh-CN" sz="1200" kern="100" dirty="0">
                          <a:effectLst/>
                        </a:rPr>
                        <a:t>邮箱</a:t>
                      </a:r>
                      <a:r>
                        <a:rPr lang="en-US" sz="1200" kern="100" dirty="0">
                          <a:effectLst/>
                        </a:rPr>
                        <a:t>n</a:t>
                      </a:r>
                      <a:r>
                        <a:rPr lang="zh-CN" sz="1200" kern="100" dirty="0">
                          <a:effectLst/>
                        </a:rPr>
                        <a:t>已超时。计数器的值大于或等于对应邮箱</a:t>
                      </a:r>
                      <a:r>
                        <a:rPr lang="en-US" sz="1200" kern="100" dirty="0">
                          <a:effectLst/>
                        </a:rPr>
                        <a:t>n</a:t>
                      </a:r>
                      <a:r>
                        <a:rPr lang="zh-CN" sz="1200" kern="100" dirty="0">
                          <a:effectLst/>
                        </a:rPr>
                        <a:t>的超时寄存器的值，并且此时</a:t>
                      </a:r>
                      <a:r>
                        <a:rPr lang="en-US" sz="1200" kern="100" dirty="0">
                          <a:effectLst/>
                        </a:rPr>
                        <a:t>TOC[n]</a:t>
                      </a:r>
                      <a:r>
                        <a:rPr lang="zh-CN" sz="1200" kern="100" dirty="0">
                          <a:effectLst/>
                        </a:rPr>
                        <a:t>已置位。</a:t>
                      </a:r>
                      <a:endParaRPr lang="zh-CN" sz="1200" kern="100" dirty="0">
                        <a:effectLst/>
                      </a:endParaRPr>
                    </a:p>
                    <a:p>
                      <a:pPr marL="342900" lvl="0" indent="-342900" algn="just">
                        <a:spcAft>
                          <a:spcPts val="0"/>
                        </a:spcAft>
                        <a:buFont typeface="+mj-lt"/>
                        <a:buAutoNum type="arabicPeriod"/>
                      </a:pPr>
                      <a:r>
                        <a:rPr lang="zh-CN" sz="1200" kern="100" dirty="0">
                          <a:effectLst/>
                        </a:rPr>
                        <a:t>没有超时或此功能对于该邮箱已被禁止。</a:t>
                      </a:r>
                      <a:endParaRPr lang="zh-CN" sz="1200" kern="100" dirty="0">
                        <a:effectLst/>
                      </a:endParaRPr>
                    </a:p>
                    <a:p>
                      <a:pPr marL="123825" algn="just">
                        <a:spcAft>
                          <a:spcPts val="0"/>
                        </a:spcAft>
                      </a:pPr>
                      <a:r>
                        <a:rPr lang="zh-CN" sz="1200" kern="100" dirty="0">
                          <a:effectLst/>
                        </a:rPr>
                        <a:t>当以下三个条件全部满足时，</a:t>
                      </a:r>
                      <a:r>
                        <a:rPr lang="en-US" sz="1200" kern="100" dirty="0" err="1">
                          <a:effectLst/>
                        </a:rPr>
                        <a:t>TOSn</a:t>
                      </a:r>
                      <a:r>
                        <a:rPr lang="zh-CN" sz="1200" kern="100" dirty="0">
                          <a:effectLst/>
                        </a:rPr>
                        <a:t>被置位：</a:t>
                      </a:r>
                      <a:endParaRPr lang="zh-CN" sz="1200" kern="100" dirty="0">
                        <a:effectLst/>
                      </a:endParaRPr>
                    </a:p>
                    <a:p>
                      <a:pPr marL="342900" lvl="0" indent="-342900" algn="just">
                        <a:spcAft>
                          <a:spcPts val="0"/>
                        </a:spcAft>
                        <a:buFont typeface="Wingdings" panose="05000000000000000000" pitchFamily="2" charset="2"/>
                        <a:buChar char=""/>
                      </a:pPr>
                      <a:r>
                        <a:rPr lang="en-US" sz="1200" kern="100" dirty="0">
                          <a:effectLst/>
                        </a:rPr>
                        <a:t>TSC</a:t>
                      </a:r>
                      <a:r>
                        <a:rPr lang="zh-CN" sz="1200" kern="100" dirty="0">
                          <a:effectLst/>
                        </a:rPr>
                        <a:t>的值大于或等于超时寄存器</a:t>
                      </a:r>
                      <a:r>
                        <a:rPr lang="en-US" sz="1200" kern="100" dirty="0" err="1">
                          <a:effectLst/>
                        </a:rPr>
                        <a:t>MOTOn</a:t>
                      </a:r>
                      <a:r>
                        <a:rPr lang="zh-CN" sz="1200" kern="100" dirty="0">
                          <a:effectLst/>
                        </a:rPr>
                        <a:t>内的值；</a:t>
                      </a:r>
                      <a:endParaRPr lang="zh-CN" sz="1200" kern="100" dirty="0">
                        <a:effectLst/>
                      </a:endParaRPr>
                    </a:p>
                    <a:p>
                      <a:pPr marL="342900" lvl="0" indent="-342900" algn="just">
                        <a:spcAft>
                          <a:spcPts val="0"/>
                        </a:spcAft>
                        <a:buFont typeface="Wingdings" panose="05000000000000000000" pitchFamily="2" charset="2"/>
                        <a:buChar char=""/>
                      </a:pPr>
                      <a:r>
                        <a:rPr lang="en-US" sz="1200" kern="100" dirty="0" err="1">
                          <a:effectLst/>
                        </a:rPr>
                        <a:t>TOCn</a:t>
                      </a:r>
                      <a:r>
                        <a:rPr lang="zh-CN" sz="1200" kern="100" dirty="0">
                          <a:effectLst/>
                        </a:rPr>
                        <a:t>置位；</a:t>
                      </a:r>
                      <a:endParaRPr lang="zh-CN" sz="1200" kern="100" dirty="0">
                        <a:effectLst/>
                      </a:endParaRPr>
                    </a:p>
                    <a:p>
                      <a:pPr marL="342900" lvl="0" indent="-342900" algn="just">
                        <a:spcAft>
                          <a:spcPts val="0"/>
                        </a:spcAft>
                        <a:buFont typeface="Wingdings" panose="05000000000000000000" pitchFamily="2" charset="2"/>
                        <a:buChar char=""/>
                      </a:pPr>
                      <a:r>
                        <a:rPr lang="en-US" sz="1200" kern="100" dirty="0" err="1">
                          <a:effectLst/>
                        </a:rPr>
                        <a:t>TRSn</a:t>
                      </a:r>
                      <a:r>
                        <a:rPr lang="zh-CN" sz="1200" kern="100" dirty="0">
                          <a:effectLst/>
                        </a:rPr>
                        <a:t>置位。</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0"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模块的配置</a:t>
            </a:r>
            <a:endParaRPr lang="zh-CN" altLang="en-US" dirty="0"/>
          </a:p>
        </p:txBody>
      </p:sp>
      <p:sp>
        <p:nvSpPr>
          <p:cNvPr id="11" name="矩形 10"/>
          <p:cNvSpPr/>
          <p:nvPr/>
        </p:nvSpPr>
        <p:spPr>
          <a:xfrm>
            <a:off x="1767379" y="2063918"/>
            <a:ext cx="5609241" cy="1015663"/>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前面已经详细介绍了</a:t>
            </a:r>
            <a:r>
              <a:rPr lang="en-US" altLang="zh-CN" sz="2000" kern="100" dirty="0">
                <a:solidFill>
                  <a:schemeClr val="tx1">
                    <a:lumMod val="65000"/>
                    <a:lumOff val="35000"/>
                  </a:schemeClr>
                </a:solidFill>
                <a:latin typeface="+mn-ea"/>
              </a:rPr>
              <a:t>eCAN</a:t>
            </a:r>
            <a:r>
              <a:rPr lang="zh-CN" altLang="en-US" sz="2000" kern="100" dirty="0">
                <a:solidFill>
                  <a:schemeClr val="tx1">
                    <a:lumMod val="65000"/>
                    <a:lumOff val="35000"/>
                  </a:schemeClr>
                </a:solidFill>
                <a:latin typeface="+mn-ea"/>
              </a:rPr>
              <a:t>模块的寄存器，下面一起来了解如何使用这些控制寄存器来实现对</a:t>
            </a:r>
            <a:r>
              <a:rPr lang="en-US" altLang="zh-CN" sz="2000" kern="100" dirty="0">
                <a:solidFill>
                  <a:schemeClr val="tx1">
                    <a:lumMod val="65000"/>
                    <a:lumOff val="35000"/>
                  </a:schemeClr>
                </a:solidFill>
                <a:latin typeface="+mn-ea"/>
              </a:rPr>
              <a:t>eCAN</a:t>
            </a:r>
            <a:r>
              <a:rPr lang="zh-CN" altLang="en-US" sz="2000" kern="100" dirty="0">
                <a:solidFill>
                  <a:schemeClr val="tx1">
                    <a:lumMod val="65000"/>
                    <a:lumOff val="35000"/>
                  </a:schemeClr>
                </a:solidFill>
                <a:latin typeface="+mn-ea"/>
              </a:rPr>
              <a:t>模块的功能配置。</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波特率的配置</a:t>
            </a:r>
            <a:endParaRPr lang="zh-CN" altLang="en-US" dirty="0"/>
          </a:p>
        </p:txBody>
      </p:sp>
      <p:sp>
        <p:nvSpPr>
          <p:cNvPr id="11" name="矩形 10"/>
          <p:cNvSpPr/>
          <p:nvPr/>
        </p:nvSpPr>
        <p:spPr>
          <a:xfrm>
            <a:off x="523395" y="784160"/>
            <a:ext cx="8097207" cy="2862322"/>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前面已经学过，波特率就是指每秒钟所能够传输的位数，也就是说如果知道了每一个位传输时需要多少时间的话，波特率也就能够得到了。在</a:t>
            </a:r>
            <a:r>
              <a:rPr lang="en-US" altLang="zh-CN" sz="2000" kern="100" dirty="0">
                <a:solidFill>
                  <a:schemeClr val="tx1">
                    <a:lumMod val="65000"/>
                    <a:lumOff val="35000"/>
                  </a:schemeClr>
                </a:solidFill>
                <a:latin typeface="+mn-ea"/>
              </a:rPr>
              <a:t>eCAN</a:t>
            </a:r>
            <a:r>
              <a:rPr lang="zh-CN" altLang="en-US" sz="2000" kern="100" dirty="0">
                <a:solidFill>
                  <a:schemeClr val="tx1">
                    <a:lumMod val="65000"/>
                    <a:lumOff val="35000"/>
                  </a:schemeClr>
                </a:solidFill>
                <a:latin typeface="+mn-ea"/>
              </a:rPr>
              <a:t>模式下，</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总线上位的长度由参数</a:t>
            </a:r>
            <a:r>
              <a:rPr lang="en-US" altLang="zh-CN" sz="2000" kern="100" dirty="0">
                <a:solidFill>
                  <a:schemeClr val="tx1">
                    <a:lumMod val="65000"/>
                    <a:lumOff val="35000"/>
                  </a:schemeClr>
                </a:solidFill>
                <a:latin typeface="+mn-ea"/>
              </a:rPr>
              <a:t>TSEG1(CANBTC[6~3])</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TSEG2(CANBTC[2~0])</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BRP(CANBTC[23~17])</a:t>
            </a:r>
            <a:r>
              <a:rPr lang="zh-CN" altLang="en-US" sz="2000" kern="100" dirty="0">
                <a:solidFill>
                  <a:schemeClr val="tx1">
                    <a:lumMod val="65000"/>
                    <a:lumOff val="35000"/>
                  </a:schemeClr>
                </a:solidFill>
                <a:latin typeface="+mn-ea"/>
              </a:rPr>
              <a:t>来确定。之前也介绍过</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总线的位定时要求，如图</a:t>
            </a:r>
            <a:r>
              <a:rPr lang="en-US" altLang="zh-CN" sz="2000" kern="100" dirty="0">
                <a:solidFill>
                  <a:schemeClr val="tx1">
                    <a:lumMod val="65000"/>
                    <a:lumOff val="35000"/>
                  </a:schemeClr>
                </a:solidFill>
                <a:latin typeface="+mn-ea"/>
              </a:rPr>
              <a:t>17-12</a:t>
            </a:r>
            <a:r>
              <a:rPr lang="zh-CN" altLang="en-US" sz="2000" kern="100" dirty="0">
                <a:solidFill>
                  <a:schemeClr val="tx1">
                    <a:lumMod val="65000"/>
                    <a:lumOff val="35000"/>
                  </a:schemeClr>
                </a:solidFill>
                <a:latin typeface="+mn-ea"/>
              </a:rPr>
              <a:t>所示。</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协议定义了</a:t>
            </a:r>
            <a:r>
              <a:rPr lang="en-US" altLang="zh-CN" sz="2000" kern="100" dirty="0">
                <a:solidFill>
                  <a:schemeClr val="tx1">
                    <a:lumMod val="65000"/>
                    <a:lumOff val="35000"/>
                  </a:schemeClr>
                </a:solidFill>
                <a:latin typeface="+mn-ea"/>
              </a:rPr>
              <a:t>PROP_SEG</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PHASE_SEG1</a:t>
            </a:r>
            <a:r>
              <a:rPr lang="zh-CN" altLang="en-US" sz="2000" kern="100" dirty="0">
                <a:solidFill>
                  <a:schemeClr val="tx1">
                    <a:lumMod val="65000"/>
                    <a:lumOff val="35000"/>
                  </a:schemeClr>
                </a:solidFill>
                <a:latin typeface="+mn-ea"/>
              </a:rPr>
              <a:t>结合构成了</a:t>
            </a:r>
            <a:r>
              <a:rPr lang="en-US" altLang="zh-CN" sz="2000" kern="100" dirty="0">
                <a:solidFill>
                  <a:schemeClr val="tx1">
                    <a:lumMod val="65000"/>
                    <a:lumOff val="35000"/>
                  </a:schemeClr>
                </a:solidFill>
                <a:latin typeface="+mn-ea"/>
              </a:rPr>
              <a:t>TSEG1</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TSEG2</a:t>
            </a:r>
            <a:r>
              <a:rPr lang="zh-CN" altLang="en-US" sz="2000" kern="100" dirty="0">
                <a:solidFill>
                  <a:schemeClr val="tx1">
                    <a:lumMod val="65000"/>
                    <a:lumOff val="35000"/>
                  </a:schemeClr>
                </a:solidFill>
                <a:latin typeface="+mn-ea"/>
              </a:rPr>
              <a:t>定义了</a:t>
            </a:r>
            <a:r>
              <a:rPr lang="en-US" altLang="zh-CN" sz="2000" kern="100" dirty="0">
                <a:solidFill>
                  <a:schemeClr val="tx1">
                    <a:lumMod val="65000"/>
                    <a:lumOff val="35000"/>
                  </a:schemeClr>
                </a:solidFill>
                <a:latin typeface="+mn-ea"/>
              </a:rPr>
              <a:t>PHASE_SEG2</a:t>
            </a:r>
            <a:r>
              <a:rPr lang="zh-CN" altLang="en-US" sz="2000" kern="100" dirty="0">
                <a:solidFill>
                  <a:schemeClr val="tx1">
                    <a:lumMod val="65000"/>
                    <a:lumOff val="35000"/>
                  </a:schemeClr>
                </a:solidFill>
                <a:latin typeface="+mn-ea"/>
              </a:rPr>
              <a:t>时间段的长度。</a:t>
            </a:r>
            <a:r>
              <a:rPr lang="en-US" altLang="zh-CN" sz="2000" kern="100" dirty="0">
                <a:solidFill>
                  <a:schemeClr val="tx1">
                    <a:lumMod val="65000"/>
                    <a:lumOff val="35000"/>
                  </a:schemeClr>
                </a:solidFill>
                <a:latin typeface="+mn-ea"/>
              </a:rPr>
              <a:t>TESG1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TESG2</a:t>
            </a:r>
            <a:r>
              <a:rPr lang="zh-CN" altLang="en-US" sz="2000" kern="100" dirty="0">
                <a:solidFill>
                  <a:schemeClr val="tx1">
                    <a:lumMod val="65000"/>
                    <a:lumOff val="35000"/>
                  </a:schemeClr>
                </a:solidFill>
                <a:latin typeface="+mn-ea"/>
              </a:rPr>
              <a:t>都是以</a:t>
            </a:r>
            <a:r>
              <a:rPr lang="en-US" altLang="zh-CN" sz="2000" kern="100" dirty="0">
                <a:solidFill>
                  <a:schemeClr val="tx1">
                    <a:lumMod val="65000"/>
                    <a:lumOff val="35000"/>
                  </a:schemeClr>
                </a:solidFill>
                <a:latin typeface="+mn-ea"/>
              </a:rPr>
              <a:t>TQ</a:t>
            </a:r>
            <a:r>
              <a:rPr lang="zh-CN" altLang="en-US" sz="2000" kern="100" dirty="0">
                <a:solidFill>
                  <a:schemeClr val="tx1">
                    <a:lumMod val="65000"/>
                    <a:lumOff val="35000"/>
                  </a:schemeClr>
                </a:solidFill>
                <a:latin typeface="+mn-ea"/>
              </a:rPr>
              <a:t>为单位的。</a:t>
            </a:r>
            <a:r>
              <a:rPr lang="en-US" altLang="zh-CN" sz="2000" kern="100" dirty="0">
                <a:solidFill>
                  <a:schemeClr val="tx1">
                    <a:lumMod val="65000"/>
                    <a:lumOff val="35000"/>
                  </a:schemeClr>
                </a:solidFill>
                <a:latin typeface="+mn-ea"/>
              </a:rPr>
              <a:t>TQ</a:t>
            </a:r>
            <a:r>
              <a:rPr lang="zh-CN" altLang="en-US" sz="2000" kern="100" dirty="0">
                <a:solidFill>
                  <a:schemeClr val="tx1">
                    <a:lumMod val="65000"/>
                    <a:lumOff val="35000"/>
                  </a:schemeClr>
                </a:solidFill>
                <a:latin typeface="+mn-ea"/>
              </a:rPr>
              <a:t>是指时间份额，就是一个时间单位。由</a:t>
            </a:r>
            <a:r>
              <a:rPr lang="en-US" altLang="zh-CN" sz="2000" kern="100" dirty="0">
                <a:solidFill>
                  <a:schemeClr val="tx1">
                    <a:lumMod val="65000"/>
                    <a:lumOff val="35000"/>
                  </a:schemeClr>
                </a:solidFill>
                <a:latin typeface="+mn-ea"/>
              </a:rPr>
              <a:t>SYSCLK</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BRP</a:t>
            </a:r>
            <a:r>
              <a:rPr lang="zh-CN" altLang="en-US" sz="2000" kern="100" dirty="0">
                <a:solidFill>
                  <a:schemeClr val="tx1">
                    <a:lumMod val="65000"/>
                    <a:lumOff val="35000"/>
                  </a:schemeClr>
                </a:solidFill>
                <a:latin typeface="+mn-ea"/>
              </a:rPr>
              <a:t>的值来确定，如式 </a:t>
            </a:r>
            <a:r>
              <a:rPr lang="en-US" altLang="zh-CN" sz="2000" kern="100" dirty="0">
                <a:solidFill>
                  <a:schemeClr val="tx1">
                    <a:lumMod val="65000"/>
                    <a:lumOff val="35000"/>
                  </a:schemeClr>
                </a:solidFill>
                <a:latin typeface="+mn-ea"/>
              </a:rPr>
              <a:t>17-6</a:t>
            </a:r>
            <a:r>
              <a:rPr lang="zh-CN" altLang="en-US" sz="2000" kern="100" dirty="0">
                <a:solidFill>
                  <a:schemeClr val="tx1">
                    <a:lumMod val="65000"/>
                    <a:lumOff val="35000"/>
                  </a:schemeClr>
                </a:solidFill>
                <a:latin typeface="+mn-ea"/>
              </a:rPr>
              <a:t>所示。</a:t>
            </a:r>
            <a:endParaRPr lang="zh-CN" altLang="en-US" sz="2000" kern="100" dirty="0">
              <a:solidFill>
                <a:schemeClr val="tx1">
                  <a:lumMod val="65000"/>
                  <a:lumOff val="35000"/>
                </a:schemeClr>
              </a:solidFill>
              <a:latin typeface="+mn-ea"/>
            </a:endParaRPr>
          </a:p>
        </p:txBody>
      </p:sp>
      <p:graphicFrame>
        <p:nvGraphicFramePr>
          <p:cNvPr id="3" name="对象 2"/>
          <p:cNvGraphicFramePr>
            <a:graphicFrameLocks noChangeAspect="1"/>
          </p:cNvGraphicFramePr>
          <p:nvPr/>
        </p:nvGraphicFramePr>
        <p:xfrm>
          <a:off x="3731647" y="3752318"/>
          <a:ext cx="1680705" cy="725759"/>
        </p:xfrm>
        <a:graphic>
          <a:graphicData uri="http://schemas.openxmlformats.org/presentationml/2006/ole">
            <mc:AlternateContent xmlns:mc="http://schemas.openxmlformats.org/markup-compatibility/2006">
              <mc:Choice xmlns:v="urn:schemas-microsoft-com:vml" Requires="v">
                <p:oleObj spid="_x0000_s206943" name="" r:id="rId1" imgW="838200" imgH="368300" progId="Equation.DSMT4">
                  <p:embed/>
                </p:oleObj>
              </mc:Choice>
              <mc:Fallback>
                <p:oleObj name="" r:id="rId1" imgW="838200" imgH="3683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647" y="3752318"/>
                        <a:ext cx="1680705" cy="725759"/>
                      </a:xfrm>
                      <a:prstGeom prst="rect">
                        <a:avLst/>
                      </a:prstGeom>
                      <a:solidFill>
                        <a:schemeClr val="bg1"/>
                      </a:solidFill>
                    </p:spPr>
                  </p:pic>
                </p:oleObj>
              </mc:Fallback>
            </mc:AlternateContent>
          </a:graphicData>
        </a:graphic>
      </p:graphicFrame>
      <p:sp>
        <p:nvSpPr>
          <p:cNvPr id="4" name="Rectangle 3"/>
          <p:cNvSpPr>
            <a:spLocks noChangeArrowheads="1"/>
          </p:cNvSpPr>
          <p:nvPr/>
        </p:nvSpPr>
        <p:spPr bwMode="auto">
          <a:xfrm>
            <a:off x="0" y="361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en-US" altLang="zh-CN" sz="6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5" name="矩形 4"/>
          <p:cNvSpPr/>
          <p:nvPr/>
        </p:nvSpPr>
        <p:spPr>
          <a:xfrm>
            <a:off x="7464038" y="3894793"/>
            <a:ext cx="992579" cy="400110"/>
          </a:xfrm>
          <a:prstGeom prst="rect">
            <a:avLst/>
          </a:prstGeom>
        </p:spPr>
        <p:txBody>
          <a:bodyPr wrap="none">
            <a:spAutoFit/>
          </a:bodyPr>
          <a:lstStyle/>
          <a:p>
            <a:r>
              <a:rPr lang="en-US" altLang="zh-CN" sz="2000" kern="100" dirty="0">
                <a:latin typeface="+mn-ea"/>
                <a:cs typeface="Times New Roman" panose="02020603050405020304" pitchFamily="18" charset="0"/>
              </a:rPr>
              <a:t> (17-6)</a:t>
            </a:r>
            <a:endParaRPr lang="zh-CN" altLang="en-US" sz="2000" dirty="0">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a:t>
            </a:r>
            <a:r>
              <a:rPr lang="zh-CN" altLang="zh-CN" dirty="0"/>
              <a:t>总线的概述</a:t>
            </a:r>
            <a:r>
              <a:rPr lang="en-US" altLang="zh-CN" dirty="0" smtClean="0"/>
              <a:t>·</a:t>
            </a:r>
            <a:r>
              <a:rPr lang="en-US" altLang="zh-CN" dirty="0"/>
              <a:t>CAN</a:t>
            </a:r>
            <a:r>
              <a:rPr lang="zh-CN" altLang="en-US" dirty="0"/>
              <a:t>有哪些特点</a:t>
            </a:r>
            <a:endParaRPr lang="zh-CN" altLang="en-US" dirty="0"/>
          </a:p>
        </p:txBody>
      </p:sp>
      <p:sp>
        <p:nvSpPr>
          <p:cNvPr id="4" name="矩形 3"/>
          <p:cNvSpPr/>
          <p:nvPr/>
        </p:nvSpPr>
        <p:spPr>
          <a:xfrm>
            <a:off x="395536" y="911263"/>
            <a:ext cx="8208912" cy="3748719"/>
          </a:xfrm>
          <a:prstGeom prst="rect">
            <a:avLst/>
          </a:prstGeom>
        </p:spPr>
        <p:txBody>
          <a:bodyPr wrap="square">
            <a:spAutoFit/>
          </a:bodyPr>
          <a:lstStyle/>
          <a:p>
            <a:pPr indent="450850" algn="just">
              <a:lnSpc>
                <a:spcPct val="120000"/>
              </a:lnSpc>
              <a:spcAft>
                <a:spcPts val="0"/>
              </a:spcAft>
            </a:pPr>
            <a:r>
              <a:rPr lang="en-US" altLang="zh-CN" kern="100" dirty="0">
                <a:solidFill>
                  <a:schemeClr val="tx1">
                    <a:lumMod val="65000"/>
                    <a:lumOff val="35000"/>
                  </a:schemeClr>
                </a:solidFill>
                <a:latin typeface="+mn-ea"/>
                <a:cs typeface="Times New Roman" panose="02020603050405020304" pitchFamily="18" charset="0"/>
              </a:rPr>
              <a:t>CAN</a:t>
            </a:r>
            <a:r>
              <a:rPr lang="zh-CN" altLang="en-US" kern="100" dirty="0">
                <a:solidFill>
                  <a:schemeClr val="tx1">
                    <a:lumMod val="65000"/>
                    <a:lumOff val="35000"/>
                  </a:schemeClr>
                </a:solidFill>
                <a:latin typeface="+mn-ea"/>
                <a:cs typeface="Times New Roman" panose="02020603050405020304" pitchFamily="18" charset="0"/>
              </a:rPr>
              <a:t>总线具有许多十分优越的特点，被广泛应用于分布式实时系统中。这些特点包括</a:t>
            </a:r>
            <a:r>
              <a:rPr lang="zh-CN" altLang="en-US" kern="100" dirty="0" smtClean="0">
                <a:solidFill>
                  <a:schemeClr val="tx1">
                    <a:lumMod val="65000"/>
                    <a:lumOff val="35000"/>
                  </a:schemeClr>
                </a:solidFill>
                <a:latin typeface="+mn-ea"/>
                <a:cs typeface="Times New Roman" panose="02020603050405020304" pitchFamily="18" charset="0"/>
              </a:rPr>
              <a:t>：</a:t>
            </a:r>
            <a:endParaRPr lang="en-US" altLang="zh-CN" kern="100" dirty="0" smtClean="0">
              <a:solidFill>
                <a:schemeClr val="tx1">
                  <a:lumMod val="65000"/>
                  <a:lumOff val="35000"/>
                </a:schemeClr>
              </a:solidFill>
              <a:latin typeface="+mn-ea"/>
              <a:cs typeface="Times New Roman" panose="02020603050405020304" pitchFamily="18" charset="0"/>
            </a:endParaRPr>
          </a:p>
          <a:p>
            <a:pPr indent="363855" algn="just">
              <a:lnSpc>
                <a:spcPct val="120000"/>
              </a:lnSpc>
              <a:spcAft>
                <a:spcPts val="0"/>
              </a:spcAft>
            </a:pPr>
            <a:r>
              <a:rPr lang="en-US" altLang="zh-CN" kern="100" dirty="0" smtClean="0">
                <a:solidFill>
                  <a:schemeClr val="tx1">
                    <a:lumMod val="65000"/>
                    <a:lumOff val="35000"/>
                  </a:schemeClr>
                </a:solidFill>
                <a:latin typeface="+mn-ea"/>
                <a:cs typeface="Times New Roman" panose="02020603050405020304" pitchFamily="18" charset="0"/>
              </a:rPr>
              <a:t>· </a:t>
            </a:r>
            <a:r>
              <a:rPr lang="zh-CN" altLang="en-US" kern="100" dirty="0" smtClean="0">
                <a:solidFill>
                  <a:schemeClr val="tx1">
                    <a:lumMod val="65000"/>
                    <a:lumOff val="35000"/>
                  </a:schemeClr>
                </a:solidFill>
                <a:latin typeface="+mn-ea"/>
                <a:cs typeface="Times New Roman" panose="02020603050405020304" pitchFamily="18" charset="0"/>
              </a:rPr>
              <a:t>低成本；</a:t>
            </a:r>
            <a:endParaRPr lang="en-US" altLang="zh-CN" kern="100" dirty="0" smtClean="0">
              <a:solidFill>
                <a:schemeClr val="tx1">
                  <a:lumMod val="65000"/>
                  <a:lumOff val="35000"/>
                </a:schemeClr>
              </a:solidFill>
              <a:latin typeface="+mn-ea"/>
              <a:cs typeface="Times New Roman" panose="02020603050405020304" pitchFamily="18" charset="0"/>
            </a:endParaRPr>
          </a:p>
          <a:p>
            <a:pPr indent="363855" algn="just">
              <a:lnSpc>
                <a:spcPct val="120000"/>
              </a:lnSpc>
              <a:spcAft>
                <a:spcPts val="0"/>
              </a:spcAft>
            </a:pPr>
            <a:r>
              <a:rPr lang="en-US" altLang="zh-CN" kern="100" dirty="0" smtClean="0">
                <a:solidFill>
                  <a:schemeClr val="tx1">
                    <a:lumMod val="65000"/>
                    <a:lumOff val="35000"/>
                  </a:schemeClr>
                </a:solidFill>
                <a:latin typeface="+mn-ea"/>
                <a:cs typeface="Times New Roman" panose="02020603050405020304" pitchFamily="18" charset="0"/>
              </a:rPr>
              <a:t>· </a:t>
            </a:r>
            <a:r>
              <a:rPr lang="zh-CN" altLang="en-US" kern="100" dirty="0" smtClean="0">
                <a:solidFill>
                  <a:schemeClr val="tx1">
                    <a:lumMod val="65000"/>
                    <a:lumOff val="35000"/>
                  </a:schemeClr>
                </a:solidFill>
                <a:latin typeface="+mn-ea"/>
                <a:cs typeface="Times New Roman" panose="02020603050405020304" pitchFamily="18" charset="0"/>
              </a:rPr>
              <a:t>极</a:t>
            </a:r>
            <a:r>
              <a:rPr lang="zh-CN" altLang="en-US" kern="100" dirty="0">
                <a:solidFill>
                  <a:schemeClr val="tx1">
                    <a:lumMod val="65000"/>
                    <a:lumOff val="35000"/>
                  </a:schemeClr>
                </a:solidFill>
                <a:latin typeface="+mn-ea"/>
                <a:cs typeface="Times New Roman" panose="02020603050405020304" pitchFamily="18" charset="0"/>
              </a:rPr>
              <a:t>高的总线利用率</a:t>
            </a:r>
            <a:r>
              <a:rPr lang="zh-CN" altLang="en-US" kern="100" dirty="0" smtClean="0">
                <a:solidFill>
                  <a:schemeClr val="tx1">
                    <a:lumMod val="65000"/>
                    <a:lumOff val="35000"/>
                  </a:schemeClr>
                </a:solidFill>
                <a:latin typeface="+mn-ea"/>
                <a:cs typeface="Times New Roman" panose="02020603050405020304" pitchFamily="18" charset="0"/>
              </a:rPr>
              <a:t>；</a:t>
            </a:r>
            <a:endParaRPr lang="en-US" altLang="zh-CN" kern="100" dirty="0" smtClean="0">
              <a:solidFill>
                <a:schemeClr val="tx1">
                  <a:lumMod val="65000"/>
                  <a:lumOff val="35000"/>
                </a:schemeClr>
              </a:solidFill>
              <a:latin typeface="+mn-ea"/>
              <a:cs typeface="Times New Roman" panose="02020603050405020304" pitchFamily="18" charset="0"/>
            </a:endParaRPr>
          </a:p>
          <a:p>
            <a:pPr indent="363855" algn="just">
              <a:lnSpc>
                <a:spcPct val="120000"/>
              </a:lnSpc>
              <a:spcAft>
                <a:spcPts val="0"/>
              </a:spcAft>
            </a:pPr>
            <a:r>
              <a:rPr lang="en-US" altLang="zh-CN" kern="100" dirty="0" smtClean="0">
                <a:solidFill>
                  <a:schemeClr val="tx1">
                    <a:lumMod val="65000"/>
                    <a:lumOff val="35000"/>
                  </a:schemeClr>
                </a:solidFill>
                <a:latin typeface="+mn-ea"/>
                <a:cs typeface="Times New Roman" panose="02020603050405020304" pitchFamily="18" charset="0"/>
              </a:rPr>
              <a:t>· </a:t>
            </a:r>
            <a:r>
              <a:rPr lang="zh-CN" altLang="en-US" kern="100" dirty="0" smtClean="0">
                <a:solidFill>
                  <a:schemeClr val="tx1">
                    <a:lumMod val="65000"/>
                    <a:lumOff val="35000"/>
                  </a:schemeClr>
                </a:solidFill>
                <a:latin typeface="+mn-ea"/>
                <a:cs typeface="Times New Roman" panose="02020603050405020304" pitchFamily="18" charset="0"/>
              </a:rPr>
              <a:t>很</a:t>
            </a:r>
            <a:r>
              <a:rPr lang="zh-CN" altLang="en-US" kern="100" dirty="0">
                <a:solidFill>
                  <a:schemeClr val="tx1">
                    <a:lumMod val="65000"/>
                    <a:lumOff val="35000"/>
                  </a:schemeClr>
                </a:solidFill>
                <a:latin typeface="+mn-ea"/>
                <a:cs typeface="Times New Roman" panose="02020603050405020304" pitchFamily="18" charset="0"/>
              </a:rPr>
              <a:t>远的数据传输距离</a:t>
            </a:r>
            <a:r>
              <a:rPr lang="en-US" altLang="zh-CN" kern="100" dirty="0">
                <a:solidFill>
                  <a:schemeClr val="tx1">
                    <a:lumMod val="65000"/>
                    <a:lumOff val="35000"/>
                  </a:schemeClr>
                </a:solidFill>
                <a:latin typeface="+mn-ea"/>
                <a:cs typeface="Times New Roman" panose="02020603050405020304" pitchFamily="18" charset="0"/>
              </a:rPr>
              <a:t>(</a:t>
            </a:r>
            <a:r>
              <a:rPr lang="zh-CN" altLang="en-US" kern="100" dirty="0">
                <a:solidFill>
                  <a:schemeClr val="tx1">
                    <a:lumMod val="65000"/>
                    <a:lumOff val="35000"/>
                  </a:schemeClr>
                </a:solidFill>
                <a:latin typeface="+mn-ea"/>
                <a:cs typeface="Times New Roman" panose="02020603050405020304" pitchFamily="18" charset="0"/>
              </a:rPr>
              <a:t>长达</a:t>
            </a:r>
            <a:r>
              <a:rPr lang="en-US" altLang="zh-CN" kern="100" dirty="0">
                <a:solidFill>
                  <a:schemeClr val="tx1">
                    <a:lumMod val="65000"/>
                    <a:lumOff val="35000"/>
                  </a:schemeClr>
                </a:solidFill>
                <a:latin typeface="+mn-ea"/>
                <a:cs typeface="Times New Roman" panose="02020603050405020304" pitchFamily="18" charset="0"/>
              </a:rPr>
              <a:t>10Km)</a:t>
            </a:r>
            <a:r>
              <a:rPr lang="zh-CN" altLang="en-US" kern="100" dirty="0" smtClean="0">
                <a:solidFill>
                  <a:schemeClr val="tx1">
                    <a:lumMod val="65000"/>
                    <a:lumOff val="35000"/>
                  </a:schemeClr>
                </a:solidFill>
                <a:latin typeface="+mn-ea"/>
                <a:cs typeface="Times New Roman" panose="02020603050405020304" pitchFamily="18" charset="0"/>
              </a:rPr>
              <a:t>；</a:t>
            </a:r>
            <a:endParaRPr lang="en-US" altLang="zh-CN" kern="100" dirty="0" smtClean="0">
              <a:solidFill>
                <a:schemeClr val="tx1">
                  <a:lumMod val="65000"/>
                  <a:lumOff val="35000"/>
                </a:schemeClr>
              </a:solidFill>
              <a:latin typeface="+mn-ea"/>
              <a:cs typeface="Times New Roman" panose="02020603050405020304" pitchFamily="18" charset="0"/>
            </a:endParaRPr>
          </a:p>
          <a:p>
            <a:pPr indent="363855" algn="just">
              <a:lnSpc>
                <a:spcPct val="120000"/>
              </a:lnSpc>
              <a:spcAft>
                <a:spcPts val="0"/>
              </a:spcAft>
            </a:pPr>
            <a:r>
              <a:rPr lang="en-US" altLang="zh-CN" kern="100" dirty="0" smtClean="0">
                <a:solidFill>
                  <a:schemeClr val="tx1">
                    <a:lumMod val="65000"/>
                    <a:lumOff val="35000"/>
                  </a:schemeClr>
                </a:solidFill>
                <a:latin typeface="+mn-ea"/>
                <a:cs typeface="Times New Roman" panose="02020603050405020304" pitchFamily="18" charset="0"/>
              </a:rPr>
              <a:t>· </a:t>
            </a:r>
            <a:r>
              <a:rPr lang="zh-CN" altLang="en-US" kern="100" dirty="0" smtClean="0">
                <a:solidFill>
                  <a:schemeClr val="tx1">
                    <a:lumMod val="65000"/>
                    <a:lumOff val="35000"/>
                  </a:schemeClr>
                </a:solidFill>
                <a:latin typeface="+mn-ea"/>
                <a:cs typeface="Times New Roman" panose="02020603050405020304" pitchFamily="18" charset="0"/>
              </a:rPr>
              <a:t>高速</a:t>
            </a:r>
            <a:r>
              <a:rPr lang="zh-CN" altLang="en-US" kern="100" dirty="0">
                <a:solidFill>
                  <a:schemeClr val="tx1">
                    <a:lumMod val="65000"/>
                    <a:lumOff val="35000"/>
                  </a:schemeClr>
                </a:solidFill>
                <a:latin typeface="+mn-ea"/>
                <a:cs typeface="Times New Roman" panose="02020603050405020304" pitchFamily="18" charset="0"/>
              </a:rPr>
              <a:t>的数据传输速率</a:t>
            </a:r>
            <a:r>
              <a:rPr lang="en-US" altLang="zh-CN" kern="100" dirty="0">
                <a:solidFill>
                  <a:schemeClr val="tx1">
                    <a:lumMod val="65000"/>
                    <a:lumOff val="35000"/>
                  </a:schemeClr>
                </a:solidFill>
                <a:latin typeface="+mn-ea"/>
                <a:cs typeface="Times New Roman" panose="02020603050405020304" pitchFamily="18" charset="0"/>
              </a:rPr>
              <a:t>(</a:t>
            </a:r>
            <a:r>
              <a:rPr lang="zh-CN" altLang="en-US" kern="100" dirty="0">
                <a:solidFill>
                  <a:schemeClr val="tx1">
                    <a:lumMod val="65000"/>
                    <a:lumOff val="35000"/>
                  </a:schemeClr>
                </a:solidFill>
                <a:latin typeface="+mn-ea"/>
                <a:cs typeface="Times New Roman" panose="02020603050405020304" pitchFamily="18" charset="0"/>
              </a:rPr>
              <a:t>高达</a:t>
            </a:r>
            <a:r>
              <a:rPr lang="en-US" altLang="zh-CN" kern="100" dirty="0">
                <a:solidFill>
                  <a:schemeClr val="tx1">
                    <a:lumMod val="65000"/>
                    <a:lumOff val="35000"/>
                  </a:schemeClr>
                </a:solidFill>
                <a:latin typeface="+mn-ea"/>
                <a:cs typeface="Times New Roman" panose="02020603050405020304" pitchFamily="18" charset="0"/>
              </a:rPr>
              <a:t>1Mbit/s)</a:t>
            </a:r>
            <a:r>
              <a:rPr lang="zh-CN" altLang="en-US" kern="100" dirty="0" smtClean="0">
                <a:solidFill>
                  <a:schemeClr val="tx1">
                    <a:lumMod val="65000"/>
                    <a:lumOff val="35000"/>
                  </a:schemeClr>
                </a:solidFill>
                <a:latin typeface="+mn-ea"/>
                <a:cs typeface="Times New Roman" panose="02020603050405020304" pitchFamily="18" charset="0"/>
              </a:rPr>
              <a:t>；</a:t>
            </a:r>
            <a:endParaRPr lang="en-US" altLang="zh-CN" kern="100" dirty="0" smtClean="0">
              <a:solidFill>
                <a:schemeClr val="tx1">
                  <a:lumMod val="65000"/>
                  <a:lumOff val="35000"/>
                </a:schemeClr>
              </a:solidFill>
              <a:latin typeface="+mn-ea"/>
              <a:cs typeface="Times New Roman" panose="02020603050405020304" pitchFamily="18" charset="0"/>
            </a:endParaRPr>
          </a:p>
          <a:p>
            <a:pPr indent="363855" algn="just">
              <a:lnSpc>
                <a:spcPct val="120000"/>
              </a:lnSpc>
              <a:spcAft>
                <a:spcPts val="0"/>
              </a:spcAft>
            </a:pPr>
            <a:r>
              <a:rPr lang="en-US" altLang="zh-CN" kern="100" dirty="0" smtClean="0">
                <a:solidFill>
                  <a:schemeClr val="tx1">
                    <a:lumMod val="65000"/>
                    <a:lumOff val="35000"/>
                  </a:schemeClr>
                </a:solidFill>
                <a:latin typeface="+mn-ea"/>
                <a:cs typeface="Times New Roman" panose="02020603050405020304" pitchFamily="18" charset="0"/>
              </a:rPr>
              <a:t>· </a:t>
            </a:r>
            <a:r>
              <a:rPr lang="zh-CN" altLang="en-US" kern="100" dirty="0" smtClean="0">
                <a:solidFill>
                  <a:schemeClr val="tx1">
                    <a:lumMod val="65000"/>
                    <a:lumOff val="35000"/>
                  </a:schemeClr>
                </a:solidFill>
                <a:latin typeface="+mn-ea"/>
                <a:cs typeface="Times New Roman" panose="02020603050405020304" pitchFamily="18" charset="0"/>
              </a:rPr>
              <a:t>可</a:t>
            </a:r>
            <a:r>
              <a:rPr lang="zh-CN" altLang="en-US" kern="100" dirty="0">
                <a:solidFill>
                  <a:schemeClr val="tx1">
                    <a:lumMod val="65000"/>
                    <a:lumOff val="35000"/>
                  </a:schemeClr>
                </a:solidFill>
                <a:latin typeface="+mn-ea"/>
                <a:cs typeface="Times New Roman" panose="02020603050405020304" pitchFamily="18" charset="0"/>
              </a:rPr>
              <a:t>根据报文的</a:t>
            </a:r>
            <a:r>
              <a:rPr lang="en-US" altLang="zh-CN" kern="100" dirty="0">
                <a:solidFill>
                  <a:schemeClr val="tx1">
                    <a:lumMod val="65000"/>
                    <a:lumOff val="35000"/>
                  </a:schemeClr>
                </a:solidFill>
                <a:latin typeface="+mn-ea"/>
                <a:cs typeface="Times New Roman" panose="02020603050405020304" pitchFamily="18" charset="0"/>
              </a:rPr>
              <a:t>ID</a:t>
            </a:r>
            <a:r>
              <a:rPr lang="zh-CN" altLang="en-US" kern="100" dirty="0">
                <a:solidFill>
                  <a:schemeClr val="tx1">
                    <a:lumMod val="65000"/>
                    <a:lumOff val="35000"/>
                  </a:schemeClr>
                </a:solidFill>
                <a:latin typeface="+mn-ea"/>
                <a:cs typeface="Times New Roman" panose="02020603050405020304" pitchFamily="18" charset="0"/>
              </a:rPr>
              <a:t>决定接收或者屏蔽该报文</a:t>
            </a:r>
            <a:r>
              <a:rPr lang="zh-CN" altLang="en-US" kern="100" dirty="0" smtClean="0">
                <a:solidFill>
                  <a:schemeClr val="tx1">
                    <a:lumMod val="65000"/>
                    <a:lumOff val="35000"/>
                  </a:schemeClr>
                </a:solidFill>
                <a:latin typeface="+mn-ea"/>
                <a:cs typeface="Times New Roman" panose="02020603050405020304" pitchFamily="18" charset="0"/>
              </a:rPr>
              <a:t>；</a:t>
            </a:r>
            <a:endParaRPr lang="en-US" altLang="zh-CN" kern="100" dirty="0" smtClean="0">
              <a:solidFill>
                <a:schemeClr val="tx1">
                  <a:lumMod val="65000"/>
                  <a:lumOff val="35000"/>
                </a:schemeClr>
              </a:solidFill>
              <a:latin typeface="+mn-ea"/>
              <a:cs typeface="Times New Roman" panose="02020603050405020304" pitchFamily="18" charset="0"/>
            </a:endParaRPr>
          </a:p>
          <a:p>
            <a:pPr indent="363855" algn="just">
              <a:lnSpc>
                <a:spcPct val="120000"/>
              </a:lnSpc>
              <a:spcAft>
                <a:spcPts val="0"/>
              </a:spcAft>
            </a:pPr>
            <a:r>
              <a:rPr lang="en-US" altLang="zh-CN" kern="100" dirty="0" smtClean="0">
                <a:solidFill>
                  <a:schemeClr val="tx1">
                    <a:lumMod val="65000"/>
                    <a:lumOff val="35000"/>
                  </a:schemeClr>
                </a:solidFill>
                <a:latin typeface="+mn-ea"/>
                <a:cs typeface="Times New Roman" panose="02020603050405020304" pitchFamily="18" charset="0"/>
              </a:rPr>
              <a:t>· </a:t>
            </a:r>
            <a:r>
              <a:rPr lang="zh-CN" altLang="en-US" kern="100" dirty="0" smtClean="0">
                <a:solidFill>
                  <a:schemeClr val="tx1">
                    <a:lumMod val="65000"/>
                    <a:lumOff val="35000"/>
                  </a:schemeClr>
                </a:solidFill>
                <a:latin typeface="+mn-ea"/>
                <a:cs typeface="Times New Roman" panose="02020603050405020304" pitchFamily="18" charset="0"/>
              </a:rPr>
              <a:t>可靠</a:t>
            </a:r>
            <a:r>
              <a:rPr lang="zh-CN" altLang="en-US" kern="100" dirty="0">
                <a:solidFill>
                  <a:schemeClr val="tx1">
                    <a:lumMod val="65000"/>
                    <a:lumOff val="35000"/>
                  </a:schemeClr>
                </a:solidFill>
                <a:latin typeface="+mn-ea"/>
                <a:cs typeface="Times New Roman" panose="02020603050405020304" pitchFamily="18" charset="0"/>
              </a:rPr>
              <a:t>的错误处理和检错机制</a:t>
            </a:r>
            <a:r>
              <a:rPr lang="zh-CN" altLang="en-US" kern="100" dirty="0" smtClean="0">
                <a:solidFill>
                  <a:schemeClr val="tx1">
                    <a:lumMod val="65000"/>
                    <a:lumOff val="35000"/>
                  </a:schemeClr>
                </a:solidFill>
                <a:latin typeface="+mn-ea"/>
                <a:cs typeface="Times New Roman" panose="02020603050405020304" pitchFamily="18" charset="0"/>
              </a:rPr>
              <a:t>；</a:t>
            </a:r>
            <a:endParaRPr lang="en-US" altLang="zh-CN" kern="100" dirty="0" smtClean="0">
              <a:solidFill>
                <a:schemeClr val="tx1">
                  <a:lumMod val="65000"/>
                  <a:lumOff val="35000"/>
                </a:schemeClr>
              </a:solidFill>
              <a:latin typeface="+mn-ea"/>
              <a:cs typeface="Times New Roman" panose="02020603050405020304" pitchFamily="18" charset="0"/>
            </a:endParaRPr>
          </a:p>
          <a:p>
            <a:pPr indent="363855" algn="just">
              <a:lnSpc>
                <a:spcPct val="120000"/>
              </a:lnSpc>
              <a:spcAft>
                <a:spcPts val="0"/>
              </a:spcAft>
            </a:pPr>
            <a:r>
              <a:rPr lang="en-US" altLang="zh-CN" kern="100" dirty="0" smtClean="0">
                <a:solidFill>
                  <a:schemeClr val="tx1">
                    <a:lumMod val="65000"/>
                    <a:lumOff val="35000"/>
                  </a:schemeClr>
                </a:solidFill>
                <a:latin typeface="+mn-ea"/>
                <a:cs typeface="Times New Roman" panose="02020603050405020304" pitchFamily="18" charset="0"/>
              </a:rPr>
              <a:t>· </a:t>
            </a:r>
            <a:r>
              <a:rPr lang="zh-CN" altLang="en-US" kern="100" dirty="0" smtClean="0">
                <a:solidFill>
                  <a:schemeClr val="tx1">
                    <a:lumMod val="65000"/>
                    <a:lumOff val="35000"/>
                  </a:schemeClr>
                </a:solidFill>
                <a:latin typeface="+mn-ea"/>
                <a:cs typeface="Times New Roman" panose="02020603050405020304" pitchFamily="18" charset="0"/>
              </a:rPr>
              <a:t>发送</a:t>
            </a:r>
            <a:r>
              <a:rPr lang="zh-CN" altLang="en-US" kern="100" dirty="0">
                <a:solidFill>
                  <a:schemeClr val="tx1">
                    <a:lumMod val="65000"/>
                    <a:lumOff val="35000"/>
                  </a:schemeClr>
                </a:solidFill>
                <a:latin typeface="+mn-ea"/>
                <a:cs typeface="Times New Roman" panose="02020603050405020304" pitchFamily="18" charset="0"/>
              </a:rPr>
              <a:t>的信息遭到破坏后，可自动重发</a:t>
            </a:r>
            <a:r>
              <a:rPr lang="zh-CN" altLang="en-US" kern="100" dirty="0" smtClean="0">
                <a:solidFill>
                  <a:schemeClr val="tx1">
                    <a:lumMod val="65000"/>
                    <a:lumOff val="35000"/>
                  </a:schemeClr>
                </a:solidFill>
                <a:latin typeface="+mn-ea"/>
                <a:cs typeface="Times New Roman" panose="02020603050405020304" pitchFamily="18" charset="0"/>
              </a:rPr>
              <a:t>；</a:t>
            </a:r>
            <a:endParaRPr lang="en-US" altLang="zh-CN" kern="100" dirty="0" smtClean="0">
              <a:solidFill>
                <a:schemeClr val="tx1">
                  <a:lumMod val="65000"/>
                  <a:lumOff val="35000"/>
                </a:schemeClr>
              </a:solidFill>
              <a:latin typeface="+mn-ea"/>
              <a:cs typeface="Times New Roman" panose="02020603050405020304" pitchFamily="18" charset="0"/>
            </a:endParaRPr>
          </a:p>
          <a:p>
            <a:pPr indent="363855" algn="just">
              <a:lnSpc>
                <a:spcPct val="120000"/>
              </a:lnSpc>
              <a:spcAft>
                <a:spcPts val="0"/>
              </a:spcAft>
            </a:pPr>
            <a:r>
              <a:rPr lang="en-US" altLang="zh-CN" kern="100" dirty="0" smtClean="0">
                <a:solidFill>
                  <a:schemeClr val="tx1">
                    <a:lumMod val="65000"/>
                    <a:lumOff val="35000"/>
                  </a:schemeClr>
                </a:solidFill>
                <a:latin typeface="+mn-ea"/>
                <a:cs typeface="Times New Roman" panose="02020603050405020304" pitchFamily="18" charset="0"/>
              </a:rPr>
              <a:t>· </a:t>
            </a:r>
            <a:r>
              <a:rPr lang="zh-CN" altLang="en-US" kern="100" dirty="0" smtClean="0">
                <a:solidFill>
                  <a:schemeClr val="tx1">
                    <a:lumMod val="65000"/>
                    <a:lumOff val="35000"/>
                  </a:schemeClr>
                </a:solidFill>
                <a:latin typeface="+mn-ea"/>
                <a:cs typeface="Times New Roman" panose="02020603050405020304" pitchFamily="18" charset="0"/>
              </a:rPr>
              <a:t>节点</a:t>
            </a:r>
            <a:r>
              <a:rPr lang="zh-CN" altLang="en-US" kern="100" dirty="0">
                <a:solidFill>
                  <a:schemeClr val="tx1">
                    <a:lumMod val="65000"/>
                    <a:lumOff val="35000"/>
                  </a:schemeClr>
                </a:solidFill>
                <a:latin typeface="+mn-ea"/>
                <a:cs typeface="Times New Roman" panose="02020603050405020304" pitchFamily="18" charset="0"/>
              </a:rPr>
              <a:t>在错误严重的情况下具有自动退出总线的功能</a:t>
            </a:r>
            <a:r>
              <a:rPr lang="zh-CN" altLang="en-US" kern="100" dirty="0" smtClean="0">
                <a:solidFill>
                  <a:schemeClr val="tx1">
                    <a:lumMod val="65000"/>
                    <a:lumOff val="35000"/>
                  </a:schemeClr>
                </a:solidFill>
                <a:latin typeface="+mn-ea"/>
                <a:cs typeface="Times New Roman" panose="02020603050405020304" pitchFamily="18" charset="0"/>
              </a:rPr>
              <a:t>；</a:t>
            </a:r>
            <a:endParaRPr lang="en-US" altLang="zh-CN" kern="100" dirty="0" smtClean="0">
              <a:solidFill>
                <a:schemeClr val="tx1">
                  <a:lumMod val="65000"/>
                  <a:lumOff val="35000"/>
                </a:schemeClr>
              </a:solidFill>
              <a:latin typeface="+mn-ea"/>
              <a:cs typeface="Times New Roman" panose="02020603050405020304" pitchFamily="18" charset="0"/>
            </a:endParaRPr>
          </a:p>
          <a:p>
            <a:pPr indent="363855" algn="just">
              <a:lnSpc>
                <a:spcPct val="120000"/>
              </a:lnSpc>
              <a:spcAft>
                <a:spcPts val="0"/>
              </a:spcAft>
            </a:pPr>
            <a:r>
              <a:rPr lang="en-US" altLang="zh-CN" kern="100" dirty="0" smtClean="0">
                <a:solidFill>
                  <a:schemeClr val="tx1">
                    <a:lumMod val="65000"/>
                    <a:lumOff val="35000"/>
                  </a:schemeClr>
                </a:solidFill>
                <a:latin typeface="+mn-ea"/>
                <a:cs typeface="Times New Roman" panose="02020603050405020304" pitchFamily="18" charset="0"/>
              </a:rPr>
              <a:t>· </a:t>
            </a:r>
            <a:r>
              <a:rPr lang="zh-CN" altLang="en-US" kern="100" dirty="0" smtClean="0">
                <a:solidFill>
                  <a:schemeClr val="tx1">
                    <a:lumMod val="65000"/>
                    <a:lumOff val="35000"/>
                  </a:schemeClr>
                </a:solidFill>
                <a:latin typeface="+mn-ea"/>
                <a:cs typeface="Times New Roman" panose="02020603050405020304" pitchFamily="18" charset="0"/>
              </a:rPr>
              <a:t>报文</a:t>
            </a:r>
            <a:r>
              <a:rPr lang="zh-CN" altLang="en-US" kern="100" dirty="0">
                <a:solidFill>
                  <a:schemeClr val="tx1">
                    <a:lumMod val="65000"/>
                    <a:lumOff val="35000"/>
                  </a:schemeClr>
                </a:solidFill>
                <a:latin typeface="+mn-ea"/>
                <a:cs typeface="Times New Roman" panose="02020603050405020304" pitchFamily="18" charset="0"/>
              </a:rPr>
              <a:t>不含源地址或目标地址，仅用标识符来指示功能信息、优先级信息等。</a:t>
            </a:r>
            <a:endParaRPr lang="zh-CN" altLang="en-US"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波特率的配置</a:t>
            </a:r>
            <a:endParaRPr lang="zh-CN" altLang="en-US" dirty="0"/>
          </a:p>
        </p:txBody>
      </p:sp>
      <p:sp>
        <p:nvSpPr>
          <p:cNvPr id="11" name="矩形 10"/>
          <p:cNvSpPr/>
          <p:nvPr/>
        </p:nvSpPr>
        <p:spPr>
          <a:xfrm>
            <a:off x="631408" y="789547"/>
            <a:ext cx="7881183" cy="707886"/>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而根据图</a:t>
            </a:r>
            <a:r>
              <a:rPr lang="en-US" altLang="zh-CN" sz="2000" kern="100" dirty="0">
                <a:solidFill>
                  <a:schemeClr val="tx1">
                    <a:lumMod val="65000"/>
                    <a:lumOff val="35000"/>
                  </a:schemeClr>
                </a:solidFill>
                <a:latin typeface="+mn-ea"/>
              </a:rPr>
              <a:t>17-12</a:t>
            </a:r>
            <a:r>
              <a:rPr lang="zh-CN" altLang="en-US" sz="2000" kern="100" dirty="0">
                <a:solidFill>
                  <a:schemeClr val="tx1">
                    <a:lumMod val="65000"/>
                    <a:lumOff val="35000"/>
                  </a:schemeClr>
                </a:solidFill>
                <a:latin typeface="+mn-ea"/>
              </a:rPr>
              <a:t>，可以清楚的看到，</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总线中一个位的时间由</a:t>
            </a:r>
            <a:r>
              <a:rPr lang="en-US" altLang="zh-CN" sz="2000" kern="100" dirty="0">
                <a:solidFill>
                  <a:schemeClr val="tx1">
                    <a:lumMod val="65000"/>
                    <a:lumOff val="35000"/>
                  </a:schemeClr>
                </a:solidFill>
                <a:latin typeface="+mn-ea"/>
              </a:rPr>
              <a:t>TQ</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TESG1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TESG2</a:t>
            </a:r>
            <a:r>
              <a:rPr lang="zh-CN" altLang="en-US" sz="2000" kern="100" dirty="0">
                <a:solidFill>
                  <a:schemeClr val="tx1">
                    <a:lumMod val="65000"/>
                    <a:lumOff val="35000"/>
                  </a:schemeClr>
                </a:solidFill>
                <a:latin typeface="+mn-ea"/>
              </a:rPr>
              <a:t>来组成，如式</a:t>
            </a:r>
            <a:r>
              <a:rPr lang="en-US" altLang="zh-CN" sz="2000" kern="100" dirty="0">
                <a:solidFill>
                  <a:schemeClr val="tx1">
                    <a:lumMod val="65000"/>
                    <a:lumOff val="35000"/>
                  </a:schemeClr>
                </a:solidFill>
                <a:latin typeface="+mn-ea"/>
              </a:rPr>
              <a:t>17-7</a:t>
            </a:r>
            <a:r>
              <a:rPr lang="zh-CN" altLang="en-US" sz="2000" kern="100" dirty="0">
                <a:solidFill>
                  <a:schemeClr val="tx1">
                    <a:lumMod val="65000"/>
                    <a:lumOff val="35000"/>
                  </a:schemeClr>
                </a:solidFill>
                <a:latin typeface="+mn-ea"/>
              </a:rPr>
              <a:t>所示。</a:t>
            </a:r>
            <a:endParaRPr lang="zh-CN" altLang="en-US" sz="2000" kern="100" dirty="0">
              <a:solidFill>
                <a:schemeClr val="tx1">
                  <a:lumMod val="65000"/>
                  <a:lumOff val="35000"/>
                </a:schemeClr>
              </a:solidFill>
              <a:latin typeface="+mn-ea"/>
            </a:endParaRPr>
          </a:p>
        </p:txBody>
      </p:sp>
      <p:sp>
        <p:nvSpPr>
          <p:cNvPr id="4" name="Rectangle 3"/>
          <p:cNvSpPr>
            <a:spLocks noChangeArrowheads="1"/>
          </p:cNvSpPr>
          <p:nvPr/>
        </p:nvSpPr>
        <p:spPr bwMode="auto">
          <a:xfrm>
            <a:off x="0" y="361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en-US" altLang="zh-CN" sz="6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 name="对象 6"/>
          <p:cNvGraphicFramePr>
            <a:graphicFrameLocks noChangeAspect="1"/>
          </p:cNvGraphicFramePr>
          <p:nvPr/>
        </p:nvGraphicFramePr>
        <p:xfrm>
          <a:off x="2812304" y="1516681"/>
          <a:ext cx="3519391" cy="327385"/>
        </p:xfrm>
        <a:graphic>
          <a:graphicData uri="http://schemas.openxmlformats.org/presentationml/2006/ole">
            <mc:AlternateContent xmlns:mc="http://schemas.openxmlformats.org/markup-compatibility/2006">
              <mc:Choice xmlns:v="urn:schemas-microsoft-com:vml" Requires="v">
                <p:oleObj spid="_x0000_s208158" name="" r:id="rId1" imgW="1637665" imgH="152400" progId="Equation.DSMT4">
                  <p:embed/>
                </p:oleObj>
              </mc:Choice>
              <mc:Fallback>
                <p:oleObj name="" r:id="rId1" imgW="1637665" imgH="1524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304" y="1516681"/>
                        <a:ext cx="3519391" cy="327385"/>
                      </a:xfrm>
                      <a:prstGeom prst="rect">
                        <a:avLst/>
                      </a:prstGeom>
                      <a:solidFill>
                        <a:schemeClr val="bg1"/>
                      </a:solidFill>
                    </p:spPr>
                  </p:pic>
                </p:oleObj>
              </mc:Fallback>
            </mc:AlternateContent>
          </a:graphicData>
        </a:graphic>
      </p:graphicFrame>
      <p:sp>
        <p:nvSpPr>
          <p:cNvPr id="9" name="矩形 8"/>
          <p:cNvSpPr/>
          <p:nvPr/>
        </p:nvSpPr>
        <p:spPr>
          <a:xfrm>
            <a:off x="7615201" y="1452930"/>
            <a:ext cx="917239" cy="400110"/>
          </a:xfrm>
          <a:prstGeom prst="rect">
            <a:avLst/>
          </a:prstGeom>
        </p:spPr>
        <p:txBody>
          <a:bodyPr wrap="none">
            <a:spAutoFit/>
          </a:bodyPr>
          <a:lstStyle/>
          <a:p>
            <a:r>
              <a:rPr lang="en-US" altLang="zh-CN" sz="2000" kern="100" dirty="0">
                <a:latin typeface="+mn-ea"/>
                <a:cs typeface="Times New Roman" panose="02020603050405020304" pitchFamily="18" charset="0"/>
              </a:rPr>
              <a:t>(17-7)</a:t>
            </a:r>
            <a:endParaRPr lang="zh-CN" altLang="en-US" sz="2000" dirty="0">
              <a:latin typeface="+mn-ea"/>
            </a:endParaRPr>
          </a:p>
        </p:txBody>
      </p:sp>
      <p:sp>
        <p:nvSpPr>
          <p:cNvPr id="12" name="矩形 11"/>
          <p:cNvSpPr/>
          <p:nvPr/>
        </p:nvSpPr>
        <p:spPr>
          <a:xfrm>
            <a:off x="651257" y="1860542"/>
            <a:ext cx="7881183" cy="707886"/>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假设通过配置</a:t>
            </a:r>
            <a:r>
              <a:rPr lang="en-US" altLang="zh-CN" sz="2000" kern="100" dirty="0">
                <a:solidFill>
                  <a:schemeClr val="tx1">
                    <a:lumMod val="65000"/>
                    <a:lumOff val="35000"/>
                  </a:schemeClr>
                </a:solidFill>
                <a:latin typeface="+mn-ea"/>
              </a:rPr>
              <a:t>CANBTC</a:t>
            </a:r>
            <a:r>
              <a:rPr lang="zh-CN" altLang="en-US" sz="2000" kern="100" dirty="0">
                <a:solidFill>
                  <a:schemeClr val="tx1">
                    <a:lumMod val="65000"/>
                    <a:lumOff val="35000"/>
                  </a:schemeClr>
                </a:solidFill>
                <a:latin typeface="+mn-ea"/>
              </a:rPr>
              <a:t>寄存器，使得</a:t>
            </a:r>
            <a:r>
              <a:rPr lang="en-US" altLang="zh-CN" sz="2000" kern="100" dirty="0">
                <a:solidFill>
                  <a:schemeClr val="tx1">
                    <a:lumMod val="65000"/>
                    <a:lumOff val="35000"/>
                  </a:schemeClr>
                </a:solidFill>
                <a:latin typeface="+mn-ea"/>
              </a:rPr>
              <a:t>TSEG1=(1+TESG1</a:t>
            </a:r>
            <a:r>
              <a:rPr lang="en-US" altLang="zh-CN" sz="1000" kern="100" dirty="0">
                <a:solidFill>
                  <a:schemeClr val="tx1">
                    <a:lumMod val="65000"/>
                    <a:lumOff val="35000"/>
                  </a:schemeClr>
                </a:solidFill>
                <a:latin typeface="+mn-ea"/>
              </a:rPr>
              <a:t>reg</a:t>
            </a:r>
            <a:r>
              <a:rPr lang="en-US" altLang="zh-CN" sz="2000" kern="100" dirty="0">
                <a:solidFill>
                  <a:schemeClr val="tx1">
                    <a:lumMod val="65000"/>
                    <a:lumOff val="35000"/>
                  </a:schemeClr>
                </a:solidFill>
                <a:latin typeface="+mn-ea"/>
              </a:rPr>
              <a:t>)*TQ</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TSEG2=(1+TESG2</a:t>
            </a:r>
            <a:r>
              <a:rPr lang="en-US" altLang="zh-CN" sz="1000" kern="100" dirty="0">
                <a:solidFill>
                  <a:schemeClr val="tx1">
                    <a:lumMod val="65000"/>
                    <a:lumOff val="35000"/>
                  </a:schemeClr>
                </a:solidFill>
                <a:latin typeface="+mn-ea"/>
              </a:rPr>
              <a:t>reg</a:t>
            </a:r>
            <a:r>
              <a:rPr lang="en-US" altLang="zh-CN" sz="2000" kern="100" dirty="0">
                <a:solidFill>
                  <a:schemeClr val="tx1">
                    <a:lumMod val="65000"/>
                    <a:lumOff val="35000"/>
                  </a:schemeClr>
                </a:solidFill>
                <a:latin typeface="+mn-ea"/>
              </a:rPr>
              <a:t>)*TQ</a:t>
            </a:r>
            <a:r>
              <a:rPr lang="zh-CN" altLang="en-US" sz="2000" kern="100" dirty="0">
                <a:solidFill>
                  <a:schemeClr val="tx1">
                    <a:lumMod val="65000"/>
                    <a:lumOff val="35000"/>
                  </a:schemeClr>
                </a:solidFill>
                <a:latin typeface="+mn-ea"/>
              </a:rPr>
              <a:t>，那么：</a:t>
            </a:r>
            <a:endParaRPr lang="zh-CN" altLang="en-US" sz="2000" kern="100" dirty="0">
              <a:solidFill>
                <a:schemeClr val="tx1">
                  <a:lumMod val="65000"/>
                  <a:lumOff val="35000"/>
                </a:schemeClr>
              </a:solidFill>
              <a:latin typeface="+mn-ea"/>
            </a:endParaRPr>
          </a:p>
        </p:txBody>
      </p:sp>
      <p:graphicFrame>
        <p:nvGraphicFramePr>
          <p:cNvPr id="13" name="对象 12"/>
          <p:cNvGraphicFramePr>
            <a:graphicFrameLocks noChangeAspect="1"/>
          </p:cNvGraphicFramePr>
          <p:nvPr/>
        </p:nvGraphicFramePr>
        <p:xfrm>
          <a:off x="2356480" y="2534591"/>
          <a:ext cx="4431037" cy="1055833"/>
        </p:xfrm>
        <a:graphic>
          <a:graphicData uri="http://schemas.openxmlformats.org/presentationml/2006/ole">
            <mc:AlternateContent xmlns:mc="http://schemas.openxmlformats.org/markup-compatibility/2006">
              <mc:Choice xmlns:v="urn:schemas-microsoft-com:vml" Requires="v">
                <p:oleObj spid="_x0000_s208159" name="" r:id="rId3" imgW="2438400" imgH="584200" progId="Equation.DSMT4">
                  <p:embed/>
                </p:oleObj>
              </mc:Choice>
              <mc:Fallback>
                <p:oleObj name="" r:id="rId3" imgW="2438400" imgH="584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6480" y="2534591"/>
                        <a:ext cx="4431037" cy="1055833"/>
                      </a:xfrm>
                      <a:prstGeom prst="rect">
                        <a:avLst/>
                      </a:prstGeom>
                      <a:solidFill>
                        <a:schemeClr val="bg1"/>
                      </a:solidFill>
                    </p:spPr>
                  </p:pic>
                </p:oleObj>
              </mc:Fallback>
            </mc:AlternateContent>
          </a:graphicData>
        </a:graphic>
      </p:graphicFrame>
      <p:sp>
        <p:nvSpPr>
          <p:cNvPr id="14" name="Rectangle 8"/>
          <p:cNvSpPr>
            <a:spLocks noChangeArrowheads="1"/>
          </p:cNvSpPr>
          <p:nvPr/>
        </p:nvSpPr>
        <p:spPr bwMode="auto">
          <a:xfrm>
            <a:off x="0" y="581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5" name="矩形 14"/>
          <p:cNvSpPr/>
          <p:nvPr/>
        </p:nvSpPr>
        <p:spPr>
          <a:xfrm>
            <a:off x="7618446" y="3103391"/>
            <a:ext cx="917239" cy="400110"/>
          </a:xfrm>
          <a:prstGeom prst="rect">
            <a:avLst/>
          </a:prstGeom>
        </p:spPr>
        <p:txBody>
          <a:bodyPr wrap="none">
            <a:spAutoFit/>
          </a:bodyPr>
          <a:lstStyle/>
          <a:p>
            <a:r>
              <a:rPr lang="en-US" altLang="zh-CN" sz="2000" kern="100" dirty="0">
                <a:latin typeface="+mn-ea"/>
                <a:cs typeface="Times New Roman" panose="02020603050405020304" pitchFamily="18" charset="0"/>
              </a:rPr>
              <a:t>(17-8)</a:t>
            </a:r>
            <a:endParaRPr lang="zh-CN" altLang="en-US" sz="2000" dirty="0">
              <a:latin typeface="+mn-ea"/>
            </a:endParaRPr>
          </a:p>
        </p:txBody>
      </p:sp>
      <p:sp>
        <p:nvSpPr>
          <p:cNvPr id="17" name="矩形 16"/>
          <p:cNvSpPr/>
          <p:nvPr/>
        </p:nvSpPr>
        <p:spPr>
          <a:xfrm>
            <a:off x="619842" y="3678643"/>
            <a:ext cx="7881183" cy="707886"/>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也就是说</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总线需要传输一个比特位所花的时间为</a:t>
            </a:r>
            <a:r>
              <a:rPr lang="en-US" altLang="zh-CN" sz="2000" kern="100" dirty="0" err="1">
                <a:solidFill>
                  <a:schemeClr val="tx1">
                    <a:lumMod val="65000"/>
                    <a:lumOff val="35000"/>
                  </a:schemeClr>
                </a:solidFill>
                <a:latin typeface="+mn-ea"/>
              </a:rPr>
              <a:t>BitTime</a:t>
            </a:r>
            <a:r>
              <a:rPr lang="zh-CN" altLang="en-US" sz="2000" kern="100" dirty="0">
                <a:solidFill>
                  <a:schemeClr val="tx1">
                    <a:lumMod val="65000"/>
                    <a:lumOff val="35000"/>
                  </a:schemeClr>
                </a:solidFill>
                <a:latin typeface="+mn-ea"/>
              </a:rPr>
              <a:t>，那么</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秒内传输的比特位数，即波特率就为：</a:t>
            </a:r>
            <a:endParaRPr lang="zh-CN" altLang="en-US" sz="2000" kern="100" dirty="0">
              <a:solidFill>
                <a:schemeClr val="tx1">
                  <a:lumMod val="65000"/>
                  <a:lumOff val="35000"/>
                </a:schemeClr>
              </a:solidFill>
              <a:latin typeface="+mn-ea"/>
            </a:endParaRPr>
          </a:p>
        </p:txBody>
      </p:sp>
      <p:graphicFrame>
        <p:nvGraphicFramePr>
          <p:cNvPr id="19" name="对象 18"/>
          <p:cNvGraphicFramePr>
            <a:graphicFrameLocks noChangeAspect="1"/>
          </p:cNvGraphicFramePr>
          <p:nvPr/>
        </p:nvGraphicFramePr>
        <p:xfrm>
          <a:off x="1950251" y="4353153"/>
          <a:ext cx="5220363" cy="694971"/>
        </p:xfrm>
        <a:graphic>
          <a:graphicData uri="http://schemas.openxmlformats.org/presentationml/2006/ole">
            <mc:AlternateContent xmlns:mc="http://schemas.openxmlformats.org/markup-compatibility/2006">
              <mc:Choice xmlns:v="urn:schemas-microsoft-com:vml" Requires="v">
                <p:oleObj spid="_x0000_s208160" name="" r:id="rId5" imgW="3073400" imgH="406400" progId="Equation.DSMT4">
                  <p:embed/>
                </p:oleObj>
              </mc:Choice>
              <mc:Fallback>
                <p:oleObj name="" r:id="rId5" imgW="3073400" imgH="4064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0251" y="4353153"/>
                        <a:ext cx="5220363" cy="694971"/>
                      </a:xfrm>
                      <a:prstGeom prst="rect">
                        <a:avLst/>
                      </a:prstGeom>
                      <a:solidFill>
                        <a:schemeClr val="bg1"/>
                      </a:solidFill>
                    </p:spPr>
                  </p:pic>
                </p:oleObj>
              </mc:Fallback>
            </mc:AlternateContent>
          </a:graphicData>
        </a:graphic>
      </p:graphicFrame>
      <p:sp>
        <p:nvSpPr>
          <p:cNvPr id="20" name="矩形 19"/>
          <p:cNvSpPr/>
          <p:nvPr/>
        </p:nvSpPr>
        <p:spPr>
          <a:xfrm>
            <a:off x="7615201" y="4500583"/>
            <a:ext cx="917239" cy="400110"/>
          </a:xfrm>
          <a:prstGeom prst="rect">
            <a:avLst/>
          </a:prstGeom>
        </p:spPr>
        <p:txBody>
          <a:bodyPr wrap="none">
            <a:spAutoFit/>
          </a:bodyPr>
          <a:lstStyle/>
          <a:p>
            <a:r>
              <a:rPr lang="en-US" altLang="zh-CN" sz="2000" kern="100" dirty="0">
                <a:latin typeface="+mn-ea"/>
                <a:cs typeface="Times New Roman" panose="02020603050405020304" pitchFamily="18" charset="0"/>
              </a:rPr>
              <a:t>(17-9)</a:t>
            </a:r>
            <a:endParaRPr lang="zh-CN" altLang="en-US" sz="20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12" grpId="0"/>
      <p:bldP spid="15" grpId="0"/>
      <p:bldP spid="17" grpId="0"/>
      <p:bldP spid="20"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波特率的配置</a:t>
            </a:r>
            <a:endParaRPr lang="zh-CN" altLang="en-US" dirty="0"/>
          </a:p>
        </p:txBody>
      </p:sp>
      <p:sp>
        <p:nvSpPr>
          <p:cNvPr id="11" name="矩形 10"/>
          <p:cNvSpPr/>
          <p:nvPr/>
        </p:nvSpPr>
        <p:spPr>
          <a:xfrm>
            <a:off x="631408" y="1059582"/>
            <a:ext cx="7881183" cy="3600986"/>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可能会有这样的疑问，已经知道了一个位的时间是由</a:t>
            </a:r>
            <a:r>
              <a:rPr lang="en-US" altLang="zh-CN" sz="2000" kern="100" dirty="0">
                <a:solidFill>
                  <a:schemeClr val="tx1">
                    <a:lumMod val="65000"/>
                    <a:lumOff val="35000"/>
                  </a:schemeClr>
                </a:solidFill>
                <a:latin typeface="+mn-ea"/>
              </a:rPr>
              <a:t>TQ</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TSEG1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TSEG2</a:t>
            </a:r>
            <a:r>
              <a:rPr lang="zh-CN" altLang="en-US" sz="2000" kern="100" dirty="0">
                <a:solidFill>
                  <a:schemeClr val="tx1">
                    <a:lumMod val="65000"/>
                    <a:lumOff val="35000"/>
                  </a:schemeClr>
                </a:solidFill>
                <a:latin typeface="+mn-ea"/>
              </a:rPr>
              <a:t>来组成的，那</a:t>
            </a:r>
            <a:r>
              <a:rPr lang="en-US" altLang="zh-CN" sz="2000" kern="100" dirty="0">
                <a:solidFill>
                  <a:schemeClr val="tx1">
                    <a:lumMod val="65000"/>
                    <a:lumOff val="35000"/>
                  </a:schemeClr>
                </a:solidFill>
                <a:latin typeface="+mn-ea"/>
              </a:rPr>
              <a:t>TSEG1</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TSEG2</a:t>
            </a:r>
            <a:r>
              <a:rPr lang="zh-CN" altLang="en-US" sz="2000" kern="100" dirty="0">
                <a:solidFill>
                  <a:schemeClr val="tx1">
                    <a:lumMod val="65000"/>
                    <a:lumOff val="35000"/>
                  </a:schemeClr>
                </a:solidFill>
                <a:latin typeface="+mn-ea"/>
              </a:rPr>
              <a:t>的大小是不是可以随意选择的呢？肯定不是的，在确定位时间的时候，需要满足一下的规则：</a:t>
            </a:r>
            <a:endParaRPr lang="zh-CN" altLang="en-US" sz="2000" kern="100" dirty="0">
              <a:solidFill>
                <a:schemeClr val="tx1">
                  <a:lumMod val="65000"/>
                  <a:lumOff val="35000"/>
                </a:schemeClr>
              </a:solidFill>
              <a:latin typeface="+mn-ea"/>
            </a:endParaRPr>
          </a:p>
          <a:p>
            <a:pPr indent="450850" algn="just"/>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TSEG1</a:t>
            </a:r>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TSEG2</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indent="450850" algn="just"/>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IPT</a:t>
            </a:r>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TSEG2</a:t>
            </a:r>
            <a:r>
              <a:rPr lang="zh-CN" altLang="en-US" sz="2000" kern="100" dirty="0">
                <a:solidFill>
                  <a:schemeClr val="tx1">
                    <a:lumMod val="65000"/>
                    <a:lumOff val="35000"/>
                  </a:schemeClr>
                </a:solidFill>
                <a:latin typeface="+mn-ea"/>
              </a:rPr>
              <a:t> ≤ </a:t>
            </a:r>
            <a:r>
              <a:rPr lang="en-US" altLang="zh-CN" sz="2000" kern="100" dirty="0" smtClean="0">
                <a:solidFill>
                  <a:schemeClr val="tx1">
                    <a:lumMod val="65000"/>
                    <a:lumOff val="35000"/>
                  </a:schemeClr>
                </a:solidFill>
                <a:latin typeface="+mn-ea"/>
              </a:rPr>
              <a:t>8TQ</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indent="450850" algn="just"/>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IPT</a:t>
            </a:r>
            <a:r>
              <a:rPr lang="zh-CN" altLang="en-US" sz="2000" kern="100" dirty="0">
                <a:solidFill>
                  <a:schemeClr val="tx1">
                    <a:lumMod val="65000"/>
                    <a:lumOff val="35000"/>
                  </a:schemeClr>
                </a:solidFill>
                <a:latin typeface="+mn-ea"/>
              </a:rPr>
              <a:t>为信息处理时间，相当于位读取操作所需要的时间，</a:t>
            </a:r>
            <a:r>
              <a:rPr lang="en-US" altLang="zh-CN" sz="2000" kern="100" dirty="0">
                <a:solidFill>
                  <a:schemeClr val="tx1">
                    <a:lumMod val="65000"/>
                    <a:lumOff val="35000"/>
                  </a:schemeClr>
                </a:solidFill>
                <a:latin typeface="+mn-ea"/>
              </a:rPr>
              <a:t>IPT</a:t>
            </a:r>
            <a:r>
              <a:rPr lang="zh-CN" altLang="en-US" sz="2000" kern="100" dirty="0">
                <a:solidFill>
                  <a:schemeClr val="tx1">
                    <a:lumMod val="65000"/>
                    <a:lumOff val="35000"/>
                  </a:schemeClr>
                </a:solidFill>
                <a:latin typeface="+mn-ea"/>
              </a:rPr>
              <a:t>约为</a:t>
            </a:r>
            <a:r>
              <a:rPr lang="en-US" altLang="zh-CN" sz="2000" kern="100" dirty="0">
                <a:solidFill>
                  <a:schemeClr val="tx1">
                    <a:lumMod val="65000"/>
                    <a:lumOff val="35000"/>
                  </a:schemeClr>
                </a:solidFill>
                <a:latin typeface="+mn-ea"/>
              </a:rPr>
              <a:t>2TQ</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indent="450850" algn="just"/>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SJW=min[4TQ</a:t>
            </a:r>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TSEG2]</a:t>
            </a:r>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TQ</a:t>
            </a:r>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SJW</a:t>
            </a:r>
            <a:r>
              <a:rPr lang="zh-CN" altLang="en-US" sz="2000" kern="100" dirty="0">
                <a:solidFill>
                  <a:schemeClr val="tx1">
                    <a:lumMod val="65000"/>
                    <a:lumOff val="35000"/>
                  </a:schemeClr>
                </a:solidFill>
                <a:latin typeface="+mn-ea"/>
              </a:rPr>
              <a:t>为同步跳转宽度</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indent="450850" algn="just"/>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模块在对每一个位采样的时候，可以选择使用对这个位采样</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次，然后取多数值的方法，也可以选择只采样一次作为采样值的方法。如果选择</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次采样模式，那么必须</a:t>
            </a:r>
            <a:r>
              <a:rPr lang="zh-CN" altLang="en-US" sz="2000" kern="100" dirty="0" smtClean="0">
                <a:solidFill>
                  <a:schemeClr val="tx1">
                    <a:lumMod val="65000"/>
                    <a:lumOff val="35000"/>
                  </a:schemeClr>
                </a:solidFill>
                <a:latin typeface="+mn-ea"/>
              </a:rPr>
              <a:t>选择</a:t>
            </a:r>
            <a:r>
              <a:rPr lang="en-US" altLang="zh-CN" sz="2000" kern="100" dirty="0" err="1" smtClean="0">
                <a:solidFill>
                  <a:schemeClr val="tx1">
                    <a:lumMod val="65000"/>
                    <a:lumOff val="35000"/>
                  </a:schemeClr>
                </a:solidFill>
                <a:latin typeface="+mn-ea"/>
              </a:rPr>
              <a:t>BRP</a:t>
            </a:r>
            <a:r>
              <a:rPr lang="en-US" altLang="zh-CN" sz="1000" kern="100" dirty="0" err="1" smtClean="0">
                <a:solidFill>
                  <a:schemeClr val="tx1">
                    <a:lumMod val="65000"/>
                    <a:lumOff val="35000"/>
                  </a:schemeClr>
                </a:solidFill>
                <a:latin typeface="+mn-ea"/>
              </a:rPr>
              <a:t>reg</a:t>
            </a:r>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4</a:t>
            </a:r>
            <a:r>
              <a:rPr lang="zh-CN" altLang="en-US" sz="2000" kern="100" dirty="0" smtClean="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
        <p:nvSpPr>
          <p:cNvPr id="4" name="Rectangle 3"/>
          <p:cNvSpPr>
            <a:spLocks noChangeArrowheads="1"/>
          </p:cNvSpPr>
          <p:nvPr/>
        </p:nvSpPr>
        <p:spPr bwMode="auto">
          <a:xfrm>
            <a:off x="0" y="361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en-US" altLang="zh-CN" sz="6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8"/>
          <p:cNvSpPr>
            <a:spLocks noChangeArrowheads="1"/>
          </p:cNvSpPr>
          <p:nvPr/>
        </p:nvSpPr>
        <p:spPr bwMode="auto">
          <a:xfrm>
            <a:off x="0" y="581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波特率的配置</a:t>
            </a:r>
            <a:endParaRPr lang="zh-CN" altLang="en-US" dirty="0"/>
          </a:p>
        </p:txBody>
      </p:sp>
      <p:sp>
        <p:nvSpPr>
          <p:cNvPr id="11" name="矩形 10"/>
          <p:cNvSpPr/>
          <p:nvPr/>
        </p:nvSpPr>
        <p:spPr>
          <a:xfrm>
            <a:off x="631408" y="789547"/>
            <a:ext cx="7881183" cy="707886"/>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现在假设系统时钟工作于</a:t>
            </a:r>
            <a:r>
              <a:rPr lang="en-US" altLang="zh-CN" sz="2000" kern="100" dirty="0">
                <a:solidFill>
                  <a:schemeClr val="tx1">
                    <a:lumMod val="65000"/>
                    <a:lumOff val="35000"/>
                  </a:schemeClr>
                </a:solidFill>
                <a:latin typeface="+mn-ea"/>
              </a:rPr>
              <a:t>150MHz</a:t>
            </a:r>
            <a:r>
              <a:rPr lang="zh-CN" altLang="en-US"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BRP</a:t>
            </a:r>
            <a:r>
              <a:rPr lang="en-US" altLang="zh-CN" sz="1000" kern="100" dirty="0" err="1">
                <a:solidFill>
                  <a:schemeClr val="tx1">
                    <a:lumMod val="65000"/>
                    <a:lumOff val="35000"/>
                  </a:schemeClr>
                </a:solidFill>
                <a:latin typeface="+mn-ea"/>
              </a:rPr>
              <a:t>reg</a:t>
            </a:r>
            <a:r>
              <a:rPr lang="en-US" altLang="zh-CN" sz="2000" kern="100" dirty="0">
                <a:solidFill>
                  <a:schemeClr val="tx1">
                    <a:lumMod val="65000"/>
                    <a:lumOff val="35000"/>
                  </a:schemeClr>
                </a:solidFill>
                <a:latin typeface="+mn-ea"/>
              </a:rPr>
              <a:t>=9</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TSEG1</a:t>
            </a:r>
            <a:r>
              <a:rPr lang="en-US" altLang="zh-CN" sz="1000" kern="100" dirty="0">
                <a:solidFill>
                  <a:schemeClr val="tx1">
                    <a:lumMod val="65000"/>
                    <a:lumOff val="35000"/>
                  </a:schemeClr>
                </a:solidFill>
                <a:latin typeface="+mn-ea"/>
              </a:rPr>
              <a:t>reg</a:t>
            </a:r>
            <a:r>
              <a:rPr lang="en-US" altLang="zh-CN" sz="2000" kern="100" dirty="0">
                <a:solidFill>
                  <a:schemeClr val="tx1">
                    <a:lumMod val="65000"/>
                    <a:lumOff val="35000"/>
                  </a:schemeClr>
                </a:solidFill>
                <a:latin typeface="+mn-ea"/>
              </a:rPr>
              <a:t>=10</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TSEG2</a:t>
            </a:r>
            <a:r>
              <a:rPr lang="en-US" altLang="zh-CN" sz="1000" kern="100" dirty="0">
                <a:solidFill>
                  <a:schemeClr val="tx1">
                    <a:lumMod val="65000"/>
                    <a:lumOff val="35000"/>
                  </a:schemeClr>
                </a:solidFill>
                <a:latin typeface="+mn-ea"/>
              </a:rPr>
              <a:t>reg</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，那么此时选择的波特率就为：</a:t>
            </a:r>
            <a:endParaRPr lang="zh-CN" altLang="en-US" sz="2000" kern="100" dirty="0">
              <a:solidFill>
                <a:schemeClr val="tx1">
                  <a:lumMod val="65000"/>
                  <a:lumOff val="35000"/>
                </a:schemeClr>
              </a:solidFill>
              <a:latin typeface="+mn-ea"/>
            </a:endParaRPr>
          </a:p>
        </p:txBody>
      </p:sp>
      <p:sp>
        <p:nvSpPr>
          <p:cNvPr id="4" name="Rectangle 3"/>
          <p:cNvSpPr>
            <a:spLocks noChangeArrowheads="1"/>
          </p:cNvSpPr>
          <p:nvPr/>
        </p:nvSpPr>
        <p:spPr bwMode="auto">
          <a:xfrm>
            <a:off x="0" y="361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r>
              <a:rPr kumimoji="0" lang="en-US" altLang="zh-CN" sz="6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8"/>
          <p:cNvSpPr>
            <a:spLocks noChangeArrowheads="1"/>
          </p:cNvSpPr>
          <p:nvPr/>
        </p:nvSpPr>
        <p:spPr bwMode="auto">
          <a:xfrm>
            <a:off x="0" y="581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3" name="对象 2"/>
          <p:cNvGraphicFramePr>
            <a:graphicFrameLocks noChangeAspect="1"/>
          </p:cNvGraphicFramePr>
          <p:nvPr/>
        </p:nvGraphicFramePr>
        <p:xfrm>
          <a:off x="2746780" y="1497433"/>
          <a:ext cx="3650440" cy="666747"/>
        </p:xfrm>
        <a:graphic>
          <a:graphicData uri="http://schemas.openxmlformats.org/presentationml/2006/ole">
            <mc:AlternateContent xmlns:mc="http://schemas.openxmlformats.org/markup-compatibility/2006">
              <mc:Choice xmlns:v="urn:schemas-microsoft-com:vml" Requires="v">
                <p:oleObj spid="_x0000_s209074" name="" r:id="rId1" imgW="2082800" imgH="381000" progId="Equation.DSMT4">
                  <p:embed/>
                </p:oleObj>
              </mc:Choice>
              <mc:Fallback>
                <p:oleObj name="" r:id="rId1" imgW="2082800" imgH="3810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780" y="1497433"/>
                        <a:ext cx="3650440" cy="666747"/>
                      </a:xfrm>
                      <a:prstGeom prst="rect">
                        <a:avLst/>
                      </a:prstGeom>
                      <a:solidFill>
                        <a:schemeClr val="bg1"/>
                      </a:solidFill>
                    </p:spPr>
                  </p:pic>
                </p:oleObj>
              </mc:Fallback>
            </mc:AlternateContent>
          </a:graphicData>
        </a:graphic>
      </p:graphicFrame>
      <p:sp>
        <p:nvSpPr>
          <p:cNvPr id="5" name="矩形 4"/>
          <p:cNvSpPr/>
          <p:nvPr/>
        </p:nvSpPr>
        <p:spPr>
          <a:xfrm>
            <a:off x="7444670" y="1630751"/>
            <a:ext cx="1067921" cy="400110"/>
          </a:xfrm>
          <a:prstGeom prst="rect">
            <a:avLst/>
          </a:prstGeom>
        </p:spPr>
        <p:txBody>
          <a:bodyPr wrap="none">
            <a:spAutoFit/>
          </a:bodyPr>
          <a:lstStyle/>
          <a:p>
            <a:r>
              <a:rPr lang="en-US" altLang="zh-CN" sz="2000" kern="100" dirty="0">
                <a:latin typeface="+mn-ea"/>
                <a:cs typeface="Times New Roman" panose="02020603050405020304" pitchFamily="18" charset="0"/>
              </a:rPr>
              <a:t>(17-10)</a:t>
            </a:r>
            <a:endParaRPr lang="zh-CN" altLang="en-US" sz="2000" dirty="0">
              <a:latin typeface="+mn-ea"/>
            </a:endParaRPr>
          </a:p>
        </p:txBody>
      </p:sp>
      <p:sp>
        <p:nvSpPr>
          <p:cNvPr id="9" name="矩形 8"/>
          <p:cNvSpPr/>
          <p:nvPr/>
        </p:nvSpPr>
        <p:spPr>
          <a:xfrm>
            <a:off x="656926" y="2297498"/>
            <a:ext cx="7881183" cy="1015663"/>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从图</a:t>
            </a:r>
            <a:r>
              <a:rPr lang="en-US" altLang="zh-CN" sz="2000" kern="100" dirty="0">
                <a:solidFill>
                  <a:schemeClr val="tx1">
                    <a:lumMod val="65000"/>
                    <a:lumOff val="35000"/>
                  </a:schemeClr>
                </a:solidFill>
                <a:latin typeface="+mn-ea"/>
              </a:rPr>
              <a:t>17-12</a:t>
            </a:r>
            <a:r>
              <a:rPr lang="zh-CN" altLang="en-US" sz="2000" kern="100" dirty="0">
                <a:solidFill>
                  <a:schemeClr val="tx1">
                    <a:lumMod val="65000"/>
                    <a:lumOff val="35000"/>
                  </a:schemeClr>
                </a:solidFill>
                <a:latin typeface="+mn-ea"/>
              </a:rPr>
              <a:t>还可以看出，采样时刻出现在</a:t>
            </a:r>
            <a:r>
              <a:rPr lang="en-US" altLang="zh-CN" sz="2000" kern="100" dirty="0">
                <a:solidFill>
                  <a:schemeClr val="tx1">
                    <a:lumMod val="65000"/>
                    <a:lumOff val="35000"/>
                  </a:schemeClr>
                </a:solidFill>
                <a:latin typeface="+mn-ea"/>
              </a:rPr>
              <a:t>TSEG2</a:t>
            </a:r>
            <a:r>
              <a:rPr lang="zh-CN" altLang="en-US" sz="2000" kern="100" dirty="0">
                <a:solidFill>
                  <a:schemeClr val="tx1">
                    <a:lumMod val="65000"/>
                    <a:lumOff val="35000"/>
                  </a:schemeClr>
                </a:solidFill>
                <a:latin typeface="+mn-ea"/>
              </a:rPr>
              <a:t>之前，将采样时刻在整个位时间所处的位置定义为采样点</a:t>
            </a:r>
            <a:r>
              <a:rPr lang="en-US" altLang="zh-CN" sz="2000" kern="100" dirty="0">
                <a:solidFill>
                  <a:schemeClr val="tx1">
                    <a:lumMod val="65000"/>
                    <a:lumOff val="35000"/>
                  </a:schemeClr>
                </a:solidFill>
                <a:latin typeface="+mn-ea"/>
              </a:rPr>
              <a:t>SP</a:t>
            </a:r>
            <a:r>
              <a:rPr lang="zh-CN" altLang="en-US" sz="2000" kern="100" dirty="0">
                <a:solidFill>
                  <a:schemeClr val="tx1">
                    <a:lumMod val="65000"/>
                    <a:lumOff val="35000"/>
                  </a:schemeClr>
                </a:solidFill>
                <a:latin typeface="+mn-ea"/>
              </a:rPr>
              <a:t>，则</a:t>
            </a:r>
            <a:r>
              <a:rPr lang="en-US" altLang="zh-CN" sz="2000" kern="100" dirty="0">
                <a:solidFill>
                  <a:schemeClr val="tx1">
                    <a:lumMod val="65000"/>
                    <a:lumOff val="35000"/>
                  </a:schemeClr>
                </a:solidFill>
                <a:latin typeface="+mn-ea"/>
              </a:rPr>
              <a:t>SP</a:t>
            </a:r>
            <a:r>
              <a:rPr lang="zh-CN" altLang="en-US" sz="2000" kern="100" dirty="0">
                <a:solidFill>
                  <a:schemeClr val="tx1">
                    <a:lumMod val="65000"/>
                    <a:lumOff val="35000"/>
                  </a:schemeClr>
                </a:solidFill>
                <a:latin typeface="+mn-ea"/>
              </a:rPr>
              <a:t>的计算公式如式</a:t>
            </a:r>
            <a:r>
              <a:rPr lang="en-US" altLang="zh-CN" sz="2000" kern="100" dirty="0">
                <a:solidFill>
                  <a:schemeClr val="tx1">
                    <a:lumMod val="65000"/>
                    <a:lumOff val="35000"/>
                  </a:schemeClr>
                </a:solidFill>
                <a:latin typeface="+mn-ea"/>
              </a:rPr>
              <a:t>17-11</a:t>
            </a:r>
            <a:r>
              <a:rPr lang="zh-CN" altLang="en-US" sz="2000" kern="100" dirty="0">
                <a:solidFill>
                  <a:schemeClr val="tx1">
                    <a:lumMod val="65000"/>
                    <a:lumOff val="35000"/>
                  </a:schemeClr>
                </a:solidFill>
                <a:latin typeface="+mn-ea"/>
              </a:rPr>
              <a:t>所示。</a:t>
            </a:r>
            <a:endParaRPr lang="zh-CN" altLang="en-US" sz="2000" kern="100" dirty="0">
              <a:solidFill>
                <a:schemeClr val="tx1">
                  <a:lumMod val="65000"/>
                  <a:lumOff val="35000"/>
                </a:schemeClr>
              </a:solidFill>
              <a:latin typeface="+mn-ea"/>
            </a:endParaRPr>
          </a:p>
        </p:txBody>
      </p:sp>
      <p:graphicFrame>
        <p:nvGraphicFramePr>
          <p:cNvPr id="8" name="对象 7"/>
          <p:cNvGraphicFramePr>
            <a:graphicFrameLocks noChangeAspect="1"/>
          </p:cNvGraphicFramePr>
          <p:nvPr/>
        </p:nvGraphicFramePr>
        <p:xfrm>
          <a:off x="2849336" y="3291757"/>
          <a:ext cx="3445328" cy="761781"/>
        </p:xfrm>
        <a:graphic>
          <a:graphicData uri="http://schemas.openxmlformats.org/presentationml/2006/ole">
            <mc:AlternateContent xmlns:mc="http://schemas.openxmlformats.org/markup-compatibility/2006">
              <mc:Choice xmlns:v="urn:schemas-microsoft-com:vml" Requires="v">
                <p:oleObj spid="_x0000_s209075" name="" r:id="rId3" imgW="1892300" imgH="419100" progId="Equation.DSMT4">
                  <p:embed/>
                </p:oleObj>
              </mc:Choice>
              <mc:Fallback>
                <p:oleObj name="" r:id="rId3" imgW="18923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9336" y="3291757"/>
                        <a:ext cx="3445328" cy="761781"/>
                      </a:xfrm>
                      <a:prstGeom prst="rect">
                        <a:avLst/>
                      </a:prstGeom>
                      <a:solidFill>
                        <a:schemeClr val="bg1"/>
                      </a:solidFill>
                    </p:spPr>
                  </p:pic>
                </p:oleObj>
              </mc:Fallback>
            </mc:AlternateContent>
          </a:graphicData>
        </a:graphic>
      </p:graphicFrame>
      <p:sp>
        <p:nvSpPr>
          <p:cNvPr id="12" name="矩形 11"/>
          <p:cNvSpPr/>
          <p:nvPr/>
        </p:nvSpPr>
        <p:spPr>
          <a:xfrm>
            <a:off x="7444670" y="3472592"/>
            <a:ext cx="1067921" cy="400110"/>
          </a:xfrm>
          <a:prstGeom prst="rect">
            <a:avLst/>
          </a:prstGeom>
        </p:spPr>
        <p:txBody>
          <a:bodyPr wrap="none">
            <a:spAutoFit/>
          </a:bodyPr>
          <a:lstStyle/>
          <a:p>
            <a:r>
              <a:rPr lang="en-US" altLang="zh-CN" sz="2000" kern="100" dirty="0">
                <a:latin typeface="+mn-ea"/>
                <a:cs typeface="Times New Roman" panose="02020603050405020304" pitchFamily="18" charset="0"/>
              </a:rPr>
              <a:t>(17-11)</a:t>
            </a:r>
            <a:endParaRPr lang="zh-CN" altLang="en-US" sz="2000" dirty="0">
              <a:latin typeface="+mn-ea"/>
            </a:endParaRPr>
          </a:p>
        </p:txBody>
      </p:sp>
      <p:sp>
        <p:nvSpPr>
          <p:cNvPr id="13" name="矩形 12"/>
          <p:cNvSpPr/>
          <p:nvPr/>
        </p:nvSpPr>
        <p:spPr>
          <a:xfrm>
            <a:off x="685593" y="4127837"/>
            <a:ext cx="7881183" cy="707886"/>
          </a:xfrm>
          <a:prstGeom prst="rect">
            <a:avLst/>
          </a:prstGeom>
        </p:spPr>
        <p:txBody>
          <a:bodyPr wrap="square">
            <a:spAutoFit/>
          </a:bodyPr>
          <a:lstStyle/>
          <a:p>
            <a:pPr algn="just"/>
            <a:r>
              <a:rPr lang="zh-CN" altLang="en-US" sz="2000" kern="100" dirty="0">
                <a:solidFill>
                  <a:schemeClr val="tx1">
                    <a:lumMod val="65000"/>
                    <a:lumOff val="35000"/>
                  </a:schemeClr>
                </a:solidFill>
                <a:latin typeface="+mn-ea"/>
              </a:rPr>
              <a:t>也就是说，上面的例子当</a:t>
            </a:r>
            <a:r>
              <a:rPr lang="en-US" altLang="zh-CN" sz="2000" kern="100" dirty="0">
                <a:solidFill>
                  <a:schemeClr val="tx1">
                    <a:lumMod val="65000"/>
                    <a:lumOff val="35000"/>
                  </a:schemeClr>
                </a:solidFill>
                <a:latin typeface="+mn-ea"/>
              </a:rPr>
              <a:t>TSEG1reg=10</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TSEG2reg=2</a:t>
            </a:r>
            <a:r>
              <a:rPr lang="zh-CN" altLang="en-US" sz="2000" kern="100" dirty="0">
                <a:solidFill>
                  <a:schemeClr val="tx1">
                    <a:lumMod val="65000"/>
                    <a:lumOff val="35000"/>
                  </a:schemeClr>
                </a:solidFill>
                <a:latin typeface="+mn-ea"/>
              </a:rPr>
              <a:t>时，采样点为</a:t>
            </a:r>
            <a:r>
              <a:rPr lang="en-US" altLang="zh-CN" sz="2000" kern="100" dirty="0">
                <a:solidFill>
                  <a:schemeClr val="tx1">
                    <a:lumMod val="65000"/>
                    <a:lumOff val="35000"/>
                  </a:schemeClr>
                </a:solidFill>
                <a:latin typeface="+mn-ea"/>
              </a:rPr>
              <a:t>80%</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9" grpId="0"/>
      <p:bldP spid="12" grpId="0"/>
      <p:bldP spid="1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1256" y="843558"/>
            <a:ext cx="7841488" cy="1015663"/>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邮箱的初始化主要是配置邮箱的方向、标识符、消息帧的类型、是远程帧还是普通数据帧、消息的数据长度等内容。邮箱初始化的步骤如图</a:t>
            </a:r>
            <a:r>
              <a:rPr lang="en-US" altLang="zh-CN" sz="2000" kern="100" dirty="0">
                <a:solidFill>
                  <a:schemeClr val="tx1">
                    <a:lumMod val="65000"/>
                    <a:lumOff val="35000"/>
                  </a:schemeClr>
                </a:solidFill>
                <a:latin typeface="+mn-ea"/>
              </a:rPr>
              <a:t>17-49</a:t>
            </a:r>
            <a:r>
              <a:rPr lang="zh-CN" altLang="en-US" sz="2000" kern="100" dirty="0">
                <a:solidFill>
                  <a:schemeClr val="tx1">
                    <a:lumMod val="65000"/>
                    <a:lumOff val="35000"/>
                  </a:schemeClr>
                </a:solidFill>
                <a:latin typeface="+mn-ea"/>
              </a:rPr>
              <a:t>所示。</a:t>
            </a:r>
            <a:endParaRPr lang="zh-CN" altLang="en-US" sz="2000" kern="100" dirty="0">
              <a:solidFill>
                <a:schemeClr val="tx1">
                  <a:lumMod val="65000"/>
                  <a:lumOff val="35000"/>
                </a:schemeClr>
              </a:solidFill>
              <a:latin typeface="+mn-ea"/>
            </a:endParaRPr>
          </a:p>
        </p:txBody>
      </p:sp>
      <p:sp>
        <p:nvSpPr>
          <p:cNvPr id="10"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邮箱初始化的配置</a:t>
            </a:r>
            <a:endParaRPr lang="zh-CN" altLang="en-US" dirty="0"/>
          </a:p>
        </p:txBody>
      </p:sp>
      <p:graphicFrame>
        <p:nvGraphicFramePr>
          <p:cNvPr id="4" name="对象 3"/>
          <p:cNvGraphicFramePr>
            <a:graphicFrameLocks noChangeAspect="1"/>
          </p:cNvGraphicFramePr>
          <p:nvPr/>
        </p:nvGraphicFramePr>
        <p:xfrm>
          <a:off x="3131840" y="1707654"/>
          <a:ext cx="2154789" cy="2992142"/>
        </p:xfrm>
        <a:graphic>
          <a:graphicData uri="http://schemas.openxmlformats.org/presentationml/2006/ole">
            <mc:AlternateContent xmlns:mc="http://schemas.openxmlformats.org/markup-compatibility/2006">
              <mc:Choice xmlns:v="urn:schemas-microsoft-com:vml" Requires="v">
                <p:oleObj spid="_x0000_s151025" name="Visio" r:id="rId1" imgW="1739265" imgH="2411730" progId="Visio.Drawing.11">
                  <p:embed/>
                </p:oleObj>
              </mc:Choice>
              <mc:Fallback>
                <p:oleObj name="Visio" r:id="rId1" imgW="1739265" imgH="2411730" progId="Visio.Drawing.11">
                  <p:embed/>
                  <p:pic>
                    <p:nvPicPr>
                      <p:cNvPr id="0" name="Object 4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707654"/>
                        <a:ext cx="2154789" cy="2992142"/>
                      </a:xfrm>
                      <a:prstGeom prst="rect">
                        <a:avLst/>
                      </a:prstGeom>
                      <a:noFill/>
                    </p:spPr>
                  </p:pic>
                </p:oleObj>
              </mc:Fallback>
            </mc:AlternateContent>
          </a:graphicData>
        </a:graphic>
      </p:graphicFrame>
      <p:sp>
        <p:nvSpPr>
          <p:cNvPr id="12" name="矩形 11"/>
          <p:cNvSpPr/>
          <p:nvPr/>
        </p:nvSpPr>
        <p:spPr>
          <a:xfrm>
            <a:off x="5286629" y="3868799"/>
            <a:ext cx="1949667"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17-49 </a:t>
            </a:r>
            <a:r>
              <a:rPr lang="zh-CN" altLang="zh-CN" sz="2000" kern="100" dirty="0">
                <a:latin typeface="+mn-ea"/>
                <a:cs typeface="Times New Roman" panose="02020603050405020304" pitchFamily="18" charset="0"/>
              </a:rPr>
              <a:t>邮箱初始化的步骤</a:t>
            </a:r>
            <a:endParaRPr lang="zh-CN" altLang="zh-CN" sz="2000" kern="100" dirty="0">
              <a:latin typeface="+mn-ea"/>
              <a:cs typeface="Times New Roman" panose="02020603050405020304"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right)">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476879" y="2283718"/>
            <a:ext cx="6190241" cy="1015663"/>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假设将邮箱</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配置为一个发送邮箱，将邮箱</a:t>
            </a:r>
            <a:r>
              <a:rPr lang="en-US" altLang="zh-CN" sz="2000" kern="100" dirty="0">
                <a:solidFill>
                  <a:schemeClr val="tx1">
                    <a:lumMod val="65000"/>
                    <a:lumOff val="35000"/>
                  </a:schemeClr>
                </a:solidFill>
                <a:latin typeface="+mn-ea"/>
              </a:rPr>
              <a:t>17</a:t>
            </a:r>
            <a:r>
              <a:rPr lang="zh-CN" altLang="en-US" sz="2000" kern="100" dirty="0">
                <a:solidFill>
                  <a:schemeClr val="tx1">
                    <a:lumMod val="65000"/>
                    <a:lumOff val="35000"/>
                  </a:schemeClr>
                </a:solidFill>
                <a:latin typeface="+mn-ea"/>
              </a:rPr>
              <a:t>配置为一个接收邮箱，采用扩展的普通数据帧，数据长度为</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，则根据图</a:t>
            </a:r>
            <a:r>
              <a:rPr lang="en-US" altLang="zh-CN" sz="2000" kern="100" dirty="0">
                <a:solidFill>
                  <a:schemeClr val="tx1">
                    <a:lumMod val="65000"/>
                    <a:lumOff val="35000"/>
                  </a:schemeClr>
                </a:solidFill>
                <a:latin typeface="+mn-ea"/>
              </a:rPr>
              <a:t>17-49</a:t>
            </a:r>
            <a:r>
              <a:rPr lang="zh-CN" altLang="en-US" sz="2000" kern="100" dirty="0">
                <a:solidFill>
                  <a:schemeClr val="tx1">
                    <a:lumMod val="65000"/>
                    <a:lumOff val="35000"/>
                  </a:schemeClr>
                </a:solidFill>
                <a:latin typeface="+mn-ea"/>
              </a:rPr>
              <a:t>所示的邮箱初始化步骤，有：</a:t>
            </a:r>
            <a:endParaRPr lang="zh-CN" altLang="en-US" sz="2000" kern="100" dirty="0">
              <a:solidFill>
                <a:schemeClr val="tx1">
                  <a:lumMod val="65000"/>
                  <a:lumOff val="35000"/>
                </a:schemeClr>
              </a:solidFill>
              <a:latin typeface="+mn-ea"/>
            </a:endParaRPr>
          </a:p>
        </p:txBody>
      </p:sp>
      <p:sp>
        <p:nvSpPr>
          <p:cNvPr id="10"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邮箱初始化的配置</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邮箱初始化的配置</a:t>
            </a:r>
            <a:endParaRPr lang="zh-CN" altLang="en-US" dirty="0"/>
          </a:p>
        </p:txBody>
      </p:sp>
      <p:sp>
        <p:nvSpPr>
          <p:cNvPr id="2" name="矩形 1"/>
          <p:cNvSpPr/>
          <p:nvPr/>
        </p:nvSpPr>
        <p:spPr>
          <a:xfrm>
            <a:off x="683568" y="711731"/>
            <a:ext cx="4572000" cy="4524315"/>
          </a:xfrm>
          <a:prstGeom prst="rect">
            <a:avLst/>
          </a:prstGeom>
        </p:spPr>
        <p:txBody>
          <a:bodyPr>
            <a:spAutoFit/>
          </a:bodyPr>
          <a:lstStyle/>
          <a:p>
            <a:pPr indent="266700" algn="just">
              <a:lnSpc>
                <a:spcPct val="120000"/>
              </a:lnSpc>
              <a:spcAft>
                <a:spcPts val="0"/>
              </a:spcAft>
            </a:pPr>
            <a:r>
              <a:rPr lang="en-US" altLang="zh-CN" sz="800" kern="100" dirty="0">
                <a:latin typeface="+mn-ea"/>
                <a:cs typeface="Times New Roman" panose="02020603050405020304" pitchFamily="18" charset="0"/>
              </a:rPr>
              <a:t>struct ECAN_REGS </a:t>
            </a:r>
            <a:r>
              <a:rPr lang="en-US" altLang="zh-CN" sz="800" kern="100" dirty="0" err="1">
                <a:latin typeface="+mn-ea"/>
                <a:cs typeface="Times New Roman" panose="02020603050405020304" pitchFamily="18" charset="0"/>
              </a:rPr>
              <a:t>ECanaShadow</a:t>
            </a:r>
            <a:r>
              <a:rPr lang="en-US" altLang="zh-CN" sz="800" kern="100" dirty="0">
                <a:latin typeface="+mn-ea"/>
                <a:cs typeface="Times New Roman" panose="02020603050405020304" pitchFamily="18" charset="0"/>
              </a:rPr>
              <a:t>;</a:t>
            </a:r>
            <a:endParaRPr lang="zh-CN" altLang="zh-CN" sz="800" kern="100" dirty="0">
              <a:latin typeface="+mn-ea"/>
              <a:cs typeface="Times New Roman" panose="02020603050405020304" pitchFamily="18" charset="0"/>
            </a:endParaRPr>
          </a:p>
          <a:p>
            <a:pPr indent="266700" algn="just">
              <a:lnSpc>
                <a:spcPct val="120000"/>
              </a:lnSpc>
              <a:spcAft>
                <a:spcPts val="0"/>
              </a:spcAft>
            </a:pPr>
            <a:r>
              <a:rPr lang="en-US" altLang="zh-CN" sz="800" kern="100" dirty="0">
                <a:latin typeface="+mn-ea"/>
                <a:cs typeface="Times New Roman" panose="02020603050405020304" pitchFamily="18" charset="0"/>
              </a:rPr>
              <a:t> </a:t>
            </a:r>
            <a:endParaRPr lang="zh-CN" altLang="zh-CN" sz="800" kern="100" dirty="0">
              <a:latin typeface="+mn-ea"/>
              <a:cs typeface="Times New Roman" panose="02020603050405020304" pitchFamily="18" charset="0"/>
            </a:endParaRPr>
          </a:p>
          <a:p>
            <a:pPr indent="266700" algn="just">
              <a:lnSpc>
                <a:spcPct val="120000"/>
              </a:lnSpc>
              <a:spcAft>
                <a:spcPts val="0"/>
              </a:spcAft>
            </a:pPr>
            <a:r>
              <a:rPr lang="en-US" altLang="zh-CN" sz="800" kern="100" dirty="0">
                <a:latin typeface="+mn-ea"/>
                <a:cs typeface="Times New Roman" panose="02020603050405020304" pitchFamily="18" charset="0"/>
              </a:rPr>
              <a:t>EALLOW;</a:t>
            </a:r>
            <a:endParaRPr lang="zh-CN" altLang="zh-CN" sz="800" kern="100" dirty="0">
              <a:latin typeface="+mn-ea"/>
              <a:cs typeface="Times New Roman" panose="02020603050405020304" pitchFamily="18" charset="0"/>
            </a:endParaRPr>
          </a:p>
          <a:p>
            <a:pPr indent="266700" algn="just">
              <a:lnSpc>
                <a:spcPct val="120000"/>
              </a:lnSpc>
              <a:spcAft>
                <a:spcPts val="0"/>
              </a:spcAft>
            </a:pPr>
            <a:r>
              <a:rPr lang="en-US" altLang="zh-CN" sz="800" kern="100" dirty="0" err="1">
                <a:latin typeface="+mn-ea"/>
                <a:cs typeface="Times New Roman" panose="02020603050405020304" pitchFamily="18" charset="0"/>
              </a:rPr>
              <a:t>ECanaShadow.CANMC.all</a:t>
            </a:r>
            <a:r>
              <a:rPr lang="en-US" altLang="zh-CN" sz="800" kern="100" dirty="0">
                <a:latin typeface="+mn-ea"/>
                <a:cs typeface="Times New Roman" panose="02020603050405020304" pitchFamily="18" charset="0"/>
              </a:rPr>
              <a:t> = </a:t>
            </a:r>
            <a:r>
              <a:rPr lang="en-US" altLang="zh-CN" sz="800" kern="100" dirty="0" err="1">
                <a:latin typeface="+mn-ea"/>
                <a:cs typeface="Times New Roman" panose="02020603050405020304" pitchFamily="18" charset="0"/>
              </a:rPr>
              <a:t>ECanaRegs.CANMC.all</a:t>
            </a:r>
            <a:r>
              <a:rPr lang="en-US" altLang="zh-CN" sz="800" kern="100" dirty="0">
                <a:latin typeface="+mn-ea"/>
                <a:cs typeface="Times New Roman" panose="02020603050405020304" pitchFamily="18" charset="0"/>
              </a:rPr>
              <a:t>;</a:t>
            </a:r>
            <a:endParaRPr lang="zh-CN" altLang="zh-CN" sz="800" kern="100" dirty="0">
              <a:latin typeface="+mn-ea"/>
              <a:cs typeface="Times New Roman" panose="02020603050405020304" pitchFamily="18" charset="0"/>
            </a:endParaRPr>
          </a:p>
          <a:p>
            <a:pPr indent="266700" algn="just">
              <a:lnSpc>
                <a:spcPct val="120000"/>
              </a:lnSpc>
              <a:spcAft>
                <a:spcPts val="0"/>
              </a:spcAft>
            </a:pPr>
            <a:r>
              <a:rPr lang="en-US" altLang="zh-CN" sz="800" kern="100" dirty="0">
                <a:latin typeface="+mn-ea"/>
                <a:cs typeface="Times New Roman" panose="02020603050405020304" pitchFamily="18" charset="0"/>
              </a:rPr>
              <a:t>/*</a:t>
            </a:r>
            <a:r>
              <a:rPr lang="zh-CN" altLang="zh-CN" sz="800" kern="100" dirty="0">
                <a:latin typeface="+mn-ea"/>
                <a:cs typeface="Times New Roman" panose="02020603050405020304" pitchFamily="18" charset="0"/>
              </a:rPr>
              <a:t>工作在正常模式</a:t>
            </a:r>
            <a:r>
              <a:rPr lang="en-US" altLang="zh-CN" sz="800" kern="100" dirty="0">
                <a:latin typeface="+mn-ea"/>
                <a:cs typeface="Times New Roman" panose="02020603050405020304" pitchFamily="18" charset="0"/>
              </a:rPr>
              <a:t>*/</a:t>
            </a:r>
            <a:endParaRPr lang="zh-CN" altLang="zh-CN" sz="800" kern="100" dirty="0">
              <a:latin typeface="+mn-ea"/>
              <a:cs typeface="Times New Roman" panose="02020603050405020304" pitchFamily="18" charset="0"/>
            </a:endParaRPr>
          </a:p>
          <a:p>
            <a:pPr indent="266700" algn="just">
              <a:lnSpc>
                <a:spcPct val="120000"/>
              </a:lnSpc>
              <a:spcAft>
                <a:spcPts val="0"/>
              </a:spcAft>
            </a:pPr>
            <a:r>
              <a:rPr lang="en-US" altLang="zh-CN" sz="800" kern="100" dirty="0" err="1">
                <a:latin typeface="+mn-ea"/>
                <a:cs typeface="Times New Roman" panose="02020603050405020304" pitchFamily="18" charset="0"/>
              </a:rPr>
              <a:t>ECanaShadow.CANMC.bit.STM</a:t>
            </a:r>
            <a:r>
              <a:rPr lang="en-US" altLang="zh-CN" sz="800" kern="100" dirty="0">
                <a:latin typeface="+mn-ea"/>
                <a:cs typeface="Times New Roman" panose="02020603050405020304" pitchFamily="18" charset="0"/>
              </a:rPr>
              <a:t> = 0;				</a:t>
            </a:r>
            <a:endParaRPr lang="zh-CN" altLang="zh-CN" sz="800" kern="100" dirty="0">
              <a:latin typeface="+mn-ea"/>
              <a:cs typeface="Times New Roman" panose="02020603050405020304" pitchFamily="18" charset="0"/>
            </a:endParaRPr>
          </a:p>
          <a:p>
            <a:pPr indent="266700" algn="just">
              <a:lnSpc>
                <a:spcPct val="120000"/>
              </a:lnSpc>
              <a:spcAft>
                <a:spcPts val="0"/>
              </a:spcAft>
            </a:pPr>
            <a:r>
              <a:rPr lang="en-US" altLang="zh-CN" sz="800" kern="100" dirty="0">
                <a:latin typeface="+mn-ea"/>
                <a:cs typeface="Times New Roman" panose="02020603050405020304" pitchFamily="18" charset="0"/>
              </a:rPr>
              <a:t>/*</a:t>
            </a:r>
            <a:r>
              <a:rPr lang="zh-CN" altLang="zh-CN" sz="800" kern="100" dirty="0">
                <a:latin typeface="+mn-ea"/>
                <a:cs typeface="Times New Roman" panose="02020603050405020304" pitchFamily="18" charset="0"/>
              </a:rPr>
              <a:t>工作在</a:t>
            </a:r>
            <a:r>
              <a:rPr lang="en-US" altLang="zh-CN" sz="800" kern="100" dirty="0">
                <a:latin typeface="+mn-ea"/>
                <a:cs typeface="Times New Roman" panose="02020603050405020304" pitchFamily="18" charset="0"/>
              </a:rPr>
              <a:t>eCAN</a:t>
            </a:r>
            <a:r>
              <a:rPr lang="zh-CN" altLang="zh-CN" sz="800" kern="100" dirty="0">
                <a:latin typeface="+mn-ea"/>
                <a:cs typeface="Times New Roman" panose="02020603050405020304" pitchFamily="18" charset="0"/>
              </a:rPr>
              <a:t>模式</a:t>
            </a:r>
            <a:r>
              <a:rPr lang="en-US" altLang="zh-CN" sz="800" kern="100" dirty="0">
                <a:latin typeface="+mn-ea"/>
                <a:cs typeface="Times New Roman" panose="02020603050405020304" pitchFamily="18" charset="0"/>
              </a:rPr>
              <a:t>*/</a:t>
            </a:r>
            <a:endParaRPr lang="zh-CN" altLang="zh-CN" sz="800" kern="100" dirty="0">
              <a:latin typeface="+mn-ea"/>
              <a:cs typeface="Times New Roman" panose="02020603050405020304" pitchFamily="18" charset="0"/>
            </a:endParaRPr>
          </a:p>
          <a:p>
            <a:pPr indent="266700" algn="just">
              <a:lnSpc>
                <a:spcPct val="120000"/>
              </a:lnSpc>
              <a:spcAft>
                <a:spcPts val="0"/>
              </a:spcAft>
            </a:pPr>
            <a:r>
              <a:rPr lang="en-US" altLang="zh-CN" sz="800" kern="100" dirty="0" err="1">
                <a:latin typeface="+mn-ea"/>
                <a:cs typeface="Times New Roman" panose="02020603050405020304" pitchFamily="18" charset="0"/>
              </a:rPr>
              <a:t>ECanaShadow.CANMC.bit.SCM</a:t>
            </a:r>
            <a:r>
              <a:rPr lang="en-US" altLang="zh-CN" sz="800" kern="100" dirty="0">
                <a:latin typeface="+mn-ea"/>
                <a:cs typeface="Times New Roman" panose="02020603050405020304" pitchFamily="18" charset="0"/>
              </a:rPr>
              <a:t> = 1;</a:t>
            </a:r>
            <a:endParaRPr lang="zh-CN" altLang="zh-CN" sz="800" kern="100" dirty="0">
              <a:latin typeface="+mn-ea"/>
              <a:cs typeface="Times New Roman" panose="02020603050405020304" pitchFamily="18" charset="0"/>
            </a:endParaRPr>
          </a:p>
          <a:p>
            <a:pPr indent="266700" algn="just">
              <a:lnSpc>
                <a:spcPct val="120000"/>
              </a:lnSpc>
              <a:spcAft>
                <a:spcPts val="0"/>
              </a:spcAft>
            </a:pPr>
            <a:r>
              <a:rPr lang="en-US" altLang="zh-CN" sz="800" kern="100" dirty="0" err="1">
                <a:latin typeface="+mn-ea"/>
                <a:cs typeface="Times New Roman" panose="02020603050405020304" pitchFamily="18" charset="0"/>
              </a:rPr>
              <a:t>ECanaRegs.CANMC.all</a:t>
            </a:r>
            <a:r>
              <a:rPr lang="en-US" altLang="zh-CN" sz="800" kern="100" dirty="0">
                <a:latin typeface="+mn-ea"/>
                <a:cs typeface="Times New Roman" panose="02020603050405020304" pitchFamily="18" charset="0"/>
              </a:rPr>
              <a:t> = </a:t>
            </a:r>
            <a:r>
              <a:rPr lang="en-US" altLang="zh-CN" sz="800" kern="100" dirty="0" err="1">
                <a:latin typeface="+mn-ea"/>
                <a:cs typeface="Times New Roman" panose="02020603050405020304" pitchFamily="18" charset="0"/>
              </a:rPr>
              <a:t>ECanaShadow.CANMC.all</a:t>
            </a:r>
            <a:r>
              <a:rPr lang="en-US" altLang="zh-CN" sz="800" kern="100" dirty="0">
                <a:latin typeface="+mn-ea"/>
                <a:cs typeface="Times New Roman" panose="02020603050405020304" pitchFamily="18" charset="0"/>
              </a:rPr>
              <a:t>;</a:t>
            </a:r>
            <a:endParaRPr lang="zh-CN" altLang="zh-CN" sz="800" kern="100" dirty="0">
              <a:latin typeface="+mn-ea"/>
              <a:cs typeface="Times New Roman" panose="02020603050405020304" pitchFamily="18" charset="0"/>
            </a:endParaRPr>
          </a:p>
          <a:p>
            <a:pPr indent="266700" algn="just">
              <a:lnSpc>
                <a:spcPct val="120000"/>
              </a:lnSpc>
              <a:spcAft>
                <a:spcPts val="0"/>
              </a:spcAft>
            </a:pPr>
            <a:r>
              <a:rPr lang="en-US" altLang="zh-CN" sz="800" kern="100" dirty="0">
                <a:latin typeface="+mn-ea"/>
                <a:cs typeface="Times New Roman" panose="02020603050405020304" pitchFamily="18" charset="0"/>
              </a:rPr>
              <a:t>EDIS;</a:t>
            </a:r>
            <a:endParaRPr lang="zh-CN" altLang="zh-CN" sz="800" kern="100" dirty="0">
              <a:latin typeface="+mn-ea"/>
              <a:cs typeface="Times New Roman" panose="02020603050405020304" pitchFamily="18" charset="0"/>
            </a:endParaRPr>
          </a:p>
          <a:p>
            <a:pPr indent="266700" algn="just">
              <a:lnSpc>
                <a:spcPct val="120000"/>
              </a:lnSpc>
              <a:spcAft>
                <a:spcPts val="0"/>
              </a:spcAft>
            </a:pPr>
            <a:r>
              <a:rPr lang="en-US" altLang="zh-CN" sz="800" kern="100" dirty="0">
                <a:latin typeface="+mn-ea"/>
                <a:cs typeface="Times New Roman" panose="02020603050405020304" pitchFamily="18" charset="0"/>
              </a:rPr>
              <a:t> </a:t>
            </a:r>
            <a:endParaRPr lang="zh-CN" altLang="zh-CN" sz="800" kern="100" dirty="0">
              <a:latin typeface="+mn-ea"/>
              <a:cs typeface="Times New Roman" panose="02020603050405020304" pitchFamily="18" charset="0"/>
            </a:endParaRPr>
          </a:p>
          <a:p>
            <a:pPr indent="266700" algn="just">
              <a:lnSpc>
                <a:spcPct val="120000"/>
              </a:lnSpc>
              <a:spcAft>
                <a:spcPts val="0"/>
              </a:spcAft>
            </a:pPr>
            <a:r>
              <a:rPr lang="en-US" altLang="zh-CN" sz="800" kern="100" dirty="0">
                <a:latin typeface="+mn-ea"/>
                <a:cs typeface="Times New Roman" panose="02020603050405020304" pitchFamily="18" charset="0"/>
              </a:rPr>
              <a:t>//</a:t>
            </a:r>
            <a:r>
              <a:rPr lang="zh-CN" altLang="zh-CN" sz="800" kern="100" dirty="0">
                <a:latin typeface="+mn-ea"/>
                <a:cs typeface="Times New Roman" panose="02020603050405020304" pitchFamily="18" charset="0"/>
              </a:rPr>
              <a:t>第一步，向寄存器</a:t>
            </a:r>
            <a:r>
              <a:rPr lang="en-US" altLang="zh-CN" sz="800" kern="100" dirty="0">
                <a:latin typeface="+mn-ea"/>
                <a:cs typeface="Times New Roman" panose="02020603050405020304" pitchFamily="18" charset="0"/>
              </a:rPr>
              <a:t>CANME</a:t>
            </a:r>
            <a:r>
              <a:rPr lang="zh-CN" altLang="zh-CN" sz="800" kern="100" dirty="0">
                <a:latin typeface="+mn-ea"/>
                <a:cs typeface="Times New Roman" panose="02020603050405020304" pitchFamily="18" charset="0"/>
              </a:rPr>
              <a:t>写</a:t>
            </a:r>
            <a:r>
              <a:rPr lang="en-US" altLang="zh-CN" sz="800" kern="100" dirty="0">
                <a:latin typeface="+mn-ea"/>
                <a:cs typeface="Times New Roman" panose="02020603050405020304" pitchFamily="18" charset="0"/>
              </a:rPr>
              <a:t>0</a:t>
            </a:r>
            <a:r>
              <a:rPr lang="zh-CN" altLang="zh-CN" sz="800" kern="100" dirty="0">
                <a:latin typeface="+mn-ea"/>
                <a:cs typeface="Times New Roman" panose="02020603050405020304" pitchFamily="18" charset="0"/>
              </a:rPr>
              <a:t>禁止邮箱</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en-US" altLang="zh-CN" sz="800" kern="100" dirty="0" err="1">
                <a:latin typeface="+mn-ea"/>
                <a:cs typeface="Times New Roman" panose="02020603050405020304" pitchFamily="18" charset="0"/>
              </a:rPr>
              <a:t>ECanaRegs.CANME.all</a:t>
            </a:r>
            <a:r>
              <a:rPr lang="en-US" altLang="zh-CN" sz="800" kern="100" dirty="0">
                <a:latin typeface="+mn-ea"/>
                <a:cs typeface="Times New Roman" panose="02020603050405020304" pitchFamily="18" charset="0"/>
              </a:rPr>
              <a:t>=0;</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zh-CN" altLang="zh-CN" sz="800" kern="100" dirty="0">
                <a:latin typeface="+mn-ea"/>
                <a:cs typeface="Times New Roman" panose="02020603050405020304" pitchFamily="18" charset="0"/>
              </a:rPr>
              <a:t>第二步，通过寄存器</a:t>
            </a:r>
            <a:r>
              <a:rPr lang="en-US" altLang="zh-CN" sz="800" kern="100" dirty="0">
                <a:latin typeface="+mn-ea"/>
                <a:cs typeface="Times New Roman" panose="02020603050405020304" pitchFamily="18" charset="0"/>
              </a:rPr>
              <a:t>CANMC</a:t>
            </a:r>
            <a:r>
              <a:rPr lang="zh-CN" altLang="zh-CN" sz="800" kern="100" dirty="0">
                <a:latin typeface="+mn-ea"/>
                <a:cs typeface="Times New Roman" panose="02020603050405020304" pitchFamily="18" charset="0"/>
              </a:rPr>
              <a:t>请求改变数据区</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EALLOW;</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en-US" altLang="zh-CN" sz="800" kern="100" dirty="0" err="1">
                <a:latin typeface="+mn-ea"/>
                <a:cs typeface="Times New Roman" panose="02020603050405020304" pitchFamily="18" charset="0"/>
              </a:rPr>
              <a:t>ECanaShadow.CANMC.all</a:t>
            </a:r>
            <a:r>
              <a:rPr lang="en-US" altLang="zh-CN" sz="800" kern="100" dirty="0">
                <a:latin typeface="+mn-ea"/>
                <a:cs typeface="Times New Roman" panose="02020603050405020304" pitchFamily="18" charset="0"/>
              </a:rPr>
              <a:t>=</a:t>
            </a:r>
            <a:r>
              <a:rPr lang="en-US" altLang="zh-CN" sz="800" kern="100" dirty="0" err="1">
                <a:latin typeface="+mn-ea"/>
                <a:cs typeface="Times New Roman" panose="02020603050405020304" pitchFamily="18" charset="0"/>
              </a:rPr>
              <a:t>ECanaRegs.CANMC.all</a:t>
            </a:r>
            <a:r>
              <a:rPr lang="en-US" altLang="zh-CN" sz="800" kern="100" dirty="0">
                <a:latin typeface="+mn-ea"/>
                <a:cs typeface="Times New Roman" panose="02020603050405020304" pitchFamily="18" charset="0"/>
              </a:rPr>
              <a:t>;</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en-US" altLang="zh-CN" sz="800" kern="100" dirty="0" err="1">
                <a:latin typeface="+mn-ea"/>
                <a:cs typeface="Times New Roman" panose="02020603050405020304" pitchFamily="18" charset="0"/>
              </a:rPr>
              <a:t>ECanaShadow.CANMC.bit.CDR</a:t>
            </a:r>
            <a:r>
              <a:rPr lang="en-US" altLang="zh-CN" sz="800" kern="100" dirty="0">
                <a:latin typeface="+mn-ea"/>
                <a:cs typeface="Times New Roman" panose="02020603050405020304" pitchFamily="18" charset="0"/>
              </a:rPr>
              <a:t>=1;</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en-US" altLang="zh-CN" sz="800" kern="100" dirty="0" err="1">
                <a:latin typeface="+mn-ea"/>
                <a:cs typeface="Times New Roman" panose="02020603050405020304" pitchFamily="18" charset="0"/>
              </a:rPr>
              <a:t>ECanaRegs.CANMC.all</a:t>
            </a:r>
            <a:r>
              <a:rPr lang="en-US" altLang="zh-CN" sz="800" kern="100" dirty="0">
                <a:latin typeface="+mn-ea"/>
                <a:cs typeface="Times New Roman" panose="02020603050405020304" pitchFamily="18" charset="0"/>
              </a:rPr>
              <a:t>=</a:t>
            </a:r>
            <a:r>
              <a:rPr lang="en-US" altLang="zh-CN" sz="800" kern="100" dirty="0" err="1">
                <a:latin typeface="+mn-ea"/>
                <a:cs typeface="Times New Roman" panose="02020603050405020304" pitchFamily="18" charset="0"/>
              </a:rPr>
              <a:t>ECanaShadow.CANMC.all</a:t>
            </a:r>
            <a:r>
              <a:rPr lang="en-US" altLang="zh-CN" sz="800" kern="100" dirty="0">
                <a:latin typeface="+mn-ea"/>
                <a:cs typeface="Times New Roman" panose="02020603050405020304" pitchFamily="18" charset="0"/>
              </a:rPr>
              <a:t>;</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EDIS;</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zh-CN" altLang="zh-CN" sz="800" kern="100" dirty="0">
                <a:latin typeface="+mn-ea"/>
                <a:cs typeface="Times New Roman" panose="02020603050405020304" pitchFamily="18" charset="0"/>
              </a:rPr>
              <a:t>第三步，设置邮箱的</a:t>
            </a:r>
            <a:r>
              <a:rPr lang="en-US" altLang="zh-CN" sz="800" kern="100" dirty="0">
                <a:latin typeface="+mn-ea"/>
                <a:cs typeface="Times New Roman" panose="02020603050405020304" pitchFamily="18" charset="0"/>
              </a:rPr>
              <a:t>ID</a:t>
            </a:r>
            <a:r>
              <a:rPr lang="zh-CN" altLang="zh-CN" sz="800" kern="100" dirty="0">
                <a:latin typeface="+mn-ea"/>
                <a:cs typeface="Times New Roman" panose="02020603050405020304" pitchFamily="18" charset="0"/>
              </a:rPr>
              <a:t>、控制、数据、方向等</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zh-CN" altLang="zh-CN" sz="800" kern="100" dirty="0">
                <a:latin typeface="+mn-ea"/>
                <a:cs typeface="Times New Roman" panose="02020603050405020304" pitchFamily="18" charset="0"/>
              </a:rPr>
              <a:t>邮箱</a:t>
            </a:r>
            <a:r>
              <a:rPr lang="en-US" altLang="zh-CN" sz="800" kern="100" dirty="0">
                <a:latin typeface="+mn-ea"/>
                <a:cs typeface="Times New Roman" panose="02020603050405020304" pitchFamily="18" charset="0"/>
              </a:rPr>
              <a:t>0</a:t>
            </a:r>
            <a:r>
              <a:rPr lang="zh-CN" altLang="zh-CN" sz="800" kern="100" dirty="0">
                <a:latin typeface="+mn-ea"/>
                <a:cs typeface="Times New Roman" panose="02020603050405020304" pitchFamily="18" charset="0"/>
              </a:rPr>
              <a:t>为</a:t>
            </a:r>
            <a:r>
              <a:rPr lang="en-US" altLang="zh-CN" sz="800" kern="100" dirty="0">
                <a:latin typeface="+mn-ea"/>
                <a:cs typeface="Times New Roman" panose="02020603050405020304" pitchFamily="18" charset="0"/>
              </a:rPr>
              <a:t>TX</a:t>
            </a:r>
            <a:r>
              <a:rPr lang="zh-CN" altLang="zh-CN" sz="800" kern="100" dirty="0">
                <a:latin typeface="+mn-ea"/>
                <a:cs typeface="Times New Roman" panose="02020603050405020304" pitchFamily="18" charset="0"/>
              </a:rPr>
              <a:t>，</a:t>
            </a:r>
            <a:r>
              <a:rPr lang="en-US" altLang="zh-CN" sz="800" kern="100" dirty="0">
                <a:latin typeface="+mn-ea"/>
                <a:cs typeface="Times New Roman" panose="02020603050405020304" pitchFamily="18" charset="0"/>
              </a:rPr>
              <a:t>17</a:t>
            </a:r>
            <a:r>
              <a:rPr lang="zh-CN" altLang="zh-CN" sz="800" kern="100" dirty="0">
                <a:latin typeface="+mn-ea"/>
                <a:cs typeface="Times New Roman" panose="02020603050405020304" pitchFamily="18" charset="0"/>
              </a:rPr>
              <a:t>为</a:t>
            </a:r>
            <a:r>
              <a:rPr lang="en-US" altLang="zh-CN" sz="800" kern="100" dirty="0">
                <a:latin typeface="+mn-ea"/>
                <a:cs typeface="Times New Roman" panose="02020603050405020304" pitchFamily="18" charset="0"/>
              </a:rPr>
              <a:t>RX*/</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en-US" altLang="zh-CN" sz="800" kern="100" dirty="0" err="1">
                <a:latin typeface="+mn-ea"/>
                <a:cs typeface="Times New Roman" panose="02020603050405020304" pitchFamily="18" charset="0"/>
              </a:rPr>
              <a:t>ECanaShadow.CANMD.all</a:t>
            </a:r>
            <a:r>
              <a:rPr lang="en-US" altLang="zh-CN" sz="800" kern="100" dirty="0">
                <a:latin typeface="+mn-ea"/>
                <a:cs typeface="Times New Roman" panose="02020603050405020304" pitchFamily="18" charset="0"/>
              </a:rPr>
              <a:t> = </a:t>
            </a:r>
            <a:r>
              <a:rPr lang="en-US" altLang="zh-CN" sz="800" kern="100" dirty="0" err="1">
                <a:latin typeface="+mn-ea"/>
                <a:cs typeface="Times New Roman" panose="02020603050405020304" pitchFamily="18" charset="0"/>
              </a:rPr>
              <a:t>ECanaRegs.CANMD.all</a:t>
            </a:r>
            <a:r>
              <a:rPr lang="en-US" altLang="zh-CN" sz="800" kern="100" dirty="0">
                <a:latin typeface="+mn-ea"/>
                <a:cs typeface="Times New Roman" panose="02020603050405020304" pitchFamily="18" charset="0"/>
              </a:rPr>
              <a:t>;</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ECanaShadow.CANMD.bit.MD0 =0</a:t>
            </a:r>
            <a:r>
              <a:rPr lang="en-US" altLang="zh-CN" sz="800" kern="100" dirty="0" smtClean="0">
                <a:latin typeface="+mn-ea"/>
                <a:cs typeface="Times New Roman" panose="02020603050405020304" pitchFamily="18" charset="0"/>
              </a:rPr>
              <a:t>;</a:t>
            </a:r>
            <a:endParaRPr lang="en-US" altLang="zh-CN" sz="800" kern="100" dirty="0" smtClean="0">
              <a:latin typeface="+mn-ea"/>
              <a:cs typeface="Times New Roman" panose="02020603050405020304" pitchFamily="18" charset="0"/>
            </a:endParaRPr>
          </a:p>
          <a:p>
            <a:pPr algn="just">
              <a:lnSpc>
                <a:spcPct val="120000"/>
              </a:lnSpc>
              <a:spcAft>
                <a:spcPts val="0"/>
              </a:spcAft>
            </a:pPr>
            <a:r>
              <a:rPr lang="en-US" altLang="zh-CN" sz="800" kern="100" dirty="0" smtClean="0">
                <a:latin typeface="+mn-ea"/>
                <a:cs typeface="Times New Roman" panose="02020603050405020304" pitchFamily="18" charset="0"/>
              </a:rPr>
              <a:t>    ECanaShadow.CANMD.bit.MD17 </a:t>
            </a:r>
            <a:r>
              <a:rPr lang="en-US" altLang="zh-CN" sz="800" kern="100" dirty="0">
                <a:latin typeface="+mn-ea"/>
                <a:cs typeface="Times New Roman" panose="02020603050405020304" pitchFamily="18" charset="0"/>
              </a:rPr>
              <a:t>=1;</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en-US" altLang="zh-CN" sz="800" kern="100" dirty="0" err="1">
                <a:latin typeface="+mn-ea"/>
                <a:cs typeface="Times New Roman" panose="02020603050405020304" pitchFamily="18" charset="0"/>
              </a:rPr>
              <a:t>ECanaRegs.CANMD.all</a:t>
            </a:r>
            <a:r>
              <a:rPr lang="en-US" altLang="zh-CN" sz="800" kern="100" dirty="0">
                <a:latin typeface="+mn-ea"/>
                <a:cs typeface="Times New Roman" panose="02020603050405020304" pitchFamily="18" charset="0"/>
              </a:rPr>
              <a:t> = </a:t>
            </a:r>
            <a:r>
              <a:rPr lang="en-US" altLang="zh-CN" sz="800" kern="100" dirty="0" err="1">
                <a:latin typeface="+mn-ea"/>
                <a:cs typeface="Times New Roman" panose="02020603050405020304" pitchFamily="18" charset="0"/>
              </a:rPr>
              <a:t>ECanaShadow.CANMD.all</a:t>
            </a:r>
            <a:r>
              <a:rPr lang="en-US" altLang="zh-CN" sz="800" kern="100" dirty="0">
                <a:latin typeface="+mn-ea"/>
                <a:cs typeface="Times New Roman" panose="02020603050405020304" pitchFamily="18" charset="0"/>
              </a:rPr>
              <a:t>;</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zh-CN" altLang="zh-CN" sz="800" kern="100" dirty="0">
                <a:latin typeface="+mn-ea"/>
                <a:cs typeface="Times New Roman" panose="02020603050405020304" pitchFamily="18" charset="0"/>
              </a:rPr>
              <a:t>发送邮箱的</a:t>
            </a:r>
            <a:r>
              <a:rPr lang="en-US" altLang="zh-CN" sz="800" kern="100" dirty="0">
                <a:latin typeface="+mn-ea"/>
                <a:cs typeface="Times New Roman" panose="02020603050405020304" pitchFamily="18" charset="0"/>
              </a:rPr>
              <a:t>ID</a:t>
            </a:r>
            <a:r>
              <a:rPr lang="zh-CN" altLang="zh-CN" sz="800" kern="100" dirty="0">
                <a:latin typeface="+mn-ea"/>
                <a:cs typeface="Times New Roman" panose="02020603050405020304" pitchFamily="18" charset="0"/>
              </a:rPr>
              <a:t>号</a:t>
            </a:r>
            <a:r>
              <a:rPr lang="en-US" altLang="zh-CN" sz="800" kern="100" dirty="0">
                <a:latin typeface="+mn-ea"/>
                <a:cs typeface="Times New Roman" panose="02020603050405020304" pitchFamily="18" charset="0"/>
              </a:rPr>
              <a:t>*/</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endParaRPr lang="zh-CN" altLang="zh-CN" sz="800" kern="100" dirty="0">
              <a:latin typeface="+mn-ea"/>
              <a:cs typeface="Times New Roman" panose="02020603050405020304" pitchFamily="18" charset="0"/>
            </a:endParaRPr>
          </a:p>
        </p:txBody>
      </p:sp>
      <p:sp>
        <p:nvSpPr>
          <p:cNvPr id="7" name="矩形 6"/>
          <p:cNvSpPr/>
          <p:nvPr/>
        </p:nvSpPr>
        <p:spPr>
          <a:xfrm>
            <a:off x="4564360" y="699542"/>
            <a:ext cx="4572000" cy="4228850"/>
          </a:xfrm>
          <a:prstGeom prst="rect">
            <a:avLst/>
          </a:prstGeom>
        </p:spPr>
        <p:txBody>
          <a:bodyPr>
            <a:spAutoFit/>
          </a:bodyPr>
          <a:lstStyle/>
          <a:p>
            <a:pPr algn="just">
              <a:lnSpc>
                <a:spcPct val="120000"/>
              </a:lnSpc>
              <a:spcAft>
                <a:spcPts val="0"/>
              </a:spcAft>
            </a:pPr>
            <a:r>
              <a:rPr lang="en-US" altLang="zh-CN" sz="800" kern="100" dirty="0">
                <a:latin typeface="+mn-ea"/>
                <a:cs typeface="Times New Roman" panose="02020603050405020304" pitchFamily="18" charset="0"/>
              </a:rPr>
              <a:t>	ECanaMboxes.MBOX0.MID.all = 0x10C80000;</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zh-CN" altLang="zh-CN" sz="800" kern="100" dirty="0">
                <a:latin typeface="+mn-ea"/>
                <a:cs typeface="Times New Roman" panose="02020603050405020304" pitchFamily="18" charset="0"/>
              </a:rPr>
              <a:t>接收邮箱的</a:t>
            </a:r>
            <a:r>
              <a:rPr lang="en-US" altLang="zh-CN" sz="800" kern="100" dirty="0">
                <a:latin typeface="+mn-ea"/>
                <a:cs typeface="Times New Roman" panose="02020603050405020304" pitchFamily="18" charset="0"/>
              </a:rPr>
              <a:t>ID</a:t>
            </a:r>
            <a:r>
              <a:rPr lang="zh-CN" altLang="zh-CN" sz="800" kern="100" dirty="0">
                <a:latin typeface="+mn-ea"/>
                <a:cs typeface="Times New Roman" panose="02020603050405020304" pitchFamily="18" charset="0"/>
              </a:rPr>
              <a:t>号</a:t>
            </a:r>
            <a:r>
              <a:rPr lang="en-US" altLang="zh-CN" sz="800" kern="100" dirty="0">
                <a:latin typeface="+mn-ea"/>
                <a:cs typeface="Times New Roman" panose="02020603050405020304" pitchFamily="18" charset="0"/>
              </a:rPr>
              <a:t>*/</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ECanaMboxes.MBOX17.MID.all =  0x10C80000;</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zh-CN" altLang="zh-CN" sz="800" kern="100" dirty="0">
                <a:latin typeface="+mn-ea"/>
                <a:cs typeface="Times New Roman" panose="02020603050405020304" pitchFamily="18" charset="0"/>
              </a:rPr>
              <a:t>数据长度</a:t>
            </a:r>
            <a:r>
              <a:rPr lang="en-US" altLang="zh-CN" sz="800" kern="100" dirty="0">
                <a:latin typeface="+mn-ea"/>
                <a:cs typeface="Times New Roman" panose="02020603050405020304" pitchFamily="18" charset="0"/>
              </a:rPr>
              <a:t> 8</a:t>
            </a:r>
            <a:r>
              <a:rPr lang="zh-CN" altLang="zh-CN" sz="800" kern="100" dirty="0">
                <a:latin typeface="+mn-ea"/>
                <a:cs typeface="Times New Roman" panose="02020603050405020304" pitchFamily="18" charset="0"/>
              </a:rPr>
              <a:t>个</a:t>
            </a:r>
            <a:r>
              <a:rPr lang="en-US" altLang="zh-CN" sz="800" kern="100" dirty="0">
                <a:latin typeface="+mn-ea"/>
                <a:cs typeface="Times New Roman" panose="02020603050405020304" pitchFamily="18" charset="0"/>
              </a:rPr>
              <a:t>BYTE*/</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ECanaMboxes.MBOX0.MCF.bit.DLC=8;</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ECanaMboxes.MBOX17.MCF.bit.DLC=8;</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zh-CN" altLang="zh-CN" sz="800" kern="100" dirty="0">
                <a:latin typeface="+mn-ea"/>
                <a:cs typeface="Times New Roman" panose="02020603050405020304" pitchFamily="18" charset="0"/>
              </a:rPr>
              <a:t>设置发送优先级</a:t>
            </a:r>
            <a:r>
              <a:rPr lang="en-US" altLang="zh-CN" sz="800" kern="100" dirty="0">
                <a:latin typeface="+mn-ea"/>
                <a:cs typeface="Times New Roman" panose="02020603050405020304" pitchFamily="18" charset="0"/>
              </a:rPr>
              <a:t>  </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ECanaMboxes.MBOX0.MCF.bit.TPL = 0;</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ECanaMboxes.MBOX17.MCF.bit.TPL = 0;</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zh-CN" altLang="zh-CN" sz="800" kern="100" dirty="0">
                <a:latin typeface="+mn-ea"/>
                <a:cs typeface="Times New Roman" panose="02020603050405020304" pitchFamily="18" charset="0"/>
              </a:rPr>
              <a:t>没有远方应答帧被请求</a:t>
            </a:r>
            <a:r>
              <a:rPr lang="en-US" altLang="zh-CN" sz="800" kern="100" dirty="0">
                <a:latin typeface="+mn-ea"/>
                <a:cs typeface="Times New Roman" panose="02020603050405020304" pitchFamily="18" charset="0"/>
              </a:rPr>
              <a:t>*/</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ECanaMboxes.MBOX0.MCF.bit.RTR = 0;</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en-US" altLang="zh-CN" sz="800" kern="100" dirty="0" smtClean="0">
                <a:latin typeface="+mn-ea"/>
                <a:cs typeface="Times New Roman" panose="02020603050405020304" pitchFamily="18" charset="0"/>
              </a:rPr>
              <a:t>ECanaMboxes.MBOX17.MCF.bit.RTR </a:t>
            </a:r>
            <a:r>
              <a:rPr lang="en-US" altLang="zh-CN" sz="800" kern="100" dirty="0">
                <a:latin typeface="+mn-ea"/>
                <a:cs typeface="Times New Roman" panose="02020603050405020304" pitchFamily="18" charset="0"/>
              </a:rPr>
              <a:t>= 0;</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zh-CN" altLang="zh-CN" sz="800" kern="100" dirty="0">
                <a:latin typeface="+mn-ea"/>
                <a:cs typeface="Times New Roman" panose="02020603050405020304" pitchFamily="18" charset="0"/>
              </a:rPr>
              <a:t>向邮箱</a:t>
            </a:r>
            <a:r>
              <a:rPr lang="en-US" altLang="zh-CN" sz="800" kern="100" dirty="0">
                <a:latin typeface="+mn-ea"/>
                <a:cs typeface="Times New Roman" panose="02020603050405020304" pitchFamily="18" charset="0"/>
              </a:rPr>
              <a:t>RAM</a:t>
            </a:r>
            <a:r>
              <a:rPr lang="zh-CN" altLang="zh-CN" sz="800" kern="100" dirty="0">
                <a:latin typeface="+mn-ea"/>
                <a:cs typeface="Times New Roman" panose="02020603050405020304" pitchFamily="18" charset="0"/>
              </a:rPr>
              <a:t>区写数据</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ECanaMboxes.MBOX0.MDRL.all = 0x01234567;</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ECanaMboxes.MBOX0.MDRH.all = 0x89ABCDEF;</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zh-CN" altLang="zh-CN" sz="800" kern="100" dirty="0">
                <a:latin typeface="+mn-ea"/>
                <a:cs typeface="Times New Roman" panose="02020603050405020304" pitchFamily="18" charset="0"/>
              </a:rPr>
              <a:t>第四步，请求正常操作</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EALLOW;</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en-US" altLang="zh-CN" sz="800" kern="100" dirty="0" err="1">
                <a:latin typeface="+mn-ea"/>
                <a:cs typeface="Times New Roman" panose="02020603050405020304" pitchFamily="18" charset="0"/>
              </a:rPr>
              <a:t>ECanaShadow.CANMC.all</a:t>
            </a:r>
            <a:r>
              <a:rPr lang="en-US" altLang="zh-CN" sz="800" kern="100" dirty="0">
                <a:latin typeface="+mn-ea"/>
                <a:cs typeface="Times New Roman" panose="02020603050405020304" pitchFamily="18" charset="0"/>
              </a:rPr>
              <a:t>=</a:t>
            </a:r>
            <a:r>
              <a:rPr lang="en-US" altLang="zh-CN" sz="800" kern="100" dirty="0" err="1">
                <a:latin typeface="+mn-ea"/>
                <a:cs typeface="Times New Roman" panose="02020603050405020304" pitchFamily="18" charset="0"/>
              </a:rPr>
              <a:t>ECanaRegs.CANMC.all</a:t>
            </a:r>
            <a:r>
              <a:rPr lang="en-US" altLang="zh-CN" sz="800" kern="100" dirty="0">
                <a:latin typeface="+mn-ea"/>
                <a:cs typeface="Times New Roman" panose="02020603050405020304" pitchFamily="18" charset="0"/>
              </a:rPr>
              <a:t>;</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en-US" altLang="zh-CN" sz="800" kern="100" dirty="0" err="1">
                <a:latin typeface="+mn-ea"/>
                <a:cs typeface="Times New Roman" panose="02020603050405020304" pitchFamily="18" charset="0"/>
              </a:rPr>
              <a:t>ECanaShadow.CANMC.bit.CDR</a:t>
            </a:r>
            <a:r>
              <a:rPr lang="en-US" altLang="zh-CN" sz="800" kern="100" dirty="0">
                <a:latin typeface="+mn-ea"/>
                <a:cs typeface="Times New Roman" panose="02020603050405020304" pitchFamily="18" charset="0"/>
              </a:rPr>
              <a:t>=0;</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en-US" altLang="zh-CN" sz="800" kern="100" dirty="0" err="1">
                <a:latin typeface="+mn-ea"/>
                <a:cs typeface="Times New Roman" panose="02020603050405020304" pitchFamily="18" charset="0"/>
              </a:rPr>
              <a:t>ECanaRegs.CANMC.all</a:t>
            </a:r>
            <a:r>
              <a:rPr lang="en-US" altLang="zh-CN" sz="800" kern="100" dirty="0">
                <a:latin typeface="+mn-ea"/>
                <a:cs typeface="Times New Roman" panose="02020603050405020304" pitchFamily="18" charset="0"/>
              </a:rPr>
              <a:t>=</a:t>
            </a:r>
            <a:r>
              <a:rPr lang="en-US" altLang="zh-CN" sz="800" kern="100" dirty="0" err="1">
                <a:latin typeface="+mn-ea"/>
                <a:cs typeface="Times New Roman" panose="02020603050405020304" pitchFamily="18" charset="0"/>
              </a:rPr>
              <a:t>ECanaShadow.CANMC.all</a:t>
            </a:r>
            <a:r>
              <a:rPr lang="en-US" altLang="zh-CN" sz="800" kern="100" dirty="0">
                <a:latin typeface="+mn-ea"/>
                <a:cs typeface="Times New Roman" panose="02020603050405020304" pitchFamily="18" charset="0"/>
              </a:rPr>
              <a:t>;</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EDIS;</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zh-CN" altLang="zh-CN" sz="800" kern="100" dirty="0">
                <a:latin typeface="+mn-ea"/>
                <a:cs typeface="Times New Roman" panose="02020603050405020304" pitchFamily="18" charset="0"/>
              </a:rPr>
              <a:t>第五步向寄存器</a:t>
            </a:r>
            <a:r>
              <a:rPr lang="en-US" altLang="zh-CN" sz="800" kern="100" dirty="0">
                <a:latin typeface="+mn-ea"/>
                <a:cs typeface="Times New Roman" panose="02020603050405020304" pitchFamily="18" charset="0"/>
              </a:rPr>
              <a:t>CANME</a:t>
            </a:r>
            <a:r>
              <a:rPr lang="zh-CN" altLang="zh-CN" sz="800" kern="100" dirty="0">
                <a:latin typeface="+mn-ea"/>
                <a:cs typeface="Times New Roman" panose="02020603050405020304" pitchFamily="18" charset="0"/>
              </a:rPr>
              <a:t>写</a:t>
            </a:r>
            <a:r>
              <a:rPr lang="en-US" altLang="zh-CN" sz="800" kern="100" dirty="0">
                <a:latin typeface="+mn-ea"/>
                <a:cs typeface="Times New Roman" panose="02020603050405020304" pitchFamily="18" charset="0"/>
              </a:rPr>
              <a:t>1</a:t>
            </a:r>
            <a:r>
              <a:rPr lang="zh-CN" altLang="zh-CN" sz="800" kern="100" dirty="0">
                <a:latin typeface="+mn-ea"/>
                <a:cs typeface="Times New Roman" panose="02020603050405020304" pitchFamily="18" charset="0"/>
              </a:rPr>
              <a:t>使能邮箱</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en-US" altLang="zh-CN" sz="800" kern="100" dirty="0" err="1">
                <a:latin typeface="+mn-ea"/>
                <a:cs typeface="Times New Roman" panose="02020603050405020304" pitchFamily="18" charset="0"/>
              </a:rPr>
              <a:t>ECanaShadow.CANME.all</a:t>
            </a:r>
            <a:r>
              <a:rPr lang="en-US" altLang="zh-CN" sz="800" kern="100" dirty="0">
                <a:latin typeface="+mn-ea"/>
                <a:cs typeface="Times New Roman" panose="02020603050405020304" pitchFamily="18" charset="0"/>
              </a:rPr>
              <a:t> = </a:t>
            </a:r>
            <a:r>
              <a:rPr lang="en-US" altLang="zh-CN" sz="800" kern="100" dirty="0" err="1">
                <a:latin typeface="+mn-ea"/>
                <a:cs typeface="Times New Roman" panose="02020603050405020304" pitchFamily="18" charset="0"/>
              </a:rPr>
              <a:t>ECanaRegs.CANME.all</a:t>
            </a:r>
            <a:r>
              <a:rPr lang="en-US" altLang="zh-CN" sz="800" kern="100" dirty="0">
                <a:latin typeface="+mn-ea"/>
                <a:cs typeface="Times New Roman" panose="02020603050405020304" pitchFamily="18" charset="0"/>
              </a:rPr>
              <a:t>;</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ECanaShadow.CANME.bit.ME0 =1;</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ECanaShadow.CANME.bit.ME17 =1;</a:t>
            </a:r>
            <a:endParaRPr lang="zh-CN" altLang="zh-CN" sz="800" kern="100" dirty="0">
              <a:latin typeface="+mn-ea"/>
              <a:cs typeface="Times New Roman" panose="02020603050405020304" pitchFamily="18" charset="0"/>
            </a:endParaRPr>
          </a:p>
          <a:p>
            <a:pPr algn="just">
              <a:lnSpc>
                <a:spcPct val="120000"/>
              </a:lnSpc>
              <a:spcAft>
                <a:spcPts val="0"/>
              </a:spcAft>
            </a:pPr>
            <a:r>
              <a:rPr lang="en-US" altLang="zh-CN" sz="800" kern="100" dirty="0">
                <a:latin typeface="+mn-ea"/>
                <a:cs typeface="Times New Roman" panose="02020603050405020304" pitchFamily="18" charset="0"/>
              </a:rPr>
              <a:t>	</a:t>
            </a:r>
            <a:r>
              <a:rPr lang="en-US" altLang="zh-CN" sz="800" kern="100" dirty="0" err="1">
                <a:latin typeface="+mn-ea"/>
                <a:cs typeface="Times New Roman" panose="02020603050405020304" pitchFamily="18" charset="0"/>
              </a:rPr>
              <a:t>ECanaRegs.CANME.all</a:t>
            </a:r>
            <a:r>
              <a:rPr lang="en-US" altLang="zh-CN" sz="800" kern="100" dirty="0">
                <a:latin typeface="+mn-ea"/>
                <a:cs typeface="Times New Roman" panose="02020603050405020304" pitchFamily="18" charset="0"/>
              </a:rPr>
              <a:t> = </a:t>
            </a:r>
            <a:r>
              <a:rPr lang="en-US" altLang="zh-CN" sz="800" kern="100" dirty="0" err="1">
                <a:latin typeface="+mn-ea"/>
                <a:cs typeface="Times New Roman" panose="02020603050405020304" pitchFamily="18" charset="0"/>
              </a:rPr>
              <a:t>ECanaShadow.CANME.all</a:t>
            </a:r>
            <a:r>
              <a:rPr lang="en-US" altLang="zh-CN" sz="800" kern="100" dirty="0">
                <a:latin typeface="+mn-ea"/>
                <a:cs typeface="Times New Roman" panose="02020603050405020304" pitchFamily="18" charset="0"/>
              </a:rPr>
              <a:t>;</a:t>
            </a:r>
            <a:endParaRPr lang="zh-CN" altLang="zh-CN" sz="8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500"/>
                                        <p:tgtEl>
                                          <p:spTgt spid="2"/>
                                        </p:tgtEl>
                                      </p:cBhvr>
                                    </p:animEffect>
                                  </p:childTnLst>
                                </p:cTn>
                              </p:par>
                            </p:childTnLst>
                          </p:cTn>
                        </p:par>
                        <p:par>
                          <p:cTn id="8" fill="hold">
                            <p:stCondLst>
                              <p:cond delay="1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邮箱初始化的配置</a:t>
            </a:r>
            <a:endParaRPr lang="zh-CN" altLang="en-US" dirty="0"/>
          </a:p>
        </p:txBody>
      </p:sp>
      <p:sp>
        <p:nvSpPr>
          <p:cNvPr id="2" name="矩形 1"/>
          <p:cNvSpPr/>
          <p:nvPr/>
        </p:nvSpPr>
        <p:spPr>
          <a:xfrm>
            <a:off x="723263" y="1131590"/>
            <a:ext cx="7920880" cy="3416320"/>
          </a:xfrm>
          <a:prstGeom prst="rect">
            <a:avLst/>
          </a:prstGeom>
        </p:spPr>
        <p:txBody>
          <a:bodyPr wrap="square">
            <a:spAutoFit/>
          </a:bodyPr>
          <a:lstStyle/>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读上面例子的代码时可能会有些疑惑，比如第五步中向</a:t>
            </a:r>
            <a:r>
              <a:rPr lang="en-US" altLang="zh-CN" sz="2000" kern="100" dirty="0">
                <a:solidFill>
                  <a:schemeClr val="tx1">
                    <a:lumMod val="65000"/>
                    <a:lumOff val="35000"/>
                  </a:schemeClr>
                </a:solidFill>
                <a:latin typeface="+mn-ea"/>
                <a:cs typeface="Times New Roman" panose="02020603050405020304" pitchFamily="18" charset="0"/>
              </a:rPr>
              <a:t>CANME</a:t>
            </a:r>
            <a:r>
              <a:rPr lang="zh-CN" altLang="en-US" sz="2000" kern="100" dirty="0">
                <a:solidFill>
                  <a:schemeClr val="tx1">
                    <a:lumMod val="65000"/>
                    <a:lumOff val="35000"/>
                  </a:schemeClr>
                </a:solidFill>
                <a:latin typeface="+mn-ea"/>
                <a:cs typeface="Times New Roman" panose="02020603050405020304" pitchFamily="18" charset="0"/>
              </a:rPr>
              <a:t>中的某些位赋值时，为何要采用如此复杂的步骤呢？这里需要重点介绍一下对于</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模块寄存器的操作方式。在之前的章节中，由于外设模块的控制寄存器都是</a:t>
            </a:r>
            <a:r>
              <a:rPr lang="en-US" altLang="zh-CN" sz="2000" kern="100" dirty="0">
                <a:solidFill>
                  <a:schemeClr val="tx1">
                    <a:lumMod val="65000"/>
                    <a:lumOff val="35000"/>
                  </a:schemeClr>
                </a:solidFill>
                <a:latin typeface="+mn-ea"/>
                <a:cs typeface="Times New Roman" panose="02020603050405020304" pitchFamily="18" charset="0"/>
              </a:rPr>
              <a:t>17</a:t>
            </a:r>
            <a:r>
              <a:rPr lang="zh-CN" altLang="en-US" sz="2000" kern="100" dirty="0">
                <a:solidFill>
                  <a:schemeClr val="tx1">
                    <a:lumMod val="65000"/>
                    <a:lumOff val="35000"/>
                  </a:schemeClr>
                </a:solidFill>
                <a:latin typeface="+mn-ea"/>
                <a:cs typeface="Times New Roman" panose="02020603050405020304" pitchFamily="18" charset="0"/>
              </a:rPr>
              <a:t>位的，因此采用的是</a:t>
            </a:r>
            <a:r>
              <a:rPr lang="en-US" altLang="zh-CN" sz="2000" kern="100" dirty="0">
                <a:solidFill>
                  <a:schemeClr val="tx1">
                    <a:lumMod val="65000"/>
                    <a:lumOff val="35000"/>
                  </a:schemeClr>
                </a:solidFill>
                <a:latin typeface="+mn-ea"/>
                <a:cs typeface="Times New Roman" panose="02020603050405020304" pitchFamily="18" charset="0"/>
              </a:rPr>
              <a:t>17</a:t>
            </a:r>
            <a:r>
              <a:rPr lang="zh-CN" altLang="en-US" sz="2000" kern="100" dirty="0">
                <a:solidFill>
                  <a:schemeClr val="tx1">
                    <a:lumMod val="65000"/>
                    <a:lumOff val="35000"/>
                  </a:schemeClr>
                </a:solidFill>
                <a:latin typeface="+mn-ea"/>
                <a:cs typeface="Times New Roman" panose="02020603050405020304" pitchFamily="18" charset="0"/>
              </a:rPr>
              <a:t>位寻址的方式。但是此处</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模块能共兼容</a:t>
            </a:r>
            <a:r>
              <a:rPr lang="en-US" altLang="zh-CN" sz="2000" kern="100" dirty="0">
                <a:solidFill>
                  <a:schemeClr val="tx1">
                    <a:lumMod val="65000"/>
                    <a:lumOff val="35000"/>
                  </a:schemeClr>
                </a:solidFill>
                <a:latin typeface="+mn-ea"/>
                <a:cs typeface="Times New Roman" panose="02020603050405020304" pitchFamily="18" charset="0"/>
              </a:rPr>
              <a:t>17</a:t>
            </a:r>
            <a:r>
              <a:rPr lang="zh-CN" altLang="en-US" sz="2000" kern="100" dirty="0">
                <a:solidFill>
                  <a:schemeClr val="tx1">
                    <a:lumMod val="65000"/>
                    <a:lumOff val="35000"/>
                  </a:schemeClr>
                </a:solidFill>
                <a:latin typeface="+mn-ea"/>
                <a:cs typeface="Times New Roman" panose="02020603050405020304" pitchFamily="18" charset="0"/>
              </a:rPr>
              <a:t>位和</a:t>
            </a:r>
            <a:r>
              <a:rPr lang="en-US" altLang="zh-CN" sz="2000" kern="100" dirty="0">
                <a:solidFill>
                  <a:schemeClr val="tx1">
                    <a:lumMod val="65000"/>
                    <a:lumOff val="35000"/>
                  </a:schemeClr>
                </a:solidFill>
                <a:latin typeface="+mn-ea"/>
                <a:cs typeface="Times New Roman" panose="02020603050405020304" pitchFamily="18" charset="0"/>
              </a:rPr>
              <a:t>32</a:t>
            </a:r>
            <a:r>
              <a:rPr lang="zh-CN" altLang="en-US" sz="2000" kern="100" dirty="0">
                <a:solidFill>
                  <a:schemeClr val="tx1">
                    <a:lumMod val="65000"/>
                    <a:lumOff val="35000"/>
                  </a:schemeClr>
                </a:solidFill>
                <a:latin typeface="+mn-ea"/>
                <a:cs typeface="Times New Roman" panose="02020603050405020304" pitchFamily="18" charset="0"/>
              </a:rPr>
              <a:t>位的寻址方式，当确定</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的控制和状态寄存器为</a:t>
            </a:r>
            <a:r>
              <a:rPr lang="en-US" altLang="zh-CN" sz="2000" kern="100" dirty="0">
                <a:solidFill>
                  <a:schemeClr val="tx1">
                    <a:lumMod val="65000"/>
                    <a:lumOff val="35000"/>
                  </a:schemeClr>
                </a:solidFill>
                <a:latin typeface="+mn-ea"/>
                <a:cs typeface="Times New Roman" panose="02020603050405020304" pitchFamily="18" charset="0"/>
              </a:rPr>
              <a:t>32</a:t>
            </a:r>
            <a:r>
              <a:rPr lang="zh-CN" altLang="en-US" sz="2000" kern="100" dirty="0">
                <a:solidFill>
                  <a:schemeClr val="tx1">
                    <a:lumMod val="65000"/>
                    <a:lumOff val="35000"/>
                  </a:schemeClr>
                </a:solidFill>
                <a:latin typeface="+mn-ea"/>
                <a:cs typeface="Times New Roman" panose="02020603050405020304" pitchFamily="18" charset="0"/>
              </a:rPr>
              <a:t>位寻址，即选择了增强型</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总线模式的话，如果采用</a:t>
            </a:r>
            <a:r>
              <a:rPr lang="en-US" altLang="zh-CN" sz="2000" kern="100" dirty="0">
                <a:solidFill>
                  <a:schemeClr val="tx1">
                    <a:lumMod val="65000"/>
                    <a:lumOff val="35000"/>
                  </a:schemeClr>
                </a:solidFill>
                <a:latin typeface="+mn-ea"/>
                <a:cs typeface="Times New Roman" panose="02020603050405020304" pitchFamily="18" charset="0"/>
              </a:rPr>
              <a:t>17</a:t>
            </a:r>
            <a:r>
              <a:rPr lang="zh-CN" altLang="en-US" sz="2000" kern="100" dirty="0">
                <a:solidFill>
                  <a:schemeClr val="tx1">
                    <a:lumMod val="65000"/>
                    <a:lumOff val="35000"/>
                  </a:schemeClr>
                </a:solidFill>
                <a:latin typeface="+mn-ea"/>
                <a:cs typeface="Times New Roman" panose="02020603050405020304" pitchFamily="18" charset="0"/>
              </a:rPr>
              <a:t>位寻址方式，将会产生不确定的结果，所以</a:t>
            </a:r>
            <a:r>
              <a:rPr lang="en-US" altLang="zh-CN" sz="2000" kern="100" dirty="0">
                <a:solidFill>
                  <a:schemeClr val="tx1">
                    <a:lumMod val="65000"/>
                    <a:lumOff val="35000"/>
                  </a:schemeClr>
                </a:solidFill>
                <a:latin typeface="+mn-ea"/>
                <a:cs typeface="Times New Roman" panose="02020603050405020304" pitchFamily="18" charset="0"/>
              </a:rPr>
              <a:t>eCAN</a:t>
            </a:r>
            <a:r>
              <a:rPr lang="zh-CN" altLang="en-US" sz="2000" kern="100" dirty="0">
                <a:solidFill>
                  <a:schemeClr val="tx1">
                    <a:lumMod val="65000"/>
                    <a:lumOff val="35000"/>
                  </a:schemeClr>
                </a:solidFill>
                <a:latin typeface="+mn-ea"/>
                <a:cs typeface="Times New Roman" panose="02020603050405020304" pitchFamily="18" charset="0"/>
              </a:rPr>
              <a:t>的控制和状态寄存器需要作为一个特例来处理。对</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模块的控制和状态寄存器有两种处理方式：</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邮箱初始化的配置</a:t>
            </a:r>
            <a:endParaRPr lang="zh-CN" altLang="en-US" dirty="0"/>
          </a:p>
        </p:txBody>
      </p:sp>
      <p:sp>
        <p:nvSpPr>
          <p:cNvPr id="2" name="矩形 1"/>
          <p:cNvSpPr/>
          <p:nvPr/>
        </p:nvSpPr>
        <p:spPr>
          <a:xfrm>
            <a:off x="723263" y="1131590"/>
            <a:ext cx="7920880" cy="2308324"/>
          </a:xfrm>
          <a:prstGeom prst="rect">
            <a:avLst/>
          </a:prstGeom>
        </p:spPr>
        <p:txBody>
          <a:bodyPr wrap="square">
            <a:spAutoFit/>
          </a:bodyPr>
          <a:lstStyle/>
          <a:p>
            <a:pPr indent="533400" algn="just">
              <a:lnSpc>
                <a:spcPct val="120000"/>
              </a:lnSpc>
              <a:spcAft>
                <a:spcPts val="0"/>
              </a:spcAft>
            </a:pP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设置</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总线为标准模式</a:t>
            </a:r>
            <a:r>
              <a:rPr lang="en-US" altLang="zh-CN" sz="2000" kern="100" dirty="0">
                <a:solidFill>
                  <a:schemeClr val="tx1">
                    <a:lumMod val="65000"/>
                    <a:lumOff val="35000"/>
                  </a:schemeClr>
                </a:solidFill>
                <a:latin typeface="+mn-ea"/>
                <a:cs typeface="Times New Roman" panose="02020603050405020304" pitchFamily="18" charset="0"/>
              </a:rPr>
              <a:t>(SCC)</a:t>
            </a:r>
            <a:r>
              <a:rPr lang="zh-CN" altLang="en-US" sz="2000" kern="100" dirty="0">
                <a:solidFill>
                  <a:schemeClr val="tx1">
                    <a:lumMod val="65000"/>
                    <a:lumOff val="35000"/>
                  </a:schemeClr>
                </a:solidFill>
                <a:latin typeface="+mn-ea"/>
                <a:cs typeface="Times New Roman" panose="02020603050405020304" pitchFamily="18" charset="0"/>
              </a:rPr>
              <a:t>，此时则只有</a:t>
            </a:r>
            <a:r>
              <a:rPr lang="en-US" altLang="zh-CN" sz="2000" kern="100" dirty="0">
                <a:solidFill>
                  <a:schemeClr val="tx1">
                    <a:lumMod val="65000"/>
                    <a:lumOff val="35000"/>
                  </a:schemeClr>
                </a:solidFill>
                <a:latin typeface="+mn-ea"/>
                <a:cs typeface="Times New Roman" panose="02020603050405020304" pitchFamily="18" charset="0"/>
              </a:rPr>
              <a:t>17</a:t>
            </a:r>
            <a:r>
              <a:rPr lang="zh-CN" altLang="en-US" sz="2000" kern="100" dirty="0">
                <a:solidFill>
                  <a:schemeClr val="tx1">
                    <a:lumMod val="65000"/>
                    <a:lumOff val="35000"/>
                  </a:schemeClr>
                </a:solidFill>
                <a:latin typeface="+mn-ea"/>
                <a:cs typeface="Times New Roman" panose="02020603050405020304" pitchFamily="18" charset="0"/>
              </a:rPr>
              <a:t>个邮箱可用，即邮箱</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邮箱</a:t>
            </a:r>
            <a:r>
              <a:rPr lang="en-US" altLang="zh-CN" sz="2000" kern="100" dirty="0">
                <a:solidFill>
                  <a:schemeClr val="tx1">
                    <a:lumMod val="65000"/>
                    <a:lumOff val="35000"/>
                  </a:schemeClr>
                </a:solidFill>
                <a:latin typeface="+mn-ea"/>
                <a:cs typeface="Times New Roman" panose="02020603050405020304" pitchFamily="18" charset="0"/>
              </a:rPr>
              <a:t>15</a:t>
            </a:r>
            <a:r>
              <a:rPr lang="zh-CN" altLang="en-US" sz="2000" kern="100" dirty="0">
                <a:solidFill>
                  <a:schemeClr val="tx1">
                    <a:lumMod val="65000"/>
                    <a:lumOff val="35000"/>
                  </a:schemeClr>
                </a:solidFill>
                <a:latin typeface="+mn-ea"/>
                <a:cs typeface="Times New Roman" panose="02020603050405020304" pitchFamily="18" charset="0"/>
              </a:rPr>
              <a:t>，此时</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模块的控制和状态寄存器可以采用</a:t>
            </a:r>
            <a:r>
              <a:rPr lang="en-US" altLang="zh-CN" sz="2000" kern="100" dirty="0">
                <a:solidFill>
                  <a:schemeClr val="tx1">
                    <a:lumMod val="65000"/>
                    <a:lumOff val="35000"/>
                  </a:schemeClr>
                </a:solidFill>
                <a:latin typeface="+mn-ea"/>
                <a:cs typeface="Times New Roman" panose="02020603050405020304" pitchFamily="18" charset="0"/>
              </a:rPr>
              <a:t>17</a:t>
            </a:r>
            <a:r>
              <a:rPr lang="zh-CN" altLang="en-US" sz="2000" kern="100" dirty="0">
                <a:solidFill>
                  <a:schemeClr val="tx1">
                    <a:lumMod val="65000"/>
                    <a:lumOff val="35000"/>
                  </a:schemeClr>
                </a:solidFill>
                <a:latin typeface="+mn-ea"/>
                <a:cs typeface="Times New Roman" panose="02020603050405020304" pitchFamily="18" charset="0"/>
              </a:rPr>
              <a:t>位寻址方式，也就是和之前对寄存器的操作方式相同。例如：</a:t>
            </a:r>
            <a:endParaRPr lang="zh-CN" altLang="en-US" sz="2000" kern="100" dirty="0">
              <a:solidFill>
                <a:schemeClr val="tx1">
                  <a:lumMod val="65000"/>
                  <a:lumOff val="35000"/>
                </a:schemeClr>
              </a:solidFill>
              <a:latin typeface="+mn-ea"/>
              <a:cs typeface="Times New Roman" panose="02020603050405020304" pitchFamily="18" charset="0"/>
            </a:endParaRPr>
          </a:p>
          <a:p>
            <a:pPr indent="533400" algn="just">
              <a:lnSpc>
                <a:spcPct val="120000"/>
              </a:lnSpc>
              <a:spcAft>
                <a:spcPts val="0"/>
              </a:spcAft>
            </a:pPr>
            <a:r>
              <a:rPr lang="en-US" altLang="zh-CN" sz="2000" kern="100" dirty="0">
                <a:latin typeface="+mn-ea"/>
                <a:cs typeface="Times New Roman" panose="02020603050405020304" pitchFamily="18" charset="0"/>
              </a:rPr>
              <a:t>EALLOW;</a:t>
            </a:r>
            <a:endParaRPr lang="en-US" altLang="zh-CN" sz="2000" kern="100" dirty="0">
              <a:latin typeface="+mn-ea"/>
              <a:cs typeface="Times New Roman" panose="02020603050405020304" pitchFamily="18" charset="0"/>
            </a:endParaRPr>
          </a:p>
          <a:p>
            <a:pPr indent="533400" algn="just">
              <a:lnSpc>
                <a:spcPct val="120000"/>
              </a:lnSpc>
              <a:spcAft>
                <a:spcPts val="0"/>
              </a:spcAft>
            </a:pPr>
            <a:r>
              <a:rPr lang="en-US" altLang="zh-CN" sz="2000" kern="100" dirty="0">
                <a:latin typeface="+mn-ea"/>
                <a:cs typeface="Times New Roman" panose="02020603050405020304" pitchFamily="18" charset="0"/>
              </a:rPr>
              <a:t>ECanaRegs.CANME.bit.ME0 =1</a:t>
            </a:r>
            <a:r>
              <a:rPr lang="en-US" altLang="zh-CN" sz="2000" kern="100" dirty="0" smtClean="0">
                <a:latin typeface="+mn-ea"/>
                <a:cs typeface="Times New Roman" panose="02020603050405020304" pitchFamily="18" charset="0"/>
              </a:rPr>
              <a:t>;</a:t>
            </a:r>
            <a:endParaRPr lang="en-US" altLang="zh-CN" sz="2000" kern="100" dirty="0" smtClean="0">
              <a:latin typeface="+mn-ea"/>
              <a:cs typeface="Times New Roman" panose="02020603050405020304" pitchFamily="18" charset="0"/>
            </a:endParaRPr>
          </a:p>
          <a:p>
            <a:pPr indent="533400" algn="just">
              <a:lnSpc>
                <a:spcPct val="120000"/>
              </a:lnSpc>
              <a:spcAft>
                <a:spcPts val="0"/>
              </a:spcAft>
            </a:pPr>
            <a:r>
              <a:rPr lang="en-US" altLang="zh-CN" sz="2000" kern="100" dirty="0" smtClean="0">
                <a:latin typeface="+mn-ea"/>
                <a:cs typeface="Times New Roman" panose="02020603050405020304" pitchFamily="18" charset="0"/>
              </a:rPr>
              <a:t>EDIS</a:t>
            </a:r>
            <a:r>
              <a:rPr lang="en-US" altLang="zh-CN" sz="2000" kern="100" dirty="0">
                <a:latin typeface="+mn-ea"/>
                <a:cs typeface="Times New Roman" panose="02020603050405020304" pitchFamily="18" charset="0"/>
              </a:rPr>
              <a:t>;</a:t>
            </a:r>
            <a:endParaRPr lang="en-US" altLang="zh-CN" sz="20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邮箱初始化的配置</a:t>
            </a:r>
            <a:endParaRPr lang="zh-CN" altLang="en-US" dirty="0"/>
          </a:p>
        </p:txBody>
      </p:sp>
      <p:sp>
        <p:nvSpPr>
          <p:cNvPr id="2" name="矩形 1"/>
          <p:cNvSpPr/>
          <p:nvPr/>
        </p:nvSpPr>
        <p:spPr>
          <a:xfrm>
            <a:off x="723263" y="1131590"/>
            <a:ext cx="7920880" cy="3385029"/>
          </a:xfrm>
          <a:prstGeom prst="rect">
            <a:avLst/>
          </a:prstGeom>
        </p:spPr>
        <p:txBody>
          <a:bodyPr wrap="square">
            <a:spAutoFit/>
          </a:bodyPr>
          <a:lstStyle/>
          <a:p>
            <a:pPr indent="533400" algn="just">
              <a:lnSpc>
                <a:spcPct val="120000"/>
              </a:lnSpc>
              <a:spcAft>
                <a:spcPts val="0"/>
              </a:spcAft>
            </a:pPr>
            <a:r>
              <a:rPr lang="en-US" altLang="zh-CN" sz="2000" kern="100" dirty="0">
                <a:solidFill>
                  <a:schemeClr val="tx1">
                    <a:lumMod val="65000"/>
                    <a:lumOff val="35000"/>
                  </a:schemeClr>
                </a:solidFill>
                <a:latin typeface="+mn-ea"/>
                <a:cs typeface="Times New Roman" panose="02020603050405020304" pitchFamily="18" charset="0"/>
              </a:rPr>
              <a:t>(2)</a:t>
            </a:r>
            <a:r>
              <a:rPr lang="zh-CN" altLang="en-US" sz="2000" kern="100" dirty="0">
                <a:solidFill>
                  <a:schemeClr val="tx1">
                    <a:lumMod val="65000"/>
                    <a:lumOff val="35000"/>
                  </a:schemeClr>
                </a:solidFill>
                <a:latin typeface="+mn-ea"/>
                <a:cs typeface="Times New Roman" panose="02020603050405020304" pitchFamily="18" charset="0"/>
              </a:rPr>
              <a:t>设置</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总线为增强型</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总线模式，此时</a:t>
            </a:r>
            <a:r>
              <a:rPr lang="en-US" altLang="zh-CN" sz="2000" kern="100" dirty="0">
                <a:solidFill>
                  <a:schemeClr val="tx1">
                    <a:lumMod val="65000"/>
                    <a:lumOff val="35000"/>
                  </a:schemeClr>
                </a:solidFill>
                <a:latin typeface="+mn-ea"/>
                <a:cs typeface="Times New Roman" panose="02020603050405020304" pitchFamily="18" charset="0"/>
              </a:rPr>
              <a:t>eCAN</a:t>
            </a:r>
            <a:r>
              <a:rPr lang="zh-CN" altLang="en-US" sz="2000" kern="100" dirty="0">
                <a:solidFill>
                  <a:schemeClr val="tx1">
                    <a:lumMod val="65000"/>
                    <a:lumOff val="35000"/>
                  </a:schemeClr>
                </a:solidFill>
                <a:latin typeface="+mn-ea"/>
                <a:cs typeface="Times New Roman" panose="02020603050405020304" pitchFamily="18" charset="0"/>
              </a:rPr>
              <a:t>的控制和状态寄存器必须采用</a:t>
            </a:r>
            <a:r>
              <a:rPr lang="en-US" altLang="zh-CN" sz="2000" kern="100" dirty="0">
                <a:solidFill>
                  <a:schemeClr val="tx1">
                    <a:lumMod val="65000"/>
                    <a:lumOff val="35000"/>
                  </a:schemeClr>
                </a:solidFill>
                <a:latin typeface="+mn-ea"/>
                <a:cs typeface="Times New Roman" panose="02020603050405020304" pitchFamily="18" charset="0"/>
              </a:rPr>
              <a:t>32</a:t>
            </a:r>
            <a:r>
              <a:rPr lang="zh-CN" altLang="en-US" sz="2000" kern="100" dirty="0">
                <a:solidFill>
                  <a:schemeClr val="tx1">
                    <a:lumMod val="65000"/>
                    <a:lumOff val="35000"/>
                  </a:schemeClr>
                </a:solidFill>
                <a:latin typeface="+mn-ea"/>
                <a:cs typeface="Times New Roman" panose="02020603050405020304" pitchFamily="18" charset="0"/>
              </a:rPr>
              <a:t>位寻址方式。可以先将数据写入一个临时寄存器</a:t>
            </a:r>
            <a:r>
              <a:rPr lang="en-US" altLang="zh-CN" sz="2000" kern="100" dirty="0">
                <a:solidFill>
                  <a:schemeClr val="tx1">
                    <a:lumMod val="65000"/>
                    <a:lumOff val="35000"/>
                  </a:schemeClr>
                </a:solidFill>
                <a:latin typeface="+mn-ea"/>
                <a:cs typeface="Times New Roman" panose="02020603050405020304" pitchFamily="18" charset="0"/>
              </a:rPr>
              <a:t>(Shadow Register)</a:t>
            </a:r>
            <a:r>
              <a:rPr lang="zh-CN" altLang="en-US" sz="2000" kern="100" dirty="0">
                <a:solidFill>
                  <a:schemeClr val="tx1">
                    <a:lumMod val="65000"/>
                    <a:lumOff val="35000"/>
                  </a:schemeClr>
                </a:solidFill>
                <a:latin typeface="+mn-ea"/>
                <a:cs typeface="Times New Roman" panose="02020603050405020304" pitchFamily="18" charset="0"/>
              </a:rPr>
              <a:t>中，处理完数据后将</a:t>
            </a:r>
            <a:r>
              <a:rPr lang="en-US" altLang="zh-CN" sz="2000" kern="100" dirty="0">
                <a:solidFill>
                  <a:schemeClr val="tx1">
                    <a:lumMod val="65000"/>
                    <a:lumOff val="35000"/>
                  </a:schemeClr>
                </a:solidFill>
                <a:latin typeface="+mn-ea"/>
                <a:cs typeface="Times New Roman" panose="02020603050405020304" pitchFamily="18" charset="0"/>
              </a:rPr>
              <a:t>32</a:t>
            </a:r>
            <a:r>
              <a:rPr lang="zh-CN" altLang="en-US" sz="2000" kern="100" dirty="0">
                <a:solidFill>
                  <a:schemeClr val="tx1">
                    <a:lumMod val="65000"/>
                    <a:lumOff val="35000"/>
                  </a:schemeClr>
                </a:solidFill>
                <a:latin typeface="+mn-ea"/>
                <a:cs typeface="Times New Roman" panose="02020603050405020304" pitchFamily="18" charset="0"/>
              </a:rPr>
              <a:t>位数据用</a:t>
            </a:r>
            <a:r>
              <a:rPr lang="en-US" altLang="zh-CN" sz="2000" kern="100" dirty="0">
                <a:solidFill>
                  <a:schemeClr val="tx1">
                    <a:lumMod val="65000"/>
                    <a:lumOff val="35000"/>
                  </a:schemeClr>
                </a:solidFill>
                <a:latin typeface="+mn-ea"/>
                <a:cs typeface="Times New Roman" panose="02020603050405020304" pitchFamily="18" charset="0"/>
              </a:rPr>
              <a:t>.all</a:t>
            </a:r>
            <a:r>
              <a:rPr lang="zh-CN" altLang="en-US" sz="2000" kern="100" dirty="0">
                <a:solidFill>
                  <a:schemeClr val="tx1">
                    <a:lumMod val="65000"/>
                    <a:lumOff val="35000"/>
                  </a:schemeClr>
                </a:solidFill>
                <a:latin typeface="+mn-ea"/>
                <a:cs typeface="Times New Roman" panose="02020603050405020304" pitchFamily="18" charset="0"/>
              </a:rPr>
              <a:t>的形式写入寄存器中。</a:t>
            </a:r>
            <a:endParaRPr lang="zh-CN" altLang="en-US" sz="2000" kern="100" dirty="0">
              <a:solidFill>
                <a:schemeClr val="tx1">
                  <a:lumMod val="65000"/>
                  <a:lumOff val="35000"/>
                </a:schemeClr>
              </a:solidFill>
              <a:latin typeface="+mn-ea"/>
              <a:cs typeface="Times New Roman" panose="02020603050405020304" pitchFamily="18" charset="0"/>
            </a:endParaRPr>
          </a:p>
          <a:p>
            <a:pPr indent="533400" algn="just">
              <a:lnSpc>
                <a:spcPct val="120000"/>
              </a:lnSpc>
              <a:spcAft>
                <a:spcPts val="0"/>
              </a:spcAft>
            </a:pPr>
            <a:r>
              <a:rPr lang="en-US" altLang="zh-CN" sz="2000" kern="100" dirty="0">
                <a:latin typeface="+mn-ea"/>
                <a:cs typeface="Times New Roman" panose="02020603050405020304" pitchFamily="18" charset="0"/>
              </a:rPr>
              <a:t>struct ECAN_REGS </a:t>
            </a:r>
            <a:r>
              <a:rPr lang="en-US" altLang="zh-CN" sz="2000" kern="100" dirty="0" err="1">
                <a:latin typeface="+mn-ea"/>
                <a:cs typeface="Times New Roman" panose="02020603050405020304" pitchFamily="18" charset="0"/>
              </a:rPr>
              <a:t>ECanaShadow</a:t>
            </a:r>
            <a:r>
              <a:rPr lang="en-US" altLang="zh-CN" sz="2000" kern="100" dirty="0">
                <a:latin typeface="+mn-ea"/>
                <a:cs typeface="Times New Roman" panose="02020603050405020304" pitchFamily="18" charset="0"/>
              </a:rPr>
              <a:t>;</a:t>
            </a:r>
            <a:endParaRPr lang="en-US" altLang="zh-CN" sz="2000" kern="100" dirty="0">
              <a:latin typeface="+mn-ea"/>
              <a:cs typeface="Times New Roman" panose="02020603050405020304" pitchFamily="18" charset="0"/>
            </a:endParaRPr>
          </a:p>
          <a:p>
            <a:pPr indent="533400" algn="just">
              <a:lnSpc>
                <a:spcPct val="120000"/>
              </a:lnSpc>
              <a:spcAft>
                <a:spcPts val="0"/>
              </a:spcAft>
            </a:pPr>
            <a:r>
              <a:rPr lang="en-US" altLang="zh-CN" sz="2000" kern="100" dirty="0" err="1">
                <a:latin typeface="+mn-ea"/>
                <a:cs typeface="Times New Roman" panose="02020603050405020304" pitchFamily="18" charset="0"/>
              </a:rPr>
              <a:t>ECanaShadow.CANME.all</a:t>
            </a:r>
            <a:r>
              <a:rPr lang="en-US" altLang="zh-CN" sz="2000" kern="100" dirty="0">
                <a:latin typeface="+mn-ea"/>
                <a:cs typeface="Times New Roman" panose="02020603050405020304" pitchFamily="18" charset="0"/>
              </a:rPr>
              <a:t> = </a:t>
            </a:r>
            <a:r>
              <a:rPr lang="en-US" altLang="zh-CN" sz="2000" kern="100" dirty="0" err="1">
                <a:latin typeface="+mn-ea"/>
                <a:cs typeface="Times New Roman" panose="02020603050405020304" pitchFamily="18" charset="0"/>
              </a:rPr>
              <a:t>ECanaRegs.CANME.all</a:t>
            </a:r>
            <a:r>
              <a:rPr lang="en-US" altLang="zh-CN" sz="2000" kern="100" dirty="0">
                <a:latin typeface="+mn-ea"/>
                <a:cs typeface="Times New Roman" panose="02020603050405020304" pitchFamily="18" charset="0"/>
              </a:rPr>
              <a:t>;</a:t>
            </a:r>
            <a:endParaRPr lang="en-US" altLang="zh-CN" sz="2000" kern="100" dirty="0">
              <a:latin typeface="+mn-ea"/>
              <a:cs typeface="Times New Roman" panose="02020603050405020304" pitchFamily="18" charset="0"/>
            </a:endParaRPr>
          </a:p>
          <a:p>
            <a:pPr indent="533400" algn="just">
              <a:lnSpc>
                <a:spcPct val="120000"/>
              </a:lnSpc>
              <a:spcAft>
                <a:spcPts val="0"/>
              </a:spcAft>
            </a:pPr>
            <a:r>
              <a:rPr lang="en-US" altLang="zh-CN" sz="2000" kern="100" dirty="0" smtClean="0">
                <a:latin typeface="+mn-ea"/>
                <a:cs typeface="Times New Roman" panose="02020603050405020304" pitchFamily="18" charset="0"/>
              </a:rPr>
              <a:t>ECanaShadow.CANME.bit.ME0 </a:t>
            </a:r>
            <a:r>
              <a:rPr lang="en-US" altLang="zh-CN" sz="2000" kern="100" dirty="0">
                <a:latin typeface="+mn-ea"/>
                <a:cs typeface="Times New Roman" panose="02020603050405020304" pitchFamily="18" charset="0"/>
              </a:rPr>
              <a:t>=1;</a:t>
            </a:r>
            <a:endParaRPr lang="en-US" altLang="zh-CN" sz="2000" kern="100" dirty="0">
              <a:latin typeface="+mn-ea"/>
              <a:cs typeface="Times New Roman" panose="02020603050405020304" pitchFamily="18" charset="0"/>
            </a:endParaRPr>
          </a:p>
          <a:p>
            <a:pPr indent="533400" algn="just">
              <a:lnSpc>
                <a:spcPct val="120000"/>
              </a:lnSpc>
              <a:spcAft>
                <a:spcPts val="0"/>
              </a:spcAft>
            </a:pPr>
            <a:r>
              <a:rPr lang="en-US" altLang="zh-CN" sz="2000" kern="100" dirty="0" err="1">
                <a:latin typeface="+mn-ea"/>
                <a:cs typeface="Times New Roman" panose="02020603050405020304" pitchFamily="18" charset="0"/>
              </a:rPr>
              <a:t>ECanaRegs.CANME.all</a:t>
            </a:r>
            <a:r>
              <a:rPr lang="en-US" altLang="zh-CN" sz="2000" kern="100" dirty="0">
                <a:latin typeface="+mn-ea"/>
                <a:cs typeface="Times New Roman" panose="02020603050405020304" pitchFamily="18" charset="0"/>
              </a:rPr>
              <a:t> = </a:t>
            </a:r>
            <a:r>
              <a:rPr lang="en-US" altLang="zh-CN" sz="2000" kern="100" dirty="0" err="1">
                <a:latin typeface="+mn-ea"/>
                <a:cs typeface="Times New Roman" panose="02020603050405020304" pitchFamily="18" charset="0"/>
              </a:rPr>
              <a:t>ECanaShadow.CANME.all</a:t>
            </a:r>
            <a:r>
              <a:rPr lang="en-US" altLang="zh-CN" sz="2000" kern="100" dirty="0">
                <a:latin typeface="+mn-ea"/>
                <a:cs typeface="Times New Roman" panose="02020603050405020304" pitchFamily="18" charset="0"/>
              </a:rPr>
              <a:t>;</a:t>
            </a:r>
            <a:endParaRPr lang="en-US" altLang="zh-CN" sz="2000" kern="100" dirty="0">
              <a:latin typeface="+mn-ea"/>
              <a:cs typeface="Times New Roman" panose="02020603050405020304" pitchFamily="18" charset="0"/>
            </a:endParaRPr>
          </a:p>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邮箱初始化以后，就可以对其进行实现发送或者接收操作了。</a:t>
            </a:r>
            <a:endParaRPr lang="zh-CN" altLang="en-US" sz="2000"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83568" y="1059582"/>
            <a:ext cx="7776863" cy="1015663"/>
          </a:xfrm>
          <a:prstGeom prst="rect">
            <a:avLst/>
          </a:prstGeom>
        </p:spPr>
        <p:txBody>
          <a:bodyPr wrap="square">
            <a:spAutoFit/>
          </a:bodyPr>
          <a:lstStyle/>
          <a:p>
            <a:pPr indent="538480"/>
            <a:r>
              <a:rPr lang="en-US" altLang="zh-CN" sz="2000" dirty="0">
                <a:solidFill>
                  <a:schemeClr val="tx1">
                    <a:lumMod val="65000"/>
                    <a:lumOff val="35000"/>
                  </a:schemeClr>
                </a:solidFill>
                <a:latin typeface="+mn-ea"/>
              </a:rPr>
              <a:t>eCAN</a:t>
            </a:r>
            <a:r>
              <a:rPr lang="zh-CN" altLang="en-US" sz="2000" dirty="0">
                <a:solidFill>
                  <a:schemeClr val="tx1">
                    <a:lumMod val="65000"/>
                    <a:lumOff val="35000"/>
                  </a:schemeClr>
                </a:solidFill>
                <a:latin typeface="+mn-ea"/>
              </a:rPr>
              <a:t>模块发送消息的过程如图</a:t>
            </a:r>
            <a:r>
              <a:rPr lang="en-US" altLang="zh-CN" sz="2000" dirty="0">
                <a:solidFill>
                  <a:schemeClr val="tx1">
                    <a:lumMod val="65000"/>
                    <a:lumOff val="35000"/>
                  </a:schemeClr>
                </a:solidFill>
                <a:latin typeface="+mn-ea"/>
              </a:rPr>
              <a:t>17-50</a:t>
            </a:r>
            <a:r>
              <a:rPr lang="zh-CN" altLang="en-US" sz="2000" dirty="0">
                <a:solidFill>
                  <a:schemeClr val="tx1">
                    <a:lumMod val="65000"/>
                    <a:lumOff val="35000"/>
                  </a:schemeClr>
                </a:solidFill>
                <a:latin typeface="+mn-ea"/>
              </a:rPr>
              <a:t>所示。</a:t>
            </a:r>
            <a:r>
              <a:rPr lang="en-US" altLang="zh-CN" sz="2000" dirty="0">
                <a:solidFill>
                  <a:schemeClr val="tx1">
                    <a:lumMod val="65000"/>
                    <a:lumOff val="35000"/>
                  </a:schemeClr>
                </a:solidFill>
                <a:latin typeface="+mn-ea"/>
              </a:rPr>
              <a:t>eCAN</a:t>
            </a:r>
            <a:r>
              <a:rPr lang="zh-CN" altLang="en-US" sz="2000" dirty="0">
                <a:solidFill>
                  <a:schemeClr val="tx1">
                    <a:lumMod val="65000"/>
                    <a:lumOff val="35000"/>
                  </a:schemeClr>
                </a:solidFill>
                <a:latin typeface="+mn-ea"/>
              </a:rPr>
              <a:t>模块发送消息的过程主要包括邮箱初始化、发送传输设置以及等待传输响应等几个步骤。</a:t>
            </a:r>
            <a:endParaRPr lang="zh-CN" altLang="zh-CN" sz="2000" dirty="0">
              <a:solidFill>
                <a:schemeClr val="tx1">
                  <a:lumMod val="65000"/>
                  <a:lumOff val="35000"/>
                </a:schemeClr>
              </a:solidFill>
              <a:latin typeface="+mn-ea"/>
            </a:endParaRPr>
          </a:p>
        </p:txBody>
      </p:sp>
      <p:sp>
        <p:nvSpPr>
          <p:cNvPr id="7"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消息的发送操作</a:t>
            </a:r>
            <a:endParaRPr lang="zh-CN" altLang="en-US" dirty="0"/>
          </a:p>
        </p:txBody>
      </p:sp>
      <p:graphicFrame>
        <p:nvGraphicFramePr>
          <p:cNvPr id="5" name="对象 4"/>
          <p:cNvGraphicFramePr>
            <a:graphicFrameLocks noChangeAspect="1"/>
          </p:cNvGraphicFramePr>
          <p:nvPr/>
        </p:nvGraphicFramePr>
        <p:xfrm>
          <a:off x="3059832" y="1851670"/>
          <a:ext cx="1838325" cy="2733675"/>
        </p:xfrm>
        <a:graphic>
          <a:graphicData uri="http://schemas.openxmlformats.org/presentationml/2006/ole">
            <mc:AlternateContent xmlns:mc="http://schemas.openxmlformats.org/markup-compatibility/2006">
              <mc:Choice xmlns:v="urn:schemas-microsoft-com:vml" Requires="v">
                <p:oleObj spid="_x0000_s211025" name="Visio" r:id="rId1" imgW="1739265" imgH="2581910" progId="Visio.Drawing.11">
                  <p:embed/>
                </p:oleObj>
              </mc:Choice>
              <mc:Fallback>
                <p:oleObj name="Visio" r:id="rId1" imgW="1739265" imgH="258191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851670"/>
                        <a:ext cx="1838325" cy="2733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矩形 8"/>
          <p:cNvSpPr/>
          <p:nvPr/>
        </p:nvSpPr>
        <p:spPr>
          <a:xfrm>
            <a:off x="5059116" y="3877459"/>
            <a:ext cx="1977803" cy="707886"/>
          </a:xfrm>
          <a:prstGeom prst="rect">
            <a:avLst/>
          </a:prstGeom>
        </p:spPr>
        <p:txBody>
          <a:bodyPr wrap="square">
            <a:spAutoFit/>
          </a:bodyPr>
          <a:lstStyle/>
          <a:p>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17-50 </a:t>
            </a:r>
            <a:r>
              <a:rPr lang="zh-CN" altLang="zh-CN" sz="2000" kern="100" dirty="0">
                <a:latin typeface="+mn-ea"/>
                <a:cs typeface="Times New Roman" panose="02020603050405020304" pitchFamily="18" charset="0"/>
              </a:rPr>
              <a:t>消息发送的流程图</a:t>
            </a:r>
            <a:endParaRPr lang="zh-CN" altLang="en-US" sz="2000" dirty="0">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7697471" cy="330507"/>
          </a:xfrm>
        </p:spPr>
        <p:txBody>
          <a:bodyPr/>
          <a:lstStyle/>
          <a:p>
            <a:r>
              <a:rPr lang="en-US" altLang="zh-CN" dirty="0"/>
              <a:t>CAN</a:t>
            </a:r>
            <a:r>
              <a:rPr lang="zh-CN" altLang="zh-CN" dirty="0"/>
              <a:t>总线的概述</a:t>
            </a:r>
            <a:r>
              <a:rPr lang="en-US" altLang="zh-CN" dirty="0" smtClean="0"/>
              <a:t>·</a:t>
            </a:r>
            <a:r>
              <a:rPr lang="zh-CN" altLang="en-US" dirty="0"/>
              <a:t>什么是标准格式</a:t>
            </a:r>
            <a:r>
              <a:rPr lang="en-US" altLang="zh-CN" dirty="0"/>
              <a:t>CAN</a:t>
            </a:r>
            <a:r>
              <a:rPr lang="zh-CN" altLang="en-US" dirty="0"/>
              <a:t>和扩展格式</a:t>
            </a:r>
            <a:r>
              <a:rPr lang="en-US" altLang="zh-CN" dirty="0"/>
              <a:t>CAN</a:t>
            </a:r>
            <a:endParaRPr lang="zh-CN" altLang="en-US" dirty="0"/>
          </a:p>
        </p:txBody>
      </p:sp>
      <p:sp>
        <p:nvSpPr>
          <p:cNvPr id="4" name="矩形 3"/>
          <p:cNvSpPr/>
          <p:nvPr/>
        </p:nvSpPr>
        <p:spPr>
          <a:xfrm>
            <a:off x="629981" y="1059582"/>
            <a:ext cx="7974466" cy="3388172"/>
          </a:xfrm>
          <a:prstGeom prst="rect">
            <a:avLst/>
          </a:prstGeom>
        </p:spPr>
        <p:txBody>
          <a:bodyPr wrap="square">
            <a:spAutoFit/>
          </a:bodyPr>
          <a:lstStyle/>
          <a:p>
            <a:pPr indent="450850" algn="just">
              <a:lnSpc>
                <a:spcPct val="120000"/>
              </a:lnSpc>
              <a:spcAft>
                <a:spcPts val="0"/>
              </a:spcAft>
            </a:pPr>
            <a:r>
              <a:rPr lang="zh-CN" altLang="en-US" kern="100" dirty="0">
                <a:solidFill>
                  <a:schemeClr val="tx1">
                    <a:lumMod val="65000"/>
                    <a:lumOff val="35000"/>
                  </a:schemeClr>
                </a:solidFill>
                <a:latin typeface="+mn-ea"/>
                <a:cs typeface="Times New Roman" panose="02020603050405020304" pitchFamily="18" charset="0"/>
              </a:rPr>
              <a:t>如果一个网络中有多个设备进行通信时，假如设备</a:t>
            </a:r>
            <a:r>
              <a:rPr lang="en-US" altLang="zh-CN" kern="100" dirty="0">
                <a:solidFill>
                  <a:schemeClr val="tx1">
                    <a:lumMod val="65000"/>
                    <a:lumOff val="35000"/>
                  </a:schemeClr>
                </a:solidFill>
                <a:latin typeface="+mn-ea"/>
                <a:cs typeface="Times New Roman" panose="02020603050405020304" pitchFamily="18" charset="0"/>
              </a:rPr>
              <a:t>A</a:t>
            </a:r>
            <a:r>
              <a:rPr lang="zh-CN" altLang="en-US" kern="100" dirty="0">
                <a:solidFill>
                  <a:schemeClr val="tx1">
                    <a:lumMod val="65000"/>
                    <a:lumOff val="35000"/>
                  </a:schemeClr>
                </a:solidFill>
                <a:latin typeface="+mn-ea"/>
                <a:cs typeface="Times New Roman" panose="02020603050405020304" pitchFamily="18" charset="0"/>
              </a:rPr>
              <a:t>发送信息给设备</a:t>
            </a:r>
            <a:r>
              <a:rPr lang="en-US" altLang="zh-CN" kern="100" dirty="0">
                <a:solidFill>
                  <a:schemeClr val="tx1">
                    <a:lumMod val="65000"/>
                    <a:lumOff val="35000"/>
                  </a:schemeClr>
                </a:solidFill>
                <a:latin typeface="+mn-ea"/>
                <a:cs typeface="Times New Roman" panose="02020603050405020304" pitchFamily="18" charset="0"/>
              </a:rPr>
              <a:t>B</a:t>
            </a:r>
            <a:r>
              <a:rPr lang="zh-CN" altLang="en-US" kern="100" dirty="0">
                <a:solidFill>
                  <a:schemeClr val="tx1">
                    <a:lumMod val="65000"/>
                    <a:lumOff val="35000"/>
                  </a:schemeClr>
                </a:solidFill>
                <a:latin typeface="+mn-ea"/>
                <a:cs typeface="Times New Roman" panose="02020603050405020304" pitchFamily="18" charset="0"/>
              </a:rPr>
              <a:t>，那怎么让设备</a:t>
            </a:r>
            <a:r>
              <a:rPr lang="en-US" altLang="zh-CN" kern="100" dirty="0">
                <a:solidFill>
                  <a:schemeClr val="tx1">
                    <a:lumMod val="65000"/>
                    <a:lumOff val="35000"/>
                  </a:schemeClr>
                </a:solidFill>
                <a:latin typeface="+mn-ea"/>
                <a:cs typeface="Times New Roman" panose="02020603050405020304" pitchFamily="18" charset="0"/>
              </a:rPr>
              <a:t>B</a:t>
            </a:r>
            <a:r>
              <a:rPr lang="zh-CN" altLang="en-US" kern="100" dirty="0">
                <a:solidFill>
                  <a:schemeClr val="tx1">
                    <a:lumMod val="65000"/>
                    <a:lumOff val="35000"/>
                  </a:schemeClr>
                </a:solidFill>
                <a:latin typeface="+mn-ea"/>
                <a:cs typeface="Times New Roman" panose="02020603050405020304" pitchFamily="18" charset="0"/>
              </a:rPr>
              <a:t>知道这条信息是发给它的呢？通常的做法是给系统中的每个设备指定一个独一无二的地址，当设备</a:t>
            </a:r>
            <a:r>
              <a:rPr lang="en-US" altLang="zh-CN" kern="100" dirty="0">
                <a:solidFill>
                  <a:schemeClr val="tx1">
                    <a:lumMod val="65000"/>
                    <a:lumOff val="35000"/>
                  </a:schemeClr>
                </a:solidFill>
                <a:latin typeface="+mn-ea"/>
                <a:cs typeface="Times New Roman" panose="02020603050405020304" pitchFamily="18" charset="0"/>
              </a:rPr>
              <a:t>A</a:t>
            </a:r>
            <a:r>
              <a:rPr lang="zh-CN" altLang="en-US" kern="100" dirty="0">
                <a:solidFill>
                  <a:schemeClr val="tx1">
                    <a:lumMod val="65000"/>
                    <a:lumOff val="35000"/>
                  </a:schemeClr>
                </a:solidFill>
                <a:latin typeface="+mn-ea"/>
                <a:cs typeface="Times New Roman" panose="02020603050405020304" pitchFamily="18" charset="0"/>
              </a:rPr>
              <a:t>发送信息给设备</a:t>
            </a:r>
            <a:r>
              <a:rPr lang="en-US" altLang="zh-CN" kern="100" dirty="0">
                <a:solidFill>
                  <a:schemeClr val="tx1">
                    <a:lumMod val="65000"/>
                    <a:lumOff val="35000"/>
                  </a:schemeClr>
                </a:solidFill>
                <a:latin typeface="+mn-ea"/>
                <a:cs typeface="Times New Roman" panose="02020603050405020304" pitchFamily="18" charset="0"/>
              </a:rPr>
              <a:t>B</a:t>
            </a:r>
            <a:r>
              <a:rPr lang="zh-CN" altLang="en-US" kern="100" dirty="0">
                <a:solidFill>
                  <a:schemeClr val="tx1">
                    <a:lumMod val="65000"/>
                    <a:lumOff val="35000"/>
                  </a:schemeClr>
                </a:solidFill>
                <a:latin typeface="+mn-ea"/>
                <a:cs typeface="Times New Roman" panose="02020603050405020304" pitchFamily="18" charset="0"/>
              </a:rPr>
              <a:t>时，信息中最前面的一段内容就是设备地址，这样设备</a:t>
            </a:r>
            <a:r>
              <a:rPr lang="en-US" altLang="zh-CN" kern="100" dirty="0">
                <a:solidFill>
                  <a:schemeClr val="tx1">
                    <a:lumMod val="65000"/>
                    <a:lumOff val="35000"/>
                  </a:schemeClr>
                </a:solidFill>
                <a:latin typeface="+mn-ea"/>
                <a:cs typeface="Times New Roman" panose="02020603050405020304" pitchFamily="18" charset="0"/>
              </a:rPr>
              <a:t>B</a:t>
            </a:r>
            <a:r>
              <a:rPr lang="zh-CN" altLang="en-US" kern="100" dirty="0">
                <a:solidFill>
                  <a:schemeClr val="tx1">
                    <a:lumMod val="65000"/>
                    <a:lumOff val="35000"/>
                  </a:schemeClr>
                </a:solidFill>
                <a:latin typeface="+mn-ea"/>
                <a:cs typeface="Times New Roman" panose="02020603050405020304" pitchFamily="18" charset="0"/>
              </a:rPr>
              <a:t>发现这条信息的目标地址和自身的地址相同时，设备</a:t>
            </a:r>
            <a:r>
              <a:rPr lang="en-US" altLang="zh-CN" kern="100" dirty="0">
                <a:solidFill>
                  <a:schemeClr val="tx1">
                    <a:lumMod val="65000"/>
                    <a:lumOff val="35000"/>
                  </a:schemeClr>
                </a:solidFill>
                <a:latin typeface="+mn-ea"/>
                <a:cs typeface="Times New Roman" panose="02020603050405020304" pitchFamily="18" charset="0"/>
              </a:rPr>
              <a:t>B</a:t>
            </a:r>
            <a:r>
              <a:rPr lang="zh-CN" altLang="en-US" kern="100" dirty="0">
                <a:solidFill>
                  <a:schemeClr val="tx1">
                    <a:lumMod val="65000"/>
                    <a:lumOff val="35000"/>
                  </a:schemeClr>
                </a:solidFill>
                <a:latin typeface="+mn-ea"/>
                <a:cs typeface="Times New Roman" panose="02020603050405020304" pitchFamily="18" charset="0"/>
              </a:rPr>
              <a:t>就接收此信息。例如以太网中的计算机是以</a:t>
            </a:r>
            <a:r>
              <a:rPr lang="en-US" altLang="zh-CN" kern="100" dirty="0">
                <a:solidFill>
                  <a:schemeClr val="tx1">
                    <a:lumMod val="65000"/>
                    <a:lumOff val="35000"/>
                  </a:schemeClr>
                </a:solidFill>
                <a:latin typeface="+mn-ea"/>
                <a:cs typeface="Times New Roman" panose="02020603050405020304" pitchFamily="18" charset="0"/>
              </a:rPr>
              <a:t>IP</a:t>
            </a:r>
            <a:r>
              <a:rPr lang="zh-CN" altLang="en-US" kern="100" dirty="0">
                <a:solidFill>
                  <a:schemeClr val="tx1">
                    <a:lumMod val="65000"/>
                    <a:lumOff val="35000"/>
                  </a:schemeClr>
                </a:solidFill>
                <a:latin typeface="+mn-ea"/>
                <a:cs typeface="Times New Roman" panose="02020603050405020304" pitchFamily="18" charset="0"/>
              </a:rPr>
              <a:t>地址来进行识别的。</a:t>
            </a:r>
            <a:r>
              <a:rPr lang="en-US" altLang="zh-CN" kern="100" dirty="0">
                <a:solidFill>
                  <a:schemeClr val="tx1">
                    <a:lumMod val="65000"/>
                    <a:lumOff val="35000"/>
                  </a:schemeClr>
                </a:solidFill>
                <a:latin typeface="+mn-ea"/>
                <a:cs typeface="Times New Roman" panose="02020603050405020304" pitchFamily="18" charset="0"/>
              </a:rPr>
              <a:t>CAN</a:t>
            </a:r>
            <a:r>
              <a:rPr lang="zh-CN" altLang="en-US" kern="100" dirty="0">
                <a:solidFill>
                  <a:schemeClr val="tx1">
                    <a:lumMod val="65000"/>
                    <a:lumOff val="35000"/>
                  </a:schemeClr>
                </a:solidFill>
                <a:latin typeface="+mn-ea"/>
                <a:cs typeface="Times New Roman" panose="02020603050405020304" pitchFamily="18" charset="0"/>
              </a:rPr>
              <a:t>总线所发送的数据是以报文为单位的，每个报文中并没有源地址或者目标地址信息，而是以若干位的二进制数来作为识别信息的标志，这些二进制数被称之为标识符。例如</a:t>
            </a:r>
            <a:r>
              <a:rPr lang="en-US" altLang="zh-CN" kern="100" dirty="0">
                <a:solidFill>
                  <a:schemeClr val="tx1">
                    <a:lumMod val="65000"/>
                    <a:lumOff val="35000"/>
                  </a:schemeClr>
                </a:solidFill>
                <a:latin typeface="+mn-ea"/>
                <a:cs typeface="Times New Roman" panose="02020603050405020304" pitchFamily="18" charset="0"/>
              </a:rPr>
              <a:t>CAN</a:t>
            </a:r>
            <a:r>
              <a:rPr lang="zh-CN" altLang="en-US" kern="100" dirty="0">
                <a:solidFill>
                  <a:schemeClr val="tx1">
                    <a:lumMod val="65000"/>
                    <a:lumOff val="35000"/>
                  </a:schemeClr>
                </a:solidFill>
                <a:latin typeface="+mn-ea"/>
                <a:cs typeface="Times New Roman" panose="02020603050405020304" pitchFamily="18" charset="0"/>
              </a:rPr>
              <a:t>总线上挂有</a:t>
            </a:r>
            <a:r>
              <a:rPr lang="en-US" altLang="zh-CN" kern="100" dirty="0">
                <a:solidFill>
                  <a:schemeClr val="tx1">
                    <a:lumMod val="65000"/>
                    <a:lumOff val="35000"/>
                  </a:schemeClr>
                </a:solidFill>
                <a:latin typeface="+mn-ea"/>
                <a:cs typeface="Times New Roman" panose="02020603050405020304" pitchFamily="18" charset="0"/>
              </a:rPr>
              <a:t>3</a:t>
            </a:r>
            <a:r>
              <a:rPr lang="zh-CN" altLang="en-US" kern="100" dirty="0">
                <a:solidFill>
                  <a:schemeClr val="tx1">
                    <a:lumMod val="65000"/>
                    <a:lumOff val="35000"/>
                  </a:schemeClr>
                </a:solidFill>
                <a:latin typeface="+mn-ea"/>
                <a:cs typeface="Times New Roman" panose="02020603050405020304" pitchFamily="18" charset="0"/>
              </a:rPr>
              <a:t>个节点</a:t>
            </a:r>
            <a:r>
              <a:rPr lang="en-US" altLang="zh-CN" kern="100" dirty="0">
                <a:solidFill>
                  <a:schemeClr val="tx1">
                    <a:lumMod val="65000"/>
                    <a:lumOff val="35000"/>
                  </a:schemeClr>
                </a:solidFill>
                <a:latin typeface="+mn-ea"/>
                <a:cs typeface="Times New Roman" panose="02020603050405020304" pitchFamily="18" charset="0"/>
              </a:rPr>
              <a:t>A</a:t>
            </a:r>
            <a:r>
              <a:rPr lang="zh-CN" altLang="en-US"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B</a:t>
            </a:r>
            <a:r>
              <a:rPr lang="zh-CN" altLang="en-US"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C</a:t>
            </a:r>
            <a:r>
              <a:rPr lang="zh-CN" altLang="en-US" kern="100" dirty="0">
                <a:solidFill>
                  <a:schemeClr val="tx1">
                    <a:lumMod val="65000"/>
                    <a:lumOff val="35000"/>
                  </a:schemeClr>
                </a:solidFill>
                <a:latin typeface="+mn-ea"/>
                <a:cs typeface="Times New Roman" panose="02020603050405020304" pitchFamily="18" charset="0"/>
              </a:rPr>
              <a:t>，事先将设备</a:t>
            </a:r>
            <a:r>
              <a:rPr lang="en-US" altLang="zh-CN" kern="100" dirty="0">
                <a:solidFill>
                  <a:schemeClr val="tx1">
                    <a:lumMod val="65000"/>
                    <a:lumOff val="35000"/>
                  </a:schemeClr>
                </a:solidFill>
                <a:latin typeface="+mn-ea"/>
                <a:cs typeface="Times New Roman" panose="02020603050405020304" pitchFamily="18" charset="0"/>
              </a:rPr>
              <a:t>B</a:t>
            </a:r>
            <a:r>
              <a:rPr lang="zh-CN" altLang="en-US" kern="100" dirty="0">
                <a:solidFill>
                  <a:schemeClr val="tx1">
                    <a:lumMod val="65000"/>
                    <a:lumOff val="35000"/>
                  </a:schemeClr>
                </a:solidFill>
                <a:latin typeface="+mn-ea"/>
                <a:cs typeface="Times New Roman" panose="02020603050405020304" pitchFamily="18" charset="0"/>
              </a:rPr>
              <a:t>的邮箱的标识符定为</a:t>
            </a:r>
            <a:r>
              <a:rPr lang="en-US" altLang="zh-CN" kern="100" dirty="0">
                <a:solidFill>
                  <a:schemeClr val="tx1">
                    <a:lumMod val="65000"/>
                    <a:lumOff val="35000"/>
                  </a:schemeClr>
                </a:solidFill>
                <a:latin typeface="+mn-ea"/>
                <a:cs typeface="Times New Roman" panose="02020603050405020304" pitchFamily="18" charset="0"/>
              </a:rPr>
              <a:t>00001111000</a:t>
            </a:r>
            <a:r>
              <a:rPr lang="zh-CN" altLang="en-US" kern="100" dirty="0">
                <a:solidFill>
                  <a:schemeClr val="tx1">
                    <a:lumMod val="65000"/>
                    <a:lumOff val="35000"/>
                  </a:schemeClr>
                </a:solidFill>
                <a:latin typeface="+mn-ea"/>
                <a:cs typeface="Times New Roman" panose="02020603050405020304" pitchFamily="18" charset="0"/>
              </a:rPr>
              <a:t>，则只有当设备</a:t>
            </a:r>
            <a:r>
              <a:rPr lang="en-US" altLang="zh-CN" kern="100" dirty="0">
                <a:solidFill>
                  <a:schemeClr val="tx1">
                    <a:lumMod val="65000"/>
                    <a:lumOff val="35000"/>
                  </a:schemeClr>
                </a:solidFill>
                <a:latin typeface="+mn-ea"/>
                <a:cs typeface="Times New Roman" panose="02020603050405020304" pitchFamily="18" charset="0"/>
              </a:rPr>
              <a:t>A</a:t>
            </a:r>
            <a:r>
              <a:rPr lang="zh-CN" altLang="en-US" kern="100" dirty="0">
                <a:solidFill>
                  <a:schemeClr val="tx1">
                    <a:lumMod val="65000"/>
                    <a:lumOff val="35000"/>
                  </a:schemeClr>
                </a:solidFill>
                <a:latin typeface="+mn-ea"/>
                <a:cs typeface="Times New Roman" panose="02020603050405020304" pitchFamily="18" charset="0"/>
              </a:rPr>
              <a:t>发出的报文的标识符为</a:t>
            </a:r>
            <a:r>
              <a:rPr lang="en-US" altLang="zh-CN" kern="100" dirty="0">
                <a:solidFill>
                  <a:schemeClr val="tx1">
                    <a:lumMod val="65000"/>
                    <a:lumOff val="35000"/>
                  </a:schemeClr>
                </a:solidFill>
                <a:latin typeface="+mn-ea"/>
                <a:cs typeface="Times New Roman" panose="02020603050405020304" pitchFamily="18" charset="0"/>
              </a:rPr>
              <a:t>00001111000</a:t>
            </a:r>
            <a:r>
              <a:rPr lang="zh-CN" altLang="en-US" kern="100" dirty="0">
                <a:solidFill>
                  <a:schemeClr val="tx1">
                    <a:lumMod val="65000"/>
                    <a:lumOff val="35000"/>
                  </a:schemeClr>
                </a:solidFill>
                <a:latin typeface="+mn-ea"/>
                <a:cs typeface="Times New Roman" panose="02020603050405020304" pitchFamily="18" charset="0"/>
              </a:rPr>
              <a:t>时，设备</a:t>
            </a:r>
            <a:r>
              <a:rPr lang="en-US" altLang="zh-CN" kern="100" dirty="0">
                <a:solidFill>
                  <a:schemeClr val="tx1">
                    <a:lumMod val="65000"/>
                    <a:lumOff val="35000"/>
                  </a:schemeClr>
                </a:solidFill>
                <a:latin typeface="+mn-ea"/>
                <a:cs typeface="Times New Roman" panose="02020603050405020304" pitchFamily="18" charset="0"/>
              </a:rPr>
              <a:t>B</a:t>
            </a:r>
            <a:r>
              <a:rPr lang="zh-CN" altLang="en-US" kern="100" dirty="0">
                <a:solidFill>
                  <a:schemeClr val="tx1">
                    <a:lumMod val="65000"/>
                    <a:lumOff val="35000"/>
                  </a:schemeClr>
                </a:solidFill>
                <a:latin typeface="+mn-ea"/>
                <a:cs typeface="Times New Roman" panose="02020603050405020304" pitchFamily="18" charset="0"/>
              </a:rPr>
              <a:t>才会接收该标识符。</a:t>
            </a:r>
            <a:endParaRPr lang="zh-CN" altLang="en-US"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83568" y="927760"/>
            <a:ext cx="7776863" cy="707886"/>
          </a:xfrm>
          <a:prstGeom prst="rect">
            <a:avLst/>
          </a:prstGeom>
        </p:spPr>
        <p:txBody>
          <a:bodyPr wrap="square">
            <a:spAutoFit/>
          </a:bodyPr>
          <a:lstStyle/>
          <a:p>
            <a:pPr indent="538480"/>
            <a:r>
              <a:rPr lang="zh-CN" altLang="en-US" sz="2000" dirty="0">
                <a:solidFill>
                  <a:schemeClr val="tx1">
                    <a:lumMod val="65000"/>
                    <a:lumOff val="35000"/>
                  </a:schemeClr>
                </a:solidFill>
                <a:latin typeface="+mn-ea"/>
              </a:rPr>
              <a:t>前面已经将邮箱</a:t>
            </a:r>
            <a:r>
              <a:rPr lang="en-US" altLang="zh-CN" sz="2000" dirty="0">
                <a:solidFill>
                  <a:schemeClr val="tx1">
                    <a:lumMod val="65000"/>
                    <a:lumOff val="35000"/>
                  </a:schemeClr>
                </a:solidFill>
                <a:latin typeface="+mn-ea"/>
              </a:rPr>
              <a:t>0</a:t>
            </a:r>
            <a:r>
              <a:rPr lang="zh-CN" altLang="en-US" sz="2000" dirty="0">
                <a:solidFill>
                  <a:schemeClr val="tx1">
                    <a:lumMod val="65000"/>
                    <a:lumOff val="35000"/>
                  </a:schemeClr>
                </a:solidFill>
                <a:latin typeface="+mn-ea"/>
              </a:rPr>
              <a:t>配置为发送邮箱，并已经将其初始化，根据图</a:t>
            </a:r>
            <a:r>
              <a:rPr lang="en-US" altLang="zh-CN" sz="2000" dirty="0">
                <a:solidFill>
                  <a:schemeClr val="tx1">
                    <a:lumMod val="65000"/>
                    <a:lumOff val="35000"/>
                  </a:schemeClr>
                </a:solidFill>
                <a:latin typeface="+mn-ea"/>
              </a:rPr>
              <a:t>17-50</a:t>
            </a:r>
            <a:r>
              <a:rPr lang="zh-CN" altLang="en-US" sz="2000" dirty="0">
                <a:solidFill>
                  <a:schemeClr val="tx1">
                    <a:lumMod val="65000"/>
                    <a:lumOff val="35000"/>
                  </a:schemeClr>
                </a:solidFill>
                <a:latin typeface="+mn-ea"/>
              </a:rPr>
              <a:t>所的流程，使用邮箱</a:t>
            </a:r>
            <a:r>
              <a:rPr lang="en-US" altLang="zh-CN" sz="2000" dirty="0">
                <a:solidFill>
                  <a:schemeClr val="tx1">
                    <a:lumMod val="65000"/>
                    <a:lumOff val="35000"/>
                  </a:schemeClr>
                </a:solidFill>
                <a:latin typeface="+mn-ea"/>
              </a:rPr>
              <a:t>0</a:t>
            </a:r>
            <a:r>
              <a:rPr lang="zh-CN" altLang="en-US" sz="2000" dirty="0">
                <a:solidFill>
                  <a:schemeClr val="tx1">
                    <a:lumMod val="65000"/>
                    <a:lumOff val="35000"/>
                  </a:schemeClr>
                </a:solidFill>
                <a:latin typeface="+mn-ea"/>
              </a:rPr>
              <a:t>来发送消息的具体操作为</a:t>
            </a:r>
            <a:r>
              <a:rPr lang="zh-CN" altLang="en-US" sz="2000" dirty="0" smtClean="0">
                <a:solidFill>
                  <a:schemeClr val="tx1">
                    <a:lumMod val="65000"/>
                    <a:lumOff val="35000"/>
                  </a:schemeClr>
                </a:solidFill>
                <a:latin typeface="+mn-ea"/>
              </a:rPr>
              <a:t>：</a:t>
            </a:r>
            <a:endParaRPr lang="zh-CN" altLang="en-US" sz="2000" dirty="0">
              <a:solidFill>
                <a:schemeClr val="tx1">
                  <a:lumMod val="65000"/>
                  <a:lumOff val="35000"/>
                </a:schemeClr>
              </a:solidFill>
              <a:latin typeface="+mn-ea"/>
            </a:endParaRPr>
          </a:p>
        </p:txBody>
      </p:sp>
      <p:sp>
        <p:nvSpPr>
          <p:cNvPr id="7"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消息的发送操作</a:t>
            </a:r>
            <a:endParaRPr lang="zh-CN" altLang="en-US" dirty="0"/>
          </a:p>
        </p:txBody>
      </p:sp>
      <p:sp>
        <p:nvSpPr>
          <p:cNvPr id="6" name="矩形 5"/>
          <p:cNvSpPr/>
          <p:nvPr/>
        </p:nvSpPr>
        <p:spPr>
          <a:xfrm>
            <a:off x="1727684" y="1767468"/>
            <a:ext cx="5688632" cy="3139321"/>
          </a:xfrm>
          <a:prstGeom prst="rect">
            <a:avLst/>
          </a:prstGeom>
        </p:spPr>
        <p:txBody>
          <a:bodyPr wrap="square">
            <a:spAutoFit/>
          </a:bodyPr>
          <a:lstStyle/>
          <a:p>
            <a:pPr indent="538480"/>
            <a:r>
              <a:rPr lang="en-US" altLang="zh-CN" sz="1100" dirty="0" smtClean="0">
                <a:solidFill>
                  <a:schemeClr val="tx1">
                    <a:lumMod val="65000"/>
                    <a:lumOff val="35000"/>
                  </a:schemeClr>
                </a:solidFill>
                <a:latin typeface="+mn-ea"/>
              </a:rPr>
              <a:t>//</a:t>
            </a:r>
            <a:r>
              <a:rPr lang="zh-CN" altLang="en-US" sz="1100" dirty="0">
                <a:solidFill>
                  <a:schemeClr val="tx1">
                    <a:lumMod val="65000"/>
                    <a:lumOff val="35000"/>
                  </a:schemeClr>
                </a:solidFill>
                <a:latin typeface="+mn-ea"/>
              </a:rPr>
              <a:t>第一步，清除</a:t>
            </a:r>
            <a:r>
              <a:rPr lang="en-US" altLang="zh-CN" sz="1100" dirty="0">
                <a:solidFill>
                  <a:schemeClr val="tx1">
                    <a:lumMod val="65000"/>
                    <a:lumOff val="35000"/>
                  </a:schemeClr>
                </a:solidFill>
                <a:latin typeface="+mn-ea"/>
              </a:rPr>
              <a:t>CANTRS</a:t>
            </a:r>
            <a:r>
              <a:rPr lang="zh-CN" altLang="en-US" sz="1100" dirty="0">
                <a:solidFill>
                  <a:schemeClr val="tx1">
                    <a:lumMod val="65000"/>
                    <a:lumOff val="35000"/>
                  </a:schemeClr>
                </a:solidFill>
                <a:latin typeface="+mn-ea"/>
              </a:rPr>
              <a:t>寄存器</a:t>
            </a:r>
            <a:endParaRPr lang="zh-CN" altLang="en-US" sz="1100" dirty="0">
              <a:solidFill>
                <a:schemeClr val="tx1">
                  <a:lumMod val="65000"/>
                  <a:lumOff val="35000"/>
                </a:schemeClr>
              </a:solidFill>
              <a:latin typeface="+mn-ea"/>
            </a:endParaRPr>
          </a:p>
          <a:p>
            <a:pPr indent="538480"/>
            <a:r>
              <a:rPr lang="en-US" altLang="zh-CN" sz="1100" dirty="0" err="1">
                <a:solidFill>
                  <a:schemeClr val="tx1">
                    <a:lumMod val="65000"/>
                    <a:lumOff val="35000"/>
                  </a:schemeClr>
                </a:solidFill>
                <a:latin typeface="+mn-ea"/>
              </a:rPr>
              <a:t>ECanaRegs.CANTRR.all</a:t>
            </a:r>
            <a:r>
              <a:rPr lang="en-US" altLang="zh-CN" sz="1100" dirty="0">
                <a:solidFill>
                  <a:schemeClr val="tx1">
                    <a:lumMod val="65000"/>
                    <a:lumOff val="35000"/>
                  </a:schemeClr>
                </a:solidFill>
                <a:latin typeface="+mn-ea"/>
              </a:rPr>
              <a:t> = 0xFFFFFFFF;</a:t>
            </a:r>
            <a:endParaRPr lang="en-US" altLang="zh-CN" sz="1100" dirty="0">
              <a:solidFill>
                <a:schemeClr val="tx1">
                  <a:lumMod val="65000"/>
                  <a:lumOff val="35000"/>
                </a:schemeClr>
              </a:solidFill>
              <a:latin typeface="+mn-ea"/>
            </a:endParaRPr>
          </a:p>
          <a:p>
            <a:pPr indent="538480"/>
            <a:r>
              <a:rPr lang="en-US" altLang="zh-CN" sz="1100" dirty="0" err="1">
                <a:solidFill>
                  <a:schemeClr val="tx1">
                    <a:lumMod val="65000"/>
                    <a:lumOff val="35000"/>
                  </a:schemeClr>
                </a:solidFill>
                <a:latin typeface="+mn-ea"/>
              </a:rPr>
              <a:t>ECanaRegs.CANTA.all</a:t>
            </a:r>
            <a:r>
              <a:rPr lang="en-US" altLang="zh-CN" sz="1100" dirty="0">
                <a:solidFill>
                  <a:schemeClr val="tx1">
                    <a:lumMod val="65000"/>
                    <a:lumOff val="35000"/>
                  </a:schemeClr>
                </a:solidFill>
                <a:latin typeface="+mn-ea"/>
              </a:rPr>
              <a:t> = 0xFFFFFFFF;</a:t>
            </a:r>
            <a:endParaRPr lang="en-US" altLang="zh-CN" sz="1100" dirty="0">
              <a:solidFill>
                <a:schemeClr val="tx1">
                  <a:lumMod val="65000"/>
                  <a:lumOff val="35000"/>
                </a:schemeClr>
              </a:solidFill>
              <a:latin typeface="+mn-ea"/>
            </a:endParaRPr>
          </a:p>
          <a:p>
            <a:pPr indent="538480"/>
            <a:endParaRPr lang="en-US" altLang="zh-CN" sz="1100" dirty="0">
              <a:solidFill>
                <a:schemeClr val="tx1">
                  <a:lumMod val="65000"/>
                  <a:lumOff val="35000"/>
                </a:schemeClr>
              </a:solidFill>
              <a:latin typeface="+mn-ea"/>
            </a:endParaRPr>
          </a:p>
          <a:p>
            <a:pPr indent="538480"/>
            <a:r>
              <a:rPr lang="en-US" altLang="zh-CN" sz="1100" dirty="0">
                <a:solidFill>
                  <a:schemeClr val="tx1">
                    <a:lumMod val="65000"/>
                    <a:lumOff val="35000"/>
                  </a:schemeClr>
                </a:solidFill>
                <a:latin typeface="+mn-ea"/>
              </a:rPr>
              <a:t>//</a:t>
            </a:r>
            <a:r>
              <a:rPr lang="zh-CN" altLang="en-US" sz="1100" dirty="0">
                <a:solidFill>
                  <a:schemeClr val="tx1">
                    <a:lumMod val="65000"/>
                    <a:lumOff val="35000"/>
                  </a:schemeClr>
                </a:solidFill>
                <a:latin typeface="+mn-ea"/>
              </a:rPr>
              <a:t>第二步，初始化邮箱，见</a:t>
            </a:r>
            <a:r>
              <a:rPr lang="en-US" altLang="zh-CN" sz="1100" dirty="0">
                <a:solidFill>
                  <a:schemeClr val="tx1">
                    <a:lumMod val="65000"/>
                    <a:lumOff val="35000"/>
                  </a:schemeClr>
                </a:solidFill>
                <a:latin typeface="+mn-ea"/>
              </a:rPr>
              <a:t>17.5.2</a:t>
            </a:r>
            <a:r>
              <a:rPr lang="zh-CN" altLang="en-US" sz="1100" dirty="0">
                <a:solidFill>
                  <a:schemeClr val="tx1">
                    <a:lumMod val="65000"/>
                    <a:lumOff val="35000"/>
                  </a:schemeClr>
                </a:solidFill>
                <a:latin typeface="+mn-ea"/>
              </a:rPr>
              <a:t>节</a:t>
            </a:r>
            <a:endParaRPr lang="zh-CN" altLang="en-US" sz="1100" dirty="0">
              <a:solidFill>
                <a:schemeClr val="tx1">
                  <a:lumMod val="65000"/>
                  <a:lumOff val="35000"/>
                </a:schemeClr>
              </a:solidFill>
              <a:latin typeface="+mn-ea"/>
            </a:endParaRPr>
          </a:p>
          <a:p>
            <a:pPr indent="538480"/>
            <a:endParaRPr lang="zh-CN" altLang="en-US" sz="1100" dirty="0">
              <a:solidFill>
                <a:schemeClr val="tx1">
                  <a:lumMod val="65000"/>
                  <a:lumOff val="35000"/>
                </a:schemeClr>
              </a:solidFill>
              <a:latin typeface="+mn-ea"/>
            </a:endParaRPr>
          </a:p>
          <a:p>
            <a:pPr indent="538480"/>
            <a:r>
              <a:rPr lang="en-US" altLang="zh-CN" sz="1100" dirty="0">
                <a:solidFill>
                  <a:schemeClr val="tx1">
                    <a:lumMod val="65000"/>
                    <a:lumOff val="35000"/>
                  </a:schemeClr>
                </a:solidFill>
                <a:latin typeface="+mn-ea"/>
              </a:rPr>
              <a:t>//</a:t>
            </a:r>
            <a:r>
              <a:rPr lang="zh-CN" altLang="en-US" sz="1100" dirty="0">
                <a:solidFill>
                  <a:schemeClr val="tx1">
                    <a:lumMod val="65000"/>
                    <a:lumOff val="35000"/>
                  </a:schemeClr>
                </a:solidFill>
                <a:latin typeface="+mn-ea"/>
              </a:rPr>
              <a:t>第三步，设置</a:t>
            </a:r>
            <a:r>
              <a:rPr lang="en-US" altLang="zh-CN" sz="1100" dirty="0">
                <a:solidFill>
                  <a:schemeClr val="tx1">
                    <a:lumMod val="65000"/>
                    <a:lumOff val="35000"/>
                  </a:schemeClr>
                </a:solidFill>
                <a:latin typeface="+mn-ea"/>
              </a:rPr>
              <a:t>TRS</a:t>
            </a:r>
            <a:r>
              <a:rPr lang="zh-CN" altLang="en-US" sz="1100" dirty="0">
                <a:solidFill>
                  <a:schemeClr val="tx1">
                    <a:lumMod val="65000"/>
                    <a:lumOff val="35000"/>
                  </a:schemeClr>
                </a:solidFill>
                <a:latin typeface="+mn-ea"/>
              </a:rPr>
              <a:t>请求发送标志，请求发送消息</a:t>
            </a:r>
            <a:endParaRPr lang="zh-CN" altLang="en-US" sz="1100" dirty="0">
              <a:solidFill>
                <a:schemeClr val="tx1">
                  <a:lumMod val="65000"/>
                  <a:lumOff val="35000"/>
                </a:schemeClr>
              </a:solidFill>
              <a:latin typeface="+mn-ea"/>
            </a:endParaRPr>
          </a:p>
          <a:p>
            <a:pPr indent="538480"/>
            <a:r>
              <a:rPr lang="en-US" altLang="zh-CN" sz="1100" dirty="0" err="1">
                <a:solidFill>
                  <a:schemeClr val="tx1">
                    <a:lumMod val="65000"/>
                    <a:lumOff val="35000"/>
                  </a:schemeClr>
                </a:solidFill>
                <a:latin typeface="+mn-ea"/>
              </a:rPr>
              <a:t>ECanaShadow.CANTRS.all</a:t>
            </a:r>
            <a:r>
              <a:rPr lang="en-US" altLang="zh-CN" sz="1100" dirty="0">
                <a:solidFill>
                  <a:schemeClr val="tx1">
                    <a:lumMod val="65000"/>
                    <a:lumOff val="35000"/>
                  </a:schemeClr>
                </a:solidFill>
                <a:latin typeface="+mn-ea"/>
              </a:rPr>
              <a:t>=0;</a:t>
            </a:r>
            <a:endParaRPr lang="en-US" altLang="zh-CN" sz="1100" dirty="0">
              <a:solidFill>
                <a:schemeClr val="tx1">
                  <a:lumMod val="65000"/>
                  <a:lumOff val="35000"/>
                </a:schemeClr>
              </a:solidFill>
              <a:latin typeface="+mn-ea"/>
            </a:endParaRPr>
          </a:p>
          <a:p>
            <a:pPr indent="538480"/>
            <a:r>
              <a:rPr lang="en-US" altLang="zh-CN" sz="1100" dirty="0">
                <a:solidFill>
                  <a:schemeClr val="tx1">
                    <a:lumMod val="65000"/>
                    <a:lumOff val="35000"/>
                  </a:schemeClr>
                </a:solidFill>
                <a:latin typeface="+mn-ea"/>
              </a:rPr>
              <a:t>ECanaShadow.CANTRS.bit.TRS0=1;</a:t>
            </a:r>
            <a:endParaRPr lang="en-US" altLang="zh-CN" sz="1100" dirty="0">
              <a:solidFill>
                <a:schemeClr val="tx1">
                  <a:lumMod val="65000"/>
                  <a:lumOff val="35000"/>
                </a:schemeClr>
              </a:solidFill>
              <a:latin typeface="+mn-ea"/>
            </a:endParaRPr>
          </a:p>
          <a:p>
            <a:pPr indent="538480"/>
            <a:r>
              <a:rPr lang="en-US" altLang="zh-CN" sz="1100" dirty="0" err="1">
                <a:solidFill>
                  <a:schemeClr val="tx1">
                    <a:lumMod val="65000"/>
                    <a:lumOff val="35000"/>
                  </a:schemeClr>
                </a:solidFill>
                <a:latin typeface="+mn-ea"/>
              </a:rPr>
              <a:t>ECanaRegs.CANTRS.all</a:t>
            </a:r>
            <a:r>
              <a:rPr lang="en-US" altLang="zh-CN" sz="1100" dirty="0">
                <a:solidFill>
                  <a:schemeClr val="tx1">
                    <a:lumMod val="65000"/>
                    <a:lumOff val="35000"/>
                  </a:schemeClr>
                </a:solidFill>
                <a:latin typeface="+mn-ea"/>
              </a:rPr>
              <a:t>=</a:t>
            </a:r>
            <a:r>
              <a:rPr lang="en-US" altLang="zh-CN" sz="1100" dirty="0" err="1">
                <a:solidFill>
                  <a:schemeClr val="tx1">
                    <a:lumMod val="65000"/>
                    <a:lumOff val="35000"/>
                  </a:schemeClr>
                </a:solidFill>
                <a:latin typeface="+mn-ea"/>
              </a:rPr>
              <a:t>ECanaShadow.CANTRS.all</a:t>
            </a:r>
            <a:r>
              <a:rPr lang="en-US" altLang="zh-CN" sz="1100" dirty="0">
                <a:solidFill>
                  <a:schemeClr val="tx1">
                    <a:lumMod val="65000"/>
                    <a:lumOff val="35000"/>
                  </a:schemeClr>
                </a:solidFill>
                <a:latin typeface="+mn-ea"/>
              </a:rPr>
              <a:t>;</a:t>
            </a:r>
            <a:endParaRPr lang="en-US" altLang="zh-CN" sz="1100" dirty="0">
              <a:solidFill>
                <a:schemeClr val="tx1">
                  <a:lumMod val="65000"/>
                  <a:lumOff val="35000"/>
                </a:schemeClr>
              </a:solidFill>
              <a:latin typeface="+mn-ea"/>
            </a:endParaRPr>
          </a:p>
          <a:p>
            <a:pPr indent="538480"/>
            <a:r>
              <a:rPr lang="en-US" altLang="zh-CN" sz="1100" dirty="0">
                <a:solidFill>
                  <a:schemeClr val="tx1">
                    <a:lumMod val="65000"/>
                    <a:lumOff val="35000"/>
                  </a:schemeClr>
                </a:solidFill>
                <a:latin typeface="+mn-ea"/>
              </a:rPr>
              <a:t>    </a:t>
            </a:r>
            <a:endParaRPr lang="en-US" altLang="zh-CN" sz="1100" dirty="0">
              <a:solidFill>
                <a:schemeClr val="tx1">
                  <a:lumMod val="65000"/>
                  <a:lumOff val="35000"/>
                </a:schemeClr>
              </a:solidFill>
              <a:latin typeface="+mn-ea"/>
            </a:endParaRPr>
          </a:p>
          <a:p>
            <a:pPr indent="538480"/>
            <a:r>
              <a:rPr lang="en-US" altLang="zh-CN" sz="1100" dirty="0">
                <a:solidFill>
                  <a:schemeClr val="tx1">
                    <a:lumMod val="65000"/>
                    <a:lumOff val="35000"/>
                  </a:schemeClr>
                </a:solidFill>
                <a:latin typeface="+mn-ea"/>
              </a:rPr>
              <a:t>//</a:t>
            </a:r>
            <a:r>
              <a:rPr lang="zh-CN" altLang="en-US" sz="1100" dirty="0">
                <a:solidFill>
                  <a:schemeClr val="tx1">
                    <a:lumMod val="65000"/>
                    <a:lumOff val="35000"/>
                  </a:schemeClr>
                </a:solidFill>
                <a:latin typeface="+mn-ea"/>
              </a:rPr>
              <a:t>第四步，等待传输响应位置位，邮箱完成发送</a:t>
            </a:r>
            <a:endParaRPr lang="zh-CN" altLang="en-US" sz="1100" dirty="0">
              <a:solidFill>
                <a:schemeClr val="tx1">
                  <a:lumMod val="65000"/>
                  <a:lumOff val="35000"/>
                </a:schemeClr>
              </a:solidFill>
              <a:latin typeface="+mn-ea"/>
            </a:endParaRPr>
          </a:p>
          <a:p>
            <a:pPr indent="538480"/>
            <a:r>
              <a:rPr lang="en-US" altLang="zh-CN" sz="1100" dirty="0">
                <a:solidFill>
                  <a:schemeClr val="tx1">
                    <a:lumMod val="65000"/>
                    <a:lumOff val="35000"/>
                  </a:schemeClr>
                </a:solidFill>
                <a:latin typeface="+mn-ea"/>
              </a:rPr>
              <a:t>while(ECanaRegs.CANTA.bit.TA0==0){}</a:t>
            </a:r>
            <a:endParaRPr lang="en-US" altLang="zh-CN" sz="1100" dirty="0">
              <a:solidFill>
                <a:schemeClr val="tx1">
                  <a:lumMod val="65000"/>
                  <a:lumOff val="35000"/>
                </a:schemeClr>
              </a:solidFill>
              <a:latin typeface="+mn-ea"/>
            </a:endParaRPr>
          </a:p>
          <a:p>
            <a:pPr indent="538480"/>
            <a:endParaRPr lang="en-US" altLang="zh-CN" sz="1100" dirty="0">
              <a:solidFill>
                <a:schemeClr val="tx1">
                  <a:lumMod val="65000"/>
                  <a:lumOff val="35000"/>
                </a:schemeClr>
              </a:solidFill>
              <a:latin typeface="+mn-ea"/>
            </a:endParaRPr>
          </a:p>
          <a:p>
            <a:pPr indent="538480"/>
            <a:r>
              <a:rPr lang="en-US" altLang="zh-CN" sz="1100" dirty="0" smtClean="0">
                <a:solidFill>
                  <a:schemeClr val="tx1">
                    <a:lumMod val="65000"/>
                    <a:lumOff val="35000"/>
                  </a:schemeClr>
                </a:solidFill>
                <a:latin typeface="+mn-ea"/>
              </a:rPr>
              <a:t>//</a:t>
            </a:r>
            <a:r>
              <a:rPr lang="zh-CN" altLang="en-US" sz="1100" dirty="0">
                <a:solidFill>
                  <a:schemeClr val="tx1">
                    <a:lumMod val="65000"/>
                    <a:lumOff val="35000"/>
                  </a:schemeClr>
                </a:solidFill>
                <a:latin typeface="+mn-ea"/>
              </a:rPr>
              <a:t>第五步，复位</a:t>
            </a:r>
            <a:r>
              <a:rPr lang="en-US" altLang="zh-CN" sz="1100" dirty="0">
                <a:solidFill>
                  <a:schemeClr val="tx1">
                    <a:lumMod val="65000"/>
                    <a:lumOff val="35000"/>
                  </a:schemeClr>
                </a:solidFill>
                <a:latin typeface="+mn-ea"/>
              </a:rPr>
              <a:t>TA</a:t>
            </a:r>
            <a:r>
              <a:rPr lang="zh-CN" altLang="en-US" sz="1100" dirty="0">
                <a:solidFill>
                  <a:schemeClr val="tx1">
                    <a:lumMod val="65000"/>
                    <a:lumOff val="35000"/>
                  </a:schemeClr>
                </a:solidFill>
                <a:latin typeface="+mn-ea"/>
              </a:rPr>
              <a:t>和传输标志，需要向相应的寄存器位写</a:t>
            </a:r>
            <a:r>
              <a:rPr lang="en-US" altLang="zh-CN" sz="1100" dirty="0">
                <a:solidFill>
                  <a:schemeClr val="tx1">
                    <a:lumMod val="65000"/>
                    <a:lumOff val="35000"/>
                  </a:schemeClr>
                </a:solidFill>
                <a:latin typeface="+mn-ea"/>
              </a:rPr>
              <a:t>1</a:t>
            </a:r>
            <a:r>
              <a:rPr lang="zh-CN" altLang="en-US" sz="1100" dirty="0">
                <a:solidFill>
                  <a:schemeClr val="tx1">
                    <a:lumMod val="65000"/>
                    <a:lumOff val="35000"/>
                  </a:schemeClr>
                </a:solidFill>
                <a:latin typeface="+mn-ea"/>
              </a:rPr>
              <a:t>才能清零</a:t>
            </a:r>
            <a:endParaRPr lang="zh-CN" altLang="en-US" sz="1100" dirty="0">
              <a:solidFill>
                <a:schemeClr val="tx1">
                  <a:lumMod val="65000"/>
                  <a:lumOff val="35000"/>
                </a:schemeClr>
              </a:solidFill>
              <a:latin typeface="+mn-ea"/>
            </a:endParaRPr>
          </a:p>
          <a:p>
            <a:pPr indent="538480"/>
            <a:r>
              <a:rPr lang="en-US" altLang="zh-CN" sz="1100" dirty="0" err="1" smtClean="0">
                <a:solidFill>
                  <a:schemeClr val="tx1">
                    <a:lumMod val="65000"/>
                    <a:lumOff val="35000"/>
                  </a:schemeClr>
                </a:solidFill>
                <a:latin typeface="+mn-ea"/>
              </a:rPr>
              <a:t>ECanaShadow.CANTA.all</a:t>
            </a:r>
            <a:r>
              <a:rPr lang="en-US" altLang="zh-CN" sz="1100" dirty="0" smtClean="0">
                <a:solidFill>
                  <a:schemeClr val="tx1">
                    <a:lumMod val="65000"/>
                    <a:lumOff val="35000"/>
                  </a:schemeClr>
                </a:solidFill>
                <a:latin typeface="+mn-ea"/>
              </a:rPr>
              <a:t>=0</a:t>
            </a:r>
            <a:r>
              <a:rPr lang="en-US" altLang="zh-CN" sz="1100" dirty="0">
                <a:solidFill>
                  <a:schemeClr val="tx1">
                    <a:lumMod val="65000"/>
                    <a:lumOff val="35000"/>
                  </a:schemeClr>
                </a:solidFill>
                <a:latin typeface="+mn-ea"/>
              </a:rPr>
              <a:t>;</a:t>
            </a:r>
            <a:endParaRPr lang="en-US" altLang="zh-CN" sz="1100" dirty="0">
              <a:solidFill>
                <a:schemeClr val="tx1">
                  <a:lumMod val="65000"/>
                  <a:lumOff val="35000"/>
                </a:schemeClr>
              </a:solidFill>
              <a:latin typeface="+mn-ea"/>
            </a:endParaRPr>
          </a:p>
          <a:p>
            <a:pPr indent="538480"/>
            <a:r>
              <a:rPr lang="en-US" altLang="zh-CN" sz="1100" dirty="0" smtClean="0">
                <a:solidFill>
                  <a:schemeClr val="tx1">
                    <a:lumMod val="65000"/>
                    <a:lumOff val="35000"/>
                  </a:schemeClr>
                </a:solidFill>
                <a:latin typeface="+mn-ea"/>
              </a:rPr>
              <a:t>ECanaShadow.CANTA.bit.TA0=1</a:t>
            </a:r>
            <a:r>
              <a:rPr lang="en-US" altLang="zh-CN" sz="1100" dirty="0">
                <a:solidFill>
                  <a:schemeClr val="tx1">
                    <a:lumMod val="65000"/>
                    <a:lumOff val="35000"/>
                  </a:schemeClr>
                </a:solidFill>
                <a:latin typeface="+mn-ea"/>
              </a:rPr>
              <a:t>;</a:t>
            </a:r>
            <a:endParaRPr lang="en-US" altLang="zh-CN" sz="1100" dirty="0">
              <a:solidFill>
                <a:schemeClr val="tx1">
                  <a:lumMod val="65000"/>
                  <a:lumOff val="35000"/>
                </a:schemeClr>
              </a:solidFill>
              <a:latin typeface="+mn-ea"/>
            </a:endParaRPr>
          </a:p>
          <a:p>
            <a:pPr indent="538480"/>
            <a:r>
              <a:rPr lang="en-US" altLang="zh-CN" sz="1100" dirty="0" err="1" smtClean="0">
                <a:solidFill>
                  <a:schemeClr val="tx1">
                    <a:lumMod val="65000"/>
                    <a:lumOff val="35000"/>
                  </a:schemeClr>
                </a:solidFill>
                <a:latin typeface="+mn-ea"/>
              </a:rPr>
              <a:t>ECanaRegs.CANTA.all</a:t>
            </a:r>
            <a:r>
              <a:rPr lang="en-US" altLang="zh-CN" sz="1100" dirty="0" smtClean="0">
                <a:solidFill>
                  <a:schemeClr val="tx1">
                    <a:lumMod val="65000"/>
                    <a:lumOff val="35000"/>
                  </a:schemeClr>
                </a:solidFill>
                <a:latin typeface="+mn-ea"/>
              </a:rPr>
              <a:t>=</a:t>
            </a:r>
            <a:r>
              <a:rPr lang="en-US" altLang="zh-CN" sz="1100" dirty="0" err="1" smtClean="0">
                <a:solidFill>
                  <a:schemeClr val="tx1">
                    <a:lumMod val="65000"/>
                    <a:lumOff val="35000"/>
                  </a:schemeClr>
                </a:solidFill>
                <a:latin typeface="+mn-ea"/>
              </a:rPr>
              <a:t>ECanaShadow.CANTA.all</a:t>
            </a:r>
            <a:r>
              <a:rPr lang="en-US" altLang="zh-CN" sz="1100" dirty="0">
                <a:solidFill>
                  <a:schemeClr val="tx1">
                    <a:lumMod val="65000"/>
                    <a:lumOff val="35000"/>
                  </a:schemeClr>
                </a:solidFill>
                <a:latin typeface="+mn-ea"/>
              </a:rPr>
              <a:t>;</a:t>
            </a:r>
            <a:endParaRPr lang="en-US" altLang="zh-CN" sz="1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83568" y="927760"/>
            <a:ext cx="7776863" cy="1938992"/>
          </a:xfrm>
          <a:prstGeom prst="rect">
            <a:avLst/>
          </a:prstGeom>
        </p:spPr>
        <p:txBody>
          <a:bodyPr wrap="square">
            <a:spAutoFit/>
          </a:bodyPr>
          <a:lstStyle/>
          <a:p>
            <a:pPr indent="538480"/>
            <a:r>
              <a:rPr lang="zh-CN" altLang="en-US" sz="2000" dirty="0">
                <a:solidFill>
                  <a:schemeClr val="tx1">
                    <a:lumMod val="65000"/>
                    <a:lumOff val="35000"/>
                  </a:schemeClr>
                </a:solidFill>
                <a:latin typeface="+mn-ea"/>
              </a:rPr>
              <a:t>当接收到一条消息时，接收消息的标识符首先和邮箱的标识符进行比较，然后，使用适当的接收屏蔽将不需要比较的标识符屏蔽，如图</a:t>
            </a:r>
            <a:r>
              <a:rPr lang="en-US" altLang="zh-CN" sz="2000" dirty="0">
                <a:solidFill>
                  <a:schemeClr val="tx1">
                    <a:lumMod val="65000"/>
                    <a:lumOff val="35000"/>
                  </a:schemeClr>
                </a:solidFill>
                <a:latin typeface="+mn-ea"/>
              </a:rPr>
              <a:t>17-51</a:t>
            </a:r>
            <a:r>
              <a:rPr lang="zh-CN" altLang="en-US" sz="2000" dirty="0">
                <a:solidFill>
                  <a:schemeClr val="tx1">
                    <a:lumMod val="65000"/>
                    <a:lumOff val="35000"/>
                  </a:schemeClr>
                </a:solidFill>
                <a:latin typeface="+mn-ea"/>
              </a:rPr>
              <a:t>所示。</a:t>
            </a:r>
            <a:r>
              <a:rPr lang="en-US" altLang="zh-CN" sz="2000" dirty="0">
                <a:solidFill>
                  <a:schemeClr val="tx1">
                    <a:lumMod val="65000"/>
                    <a:lumOff val="35000"/>
                  </a:schemeClr>
                </a:solidFill>
                <a:latin typeface="+mn-ea"/>
              </a:rPr>
              <a:t>eCAN</a:t>
            </a:r>
            <a:r>
              <a:rPr lang="zh-CN" altLang="en-US" sz="2000" dirty="0">
                <a:solidFill>
                  <a:schemeClr val="tx1">
                    <a:lumMod val="65000"/>
                    <a:lumOff val="35000"/>
                  </a:schemeClr>
                </a:solidFill>
                <a:latin typeface="+mn-ea"/>
              </a:rPr>
              <a:t>模块有全局接收屏蔽寄存器</a:t>
            </a:r>
            <a:r>
              <a:rPr lang="en-US" altLang="zh-CN" sz="2000" dirty="0">
                <a:solidFill>
                  <a:schemeClr val="tx1">
                    <a:lumMod val="65000"/>
                    <a:lumOff val="35000"/>
                  </a:schemeClr>
                </a:solidFill>
                <a:latin typeface="+mn-ea"/>
              </a:rPr>
              <a:t>CANGAM</a:t>
            </a:r>
            <a:r>
              <a:rPr lang="zh-CN" altLang="en-US" sz="2000" dirty="0">
                <a:solidFill>
                  <a:schemeClr val="tx1">
                    <a:lumMod val="65000"/>
                    <a:lumOff val="35000"/>
                  </a:schemeClr>
                </a:solidFill>
                <a:latin typeface="+mn-ea"/>
              </a:rPr>
              <a:t>，同时，每个邮箱都有自己的局部接收屏蔽寄存器，或者叫滤波寄存器</a:t>
            </a:r>
            <a:r>
              <a:rPr lang="en-US" altLang="zh-CN" sz="2000" dirty="0" err="1">
                <a:solidFill>
                  <a:schemeClr val="tx1">
                    <a:lumMod val="65000"/>
                    <a:lumOff val="35000"/>
                  </a:schemeClr>
                </a:solidFill>
                <a:latin typeface="+mn-ea"/>
              </a:rPr>
              <a:t>LAMn</a:t>
            </a:r>
            <a:r>
              <a:rPr lang="zh-CN" altLang="en-US" sz="2000" dirty="0">
                <a:solidFill>
                  <a:schemeClr val="tx1">
                    <a:lumMod val="65000"/>
                    <a:lumOff val="35000"/>
                  </a:schemeClr>
                </a:solidFill>
                <a:latin typeface="+mn-ea"/>
              </a:rPr>
              <a:t>。这些屏蔽寄存器的作用就是指明哪些标识符位可以不进行比较。</a:t>
            </a:r>
            <a:endParaRPr lang="zh-CN" altLang="en-US" sz="2000" dirty="0">
              <a:solidFill>
                <a:schemeClr val="tx1">
                  <a:lumMod val="65000"/>
                  <a:lumOff val="35000"/>
                </a:schemeClr>
              </a:solidFill>
              <a:latin typeface="+mn-ea"/>
            </a:endParaRPr>
          </a:p>
        </p:txBody>
      </p:sp>
      <p:sp>
        <p:nvSpPr>
          <p:cNvPr id="7"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消息的接收操作</a:t>
            </a:r>
            <a:endParaRPr lang="zh-CN" altLang="en-US" dirty="0"/>
          </a:p>
        </p:txBody>
      </p:sp>
      <p:graphicFrame>
        <p:nvGraphicFramePr>
          <p:cNvPr id="3" name="对象 2"/>
          <p:cNvGraphicFramePr>
            <a:graphicFrameLocks noChangeAspect="1"/>
          </p:cNvGraphicFramePr>
          <p:nvPr/>
        </p:nvGraphicFramePr>
        <p:xfrm>
          <a:off x="2352674" y="2844130"/>
          <a:ext cx="4438650" cy="1476375"/>
        </p:xfrm>
        <a:graphic>
          <a:graphicData uri="http://schemas.openxmlformats.org/presentationml/2006/ole">
            <mc:AlternateContent xmlns:mc="http://schemas.openxmlformats.org/markup-compatibility/2006">
              <mc:Choice xmlns:v="urn:schemas-microsoft-com:vml" Requires="v">
                <p:oleObj spid="_x0000_s217165" name="Visio" r:id="rId1" imgW="4177665" imgH="1398270" progId="Visio.Drawing.11">
                  <p:embed/>
                </p:oleObj>
              </mc:Choice>
              <mc:Fallback>
                <p:oleObj name="Visio" r:id="rId1" imgW="4177665" imgH="139827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4" y="2844130"/>
                        <a:ext cx="4438650" cy="1476375"/>
                      </a:xfrm>
                      <a:prstGeom prst="rect">
                        <a:avLst/>
                      </a:prstGeom>
                      <a:solidFill>
                        <a:schemeClr val="bg1"/>
                      </a:solidFill>
                    </p:spPr>
                  </p:pic>
                </p:oleObj>
              </mc:Fallback>
            </mc:AlternateContent>
          </a:graphicData>
        </a:graphic>
      </p:graphicFrame>
      <p:sp>
        <p:nvSpPr>
          <p:cNvPr id="4" name="矩形 3"/>
          <p:cNvSpPr/>
          <p:nvPr/>
        </p:nvSpPr>
        <p:spPr>
          <a:xfrm>
            <a:off x="3187646" y="4421220"/>
            <a:ext cx="2768708"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17-51 </a:t>
            </a:r>
            <a:r>
              <a:rPr lang="zh-CN" altLang="zh-CN" sz="2000" kern="100" dirty="0">
                <a:latin typeface="+mn-ea"/>
                <a:cs typeface="Times New Roman" panose="02020603050405020304" pitchFamily="18" charset="0"/>
              </a:rPr>
              <a:t>接收滤波过程</a:t>
            </a:r>
            <a:endParaRPr lang="zh-CN" altLang="zh-CN" sz="2000" kern="100" dirty="0">
              <a:latin typeface="+mn-ea"/>
              <a:cs typeface="Times New Roman" panose="02020603050405020304"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83568" y="927760"/>
            <a:ext cx="7776863" cy="1015663"/>
          </a:xfrm>
          <a:prstGeom prst="rect">
            <a:avLst/>
          </a:prstGeom>
        </p:spPr>
        <p:txBody>
          <a:bodyPr wrap="square">
            <a:spAutoFit/>
          </a:bodyPr>
          <a:lstStyle/>
          <a:p>
            <a:pPr indent="538480"/>
            <a:r>
              <a:rPr lang="zh-CN" altLang="en-US" sz="2000" dirty="0">
                <a:solidFill>
                  <a:schemeClr val="tx1">
                    <a:lumMod val="65000"/>
                    <a:lumOff val="35000"/>
                  </a:schemeClr>
                </a:solidFill>
                <a:latin typeface="+mn-ea"/>
              </a:rPr>
              <a:t>在前面介绍控制和状态寄存器的时候已经介绍了全局接收屏蔽寄存器，这里补充介绍一下局部接收屏蔽寄存器</a:t>
            </a:r>
            <a:r>
              <a:rPr lang="en-US" altLang="zh-CN" sz="2000" dirty="0" err="1">
                <a:solidFill>
                  <a:schemeClr val="tx1">
                    <a:lumMod val="65000"/>
                    <a:lumOff val="35000"/>
                  </a:schemeClr>
                </a:solidFill>
                <a:latin typeface="+mn-ea"/>
              </a:rPr>
              <a:t>LAMn</a:t>
            </a:r>
            <a:r>
              <a:rPr lang="zh-CN" altLang="en-US" sz="2000" dirty="0">
                <a:solidFill>
                  <a:schemeClr val="tx1">
                    <a:lumMod val="65000"/>
                    <a:lumOff val="35000"/>
                  </a:schemeClr>
                </a:solidFill>
                <a:latin typeface="+mn-ea"/>
              </a:rPr>
              <a:t>，其位具体情况如图</a:t>
            </a:r>
            <a:r>
              <a:rPr lang="en-US" altLang="zh-CN" sz="2000" dirty="0">
                <a:solidFill>
                  <a:schemeClr val="tx1">
                    <a:lumMod val="65000"/>
                    <a:lumOff val="35000"/>
                  </a:schemeClr>
                </a:solidFill>
                <a:latin typeface="+mn-ea"/>
              </a:rPr>
              <a:t>17-52</a:t>
            </a:r>
            <a:r>
              <a:rPr lang="zh-CN" altLang="en-US" sz="2000" dirty="0">
                <a:solidFill>
                  <a:schemeClr val="tx1">
                    <a:lumMod val="65000"/>
                    <a:lumOff val="35000"/>
                  </a:schemeClr>
                </a:solidFill>
                <a:latin typeface="+mn-ea"/>
              </a:rPr>
              <a:t>所示。</a:t>
            </a:r>
            <a:endParaRPr lang="zh-CN" altLang="en-US" sz="2000" dirty="0">
              <a:solidFill>
                <a:schemeClr val="tx1">
                  <a:lumMod val="65000"/>
                  <a:lumOff val="35000"/>
                </a:schemeClr>
              </a:solidFill>
              <a:latin typeface="+mn-ea"/>
            </a:endParaRPr>
          </a:p>
        </p:txBody>
      </p:sp>
      <p:sp>
        <p:nvSpPr>
          <p:cNvPr id="7"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消息的接收操作</a:t>
            </a:r>
            <a:endParaRPr lang="zh-CN" altLang="en-US" dirty="0"/>
          </a:p>
        </p:txBody>
      </p:sp>
      <p:pic>
        <p:nvPicPr>
          <p:cNvPr id="2" name="图片 1"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5859" y="2067694"/>
            <a:ext cx="7092280" cy="1245941"/>
          </a:xfrm>
          <a:prstGeom prst="rect">
            <a:avLst/>
          </a:prstGeom>
        </p:spPr>
      </p:pic>
      <p:sp>
        <p:nvSpPr>
          <p:cNvPr id="5" name="矩形 4"/>
          <p:cNvSpPr/>
          <p:nvPr/>
        </p:nvSpPr>
        <p:spPr>
          <a:xfrm>
            <a:off x="2438241" y="3323768"/>
            <a:ext cx="4267515" cy="400110"/>
          </a:xfrm>
          <a:prstGeom prst="rect">
            <a:avLst/>
          </a:prstGeom>
        </p:spPr>
        <p:txBody>
          <a:bodyPr wrap="none">
            <a:spAutoFit/>
          </a:bodyPr>
          <a:lstStyle/>
          <a:p>
            <a:pPr algn="ctr">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17-52 </a:t>
            </a:r>
            <a:r>
              <a:rPr lang="zh-CN" altLang="zh-CN" sz="2000" kern="100" dirty="0">
                <a:latin typeface="+mn-ea"/>
                <a:cs typeface="Times New Roman" panose="02020603050405020304" pitchFamily="18" charset="0"/>
              </a:rPr>
              <a:t>局部接收屏蔽寄存器</a:t>
            </a:r>
            <a:r>
              <a:rPr lang="en-US" altLang="zh-CN" sz="2000" kern="100" dirty="0" err="1">
                <a:latin typeface="+mn-ea"/>
                <a:cs typeface="Times New Roman" panose="02020603050405020304" pitchFamily="18" charset="0"/>
              </a:rPr>
              <a:t>LAMn</a:t>
            </a:r>
            <a:endParaRPr lang="zh-CN" altLang="zh-CN" sz="2000" kern="100" dirty="0">
              <a:latin typeface="+mn-ea"/>
              <a:cs typeface="Times New Roman" panose="02020603050405020304" pitchFamily="18" charset="0"/>
            </a:endParaRPr>
          </a:p>
        </p:txBody>
      </p:sp>
      <p:sp>
        <p:nvSpPr>
          <p:cNvPr id="6" name="矩形 5"/>
          <p:cNvSpPr/>
          <p:nvPr/>
        </p:nvSpPr>
        <p:spPr>
          <a:xfrm>
            <a:off x="1025858" y="4083918"/>
            <a:ext cx="6714493" cy="400110"/>
          </a:xfrm>
          <a:prstGeom prst="rect">
            <a:avLst/>
          </a:prstGeom>
        </p:spPr>
        <p:txBody>
          <a:bodyPr wrap="square">
            <a:spAutoFit/>
          </a:bodyPr>
          <a:lstStyle/>
          <a:p>
            <a:pPr algn="just">
              <a:spcAft>
                <a:spcPts val="0"/>
              </a:spcAft>
            </a:pPr>
            <a:r>
              <a:rPr lang="zh-CN" altLang="zh-CN"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a:t>
            </a:r>
            <a:r>
              <a:rPr lang="zh-CN" altLang="zh-CN" sz="2000" kern="100" dirty="0">
                <a:latin typeface="+mn-ea"/>
                <a:cs typeface="Times New Roman" panose="02020603050405020304" pitchFamily="18" charset="0"/>
              </a:rPr>
              <a:t>只读访问，</a:t>
            </a:r>
            <a:r>
              <a:rPr lang="en-US" altLang="zh-CN" sz="2000" kern="100" dirty="0">
                <a:latin typeface="+mn-ea"/>
                <a:cs typeface="Times New Roman" panose="02020603050405020304" pitchFamily="18" charset="0"/>
              </a:rPr>
              <a:t>W=</a:t>
            </a:r>
            <a:r>
              <a:rPr lang="zh-CN" altLang="zh-CN" sz="2000" kern="100" dirty="0">
                <a:latin typeface="+mn-ea"/>
                <a:cs typeface="Times New Roman" panose="02020603050405020304" pitchFamily="18" charset="0"/>
              </a:rPr>
              <a:t>只写访问；–</a:t>
            </a:r>
            <a:r>
              <a:rPr lang="en-US" altLang="zh-CN" sz="2000" kern="100" dirty="0">
                <a:latin typeface="+mn-ea"/>
                <a:cs typeface="Times New Roman" panose="02020603050405020304" pitchFamily="18" charset="0"/>
              </a:rPr>
              <a:t>0=</a:t>
            </a:r>
            <a:r>
              <a:rPr lang="zh-CN" altLang="zh-CN" sz="2000" kern="100" dirty="0">
                <a:latin typeface="+mn-ea"/>
                <a:cs typeface="Times New Roman" panose="02020603050405020304" pitchFamily="18" charset="0"/>
              </a:rPr>
              <a:t>复位后的值。</a:t>
            </a:r>
            <a:endParaRPr lang="zh-CN" altLang="zh-CN" sz="20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消息的接收操作</a:t>
            </a:r>
            <a:endParaRPr lang="zh-CN" altLang="en-US" dirty="0"/>
          </a:p>
        </p:txBody>
      </p:sp>
      <p:graphicFrame>
        <p:nvGraphicFramePr>
          <p:cNvPr id="3" name="表格 2"/>
          <p:cNvGraphicFramePr>
            <a:graphicFrameLocks noGrp="1"/>
          </p:cNvGraphicFramePr>
          <p:nvPr/>
        </p:nvGraphicFramePr>
        <p:xfrm>
          <a:off x="1083304" y="1203598"/>
          <a:ext cx="6977392" cy="2987040"/>
        </p:xfrm>
        <a:graphic>
          <a:graphicData uri="http://schemas.openxmlformats.org/drawingml/2006/table">
            <a:tbl>
              <a:tblPr firstRow="1" bandRow="1">
                <a:tableStyleId>{00A15C55-8517-42AA-B614-E9B94910E393}</a:tableStyleId>
              </a:tblPr>
              <a:tblGrid>
                <a:gridCol w="805498"/>
                <a:gridCol w="1337310"/>
                <a:gridCol w="4834584"/>
              </a:tblGrid>
              <a:tr h="0">
                <a:tc>
                  <a:txBody>
                    <a:bodyPr/>
                    <a:lstStyle/>
                    <a:p>
                      <a:pPr algn="just">
                        <a:spcAft>
                          <a:spcPts val="0"/>
                        </a:spcAft>
                      </a:pPr>
                      <a:r>
                        <a:rPr lang="zh-CN" sz="1400" kern="100">
                          <a:effectLst/>
                        </a:rPr>
                        <a:t>位</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名称</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说明</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400" kern="100">
                          <a:effectLst/>
                        </a:rPr>
                        <a:t>31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LAMI</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marL="160020" indent="-160020" algn="just">
                        <a:spcAft>
                          <a:spcPts val="0"/>
                        </a:spcAft>
                      </a:pPr>
                      <a:r>
                        <a:rPr lang="zh-CN" sz="1400" kern="100" dirty="0">
                          <a:effectLst/>
                        </a:rPr>
                        <a:t>局部接收屏蔽寄存器扩展位。</a:t>
                      </a:r>
                      <a:endParaRPr lang="zh-CN" sz="1400" kern="100" dirty="0">
                        <a:effectLst/>
                      </a:endParaRPr>
                    </a:p>
                    <a:p>
                      <a:pPr marL="160020" indent="-160020" algn="just">
                        <a:spcAft>
                          <a:spcPts val="0"/>
                        </a:spcAft>
                      </a:pPr>
                      <a:r>
                        <a:rPr lang="en-US" sz="1400" kern="100" dirty="0">
                          <a:effectLst/>
                        </a:rPr>
                        <a:t>1  </a:t>
                      </a:r>
                      <a:r>
                        <a:rPr lang="zh-CN" sz="1400" kern="100" dirty="0">
                          <a:effectLst/>
                        </a:rPr>
                        <a:t>可以接收标准帧和扩展帧。</a:t>
                      </a:r>
                      <a:endParaRPr lang="zh-CN" sz="1400" kern="100" dirty="0">
                        <a:effectLst/>
                      </a:endParaRPr>
                    </a:p>
                    <a:p>
                      <a:pPr algn="just">
                        <a:spcAft>
                          <a:spcPts val="0"/>
                        </a:spcAft>
                      </a:pPr>
                      <a:r>
                        <a:rPr lang="en-US" sz="1400" kern="100" dirty="0">
                          <a:effectLst/>
                        </a:rPr>
                        <a:t>   </a:t>
                      </a:r>
                      <a:r>
                        <a:rPr lang="zh-CN" sz="1400" kern="100" dirty="0">
                          <a:effectLst/>
                        </a:rPr>
                        <a:t>·对于扩展帧，邮箱中储存所有的</a:t>
                      </a:r>
                      <a:r>
                        <a:rPr lang="en-US" sz="1400" kern="100" dirty="0">
                          <a:effectLst/>
                        </a:rPr>
                        <a:t>29</a:t>
                      </a:r>
                      <a:r>
                        <a:rPr lang="zh-CN" sz="1400" kern="100" dirty="0">
                          <a:effectLst/>
                        </a:rPr>
                        <a:t>位标识符而且局部接收屏蔽寄存器中的全部</a:t>
                      </a:r>
                      <a:r>
                        <a:rPr lang="en-US" sz="1400" kern="100" dirty="0">
                          <a:effectLst/>
                        </a:rPr>
                        <a:t>29</a:t>
                      </a:r>
                      <a:r>
                        <a:rPr lang="zh-CN" sz="1400" kern="100" dirty="0">
                          <a:effectLst/>
                        </a:rPr>
                        <a:t>位都被用于过滤操作。</a:t>
                      </a:r>
                      <a:endParaRPr lang="zh-CN" sz="1400" kern="100" dirty="0">
                        <a:effectLst/>
                      </a:endParaRPr>
                    </a:p>
                    <a:p>
                      <a:pPr algn="just">
                        <a:spcAft>
                          <a:spcPts val="0"/>
                        </a:spcAft>
                      </a:pPr>
                      <a:r>
                        <a:rPr lang="en-US" sz="1400" kern="100" dirty="0">
                          <a:effectLst/>
                        </a:rPr>
                        <a:t>   </a:t>
                      </a:r>
                      <a:r>
                        <a:rPr lang="zh-CN" sz="1400" kern="100" dirty="0">
                          <a:effectLst/>
                        </a:rPr>
                        <a:t>·对于标准帧，仅仅使用标识符的第一个</a:t>
                      </a:r>
                      <a:r>
                        <a:rPr lang="en-US" sz="1400" kern="100" dirty="0">
                          <a:effectLst/>
                        </a:rPr>
                        <a:t>11</a:t>
                      </a:r>
                      <a:r>
                        <a:rPr lang="zh-CN" sz="1400" kern="100" dirty="0">
                          <a:effectLst/>
                        </a:rPr>
                        <a:t>位（</a:t>
                      </a:r>
                      <a:r>
                        <a:rPr lang="en-US" sz="1400" kern="100" dirty="0">
                          <a:effectLst/>
                        </a:rPr>
                        <a:t>28</a:t>
                      </a:r>
                      <a:r>
                        <a:rPr lang="zh-CN" sz="1400" kern="100" dirty="0">
                          <a:effectLst/>
                        </a:rPr>
                        <a:t>～</a:t>
                      </a:r>
                      <a:r>
                        <a:rPr lang="en-US" sz="1400" kern="100" dirty="0">
                          <a:effectLst/>
                        </a:rPr>
                        <a:t>18</a:t>
                      </a:r>
                      <a:r>
                        <a:rPr lang="zh-CN" sz="1400" kern="100" dirty="0">
                          <a:effectLst/>
                        </a:rPr>
                        <a:t>），而且将使用局部接收屏蔽寄存器。</a:t>
                      </a:r>
                      <a:endParaRPr lang="zh-CN" sz="1400" kern="100" dirty="0">
                        <a:effectLst/>
                      </a:endParaRPr>
                    </a:p>
                    <a:p>
                      <a:pPr algn="just">
                        <a:spcAft>
                          <a:spcPts val="0"/>
                        </a:spcAft>
                      </a:pPr>
                      <a:r>
                        <a:rPr lang="en-US" sz="1400" kern="100" dirty="0">
                          <a:effectLst/>
                        </a:rPr>
                        <a:t>0  </a:t>
                      </a:r>
                      <a:r>
                        <a:rPr lang="zh-CN" sz="1400" kern="100" dirty="0">
                          <a:effectLst/>
                        </a:rPr>
                        <a:t>存储在邮箱中的标识符扩展位决定着接收哪一个消息。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400" kern="100">
                          <a:effectLst/>
                        </a:rPr>
                        <a:t>30</a:t>
                      </a:r>
                      <a:r>
                        <a:rPr lang="zh-CN" sz="1400" kern="100">
                          <a:effectLst/>
                        </a:rPr>
                        <a:t>～</a:t>
                      </a:r>
                      <a:r>
                        <a:rPr lang="en-US" sz="1400" kern="100">
                          <a:effectLst/>
                        </a:rPr>
                        <a:t>29</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Reserved</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保留位。</a:t>
                      </a:r>
                      <a:endParaRPr lang="zh-CN" sz="1400" kern="100">
                        <a:effectLst/>
                      </a:endParaRPr>
                    </a:p>
                    <a:p>
                      <a:pPr algn="just">
                        <a:spcAft>
                          <a:spcPts val="0"/>
                        </a:spcAft>
                      </a:pPr>
                      <a:r>
                        <a:rPr lang="zh-CN" sz="1400" kern="100">
                          <a:effectLst/>
                        </a:rPr>
                        <a:t>读为不确定值，写无效。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400" kern="100">
                          <a:effectLst/>
                        </a:rPr>
                        <a:t>28</a:t>
                      </a:r>
                      <a:r>
                        <a:rPr lang="zh-CN" sz="1400" kern="100">
                          <a:effectLst/>
                        </a:rPr>
                        <a:t>～</a:t>
                      </a:r>
                      <a:r>
                        <a:rPr lang="en-US" sz="1400" kern="100">
                          <a:effectLst/>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LAMn[28</a:t>
                      </a:r>
                      <a:r>
                        <a:rPr lang="zh-CN" sz="1400" kern="100">
                          <a:effectLst/>
                        </a:rPr>
                        <a:t>：</a:t>
                      </a:r>
                      <a:r>
                        <a:rPr lang="en-US" sz="1400" kern="100">
                          <a:effectLst/>
                        </a:rPr>
                        <a:t>0]</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这些位会使能对输入消息的任何标识符的屏蔽功能。</a:t>
                      </a:r>
                      <a:endParaRPr lang="zh-CN" sz="1400" kern="100" dirty="0">
                        <a:effectLst/>
                      </a:endParaRPr>
                    </a:p>
                    <a:p>
                      <a:pPr algn="just">
                        <a:spcAft>
                          <a:spcPts val="0"/>
                        </a:spcAft>
                      </a:pPr>
                      <a:r>
                        <a:rPr lang="en-US" sz="1400" kern="100" dirty="0">
                          <a:effectLst/>
                        </a:rPr>
                        <a:t>  1  </a:t>
                      </a:r>
                      <a:r>
                        <a:rPr lang="zh-CN" sz="1400" kern="100" dirty="0">
                          <a:effectLst/>
                        </a:rPr>
                        <a:t>对接收的标识符的相应位允许是</a:t>
                      </a:r>
                      <a:r>
                        <a:rPr lang="en-US" sz="1400" kern="100" dirty="0">
                          <a:effectLst/>
                        </a:rPr>
                        <a:t>0</a:t>
                      </a:r>
                      <a:r>
                        <a:rPr lang="zh-CN" sz="1400" kern="100" dirty="0">
                          <a:effectLst/>
                        </a:rPr>
                        <a:t>或</a:t>
                      </a:r>
                      <a:r>
                        <a:rPr lang="en-US" sz="1400" kern="100" dirty="0">
                          <a:effectLst/>
                        </a:rPr>
                        <a:t>1(</a:t>
                      </a:r>
                      <a:r>
                        <a:rPr lang="zh-CN" sz="1400" kern="100" dirty="0">
                          <a:effectLst/>
                        </a:rPr>
                        <a:t>无关</a:t>
                      </a:r>
                      <a:r>
                        <a:rPr lang="en-US" sz="1400" kern="100" dirty="0">
                          <a:effectLst/>
                        </a:rPr>
                        <a:t>)</a:t>
                      </a:r>
                      <a:r>
                        <a:rPr lang="zh-CN" sz="1400" kern="100" dirty="0">
                          <a:effectLst/>
                        </a:rPr>
                        <a:t>。</a:t>
                      </a:r>
                      <a:endParaRPr lang="zh-CN" sz="1400" kern="100" dirty="0">
                        <a:effectLst/>
                      </a:endParaRPr>
                    </a:p>
                    <a:p>
                      <a:pPr algn="just">
                        <a:spcAft>
                          <a:spcPts val="0"/>
                        </a:spcAft>
                      </a:pPr>
                      <a:r>
                        <a:rPr lang="en-US" sz="1400" kern="100" dirty="0">
                          <a:effectLst/>
                        </a:rPr>
                        <a:t>  0  </a:t>
                      </a:r>
                      <a:r>
                        <a:rPr lang="zh-CN" sz="1400" kern="100" dirty="0">
                          <a:effectLst/>
                        </a:rPr>
                        <a:t>接收的标识符的位值必须同</a:t>
                      </a:r>
                      <a:r>
                        <a:rPr lang="en-US" sz="1400" kern="100" dirty="0">
                          <a:effectLst/>
                        </a:rPr>
                        <a:t>MSGID</a:t>
                      </a:r>
                      <a:r>
                        <a:rPr lang="zh-CN" sz="1400" kern="100" dirty="0">
                          <a:effectLst/>
                        </a:rPr>
                        <a:t>寄存器中的相应的标识符位相匹配。</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消息的接收操作</a:t>
            </a:r>
            <a:endParaRPr lang="zh-CN" altLang="en-US" dirty="0"/>
          </a:p>
        </p:txBody>
      </p:sp>
      <p:sp>
        <p:nvSpPr>
          <p:cNvPr id="2" name="矩形 1"/>
          <p:cNvSpPr/>
          <p:nvPr/>
        </p:nvSpPr>
        <p:spPr>
          <a:xfrm>
            <a:off x="467544" y="843558"/>
            <a:ext cx="8208912" cy="4154984"/>
          </a:xfrm>
          <a:prstGeom prst="rect">
            <a:avLst/>
          </a:prstGeom>
        </p:spPr>
        <p:txBody>
          <a:bodyPr wrap="square">
            <a:spAutoFit/>
          </a:bodyPr>
          <a:lstStyle/>
          <a:p>
            <a:pPr indent="533400"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当</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zh-CN" sz="2000" kern="100" dirty="0">
                <a:solidFill>
                  <a:schemeClr val="tx1">
                    <a:lumMod val="65000"/>
                    <a:lumOff val="35000"/>
                  </a:schemeClr>
                </a:solidFill>
                <a:latin typeface="+mn-ea"/>
                <a:cs typeface="Times New Roman" panose="02020603050405020304" pitchFamily="18" charset="0"/>
              </a:rPr>
              <a:t>模块工作于标准</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zh-CN" sz="2000" kern="100" dirty="0">
                <a:solidFill>
                  <a:schemeClr val="tx1">
                    <a:lumMod val="65000"/>
                    <a:lumOff val="35000"/>
                  </a:schemeClr>
                </a:solidFill>
                <a:latin typeface="+mn-ea"/>
                <a:cs typeface="Times New Roman" panose="02020603050405020304" pitchFamily="18" charset="0"/>
              </a:rPr>
              <a:t>模式时，能够使用邮箱</a:t>
            </a:r>
            <a:r>
              <a:rPr lang="en-US" altLang="zh-CN" sz="2000" kern="100" dirty="0">
                <a:solidFill>
                  <a:schemeClr val="tx1">
                    <a:lumMod val="65000"/>
                    <a:lumOff val="35000"/>
                  </a:schemeClr>
                </a:solidFill>
                <a:latin typeface="+mn-ea"/>
                <a:cs typeface="Times New Roman" panose="02020603050405020304" pitchFamily="18" charset="0"/>
              </a:rPr>
              <a:t>0~15</a:t>
            </a:r>
            <a:r>
              <a:rPr lang="zh-CN" altLang="zh-CN" sz="2000" kern="100" dirty="0">
                <a:solidFill>
                  <a:schemeClr val="tx1">
                    <a:lumMod val="65000"/>
                    <a:lumOff val="35000"/>
                  </a:schemeClr>
                </a:solidFill>
                <a:latin typeface="+mn-ea"/>
                <a:cs typeface="Times New Roman" panose="02020603050405020304" pitchFamily="18" charset="0"/>
              </a:rPr>
              <a:t>。邮箱</a:t>
            </a:r>
            <a:r>
              <a:rPr lang="en-US" altLang="zh-CN" sz="2000" kern="100" dirty="0">
                <a:solidFill>
                  <a:schemeClr val="tx1">
                    <a:lumMod val="65000"/>
                    <a:lumOff val="35000"/>
                  </a:schemeClr>
                </a:solidFill>
                <a:latin typeface="+mn-ea"/>
                <a:cs typeface="Times New Roman" panose="02020603050405020304" pitchFamily="18" charset="0"/>
              </a:rPr>
              <a:t>0~2</a:t>
            </a:r>
            <a:r>
              <a:rPr lang="zh-CN" altLang="zh-CN" sz="2000" kern="100" dirty="0">
                <a:solidFill>
                  <a:schemeClr val="tx1">
                    <a:lumMod val="65000"/>
                    <a:lumOff val="35000"/>
                  </a:schemeClr>
                </a:solidFill>
                <a:latin typeface="+mn-ea"/>
                <a:cs typeface="Times New Roman" panose="02020603050405020304" pitchFamily="18" charset="0"/>
              </a:rPr>
              <a:t>使用局部接收屏蔽寄存器</a:t>
            </a:r>
            <a:r>
              <a:rPr lang="en-US" altLang="zh-CN" sz="2000" kern="100" dirty="0">
                <a:solidFill>
                  <a:schemeClr val="tx1">
                    <a:lumMod val="65000"/>
                    <a:lumOff val="35000"/>
                  </a:schemeClr>
                </a:solidFill>
                <a:latin typeface="+mn-ea"/>
                <a:cs typeface="Times New Roman" panose="02020603050405020304" pitchFamily="18" charset="0"/>
              </a:rPr>
              <a:t>LAM0</a:t>
            </a:r>
            <a:r>
              <a:rPr lang="zh-CN" altLang="zh-CN" sz="2000" kern="100" dirty="0">
                <a:solidFill>
                  <a:schemeClr val="tx1">
                    <a:lumMod val="65000"/>
                    <a:lumOff val="35000"/>
                  </a:schemeClr>
                </a:solidFill>
                <a:latin typeface="+mn-ea"/>
                <a:cs typeface="Times New Roman" panose="02020603050405020304" pitchFamily="18" charset="0"/>
              </a:rPr>
              <a:t>，邮箱</a:t>
            </a:r>
            <a:r>
              <a:rPr lang="en-US" altLang="zh-CN" sz="2000" kern="100" dirty="0">
                <a:solidFill>
                  <a:schemeClr val="tx1">
                    <a:lumMod val="65000"/>
                    <a:lumOff val="35000"/>
                  </a:schemeClr>
                </a:solidFill>
                <a:latin typeface="+mn-ea"/>
                <a:cs typeface="Times New Roman" panose="02020603050405020304" pitchFamily="18" charset="0"/>
              </a:rPr>
              <a:t>3~5</a:t>
            </a:r>
            <a:r>
              <a:rPr lang="zh-CN" altLang="zh-CN" sz="2000" kern="100" dirty="0">
                <a:solidFill>
                  <a:schemeClr val="tx1">
                    <a:lumMod val="65000"/>
                    <a:lumOff val="35000"/>
                  </a:schemeClr>
                </a:solidFill>
                <a:latin typeface="+mn-ea"/>
                <a:cs typeface="Times New Roman" panose="02020603050405020304" pitchFamily="18" charset="0"/>
              </a:rPr>
              <a:t>使用局部接收屏蔽寄存器</a:t>
            </a:r>
            <a:r>
              <a:rPr lang="en-US" altLang="zh-CN" sz="2000" kern="100" dirty="0">
                <a:solidFill>
                  <a:schemeClr val="tx1">
                    <a:lumMod val="65000"/>
                    <a:lumOff val="35000"/>
                  </a:schemeClr>
                </a:solidFill>
                <a:latin typeface="+mn-ea"/>
                <a:cs typeface="Times New Roman" panose="02020603050405020304" pitchFamily="18" charset="0"/>
              </a:rPr>
              <a:t>LAM3</a:t>
            </a:r>
            <a:r>
              <a:rPr lang="zh-CN" altLang="zh-CN" sz="2000" kern="100" dirty="0">
                <a:solidFill>
                  <a:schemeClr val="tx1">
                    <a:lumMod val="65000"/>
                    <a:lumOff val="35000"/>
                  </a:schemeClr>
                </a:solidFill>
                <a:latin typeface="+mn-ea"/>
                <a:cs typeface="Times New Roman" panose="02020603050405020304" pitchFamily="18" charset="0"/>
              </a:rPr>
              <a:t>，邮箱</a:t>
            </a:r>
            <a:r>
              <a:rPr lang="en-US" altLang="zh-CN" sz="2000" kern="100" dirty="0">
                <a:solidFill>
                  <a:schemeClr val="tx1">
                    <a:lumMod val="65000"/>
                    <a:lumOff val="35000"/>
                  </a:schemeClr>
                </a:solidFill>
                <a:latin typeface="+mn-ea"/>
                <a:cs typeface="Times New Roman" panose="02020603050405020304" pitchFamily="18" charset="0"/>
              </a:rPr>
              <a:t>6~15</a:t>
            </a:r>
            <a:r>
              <a:rPr lang="zh-CN" altLang="zh-CN" sz="2000" kern="100" dirty="0">
                <a:solidFill>
                  <a:schemeClr val="tx1">
                    <a:lumMod val="65000"/>
                    <a:lumOff val="35000"/>
                  </a:schemeClr>
                </a:solidFill>
                <a:latin typeface="+mn-ea"/>
                <a:cs typeface="Times New Roman" panose="02020603050405020304" pitchFamily="18" charset="0"/>
              </a:rPr>
              <a:t>使用全局接收屏蔽寄存器</a:t>
            </a:r>
            <a:r>
              <a:rPr lang="en-US" altLang="zh-CN" sz="2000" kern="100" dirty="0">
                <a:solidFill>
                  <a:schemeClr val="tx1">
                    <a:lumMod val="65000"/>
                    <a:lumOff val="35000"/>
                  </a:schemeClr>
                </a:solidFill>
                <a:latin typeface="+mn-ea"/>
                <a:cs typeface="Times New Roman" panose="02020603050405020304" pitchFamily="18" charset="0"/>
              </a:rPr>
              <a:t>CAMGAM</a:t>
            </a:r>
            <a:r>
              <a:rPr lang="zh-CN" altLang="zh-CN" sz="2000" kern="100" dirty="0">
                <a:solidFill>
                  <a:schemeClr val="tx1">
                    <a:lumMod val="65000"/>
                    <a:lumOff val="35000"/>
                  </a:schemeClr>
                </a:solidFill>
                <a:latin typeface="+mn-ea"/>
                <a:cs typeface="Times New Roman" panose="02020603050405020304" pitchFamily="18" charset="0"/>
              </a:rPr>
              <a:t>。</a:t>
            </a:r>
            <a:endParaRPr lang="zh-CN" altLang="zh-CN" sz="2000" kern="100" dirty="0">
              <a:solidFill>
                <a:schemeClr val="tx1">
                  <a:lumMod val="65000"/>
                  <a:lumOff val="35000"/>
                </a:schemeClr>
              </a:solidFill>
              <a:latin typeface="+mn-ea"/>
              <a:cs typeface="Times New Roman" panose="02020603050405020304" pitchFamily="18" charset="0"/>
            </a:endParaRPr>
          </a:p>
          <a:p>
            <a:pPr indent="533400"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当</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zh-CN" sz="2000" kern="100" dirty="0">
                <a:solidFill>
                  <a:schemeClr val="tx1">
                    <a:lumMod val="65000"/>
                    <a:lumOff val="35000"/>
                  </a:schemeClr>
                </a:solidFill>
                <a:latin typeface="+mn-ea"/>
                <a:cs typeface="Times New Roman" panose="02020603050405020304" pitchFamily="18" charset="0"/>
              </a:rPr>
              <a:t>模块工作于增强型</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zh-CN" sz="2000" kern="100" dirty="0">
                <a:solidFill>
                  <a:schemeClr val="tx1">
                    <a:lumMod val="65000"/>
                    <a:lumOff val="35000"/>
                  </a:schemeClr>
                </a:solidFill>
                <a:latin typeface="+mn-ea"/>
                <a:cs typeface="Times New Roman" panose="02020603050405020304" pitchFamily="18" charset="0"/>
              </a:rPr>
              <a:t>模式时，能够使用邮箱</a:t>
            </a:r>
            <a:r>
              <a:rPr lang="en-US" altLang="zh-CN" sz="2000" kern="100" dirty="0">
                <a:solidFill>
                  <a:schemeClr val="tx1">
                    <a:lumMod val="65000"/>
                    <a:lumOff val="35000"/>
                  </a:schemeClr>
                </a:solidFill>
                <a:latin typeface="+mn-ea"/>
                <a:cs typeface="Times New Roman" panose="02020603050405020304" pitchFamily="18" charset="0"/>
              </a:rPr>
              <a:t>0~31</a:t>
            </a:r>
            <a:r>
              <a:rPr lang="zh-CN" altLang="zh-CN" sz="2000" kern="100" dirty="0">
                <a:solidFill>
                  <a:schemeClr val="tx1">
                    <a:lumMod val="65000"/>
                    <a:lumOff val="35000"/>
                  </a:schemeClr>
                </a:solidFill>
                <a:latin typeface="+mn-ea"/>
                <a:cs typeface="Times New Roman" panose="02020603050405020304" pitchFamily="18" charset="0"/>
              </a:rPr>
              <a:t>。每个邮箱都使用自己的局部接收屏蔽寄存器</a:t>
            </a:r>
            <a:r>
              <a:rPr lang="en-US" altLang="zh-CN" sz="2000" kern="100" dirty="0" err="1">
                <a:solidFill>
                  <a:schemeClr val="tx1">
                    <a:lumMod val="65000"/>
                    <a:lumOff val="35000"/>
                  </a:schemeClr>
                </a:solidFill>
                <a:latin typeface="+mn-ea"/>
                <a:cs typeface="Times New Roman" panose="02020603050405020304" pitchFamily="18" charset="0"/>
              </a:rPr>
              <a:t>LAMn</a:t>
            </a:r>
            <a:r>
              <a:rPr lang="zh-CN" altLang="zh-CN" sz="2000" kern="100" dirty="0">
                <a:solidFill>
                  <a:schemeClr val="tx1">
                    <a:lumMod val="65000"/>
                    <a:lumOff val="35000"/>
                  </a:schemeClr>
                </a:solidFill>
                <a:latin typeface="+mn-ea"/>
                <a:cs typeface="Times New Roman" panose="02020603050405020304" pitchFamily="18" charset="0"/>
              </a:rPr>
              <a:t>。</a:t>
            </a:r>
            <a:endParaRPr lang="zh-CN" altLang="zh-CN" sz="2000" kern="100" dirty="0">
              <a:solidFill>
                <a:schemeClr val="tx1">
                  <a:lumMod val="65000"/>
                  <a:lumOff val="35000"/>
                </a:schemeClr>
              </a:solidFill>
              <a:latin typeface="+mn-ea"/>
              <a:cs typeface="Times New Roman" panose="02020603050405020304" pitchFamily="18" charset="0"/>
            </a:endParaRPr>
          </a:p>
          <a:p>
            <a:pPr indent="533400" algn="just">
              <a:lnSpc>
                <a:spcPct val="120000"/>
              </a:lnSpc>
              <a:spcAft>
                <a:spcPts val="0"/>
              </a:spcAft>
            </a:pPr>
            <a:r>
              <a:rPr lang="zh-CN" altLang="zh-CN" sz="2000" kern="100" dirty="0" smtClean="0">
                <a:solidFill>
                  <a:schemeClr val="tx1">
                    <a:lumMod val="65000"/>
                    <a:lumOff val="35000"/>
                  </a:schemeClr>
                </a:solidFill>
                <a:latin typeface="+mn-ea"/>
                <a:cs typeface="Times New Roman" panose="02020603050405020304" pitchFamily="18" charset="0"/>
              </a:rPr>
              <a:t>在</a:t>
            </a:r>
            <a:r>
              <a:rPr lang="zh-CN" altLang="zh-CN" sz="2000" kern="100" dirty="0">
                <a:solidFill>
                  <a:schemeClr val="tx1">
                    <a:lumMod val="65000"/>
                    <a:lumOff val="35000"/>
                  </a:schemeClr>
                </a:solidFill>
                <a:latin typeface="+mn-ea"/>
                <a:cs typeface="Times New Roman" panose="02020603050405020304" pitchFamily="18" charset="0"/>
              </a:rPr>
              <a:t>接收屏蔽寄存器中没有被屏蔽的标识符位，相应的接收消息的标识符位必须同接收邮箱的标识符位相同，否则消息既不会接收也不会存放到邮箱中。接收到的消息存放在标识符匹配的邮箱编号最高的邮箱中。可以通过邮箱标识符寄存器</a:t>
            </a:r>
            <a:r>
              <a:rPr lang="en-US" altLang="zh-CN" sz="2000" kern="100" dirty="0">
                <a:solidFill>
                  <a:schemeClr val="tx1">
                    <a:lumMod val="65000"/>
                    <a:lumOff val="35000"/>
                  </a:schemeClr>
                </a:solidFill>
                <a:latin typeface="+mn-ea"/>
                <a:cs typeface="Times New Roman" panose="02020603050405020304" pitchFamily="18" charset="0"/>
              </a:rPr>
              <a:t>MSGID</a:t>
            </a:r>
            <a:r>
              <a:rPr lang="zh-CN" altLang="zh-CN" sz="2000" kern="100" dirty="0">
                <a:solidFill>
                  <a:schemeClr val="tx1">
                    <a:lumMod val="65000"/>
                    <a:lumOff val="35000"/>
                  </a:schemeClr>
                </a:solidFill>
                <a:latin typeface="+mn-ea"/>
                <a:cs typeface="Times New Roman" panose="02020603050405020304" pitchFamily="18" charset="0"/>
              </a:rPr>
              <a:t>的接收屏蔽使能位</a:t>
            </a:r>
            <a:r>
              <a:rPr lang="en-US" altLang="zh-CN" sz="2000" kern="100" dirty="0">
                <a:solidFill>
                  <a:schemeClr val="tx1">
                    <a:lumMod val="65000"/>
                    <a:lumOff val="35000"/>
                  </a:schemeClr>
                </a:solidFill>
                <a:latin typeface="+mn-ea"/>
                <a:cs typeface="Times New Roman" panose="02020603050405020304" pitchFamily="18" charset="0"/>
              </a:rPr>
              <a:t>AME</a:t>
            </a:r>
            <a:r>
              <a:rPr lang="zh-CN" altLang="zh-CN" sz="2000" kern="100" dirty="0">
                <a:solidFill>
                  <a:schemeClr val="tx1">
                    <a:lumMod val="65000"/>
                    <a:lumOff val="35000"/>
                  </a:schemeClr>
                </a:solidFill>
                <a:latin typeface="+mn-ea"/>
                <a:cs typeface="Times New Roman" panose="02020603050405020304" pitchFamily="18" charset="0"/>
              </a:rPr>
              <a:t>来使能或者禁止局部接收屏蔽功能，如果禁止了局部接收屏蔽，则所有的标识符都需要进行比较。</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消息的接收操作</a:t>
            </a:r>
            <a:endParaRPr lang="zh-CN" altLang="en-US" dirty="0"/>
          </a:p>
        </p:txBody>
      </p:sp>
      <p:sp>
        <p:nvSpPr>
          <p:cNvPr id="2" name="矩形 1"/>
          <p:cNvSpPr/>
          <p:nvPr/>
        </p:nvSpPr>
        <p:spPr>
          <a:xfrm>
            <a:off x="467544" y="843558"/>
            <a:ext cx="8208912" cy="1763111"/>
          </a:xfrm>
          <a:prstGeom prst="rect">
            <a:avLst/>
          </a:prstGeom>
        </p:spPr>
        <p:txBody>
          <a:bodyPr wrap="square">
            <a:spAutoFit/>
          </a:bodyPr>
          <a:lstStyle/>
          <a:p>
            <a:pPr indent="533400" algn="just">
              <a:lnSpc>
                <a:spcPct val="120000"/>
              </a:lnSpc>
              <a:spcAft>
                <a:spcPts val="0"/>
              </a:spcAft>
            </a:pPr>
            <a:r>
              <a:rPr lang="zh-CN" altLang="en-US" sz="2000" kern="100" dirty="0">
                <a:latin typeface="+mn-ea"/>
                <a:cs typeface="Times New Roman" panose="02020603050405020304" pitchFamily="18" charset="0"/>
              </a:rPr>
              <a:t>下面举例来体会一下接收屏蔽滤波寄存器的作用：</a:t>
            </a:r>
            <a:endParaRPr lang="zh-CN" altLang="en-US" sz="2000" kern="100" dirty="0">
              <a:latin typeface="+mn-ea"/>
              <a:cs typeface="Times New Roman" panose="02020603050405020304" pitchFamily="18" charset="0"/>
            </a:endParaRPr>
          </a:p>
          <a:p>
            <a:pPr indent="533400" algn="just">
              <a:lnSpc>
                <a:spcPct val="120000"/>
              </a:lnSpc>
              <a:spcAft>
                <a:spcPts val="0"/>
              </a:spcAft>
            </a:pPr>
            <a:r>
              <a:rPr lang="zh-CN" altLang="en-US" kern="100" dirty="0">
                <a:latin typeface="+mn-ea"/>
                <a:cs typeface="Times New Roman" panose="02020603050405020304" pitchFamily="18" charset="0"/>
              </a:rPr>
              <a:t>消息标识符</a:t>
            </a:r>
            <a:r>
              <a:rPr lang="en-US" altLang="zh-CN" kern="100" dirty="0">
                <a:latin typeface="+mn-ea"/>
                <a:cs typeface="Times New Roman" panose="02020603050405020304" pitchFamily="18" charset="0"/>
              </a:rPr>
              <a:t>ID=1 0000 0000 0000 0000 1111 0000 0000</a:t>
            </a:r>
            <a:endParaRPr lang="en-US" altLang="zh-CN" kern="100" dirty="0">
              <a:latin typeface="+mn-ea"/>
              <a:cs typeface="Times New Roman" panose="02020603050405020304" pitchFamily="18" charset="0"/>
            </a:endParaRPr>
          </a:p>
          <a:p>
            <a:pPr indent="533400" algn="just">
              <a:lnSpc>
                <a:spcPct val="120000"/>
              </a:lnSpc>
              <a:spcAft>
                <a:spcPts val="0"/>
              </a:spcAft>
            </a:pPr>
            <a:r>
              <a:rPr lang="zh-CN" altLang="en-US" kern="100" dirty="0">
                <a:latin typeface="+mn-ea"/>
                <a:cs typeface="Times New Roman" panose="02020603050405020304" pitchFamily="18" charset="0"/>
              </a:rPr>
              <a:t>邮箱标识符</a:t>
            </a:r>
            <a:r>
              <a:rPr lang="en-US" altLang="zh-CN" kern="100" dirty="0">
                <a:latin typeface="+mn-ea"/>
                <a:cs typeface="Times New Roman" panose="02020603050405020304" pitchFamily="18" charset="0"/>
              </a:rPr>
              <a:t>ID=1 0000 1110 0000 0000 1111 0000 0000</a:t>
            </a:r>
            <a:endParaRPr lang="en-US" altLang="zh-CN" kern="100" dirty="0">
              <a:latin typeface="+mn-ea"/>
              <a:cs typeface="Times New Roman" panose="02020603050405020304" pitchFamily="18" charset="0"/>
            </a:endParaRPr>
          </a:p>
          <a:p>
            <a:pPr indent="533400" algn="just">
              <a:lnSpc>
                <a:spcPct val="120000"/>
              </a:lnSpc>
              <a:spcAft>
                <a:spcPts val="0"/>
              </a:spcAft>
            </a:pPr>
            <a:r>
              <a:rPr lang="zh-CN" altLang="en-US" kern="100" dirty="0">
                <a:latin typeface="+mn-ea"/>
                <a:cs typeface="Times New Roman" panose="02020603050405020304" pitchFamily="18" charset="0"/>
              </a:rPr>
              <a:t>接收屏蔽    </a:t>
            </a:r>
            <a:r>
              <a:rPr lang="en-US" altLang="zh-CN" kern="100" dirty="0">
                <a:latin typeface="+mn-ea"/>
                <a:cs typeface="Times New Roman" panose="02020603050405020304" pitchFamily="18" charset="0"/>
              </a:rPr>
              <a:t>= 1 0000 1110 0000 0000 1111 0000 0000</a:t>
            </a:r>
            <a:r>
              <a:rPr lang="zh-CN" altLang="en-US" kern="100" dirty="0">
                <a:latin typeface="+mn-ea"/>
                <a:cs typeface="Times New Roman" panose="02020603050405020304" pitchFamily="18" charset="0"/>
              </a:rPr>
              <a:t>（消息被接收）</a:t>
            </a:r>
            <a:endParaRPr lang="zh-CN" altLang="en-US" kern="100" dirty="0">
              <a:latin typeface="+mn-ea"/>
              <a:cs typeface="Times New Roman" panose="02020603050405020304" pitchFamily="18" charset="0"/>
            </a:endParaRPr>
          </a:p>
          <a:p>
            <a:pPr indent="533400" algn="just">
              <a:lnSpc>
                <a:spcPct val="120000"/>
              </a:lnSpc>
              <a:spcAft>
                <a:spcPts val="0"/>
              </a:spcAft>
            </a:pPr>
            <a:r>
              <a:rPr lang="zh-CN" altLang="en-US" kern="100" dirty="0">
                <a:latin typeface="+mn-ea"/>
                <a:cs typeface="Times New Roman" panose="02020603050405020304" pitchFamily="18" charset="0"/>
              </a:rPr>
              <a:t>接收屏蔽    </a:t>
            </a:r>
            <a:r>
              <a:rPr lang="en-US" altLang="zh-CN" kern="100" dirty="0">
                <a:latin typeface="+mn-ea"/>
                <a:cs typeface="Times New Roman" panose="02020603050405020304" pitchFamily="18" charset="0"/>
              </a:rPr>
              <a:t>= 1 0000 0000 0000 0000 1111 0000 0000</a:t>
            </a:r>
            <a:r>
              <a:rPr lang="zh-CN" altLang="en-US" kern="100" dirty="0">
                <a:latin typeface="+mn-ea"/>
                <a:cs typeface="Times New Roman" panose="02020603050405020304" pitchFamily="18" charset="0"/>
              </a:rPr>
              <a:t>（消息被拒绝）</a:t>
            </a:r>
            <a:endParaRPr lang="zh-CN" altLang="en-US" kern="100" dirty="0">
              <a:latin typeface="+mn-ea"/>
              <a:cs typeface="Times New Roman" panose="02020603050405020304" pitchFamily="18" charset="0"/>
            </a:endParaRPr>
          </a:p>
        </p:txBody>
      </p:sp>
      <p:sp>
        <p:nvSpPr>
          <p:cNvPr id="4" name="矩形 3"/>
          <p:cNvSpPr/>
          <p:nvPr/>
        </p:nvSpPr>
        <p:spPr>
          <a:xfrm>
            <a:off x="467544" y="2715766"/>
            <a:ext cx="8208912" cy="1938992"/>
          </a:xfrm>
          <a:prstGeom prst="rect">
            <a:avLst/>
          </a:prstGeom>
        </p:spPr>
        <p:txBody>
          <a:bodyPr wrap="square">
            <a:spAutoFit/>
          </a:bodyPr>
          <a:lstStyle/>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例子中，消息标识符和邮箱标识符在</a:t>
            </a:r>
            <a:r>
              <a:rPr lang="en-US" altLang="zh-CN" sz="2000" kern="100" dirty="0">
                <a:solidFill>
                  <a:schemeClr val="tx1">
                    <a:lumMod val="65000"/>
                    <a:lumOff val="35000"/>
                  </a:schemeClr>
                </a:solidFill>
                <a:latin typeface="+mn-ea"/>
                <a:cs typeface="Times New Roman" panose="02020603050405020304" pitchFamily="18" charset="0"/>
              </a:rPr>
              <a:t>D21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D22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D23</a:t>
            </a:r>
            <a:r>
              <a:rPr lang="zh-CN" altLang="en-US" sz="2000" kern="100" dirty="0">
                <a:solidFill>
                  <a:schemeClr val="tx1">
                    <a:lumMod val="65000"/>
                    <a:lumOff val="35000"/>
                  </a:schemeClr>
                </a:solidFill>
                <a:latin typeface="+mn-ea"/>
                <a:cs typeface="Times New Roman" panose="02020603050405020304" pitchFamily="18" charset="0"/>
              </a:rPr>
              <a:t>处出现了不同，第一种情况刚好接收屏蔽寄存器设置了</a:t>
            </a:r>
            <a:r>
              <a:rPr lang="en-US" altLang="zh-CN" sz="2000" kern="100" dirty="0">
                <a:solidFill>
                  <a:schemeClr val="tx1">
                    <a:lumMod val="65000"/>
                    <a:lumOff val="35000"/>
                  </a:schemeClr>
                </a:solidFill>
                <a:latin typeface="+mn-ea"/>
                <a:cs typeface="Times New Roman" panose="02020603050405020304" pitchFamily="18" charset="0"/>
              </a:rPr>
              <a:t>D21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D22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D23</a:t>
            </a:r>
            <a:r>
              <a:rPr lang="zh-CN" altLang="en-US" sz="2000" kern="100" dirty="0">
                <a:solidFill>
                  <a:schemeClr val="tx1">
                    <a:lumMod val="65000"/>
                    <a:lumOff val="35000"/>
                  </a:schemeClr>
                </a:solidFill>
                <a:latin typeface="+mn-ea"/>
                <a:cs typeface="Times New Roman" panose="02020603050405020304" pitchFamily="18" charset="0"/>
              </a:rPr>
              <a:t>处不需要进行比较，所以这三处不同将被忽略，消息被接收。而第二种情况在</a:t>
            </a:r>
            <a:r>
              <a:rPr lang="en-US" altLang="zh-CN" sz="2000" kern="100" dirty="0">
                <a:solidFill>
                  <a:schemeClr val="tx1">
                    <a:lumMod val="65000"/>
                    <a:lumOff val="35000"/>
                  </a:schemeClr>
                </a:solidFill>
                <a:latin typeface="+mn-ea"/>
                <a:cs typeface="Times New Roman" panose="02020603050405020304" pitchFamily="18" charset="0"/>
              </a:rPr>
              <a:t>D21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D22</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D23</a:t>
            </a:r>
            <a:r>
              <a:rPr lang="zh-CN" altLang="en-US" sz="2000" kern="100" dirty="0">
                <a:solidFill>
                  <a:schemeClr val="tx1">
                    <a:lumMod val="65000"/>
                    <a:lumOff val="35000"/>
                  </a:schemeClr>
                </a:solidFill>
                <a:latin typeface="+mn-ea"/>
                <a:cs typeface="Times New Roman" panose="02020603050405020304" pitchFamily="18" charset="0"/>
              </a:rPr>
              <a:t>处必须就行比较，则由于消息标识符和邮箱标识符此处不一致，故消息被拒绝。</a:t>
            </a:r>
            <a:endParaRPr lang="zh-CN" altLang="en-US"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消息的接收操作</a:t>
            </a:r>
            <a:endParaRPr lang="zh-CN" altLang="en-US" dirty="0"/>
          </a:p>
        </p:txBody>
      </p:sp>
      <p:sp>
        <p:nvSpPr>
          <p:cNvPr id="2" name="矩形 1"/>
          <p:cNvSpPr/>
          <p:nvPr/>
        </p:nvSpPr>
        <p:spPr>
          <a:xfrm>
            <a:off x="467544" y="843558"/>
            <a:ext cx="8208912" cy="1569660"/>
          </a:xfrm>
          <a:prstGeom prst="rect">
            <a:avLst/>
          </a:prstGeom>
        </p:spPr>
        <p:txBody>
          <a:bodyPr wrap="square">
            <a:spAutoFit/>
          </a:bodyPr>
          <a:lstStyle/>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当</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模块接收到消息时，消息挂起寄存器</a:t>
            </a:r>
            <a:r>
              <a:rPr lang="en-US" altLang="zh-CN" sz="2000" kern="100" dirty="0">
                <a:solidFill>
                  <a:schemeClr val="tx1">
                    <a:lumMod val="65000"/>
                    <a:lumOff val="35000"/>
                  </a:schemeClr>
                </a:solidFill>
                <a:latin typeface="+mn-ea"/>
                <a:cs typeface="Times New Roman" panose="02020603050405020304" pitchFamily="18" charset="0"/>
              </a:rPr>
              <a:t>CANRMP</a:t>
            </a:r>
            <a:r>
              <a:rPr lang="zh-CN" altLang="en-US" sz="2000" kern="100" dirty="0">
                <a:solidFill>
                  <a:schemeClr val="tx1">
                    <a:lumMod val="65000"/>
                    <a:lumOff val="35000"/>
                  </a:schemeClr>
                </a:solidFill>
                <a:latin typeface="+mn-ea"/>
                <a:cs typeface="Times New Roman" panose="02020603050405020304" pitchFamily="18" charset="0"/>
              </a:rPr>
              <a:t>相应的位就会被置位，也就是告诉</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，对应的邮箱中已经接收并存储了数据，请</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前去读取，然后，</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就可以读取接收邮箱数据寄存器中接收到的数据。接收消息的过程如图</a:t>
            </a:r>
            <a:r>
              <a:rPr lang="en-US" altLang="zh-CN" sz="2000" kern="100" dirty="0">
                <a:solidFill>
                  <a:schemeClr val="tx1">
                    <a:lumMod val="65000"/>
                    <a:lumOff val="35000"/>
                  </a:schemeClr>
                </a:solidFill>
                <a:latin typeface="+mn-ea"/>
                <a:cs typeface="Times New Roman" panose="02020603050405020304" pitchFamily="18" charset="0"/>
              </a:rPr>
              <a:t>17-53</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en-US" kern="100" dirty="0">
              <a:solidFill>
                <a:schemeClr val="tx1">
                  <a:lumMod val="65000"/>
                  <a:lumOff val="35000"/>
                </a:schemeClr>
              </a:solidFill>
              <a:latin typeface="+mn-ea"/>
              <a:cs typeface="Times New Roman" panose="02020603050405020304" pitchFamily="18" charset="0"/>
            </a:endParaRPr>
          </a:p>
        </p:txBody>
      </p:sp>
      <p:graphicFrame>
        <p:nvGraphicFramePr>
          <p:cNvPr id="5" name="对象 4"/>
          <p:cNvGraphicFramePr>
            <a:graphicFrameLocks noChangeAspect="1"/>
          </p:cNvGraphicFramePr>
          <p:nvPr/>
        </p:nvGraphicFramePr>
        <p:xfrm>
          <a:off x="3029124" y="2434836"/>
          <a:ext cx="2088232" cy="2488567"/>
        </p:xfrm>
        <a:graphic>
          <a:graphicData uri="http://schemas.openxmlformats.org/presentationml/2006/ole">
            <mc:AlternateContent xmlns:mc="http://schemas.openxmlformats.org/markup-compatibility/2006">
              <mc:Choice xmlns:v="urn:schemas-microsoft-com:vml" Requires="v">
                <p:oleObj spid="_x0000_s221256" name="Visio" r:id="rId1" imgW="1739265" imgH="2070735" progId="Visio.Drawing.11">
                  <p:embed/>
                </p:oleObj>
              </mc:Choice>
              <mc:Fallback>
                <p:oleObj name="Visio" r:id="rId1" imgW="1739265" imgH="2070735"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124" y="2434836"/>
                        <a:ext cx="2088232" cy="2488567"/>
                      </a:xfrm>
                      <a:prstGeom prst="rect">
                        <a:avLst/>
                      </a:prstGeom>
                      <a:solidFill>
                        <a:schemeClr val="bg1"/>
                      </a:solidFill>
                    </p:spPr>
                  </p:pic>
                </p:oleObj>
              </mc:Fallback>
            </mc:AlternateContent>
          </a:graphicData>
        </a:graphic>
      </p:graphicFrame>
      <p:sp>
        <p:nvSpPr>
          <p:cNvPr id="6" name="矩形 5"/>
          <p:cNvSpPr/>
          <p:nvPr/>
        </p:nvSpPr>
        <p:spPr>
          <a:xfrm>
            <a:off x="5148064" y="4155926"/>
            <a:ext cx="1798177"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17-53 </a:t>
            </a:r>
            <a:r>
              <a:rPr lang="zh-CN" altLang="zh-CN" sz="2000" kern="100" dirty="0">
                <a:latin typeface="+mn-ea"/>
                <a:cs typeface="Times New Roman" panose="02020603050405020304" pitchFamily="18" charset="0"/>
              </a:rPr>
              <a:t>消息接收的流程图</a:t>
            </a:r>
            <a:endParaRPr lang="zh-CN" altLang="zh-CN" sz="20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righ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配置</a:t>
            </a:r>
            <a:r>
              <a:rPr lang="en-US" altLang="zh-CN" dirty="0" smtClean="0"/>
              <a:t>·</a:t>
            </a:r>
            <a:r>
              <a:rPr lang="zh-CN" altLang="en-US" dirty="0"/>
              <a:t>消息的接收操作</a:t>
            </a:r>
            <a:endParaRPr lang="zh-CN" altLang="en-US" dirty="0"/>
          </a:p>
        </p:txBody>
      </p:sp>
      <p:sp>
        <p:nvSpPr>
          <p:cNvPr id="2" name="矩形 1"/>
          <p:cNvSpPr/>
          <p:nvPr/>
        </p:nvSpPr>
        <p:spPr>
          <a:xfrm>
            <a:off x="467544" y="843558"/>
            <a:ext cx="8208912" cy="4081117"/>
          </a:xfrm>
          <a:prstGeom prst="rect">
            <a:avLst/>
          </a:prstGeom>
        </p:spPr>
        <p:txBody>
          <a:bodyPr wrap="square">
            <a:spAutoFit/>
          </a:bodyPr>
          <a:lstStyle/>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前面已经将邮箱</a:t>
            </a:r>
            <a:r>
              <a:rPr lang="en-US" altLang="zh-CN" sz="2000" kern="100" dirty="0">
                <a:solidFill>
                  <a:schemeClr val="tx1">
                    <a:lumMod val="65000"/>
                    <a:lumOff val="35000"/>
                  </a:schemeClr>
                </a:solidFill>
                <a:latin typeface="+mn-ea"/>
                <a:cs typeface="Times New Roman" panose="02020603050405020304" pitchFamily="18" charset="0"/>
              </a:rPr>
              <a:t>17</a:t>
            </a:r>
            <a:r>
              <a:rPr lang="zh-CN" altLang="en-US" sz="2000" kern="100" dirty="0">
                <a:solidFill>
                  <a:schemeClr val="tx1">
                    <a:lumMod val="65000"/>
                    <a:lumOff val="35000"/>
                  </a:schemeClr>
                </a:solidFill>
                <a:latin typeface="+mn-ea"/>
                <a:cs typeface="Times New Roman" panose="02020603050405020304" pitchFamily="18" charset="0"/>
              </a:rPr>
              <a:t>配置为接收邮箱，并已经将其初始化，根据图</a:t>
            </a:r>
            <a:r>
              <a:rPr lang="en-US" altLang="zh-CN" sz="2000" kern="100" dirty="0">
                <a:solidFill>
                  <a:schemeClr val="tx1">
                    <a:lumMod val="65000"/>
                    <a:lumOff val="35000"/>
                  </a:schemeClr>
                </a:solidFill>
                <a:latin typeface="+mn-ea"/>
                <a:cs typeface="Times New Roman" panose="02020603050405020304" pitchFamily="18" charset="0"/>
              </a:rPr>
              <a:t>17-53</a:t>
            </a:r>
            <a:r>
              <a:rPr lang="zh-CN" altLang="en-US" sz="2000" kern="100" dirty="0">
                <a:solidFill>
                  <a:schemeClr val="tx1">
                    <a:lumMod val="65000"/>
                    <a:lumOff val="35000"/>
                  </a:schemeClr>
                </a:solidFill>
                <a:latin typeface="+mn-ea"/>
                <a:cs typeface="Times New Roman" panose="02020603050405020304" pitchFamily="18" charset="0"/>
              </a:rPr>
              <a:t>所的流程，使用邮箱</a:t>
            </a:r>
            <a:r>
              <a:rPr lang="en-US" altLang="zh-CN" sz="2000" kern="100" dirty="0">
                <a:solidFill>
                  <a:schemeClr val="tx1">
                    <a:lumMod val="65000"/>
                    <a:lumOff val="35000"/>
                  </a:schemeClr>
                </a:solidFill>
                <a:latin typeface="+mn-ea"/>
                <a:cs typeface="Times New Roman" panose="02020603050405020304" pitchFamily="18" charset="0"/>
              </a:rPr>
              <a:t>17</a:t>
            </a:r>
            <a:r>
              <a:rPr lang="zh-CN" altLang="en-US" sz="2000" kern="100" dirty="0">
                <a:solidFill>
                  <a:schemeClr val="tx1">
                    <a:lumMod val="65000"/>
                    <a:lumOff val="35000"/>
                  </a:schemeClr>
                </a:solidFill>
                <a:latin typeface="+mn-ea"/>
                <a:cs typeface="Times New Roman" panose="02020603050405020304" pitchFamily="18" charset="0"/>
              </a:rPr>
              <a:t>来接收消息的具体操作为</a:t>
            </a:r>
            <a:r>
              <a:rPr lang="zh-CN" altLang="en-US" sz="2000" kern="100" dirty="0" smtClean="0">
                <a:solidFill>
                  <a:schemeClr val="tx1">
                    <a:lumMod val="65000"/>
                    <a:lumOff val="35000"/>
                  </a:schemeClr>
                </a:solidFill>
                <a:latin typeface="+mn-ea"/>
                <a:cs typeface="Times New Roman" panose="02020603050405020304" pitchFamily="18" charset="0"/>
              </a:rPr>
              <a:t>：</a:t>
            </a:r>
            <a:endParaRPr lang="zh-CN" altLang="en-US" sz="2000" kern="100" dirty="0" smtClean="0">
              <a:solidFill>
                <a:schemeClr val="tx1">
                  <a:lumMod val="65000"/>
                  <a:lumOff val="35000"/>
                </a:schemeClr>
              </a:solidFill>
              <a:latin typeface="+mn-ea"/>
              <a:cs typeface="Times New Roman" panose="02020603050405020304" pitchFamily="18" charset="0"/>
            </a:endParaRPr>
          </a:p>
          <a:p>
            <a:pPr indent="533400" algn="just">
              <a:lnSpc>
                <a:spcPct val="120000"/>
              </a:lnSpc>
              <a:spcAft>
                <a:spcPts val="0"/>
              </a:spcAft>
            </a:pPr>
            <a:r>
              <a:rPr lang="zh-CN" altLang="en-US" sz="1100" kern="100" dirty="0" smtClean="0">
                <a:latin typeface="+mn-ea"/>
                <a:cs typeface="Times New Roman" panose="02020603050405020304" pitchFamily="18" charset="0"/>
              </a:rPr>
              <a:t> </a:t>
            </a:r>
            <a:r>
              <a:rPr lang="en-US" altLang="zh-CN" sz="1100" kern="100" dirty="0" smtClean="0">
                <a:latin typeface="+mn-ea"/>
                <a:cs typeface="Times New Roman" panose="02020603050405020304" pitchFamily="18" charset="0"/>
              </a:rPr>
              <a:t>//</a:t>
            </a:r>
            <a:r>
              <a:rPr lang="zh-CN" altLang="en-US" sz="1100" kern="100" dirty="0" smtClean="0">
                <a:latin typeface="+mn-ea"/>
                <a:cs typeface="Times New Roman" panose="02020603050405020304" pitchFamily="18" charset="0"/>
              </a:rPr>
              <a:t>第一步，设置局部接收屏蔽寄存器</a:t>
            </a:r>
            <a:endParaRPr lang="zh-CN" altLang="en-US" sz="1100" kern="100" dirty="0" smtClean="0">
              <a:latin typeface="+mn-ea"/>
              <a:cs typeface="Times New Roman" panose="02020603050405020304" pitchFamily="18" charset="0"/>
            </a:endParaRPr>
          </a:p>
          <a:p>
            <a:pPr indent="533400" algn="just">
              <a:lnSpc>
                <a:spcPct val="120000"/>
              </a:lnSpc>
              <a:spcAft>
                <a:spcPts val="0"/>
              </a:spcAft>
            </a:pPr>
            <a:r>
              <a:rPr lang="en-US" altLang="zh-CN" sz="1100" kern="100" dirty="0" smtClean="0">
                <a:latin typeface="+mn-ea"/>
                <a:cs typeface="Times New Roman" panose="02020603050405020304" pitchFamily="18" charset="0"/>
              </a:rPr>
              <a:t>/*</a:t>
            </a:r>
            <a:r>
              <a:rPr lang="zh-CN" altLang="en-US" sz="1100" kern="100" dirty="0">
                <a:latin typeface="+mn-ea"/>
                <a:cs typeface="Times New Roman" panose="02020603050405020304" pitchFamily="18" charset="0"/>
              </a:rPr>
              <a:t>使能局部接收屏蔽功能*</a:t>
            </a:r>
            <a:r>
              <a:rPr lang="en-US" altLang="zh-CN" sz="1100" kern="100" dirty="0">
                <a:latin typeface="+mn-ea"/>
                <a:cs typeface="Times New Roman" panose="02020603050405020304" pitchFamily="18" charset="0"/>
              </a:rPr>
              <a:t>/</a:t>
            </a:r>
            <a:endParaRPr lang="en-US" altLang="zh-CN" sz="1100" kern="100" dirty="0">
              <a:latin typeface="+mn-ea"/>
              <a:cs typeface="Times New Roman" panose="02020603050405020304" pitchFamily="18" charset="0"/>
            </a:endParaRPr>
          </a:p>
          <a:p>
            <a:pPr indent="533400" algn="just">
              <a:lnSpc>
                <a:spcPct val="120000"/>
              </a:lnSpc>
              <a:spcAft>
                <a:spcPts val="0"/>
              </a:spcAft>
            </a:pPr>
            <a:r>
              <a:rPr lang="en-US" altLang="zh-CN" sz="1100" kern="100" dirty="0">
                <a:latin typeface="+mn-ea"/>
                <a:cs typeface="Times New Roman" panose="02020603050405020304" pitchFamily="18" charset="0"/>
              </a:rPr>
              <a:t>	ECanaMboxes.MBOX6.MID.bit.AME=1;</a:t>
            </a:r>
            <a:endParaRPr lang="en-US" altLang="zh-CN" sz="1100" kern="100" dirty="0">
              <a:latin typeface="+mn-ea"/>
              <a:cs typeface="Times New Roman" panose="02020603050405020304" pitchFamily="18" charset="0"/>
            </a:endParaRPr>
          </a:p>
          <a:p>
            <a:pPr indent="533400" algn="just">
              <a:lnSpc>
                <a:spcPct val="120000"/>
              </a:lnSpc>
              <a:spcAft>
                <a:spcPts val="0"/>
              </a:spcAft>
            </a:pPr>
            <a:endParaRPr lang="en-US" altLang="zh-CN" sz="1100" kern="100" dirty="0">
              <a:latin typeface="+mn-ea"/>
              <a:cs typeface="Times New Roman" panose="02020603050405020304" pitchFamily="18" charset="0"/>
            </a:endParaRPr>
          </a:p>
          <a:p>
            <a:pPr indent="533400" algn="just">
              <a:lnSpc>
                <a:spcPct val="120000"/>
              </a:lnSpc>
              <a:spcAft>
                <a:spcPts val="0"/>
              </a:spcAft>
            </a:pPr>
            <a:r>
              <a:rPr lang="en-US" altLang="zh-CN" sz="1100" kern="100" dirty="0">
                <a:latin typeface="+mn-ea"/>
                <a:cs typeface="Times New Roman" panose="02020603050405020304" pitchFamily="18" charset="0"/>
              </a:rPr>
              <a:t>//</a:t>
            </a:r>
            <a:r>
              <a:rPr lang="zh-CN" altLang="en-US" sz="1100" kern="100" dirty="0">
                <a:latin typeface="+mn-ea"/>
                <a:cs typeface="Times New Roman" panose="02020603050405020304" pitchFamily="18" charset="0"/>
              </a:rPr>
              <a:t>第二步，初始化邮箱，见</a:t>
            </a:r>
            <a:r>
              <a:rPr lang="en-US" altLang="zh-CN" sz="1100" kern="100" dirty="0">
                <a:latin typeface="+mn-ea"/>
                <a:cs typeface="Times New Roman" panose="02020603050405020304" pitchFamily="18" charset="0"/>
              </a:rPr>
              <a:t>17.5.2</a:t>
            </a:r>
            <a:r>
              <a:rPr lang="zh-CN" altLang="en-US" sz="1100" kern="100" dirty="0">
                <a:latin typeface="+mn-ea"/>
                <a:cs typeface="Times New Roman" panose="02020603050405020304" pitchFamily="18" charset="0"/>
              </a:rPr>
              <a:t>节</a:t>
            </a:r>
            <a:endParaRPr lang="zh-CN" altLang="en-US" sz="1100" kern="100" dirty="0">
              <a:latin typeface="+mn-ea"/>
              <a:cs typeface="Times New Roman" panose="02020603050405020304" pitchFamily="18" charset="0"/>
            </a:endParaRPr>
          </a:p>
          <a:p>
            <a:pPr indent="533400" algn="just">
              <a:lnSpc>
                <a:spcPct val="120000"/>
              </a:lnSpc>
              <a:spcAft>
                <a:spcPts val="0"/>
              </a:spcAft>
            </a:pPr>
            <a:endParaRPr lang="zh-CN" altLang="en-US" sz="1100" kern="100" dirty="0">
              <a:latin typeface="+mn-ea"/>
              <a:cs typeface="Times New Roman" panose="02020603050405020304" pitchFamily="18" charset="0"/>
            </a:endParaRPr>
          </a:p>
          <a:p>
            <a:pPr indent="533400" algn="just">
              <a:lnSpc>
                <a:spcPct val="120000"/>
              </a:lnSpc>
              <a:spcAft>
                <a:spcPts val="0"/>
              </a:spcAft>
            </a:pPr>
            <a:r>
              <a:rPr lang="en-US" altLang="zh-CN" sz="1100" kern="100" dirty="0">
                <a:latin typeface="+mn-ea"/>
                <a:cs typeface="Times New Roman" panose="02020603050405020304" pitchFamily="18" charset="0"/>
              </a:rPr>
              <a:t>//</a:t>
            </a:r>
            <a:r>
              <a:rPr lang="zh-CN" altLang="en-US" sz="1100" kern="100" dirty="0">
                <a:latin typeface="+mn-ea"/>
                <a:cs typeface="Times New Roman" panose="02020603050405020304" pitchFamily="18" charset="0"/>
              </a:rPr>
              <a:t>第三步，等待接收响应标志置位</a:t>
            </a:r>
            <a:endParaRPr lang="zh-CN" altLang="en-US" sz="1100" kern="100" dirty="0">
              <a:latin typeface="+mn-ea"/>
              <a:cs typeface="Times New Roman" panose="02020603050405020304" pitchFamily="18" charset="0"/>
            </a:endParaRPr>
          </a:p>
          <a:p>
            <a:pPr indent="533400" algn="just">
              <a:lnSpc>
                <a:spcPct val="120000"/>
              </a:lnSpc>
              <a:spcAft>
                <a:spcPts val="0"/>
              </a:spcAft>
            </a:pPr>
            <a:r>
              <a:rPr lang="zh-CN" altLang="en-US" sz="1100" kern="100" dirty="0">
                <a:latin typeface="+mn-ea"/>
                <a:cs typeface="Times New Roman" panose="02020603050405020304" pitchFamily="18" charset="0"/>
              </a:rPr>
              <a:t>	</a:t>
            </a:r>
            <a:r>
              <a:rPr lang="en-US" altLang="zh-CN" sz="1100" kern="100" dirty="0">
                <a:latin typeface="+mn-ea"/>
                <a:cs typeface="Times New Roman" panose="02020603050405020304" pitchFamily="18" charset="0"/>
              </a:rPr>
              <a:t>while(</a:t>
            </a:r>
            <a:r>
              <a:rPr lang="en-US" altLang="zh-CN" sz="1100" kern="100" dirty="0" err="1">
                <a:latin typeface="+mn-ea"/>
                <a:cs typeface="Times New Roman" panose="02020603050405020304" pitchFamily="18" charset="0"/>
              </a:rPr>
              <a:t>ECanaRegs.CANRMP.all</a:t>
            </a:r>
            <a:r>
              <a:rPr lang="en-US" altLang="zh-CN" sz="1100" kern="100" dirty="0">
                <a:latin typeface="+mn-ea"/>
                <a:cs typeface="Times New Roman" panose="02020603050405020304" pitchFamily="18" charset="0"/>
              </a:rPr>
              <a:t> != 0x00010000 ) </a:t>
            </a:r>
            <a:r>
              <a:rPr lang="zh-CN" altLang="en-US" sz="1100" kern="100" dirty="0">
                <a:latin typeface="+mn-ea"/>
                <a:cs typeface="Times New Roman" panose="02020603050405020304" pitchFamily="18" charset="0"/>
              </a:rPr>
              <a:t>；</a:t>
            </a:r>
            <a:endParaRPr lang="zh-CN" altLang="en-US" sz="1100" kern="100" dirty="0">
              <a:latin typeface="+mn-ea"/>
              <a:cs typeface="Times New Roman" panose="02020603050405020304" pitchFamily="18" charset="0"/>
            </a:endParaRPr>
          </a:p>
          <a:p>
            <a:pPr indent="533400" algn="just">
              <a:lnSpc>
                <a:spcPct val="120000"/>
              </a:lnSpc>
              <a:spcAft>
                <a:spcPts val="0"/>
              </a:spcAft>
            </a:pPr>
            <a:r>
              <a:rPr lang="zh-CN" altLang="en-US" sz="1100" kern="100" dirty="0">
                <a:latin typeface="+mn-ea"/>
                <a:cs typeface="Times New Roman" panose="02020603050405020304" pitchFamily="18" charset="0"/>
              </a:rPr>
              <a:t>	</a:t>
            </a:r>
            <a:endParaRPr lang="zh-CN" altLang="en-US" sz="1100" kern="100" dirty="0">
              <a:latin typeface="+mn-ea"/>
              <a:cs typeface="Times New Roman" panose="02020603050405020304" pitchFamily="18" charset="0"/>
            </a:endParaRPr>
          </a:p>
          <a:p>
            <a:pPr indent="533400" algn="just">
              <a:lnSpc>
                <a:spcPct val="120000"/>
              </a:lnSpc>
              <a:spcAft>
                <a:spcPts val="0"/>
              </a:spcAft>
            </a:pPr>
            <a:r>
              <a:rPr lang="en-US" altLang="zh-CN" sz="1100" kern="100" dirty="0">
                <a:latin typeface="+mn-ea"/>
                <a:cs typeface="Times New Roman" panose="02020603050405020304" pitchFamily="18" charset="0"/>
              </a:rPr>
              <a:t>//</a:t>
            </a:r>
            <a:r>
              <a:rPr lang="zh-CN" altLang="en-US" sz="1100" kern="100" dirty="0">
                <a:latin typeface="+mn-ea"/>
                <a:cs typeface="Times New Roman" panose="02020603050405020304" pitchFamily="18" charset="0"/>
              </a:rPr>
              <a:t>第四步，</a:t>
            </a:r>
            <a:r>
              <a:rPr lang="en-US" altLang="zh-CN" sz="1100" kern="100" dirty="0">
                <a:latin typeface="+mn-ea"/>
                <a:cs typeface="Times New Roman" panose="02020603050405020304" pitchFamily="18" charset="0"/>
              </a:rPr>
              <a:t>CPU</a:t>
            </a:r>
            <a:r>
              <a:rPr lang="zh-CN" altLang="en-US" sz="1100" kern="100" dirty="0">
                <a:latin typeface="+mn-ea"/>
                <a:cs typeface="Times New Roman" panose="02020603050405020304" pitchFamily="18" charset="0"/>
              </a:rPr>
              <a:t>读取邮箱中的数据</a:t>
            </a:r>
            <a:endParaRPr lang="zh-CN" altLang="en-US" sz="1100" kern="100" dirty="0">
              <a:latin typeface="+mn-ea"/>
              <a:cs typeface="Times New Roman" panose="02020603050405020304" pitchFamily="18" charset="0"/>
            </a:endParaRPr>
          </a:p>
          <a:p>
            <a:pPr indent="533400" algn="just">
              <a:lnSpc>
                <a:spcPct val="120000"/>
              </a:lnSpc>
              <a:spcAft>
                <a:spcPts val="0"/>
              </a:spcAft>
            </a:pPr>
            <a:r>
              <a:rPr lang="en-US" altLang="zh-CN" sz="1100" kern="100" dirty="0">
                <a:latin typeface="+mn-ea"/>
                <a:cs typeface="Times New Roman" panose="02020603050405020304" pitchFamily="18" charset="0"/>
              </a:rPr>
              <a:t>/*</a:t>
            </a:r>
            <a:r>
              <a:rPr lang="zh-CN" altLang="en-US" sz="1100" kern="100" dirty="0">
                <a:latin typeface="+mn-ea"/>
                <a:cs typeface="Times New Roman" panose="02020603050405020304" pitchFamily="18" charset="0"/>
              </a:rPr>
              <a:t>收到的数据在接收邮箱</a:t>
            </a:r>
            <a:r>
              <a:rPr lang="en-US" altLang="zh-CN" sz="1100" kern="100" dirty="0">
                <a:latin typeface="+mn-ea"/>
                <a:cs typeface="Times New Roman" panose="02020603050405020304" pitchFamily="18" charset="0"/>
              </a:rPr>
              <a:t>Mbox17*/</a:t>
            </a:r>
            <a:endParaRPr lang="en-US" altLang="zh-CN" sz="1100" kern="100" dirty="0">
              <a:latin typeface="+mn-ea"/>
              <a:cs typeface="Times New Roman" panose="02020603050405020304" pitchFamily="18" charset="0"/>
            </a:endParaRPr>
          </a:p>
          <a:p>
            <a:pPr indent="533400" algn="just">
              <a:lnSpc>
                <a:spcPct val="120000"/>
              </a:lnSpc>
              <a:spcAft>
                <a:spcPts val="0"/>
              </a:spcAft>
            </a:pPr>
            <a:r>
              <a:rPr lang="en-US" altLang="zh-CN" sz="1100" kern="100" dirty="0">
                <a:latin typeface="+mn-ea"/>
                <a:cs typeface="Times New Roman" panose="02020603050405020304" pitchFamily="18" charset="0"/>
              </a:rPr>
              <a:t>	</a:t>
            </a:r>
            <a:r>
              <a:rPr lang="en-US" altLang="zh-CN" sz="1100" kern="100" dirty="0" err="1">
                <a:latin typeface="+mn-ea"/>
                <a:cs typeface="Times New Roman" panose="02020603050405020304" pitchFamily="18" charset="0"/>
              </a:rPr>
              <a:t>Rec_l</a:t>
            </a:r>
            <a:r>
              <a:rPr lang="en-US" altLang="zh-CN" sz="1100" kern="100" dirty="0">
                <a:latin typeface="+mn-ea"/>
                <a:cs typeface="Times New Roman" panose="02020603050405020304" pitchFamily="18" charset="0"/>
              </a:rPr>
              <a:t> = ECanaMboxes.MBOX17.MDRL.all;</a:t>
            </a:r>
            <a:endParaRPr lang="en-US" altLang="zh-CN" sz="1100" kern="100" dirty="0">
              <a:latin typeface="+mn-ea"/>
              <a:cs typeface="Times New Roman" panose="02020603050405020304" pitchFamily="18" charset="0"/>
            </a:endParaRPr>
          </a:p>
          <a:p>
            <a:pPr indent="533400" algn="just">
              <a:lnSpc>
                <a:spcPct val="120000"/>
              </a:lnSpc>
              <a:spcAft>
                <a:spcPts val="0"/>
              </a:spcAft>
            </a:pPr>
            <a:r>
              <a:rPr lang="en-US" altLang="zh-CN" sz="1100" kern="100" dirty="0">
                <a:latin typeface="+mn-ea"/>
                <a:cs typeface="Times New Roman" panose="02020603050405020304" pitchFamily="18" charset="0"/>
              </a:rPr>
              <a:t>	</a:t>
            </a:r>
            <a:r>
              <a:rPr lang="en-US" altLang="zh-CN" sz="1100" kern="100" dirty="0" err="1">
                <a:latin typeface="+mn-ea"/>
                <a:cs typeface="Times New Roman" panose="02020603050405020304" pitchFamily="18" charset="0"/>
              </a:rPr>
              <a:t>Rec_h</a:t>
            </a:r>
            <a:r>
              <a:rPr lang="en-US" altLang="zh-CN" sz="1100" kern="100" dirty="0">
                <a:latin typeface="+mn-ea"/>
                <a:cs typeface="Times New Roman" panose="02020603050405020304" pitchFamily="18" charset="0"/>
              </a:rPr>
              <a:t> = ECanaMboxes.MBOX17.MDRH.all;</a:t>
            </a:r>
            <a:endParaRPr lang="en-US" altLang="zh-CN" sz="1100" kern="100" dirty="0">
              <a:latin typeface="+mn-ea"/>
              <a:cs typeface="Times New Roman" panose="02020603050405020304" pitchFamily="18" charset="0"/>
            </a:endParaRPr>
          </a:p>
          <a:p>
            <a:pPr indent="533400" algn="just">
              <a:lnSpc>
                <a:spcPct val="120000"/>
              </a:lnSpc>
              <a:spcAft>
                <a:spcPts val="0"/>
              </a:spcAft>
            </a:pPr>
            <a:r>
              <a:rPr lang="en-US" altLang="zh-CN" sz="1100" kern="100" dirty="0">
                <a:latin typeface="+mn-ea"/>
                <a:cs typeface="Times New Roman" panose="02020603050405020304" pitchFamily="18" charset="0"/>
              </a:rPr>
              <a:t>    </a:t>
            </a:r>
            <a:endParaRPr lang="en-US" altLang="zh-CN" sz="1100" kern="100" dirty="0">
              <a:latin typeface="+mn-ea"/>
              <a:cs typeface="Times New Roman" panose="02020603050405020304" pitchFamily="18" charset="0"/>
            </a:endParaRPr>
          </a:p>
          <a:p>
            <a:pPr indent="533400" algn="just">
              <a:lnSpc>
                <a:spcPct val="120000"/>
              </a:lnSpc>
              <a:spcAft>
                <a:spcPts val="0"/>
              </a:spcAft>
            </a:pPr>
            <a:r>
              <a:rPr lang="en-US" altLang="zh-CN" sz="1100" kern="100" dirty="0">
                <a:latin typeface="+mn-ea"/>
                <a:cs typeface="Times New Roman" panose="02020603050405020304" pitchFamily="18" charset="0"/>
              </a:rPr>
              <a:t>    //</a:t>
            </a:r>
            <a:r>
              <a:rPr lang="zh-CN" altLang="en-US" sz="1100" kern="100" dirty="0">
                <a:latin typeface="+mn-ea"/>
                <a:cs typeface="Times New Roman" panose="02020603050405020304" pitchFamily="18" charset="0"/>
              </a:rPr>
              <a:t>第五步，复位接收消息挂起标志</a:t>
            </a:r>
            <a:endParaRPr lang="zh-CN" altLang="en-US" sz="1100" kern="100" dirty="0">
              <a:latin typeface="+mn-ea"/>
              <a:cs typeface="Times New Roman" panose="02020603050405020304" pitchFamily="18" charset="0"/>
            </a:endParaRPr>
          </a:p>
          <a:p>
            <a:pPr indent="533400" algn="just">
              <a:lnSpc>
                <a:spcPct val="120000"/>
              </a:lnSpc>
              <a:spcAft>
                <a:spcPts val="0"/>
              </a:spcAft>
            </a:pPr>
            <a:r>
              <a:rPr lang="en-US" altLang="zh-CN" sz="1100" kern="100" dirty="0" err="1">
                <a:latin typeface="+mn-ea"/>
                <a:cs typeface="Times New Roman" panose="02020603050405020304" pitchFamily="18" charset="0"/>
              </a:rPr>
              <a:t>ECanaRegs.CANRMP.all</a:t>
            </a:r>
            <a:r>
              <a:rPr lang="en-US" altLang="zh-CN" sz="1100" kern="100" dirty="0">
                <a:latin typeface="+mn-ea"/>
                <a:cs typeface="Times New Roman" panose="02020603050405020304" pitchFamily="18" charset="0"/>
              </a:rPr>
              <a:t> = 0x00010000;</a:t>
            </a:r>
            <a:endParaRPr lang="en-US" altLang="zh-CN" sz="11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eCAN</a:t>
            </a:r>
            <a:r>
              <a:rPr lang="zh-CN" altLang="en-US" dirty="0"/>
              <a:t>模块的中断</a:t>
            </a:r>
            <a:endParaRPr lang="zh-CN" altLang="en-US" dirty="0"/>
          </a:p>
        </p:txBody>
      </p:sp>
      <p:sp>
        <p:nvSpPr>
          <p:cNvPr id="8" name="矩形 7"/>
          <p:cNvSpPr/>
          <p:nvPr/>
        </p:nvSpPr>
        <p:spPr>
          <a:xfrm>
            <a:off x="179512" y="1101253"/>
            <a:ext cx="3490259" cy="2554545"/>
          </a:xfrm>
          <a:prstGeom prst="rect">
            <a:avLst/>
          </a:prstGeom>
        </p:spPr>
        <p:txBody>
          <a:bodyPr wrap="square">
            <a:spAutoFit/>
          </a:bodyPr>
          <a:lstStyle/>
          <a:p>
            <a:pPr indent="538480"/>
            <a:r>
              <a:rPr lang="zh-CN" altLang="en-US" sz="2000" dirty="0">
                <a:solidFill>
                  <a:schemeClr val="tx1">
                    <a:lumMod val="65000"/>
                    <a:lumOff val="35000"/>
                  </a:schemeClr>
                </a:solidFill>
                <a:latin typeface="+mn-ea"/>
              </a:rPr>
              <a:t>如图</a:t>
            </a:r>
            <a:r>
              <a:rPr lang="en-US" altLang="zh-CN" sz="2000" dirty="0">
                <a:solidFill>
                  <a:schemeClr val="tx1">
                    <a:lumMod val="65000"/>
                    <a:lumOff val="35000"/>
                  </a:schemeClr>
                </a:solidFill>
                <a:latin typeface="+mn-ea"/>
              </a:rPr>
              <a:t>17-54</a:t>
            </a:r>
            <a:r>
              <a:rPr lang="zh-CN" altLang="en-US" sz="2000" dirty="0">
                <a:solidFill>
                  <a:schemeClr val="tx1">
                    <a:lumMod val="65000"/>
                    <a:lumOff val="35000"/>
                  </a:schemeClr>
                </a:solidFill>
                <a:latin typeface="+mn-ea"/>
              </a:rPr>
              <a:t>所示，</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模块有两种类型的中断：一种是与邮箱相关的中断，例如，邮箱完成了消息的发送或者接收所响应的中断。另一种是和系统相关的中断，例如写拒绝或者总线唤醒等中断。具体的中断类型见表</a:t>
            </a:r>
            <a:r>
              <a:rPr lang="en-US" altLang="zh-CN" sz="2000" dirty="0">
                <a:solidFill>
                  <a:schemeClr val="tx1">
                    <a:lumMod val="65000"/>
                    <a:lumOff val="35000"/>
                  </a:schemeClr>
                </a:solidFill>
                <a:latin typeface="+mn-ea"/>
              </a:rPr>
              <a:t>17-3</a:t>
            </a:r>
            <a:r>
              <a:rPr lang="zh-CN" altLang="en-US" sz="2000" dirty="0">
                <a:solidFill>
                  <a:schemeClr val="tx1">
                    <a:lumMod val="65000"/>
                    <a:lumOff val="35000"/>
                  </a:schemeClr>
                </a:solidFill>
                <a:latin typeface="+mn-ea"/>
              </a:rPr>
              <a:t>所示。</a:t>
            </a:r>
            <a:endParaRPr lang="zh-CN" altLang="en-US" sz="2000" dirty="0">
              <a:solidFill>
                <a:schemeClr val="tx1">
                  <a:lumMod val="65000"/>
                  <a:lumOff val="35000"/>
                </a:schemeClr>
              </a:solidFill>
              <a:latin typeface="+mn-ea"/>
            </a:endParaRPr>
          </a:p>
        </p:txBody>
      </p:sp>
      <p:pic>
        <p:nvPicPr>
          <p:cNvPr id="224258" name="图片 0" descr="16-54.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3928" y="921420"/>
            <a:ext cx="3384375" cy="4097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127777" y="4153743"/>
            <a:ext cx="2016223"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17-54 CAN</a:t>
            </a:r>
            <a:r>
              <a:rPr lang="zh-CN" altLang="zh-CN" sz="2000" kern="100" dirty="0">
                <a:latin typeface="+mn-ea"/>
                <a:cs typeface="Times New Roman" panose="02020603050405020304" pitchFamily="18" charset="0"/>
              </a:rPr>
              <a:t>模块的中断</a:t>
            </a:r>
            <a:endParaRPr lang="zh-CN" altLang="zh-CN" sz="2000" kern="100" dirty="0">
              <a:latin typeface="+mn-ea"/>
              <a:cs typeface="Times New Roman" panose="02020603050405020304"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4258"/>
                                        </p:tgtEl>
                                        <p:attrNameLst>
                                          <p:attrName>style.visibility</p:attrName>
                                        </p:attrNameLst>
                                      </p:cBhvr>
                                      <p:to>
                                        <p:strVal val="visible"/>
                                      </p:to>
                                    </p:set>
                                    <p:animEffect transition="in" filter="wipe(left)">
                                      <p:cBhvr>
                                        <p:cTn id="11" dur="500"/>
                                        <p:tgtEl>
                                          <p:spTgt spid="22425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eCAN</a:t>
            </a:r>
            <a:r>
              <a:rPr lang="zh-CN" altLang="en-US" dirty="0"/>
              <a:t>模块的中断</a:t>
            </a:r>
            <a:endParaRPr lang="zh-CN" altLang="en-US" dirty="0"/>
          </a:p>
        </p:txBody>
      </p:sp>
      <p:graphicFrame>
        <p:nvGraphicFramePr>
          <p:cNvPr id="3" name="表格 2"/>
          <p:cNvGraphicFramePr>
            <a:graphicFrameLocks noGrp="1"/>
          </p:cNvGraphicFramePr>
          <p:nvPr/>
        </p:nvGraphicFramePr>
        <p:xfrm>
          <a:off x="457200" y="1799907"/>
          <a:ext cx="8229600" cy="2194560"/>
        </p:xfrm>
        <a:graphic>
          <a:graphicData uri="http://schemas.openxmlformats.org/drawingml/2006/table">
            <a:tbl>
              <a:tblPr firstRow="1" bandRow="1">
                <a:tableStyleId>{00A15C55-8517-42AA-B614-E9B94910E393}</a:tableStyleId>
              </a:tblPr>
              <a:tblGrid>
                <a:gridCol w="1482978"/>
                <a:gridCol w="3373311"/>
                <a:gridCol w="3373311"/>
              </a:tblGrid>
              <a:tr h="175726">
                <a:tc>
                  <a:txBody>
                    <a:bodyPr/>
                    <a:lstStyle/>
                    <a:p>
                      <a:pPr algn="just">
                        <a:lnSpc>
                          <a:spcPct val="120000"/>
                        </a:lnSpc>
                        <a:spcAft>
                          <a:spcPts val="0"/>
                        </a:spcAft>
                      </a:pPr>
                      <a:r>
                        <a:rPr lang="zh-CN" sz="1000" kern="100">
                          <a:effectLst/>
                        </a:rPr>
                        <a:t>中断类型</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c>
                  <a:txBody>
                    <a:bodyPr/>
                    <a:lstStyle/>
                    <a:p>
                      <a:pPr algn="just">
                        <a:lnSpc>
                          <a:spcPct val="120000"/>
                        </a:lnSpc>
                        <a:spcAft>
                          <a:spcPts val="0"/>
                        </a:spcAft>
                      </a:pPr>
                      <a:r>
                        <a:rPr lang="zh-CN" sz="1000" kern="100">
                          <a:effectLst/>
                        </a:rPr>
                        <a:t>中断名称</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c>
                  <a:txBody>
                    <a:bodyPr/>
                    <a:lstStyle/>
                    <a:p>
                      <a:pPr algn="just">
                        <a:lnSpc>
                          <a:spcPct val="120000"/>
                        </a:lnSpc>
                        <a:spcAft>
                          <a:spcPts val="0"/>
                        </a:spcAft>
                      </a:pPr>
                      <a:r>
                        <a:rPr lang="zh-CN" sz="1000" kern="100">
                          <a:effectLst/>
                        </a:rPr>
                        <a:t>中断事件</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r>
              <a:tr h="175726">
                <a:tc rowSpan="5">
                  <a:txBody>
                    <a:bodyPr/>
                    <a:lstStyle/>
                    <a:p>
                      <a:pPr algn="just">
                        <a:lnSpc>
                          <a:spcPct val="120000"/>
                        </a:lnSpc>
                        <a:spcAft>
                          <a:spcPts val="0"/>
                        </a:spcAft>
                      </a:pPr>
                      <a:r>
                        <a:rPr lang="zh-CN" sz="1000" kern="100">
                          <a:effectLst/>
                        </a:rPr>
                        <a:t>邮箱中断</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nchor="ctr"/>
                </a:tc>
                <a:tc>
                  <a:txBody>
                    <a:bodyPr/>
                    <a:lstStyle/>
                    <a:p>
                      <a:pPr algn="just">
                        <a:lnSpc>
                          <a:spcPct val="120000"/>
                        </a:lnSpc>
                        <a:spcAft>
                          <a:spcPts val="0"/>
                        </a:spcAft>
                      </a:pPr>
                      <a:r>
                        <a:rPr lang="zh-CN" sz="1000" kern="100">
                          <a:effectLst/>
                        </a:rPr>
                        <a:t>消息接收中断</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c>
                  <a:txBody>
                    <a:bodyPr/>
                    <a:lstStyle/>
                    <a:p>
                      <a:pPr algn="just">
                        <a:lnSpc>
                          <a:spcPct val="120000"/>
                        </a:lnSpc>
                        <a:spcAft>
                          <a:spcPts val="0"/>
                        </a:spcAft>
                      </a:pPr>
                      <a:r>
                        <a:rPr lang="zh-CN" sz="1000" kern="100">
                          <a:effectLst/>
                        </a:rPr>
                        <a:t>接收到一个消息</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r>
              <a:tr h="175726">
                <a:tc vMerge="1">
                  <a:tcPr/>
                </a:tc>
                <a:tc>
                  <a:txBody>
                    <a:bodyPr/>
                    <a:lstStyle/>
                    <a:p>
                      <a:pPr algn="just">
                        <a:lnSpc>
                          <a:spcPct val="120000"/>
                        </a:lnSpc>
                        <a:spcAft>
                          <a:spcPts val="0"/>
                        </a:spcAft>
                      </a:pPr>
                      <a:r>
                        <a:rPr lang="zh-CN" sz="1000" kern="100" dirty="0">
                          <a:effectLst/>
                        </a:rPr>
                        <a:t>消息发送中断</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c>
                  <a:txBody>
                    <a:bodyPr/>
                    <a:lstStyle/>
                    <a:p>
                      <a:pPr algn="just">
                        <a:lnSpc>
                          <a:spcPct val="120000"/>
                        </a:lnSpc>
                        <a:spcAft>
                          <a:spcPts val="0"/>
                        </a:spcAft>
                      </a:pPr>
                      <a:r>
                        <a:rPr lang="zh-CN" sz="1000" kern="100">
                          <a:effectLst/>
                        </a:rPr>
                        <a:t>发送完一个消息</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r>
              <a:tr h="175726">
                <a:tc vMerge="1">
                  <a:tcPr/>
                </a:tc>
                <a:tc>
                  <a:txBody>
                    <a:bodyPr/>
                    <a:lstStyle/>
                    <a:p>
                      <a:pPr algn="just">
                        <a:lnSpc>
                          <a:spcPct val="120000"/>
                        </a:lnSpc>
                        <a:spcAft>
                          <a:spcPts val="0"/>
                        </a:spcAft>
                      </a:pPr>
                      <a:r>
                        <a:rPr lang="zh-CN" sz="1000" kern="100">
                          <a:effectLst/>
                        </a:rPr>
                        <a:t>终止响应中断</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c>
                  <a:txBody>
                    <a:bodyPr/>
                    <a:lstStyle/>
                    <a:p>
                      <a:pPr algn="just">
                        <a:lnSpc>
                          <a:spcPct val="120000"/>
                        </a:lnSpc>
                        <a:spcAft>
                          <a:spcPts val="0"/>
                        </a:spcAft>
                      </a:pPr>
                      <a:r>
                        <a:rPr lang="zh-CN" sz="1000" kern="100">
                          <a:effectLst/>
                        </a:rPr>
                        <a:t>挂起发送被终止</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r>
              <a:tr h="175726">
                <a:tc vMerge="1">
                  <a:tcPr/>
                </a:tc>
                <a:tc>
                  <a:txBody>
                    <a:bodyPr/>
                    <a:lstStyle/>
                    <a:p>
                      <a:pPr algn="just">
                        <a:lnSpc>
                          <a:spcPct val="120000"/>
                        </a:lnSpc>
                        <a:spcAft>
                          <a:spcPts val="0"/>
                        </a:spcAft>
                      </a:pPr>
                      <a:r>
                        <a:rPr lang="zh-CN" sz="1000" kern="100">
                          <a:effectLst/>
                        </a:rPr>
                        <a:t>接收消息丢失中断</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c>
                  <a:txBody>
                    <a:bodyPr/>
                    <a:lstStyle/>
                    <a:p>
                      <a:pPr algn="just">
                        <a:lnSpc>
                          <a:spcPct val="120000"/>
                        </a:lnSpc>
                        <a:spcAft>
                          <a:spcPts val="0"/>
                        </a:spcAft>
                      </a:pPr>
                      <a:r>
                        <a:rPr lang="zh-CN" sz="1000" kern="100">
                          <a:effectLst/>
                        </a:rPr>
                        <a:t>接收到的旧的消息被新的消息所覆盖</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r>
              <a:tr h="175726">
                <a:tc vMerge="1">
                  <a:tcPr/>
                </a:tc>
                <a:tc>
                  <a:txBody>
                    <a:bodyPr/>
                    <a:lstStyle/>
                    <a:p>
                      <a:pPr algn="just">
                        <a:lnSpc>
                          <a:spcPct val="120000"/>
                        </a:lnSpc>
                        <a:spcAft>
                          <a:spcPts val="0"/>
                        </a:spcAft>
                      </a:pPr>
                      <a:r>
                        <a:rPr lang="zh-CN" sz="1000" kern="100">
                          <a:effectLst/>
                        </a:rPr>
                        <a:t>邮箱超时中断</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c>
                  <a:txBody>
                    <a:bodyPr/>
                    <a:lstStyle/>
                    <a:p>
                      <a:pPr algn="just">
                        <a:lnSpc>
                          <a:spcPct val="120000"/>
                        </a:lnSpc>
                        <a:spcAft>
                          <a:spcPts val="0"/>
                        </a:spcAft>
                      </a:pPr>
                      <a:r>
                        <a:rPr lang="zh-CN" sz="1000" kern="100">
                          <a:effectLst/>
                        </a:rPr>
                        <a:t>在预定的时间内消息没有被接收或者发送</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r>
              <a:tr h="175726">
                <a:tc rowSpan="6">
                  <a:txBody>
                    <a:bodyPr/>
                    <a:lstStyle/>
                    <a:p>
                      <a:pPr algn="just">
                        <a:lnSpc>
                          <a:spcPct val="120000"/>
                        </a:lnSpc>
                        <a:spcAft>
                          <a:spcPts val="0"/>
                        </a:spcAft>
                      </a:pPr>
                      <a:r>
                        <a:rPr lang="zh-CN" sz="1000" kern="100" dirty="0">
                          <a:effectLst/>
                        </a:rPr>
                        <a:t>系统中断</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nchor="ctr"/>
                </a:tc>
                <a:tc>
                  <a:txBody>
                    <a:bodyPr/>
                    <a:lstStyle/>
                    <a:p>
                      <a:pPr algn="just">
                        <a:lnSpc>
                          <a:spcPct val="120000"/>
                        </a:lnSpc>
                        <a:spcAft>
                          <a:spcPts val="0"/>
                        </a:spcAft>
                      </a:pPr>
                      <a:r>
                        <a:rPr lang="zh-CN" sz="1000" kern="100">
                          <a:effectLst/>
                        </a:rPr>
                        <a:t>拒绝写中断</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c>
                  <a:txBody>
                    <a:bodyPr/>
                    <a:lstStyle/>
                    <a:p>
                      <a:pPr algn="just">
                        <a:lnSpc>
                          <a:spcPct val="120000"/>
                        </a:lnSpc>
                        <a:spcAft>
                          <a:spcPts val="0"/>
                        </a:spcAft>
                      </a:pPr>
                      <a:r>
                        <a:rPr lang="en-US" sz="1000" kern="100">
                          <a:effectLst/>
                        </a:rPr>
                        <a:t>CPU</a:t>
                      </a:r>
                      <a:r>
                        <a:rPr lang="zh-CN" sz="1000" kern="100">
                          <a:effectLst/>
                        </a:rPr>
                        <a:t>试图写邮箱，但被拒绝了</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r>
              <a:tr h="175726">
                <a:tc vMerge="1">
                  <a:tcPr/>
                </a:tc>
                <a:tc>
                  <a:txBody>
                    <a:bodyPr/>
                    <a:lstStyle/>
                    <a:p>
                      <a:pPr algn="just">
                        <a:lnSpc>
                          <a:spcPct val="120000"/>
                        </a:lnSpc>
                        <a:spcAft>
                          <a:spcPts val="0"/>
                        </a:spcAft>
                      </a:pPr>
                      <a:r>
                        <a:rPr lang="zh-CN" sz="1000" kern="100">
                          <a:effectLst/>
                        </a:rPr>
                        <a:t>总线唤醒中断</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c>
                  <a:txBody>
                    <a:bodyPr/>
                    <a:lstStyle/>
                    <a:p>
                      <a:pPr algn="just">
                        <a:lnSpc>
                          <a:spcPct val="120000"/>
                        </a:lnSpc>
                        <a:spcAft>
                          <a:spcPts val="0"/>
                        </a:spcAft>
                      </a:pPr>
                      <a:r>
                        <a:rPr lang="zh-CN" sz="1000" kern="100">
                          <a:effectLst/>
                        </a:rPr>
                        <a:t>唤醒后产生该中断</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r>
              <a:tr h="175726">
                <a:tc vMerge="1">
                  <a:tcPr/>
                </a:tc>
                <a:tc>
                  <a:txBody>
                    <a:bodyPr/>
                    <a:lstStyle/>
                    <a:p>
                      <a:pPr algn="just">
                        <a:lnSpc>
                          <a:spcPct val="120000"/>
                        </a:lnSpc>
                        <a:spcAft>
                          <a:spcPts val="0"/>
                        </a:spcAft>
                      </a:pPr>
                      <a:r>
                        <a:rPr lang="zh-CN" sz="1000" kern="100" dirty="0">
                          <a:effectLst/>
                        </a:rPr>
                        <a:t>脱离总线中断</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c>
                  <a:txBody>
                    <a:bodyPr/>
                    <a:lstStyle/>
                    <a:p>
                      <a:pPr algn="just">
                        <a:lnSpc>
                          <a:spcPct val="120000"/>
                        </a:lnSpc>
                        <a:spcAft>
                          <a:spcPts val="0"/>
                        </a:spcAft>
                      </a:pPr>
                      <a:r>
                        <a:rPr lang="en-US" sz="1000" kern="100">
                          <a:effectLst/>
                        </a:rPr>
                        <a:t>CAN</a:t>
                      </a:r>
                      <a:r>
                        <a:rPr lang="zh-CN" sz="1000" kern="100">
                          <a:effectLst/>
                        </a:rPr>
                        <a:t>模块进入脱离总线状态</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r>
              <a:tr h="175726">
                <a:tc vMerge="1">
                  <a:tcPr/>
                </a:tc>
                <a:tc>
                  <a:txBody>
                    <a:bodyPr/>
                    <a:lstStyle/>
                    <a:p>
                      <a:pPr algn="just">
                        <a:lnSpc>
                          <a:spcPct val="120000"/>
                        </a:lnSpc>
                        <a:spcAft>
                          <a:spcPts val="0"/>
                        </a:spcAft>
                      </a:pPr>
                      <a:r>
                        <a:rPr lang="zh-CN" sz="1000" kern="100">
                          <a:effectLst/>
                        </a:rPr>
                        <a:t>被动错误中断</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c>
                  <a:txBody>
                    <a:bodyPr/>
                    <a:lstStyle/>
                    <a:p>
                      <a:pPr algn="just">
                        <a:lnSpc>
                          <a:spcPct val="120000"/>
                        </a:lnSpc>
                        <a:spcAft>
                          <a:spcPts val="0"/>
                        </a:spcAft>
                      </a:pPr>
                      <a:r>
                        <a:rPr lang="en-US" sz="1000" kern="100">
                          <a:effectLst/>
                        </a:rPr>
                        <a:t>CAN</a:t>
                      </a:r>
                      <a:r>
                        <a:rPr lang="zh-CN" sz="1000" kern="100">
                          <a:effectLst/>
                        </a:rPr>
                        <a:t>模块进入了被动错误模式</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r>
              <a:tr h="175726">
                <a:tc vMerge="1">
                  <a:tcPr/>
                </a:tc>
                <a:tc>
                  <a:txBody>
                    <a:bodyPr/>
                    <a:lstStyle/>
                    <a:p>
                      <a:pPr algn="just">
                        <a:lnSpc>
                          <a:spcPct val="120000"/>
                        </a:lnSpc>
                        <a:spcAft>
                          <a:spcPts val="0"/>
                        </a:spcAft>
                      </a:pPr>
                      <a:r>
                        <a:rPr lang="zh-CN" sz="1000" kern="100">
                          <a:effectLst/>
                        </a:rPr>
                        <a:t>警告级别中断</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c>
                  <a:txBody>
                    <a:bodyPr/>
                    <a:lstStyle/>
                    <a:p>
                      <a:pPr algn="just">
                        <a:lnSpc>
                          <a:spcPct val="120000"/>
                        </a:lnSpc>
                        <a:spcAft>
                          <a:spcPts val="0"/>
                        </a:spcAft>
                      </a:pPr>
                      <a:r>
                        <a:rPr lang="zh-CN" sz="1000" kern="100">
                          <a:effectLst/>
                        </a:rPr>
                        <a:t>接收错误计数器或者发送错误计数器值大于等于</a:t>
                      </a:r>
                      <a:r>
                        <a:rPr lang="en-US" sz="1000" kern="100">
                          <a:effectLst/>
                        </a:rPr>
                        <a:t>96</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r>
              <a:tr h="175726">
                <a:tc vMerge="1">
                  <a:tcPr/>
                </a:tc>
                <a:tc>
                  <a:txBody>
                    <a:bodyPr/>
                    <a:lstStyle/>
                    <a:p>
                      <a:pPr algn="just">
                        <a:lnSpc>
                          <a:spcPct val="120000"/>
                        </a:lnSpc>
                        <a:spcAft>
                          <a:spcPts val="0"/>
                        </a:spcAft>
                      </a:pPr>
                      <a:r>
                        <a:rPr lang="zh-CN" sz="1000" kern="100">
                          <a:effectLst/>
                        </a:rPr>
                        <a:t>定时邮递计数器溢出中断</a:t>
                      </a:r>
                      <a:endParaRPr lang="zh-CN" sz="1000" kern="10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c>
                  <a:txBody>
                    <a:bodyPr/>
                    <a:lstStyle/>
                    <a:p>
                      <a:pPr algn="just">
                        <a:lnSpc>
                          <a:spcPct val="120000"/>
                        </a:lnSpc>
                        <a:spcAft>
                          <a:spcPts val="0"/>
                        </a:spcAft>
                      </a:pPr>
                      <a:r>
                        <a:rPr lang="zh-CN" sz="1000" kern="100" dirty="0">
                          <a:effectLst/>
                        </a:rPr>
                        <a:t>定时邮递计数器产生溢出</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2759" marR="62759" marT="0" marB="0"/>
                </a:tc>
              </a:tr>
            </a:tbl>
          </a:graphicData>
        </a:graphic>
      </p:graphicFrame>
      <p:sp>
        <p:nvSpPr>
          <p:cNvPr id="7" name="矩形 6"/>
          <p:cNvSpPr/>
          <p:nvPr/>
        </p:nvSpPr>
        <p:spPr>
          <a:xfrm>
            <a:off x="2829375" y="4155926"/>
            <a:ext cx="3485249" cy="400110"/>
          </a:xfrm>
          <a:prstGeom prst="rect">
            <a:avLst/>
          </a:prstGeom>
        </p:spPr>
        <p:txBody>
          <a:bodyPr wrap="none">
            <a:spAutoFit/>
          </a:bodyPr>
          <a:lstStyle/>
          <a:p>
            <a:r>
              <a:rPr lang="zh-CN" altLang="zh-CN"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17-3 CAN</a:t>
            </a:r>
            <a:r>
              <a:rPr lang="zh-CN" altLang="zh-CN" sz="2000" kern="100" dirty="0">
                <a:latin typeface="+mn-ea"/>
                <a:cs typeface="Times New Roman" panose="02020603050405020304" pitchFamily="18" charset="0"/>
              </a:rPr>
              <a:t>模块的中断类型</a:t>
            </a:r>
            <a:endParaRPr lang="zh-CN" altLang="en-US" sz="54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7697471" cy="330507"/>
          </a:xfrm>
        </p:spPr>
        <p:txBody>
          <a:bodyPr/>
          <a:lstStyle/>
          <a:p>
            <a:r>
              <a:rPr lang="en-US" altLang="zh-CN" dirty="0"/>
              <a:t>CAN</a:t>
            </a:r>
            <a:r>
              <a:rPr lang="zh-CN" altLang="zh-CN" dirty="0"/>
              <a:t>总线的概述</a:t>
            </a:r>
            <a:r>
              <a:rPr lang="en-US" altLang="zh-CN" dirty="0" smtClean="0"/>
              <a:t>·</a:t>
            </a:r>
            <a:r>
              <a:rPr lang="zh-CN" altLang="en-US" dirty="0"/>
              <a:t>什么是标准格式</a:t>
            </a:r>
            <a:r>
              <a:rPr lang="en-US" altLang="zh-CN" dirty="0"/>
              <a:t>CAN</a:t>
            </a:r>
            <a:r>
              <a:rPr lang="zh-CN" altLang="en-US" dirty="0"/>
              <a:t>和扩展格式</a:t>
            </a:r>
            <a:r>
              <a:rPr lang="en-US" altLang="zh-CN" dirty="0"/>
              <a:t>CAN</a:t>
            </a:r>
            <a:endParaRPr lang="zh-CN" altLang="en-US" dirty="0"/>
          </a:p>
        </p:txBody>
      </p:sp>
      <p:sp>
        <p:nvSpPr>
          <p:cNvPr id="4" name="矩形 3"/>
          <p:cNvSpPr/>
          <p:nvPr/>
        </p:nvSpPr>
        <p:spPr>
          <a:xfrm>
            <a:off x="629981" y="1059582"/>
            <a:ext cx="7974466" cy="3719223"/>
          </a:xfrm>
          <a:prstGeom prst="rect">
            <a:avLst/>
          </a:prstGeom>
        </p:spPr>
        <p:txBody>
          <a:bodyPr wrap="square">
            <a:spAutoFit/>
          </a:bodyPr>
          <a:lstStyle/>
          <a:p>
            <a:pPr indent="450850" algn="just">
              <a:lnSpc>
                <a:spcPct val="120000"/>
              </a:lnSpc>
              <a:spcAft>
                <a:spcPts val="0"/>
              </a:spcAft>
            </a:pPr>
            <a:r>
              <a:rPr lang="en-US" altLang="zh-CN" kern="100" dirty="0">
                <a:solidFill>
                  <a:schemeClr val="tx1">
                    <a:lumMod val="65000"/>
                    <a:lumOff val="35000"/>
                  </a:schemeClr>
                </a:solidFill>
                <a:latin typeface="+mn-ea"/>
                <a:cs typeface="Times New Roman" panose="02020603050405020304" pitchFamily="18" charset="0"/>
              </a:rPr>
              <a:t>CAN</a:t>
            </a:r>
            <a:r>
              <a:rPr lang="zh-CN" altLang="en-US" kern="100" dirty="0">
                <a:solidFill>
                  <a:schemeClr val="tx1">
                    <a:lumMod val="65000"/>
                    <a:lumOff val="35000"/>
                  </a:schemeClr>
                </a:solidFill>
                <a:latin typeface="+mn-ea"/>
                <a:cs typeface="Times New Roman" panose="02020603050405020304" pitchFamily="18" charset="0"/>
              </a:rPr>
              <a:t>的数据格式有标准格式和扩展格式两种，其主要区别在于标识符的长度不同。标准格式</a:t>
            </a:r>
            <a:r>
              <a:rPr lang="en-US" altLang="zh-CN" kern="100" dirty="0">
                <a:solidFill>
                  <a:schemeClr val="tx1">
                    <a:lumMod val="65000"/>
                    <a:lumOff val="35000"/>
                  </a:schemeClr>
                </a:solidFill>
                <a:latin typeface="+mn-ea"/>
                <a:cs typeface="Times New Roman" panose="02020603050405020304" pitchFamily="18" charset="0"/>
              </a:rPr>
              <a:t>CAN</a:t>
            </a:r>
            <a:r>
              <a:rPr lang="zh-CN" altLang="en-US" kern="100" dirty="0">
                <a:solidFill>
                  <a:schemeClr val="tx1">
                    <a:lumMod val="65000"/>
                    <a:lumOff val="35000"/>
                  </a:schemeClr>
                </a:solidFill>
                <a:latin typeface="+mn-ea"/>
                <a:cs typeface="Times New Roman" panose="02020603050405020304" pitchFamily="18" charset="0"/>
              </a:rPr>
              <a:t>的标识符长度是</a:t>
            </a:r>
            <a:r>
              <a:rPr lang="en-US" altLang="zh-CN" kern="100" dirty="0">
                <a:solidFill>
                  <a:schemeClr val="tx1">
                    <a:lumMod val="65000"/>
                    <a:lumOff val="35000"/>
                  </a:schemeClr>
                </a:solidFill>
                <a:latin typeface="+mn-ea"/>
                <a:cs typeface="Times New Roman" panose="02020603050405020304" pitchFamily="18" charset="0"/>
              </a:rPr>
              <a:t>11</a:t>
            </a:r>
            <a:r>
              <a:rPr lang="zh-CN" altLang="en-US" kern="100" dirty="0">
                <a:solidFill>
                  <a:schemeClr val="tx1">
                    <a:lumMod val="65000"/>
                    <a:lumOff val="35000"/>
                  </a:schemeClr>
                </a:solidFill>
                <a:latin typeface="+mn-ea"/>
                <a:cs typeface="Times New Roman" panose="02020603050405020304" pitchFamily="18" charset="0"/>
              </a:rPr>
              <a:t>位，而扩展格式</a:t>
            </a:r>
            <a:r>
              <a:rPr lang="en-US" altLang="zh-CN" kern="100" dirty="0">
                <a:solidFill>
                  <a:schemeClr val="tx1">
                    <a:lumMod val="65000"/>
                    <a:lumOff val="35000"/>
                  </a:schemeClr>
                </a:solidFill>
                <a:latin typeface="+mn-ea"/>
                <a:cs typeface="Times New Roman" panose="02020603050405020304" pitchFamily="18" charset="0"/>
              </a:rPr>
              <a:t>CAN</a:t>
            </a:r>
            <a:r>
              <a:rPr lang="zh-CN" altLang="en-US" kern="100" dirty="0">
                <a:solidFill>
                  <a:schemeClr val="tx1">
                    <a:lumMod val="65000"/>
                    <a:lumOff val="35000"/>
                  </a:schemeClr>
                </a:solidFill>
                <a:latin typeface="+mn-ea"/>
                <a:cs typeface="Times New Roman" panose="02020603050405020304" pitchFamily="18" charset="0"/>
              </a:rPr>
              <a:t>标识符长度可达</a:t>
            </a:r>
            <a:r>
              <a:rPr lang="en-US" altLang="zh-CN" kern="100" dirty="0">
                <a:solidFill>
                  <a:schemeClr val="tx1">
                    <a:lumMod val="65000"/>
                    <a:lumOff val="35000"/>
                  </a:schemeClr>
                </a:solidFill>
                <a:latin typeface="+mn-ea"/>
                <a:cs typeface="Times New Roman" panose="02020603050405020304" pitchFamily="18" charset="0"/>
              </a:rPr>
              <a:t>29</a:t>
            </a:r>
            <a:r>
              <a:rPr lang="zh-CN" altLang="en-US" kern="100" dirty="0">
                <a:solidFill>
                  <a:schemeClr val="tx1">
                    <a:lumMod val="65000"/>
                    <a:lumOff val="35000"/>
                  </a:schemeClr>
                </a:solidFill>
                <a:latin typeface="+mn-ea"/>
                <a:cs typeface="Times New Roman" panose="02020603050405020304" pitchFamily="18" charset="0"/>
              </a:rPr>
              <a:t>位。</a:t>
            </a:r>
            <a:r>
              <a:rPr lang="en-US" altLang="zh-CN" kern="100" dirty="0">
                <a:solidFill>
                  <a:schemeClr val="tx1">
                    <a:lumMod val="65000"/>
                    <a:lumOff val="35000"/>
                  </a:schemeClr>
                </a:solidFill>
                <a:latin typeface="+mn-ea"/>
                <a:cs typeface="Times New Roman" panose="02020603050405020304" pitchFamily="18" charset="0"/>
              </a:rPr>
              <a:t>CAN</a:t>
            </a:r>
            <a:r>
              <a:rPr lang="zh-CN" altLang="en-US" kern="100" dirty="0">
                <a:solidFill>
                  <a:schemeClr val="tx1">
                    <a:lumMod val="65000"/>
                    <a:lumOff val="35000"/>
                  </a:schemeClr>
                </a:solidFill>
                <a:latin typeface="+mn-ea"/>
                <a:cs typeface="Times New Roman" panose="02020603050405020304" pitchFamily="18" charset="0"/>
              </a:rPr>
              <a:t>协议分为</a:t>
            </a:r>
            <a:r>
              <a:rPr lang="en-US" altLang="zh-CN" kern="100" dirty="0">
                <a:solidFill>
                  <a:schemeClr val="tx1">
                    <a:lumMod val="65000"/>
                    <a:lumOff val="35000"/>
                  </a:schemeClr>
                </a:solidFill>
                <a:latin typeface="+mn-ea"/>
                <a:cs typeface="Times New Roman" panose="02020603050405020304" pitchFamily="18" charset="0"/>
              </a:rPr>
              <a:t>2.0A</a:t>
            </a:r>
            <a:r>
              <a:rPr lang="zh-CN" altLang="en-US" kern="100" dirty="0">
                <a:solidFill>
                  <a:schemeClr val="tx1">
                    <a:lumMod val="65000"/>
                    <a:lumOff val="35000"/>
                  </a:schemeClr>
                </a:solidFill>
                <a:latin typeface="+mn-ea"/>
                <a:cs typeface="Times New Roman" panose="02020603050405020304" pitchFamily="18" charset="0"/>
              </a:rPr>
              <a:t>版本和</a:t>
            </a:r>
            <a:r>
              <a:rPr lang="en-US" altLang="zh-CN" kern="100" dirty="0">
                <a:solidFill>
                  <a:schemeClr val="tx1">
                    <a:lumMod val="65000"/>
                    <a:lumOff val="35000"/>
                  </a:schemeClr>
                </a:solidFill>
                <a:latin typeface="+mn-ea"/>
                <a:cs typeface="Times New Roman" panose="02020603050405020304" pitchFamily="18" charset="0"/>
              </a:rPr>
              <a:t>2.0B</a:t>
            </a:r>
            <a:r>
              <a:rPr lang="zh-CN" altLang="en-US" kern="100" dirty="0">
                <a:solidFill>
                  <a:schemeClr val="tx1">
                    <a:lumMod val="65000"/>
                    <a:lumOff val="35000"/>
                  </a:schemeClr>
                </a:solidFill>
                <a:latin typeface="+mn-ea"/>
                <a:cs typeface="Times New Roman" panose="02020603050405020304" pitchFamily="18" charset="0"/>
              </a:rPr>
              <a:t>版本，</a:t>
            </a:r>
            <a:r>
              <a:rPr lang="en-US" altLang="zh-CN" kern="100" dirty="0">
                <a:solidFill>
                  <a:schemeClr val="tx1">
                    <a:lumMod val="65000"/>
                    <a:lumOff val="35000"/>
                  </a:schemeClr>
                </a:solidFill>
                <a:latin typeface="+mn-ea"/>
                <a:cs typeface="Times New Roman" panose="02020603050405020304" pitchFamily="18" charset="0"/>
              </a:rPr>
              <a:t>2.0A</a:t>
            </a:r>
            <a:r>
              <a:rPr lang="zh-CN" altLang="en-US" kern="100" dirty="0">
                <a:solidFill>
                  <a:schemeClr val="tx1">
                    <a:lumMod val="65000"/>
                    <a:lumOff val="35000"/>
                  </a:schemeClr>
                </a:solidFill>
                <a:latin typeface="+mn-ea"/>
                <a:cs typeface="Times New Roman" panose="02020603050405020304" pitchFamily="18" charset="0"/>
              </a:rPr>
              <a:t>版本规定</a:t>
            </a:r>
            <a:r>
              <a:rPr lang="en-US" altLang="zh-CN" kern="100" dirty="0">
                <a:solidFill>
                  <a:schemeClr val="tx1">
                    <a:lumMod val="65000"/>
                    <a:lumOff val="35000"/>
                  </a:schemeClr>
                </a:solidFill>
                <a:latin typeface="+mn-ea"/>
                <a:cs typeface="Times New Roman" panose="02020603050405020304" pitchFamily="18" charset="0"/>
              </a:rPr>
              <a:t>CAN</a:t>
            </a:r>
            <a:r>
              <a:rPr lang="zh-CN" altLang="en-US" kern="100" dirty="0">
                <a:solidFill>
                  <a:schemeClr val="tx1">
                    <a:lumMod val="65000"/>
                    <a:lumOff val="35000"/>
                  </a:schemeClr>
                </a:solidFill>
                <a:latin typeface="+mn-ea"/>
                <a:cs typeface="Times New Roman" panose="02020603050405020304" pitchFamily="18" charset="0"/>
              </a:rPr>
              <a:t>控制器必须有一个</a:t>
            </a:r>
            <a:r>
              <a:rPr lang="en-US" altLang="zh-CN" kern="100" dirty="0">
                <a:solidFill>
                  <a:schemeClr val="tx1">
                    <a:lumMod val="65000"/>
                    <a:lumOff val="35000"/>
                  </a:schemeClr>
                </a:solidFill>
                <a:latin typeface="+mn-ea"/>
                <a:cs typeface="Times New Roman" panose="02020603050405020304" pitchFamily="18" charset="0"/>
              </a:rPr>
              <a:t>11</a:t>
            </a:r>
            <a:r>
              <a:rPr lang="zh-CN" altLang="en-US" kern="100" dirty="0">
                <a:solidFill>
                  <a:schemeClr val="tx1">
                    <a:lumMod val="65000"/>
                    <a:lumOff val="35000"/>
                  </a:schemeClr>
                </a:solidFill>
                <a:latin typeface="+mn-ea"/>
                <a:cs typeface="Times New Roman" panose="02020603050405020304" pitchFamily="18" charset="0"/>
              </a:rPr>
              <a:t>位的标识符。同时，</a:t>
            </a:r>
            <a:r>
              <a:rPr lang="en-US" altLang="zh-CN" kern="100" dirty="0">
                <a:solidFill>
                  <a:schemeClr val="tx1">
                    <a:lumMod val="65000"/>
                    <a:lumOff val="35000"/>
                  </a:schemeClr>
                </a:solidFill>
                <a:latin typeface="+mn-ea"/>
                <a:cs typeface="Times New Roman" panose="02020603050405020304" pitchFamily="18" charset="0"/>
              </a:rPr>
              <a:t>CAN 2.0B</a:t>
            </a:r>
            <a:r>
              <a:rPr lang="zh-CN" altLang="en-US" kern="100" dirty="0">
                <a:solidFill>
                  <a:schemeClr val="tx1">
                    <a:lumMod val="65000"/>
                    <a:lumOff val="35000"/>
                  </a:schemeClr>
                </a:solidFill>
                <a:latin typeface="+mn-ea"/>
                <a:cs typeface="Times New Roman" panose="02020603050405020304" pitchFamily="18" charset="0"/>
              </a:rPr>
              <a:t>版本规定</a:t>
            </a:r>
            <a:r>
              <a:rPr lang="en-US" altLang="zh-CN" kern="100" dirty="0">
                <a:solidFill>
                  <a:schemeClr val="tx1">
                    <a:lumMod val="65000"/>
                    <a:lumOff val="35000"/>
                  </a:schemeClr>
                </a:solidFill>
                <a:latin typeface="+mn-ea"/>
                <a:cs typeface="Times New Roman" panose="02020603050405020304" pitchFamily="18" charset="0"/>
              </a:rPr>
              <a:t>CAN</a:t>
            </a:r>
            <a:r>
              <a:rPr lang="zh-CN" altLang="en-US" kern="100" dirty="0">
                <a:solidFill>
                  <a:schemeClr val="tx1">
                    <a:lumMod val="65000"/>
                    <a:lumOff val="35000"/>
                  </a:schemeClr>
                </a:solidFill>
                <a:latin typeface="+mn-ea"/>
                <a:cs typeface="Times New Roman" panose="02020603050405020304" pitchFamily="18" charset="0"/>
              </a:rPr>
              <a:t>控制器的标识符长度可以是</a:t>
            </a:r>
            <a:r>
              <a:rPr lang="en-US" altLang="zh-CN" kern="100" dirty="0">
                <a:solidFill>
                  <a:schemeClr val="tx1">
                    <a:lumMod val="65000"/>
                    <a:lumOff val="35000"/>
                  </a:schemeClr>
                </a:solidFill>
                <a:latin typeface="+mn-ea"/>
                <a:cs typeface="Times New Roman" panose="02020603050405020304" pitchFamily="18" charset="0"/>
              </a:rPr>
              <a:t>11</a:t>
            </a:r>
            <a:r>
              <a:rPr lang="zh-CN" altLang="en-US" kern="100" dirty="0">
                <a:solidFill>
                  <a:schemeClr val="tx1">
                    <a:lumMod val="65000"/>
                    <a:lumOff val="35000"/>
                  </a:schemeClr>
                </a:solidFill>
                <a:latin typeface="+mn-ea"/>
                <a:cs typeface="Times New Roman" panose="02020603050405020304" pitchFamily="18" charset="0"/>
              </a:rPr>
              <a:t>位或者</a:t>
            </a:r>
            <a:r>
              <a:rPr lang="en-US" altLang="zh-CN" kern="100" dirty="0">
                <a:solidFill>
                  <a:schemeClr val="tx1">
                    <a:lumMod val="65000"/>
                    <a:lumOff val="35000"/>
                  </a:schemeClr>
                </a:solidFill>
                <a:latin typeface="+mn-ea"/>
                <a:cs typeface="Times New Roman" panose="02020603050405020304" pitchFamily="18" charset="0"/>
              </a:rPr>
              <a:t>29</a:t>
            </a:r>
            <a:r>
              <a:rPr lang="zh-CN" altLang="en-US" kern="100" dirty="0">
                <a:solidFill>
                  <a:schemeClr val="tx1">
                    <a:lumMod val="65000"/>
                    <a:lumOff val="35000"/>
                  </a:schemeClr>
                </a:solidFill>
                <a:latin typeface="+mn-ea"/>
                <a:cs typeface="Times New Roman" panose="02020603050405020304" pitchFamily="18" charset="0"/>
              </a:rPr>
              <a:t>位。遵循</a:t>
            </a:r>
            <a:r>
              <a:rPr lang="en-US" altLang="zh-CN" kern="100" dirty="0">
                <a:solidFill>
                  <a:schemeClr val="tx1">
                    <a:lumMod val="65000"/>
                    <a:lumOff val="35000"/>
                  </a:schemeClr>
                </a:solidFill>
                <a:latin typeface="+mn-ea"/>
                <a:cs typeface="Times New Roman" panose="02020603050405020304" pitchFamily="18" charset="0"/>
              </a:rPr>
              <a:t>2.0B</a:t>
            </a:r>
            <a:r>
              <a:rPr lang="zh-CN" altLang="en-US" kern="100" dirty="0">
                <a:solidFill>
                  <a:schemeClr val="tx1">
                    <a:lumMod val="65000"/>
                    <a:lumOff val="35000"/>
                  </a:schemeClr>
                </a:solidFill>
                <a:latin typeface="+mn-ea"/>
                <a:cs typeface="Times New Roman" panose="02020603050405020304" pitchFamily="18" charset="0"/>
              </a:rPr>
              <a:t>协议的</a:t>
            </a:r>
            <a:r>
              <a:rPr lang="en-US" altLang="zh-CN" kern="100" dirty="0">
                <a:solidFill>
                  <a:schemeClr val="tx1">
                    <a:lumMod val="65000"/>
                    <a:lumOff val="35000"/>
                  </a:schemeClr>
                </a:solidFill>
                <a:latin typeface="+mn-ea"/>
                <a:cs typeface="Times New Roman" panose="02020603050405020304" pitchFamily="18" charset="0"/>
              </a:rPr>
              <a:t>CAN</a:t>
            </a:r>
            <a:r>
              <a:rPr lang="zh-CN" altLang="en-US" kern="100" dirty="0">
                <a:solidFill>
                  <a:schemeClr val="tx1">
                    <a:lumMod val="65000"/>
                    <a:lumOff val="35000"/>
                  </a:schemeClr>
                </a:solidFill>
                <a:latin typeface="+mn-ea"/>
                <a:cs typeface="Times New Roman" panose="02020603050405020304" pitchFamily="18" charset="0"/>
              </a:rPr>
              <a:t>控制器可以发送和接收</a:t>
            </a:r>
            <a:r>
              <a:rPr lang="en-US" altLang="zh-CN" kern="100" dirty="0">
                <a:solidFill>
                  <a:schemeClr val="tx1">
                    <a:lumMod val="65000"/>
                    <a:lumOff val="35000"/>
                  </a:schemeClr>
                </a:solidFill>
                <a:latin typeface="+mn-ea"/>
                <a:cs typeface="Times New Roman" panose="02020603050405020304" pitchFamily="18" charset="0"/>
              </a:rPr>
              <a:t>11</a:t>
            </a:r>
            <a:r>
              <a:rPr lang="zh-CN" altLang="en-US" kern="100" dirty="0">
                <a:solidFill>
                  <a:schemeClr val="tx1">
                    <a:lumMod val="65000"/>
                    <a:lumOff val="35000"/>
                  </a:schemeClr>
                </a:solidFill>
                <a:latin typeface="+mn-ea"/>
                <a:cs typeface="Times New Roman" panose="02020603050405020304" pitchFamily="18" charset="0"/>
              </a:rPr>
              <a:t>位标识符的标准格式报文或</a:t>
            </a:r>
            <a:r>
              <a:rPr lang="en-US" altLang="zh-CN" kern="100" dirty="0">
                <a:solidFill>
                  <a:schemeClr val="tx1">
                    <a:lumMod val="65000"/>
                    <a:lumOff val="35000"/>
                  </a:schemeClr>
                </a:solidFill>
                <a:latin typeface="+mn-ea"/>
                <a:cs typeface="Times New Roman" panose="02020603050405020304" pitchFamily="18" charset="0"/>
              </a:rPr>
              <a:t>29</a:t>
            </a:r>
            <a:r>
              <a:rPr lang="zh-CN" altLang="en-US" kern="100" dirty="0">
                <a:solidFill>
                  <a:schemeClr val="tx1">
                    <a:lumMod val="65000"/>
                    <a:lumOff val="35000"/>
                  </a:schemeClr>
                </a:solidFill>
                <a:latin typeface="+mn-ea"/>
                <a:cs typeface="Times New Roman" panose="02020603050405020304" pitchFamily="18" charset="0"/>
              </a:rPr>
              <a:t>位标识符的扩展格式报文。如果禁止</a:t>
            </a:r>
            <a:r>
              <a:rPr lang="en-US" altLang="zh-CN" kern="100" dirty="0">
                <a:solidFill>
                  <a:schemeClr val="tx1">
                    <a:lumMod val="65000"/>
                    <a:lumOff val="35000"/>
                  </a:schemeClr>
                </a:solidFill>
                <a:latin typeface="+mn-ea"/>
                <a:cs typeface="Times New Roman" panose="02020603050405020304" pitchFamily="18" charset="0"/>
              </a:rPr>
              <a:t>CAN2.0B</a:t>
            </a:r>
            <a:r>
              <a:rPr lang="zh-CN" altLang="en-US" kern="100" dirty="0">
                <a:solidFill>
                  <a:schemeClr val="tx1">
                    <a:lumMod val="65000"/>
                    <a:lumOff val="35000"/>
                  </a:schemeClr>
                </a:solidFill>
                <a:latin typeface="+mn-ea"/>
                <a:cs typeface="Times New Roman" panose="02020603050405020304" pitchFamily="18" charset="0"/>
              </a:rPr>
              <a:t>，则</a:t>
            </a:r>
            <a:r>
              <a:rPr lang="en-US" altLang="zh-CN" kern="100" dirty="0">
                <a:solidFill>
                  <a:schemeClr val="tx1">
                    <a:lumMod val="65000"/>
                    <a:lumOff val="35000"/>
                  </a:schemeClr>
                </a:solidFill>
                <a:latin typeface="+mn-ea"/>
                <a:cs typeface="Times New Roman" panose="02020603050405020304" pitchFamily="18" charset="0"/>
              </a:rPr>
              <a:t>CAN</a:t>
            </a:r>
            <a:r>
              <a:rPr lang="zh-CN" altLang="en-US" kern="100" dirty="0">
                <a:solidFill>
                  <a:schemeClr val="tx1">
                    <a:lumMod val="65000"/>
                    <a:lumOff val="35000"/>
                  </a:schemeClr>
                </a:solidFill>
                <a:latin typeface="+mn-ea"/>
                <a:cs typeface="Times New Roman" panose="02020603050405020304" pitchFamily="18" charset="0"/>
              </a:rPr>
              <a:t>控制器只能发送和接收</a:t>
            </a:r>
            <a:r>
              <a:rPr lang="en-US" altLang="zh-CN" kern="100" dirty="0">
                <a:solidFill>
                  <a:schemeClr val="tx1">
                    <a:lumMod val="65000"/>
                    <a:lumOff val="35000"/>
                  </a:schemeClr>
                </a:solidFill>
                <a:latin typeface="+mn-ea"/>
                <a:cs typeface="Times New Roman" panose="02020603050405020304" pitchFamily="18" charset="0"/>
              </a:rPr>
              <a:t>11</a:t>
            </a:r>
            <a:r>
              <a:rPr lang="zh-CN" altLang="en-US" kern="100" dirty="0">
                <a:solidFill>
                  <a:schemeClr val="tx1">
                    <a:lumMod val="65000"/>
                    <a:lumOff val="35000"/>
                  </a:schemeClr>
                </a:solidFill>
                <a:latin typeface="+mn-ea"/>
                <a:cs typeface="Times New Roman" panose="02020603050405020304" pitchFamily="18" charset="0"/>
              </a:rPr>
              <a:t>位标识符的标准格式报文，而忽略扩展格式的报文结构。值得注意的是，只要没有用到扩展格式，那么，根据</a:t>
            </a:r>
            <a:r>
              <a:rPr lang="en-US" altLang="zh-CN" kern="100" dirty="0">
                <a:solidFill>
                  <a:schemeClr val="tx1">
                    <a:lumMod val="65000"/>
                    <a:lumOff val="35000"/>
                  </a:schemeClr>
                </a:solidFill>
                <a:latin typeface="+mn-ea"/>
                <a:cs typeface="Times New Roman" panose="02020603050405020304" pitchFamily="18" charset="0"/>
              </a:rPr>
              <a:t>2.0A</a:t>
            </a:r>
            <a:r>
              <a:rPr lang="zh-CN" altLang="en-US" kern="100" dirty="0">
                <a:solidFill>
                  <a:schemeClr val="tx1">
                    <a:lumMod val="65000"/>
                    <a:lumOff val="35000"/>
                  </a:schemeClr>
                </a:solidFill>
                <a:latin typeface="+mn-ea"/>
                <a:cs typeface="Times New Roman" panose="02020603050405020304" pitchFamily="18" charset="0"/>
              </a:rPr>
              <a:t>设计的仪器可以和根据</a:t>
            </a:r>
            <a:r>
              <a:rPr lang="en-US" altLang="zh-CN" kern="100" dirty="0">
                <a:solidFill>
                  <a:schemeClr val="tx1">
                    <a:lumMod val="65000"/>
                    <a:lumOff val="35000"/>
                  </a:schemeClr>
                </a:solidFill>
                <a:latin typeface="+mn-ea"/>
                <a:cs typeface="Times New Roman" panose="02020603050405020304" pitchFamily="18" charset="0"/>
              </a:rPr>
              <a:t>2.0B</a:t>
            </a:r>
            <a:r>
              <a:rPr lang="zh-CN" altLang="en-US" kern="100" dirty="0">
                <a:solidFill>
                  <a:schemeClr val="tx1">
                    <a:lumMod val="65000"/>
                    <a:lumOff val="35000"/>
                  </a:schemeClr>
                </a:solidFill>
                <a:latin typeface="+mn-ea"/>
                <a:cs typeface="Times New Roman" panose="02020603050405020304" pitchFamily="18" charset="0"/>
              </a:rPr>
              <a:t>设计的仪器相互进行通讯</a:t>
            </a:r>
            <a:r>
              <a:rPr lang="zh-CN" altLang="en-US" kern="100" dirty="0" smtClean="0">
                <a:solidFill>
                  <a:schemeClr val="tx1">
                    <a:lumMod val="65000"/>
                    <a:lumOff val="35000"/>
                  </a:schemeClr>
                </a:solidFill>
                <a:latin typeface="+mn-ea"/>
                <a:cs typeface="Times New Roman" panose="02020603050405020304" pitchFamily="18" charset="0"/>
              </a:rPr>
              <a:t>。</a:t>
            </a:r>
            <a:endParaRPr lang="en-US" altLang="zh-CN" kern="100" dirty="0" smtClean="0">
              <a:solidFill>
                <a:schemeClr val="tx1">
                  <a:lumMod val="65000"/>
                  <a:lumOff val="35000"/>
                </a:schemeClr>
              </a:solidFill>
              <a:latin typeface="+mn-ea"/>
              <a:cs typeface="Times New Roman" panose="02020603050405020304" pitchFamily="18" charset="0"/>
            </a:endParaRPr>
          </a:p>
          <a:p>
            <a:pPr indent="450850" algn="just">
              <a:lnSpc>
                <a:spcPct val="120000"/>
              </a:lnSpc>
            </a:pPr>
            <a:r>
              <a:rPr lang="en-US" altLang="zh-CN" dirty="0">
                <a:solidFill>
                  <a:schemeClr val="tx1">
                    <a:lumMod val="65000"/>
                    <a:lumOff val="35000"/>
                  </a:schemeClr>
                </a:solidFill>
              </a:rPr>
              <a:t>F28335</a:t>
            </a:r>
            <a:r>
              <a:rPr lang="zh-CN" altLang="zh-CN" dirty="0">
                <a:solidFill>
                  <a:schemeClr val="tx1">
                    <a:lumMod val="65000"/>
                    <a:lumOff val="35000"/>
                  </a:schemeClr>
                </a:solidFill>
              </a:rPr>
              <a:t>的增强型控制器局域网接口</a:t>
            </a:r>
            <a:r>
              <a:rPr lang="en-US" altLang="zh-CN" dirty="0">
                <a:solidFill>
                  <a:schemeClr val="tx1">
                    <a:lumMod val="65000"/>
                    <a:lumOff val="35000"/>
                  </a:schemeClr>
                </a:solidFill>
              </a:rPr>
              <a:t>eCAN</a:t>
            </a:r>
            <a:r>
              <a:rPr lang="zh-CN" altLang="zh-CN" dirty="0">
                <a:solidFill>
                  <a:schemeClr val="tx1">
                    <a:lumMod val="65000"/>
                    <a:lumOff val="35000"/>
                  </a:schemeClr>
                </a:solidFill>
              </a:rPr>
              <a:t>支持</a:t>
            </a:r>
            <a:r>
              <a:rPr lang="en-US" altLang="zh-CN" dirty="0">
                <a:solidFill>
                  <a:schemeClr val="tx1">
                    <a:lumMod val="65000"/>
                    <a:lumOff val="35000"/>
                  </a:schemeClr>
                </a:solidFill>
              </a:rPr>
              <a:t>CAN2.0B</a:t>
            </a:r>
            <a:r>
              <a:rPr lang="zh-CN" altLang="zh-CN" dirty="0">
                <a:solidFill>
                  <a:schemeClr val="tx1">
                    <a:lumMod val="65000"/>
                    <a:lumOff val="35000"/>
                  </a:schemeClr>
                </a:solidFill>
              </a:rPr>
              <a:t>协议，接下来将详细介绍</a:t>
            </a:r>
            <a:r>
              <a:rPr lang="en-US" altLang="zh-CN" dirty="0">
                <a:solidFill>
                  <a:schemeClr val="tx1">
                    <a:lumMod val="65000"/>
                    <a:lumOff val="35000"/>
                  </a:schemeClr>
                </a:solidFill>
              </a:rPr>
              <a:t>CAN2.0B</a:t>
            </a:r>
            <a:r>
              <a:rPr lang="zh-CN" altLang="zh-CN" dirty="0">
                <a:solidFill>
                  <a:schemeClr val="tx1">
                    <a:lumMod val="65000"/>
                    <a:lumOff val="35000"/>
                  </a:schemeClr>
                </a:solidFill>
              </a:rPr>
              <a:t>协议的具体内容</a:t>
            </a:r>
            <a:r>
              <a:rPr lang="zh-CN" altLang="zh-CN" dirty="0" smtClean="0">
                <a:solidFill>
                  <a:schemeClr val="tx1">
                    <a:lumMod val="65000"/>
                    <a:lumOff val="35000"/>
                  </a:schemeClr>
                </a:solidFill>
              </a:rPr>
              <a:t>。</a:t>
            </a:r>
            <a:endParaRPr lang="zh-CN" altLang="zh-CN"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eCAN</a:t>
            </a:r>
            <a:r>
              <a:rPr lang="zh-CN" altLang="en-US" dirty="0"/>
              <a:t>模块的中断</a:t>
            </a:r>
            <a:endParaRPr lang="zh-CN" altLang="en-US" dirty="0"/>
          </a:p>
        </p:txBody>
      </p:sp>
      <p:sp>
        <p:nvSpPr>
          <p:cNvPr id="2" name="矩形 1"/>
          <p:cNvSpPr/>
          <p:nvPr/>
        </p:nvSpPr>
        <p:spPr>
          <a:xfrm>
            <a:off x="755576" y="843558"/>
            <a:ext cx="7632846" cy="4093428"/>
          </a:xfrm>
          <a:prstGeom prst="rect">
            <a:avLst/>
          </a:prstGeom>
        </p:spPr>
        <p:txBody>
          <a:bodyPr wrap="square">
            <a:spAutoFit/>
          </a:bodyPr>
          <a:lstStyle/>
          <a:p>
            <a:pPr indent="444500"/>
            <a:r>
              <a:rPr lang="zh-CN" altLang="en-US" sz="2000" dirty="0" smtClean="0">
                <a:solidFill>
                  <a:schemeClr val="tx1">
                    <a:lumMod val="65000"/>
                    <a:lumOff val="35000"/>
                  </a:schemeClr>
                </a:solidFill>
              </a:rPr>
              <a:t>从表</a:t>
            </a:r>
            <a:r>
              <a:rPr lang="en-US" altLang="zh-CN" sz="2000" dirty="0" smtClean="0">
                <a:solidFill>
                  <a:schemeClr val="tx1">
                    <a:lumMod val="65000"/>
                    <a:lumOff val="35000"/>
                  </a:schemeClr>
                </a:solidFill>
              </a:rPr>
              <a:t>17-3</a:t>
            </a:r>
            <a:r>
              <a:rPr lang="zh-CN" altLang="en-US" sz="2000" dirty="0" smtClean="0">
                <a:solidFill>
                  <a:schemeClr val="tx1">
                    <a:lumMod val="65000"/>
                    <a:lumOff val="35000"/>
                  </a:schemeClr>
                </a:solidFill>
              </a:rPr>
              <a:t>可知，</a:t>
            </a:r>
            <a:r>
              <a:rPr lang="en-US" altLang="zh-CN" sz="2000" dirty="0" smtClean="0">
                <a:solidFill>
                  <a:schemeClr val="tx1">
                    <a:lumMod val="65000"/>
                    <a:lumOff val="35000"/>
                  </a:schemeClr>
                </a:solidFill>
              </a:rPr>
              <a:t>CAN</a:t>
            </a:r>
            <a:r>
              <a:rPr lang="zh-CN" altLang="en-US" sz="2000" dirty="0" smtClean="0">
                <a:solidFill>
                  <a:schemeClr val="tx1">
                    <a:lumMod val="65000"/>
                    <a:lumOff val="35000"/>
                  </a:schemeClr>
                </a:solidFill>
              </a:rPr>
              <a:t>模块有很多的中断事件，那是不是每一个中断事件都对应于一条中断线呢？比如，之前学过的</a:t>
            </a:r>
            <a:r>
              <a:rPr lang="en-US" altLang="zh-CN" sz="2000" dirty="0" smtClean="0">
                <a:solidFill>
                  <a:schemeClr val="tx1">
                    <a:lumMod val="65000"/>
                    <a:lumOff val="35000"/>
                  </a:schemeClr>
                </a:solidFill>
              </a:rPr>
              <a:t>SCI</a:t>
            </a:r>
            <a:r>
              <a:rPr lang="zh-CN" altLang="en-US" sz="2000" dirty="0" smtClean="0">
                <a:solidFill>
                  <a:schemeClr val="tx1">
                    <a:lumMod val="65000"/>
                    <a:lumOff val="35000"/>
                  </a:schemeClr>
                </a:solidFill>
              </a:rPr>
              <a:t>模块发送和接收分别对应于中断线</a:t>
            </a:r>
            <a:r>
              <a:rPr lang="en-US" altLang="zh-CN" sz="2000" dirty="0" smtClean="0">
                <a:solidFill>
                  <a:schemeClr val="tx1">
                    <a:lumMod val="65000"/>
                    <a:lumOff val="35000"/>
                  </a:schemeClr>
                </a:solidFill>
              </a:rPr>
              <a:t>SCITXINT</a:t>
            </a:r>
            <a:r>
              <a:rPr lang="zh-CN" altLang="en-US" sz="2000" dirty="0" smtClean="0">
                <a:solidFill>
                  <a:schemeClr val="tx1">
                    <a:lumMod val="65000"/>
                    <a:lumOff val="35000"/>
                  </a:schemeClr>
                </a:solidFill>
              </a:rPr>
              <a:t>和</a:t>
            </a:r>
            <a:r>
              <a:rPr lang="en-US" altLang="zh-CN" sz="2000" dirty="0" smtClean="0">
                <a:solidFill>
                  <a:schemeClr val="tx1">
                    <a:lumMod val="65000"/>
                    <a:lumOff val="35000"/>
                  </a:schemeClr>
                </a:solidFill>
              </a:rPr>
              <a:t>SCIRXINT</a:t>
            </a:r>
            <a:r>
              <a:rPr lang="zh-CN" altLang="en-US" sz="2000" dirty="0" smtClean="0">
                <a:solidFill>
                  <a:schemeClr val="tx1">
                    <a:lumMod val="65000"/>
                    <a:lumOff val="35000"/>
                  </a:schemeClr>
                </a:solidFill>
              </a:rPr>
              <a:t>，那是不是</a:t>
            </a:r>
            <a:r>
              <a:rPr lang="en-US" altLang="zh-CN" sz="2000" dirty="0" smtClean="0">
                <a:solidFill>
                  <a:schemeClr val="tx1">
                    <a:lumMod val="65000"/>
                    <a:lumOff val="35000"/>
                  </a:schemeClr>
                </a:solidFill>
              </a:rPr>
              <a:t>CAN</a:t>
            </a:r>
            <a:r>
              <a:rPr lang="zh-CN" altLang="en-US" sz="2000" dirty="0" smtClean="0">
                <a:solidFill>
                  <a:schemeClr val="tx1">
                    <a:lumMod val="65000"/>
                    <a:lumOff val="35000"/>
                  </a:schemeClr>
                </a:solidFill>
              </a:rPr>
              <a:t>模块的发送和接收也对应于两条不同的中断线呢？</a:t>
            </a:r>
            <a:r>
              <a:rPr lang="en-US" altLang="zh-CN" sz="2000" dirty="0" smtClean="0">
                <a:solidFill>
                  <a:schemeClr val="tx1">
                    <a:lumMod val="65000"/>
                    <a:lumOff val="35000"/>
                  </a:schemeClr>
                </a:solidFill>
              </a:rPr>
              <a:t>CAN</a:t>
            </a:r>
            <a:r>
              <a:rPr lang="zh-CN" altLang="en-US" sz="2000" dirty="0" smtClean="0">
                <a:solidFill>
                  <a:schemeClr val="tx1">
                    <a:lumMod val="65000"/>
                    <a:lumOff val="35000"/>
                  </a:schemeClr>
                </a:solidFill>
              </a:rPr>
              <a:t>模块是一个特例，虽然</a:t>
            </a:r>
            <a:r>
              <a:rPr lang="en-US" altLang="zh-CN" sz="2000" dirty="0" smtClean="0">
                <a:solidFill>
                  <a:schemeClr val="tx1">
                    <a:lumMod val="65000"/>
                    <a:lumOff val="35000"/>
                  </a:schemeClr>
                </a:solidFill>
              </a:rPr>
              <a:t>CAN</a:t>
            </a:r>
            <a:r>
              <a:rPr lang="zh-CN" altLang="en-US" sz="2000" dirty="0" smtClean="0">
                <a:solidFill>
                  <a:schemeClr val="tx1">
                    <a:lumMod val="65000"/>
                    <a:lumOff val="35000"/>
                  </a:schemeClr>
                </a:solidFill>
              </a:rPr>
              <a:t>模块也具有两条中断线</a:t>
            </a:r>
            <a:r>
              <a:rPr lang="en-US" altLang="zh-CN" sz="2000" dirty="0" smtClean="0">
                <a:solidFill>
                  <a:schemeClr val="tx1">
                    <a:lumMod val="65000"/>
                    <a:lumOff val="35000"/>
                  </a:schemeClr>
                </a:solidFill>
              </a:rPr>
              <a:t>ECAN0INT</a:t>
            </a:r>
            <a:r>
              <a:rPr lang="zh-CN" altLang="en-US" sz="2000" dirty="0" smtClean="0">
                <a:solidFill>
                  <a:schemeClr val="tx1">
                    <a:lumMod val="65000"/>
                    <a:lumOff val="35000"/>
                  </a:schemeClr>
                </a:solidFill>
              </a:rPr>
              <a:t>和</a:t>
            </a:r>
            <a:r>
              <a:rPr lang="en-US" altLang="zh-CN" sz="2000" dirty="0" smtClean="0">
                <a:solidFill>
                  <a:schemeClr val="tx1">
                    <a:lumMod val="65000"/>
                    <a:lumOff val="35000"/>
                  </a:schemeClr>
                </a:solidFill>
              </a:rPr>
              <a:t>ECAN1INT</a:t>
            </a:r>
            <a:r>
              <a:rPr lang="zh-CN" altLang="en-US" sz="2000" dirty="0" smtClean="0">
                <a:solidFill>
                  <a:schemeClr val="tx1">
                    <a:lumMod val="65000"/>
                    <a:lumOff val="35000"/>
                  </a:schemeClr>
                </a:solidFill>
              </a:rPr>
              <a:t>，但是，通过相应寄存器的配置，只能选择将系统中断或者邮箱中断映射到中断线</a:t>
            </a:r>
            <a:r>
              <a:rPr lang="en-US" altLang="zh-CN" sz="2000" dirty="0" smtClean="0">
                <a:solidFill>
                  <a:schemeClr val="tx1">
                    <a:lumMod val="65000"/>
                    <a:lumOff val="35000"/>
                  </a:schemeClr>
                </a:solidFill>
              </a:rPr>
              <a:t>ECAN0INT</a:t>
            </a:r>
            <a:r>
              <a:rPr lang="zh-CN" altLang="en-US" sz="2000" dirty="0" smtClean="0">
                <a:solidFill>
                  <a:schemeClr val="tx1">
                    <a:lumMod val="65000"/>
                    <a:lumOff val="35000"/>
                  </a:schemeClr>
                </a:solidFill>
              </a:rPr>
              <a:t>或者</a:t>
            </a:r>
            <a:r>
              <a:rPr lang="en-US" altLang="zh-CN" sz="2000" dirty="0" smtClean="0">
                <a:solidFill>
                  <a:schemeClr val="tx1">
                    <a:lumMod val="65000"/>
                    <a:lumOff val="35000"/>
                  </a:schemeClr>
                </a:solidFill>
              </a:rPr>
              <a:t>ECAN1INT</a:t>
            </a:r>
            <a:r>
              <a:rPr lang="zh-CN" altLang="en-US" sz="2000" dirty="0" smtClean="0">
                <a:solidFill>
                  <a:schemeClr val="tx1">
                    <a:lumMod val="65000"/>
                    <a:lumOff val="35000"/>
                  </a:schemeClr>
                </a:solidFill>
              </a:rPr>
              <a:t>上，中断线</a:t>
            </a:r>
            <a:r>
              <a:rPr lang="en-US" altLang="zh-CN" sz="2000" dirty="0" smtClean="0">
                <a:solidFill>
                  <a:schemeClr val="tx1">
                    <a:lumMod val="65000"/>
                    <a:lumOff val="35000"/>
                  </a:schemeClr>
                </a:solidFill>
              </a:rPr>
              <a:t>ECAN0INT</a:t>
            </a:r>
            <a:r>
              <a:rPr lang="zh-CN" altLang="en-US" sz="2000" dirty="0" smtClean="0">
                <a:solidFill>
                  <a:schemeClr val="tx1">
                    <a:lumMod val="65000"/>
                    <a:lumOff val="35000"/>
                  </a:schemeClr>
                </a:solidFill>
              </a:rPr>
              <a:t>比</a:t>
            </a:r>
            <a:r>
              <a:rPr lang="en-US" altLang="zh-CN" sz="2000" dirty="0" smtClean="0">
                <a:solidFill>
                  <a:schemeClr val="tx1">
                    <a:lumMod val="65000"/>
                    <a:lumOff val="35000"/>
                  </a:schemeClr>
                </a:solidFill>
              </a:rPr>
              <a:t>ECAN1INT</a:t>
            </a:r>
            <a:r>
              <a:rPr lang="zh-CN" altLang="en-US" sz="2000" dirty="0" smtClean="0">
                <a:solidFill>
                  <a:schemeClr val="tx1">
                    <a:lumMod val="65000"/>
                    <a:lumOff val="35000"/>
                  </a:schemeClr>
                </a:solidFill>
              </a:rPr>
              <a:t>的优先级高。比如，选择将邮箱中断映射到中断线</a:t>
            </a:r>
            <a:r>
              <a:rPr lang="en-US" altLang="zh-CN" sz="2000" dirty="0" smtClean="0">
                <a:solidFill>
                  <a:schemeClr val="tx1">
                    <a:lumMod val="65000"/>
                    <a:lumOff val="35000"/>
                  </a:schemeClr>
                </a:solidFill>
              </a:rPr>
              <a:t>ECA0INT</a:t>
            </a:r>
            <a:r>
              <a:rPr lang="zh-CN" altLang="en-US" sz="2000" dirty="0" smtClean="0">
                <a:solidFill>
                  <a:schemeClr val="tx1">
                    <a:lumMod val="65000"/>
                    <a:lumOff val="35000"/>
                  </a:schemeClr>
                </a:solidFill>
              </a:rPr>
              <a:t>，将系统中断映射到中断线</a:t>
            </a:r>
            <a:r>
              <a:rPr lang="en-US" altLang="zh-CN" sz="2000" dirty="0" smtClean="0">
                <a:solidFill>
                  <a:schemeClr val="tx1">
                    <a:lumMod val="65000"/>
                    <a:lumOff val="35000"/>
                  </a:schemeClr>
                </a:solidFill>
              </a:rPr>
              <a:t>ECAN1INT</a:t>
            </a:r>
            <a:r>
              <a:rPr lang="zh-CN" altLang="en-US" sz="2000" dirty="0" smtClean="0">
                <a:solidFill>
                  <a:schemeClr val="tx1">
                    <a:lumMod val="65000"/>
                    <a:lumOff val="35000"/>
                  </a:schemeClr>
                </a:solidFill>
              </a:rPr>
              <a:t>，则当邮箱数据发送成功、数据接收完成或者邮箱超时时所产生的中断将使用中断线</a:t>
            </a:r>
            <a:r>
              <a:rPr lang="en-US" altLang="zh-CN" sz="2000" dirty="0" smtClean="0">
                <a:solidFill>
                  <a:schemeClr val="tx1">
                    <a:lumMod val="65000"/>
                    <a:lumOff val="35000"/>
                  </a:schemeClr>
                </a:solidFill>
              </a:rPr>
              <a:t>ECAN0INT</a:t>
            </a:r>
            <a:r>
              <a:rPr lang="zh-CN" altLang="en-US" sz="2000" dirty="0" smtClean="0">
                <a:solidFill>
                  <a:schemeClr val="tx1">
                    <a:lumMod val="65000"/>
                    <a:lumOff val="35000"/>
                  </a:schemeClr>
                </a:solidFill>
              </a:rPr>
              <a:t>，而其余的中断都将使用中断线</a:t>
            </a:r>
            <a:r>
              <a:rPr lang="en-US" altLang="zh-CN" sz="2000" dirty="0" smtClean="0">
                <a:solidFill>
                  <a:schemeClr val="tx1">
                    <a:lumMod val="65000"/>
                    <a:lumOff val="35000"/>
                  </a:schemeClr>
                </a:solidFill>
              </a:rPr>
              <a:t>ECAN1INT</a:t>
            </a:r>
            <a:r>
              <a:rPr lang="zh-CN" altLang="en-US" sz="2000" dirty="0" smtClean="0">
                <a:solidFill>
                  <a:schemeClr val="tx1">
                    <a:lumMod val="65000"/>
                    <a:lumOff val="35000"/>
                  </a:schemeClr>
                </a:solidFill>
              </a:rPr>
              <a:t>，也就是说</a:t>
            </a:r>
            <a:r>
              <a:rPr lang="en-US" altLang="zh-CN" sz="2000" dirty="0" smtClean="0">
                <a:solidFill>
                  <a:schemeClr val="tx1">
                    <a:lumMod val="65000"/>
                    <a:lumOff val="35000"/>
                  </a:schemeClr>
                </a:solidFill>
              </a:rPr>
              <a:t>CAN</a:t>
            </a:r>
            <a:r>
              <a:rPr lang="zh-CN" altLang="en-US" sz="2000" dirty="0" smtClean="0">
                <a:solidFill>
                  <a:schemeClr val="tx1">
                    <a:lumMod val="65000"/>
                    <a:lumOff val="35000"/>
                  </a:schemeClr>
                </a:solidFill>
              </a:rPr>
              <a:t>模块的中断都是复用中断线的，当多个中断同时产生时，将根据中断事件的优先级来决定哪一个中断事件先被中断线响应。</a:t>
            </a:r>
            <a:endParaRPr lang="zh-CN" altLang="en-US" sz="20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eCAN</a:t>
            </a:r>
            <a:r>
              <a:rPr lang="zh-CN" altLang="en-US" dirty="0"/>
              <a:t>模块的中断</a:t>
            </a:r>
            <a:endParaRPr lang="zh-CN" altLang="en-US" dirty="0"/>
          </a:p>
        </p:txBody>
      </p:sp>
      <p:sp>
        <p:nvSpPr>
          <p:cNvPr id="2" name="矩形 1"/>
          <p:cNvSpPr/>
          <p:nvPr/>
        </p:nvSpPr>
        <p:spPr>
          <a:xfrm>
            <a:off x="755577" y="1347614"/>
            <a:ext cx="7632846" cy="2862322"/>
          </a:xfrm>
          <a:prstGeom prst="rect">
            <a:avLst/>
          </a:prstGeom>
        </p:spPr>
        <p:txBody>
          <a:bodyPr wrap="square">
            <a:spAutoFit/>
          </a:bodyPr>
          <a:lstStyle/>
          <a:p>
            <a:pPr indent="444500"/>
            <a:r>
              <a:rPr lang="zh-CN" altLang="en-US" sz="2000" dirty="0">
                <a:solidFill>
                  <a:schemeClr val="tx1">
                    <a:lumMod val="65000"/>
                    <a:lumOff val="35000"/>
                  </a:schemeClr>
                </a:solidFill>
              </a:rPr>
              <a:t>中断的内容总结之后，无非就是当中断事件产生时，中断标志位将被置位，此时如果中断屏蔽位使能了该中断，则中断就会向</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控制器提出中断请求。能够看出，和中断相关的寄存器有中断标志寄存器和中断屏蔽寄存器。</a:t>
            </a:r>
            <a:r>
              <a:rPr lang="en-US" altLang="zh-CN" sz="2000" dirty="0">
                <a:solidFill>
                  <a:schemeClr val="tx1">
                    <a:lumMod val="65000"/>
                    <a:lumOff val="35000"/>
                  </a:schemeClr>
                </a:solidFill>
              </a:rPr>
              <a:t>CAN</a:t>
            </a:r>
            <a:r>
              <a:rPr lang="zh-CN" altLang="en-US" sz="2000" dirty="0">
                <a:solidFill>
                  <a:schemeClr val="tx1">
                    <a:lumMod val="65000"/>
                    <a:lumOff val="35000"/>
                  </a:schemeClr>
                </a:solidFill>
              </a:rPr>
              <a:t>模块和中断相关的寄存器有全局中断标志寄存器</a:t>
            </a:r>
            <a:r>
              <a:rPr lang="en-US" altLang="zh-CN" sz="2000" dirty="0">
                <a:solidFill>
                  <a:schemeClr val="tx1">
                    <a:lumMod val="65000"/>
                    <a:lumOff val="35000"/>
                  </a:schemeClr>
                </a:solidFill>
              </a:rPr>
              <a:t>CANGIF0</a:t>
            </a:r>
            <a:r>
              <a:rPr lang="zh-CN" altLang="en-US" sz="2000" dirty="0">
                <a:solidFill>
                  <a:schemeClr val="tx1">
                    <a:lumMod val="65000"/>
                    <a:lumOff val="35000"/>
                  </a:schemeClr>
                </a:solidFill>
              </a:rPr>
              <a:t>和</a:t>
            </a:r>
            <a:r>
              <a:rPr lang="en-US" altLang="zh-CN" sz="2000" dirty="0">
                <a:solidFill>
                  <a:schemeClr val="tx1">
                    <a:lumMod val="65000"/>
                    <a:lumOff val="35000"/>
                  </a:schemeClr>
                </a:solidFill>
              </a:rPr>
              <a:t>CANGIF1</a:t>
            </a:r>
            <a:r>
              <a:rPr lang="zh-CN" altLang="en-US" sz="2000" dirty="0">
                <a:solidFill>
                  <a:schemeClr val="tx1">
                    <a:lumMod val="65000"/>
                    <a:lumOff val="35000"/>
                  </a:schemeClr>
                </a:solidFill>
              </a:rPr>
              <a:t>、全局中断屏蔽寄存器</a:t>
            </a:r>
            <a:r>
              <a:rPr lang="en-US" altLang="zh-CN" sz="2000" dirty="0">
                <a:solidFill>
                  <a:schemeClr val="tx1">
                    <a:lumMod val="65000"/>
                    <a:lumOff val="35000"/>
                  </a:schemeClr>
                </a:solidFill>
              </a:rPr>
              <a:t>CANGIM</a:t>
            </a:r>
            <a:r>
              <a:rPr lang="zh-CN" altLang="en-US" sz="2000" dirty="0">
                <a:solidFill>
                  <a:schemeClr val="tx1">
                    <a:lumMod val="65000"/>
                    <a:lumOff val="35000"/>
                  </a:schemeClr>
                </a:solidFill>
              </a:rPr>
              <a:t>、邮箱中断屏蔽寄存器</a:t>
            </a:r>
            <a:r>
              <a:rPr lang="en-US" altLang="zh-CN" sz="2000" dirty="0">
                <a:solidFill>
                  <a:schemeClr val="tx1">
                    <a:lumMod val="65000"/>
                    <a:lumOff val="35000"/>
                  </a:schemeClr>
                </a:solidFill>
              </a:rPr>
              <a:t>CANMIM</a:t>
            </a:r>
            <a:r>
              <a:rPr lang="zh-CN" altLang="en-US" sz="2000" dirty="0">
                <a:solidFill>
                  <a:schemeClr val="tx1">
                    <a:lumMod val="65000"/>
                    <a:lumOff val="35000"/>
                  </a:schemeClr>
                </a:solidFill>
              </a:rPr>
              <a:t>和邮箱中断优先级寄存器</a:t>
            </a:r>
            <a:r>
              <a:rPr lang="en-US" altLang="zh-CN" sz="2000" dirty="0">
                <a:solidFill>
                  <a:schemeClr val="tx1">
                    <a:lumMod val="65000"/>
                    <a:lumOff val="35000"/>
                  </a:schemeClr>
                </a:solidFill>
              </a:rPr>
              <a:t>CANMIL</a:t>
            </a:r>
            <a:r>
              <a:rPr lang="zh-CN" altLang="en-US" sz="2000" dirty="0">
                <a:solidFill>
                  <a:schemeClr val="tx1">
                    <a:lumMod val="65000"/>
                    <a:lumOff val="35000"/>
                  </a:schemeClr>
                </a:solidFill>
              </a:rPr>
              <a:t>。其中，和邮箱发送中断和接收中断相关的寄存器是</a:t>
            </a:r>
            <a:r>
              <a:rPr lang="en-US" altLang="zh-CN" sz="2000" dirty="0">
                <a:solidFill>
                  <a:schemeClr val="tx1">
                    <a:lumMod val="65000"/>
                    <a:lumOff val="35000"/>
                  </a:schemeClr>
                </a:solidFill>
              </a:rPr>
              <a:t>CANMIM</a:t>
            </a:r>
            <a:r>
              <a:rPr lang="zh-CN" altLang="en-US" sz="2000" dirty="0">
                <a:solidFill>
                  <a:schemeClr val="tx1">
                    <a:lumMod val="65000"/>
                    <a:lumOff val="35000"/>
                  </a:schemeClr>
                </a:solidFill>
              </a:rPr>
              <a:t>、</a:t>
            </a:r>
            <a:r>
              <a:rPr lang="en-US" altLang="zh-CN" sz="2000" dirty="0">
                <a:solidFill>
                  <a:schemeClr val="tx1">
                    <a:lumMod val="65000"/>
                    <a:lumOff val="35000"/>
                  </a:schemeClr>
                </a:solidFill>
              </a:rPr>
              <a:t>CANMIL</a:t>
            </a:r>
            <a:r>
              <a:rPr lang="zh-CN" altLang="en-US" sz="2000" dirty="0">
                <a:solidFill>
                  <a:schemeClr val="tx1">
                    <a:lumMod val="65000"/>
                    <a:lumOff val="35000"/>
                  </a:schemeClr>
                </a:solidFill>
              </a:rPr>
              <a:t>以及</a:t>
            </a:r>
            <a:r>
              <a:rPr lang="en-US" altLang="zh-CN" sz="2000" dirty="0">
                <a:solidFill>
                  <a:schemeClr val="tx1">
                    <a:lumMod val="65000"/>
                    <a:lumOff val="35000"/>
                  </a:schemeClr>
                </a:solidFill>
              </a:rPr>
              <a:t>CANGILF0/1</a:t>
            </a:r>
            <a:r>
              <a:rPr lang="zh-CN" altLang="en-US" sz="2000" dirty="0">
                <a:solidFill>
                  <a:schemeClr val="tx1">
                    <a:lumMod val="65000"/>
                    <a:lumOff val="35000"/>
                  </a:schemeClr>
                </a:solidFill>
              </a:rPr>
              <a:t>的</a:t>
            </a:r>
            <a:r>
              <a:rPr lang="en-US" altLang="zh-CN" sz="2000" dirty="0">
                <a:solidFill>
                  <a:schemeClr val="tx1">
                    <a:lumMod val="65000"/>
                    <a:lumOff val="35000"/>
                  </a:schemeClr>
                </a:solidFill>
              </a:rPr>
              <a:t>GMIF0/1</a:t>
            </a:r>
            <a:r>
              <a:rPr lang="zh-CN" altLang="en-US" sz="2000" dirty="0">
                <a:solidFill>
                  <a:schemeClr val="tx1">
                    <a:lumMod val="65000"/>
                    <a:lumOff val="35000"/>
                  </a:schemeClr>
                </a:solidFill>
              </a:rPr>
              <a:t>标志位，为了更好的理解这部分内容，建议先熟悉一下上述的几个寄存器。</a:t>
            </a:r>
            <a:endParaRPr lang="zh-CN" altLang="en-US" sz="20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eCAN</a:t>
            </a:r>
            <a:r>
              <a:rPr lang="zh-CN" altLang="en-US" dirty="0"/>
              <a:t>模块的中断</a:t>
            </a:r>
            <a:endParaRPr lang="zh-CN" altLang="en-US" dirty="0"/>
          </a:p>
        </p:txBody>
      </p:sp>
      <p:sp>
        <p:nvSpPr>
          <p:cNvPr id="2" name="矩形 1"/>
          <p:cNvSpPr/>
          <p:nvPr/>
        </p:nvSpPr>
        <p:spPr>
          <a:xfrm>
            <a:off x="755577" y="987574"/>
            <a:ext cx="7632846" cy="3785652"/>
          </a:xfrm>
          <a:prstGeom prst="rect">
            <a:avLst/>
          </a:prstGeom>
        </p:spPr>
        <p:txBody>
          <a:bodyPr wrap="square">
            <a:spAutoFit/>
          </a:bodyPr>
          <a:lstStyle/>
          <a:p>
            <a:pPr indent="444500"/>
            <a:r>
              <a:rPr lang="zh-CN" altLang="en-US" sz="2000" dirty="0">
                <a:solidFill>
                  <a:schemeClr val="tx1">
                    <a:lumMod val="65000"/>
                    <a:lumOff val="35000"/>
                  </a:schemeClr>
                </a:solidFill>
              </a:rPr>
              <a:t>当</a:t>
            </a:r>
            <a:r>
              <a:rPr lang="en-US" altLang="zh-CN" sz="2000" dirty="0">
                <a:solidFill>
                  <a:schemeClr val="tx1">
                    <a:lumMod val="65000"/>
                    <a:lumOff val="35000"/>
                  </a:schemeClr>
                </a:solidFill>
              </a:rPr>
              <a:t>CAN</a:t>
            </a:r>
            <a:r>
              <a:rPr lang="zh-CN" altLang="en-US" sz="2000" dirty="0">
                <a:solidFill>
                  <a:schemeClr val="tx1">
                    <a:lumMod val="65000"/>
                    <a:lumOff val="35000"/>
                  </a:schemeClr>
                </a:solidFill>
              </a:rPr>
              <a:t>模块工作于标准</a:t>
            </a:r>
            <a:r>
              <a:rPr lang="en-US" altLang="zh-CN" sz="2000" dirty="0">
                <a:solidFill>
                  <a:schemeClr val="tx1">
                    <a:lumMod val="65000"/>
                    <a:lumOff val="35000"/>
                  </a:schemeClr>
                </a:solidFill>
              </a:rPr>
              <a:t>CAN</a:t>
            </a:r>
            <a:r>
              <a:rPr lang="zh-CN" altLang="en-US" sz="2000" dirty="0">
                <a:solidFill>
                  <a:schemeClr val="tx1">
                    <a:lumMod val="65000"/>
                    <a:lumOff val="35000"/>
                  </a:schemeClr>
                </a:solidFill>
              </a:rPr>
              <a:t>模式时，邮箱</a:t>
            </a:r>
            <a:r>
              <a:rPr lang="en-US" altLang="zh-CN" sz="2000" dirty="0">
                <a:solidFill>
                  <a:schemeClr val="tx1">
                    <a:lumMod val="65000"/>
                    <a:lumOff val="35000"/>
                  </a:schemeClr>
                </a:solidFill>
              </a:rPr>
              <a:t>0~</a:t>
            </a:r>
            <a:r>
              <a:rPr lang="zh-CN" altLang="en-US" sz="2000" dirty="0">
                <a:solidFill>
                  <a:schemeClr val="tx1">
                    <a:lumMod val="65000"/>
                    <a:lumOff val="35000"/>
                  </a:schemeClr>
                </a:solidFill>
              </a:rPr>
              <a:t>邮箱</a:t>
            </a:r>
            <a:r>
              <a:rPr lang="en-US" altLang="zh-CN" sz="2000" dirty="0">
                <a:solidFill>
                  <a:schemeClr val="tx1">
                    <a:lumMod val="65000"/>
                    <a:lumOff val="35000"/>
                  </a:schemeClr>
                </a:solidFill>
              </a:rPr>
              <a:t>15</a:t>
            </a:r>
            <a:r>
              <a:rPr lang="zh-CN" altLang="en-US" sz="2000" dirty="0">
                <a:solidFill>
                  <a:schemeClr val="tx1">
                    <a:lumMod val="65000"/>
                    <a:lumOff val="35000"/>
                  </a:schemeClr>
                </a:solidFill>
              </a:rPr>
              <a:t>可用，当</a:t>
            </a:r>
            <a:r>
              <a:rPr lang="en-US" altLang="zh-CN" sz="2000" dirty="0">
                <a:solidFill>
                  <a:schemeClr val="tx1">
                    <a:lumMod val="65000"/>
                    <a:lumOff val="35000"/>
                  </a:schemeClr>
                </a:solidFill>
              </a:rPr>
              <a:t>CAN</a:t>
            </a:r>
            <a:r>
              <a:rPr lang="zh-CN" altLang="en-US" sz="2000" dirty="0">
                <a:solidFill>
                  <a:schemeClr val="tx1">
                    <a:lumMod val="65000"/>
                    <a:lumOff val="35000"/>
                  </a:schemeClr>
                </a:solidFill>
              </a:rPr>
              <a:t>模块工作于增强型</a:t>
            </a:r>
            <a:r>
              <a:rPr lang="en-US" altLang="zh-CN" sz="2000" dirty="0">
                <a:solidFill>
                  <a:schemeClr val="tx1">
                    <a:lumMod val="65000"/>
                    <a:lumOff val="35000"/>
                  </a:schemeClr>
                </a:solidFill>
              </a:rPr>
              <a:t>CAN</a:t>
            </a:r>
            <a:r>
              <a:rPr lang="zh-CN" altLang="en-US" sz="2000" dirty="0">
                <a:solidFill>
                  <a:schemeClr val="tx1">
                    <a:lumMod val="65000"/>
                    <a:lumOff val="35000"/>
                  </a:schemeClr>
                </a:solidFill>
              </a:rPr>
              <a:t>模式时，邮箱</a:t>
            </a:r>
            <a:r>
              <a:rPr lang="en-US" altLang="zh-CN" sz="2000" dirty="0">
                <a:solidFill>
                  <a:schemeClr val="tx1">
                    <a:lumMod val="65000"/>
                    <a:lumOff val="35000"/>
                  </a:schemeClr>
                </a:solidFill>
              </a:rPr>
              <a:t>0~</a:t>
            </a:r>
            <a:r>
              <a:rPr lang="zh-CN" altLang="en-US" sz="2000" dirty="0">
                <a:solidFill>
                  <a:schemeClr val="tx1">
                    <a:lumMod val="65000"/>
                    <a:lumOff val="35000"/>
                  </a:schemeClr>
                </a:solidFill>
              </a:rPr>
              <a:t>邮箱</a:t>
            </a:r>
            <a:r>
              <a:rPr lang="en-US" altLang="zh-CN" sz="2000" dirty="0">
                <a:solidFill>
                  <a:schemeClr val="tx1">
                    <a:lumMod val="65000"/>
                    <a:lumOff val="35000"/>
                  </a:schemeClr>
                </a:solidFill>
              </a:rPr>
              <a:t>31</a:t>
            </a:r>
            <a:r>
              <a:rPr lang="zh-CN" altLang="en-US" sz="2000" dirty="0">
                <a:solidFill>
                  <a:schemeClr val="tx1">
                    <a:lumMod val="65000"/>
                    <a:lumOff val="35000"/>
                  </a:schemeClr>
                </a:solidFill>
              </a:rPr>
              <a:t>可用。无论工作于哪种模式，每个邮箱都可以产生发送或者接收中断。每个邮箱都有一个专用的中断屏蔽位</a:t>
            </a:r>
            <a:r>
              <a:rPr lang="en-US" altLang="zh-CN" sz="2000" dirty="0" err="1">
                <a:solidFill>
                  <a:schemeClr val="tx1">
                    <a:lumMod val="65000"/>
                    <a:lumOff val="35000"/>
                  </a:schemeClr>
                </a:solidFill>
              </a:rPr>
              <a:t>MIMn</a:t>
            </a:r>
            <a:r>
              <a:rPr lang="zh-CN" altLang="en-US" sz="2000" dirty="0">
                <a:solidFill>
                  <a:schemeClr val="tx1">
                    <a:lumMod val="65000"/>
                    <a:lumOff val="35000"/>
                  </a:schemeClr>
                </a:solidFill>
              </a:rPr>
              <a:t>和中断级别位</a:t>
            </a:r>
            <a:r>
              <a:rPr lang="en-US" altLang="zh-CN" sz="2000" dirty="0" err="1">
                <a:solidFill>
                  <a:schemeClr val="tx1">
                    <a:lumMod val="65000"/>
                    <a:lumOff val="35000"/>
                  </a:schemeClr>
                </a:solidFill>
              </a:rPr>
              <a:t>MILn</a:t>
            </a:r>
            <a:r>
              <a:rPr lang="zh-CN" altLang="en-US" sz="2000" dirty="0">
                <a:solidFill>
                  <a:schemeClr val="tx1">
                    <a:lumMod val="65000"/>
                    <a:lumOff val="35000"/>
                  </a:schemeClr>
                </a:solidFill>
              </a:rPr>
              <a:t>。中断级别位</a:t>
            </a:r>
            <a:r>
              <a:rPr lang="en-US" altLang="zh-CN" sz="2000" dirty="0" err="1">
                <a:solidFill>
                  <a:schemeClr val="tx1">
                    <a:lumMod val="65000"/>
                    <a:lumOff val="35000"/>
                  </a:schemeClr>
                </a:solidFill>
              </a:rPr>
              <a:t>MILn</a:t>
            </a:r>
            <a:r>
              <a:rPr lang="zh-CN" altLang="en-US" sz="2000" dirty="0">
                <a:solidFill>
                  <a:schemeClr val="tx1">
                    <a:lumMod val="65000"/>
                    <a:lumOff val="35000"/>
                  </a:schemeClr>
                </a:solidFill>
              </a:rPr>
              <a:t>决定了当邮箱产生中断事件时，该中断映射到</a:t>
            </a:r>
            <a:r>
              <a:rPr lang="en-US" altLang="zh-CN" sz="2000" dirty="0">
                <a:solidFill>
                  <a:schemeClr val="tx1">
                    <a:lumMod val="65000"/>
                    <a:lumOff val="35000"/>
                  </a:schemeClr>
                </a:solidFill>
              </a:rPr>
              <a:t>ECAN0INT</a:t>
            </a:r>
            <a:r>
              <a:rPr lang="zh-CN" altLang="en-US" sz="2000" dirty="0">
                <a:solidFill>
                  <a:schemeClr val="tx1">
                    <a:lumMod val="65000"/>
                    <a:lumOff val="35000"/>
                  </a:schemeClr>
                </a:solidFill>
              </a:rPr>
              <a:t>还是</a:t>
            </a:r>
            <a:r>
              <a:rPr lang="en-US" altLang="zh-CN" sz="2000" dirty="0">
                <a:solidFill>
                  <a:schemeClr val="tx1">
                    <a:lumMod val="65000"/>
                    <a:lumOff val="35000"/>
                  </a:schemeClr>
                </a:solidFill>
              </a:rPr>
              <a:t>ECAN1INT</a:t>
            </a:r>
            <a:r>
              <a:rPr lang="zh-CN" altLang="en-US" sz="2000" dirty="0">
                <a:solidFill>
                  <a:schemeClr val="tx1">
                    <a:lumMod val="65000"/>
                    <a:lumOff val="35000"/>
                  </a:schemeClr>
                </a:solidFill>
              </a:rPr>
              <a:t>。如果接收邮箱接收到了</a:t>
            </a:r>
            <a:r>
              <a:rPr lang="en-US" altLang="zh-CN" sz="2000" dirty="0">
                <a:solidFill>
                  <a:schemeClr val="tx1">
                    <a:lumMod val="65000"/>
                    <a:lumOff val="35000"/>
                  </a:schemeClr>
                </a:solidFill>
              </a:rPr>
              <a:t>CAN</a:t>
            </a:r>
            <a:r>
              <a:rPr lang="zh-CN" altLang="en-US" sz="2000" dirty="0">
                <a:solidFill>
                  <a:schemeClr val="tx1">
                    <a:lumMod val="65000"/>
                    <a:lumOff val="35000"/>
                  </a:schemeClr>
                </a:solidFill>
              </a:rPr>
              <a:t>的消息，此时</a:t>
            </a:r>
            <a:r>
              <a:rPr lang="en-US" altLang="zh-CN" sz="2000" dirty="0" err="1">
                <a:solidFill>
                  <a:schemeClr val="tx1">
                    <a:lumMod val="65000"/>
                    <a:lumOff val="35000"/>
                  </a:schemeClr>
                </a:solidFill>
              </a:rPr>
              <a:t>RMPn</a:t>
            </a:r>
            <a:r>
              <a:rPr lang="en-US" altLang="zh-CN" sz="2000" dirty="0">
                <a:solidFill>
                  <a:schemeClr val="tx1">
                    <a:lumMod val="65000"/>
                    <a:lumOff val="35000"/>
                  </a:schemeClr>
                </a:solidFill>
              </a:rPr>
              <a:t>=1</a:t>
            </a:r>
            <a:r>
              <a:rPr lang="zh-CN" altLang="en-US" sz="2000" dirty="0">
                <a:solidFill>
                  <a:schemeClr val="tx1">
                    <a:lumMod val="65000"/>
                    <a:lumOff val="35000"/>
                  </a:schemeClr>
                </a:solidFill>
              </a:rPr>
              <a:t>，或者从发送邮箱发送了一条消息，此时</a:t>
            </a:r>
            <a:r>
              <a:rPr lang="en-US" altLang="zh-CN" sz="2000" dirty="0" err="1">
                <a:solidFill>
                  <a:schemeClr val="tx1">
                    <a:lumMod val="65000"/>
                    <a:lumOff val="35000"/>
                  </a:schemeClr>
                </a:solidFill>
              </a:rPr>
              <a:t>TAn</a:t>
            </a:r>
            <a:r>
              <a:rPr lang="en-US" altLang="zh-CN" sz="2000" dirty="0">
                <a:solidFill>
                  <a:schemeClr val="tx1">
                    <a:lumMod val="65000"/>
                    <a:lumOff val="35000"/>
                  </a:schemeClr>
                </a:solidFill>
              </a:rPr>
              <a:t>=1</a:t>
            </a:r>
            <a:r>
              <a:rPr lang="zh-CN" altLang="en-US" sz="2000" dirty="0">
                <a:solidFill>
                  <a:schemeClr val="tx1">
                    <a:lumMod val="65000"/>
                    <a:lumOff val="35000"/>
                  </a:schemeClr>
                </a:solidFill>
              </a:rPr>
              <a:t>，系统将根据</a:t>
            </a:r>
            <a:r>
              <a:rPr lang="en-US" altLang="zh-CN" sz="2000" dirty="0" err="1">
                <a:solidFill>
                  <a:schemeClr val="tx1">
                    <a:lumMod val="65000"/>
                    <a:lumOff val="35000"/>
                  </a:schemeClr>
                </a:solidFill>
              </a:rPr>
              <a:t>MILn</a:t>
            </a:r>
            <a:r>
              <a:rPr lang="zh-CN" altLang="en-US" sz="2000" dirty="0">
                <a:solidFill>
                  <a:schemeClr val="tx1">
                    <a:lumMod val="65000"/>
                    <a:lumOff val="35000"/>
                  </a:schemeClr>
                </a:solidFill>
              </a:rPr>
              <a:t>的情况来对中断标志位进行置位。如果</a:t>
            </a:r>
            <a:r>
              <a:rPr lang="en-US" altLang="zh-CN" sz="2000" dirty="0" err="1">
                <a:solidFill>
                  <a:schemeClr val="tx1">
                    <a:lumMod val="65000"/>
                    <a:lumOff val="35000"/>
                  </a:schemeClr>
                </a:solidFill>
              </a:rPr>
              <a:t>MILn</a:t>
            </a:r>
            <a:r>
              <a:rPr lang="zh-CN" altLang="en-US" sz="2000" dirty="0">
                <a:solidFill>
                  <a:schemeClr val="tx1">
                    <a:lumMod val="65000"/>
                    <a:lumOff val="35000"/>
                  </a:schemeClr>
                </a:solidFill>
              </a:rPr>
              <a:t>的值为</a:t>
            </a:r>
            <a:r>
              <a:rPr lang="en-US" altLang="zh-CN" sz="2000" dirty="0">
                <a:solidFill>
                  <a:schemeClr val="tx1">
                    <a:lumMod val="65000"/>
                    <a:lumOff val="35000"/>
                  </a:schemeClr>
                </a:solidFill>
              </a:rPr>
              <a:t>1</a:t>
            </a:r>
            <a:r>
              <a:rPr lang="zh-CN" altLang="en-US" sz="2000" dirty="0">
                <a:solidFill>
                  <a:schemeClr val="tx1">
                    <a:lumMod val="65000"/>
                    <a:lumOff val="35000"/>
                  </a:schemeClr>
                </a:solidFill>
              </a:rPr>
              <a:t>，则</a:t>
            </a:r>
            <a:r>
              <a:rPr lang="en-US" altLang="zh-CN" sz="2000" dirty="0">
                <a:solidFill>
                  <a:schemeClr val="tx1">
                    <a:lumMod val="65000"/>
                    <a:lumOff val="35000"/>
                  </a:schemeClr>
                </a:solidFill>
              </a:rPr>
              <a:t>CANGIF1</a:t>
            </a:r>
            <a:r>
              <a:rPr lang="zh-CN" altLang="en-US" sz="2000" dirty="0">
                <a:solidFill>
                  <a:schemeClr val="tx1">
                    <a:lumMod val="65000"/>
                    <a:lumOff val="35000"/>
                  </a:schemeClr>
                </a:solidFill>
              </a:rPr>
              <a:t>的位</a:t>
            </a:r>
            <a:r>
              <a:rPr lang="en-US" altLang="zh-CN" sz="2000" dirty="0">
                <a:solidFill>
                  <a:schemeClr val="tx1">
                    <a:lumMod val="65000"/>
                    <a:lumOff val="35000"/>
                  </a:schemeClr>
                </a:solidFill>
              </a:rPr>
              <a:t>GMIF1</a:t>
            </a:r>
            <a:r>
              <a:rPr lang="zh-CN" altLang="en-US" sz="2000" dirty="0">
                <a:solidFill>
                  <a:schemeClr val="tx1">
                    <a:lumMod val="65000"/>
                    <a:lumOff val="35000"/>
                  </a:schemeClr>
                </a:solidFill>
              </a:rPr>
              <a:t>被置位，否则</a:t>
            </a:r>
            <a:r>
              <a:rPr lang="en-US" altLang="zh-CN" sz="2000" dirty="0">
                <a:solidFill>
                  <a:schemeClr val="tx1">
                    <a:lumMod val="65000"/>
                    <a:lumOff val="35000"/>
                  </a:schemeClr>
                </a:solidFill>
              </a:rPr>
              <a:t>CANGIF0</a:t>
            </a:r>
            <a:r>
              <a:rPr lang="zh-CN" altLang="en-US" sz="2000" dirty="0">
                <a:solidFill>
                  <a:schemeClr val="tx1">
                    <a:lumMod val="65000"/>
                    <a:lumOff val="35000"/>
                  </a:schemeClr>
                </a:solidFill>
              </a:rPr>
              <a:t>的</a:t>
            </a:r>
            <a:r>
              <a:rPr lang="en-US" altLang="zh-CN" sz="2000" dirty="0">
                <a:solidFill>
                  <a:schemeClr val="tx1">
                    <a:lumMod val="65000"/>
                    <a:lumOff val="35000"/>
                  </a:schemeClr>
                </a:solidFill>
              </a:rPr>
              <a:t>GMIF0</a:t>
            </a:r>
            <a:r>
              <a:rPr lang="zh-CN" altLang="en-US" sz="2000" dirty="0">
                <a:solidFill>
                  <a:schemeClr val="tx1">
                    <a:lumMod val="65000"/>
                    <a:lumOff val="35000"/>
                  </a:schemeClr>
                </a:solidFill>
              </a:rPr>
              <a:t>被置位。如果相应的邮箱中断屏蔽位</a:t>
            </a:r>
            <a:r>
              <a:rPr lang="en-US" altLang="zh-CN" sz="2000" dirty="0" err="1">
                <a:solidFill>
                  <a:schemeClr val="tx1">
                    <a:lumMod val="65000"/>
                    <a:lumOff val="35000"/>
                  </a:schemeClr>
                </a:solidFill>
              </a:rPr>
              <a:t>MIMn</a:t>
            </a:r>
            <a:r>
              <a:rPr lang="zh-CN" altLang="en-US" sz="2000" dirty="0">
                <a:solidFill>
                  <a:schemeClr val="tx1">
                    <a:lumMod val="65000"/>
                    <a:lumOff val="35000"/>
                  </a:schemeClr>
                </a:solidFill>
              </a:rPr>
              <a:t>已经置位，则相应的中断线就会向</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控制器提出中断请求。当邮箱产生中断时，可以通过寄存器</a:t>
            </a:r>
            <a:r>
              <a:rPr lang="en-US" altLang="zh-CN" sz="2000" dirty="0">
                <a:solidFill>
                  <a:schemeClr val="tx1">
                    <a:lumMod val="65000"/>
                    <a:lumOff val="35000"/>
                  </a:schemeClr>
                </a:solidFill>
              </a:rPr>
              <a:t>CANGIF0/1</a:t>
            </a:r>
            <a:r>
              <a:rPr lang="zh-CN" altLang="en-US" sz="2000" dirty="0">
                <a:solidFill>
                  <a:schemeClr val="tx1">
                    <a:lumMod val="65000"/>
                    <a:lumOff val="35000"/>
                  </a:schemeClr>
                </a:solidFill>
              </a:rPr>
              <a:t>的</a:t>
            </a:r>
            <a:r>
              <a:rPr lang="en-US" altLang="zh-CN" sz="2000" dirty="0">
                <a:solidFill>
                  <a:schemeClr val="tx1">
                    <a:lumMod val="65000"/>
                    <a:lumOff val="35000"/>
                  </a:schemeClr>
                </a:solidFill>
              </a:rPr>
              <a:t>MIV0/1</a:t>
            </a:r>
            <a:r>
              <a:rPr lang="zh-CN" altLang="en-US" sz="2000" dirty="0">
                <a:solidFill>
                  <a:schemeClr val="tx1">
                    <a:lumMod val="65000"/>
                    <a:lumOff val="35000"/>
                  </a:schemeClr>
                </a:solidFill>
              </a:rPr>
              <a:t>来判断出是哪个邮箱产生了中断。</a:t>
            </a:r>
            <a:endParaRPr lang="zh-CN" altLang="en-US" sz="20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eCAN</a:t>
            </a:r>
            <a:r>
              <a:rPr lang="zh-CN" altLang="en-US" dirty="0"/>
              <a:t>模块的中断</a:t>
            </a:r>
            <a:endParaRPr lang="zh-CN" altLang="en-US" dirty="0"/>
          </a:p>
        </p:txBody>
      </p:sp>
      <p:sp>
        <p:nvSpPr>
          <p:cNvPr id="2" name="矩形 1"/>
          <p:cNvSpPr/>
          <p:nvPr/>
        </p:nvSpPr>
        <p:spPr>
          <a:xfrm>
            <a:off x="755577" y="1419622"/>
            <a:ext cx="7632846" cy="2862322"/>
          </a:xfrm>
          <a:prstGeom prst="rect">
            <a:avLst/>
          </a:prstGeom>
        </p:spPr>
        <p:txBody>
          <a:bodyPr wrap="square">
            <a:spAutoFit/>
          </a:bodyPr>
          <a:lstStyle/>
          <a:p>
            <a:pPr indent="444500"/>
            <a:r>
              <a:rPr lang="zh-CN" altLang="en-US" sz="2000" dirty="0">
                <a:solidFill>
                  <a:schemeClr val="tx1">
                    <a:lumMod val="65000"/>
                    <a:lumOff val="35000"/>
                  </a:schemeClr>
                </a:solidFill>
              </a:rPr>
              <a:t>当发送请求复位寄存器的位</a:t>
            </a:r>
            <a:r>
              <a:rPr lang="en-US" altLang="zh-CN" sz="2000" dirty="0" err="1">
                <a:solidFill>
                  <a:schemeClr val="tx1">
                    <a:lumMod val="65000"/>
                    <a:lumOff val="35000"/>
                  </a:schemeClr>
                </a:solidFill>
              </a:rPr>
              <a:t>TRRn</a:t>
            </a:r>
            <a:r>
              <a:rPr lang="zh-CN" altLang="en-US" sz="2000" dirty="0">
                <a:solidFill>
                  <a:schemeClr val="tx1">
                    <a:lumMod val="65000"/>
                    <a:lumOff val="35000"/>
                  </a:schemeClr>
                </a:solidFill>
              </a:rPr>
              <a:t>置位后，将终止发送消息，此时，异常中断相应寄存器</a:t>
            </a:r>
            <a:r>
              <a:rPr lang="en-US" altLang="zh-CN" sz="2000" dirty="0">
                <a:solidFill>
                  <a:schemeClr val="tx1">
                    <a:lumMod val="65000"/>
                    <a:lumOff val="35000"/>
                  </a:schemeClr>
                </a:solidFill>
              </a:rPr>
              <a:t>CANAA</a:t>
            </a:r>
            <a:r>
              <a:rPr lang="zh-CN" altLang="en-US" sz="2000" dirty="0">
                <a:solidFill>
                  <a:schemeClr val="tx1">
                    <a:lumMod val="65000"/>
                    <a:lumOff val="35000"/>
                  </a:schemeClr>
                </a:solidFill>
              </a:rPr>
              <a:t>的位</a:t>
            </a:r>
            <a:r>
              <a:rPr lang="en-US" altLang="zh-CN" sz="2000" dirty="0" err="1">
                <a:solidFill>
                  <a:schemeClr val="tx1">
                    <a:lumMod val="65000"/>
                    <a:lumOff val="35000"/>
                  </a:schemeClr>
                </a:solidFill>
              </a:rPr>
              <a:t>AAn</a:t>
            </a:r>
            <a:r>
              <a:rPr lang="zh-CN" altLang="en-US" sz="2000" dirty="0">
                <a:solidFill>
                  <a:schemeClr val="tx1">
                    <a:lumMod val="65000"/>
                    <a:lumOff val="35000"/>
                  </a:schemeClr>
                </a:solidFill>
              </a:rPr>
              <a:t>和全局中断标志寄存器</a:t>
            </a:r>
            <a:r>
              <a:rPr lang="en-US" altLang="zh-CN" sz="2000" dirty="0">
                <a:solidFill>
                  <a:schemeClr val="tx1">
                    <a:lumMod val="65000"/>
                    <a:lumOff val="35000"/>
                  </a:schemeClr>
                </a:solidFill>
              </a:rPr>
              <a:t>CANGIF0/1</a:t>
            </a:r>
            <a:r>
              <a:rPr lang="zh-CN" altLang="en-US" sz="2000" dirty="0">
                <a:solidFill>
                  <a:schemeClr val="tx1">
                    <a:lumMod val="65000"/>
                    <a:lumOff val="35000"/>
                  </a:schemeClr>
                </a:solidFill>
              </a:rPr>
              <a:t>的终止响应中断标志</a:t>
            </a:r>
            <a:r>
              <a:rPr lang="en-US" altLang="zh-CN" sz="2000" dirty="0">
                <a:solidFill>
                  <a:schemeClr val="tx1">
                    <a:lumMod val="65000"/>
                    <a:lumOff val="35000"/>
                  </a:schemeClr>
                </a:solidFill>
              </a:rPr>
              <a:t>AAIF0/1</a:t>
            </a:r>
            <a:r>
              <a:rPr lang="zh-CN" altLang="en-US" sz="2000" dirty="0">
                <a:solidFill>
                  <a:schemeClr val="tx1">
                    <a:lumMod val="65000"/>
                    <a:lumOff val="35000"/>
                  </a:schemeClr>
                </a:solidFill>
              </a:rPr>
              <a:t>都被置位。如果</a:t>
            </a:r>
            <a:r>
              <a:rPr lang="en-US" altLang="zh-CN" sz="2000" dirty="0">
                <a:solidFill>
                  <a:schemeClr val="tx1">
                    <a:lumMod val="65000"/>
                    <a:lumOff val="35000"/>
                  </a:schemeClr>
                </a:solidFill>
              </a:rPr>
              <a:t>CANGIM</a:t>
            </a:r>
            <a:r>
              <a:rPr lang="zh-CN" altLang="en-US" sz="2000" dirty="0">
                <a:solidFill>
                  <a:schemeClr val="tx1">
                    <a:lumMod val="65000"/>
                    <a:lumOff val="35000"/>
                  </a:schemeClr>
                </a:solidFill>
              </a:rPr>
              <a:t>寄存器中的屏蔽位</a:t>
            </a:r>
            <a:r>
              <a:rPr lang="en-US" altLang="zh-CN" sz="2000" dirty="0">
                <a:solidFill>
                  <a:schemeClr val="tx1">
                    <a:lumMod val="65000"/>
                    <a:lumOff val="35000"/>
                  </a:schemeClr>
                </a:solidFill>
              </a:rPr>
              <a:t>AAIM</a:t>
            </a:r>
            <a:r>
              <a:rPr lang="zh-CN" altLang="en-US" sz="2000" dirty="0">
                <a:solidFill>
                  <a:schemeClr val="tx1">
                    <a:lumMod val="65000"/>
                    <a:lumOff val="35000"/>
                  </a:schemeClr>
                </a:solidFill>
              </a:rPr>
              <a:t>已经置位，则发送终止就会产生中断，相应的中断线向</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控制器提出中断请求。</a:t>
            </a:r>
            <a:endParaRPr lang="zh-CN" altLang="en-US" sz="2000" dirty="0">
              <a:solidFill>
                <a:schemeClr val="tx1">
                  <a:lumMod val="65000"/>
                  <a:lumOff val="35000"/>
                </a:schemeClr>
              </a:solidFill>
            </a:endParaRPr>
          </a:p>
          <a:p>
            <a:pPr indent="444500"/>
            <a:r>
              <a:rPr lang="zh-CN" altLang="en-US" sz="2000" dirty="0">
                <a:solidFill>
                  <a:schemeClr val="tx1">
                    <a:lumMod val="65000"/>
                    <a:lumOff val="35000"/>
                  </a:schemeClr>
                </a:solidFill>
              </a:rPr>
              <a:t>当接收消息丢失时，接收消息丢失寄存器</a:t>
            </a:r>
            <a:r>
              <a:rPr lang="en-US" altLang="zh-CN" sz="2000" dirty="0">
                <a:solidFill>
                  <a:schemeClr val="tx1">
                    <a:lumMod val="65000"/>
                    <a:lumOff val="35000"/>
                  </a:schemeClr>
                </a:solidFill>
              </a:rPr>
              <a:t>CANRML</a:t>
            </a:r>
            <a:r>
              <a:rPr lang="zh-CN" altLang="en-US" sz="2000" dirty="0">
                <a:solidFill>
                  <a:schemeClr val="tx1">
                    <a:lumMod val="65000"/>
                    <a:lumOff val="35000"/>
                  </a:schemeClr>
                </a:solidFill>
              </a:rPr>
              <a:t>的位</a:t>
            </a:r>
            <a:r>
              <a:rPr lang="en-US" altLang="zh-CN" sz="2000" dirty="0" err="1">
                <a:solidFill>
                  <a:schemeClr val="tx1">
                    <a:lumMod val="65000"/>
                    <a:lumOff val="35000"/>
                  </a:schemeClr>
                </a:solidFill>
              </a:rPr>
              <a:t>RMLn</a:t>
            </a:r>
            <a:r>
              <a:rPr lang="zh-CN" altLang="en-US" sz="2000" dirty="0">
                <a:solidFill>
                  <a:schemeClr val="tx1">
                    <a:lumMod val="65000"/>
                    <a:lumOff val="35000"/>
                  </a:schemeClr>
                </a:solidFill>
              </a:rPr>
              <a:t>和全局中断标志寄存器</a:t>
            </a:r>
            <a:r>
              <a:rPr lang="en-US" altLang="zh-CN" sz="2000" dirty="0">
                <a:solidFill>
                  <a:schemeClr val="tx1">
                    <a:lumMod val="65000"/>
                    <a:lumOff val="35000"/>
                  </a:schemeClr>
                </a:solidFill>
              </a:rPr>
              <a:t>CANGIF0/1</a:t>
            </a:r>
            <a:r>
              <a:rPr lang="zh-CN" altLang="en-US" sz="2000" dirty="0">
                <a:solidFill>
                  <a:schemeClr val="tx1">
                    <a:lumMod val="65000"/>
                    <a:lumOff val="35000"/>
                  </a:schemeClr>
                </a:solidFill>
              </a:rPr>
              <a:t>的位</a:t>
            </a:r>
            <a:r>
              <a:rPr lang="en-US" altLang="zh-CN" sz="2000" dirty="0">
                <a:solidFill>
                  <a:schemeClr val="tx1">
                    <a:lumMod val="65000"/>
                    <a:lumOff val="35000"/>
                  </a:schemeClr>
                </a:solidFill>
              </a:rPr>
              <a:t>RMLF0/1</a:t>
            </a:r>
            <a:r>
              <a:rPr lang="zh-CN" altLang="en-US" sz="2000" dirty="0">
                <a:solidFill>
                  <a:schemeClr val="tx1">
                    <a:lumMod val="65000"/>
                    <a:lumOff val="35000"/>
                  </a:schemeClr>
                </a:solidFill>
              </a:rPr>
              <a:t>都会被置位。如果</a:t>
            </a:r>
            <a:r>
              <a:rPr lang="en-US" altLang="zh-CN" sz="2000" dirty="0">
                <a:solidFill>
                  <a:schemeClr val="tx1">
                    <a:lumMod val="65000"/>
                    <a:lumOff val="35000"/>
                  </a:schemeClr>
                </a:solidFill>
              </a:rPr>
              <a:t>CANGIM</a:t>
            </a:r>
            <a:r>
              <a:rPr lang="zh-CN" altLang="en-US" sz="2000" dirty="0">
                <a:solidFill>
                  <a:schemeClr val="tx1">
                    <a:lumMod val="65000"/>
                    <a:lumOff val="35000"/>
                  </a:schemeClr>
                </a:solidFill>
              </a:rPr>
              <a:t>寄存器中的屏蔽位</a:t>
            </a:r>
            <a:r>
              <a:rPr lang="en-US" altLang="zh-CN" sz="2000" dirty="0">
                <a:solidFill>
                  <a:schemeClr val="tx1">
                    <a:lumMod val="65000"/>
                    <a:lumOff val="35000"/>
                  </a:schemeClr>
                </a:solidFill>
              </a:rPr>
              <a:t>RMLIM</a:t>
            </a:r>
            <a:r>
              <a:rPr lang="zh-CN" altLang="en-US" sz="2000" dirty="0">
                <a:solidFill>
                  <a:schemeClr val="tx1">
                    <a:lumMod val="65000"/>
                    <a:lumOff val="35000"/>
                  </a:schemeClr>
                </a:solidFill>
              </a:rPr>
              <a:t>已经置位，则接收消息发生丢失时便会产生中断，相应的中断线向</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控制器提出中断请求。</a:t>
            </a:r>
            <a:endParaRPr lang="zh-CN" altLang="en-US" sz="20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eCAN</a:t>
            </a:r>
            <a:r>
              <a:rPr lang="zh-CN" altLang="en-US" dirty="0"/>
              <a:t>模块的中断</a:t>
            </a:r>
            <a:endParaRPr lang="zh-CN" altLang="en-US" dirty="0"/>
          </a:p>
        </p:txBody>
      </p:sp>
      <p:sp>
        <p:nvSpPr>
          <p:cNvPr id="2" name="矩形 1"/>
          <p:cNvSpPr/>
          <p:nvPr/>
        </p:nvSpPr>
        <p:spPr>
          <a:xfrm>
            <a:off x="755577" y="987574"/>
            <a:ext cx="7632846" cy="3785652"/>
          </a:xfrm>
          <a:prstGeom prst="rect">
            <a:avLst/>
          </a:prstGeom>
        </p:spPr>
        <p:txBody>
          <a:bodyPr wrap="square">
            <a:spAutoFit/>
          </a:bodyPr>
          <a:lstStyle/>
          <a:p>
            <a:pPr indent="444500"/>
            <a:r>
              <a:rPr lang="zh-CN" altLang="en-US" sz="2000" dirty="0">
                <a:solidFill>
                  <a:schemeClr val="tx1">
                    <a:lumMod val="65000"/>
                    <a:lumOff val="35000"/>
                  </a:schemeClr>
                </a:solidFill>
              </a:rPr>
              <a:t>当邮箱在规定的时间内没有接收消息或者发送完成消息，则产生一个超时事件，超时状态寄存器</a:t>
            </a:r>
            <a:r>
              <a:rPr lang="en-US" altLang="zh-CN" sz="2000" dirty="0">
                <a:solidFill>
                  <a:schemeClr val="tx1">
                    <a:lumMod val="65000"/>
                    <a:lumOff val="35000"/>
                  </a:schemeClr>
                </a:solidFill>
              </a:rPr>
              <a:t>CANTOS</a:t>
            </a:r>
            <a:r>
              <a:rPr lang="zh-CN" altLang="en-US" sz="2000" dirty="0">
                <a:solidFill>
                  <a:schemeClr val="tx1">
                    <a:lumMod val="65000"/>
                    <a:lumOff val="35000"/>
                  </a:schemeClr>
                </a:solidFill>
              </a:rPr>
              <a:t>的位</a:t>
            </a:r>
            <a:r>
              <a:rPr lang="en-US" altLang="zh-CN" sz="2000" dirty="0" err="1">
                <a:solidFill>
                  <a:schemeClr val="tx1">
                    <a:lumMod val="65000"/>
                    <a:lumOff val="35000"/>
                  </a:schemeClr>
                </a:solidFill>
              </a:rPr>
              <a:t>TOSn</a:t>
            </a:r>
            <a:r>
              <a:rPr lang="zh-CN" altLang="en-US" sz="2000" dirty="0">
                <a:solidFill>
                  <a:schemeClr val="tx1">
                    <a:lumMod val="65000"/>
                    <a:lumOff val="35000"/>
                  </a:schemeClr>
                </a:solidFill>
              </a:rPr>
              <a:t>和全局中断标志寄存器</a:t>
            </a:r>
            <a:r>
              <a:rPr lang="en-US" altLang="zh-CN" sz="2000" dirty="0">
                <a:solidFill>
                  <a:schemeClr val="tx1">
                    <a:lumMod val="65000"/>
                    <a:lumOff val="35000"/>
                  </a:schemeClr>
                </a:solidFill>
              </a:rPr>
              <a:t>CANGIF0/1</a:t>
            </a:r>
            <a:r>
              <a:rPr lang="zh-CN" altLang="en-US" sz="2000" dirty="0">
                <a:solidFill>
                  <a:schemeClr val="tx1">
                    <a:lumMod val="65000"/>
                    <a:lumOff val="35000"/>
                  </a:schemeClr>
                </a:solidFill>
              </a:rPr>
              <a:t>的位</a:t>
            </a:r>
            <a:r>
              <a:rPr lang="en-US" altLang="zh-CN" sz="2000" dirty="0">
                <a:solidFill>
                  <a:schemeClr val="tx1">
                    <a:lumMod val="65000"/>
                    <a:lumOff val="35000"/>
                  </a:schemeClr>
                </a:solidFill>
              </a:rPr>
              <a:t>MTOF0/1</a:t>
            </a:r>
            <a:r>
              <a:rPr lang="zh-CN" altLang="en-US" sz="2000" dirty="0">
                <a:solidFill>
                  <a:schemeClr val="tx1">
                    <a:lumMod val="65000"/>
                    <a:lumOff val="35000"/>
                  </a:schemeClr>
                </a:solidFill>
              </a:rPr>
              <a:t>被置位。如果</a:t>
            </a:r>
            <a:r>
              <a:rPr lang="en-US" altLang="zh-CN" sz="2000" dirty="0">
                <a:solidFill>
                  <a:schemeClr val="tx1">
                    <a:lumMod val="65000"/>
                    <a:lumOff val="35000"/>
                  </a:schemeClr>
                </a:solidFill>
              </a:rPr>
              <a:t>CANGIM</a:t>
            </a:r>
            <a:r>
              <a:rPr lang="zh-CN" altLang="en-US" sz="2000" dirty="0">
                <a:solidFill>
                  <a:schemeClr val="tx1">
                    <a:lumMod val="65000"/>
                    <a:lumOff val="35000"/>
                  </a:schemeClr>
                </a:solidFill>
              </a:rPr>
              <a:t>寄存器中的屏蔽位</a:t>
            </a:r>
            <a:r>
              <a:rPr lang="en-US" altLang="zh-CN" sz="2000" dirty="0">
                <a:solidFill>
                  <a:schemeClr val="tx1">
                    <a:lumMod val="65000"/>
                    <a:lumOff val="35000"/>
                  </a:schemeClr>
                </a:solidFill>
              </a:rPr>
              <a:t>MTOM</a:t>
            </a:r>
            <a:r>
              <a:rPr lang="zh-CN" altLang="en-US" sz="2000" dirty="0">
                <a:solidFill>
                  <a:schemeClr val="tx1">
                    <a:lumMod val="65000"/>
                    <a:lumOff val="35000"/>
                  </a:schemeClr>
                </a:solidFill>
              </a:rPr>
              <a:t>已经置位，则邮箱超时时便会产生中断，相应的中断线向</a:t>
            </a:r>
            <a:r>
              <a:rPr lang="en-US" altLang="zh-CN" sz="2000" dirty="0">
                <a:solidFill>
                  <a:schemeClr val="tx1">
                    <a:lumMod val="65000"/>
                    <a:lumOff val="35000"/>
                  </a:schemeClr>
                </a:solidFill>
              </a:rPr>
              <a:t>PIE</a:t>
            </a:r>
            <a:r>
              <a:rPr lang="zh-CN" altLang="en-US" sz="2000" dirty="0">
                <a:solidFill>
                  <a:schemeClr val="tx1">
                    <a:lumMod val="65000"/>
                    <a:lumOff val="35000"/>
                  </a:schemeClr>
                </a:solidFill>
              </a:rPr>
              <a:t>控制寄存器提出中断请求。</a:t>
            </a:r>
            <a:endParaRPr lang="zh-CN" altLang="en-US" sz="2000" dirty="0">
              <a:solidFill>
                <a:schemeClr val="tx1">
                  <a:lumMod val="65000"/>
                  <a:lumOff val="35000"/>
                </a:schemeClr>
              </a:solidFill>
            </a:endParaRPr>
          </a:p>
          <a:p>
            <a:pPr indent="444500"/>
            <a:r>
              <a:rPr lang="zh-CN" altLang="en-US" sz="2000" dirty="0">
                <a:solidFill>
                  <a:schemeClr val="tx1">
                    <a:lumMod val="65000"/>
                    <a:lumOff val="35000"/>
                  </a:schemeClr>
                </a:solidFill>
              </a:rPr>
              <a:t>前面只是分析了</a:t>
            </a:r>
            <a:r>
              <a:rPr lang="en-US" altLang="zh-CN" sz="2000" dirty="0">
                <a:solidFill>
                  <a:schemeClr val="tx1">
                    <a:lumMod val="65000"/>
                    <a:lumOff val="35000"/>
                  </a:schemeClr>
                </a:solidFill>
              </a:rPr>
              <a:t>CAN</a:t>
            </a:r>
            <a:r>
              <a:rPr lang="zh-CN" altLang="en-US" sz="2000" dirty="0">
                <a:solidFill>
                  <a:schemeClr val="tx1">
                    <a:lumMod val="65000"/>
                    <a:lumOff val="35000"/>
                  </a:schemeClr>
                </a:solidFill>
              </a:rPr>
              <a:t>模块常见的一些中断事件，其余的中断发生情况也都是类似的，可以参照着分析。需要提出的是，为了能够使得外设中断能够被正确的响应，当退出中断服务子程序的时候，必须要清除外设的中断标志位，</a:t>
            </a:r>
            <a:r>
              <a:rPr lang="en-US" altLang="zh-CN" sz="2000" dirty="0">
                <a:solidFill>
                  <a:schemeClr val="tx1">
                    <a:lumMod val="65000"/>
                    <a:lumOff val="35000"/>
                  </a:schemeClr>
                </a:solidFill>
              </a:rPr>
              <a:t>CAN</a:t>
            </a:r>
            <a:r>
              <a:rPr lang="zh-CN" altLang="en-US" sz="2000" dirty="0">
                <a:solidFill>
                  <a:schemeClr val="tx1">
                    <a:lumMod val="65000"/>
                    <a:lumOff val="35000"/>
                  </a:schemeClr>
                </a:solidFill>
              </a:rPr>
              <a:t>模块也不例外。因此，</a:t>
            </a:r>
            <a:r>
              <a:rPr lang="en-US" altLang="zh-CN" sz="2000" dirty="0">
                <a:solidFill>
                  <a:schemeClr val="tx1">
                    <a:lumMod val="65000"/>
                    <a:lumOff val="35000"/>
                  </a:schemeClr>
                </a:solidFill>
              </a:rPr>
              <a:t>CANGIF0</a:t>
            </a:r>
            <a:r>
              <a:rPr lang="zh-CN" altLang="en-US" sz="2000" dirty="0">
                <a:solidFill>
                  <a:schemeClr val="tx1">
                    <a:lumMod val="65000"/>
                    <a:lumOff val="35000"/>
                  </a:schemeClr>
                </a:solidFill>
              </a:rPr>
              <a:t>和</a:t>
            </a:r>
            <a:r>
              <a:rPr lang="en-US" altLang="zh-CN" sz="2000" dirty="0">
                <a:solidFill>
                  <a:schemeClr val="tx1">
                    <a:lumMod val="65000"/>
                    <a:lumOff val="35000"/>
                  </a:schemeClr>
                </a:solidFill>
              </a:rPr>
              <a:t>CANGIF1</a:t>
            </a:r>
            <a:r>
              <a:rPr lang="zh-CN" altLang="en-US" sz="2000" dirty="0">
                <a:solidFill>
                  <a:schemeClr val="tx1">
                    <a:lumMod val="65000"/>
                    <a:lumOff val="35000"/>
                  </a:schemeClr>
                </a:solidFill>
              </a:rPr>
              <a:t>寄存器的中断标志必须被清除，通过向相应的标志位写</a:t>
            </a:r>
            <a:r>
              <a:rPr lang="en-US" altLang="zh-CN" sz="2000" dirty="0">
                <a:solidFill>
                  <a:schemeClr val="tx1">
                    <a:lumMod val="65000"/>
                    <a:lumOff val="35000"/>
                  </a:schemeClr>
                </a:solidFill>
              </a:rPr>
              <a:t>1</a:t>
            </a:r>
            <a:r>
              <a:rPr lang="zh-CN" altLang="en-US" sz="2000" dirty="0">
                <a:solidFill>
                  <a:schemeClr val="tx1">
                    <a:lumMod val="65000"/>
                    <a:lumOff val="35000"/>
                  </a:schemeClr>
                </a:solidFill>
              </a:rPr>
              <a:t>即可清除相应的中断标志位，当然，也会存在一些例外的情况，如表</a:t>
            </a:r>
            <a:r>
              <a:rPr lang="en-US" altLang="zh-CN" sz="2000" dirty="0">
                <a:solidFill>
                  <a:schemeClr val="tx1">
                    <a:lumMod val="65000"/>
                    <a:lumOff val="35000"/>
                  </a:schemeClr>
                </a:solidFill>
              </a:rPr>
              <a:t>17-4</a:t>
            </a:r>
            <a:r>
              <a:rPr lang="zh-CN" altLang="en-US" sz="2000" dirty="0">
                <a:solidFill>
                  <a:schemeClr val="tx1">
                    <a:lumMod val="65000"/>
                    <a:lumOff val="35000"/>
                  </a:schemeClr>
                </a:solidFill>
              </a:rPr>
              <a:t>所示。</a:t>
            </a:r>
            <a:endParaRPr lang="zh-CN" altLang="en-US" sz="2000" dirty="0">
              <a:solidFill>
                <a:schemeClr val="tx1">
                  <a:lumMod val="65000"/>
                  <a:lumOff val="3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eCAN</a:t>
            </a:r>
            <a:r>
              <a:rPr lang="zh-CN" altLang="en-US" dirty="0"/>
              <a:t>模块的中断</a:t>
            </a:r>
            <a:endParaRPr lang="zh-CN" altLang="en-US" dirty="0"/>
          </a:p>
        </p:txBody>
      </p:sp>
      <p:graphicFrame>
        <p:nvGraphicFramePr>
          <p:cNvPr id="3" name="表格 2"/>
          <p:cNvGraphicFramePr>
            <a:graphicFrameLocks noGrp="1"/>
          </p:cNvGraphicFramePr>
          <p:nvPr/>
        </p:nvGraphicFramePr>
        <p:xfrm>
          <a:off x="513714" y="1255014"/>
          <a:ext cx="8116571" cy="2633472"/>
        </p:xfrm>
        <a:graphic>
          <a:graphicData uri="http://schemas.openxmlformats.org/drawingml/2006/table">
            <a:tbl>
              <a:tblPr firstRow="1" firstCol="1" bandRow="1">
                <a:tableStyleId>{00A15C55-8517-42AA-B614-E9B94910E393}</a:tableStyleId>
              </a:tblPr>
              <a:tblGrid>
                <a:gridCol w="945198"/>
                <a:gridCol w="3855085"/>
                <a:gridCol w="1249998"/>
                <a:gridCol w="2066290"/>
              </a:tblGrid>
              <a:tr h="0">
                <a:tc>
                  <a:txBody>
                    <a:bodyPr/>
                    <a:lstStyle/>
                    <a:p>
                      <a:pPr algn="just">
                        <a:lnSpc>
                          <a:spcPct val="120000"/>
                        </a:lnSpc>
                        <a:spcAft>
                          <a:spcPts val="0"/>
                        </a:spcAft>
                      </a:pPr>
                      <a:r>
                        <a:rPr lang="zh-CN" sz="1200" kern="100">
                          <a:effectLst/>
                          <a:latin typeface="+mn-ea"/>
                          <a:ea typeface="+mn-ea"/>
                        </a:rPr>
                        <a:t>中断标志位</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dirty="0">
                          <a:effectLst/>
                          <a:latin typeface="+mn-ea"/>
                          <a:ea typeface="+mn-ea"/>
                        </a:rPr>
                        <a:t>中断条件</a:t>
                      </a:r>
                      <a:endParaRPr lang="zh-CN" sz="1200" kern="100" dirty="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a:effectLst/>
                          <a:latin typeface="+mn-ea"/>
                          <a:ea typeface="+mn-ea"/>
                        </a:rPr>
                        <a:t>中断级别的确定</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a:effectLst/>
                          <a:latin typeface="+mn-ea"/>
                          <a:ea typeface="+mn-ea"/>
                        </a:rPr>
                        <a:t>清除机制</a:t>
                      </a:r>
                      <a:endParaRPr lang="zh-CN" sz="1200" kern="100">
                        <a:effectLst/>
                        <a:latin typeface="+mn-ea"/>
                        <a:ea typeface="+mn-ea"/>
                        <a:cs typeface="Times New Roman" panose="02020603050405020304" pitchFamily="18" charset="0"/>
                      </a:endParaRPr>
                    </a:p>
                  </a:txBody>
                  <a:tcPr marL="68580" marR="68580" marT="0" marB="0"/>
                </a:tc>
              </a:tr>
              <a:tr h="0">
                <a:tc>
                  <a:txBody>
                    <a:bodyPr/>
                    <a:lstStyle/>
                    <a:p>
                      <a:pPr algn="just">
                        <a:lnSpc>
                          <a:spcPct val="120000"/>
                        </a:lnSpc>
                        <a:spcAft>
                          <a:spcPts val="0"/>
                        </a:spcAft>
                      </a:pPr>
                      <a:r>
                        <a:rPr lang="en-US" sz="1200" kern="100">
                          <a:effectLst/>
                          <a:latin typeface="+mn-ea"/>
                          <a:ea typeface="+mn-ea"/>
                        </a:rPr>
                        <a:t>WLIFn</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a:effectLst/>
                          <a:latin typeface="+mn-ea"/>
                          <a:ea typeface="+mn-ea"/>
                        </a:rPr>
                        <a:t>接收错误计数器或者发送错误计数器计数值大于等于</a:t>
                      </a:r>
                      <a:r>
                        <a:rPr lang="en-US" sz="1200" kern="100">
                          <a:effectLst/>
                          <a:latin typeface="+mn-ea"/>
                          <a:ea typeface="+mn-ea"/>
                        </a:rPr>
                        <a:t>96</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a:effectLst/>
                          <a:latin typeface="+mn-ea"/>
                          <a:ea typeface="+mn-ea"/>
                        </a:rPr>
                        <a:t>GIL</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a:effectLst/>
                          <a:latin typeface="+mn-ea"/>
                          <a:ea typeface="+mn-ea"/>
                        </a:rPr>
                        <a:t>写</a:t>
                      </a:r>
                      <a:r>
                        <a:rPr lang="en-US" sz="1200" kern="100">
                          <a:effectLst/>
                          <a:latin typeface="+mn-ea"/>
                          <a:ea typeface="+mn-ea"/>
                        </a:rPr>
                        <a:t>1</a:t>
                      </a:r>
                      <a:r>
                        <a:rPr lang="zh-CN" sz="1200" kern="100">
                          <a:effectLst/>
                          <a:latin typeface="+mn-ea"/>
                          <a:ea typeface="+mn-ea"/>
                        </a:rPr>
                        <a:t>清除</a:t>
                      </a:r>
                      <a:endParaRPr lang="zh-CN" sz="1200" kern="100">
                        <a:effectLst/>
                        <a:latin typeface="+mn-ea"/>
                        <a:ea typeface="+mn-ea"/>
                        <a:cs typeface="Times New Roman" panose="02020603050405020304" pitchFamily="18" charset="0"/>
                      </a:endParaRPr>
                    </a:p>
                  </a:txBody>
                  <a:tcPr marL="68580" marR="68580" marT="0" marB="0"/>
                </a:tc>
              </a:tr>
              <a:tr h="0">
                <a:tc>
                  <a:txBody>
                    <a:bodyPr/>
                    <a:lstStyle/>
                    <a:p>
                      <a:pPr algn="just">
                        <a:lnSpc>
                          <a:spcPct val="120000"/>
                        </a:lnSpc>
                        <a:spcAft>
                          <a:spcPts val="0"/>
                        </a:spcAft>
                      </a:pPr>
                      <a:r>
                        <a:rPr lang="en-US" sz="1200" kern="100">
                          <a:effectLst/>
                          <a:latin typeface="+mn-ea"/>
                          <a:ea typeface="+mn-ea"/>
                        </a:rPr>
                        <a:t>EPIFn</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dirty="0">
                          <a:effectLst/>
                          <a:latin typeface="+mn-ea"/>
                          <a:ea typeface="+mn-ea"/>
                        </a:rPr>
                        <a:t>CAN</a:t>
                      </a:r>
                      <a:r>
                        <a:rPr lang="zh-CN" sz="1200" kern="100" dirty="0">
                          <a:effectLst/>
                          <a:latin typeface="+mn-ea"/>
                          <a:ea typeface="+mn-ea"/>
                        </a:rPr>
                        <a:t>模块进入被动错误模式</a:t>
                      </a:r>
                      <a:endParaRPr lang="zh-CN" sz="1200" kern="100" dirty="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a:effectLst/>
                          <a:latin typeface="+mn-ea"/>
                          <a:ea typeface="+mn-ea"/>
                        </a:rPr>
                        <a:t>GIL</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a:effectLst/>
                          <a:latin typeface="+mn-ea"/>
                          <a:ea typeface="+mn-ea"/>
                        </a:rPr>
                        <a:t>写</a:t>
                      </a:r>
                      <a:r>
                        <a:rPr lang="en-US" sz="1200" kern="100">
                          <a:effectLst/>
                          <a:latin typeface="+mn-ea"/>
                          <a:ea typeface="+mn-ea"/>
                        </a:rPr>
                        <a:t>1</a:t>
                      </a:r>
                      <a:r>
                        <a:rPr lang="zh-CN" sz="1200" kern="100">
                          <a:effectLst/>
                          <a:latin typeface="+mn-ea"/>
                          <a:ea typeface="+mn-ea"/>
                        </a:rPr>
                        <a:t>清除</a:t>
                      </a:r>
                      <a:endParaRPr lang="zh-CN" sz="1200" kern="100">
                        <a:effectLst/>
                        <a:latin typeface="+mn-ea"/>
                        <a:ea typeface="+mn-ea"/>
                        <a:cs typeface="Times New Roman" panose="02020603050405020304" pitchFamily="18" charset="0"/>
                      </a:endParaRPr>
                    </a:p>
                  </a:txBody>
                  <a:tcPr marL="68580" marR="68580" marT="0" marB="0"/>
                </a:tc>
              </a:tr>
              <a:tr h="0">
                <a:tc>
                  <a:txBody>
                    <a:bodyPr/>
                    <a:lstStyle/>
                    <a:p>
                      <a:pPr algn="just">
                        <a:lnSpc>
                          <a:spcPct val="120000"/>
                        </a:lnSpc>
                        <a:spcAft>
                          <a:spcPts val="0"/>
                        </a:spcAft>
                      </a:pPr>
                      <a:r>
                        <a:rPr lang="en-US" sz="1200" kern="100">
                          <a:effectLst/>
                          <a:latin typeface="+mn-ea"/>
                          <a:ea typeface="+mn-ea"/>
                        </a:rPr>
                        <a:t>BOIFn</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a:effectLst/>
                          <a:latin typeface="+mn-ea"/>
                          <a:ea typeface="+mn-ea"/>
                        </a:rPr>
                        <a:t>CAN</a:t>
                      </a:r>
                      <a:r>
                        <a:rPr lang="zh-CN" sz="1200" kern="100">
                          <a:effectLst/>
                          <a:latin typeface="+mn-ea"/>
                          <a:ea typeface="+mn-ea"/>
                        </a:rPr>
                        <a:t>模块进入总线禁止模式</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a:effectLst/>
                          <a:latin typeface="+mn-ea"/>
                          <a:ea typeface="+mn-ea"/>
                        </a:rPr>
                        <a:t>GIL</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a:effectLst/>
                          <a:latin typeface="+mn-ea"/>
                          <a:ea typeface="+mn-ea"/>
                        </a:rPr>
                        <a:t>写</a:t>
                      </a:r>
                      <a:r>
                        <a:rPr lang="en-US" sz="1200" kern="100">
                          <a:effectLst/>
                          <a:latin typeface="+mn-ea"/>
                          <a:ea typeface="+mn-ea"/>
                        </a:rPr>
                        <a:t>1</a:t>
                      </a:r>
                      <a:r>
                        <a:rPr lang="zh-CN" sz="1200" kern="100">
                          <a:effectLst/>
                          <a:latin typeface="+mn-ea"/>
                          <a:ea typeface="+mn-ea"/>
                        </a:rPr>
                        <a:t>清除</a:t>
                      </a:r>
                      <a:endParaRPr lang="zh-CN" sz="1200" kern="100">
                        <a:effectLst/>
                        <a:latin typeface="+mn-ea"/>
                        <a:ea typeface="+mn-ea"/>
                        <a:cs typeface="Times New Roman" panose="02020603050405020304" pitchFamily="18" charset="0"/>
                      </a:endParaRPr>
                    </a:p>
                  </a:txBody>
                  <a:tcPr marL="68580" marR="68580" marT="0" marB="0"/>
                </a:tc>
              </a:tr>
              <a:tr h="0">
                <a:tc>
                  <a:txBody>
                    <a:bodyPr/>
                    <a:lstStyle/>
                    <a:p>
                      <a:pPr algn="just">
                        <a:lnSpc>
                          <a:spcPct val="120000"/>
                        </a:lnSpc>
                        <a:spcAft>
                          <a:spcPts val="0"/>
                        </a:spcAft>
                      </a:pPr>
                      <a:r>
                        <a:rPr lang="en-US" sz="1200" kern="100">
                          <a:effectLst/>
                          <a:latin typeface="+mn-ea"/>
                          <a:ea typeface="+mn-ea"/>
                        </a:rPr>
                        <a:t>RMLIFn</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dirty="0">
                          <a:effectLst/>
                          <a:latin typeface="+mn-ea"/>
                          <a:ea typeface="+mn-ea"/>
                        </a:rPr>
                        <a:t>有一个接收邮箱丢失了消息</a:t>
                      </a:r>
                      <a:endParaRPr lang="zh-CN" sz="1200" kern="100" dirty="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a:effectLst/>
                          <a:latin typeface="+mn-ea"/>
                          <a:ea typeface="+mn-ea"/>
                        </a:rPr>
                        <a:t>GIL</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a:effectLst/>
                          <a:latin typeface="+mn-ea"/>
                          <a:ea typeface="+mn-ea"/>
                        </a:rPr>
                        <a:t>写</a:t>
                      </a:r>
                      <a:r>
                        <a:rPr lang="en-US" sz="1200" kern="100">
                          <a:effectLst/>
                          <a:latin typeface="+mn-ea"/>
                          <a:ea typeface="+mn-ea"/>
                        </a:rPr>
                        <a:t>1</a:t>
                      </a:r>
                      <a:r>
                        <a:rPr lang="zh-CN" sz="1200" kern="100">
                          <a:effectLst/>
                          <a:latin typeface="+mn-ea"/>
                          <a:ea typeface="+mn-ea"/>
                        </a:rPr>
                        <a:t>将</a:t>
                      </a:r>
                      <a:r>
                        <a:rPr lang="en-US" sz="1200" kern="100">
                          <a:effectLst/>
                          <a:latin typeface="+mn-ea"/>
                          <a:ea typeface="+mn-ea"/>
                        </a:rPr>
                        <a:t>RMPn</a:t>
                      </a:r>
                      <a:r>
                        <a:rPr lang="zh-CN" sz="1200" kern="100">
                          <a:effectLst/>
                          <a:latin typeface="+mn-ea"/>
                          <a:ea typeface="+mn-ea"/>
                        </a:rPr>
                        <a:t>置位</a:t>
                      </a:r>
                      <a:endParaRPr lang="zh-CN" sz="1200" kern="100">
                        <a:effectLst/>
                        <a:latin typeface="+mn-ea"/>
                        <a:ea typeface="+mn-ea"/>
                        <a:cs typeface="Times New Roman" panose="02020603050405020304" pitchFamily="18" charset="0"/>
                      </a:endParaRPr>
                    </a:p>
                  </a:txBody>
                  <a:tcPr marL="68580" marR="68580" marT="0" marB="0"/>
                </a:tc>
              </a:tr>
              <a:tr h="0">
                <a:tc>
                  <a:txBody>
                    <a:bodyPr/>
                    <a:lstStyle/>
                    <a:p>
                      <a:pPr algn="just">
                        <a:lnSpc>
                          <a:spcPct val="120000"/>
                        </a:lnSpc>
                        <a:spcAft>
                          <a:spcPts val="0"/>
                        </a:spcAft>
                      </a:pPr>
                      <a:r>
                        <a:rPr lang="en-US" sz="1200" kern="100">
                          <a:effectLst/>
                          <a:latin typeface="+mn-ea"/>
                          <a:ea typeface="+mn-ea"/>
                        </a:rPr>
                        <a:t>WUIFn</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a:effectLst/>
                          <a:latin typeface="+mn-ea"/>
                          <a:ea typeface="+mn-ea"/>
                        </a:rPr>
                        <a:t>CAN</a:t>
                      </a:r>
                      <a:r>
                        <a:rPr lang="zh-CN" sz="1200" kern="100">
                          <a:effectLst/>
                          <a:latin typeface="+mn-ea"/>
                          <a:ea typeface="+mn-ea"/>
                        </a:rPr>
                        <a:t>模块退出了局部掉电模式</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a:effectLst/>
                          <a:latin typeface="+mn-ea"/>
                          <a:ea typeface="+mn-ea"/>
                        </a:rPr>
                        <a:t>GIL</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a:effectLst/>
                          <a:latin typeface="+mn-ea"/>
                          <a:ea typeface="+mn-ea"/>
                        </a:rPr>
                        <a:t>写</a:t>
                      </a:r>
                      <a:r>
                        <a:rPr lang="en-US" sz="1200" kern="100">
                          <a:effectLst/>
                          <a:latin typeface="+mn-ea"/>
                          <a:ea typeface="+mn-ea"/>
                        </a:rPr>
                        <a:t>1</a:t>
                      </a:r>
                      <a:r>
                        <a:rPr lang="zh-CN" sz="1200" kern="100">
                          <a:effectLst/>
                          <a:latin typeface="+mn-ea"/>
                          <a:ea typeface="+mn-ea"/>
                        </a:rPr>
                        <a:t>清除</a:t>
                      </a:r>
                      <a:endParaRPr lang="zh-CN" sz="1200" kern="100">
                        <a:effectLst/>
                        <a:latin typeface="+mn-ea"/>
                        <a:ea typeface="+mn-ea"/>
                        <a:cs typeface="Times New Roman" panose="02020603050405020304" pitchFamily="18" charset="0"/>
                      </a:endParaRPr>
                    </a:p>
                  </a:txBody>
                  <a:tcPr marL="68580" marR="68580" marT="0" marB="0"/>
                </a:tc>
              </a:tr>
              <a:tr h="0">
                <a:tc>
                  <a:txBody>
                    <a:bodyPr/>
                    <a:lstStyle/>
                    <a:p>
                      <a:pPr algn="just">
                        <a:lnSpc>
                          <a:spcPct val="120000"/>
                        </a:lnSpc>
                        <a:spcAft>
                          <a:spcPts val="0"/>
                        </a:spcAft>
                      </a:pPr>
                      <a:r>
                        <a:rPr lang="en-US" sz="1200" kern="100">
                          <a:effectLst/>
                          <a:latin typeface="+mn-ea"/>
                          <a:ea typeface="+mn-ea"/>
                        </a:rPr>
                        <a:t>WDIFn</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a:effectLst/>
                          <a:latin typeface="+mn-ea"/>
                          <a:ea typeface="+mn-ea"/>
                        </a:rPr>
                        <a:t>写邮箱操作被拒绝</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a:effectLst/>
                          <a:latin typeface="+mn-ea"/>
                          <a:ea typeface="+mn-ea"/>
                        </a:rPr>
                        <a:t>GIL</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a:effectLst/>
                          <a:latin typeface="+mn-ea"/>
                          <a:ea typeface="+mn-ea"/>
                        </a:rPr>
                        <a:t>写</a:t>
                      </a:r>
                      <a:r>
                        <a:rPr lang="en-US" sz="1200" kern="100">
                          <a:effectLst/>
                          <a:latin typeface="+mn-ea"/>
                          <a:ea typeface="+mn-ea"/>
                        </a:rPr>
                        <a:t>1</a:t>
                      </a:r>
                      <a:r>
                        <a:rPr lang="zh-CN" sz="1200" kern="100">
                          <a:effectLst/>
                          <a:latin typeface="+mn-ea"/>
                          <a:ea typeface="+mn-ea"/>
                        </a:rPr>
                        <a:t>清除</a:t>
                      </a:r>
                      <a:endParaRPr lang="zh-CN" sz="1200" kern="100">
                        <a:effectLst/>
                        <a:latin typeface="+mn-ea"/>
                        <a:ea typeface="+mn-ea"/>
                        <a:cs typeface="Times New Roman" panose="02020603050405020304" pitchFamily="18" charset="0"/>
                      </a:endParaRPr>
                    </a:p>
                  </a:txBody>
                  <a:tcPr marL="68580" marR="68580" marT="0" marB="0"/>
                </a:tc>
              </a:tr>
              <a:tr h="0">
                <a:tc>
                  <a:txBody>
                    <a:bodyPr/>
                    <a:lstStyle/>
                    <a:p>
                      <a:pPr algn="just">
                        <a:lnSpc>
                          <a:spcPct val="120000"/>
                        </a:lnSpc>
                        <a:spcAft>
                          <a:spcPts val="0"/>
                        </a:spcAft>
                      </a:pPr>
                      <a:r>
                        <a:rPr lang="en-US" sz="1200" kern="100">
                          <a:effectLst/>
                          <a:latin typeface="+mn-ea"/>
                          <a:ea typeface="+mn-ea"/>
                        </a:rPr>
                        <a:t>AAIFn</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a:effectLst/>
                          <a:latin typeface="+mn-ea"/>
                          <a:ea typeface="+mn-ea"/>
                        </a:rPr>
                        <a:t>发送请求被终止</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a:effectLst/>
                          <a:latin typeface="+mn-ea"/>
                          <a:ea typeface="+mn-ea"/>
                        </a:rPr>
                        <a:t>GIL</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a:effectLst/>
                          <a:latin typeface="+mn-ea"/>
                          <a:ea typeface="+mn-ea"/>
                        </a:rPr>
                        <a:t>通过清除</a:t>
                      </a:r>
                      <a:r>
                        <a:rPr lang="en-US" sz="1200" kern="100">
                          <a:effectLst/>
                          <a:latin typeface="+mn-ea"/>
                          <a:ea typeface="+mn-ea"/>
                        </a:rPr>
                        <a:t>AAn</a:t>
                      </a:r>
                      <a:r>
                        <a:rPr lang="zh-CN" sz="1200" kern="100">
                          <a:effectLst/>
                          <a:latin typeface="+mn-ea"/>
                          <a:ea typeface="+mn-ea"/>
                        </a:rPr>
                        <a:t>的置位清除</a:t>
                      </a:r>
                      <a:endParaRPr lang="zh-CN" sz="1200" kern="100">
                        <a:effectLst/>
                        <a:latin typeface="+mn-ea"/>
                        <a:ea typeface="+mn-ea"/>
                        <a:cs typeface="Times New Roman" panose="02020603050405020304" pitchFamily="18" charset="0"/>
                      </a:endParaRPr>
                    </a:p>
                  </a:txBody>
                  <a:tcPr marL="68580" marR="68580" marT="0" marB="0"/>
                </a:tc>
              </a:tr>
              <a:tr h="0">
                <a:tc>
                  <a:txBody>
                    <a:bodyPr/>
                    <a:lstStyle/>
                    <a:p>
                      <a:pPr algn="just">
                        <a:lnSpc>
                          <a:spcPct val="120000"/>
                        </a:lnSpc>
                        <a:spcAft>
                          <a:spcPts val="0"/>
                        </a:spcAft>
                      </a:pPr>
                      <a:r>
                        <a:rPr lang="en-US" sz="1200" kern="100">
                          <a:effectLst/>
                          <a:latin typeface="+mn-ea"/>
                          <a:ea typeface="+mn-ea"/>
                        </a:rPr>
                        <a:t>GMIFn</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a:effectLst/>
                          <a:latin typeface="+mn-ea"/>
                          <a:ea typeface="+mn-ea"/>
                        </a:rPr>
                        <a:t>其中一个邮箱成功发送或者接收消息</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a:effectLst/>
                          <a:latin typeface="+mn-ea"/>
                          <a:ea typeface="+mn-ea"/>
                        </a:rPr>
                        <a:t>MILn</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a:effectLst/>
                          <a:latin typeface="+mn-ea"/>
                          <a:ea typeface="+mn-ea"/>
                        </a:rPr>
                        <a:t>写</a:t>
                      </a:r>
                      <a:r>
                        <a:rPr lang="en-US" sz="1200" kern="100">
                          <a:effectLst/>
                          <a:latin typeface="+mn-ea"/>
                          <a:ea typeface="+mn-ea"/>
                        </a:rPr>
                        <a:t>1</a:t>
                      </a:r>
                      <a:r>
                        <a:rPr lang="zh-CN" sz="1200" kern="100">
                          <a:effectLst/>
                          <a:latin typeface="+mn-ea"/>
                          <a:ea typeface="+mn-ea"/>
                        </a:rPr>
                        <a:t>到</a:t>
                      </a:r>
                      <a:r>
                        <a:rPr lang="en-US" sz="1200" kern="100">
                          <a:effectLst/>
                          <a:latin typeface="+mn-ea"/>
                          <a:ea typeface="+mn-ea"/>
                        </a:rPr>
                        <a:t>CANTA</a:t>
                      </a:r>
                      <a:r>
                        <a:rPr lang="zh-CN" sz="1200" kern="100">
                          <a:effectLst/>
                          <a:latin typeface="+mn-ea"/>
                          <a:ea typeface="+mn-ea"/>
                        </a:rPr>
                        <a:t>或者</a:t>
                      </a:r>
                      <a:r>
                        <a:rPr lang="en-US" sz="1200" kern="100">
                          <a:effectLst/>
                          <a:latin typeface="+mn-ea"/>
                          <a:ea typeface="+mn-ea"/>
                        </a:rPr>
                        <a:t>CANRMP</a:t>
                      </a:r>
                      <a:r>
                        <a:rPr lang="zh-CN" sz="1200" kern="100">
                          <a:effectLst/>
                          <a:latin typeface="+mn-ea"/>
                          <a:ea typeface="+mn-ea"/>
                        </a:rPr>
                        <a:t>寄存器的相应位来清除</a:t>
                      </a:r>
                      <a:endParaRPr lang="zh-CN" sz="1200" kern="100">
                        <a:effectLst/>
                        <a:latin typeface="+mn-ea"/>
                        <a:ea typeface="+mn-ea"/>
                        <a:cs typeface="Times New Roman" panose="02020603050405020304" pitchFamily="18" charset="0"/>
                      </a:endParaRPr>
                    </a:p>
                  </a:txBody>
                  <a:tcPr marL="68580" marR="68580" marT="0" marB="0"/>
                </a:tc>
              </a:tr>
              <a:tr h="0">
                <a:tc>
                  <a:txBody>
                    <a:bodyPr/>
                    <a:lstStyle/>
                    <a:p>
                      <a:pPr algn="just">
                        <a:lnSpc>
                          <a:spcPct val="120000"/>
                        </a:lnSpc>
                        <a:spcAft>
                          <a:spcPts val="0"/>
                        </a:spcAft>
                      </a:pPr>
                      <a:r>
                        <a:rPr lang="en-US" sz="1200" kern="100">
                          <a:effectLst/>
                          <a:latin typeface="+mn-ea"/>
                          <a:ea typeface="+mn-ea"/>
                        </a:rPr>
                        <a:t>TCOFn</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dirty="0">
                          <a:effectLst/>
                          <a:latin typeface="+mn-ea"/>
                          <a:ea typeface="+mn-ea"/>
                        </a:rPr>
                        <a:t>TSC</a:t>
                      </a:r>
                      <a:r>
                        <a:rPr lang="zh-CN" sz="1200" kern="100" dirty="0">
                          <a:effectLst/>
                          <a:latin typeface="+mn-ea"/>
                          <a:ea typeface="+mn-ea"/>
                        </a:rPr>
                        <a:t>的最高位从</a:t>
                      </a:r>
                      <a:r>
                        <a:rPr lang="en-US" sz="1200" kern="100" dirty="0">
                          <a:effectLst/>
                          <a:latin typeface="+mn-ea"/>
                          <a:ea typeface="+mn-ea"/>
                        </a:rPr>
                        <a:t>0</a:t>
                      </a:r>
                      <a:r>
                        <a:rPr lang="zh-CN" sz="1200" kern="100" dirty="0">
                          <a:effectLst/>
                          <a:latin typeface="+mn-ea"/>
                          <a:ea typeface="+mn-ea"/>
                        </a:rPr>
                        <a:t>变为</a:t>
                      </a:r>
                      <a:r>
                        <a:rPr lang="en-US" sz="1200" kern="100" dirty="0">
                          <a:effectLst/>
                          <a:latin typeface="+mn-ea"/>
                          <a:ea typeface="+mn-ea"/>
                        </a:rPr>
                        <a:t>1</a:t>
                      </a:r>
                      <a:endParaRPr lang="zh-CN" sz="1200" kern="100" dirty="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a:effectLst/>
                          <a:latin typeface="+mn-ea"/>
                          <a:ea typeface="+mn-ea"/>
                        </a:rPr>
                        <a:t>GIL</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a:effectLst/>
                          <a:latin typeface="+mn-ea"/>
                          <a:ea typeface="+mn-ea"/>
                        </a:rPr>
                        <a:t>写</a:t>
                      </a:r>
                      <a:r>
                        <a:rPr lang="en-US" sz="1200" kern="100">
                          <a:effectLst/>
                          <a:latin typeface="+mn-ea"/>
                          <a:ea typeface="+mn-ea"/>
                        </a:rPr>
                        <a:t>1</a:t>
                      </a:r>
                      <a:r>
                        <a:rPr lang="zh-CN" sz="1200" kern="100">
                          <a:effectLst/>
                          <a:latin typeface="+mn-ea"/>
                          <a:ea typeface="+mn-ea"/>
                        </a:rPr>
                        <a:t>清除</a:t>
                      </a:r>
                      <a:endParaRPr lang="zh-CN" sz="1200" kern="100">
                        <a:effectLst/>
                        <a:latin typeface="+mn-ea"/>
                        <a:ea typeface="+mn-ea"/>
                        <a:cs typeface="Times New Roman" panose="02020603050405020304" pitchFamily="18" charset="0"/>
                      </a:endParaRPr>
                    </a:p>
                  </a:txBody>
                  <a:tcPr marL="68580" marR="68580" marT="0" marB="0"/>
                </a:tc>
              </a:tr>
              <a:tr h="0">
                <a:tc>
                  <a:txBody>
                    <a:bodyPr/>
                    <a:lstStyle/>
                    <a:p>
                      <a:pPr algn="just">
                        <a:lnSpc>
                          <a:spcPct val="120000"/>
                        </a:lnSpc>
                        <a:spcAft>
                          <a:spcPts val="0"/>
                        </a:spcAft>
                      </a:pPr>
                      <a:r>
                        <a:rPr lang="en-US" sz="1200" kern="100">
                          <a:effectLst/>
                          <a:latin typeface="+mn-ea"/>
                          <a:ea typeface="+mn-ea"/>
                        </a:rPr>
                        <a:t>MTOFn</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a:effectLst/>
                          <a:latin typeface="+mn-ea"/>
                          <a:ea typeface="+mn-ea"/>
                        </a:rPr>
                        <a:t>在规定的时间内没有发送或者接收消息</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en-US" sz="1200" kern="100">
                          <a:effectLst/>
                          <a:latin typeface="+mn-ea"/>
                          <a:ea typeface="+mn-ea"/>
                        </a:rPr>
                        <a:t>MILn</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lnSpc>
                          <a:spcPct val="120000"/>
                        </a:lnSpc>
                        <a:spcAft>
                          <a:spcPts val="0"/>
                        </a:spcAft>
                      </a:pPr>
                      <a:r>
                        <a:rPr lang="zh-CN" sz="1200" kern="100" dirty="0">
                          <a:effectLst/>
                          <a:latin typeface="+mn-ea"/>
                          <a:ea typeface="+mn-ea"/>
                        </a:rPr>
                        <a:t>通过清除</a:t>
                      </a:r>
                      <a:r>
                        <a:rPr lang="en-US" sz="1200" kern="100" dirty="0" err="1">
                          <a:effectLst/>
                          <a:latin typeface="+mn-ea"/>
                          <a:ea typeface="+mn-ea"/>
                        </a:rPr>
                        <a:t>TOSn</a:t>
                      </a:r>
                      <a:r>
                        <a:rPr lang="zh-CN" sz="1200" kern="100" dirty="0">
                          <a:effectLst/>
                          <a:latin typeface="+mn-ea"/>
                          <a:ea typeface="+mn-ea"/>
                        </a:rPr>
                        <a:t>的置位清除</a:t>
                      </a:r>
                      <a:endParaRPr lang="zh-CN" sz="1200" kern="100" dirty="0">
                        <a:effectLst/>
                        <a:latin typeface="+mn-ea"/>
                        <a:ea typeface="+mn-ea"/>
                        <a:cs typeface="Times New Roman" panose="02020603050405020304" pitchFamily="18" charset="0"/>
                      </a:endParaRPr>
                    </a:p>
                  </a:txBody>
                  <a:tcPr marL="68580" marR="68580" marT="0" marB="0"/>
                </a:tc>
              </a:tr>
            </a:tbl>
          </a:graphicData>
        </a:graphic>
      </p:graphicFrame>
      <p:sp>
        <p:nvSpPr>
          <p:cNvPr id="4" name="矩形 3"/>
          <p:cNvSpPr/>
          <p:nvPr/>
        </p:nvSpPr>
        <p:spPr>
          <a:xfrm>
            <a:off x="2213020" y="4011910"/>
            <a:ext cx="4717958" cy="400110"/>
          </a:xfrm>
          <a:prstGeom prst="rect">
            <a:avLst/>
          </a:prstGeom>
        </p:spPr>
        <p:txBody>
          <a:bodyPr wrap="none">
            <a:spAutoFit/>
          </a:bodyPr>
          <a:lstStyle/>
          <a:p>
            <a:r>
              <a:rPr lang="zh-CN" altLang="zh-CN" sz="2000" kern="100" dirty="0">
                <a:latin typeface="+mn-ea"/>
                <a:cs typeface="Times New Roman" panose="02020603050405020304" pitchFamily="18" charset="0"/>
              </a:rPr>
              <a:t>表</a:t>
            </a:r>
            <a:r>
              <a:rPr lang="en-US" altLang="zh-CN" sz="2000" kern="100" dirty="0">
                <a:latin typeface="+mn-ea"/>
                <a:cs typeface="Times New Roman" panose="02020603050405020304" pitchFamily="18" charset="0"/>
              </a:rPr>
              <a:t>17-4 CAN</a:t>
            </a:r>
            <a:r>
              <a:rPr lang="zh-CN" altLang="zh-CN" sz="2000" kern="100" dirty="0">
                <a:latin typeface="+mn-ea"/>
                <a:cs typeface="Times New Roman" panose="02020603050405020304" pitchFamily="18" charset="0"/>
              </a:rPr>
              <a:t>模块中断标志位的清除方法</a:t>
            </a:r>
            <a:endParaRPr lang="zh-CN" altLang="en-US" sz="20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zh-CN" altLang="en-US" dirty="0"/>
              <a:t>手把手教你实现</a:t>
            </a:r>
            <a:r>
              <a:rPr lang="en-US" altLang="zh-CN" dirty="0"/>
              <a:t>CAN</a:t>
            </a:r>
            <a:r>
              <a:rPr lang="zh-CN" altLang="en-US" dirty="0"/>
              <a:t>通信</a:t>
            </a:r>
            <a:endParaRPr lang="zh-CN" altLang="en-US" dirty="0"/>
          </a:p>
        </p:txBody>
      </p:sp>
      <p:sp>
        <p:nvSpPr>
          <p:cNvPr id="8" name="矩形 7"/>
          <p:cNvSpPr/>
          <p:nvPr/>
        </p:nvSpPr>
        <p:spPr>
          <a:xfrm>
            <a:off x="795272" y="1851670"/>
            <a:ext cx="7553455" cy="1938992"/>
          </a:xfrm>
          <a:prstGeom prst="rect">
            <a:avLst/>
          </a:prstGeom>
        </p:spPr>
        <p:txBody>
          <a:bodyPr wrap="square">
            <a:spAutoFit/>
          </a:bodyPr>
          <a:lstStyle/>
          <a:p>
            <a:pPr indent="538480"/>
            <a:r>
              <a:rPr lang="en-US" altLang="zh-CN" sz="2000" dirty="0">
                <a:solidFill>
                  <a:schemeClr val="tx1">
                    <a:lumMod val="65000"/>
                    <a:lumOff val="35000"/>
                  </a:schemeClr>
                </a:solidFill>
                <a:latin typeface="+mn-ea"/>
              </a:rPr>
              <a:t>F28335 eCAN</a:t>
            </a:r>
            <a:r>
              <a:rPr lang="zh-CN" altLang="en-US" sz="2000" dirty="0">
                <a:solidFill>
                  <a:schemeClr val="tx1">
                    <a:lumMod val="65000"/>
                    <a:lumOff val="35000"/>
                  </a:schemeClr>
                </a:solidFill>
                <a:latin typeface="+mn-ea"/>
              </a:rPr>
              <a:t>模块的理论知识前面介绍的已经差不多了，下面将通过两个具体的例子来学习如何使用</a:t>
            </a:r>
            <a:r>
              <a:rPr lang="en-US" altLang="zh-CN" sz="2000" dirty="0">
                <a:solidFill>
                  <a:schemeClr val="tx1">
                    <a:lumMod val="65000"/>
                    <a:lumOff val="35000"/>
                  </a:schemeClr>
                </a:solidFill>
                <a:latin typeface="+mn-ea"/>
              </a:rPr>
              <a:t>eCAN</a:t>
            </a:r>
            <a:r>
              <a:rPr lang="zh-CN" altLang="en-US" sz="2000" dirty="0">
                <a:solidFill>
                  <a:schemeClr val="tx1">
                    <a:lumMod val="65000"/>
                    <a:lumOff val="35000"/>
                  </a:schemeClr>
                </a:solidFill>
                <a:latin typeface="+mn-ea"/>
              </a:rPr>
              <a:t>实现消息的发送和接收。硬件上，除了需要使用</a:t>
            </a:r>
            <a:r>
              <a:rPr lang="en-US" altLang="zh-CN" sz="2000" dirty="0">
                <a:solidFill>
                  <a:schemeClr val="tx1">
                    <a:lumMod val="65000"/>
                    <a:lumOff val="35000"/>
                  </a:schemeClr>
                </a:solidFill>
                <a:latin typeface="+mn-ea"/>
              </a:rPr>
              <a:t>HDSP-Super28335</a:t>
            </a:r>
            <a:r>
              <a:rPr lang="zh-CN" altLang="en-US" sz="2000" dirty="0">
                <a:solidFill>
                  <a:schemeClr val="tx1">
                    <a:lumMod val="65000"/>
                    <a:lumOff val="35000"/>
                  </a:schemeClr>
                </a:solidFill>
                <a:latin typeface="+mn-ea"/>
              </a:rPr>
              <a:t>外，还需要一个</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调试器，</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调试器可以将计算机虚拟成一个</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节点，这样可以和</a:t>
            </a:r>
            <a:r>
              <a:rPr lang="en-US" altLang="zh-CN" sz="2000" dirty="0">
                <a:solidFill>
                  <a:schemeClr val="tx1">
                    <a:lumMod val="65000"/>
                    <a:lumOff val="35000"/>
                  </a:schemeClr>
                </a:solidFill>
                <a:latin typeface="+mn-ea"/>
              </a:rPr>
              <a:t>HDSP-Super28335</a:t>
            </a:r>
            <a:r>
              <a:rPr lang="zh-CN" altLang="en-US" sz="2000" dirty="0">
                <a:solidFill>
                  <a:schemeClr val="tx1">
                    <a:lumMod val="65000"/>
                    <a:lumOff val="35000"/>
                  </a:schemeClr>
                </a:solidFill>
                <a:latin typeface="+mn-ea"/>
              </a:rPr>
              <a:t>上的</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接口进行通信，而且也可以通过上位机的调试软件和</a:t>
            </a:r>
            <a:r>
              <a:rPr lang="en-US" altLang="zh-CN" sz="2000" dirty="0">
                <a:solidFill>
                  <a:schemeClr val="tx1">
                    <a:lumMod val="65000"/>
                    <a:lumOff val="35000"/>
                  </a:schemeClr>
                </a:solidFill>
                <a:latin typeface="+mn-ea"/>
              </a:rPr>
              <a:t>CCS</a:t>
            </a:r>
            <a:r>
              <a:rPr lang="zh-CN" altLang="en-US" sz="2000" dirty="0">
                <a:solidFill>
                  <a:schemeClr val="tx1">
                    <a:lumMod val="65000"/>
                    <a:lumOff val="35000"/>
                  </a:schemeClr>
                </a:solidFill>
                <a:latin typeface="+mn-ea"/>
              </a:rPr>
              <a:t>来观察每个节点中邮箱的具体情况。</a:t>
            </a:r>
            <a:endParaRPr lang="zh-CN" altLang="en-US" sz="20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zh-CN" altLang="en-US" dirty="0"/>
              <a:t>手把手教你实现</a:t>
            </a:r>
            <a:r>
              <a:rPr lang="en-US" altLang="zh-CN" dirty="0"/>
              <a:t>CAN</a:t>
            </a:r>
            <a:r>
              <a:rPr lang="zh-CN" altLang="en-US" dirty="0" smtClean="0"/>
              <a:t>通信</a:t>
            </a:r>
            <a:r>
              <a:rPr lang="en-US" altLang="zh-CN" dirty="0"/>
              <a:t>·CAN</a:t>
            </a:r>
            <a:r>
              <a:rPr lang="zh-CN" altLang="en-US" dirty="0"/>
              <a:t>消息的发送</a:t>
            </a:r>
            <a:endParaRPr lang="zh-CN" altLang="en-US" dirty="0"/>
          </a:p>
        </p:txBody>
      </p:sp>
      <p:sp>
        <p:nvSpPr>
          <p:cNvPr id="8" name="矩形 7"/>
          <p:cNvSpPr/>
          <p:nvPr/>
        </p:nvSpPr>
        <p:spPr>
          <a:xfrm>
            <a:off x="795272" y="1203598"/>
            <a:ext cx="7553455" cy="2862322"/>
          </a:xfrm>
          <a:prstGeom prst="rect">
            <a:avLst/>
          </a:prstGeom>
        </p:spPr>
        <p:txBody>
          <a:bodyPr wrap="square">
            <a:spAutoFit/>
          </a:bodyPr>
          <a:lstStyle/>
          <a:p>
            <a:pPr indent="538480"/>
            <a:r>
              <a:rPr lang="zh-CN" altLang="en-US" sz="2000" dirty="0">
                <a:solidFill>
                  <a:schemeClr val="tx1">
                    <a:lumMod val="65000"/>
                    <a:lumOff val="35000"/>
                  </a:schemeClr>
                </a:solidFill>
                <a:latin typeface="+mn-ea"/>
              </a:rPr>
              <a:t>本实例将实现</a:t>
            </a:r>
            <a:r>
              <a:rPr lang="en-US" altLang="zh-CN" sz="2000" dirty="0">
                <a:solidFill>
                  <a:schemeClr val="tx1">
                    <a:lumMod val="65000"/>
                    <a:lumOff val="35000"/>
                  </a:schemeClr>
                </a:solidFill>
                <a:latin typeface="+mn-ea"/>
              </a:rPr>
              <a:t>HDSP-Super28335</a:t>
            </a:r>
            <a:r>
              <a:rPr lang="zh-CN" altLang="en-US" sz="2000" dirty="0">
                <a:solidFill>
                  <a:schemeClr val="tx1">
                    <a:lumMod val="65000"/>
                    <a:lumOff val="35000"/>
                  </a:schemeClr>
                </a:solidFill>
                <a:latin typeface="+mn-ea"/>
              </a:rPr>
              <a:t>上的</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接口发送数据给</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调试器，使用</a:t>
            </a:r>
            <a:r>
              <a:rPr lang="en-US" altLang="zh-CN" sz="2000" dirty="0">
                <a:solidFill>
                  <a:schemeClr val="tx1">
                    <a:lumMod val="65000"/>
                    <a:lumOff val="35000"/>
                  </a:schemeClr>
                </a:solidFill>
                <a:latin typeface="+mn-ea"/>
              </a:rPr>
              <a:t>F28335</a:t>
            </a:r>
            <a:r>
              <a:rPr lang="zh-CN" altLang="en-US" sz="2000" dirty="0">
                <a:solidFill>
                  <a:schemeClr val="tx1">
                    <a:lumMod val="65000"/>
                    <a:lumOff val="35000"/>
                  </a:schemeClr>
                </a:solidFill>
                <a:latin typeface="+mn-ea"/>
              </a:rPr>
              <a:t>的</a:t>
            </a:r>
            <a:r>
              <a:rPr lang="en-US" altLang="zh-CN" sz="2000" dirty="0" err="1">
                <a:solidFill>
                  <a:schemeClr val="tx1">
                    <a:lumMod val="65000"/>
                    <a:lumOff val="35000"/>
                  </a:schemeClr>
                </a:solidFill>
                <a:latin typeface="+mn-ea"/>
              </a:rPr>
              <a:t>eCANB</a:t>
            </a:r>
            <a:r>
              <a:rPr lang="zh-CN" altLang="en-US" sz="2000" dirty="0">
                <a:solidFill>
                  <a:schemeClr val="tx1">
                    <a:lumMod val="65000"/>
                    <a:lumOff val="35000"/>
                  </a:schemeClr>
                </a:solidFill>
                <a:latin typeface="+mn-ea"/>
              </a:rPr>
              <a:t>，通信的波特率为</a:t>
            </a:r>
            <a:r>
              <a:rPr lang="en-US" altLang="zh-CN" sz="2000" dirty="0">
                <a:solidFill>
                  <a:schemeClr val="tx1">
                    <a:lumMod val="65000"/>
                    <a:lumOff val="35000"/>
                  </a:schemeClr>
                </a:solidFill>
                <a:latin typeface="+mn-ea"/>
              </a:rPr>
              <a:t>500Kbps</a:t>
            </a:r>
            <a:r>
              <a:rPr lang="zh-CN" altLang="en-US" sz="2000" dirty="0">
                <a:solidFill>
                  <a:schemeClr val="tx1">
                    <a:lumMod val="65000"/>
                    <a:lumOff val="35000"/>
                  </a:schemeClr>
                </a:solidFill>
                <a:latin typeface="+mn-ea"/>
              </a:rPr>
              <a:t>，帧格式采用标准帧，邮箱采用</a:t>
            </a:r>
            <a:r>
              <a:rPr lang="en-US" altLang="zh-CN" sz="2000" dirty="0">
                <a:solidFill>
                  <a:schemeClr val="tx1">
                    <a:lumMod val="65000"/>
                    <a:lumOff val="35000"/>
                  </a:schemeClr>
                </a:solidFill>
                <a:latin typeface="+mn-ea"/>
              </a:rPr>
              <a:t>0</a:t>
            </a:r>
            <a:r>
              <a:rPr lang="zh-CN" altLang="en-US" sz="2000" dirty="0">
                <a:solidFill>
                  <a:schemeClr val="tx1">
                    <a:lumMod val="65000"/>
                    <a:lumOff val="35000"/>
                  </a:schemeClr>
                </a:solidFill>
                <a:latin typeface="+mn-ea"/>
              </a:rPr>
              <a:t>号邮箱作为发送邮箱，发送数据</a:t>
            </a:r>
            <a:r>
              <a:rPr lang="en-US" altLang="zh-CN" sz="2000" dirty="0">
                <a:solidFill>
                  <a:schemeClr val="tx1">
                    <a:lumMod val="65000"/>
                    <a:lumOff val="35000"/>
                  </a:schemeClr>
                </a:solidFill>
                <a:latin typeface="+mn-ea"/>
              </a:rPr>
              <a:t>{0x00,0x01,0x02,0x03,0x04,0x05,0x06,0x07}</a:t>
            </a:r>
            <a:r>
              <a:rPr lang="zh-CN" altLang="en-US" sz="2000" dirty="0">
                <a:solidFill>
                  <a:schemeClr val="tx1">
                    <a:lumMod val="65000"/>
                    <a:lumOff val="35000"/>
                  </a:schemeClr>
                </a:solidFill>
                <a:latin typeface="+mn-ea"/>
              </a:rPr>
              <a:t>。然后通过</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调试器工具软件来接收数据，并将其显示出来，以便于分析。</a:t>
            </a:r>
            <a:endParaRPr lang="zh-CN" altLang="en-US" sz="2000" dirty="0">
              <a:solidFill>
                <a:schemeClr val="tx1">
                  <a:lumMod val="65000"/>
                  <a:lumOff val="35000"/>
                </a:schemeClr>
              </a:solidFill>
              <a:latin typeface="+mn-ea"/>
            </a:endParaRPr>
          </a:p>
          <a:p>
            <a:pPr indent="538480"/>
            <a:r>
              <a:rPr lang="zh-CN" altLang="en-US" sz="2000" dirty="0">
                <a:solidFill>
                  <a:schemeClr val="tx1">
                    <a:lumMod val="65000"/>
                    <a:lumOff val="35000"/>
                  </a:schemeClr>
                </a:solidFill>
                <a:latin typeface="+mn-ea"/>
              </a:rPr>
              <a:t>程序的整体思路如下：</a:t>
            </a:r>
            <a:endParaRPr lang="zh-CN" altLang="en-US" sz="2000" dirty="0">
              <a:solidFill>
                <a:schemeClr val="tx1">
                  <a:lumMod val="65000"/>
                  <a:lumOff val="35000"/>
                </a:schemeClr>
              </a:solidFill>
              <a:latin typeface="+mn-ea"/>
            </a:endParaRPr>
          </a:p>
          <a:p>
            <a:pPr indent="538480"/>
            <a:r>
              <a:rPr lang="en-US" altLang="zh-CN" sz="2000" dirty="0">
                <a:solidFill>
                  <a:schemeClr val="tx1">
                    <a:lumMod val="65000"/>
                    <a:lumOff val="35000"/>
                  </a:schemeClr>
                </a:solidFill>
                <a:latin typeface="+mn-ea"/>
              </a:rPr>
              <a:t>1.	</a:t>
            </a:r>
            <a:r>
              <a:rPr lang="zh-CN" altLang="en-US" sz="2000" dirty="0">
                <a:solidFill>
                  <a:schemeClr val="tx1">
                    <a:lumMod val="65000"/>
                    <a:lumOff val="35000"/>
                  </a:schemeClr>
                </a:solidFill>
                <a:latin typeface="+mn-ea"/>
              </a:rPr>
              <a:t>初始化系统，为系统分配时钟，处理看门狗电路等。</a:t>
            </a:r>
            <a:endParaRPr lang="zh-CN" altLang="en-US" sz="2000" dirty="0">
              <a:solidFill>
                <a:schemeClr val="tx1">
                  <a:lumMod val="65000"/>
                  <a:lumOff val="35000"/>
                </a:schemeClr>
              </a:solidFill>
              <a:latin typeface="+mn-ea"/>
            </a:endParaRPr>
          </a:p>
          <a:p>
            <a:pPr indent="538480"/>
            <a:r>
              <a:rPr lang="en-US" altLang="zh-CN" sz="2000" dirty="0">
                <a:solidFill>
                  <a:schemeClr val="tx1">
                    <a:lumMod val="65000"/>
                    <a:lumOff val="35000"/>
                  </a:schemeClr>
                </a:solidFill>
                <a:latin typeface="+mn-ea"/>
              </a:rPr>
              <a:t>2</a:t>
            </a:r>
            <a:r>
              <a:rPr lang="zh-CN" altLang="en-US" sz="2000" dirty="0">
                <a:solidFill>
                  <a:schemeClr val="tx1">
                    <a:lumMod val="65000"/>
                    <a:lumOff val="35000"/>
                  </a:schemeClr>
                </a:solidFill>
                <a:latin typeface="+mn-ea"/>
              </a:rPr>
              <a:t>．初始化</a:t>
            </a:r>
            <a:r>
              <a:rPr lang="en-US" altLang="zh-CN" sz="2000" dirty="0">
                <a:solidFill>
                  <a:schemeClr val="tx1">
                    <a:lumMod val="65000"/>
                    <a:lumOff val="35000"/>
                  </a:schemeClr>
                </a:solidFill>
                <a:latin typeface="+mn-ea"/>
              </a:rPr>
              <a:t>eCAN</a:t>
            </a:r>
            <a:r>
              <a:rPr lang="zh-CN" altLang="en-US" sz="2000" dirty="0">
                <a:solidFill>
                  <a:schemeClr val="tx1">
                    <a:lumMod val="65000"/>
                    <a:lumOff val="35000"/>
                  </a:schemeClr>
                </a:solidFill>
                <a:latin typeface="+mn-ea"/>
              </a:rPr>
              <a:t>模块。</a:t>
            </a:r>
            <a:endParaRPr lang="zh-CN" altLang="en-US" sz="2000" dirty="0">
              <a:solidFill>
                <a:schemeClr val="tx1">
                  <a:lumMod val="65000"/>
                  <a:lumOff val="35000"/>
                </a:schemeClr>
              </a:solidFill>
              <a:latin typeface="+mn-ea"/>
            </a:endParaRPr>
          </a:p>
          <a:p>
            <a:pPr indent="538480"/>
            <a:r>
              <a:rPr lang="en-US" altLang="zh-CN" sz="2000" dirty="0">
                <a:solidFill>
                  <a:schemeClr val="tx1">
                    <a:lumMod val="65000"/>
                    <a:lumOff val="35000"/>
                  </a:schemeClr>
                </a:solidFill>
                <a:latin typeface="+mn-ea"/>
              </a:rPr>
              <a:t>3</a:t>
            </a:r>
            <a:r>
              <a:rPr lang="zh-CN" altLang="en-US" sz="2000" dirty="0">
                <a:solidFill>
                  <a:schemeClr val="tx1">
                    <a:lumMod val="65000"/>
                    <a:lumOff val="35000"/>
                  </a:schemeClr>
                </a:solidFill>
                <a:latin typeface="+mn-ea"/>
              </a:rPr>
              <a:t>．在主函数中循环发送</a:t>
            </a:r>
            <a:r>
              <a:rPr lang="zh-CN" altLang="en-US" sz="2000" dirty="0" smtClean="0">
                <a:solidFill>
                  <a:schemeClr val="tx1">
                    <a:lumMod val="65000"/>
                    <a:lumOff val="35000"/>
                  </a:schemeClr>
                </a:solidFill>
                <a:latin typeface="+mn-ea"/>
              </a:rPr>
              <a:t>字符串</a:t>
            </a:r>
            <a:r>
              <a:rPr lang="zh-CN" altLang="en-US" sz="2000" dirty="0">
                <a:solidFill>
                  <a:schemeClr val="tx1">
                    <a:lumMod val="65000"/>
                    <a:lumOff val="35000"/>
                  </a:schemeClr>
                </a:solidFill>
                <a:latin typeface="+mn-ea"/>
              </a:rPr>
              <a:t>。</a:t>
            </a:r>
            <a:endParaRPr lang="zh-CN" altLang="en-US" sz="20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zh-CN" altLang="en-US" dirty="0"/>
              <a:t>手把手教你实现</a:t>
            </a:r>
            <a:r>
              <a:rPr lang="en-US" altLang="zh-CN" dirty="0"/>
              <a:t>CAN</a:t>
            </a:r>
            <a:r>
              <a:rPr lang="zh-CN" altLang="en-US" dirty="0" smtClean="0"/>
              <a:t>通信</a:t>
            </a:r>
            <a:r>
              <a:rPr lang="en-US" altLang="zh-CN" dirty="0"/>
              <a:t>·CAN</a:t>
            </a:r>
            <a:r>
              <a:rPr lang="zh-CN" altLang="en-US" dirty="0"/>
              <a:t>消息的发送</a:t>
            </a:r>
            <a:endParaRPr lang="zh-CN" altLang="en-US" dirty="0"/>
          </a:p>
        </p:txBody>
      </p:sp>
      <p:sp>
        <p:nvSpPr>
          <p:cNvPr id="8" name="矩形 7"/>
          <p:cNvSpPr/>
          <p:nvPr/>
        </p:nvSpPr>
        <p:spPr>
          <a:xfrm>
            <a:off x="795272" y="915566"/>
            <a:ext cx="7553455" cy="1015663"/>
          </a:xfrm>
          <a:prstGeom prst="rect">
            <a:avLst/>
          </a:prstGeom>
        </p:spPr>
        <p:txBody>
          <a:bodyPr wrap="square">
            <a:spAutoFit/>
          </a:bodyPr>
          <a:lstStyle/>
          <a:p>
            <a:pPr indent="538480"/>
            <a:r>
              <a:rPr lang="zh-CN" altLang="en-US" sz="2000" dirty="0">
                <a:solidFill>
                  <a:schemeClr val="tx1">
                    <a:lumMod val="65000"/>
                    <a:lumOff val="35000"/>
                  </a:schemeClr>
                </a:solidFill>
                <a:latin typeface="+mn-ea"/>
              </a:rPr>
              <a:t>将</a:t>
            </a:r>
            <a:r>
              <a:rPr lang="en-US" altLang="zh-CN" sz="2000" dirty="0">
                <a:solidFill>
                  <a:schemeClr val="tx1">
                    <a:lumMod val="65000"/>
                    <a:lumOff val="35000"/>
                  </a:schemeClr>
                </a:solidFill>
                <a:latin typeface="+mn-ea"/>
              </a:rPr>
              <a:t>HDSP-Super28335</a:t>
            </a:r>
            <a:r>
              <a:rPr lang="zh-CN" altLang="en-US" sz="2000" dirty="0">
                <a:solidFill>
                  <a:schemeClr val="tx1">
                    <a:lumMod val="65000"/>
                    <a:lumOff val="35000"/>
                  </a:schemeClr>
                </a:solidFill>
                <a:latin typeface="+mn-ea"/>
              </a:rPr>
              <a:t>上的</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接口同</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调试器的接口通过导线连接好，然后</a:t>
            </a:r>
            <a:r>
              <a:rPr lang="zh-CN" altLang="en-US" sz="2000" dirty="0" smtClean="0">
                <a:solidFill>
                  <a:schemeClr val="tx1">
                    <a:lumMod val="65000"/>
                    <a:lumOff val="35000"/>
                  </a:schemeClr>
                </a:solidFill>
                <a:latin typeface="+mn-ea"/>
              </a:rPr>
              <a:t>运行程序</a:t>
            </a:r>
            <a:r>
              <a:rPr lang="zh-CN" altLang="en-US" sz="2000" dirty="0">
                <a:solidFill>
                  <a:schemeClr val="tx1">
                    <a:lumMod val="65000"/>
                    <a:lumOff val="35000"/>
                  </a:schemeClr>
                </a:solidFill>
                <a:latin typeface="+mn-ea"/>
              </a:rPr>
              <a:t>，</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调试工具软件接收到数据，其结果如图</a:t>
            </a:r>
            <a:r>
              <a:rPr lang="en-US" altLang="zh-CN" sz="2000" dirty="0">
                <a:solidFill>
                  <a:schemeClr val="tx1">
                    <a:lumMod val="65000"/>
                    <a:lumOff val="35000"/>
                  </a:schemeClr>
                </a:solidFill>
                <a:latin typeface="+mn-ea"/>
              </a:rPr>
              <a:t>17-55</a:t>
            </a:r>
            <a:r>
              <a:rPr lang="zh-CN" altLang="en-US" sz="2000" dirty="0">
                <a:solidFill>
                  <a:schemeClr val="tx1">
                    <a:lumMod val="65000"/>
                    <a:lumOff val="35000"/>
                  </a:schemeClr>
                </a:solidFill>
                <a:latin typeface="+mn-ea"/>
              </a:rPr>
              <a:t>所示。</a:t>
            </a:r>
            <a:endParaRPr lang="zh-CN" altLang="en-US" sz="2000" dirty="0">
              <a:solidFill>
                <a:schemeClr val="tx1">
                  <a:lumMod val="65000"/>
                  <a:lumOff val="35000"/>
                </a:schemeClr>
              </a:solidFill>
              <a:latin typeface="+mn-ea"/>
            </a:endParaRPr>
          </a:p>
        </p:txBody>
      </p:sp>
      <p:pic>
        <p:nvPicPr>
          <p:cNvPr id="233474"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323528" y="1959884"/>
            <a:ext cx="3458537" cy="264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31436" y="4656531"/>
            <a:ext cx="3842720"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17-55 CAN</a:t>
            </a:r>
            <a:r>
              <a:rPr lang="zh-CN" altLang="zh-CN" sz="2000" kern="100" dirty="0">
                <a:latin typeface="+mn-ea"/>
                <a:cs typeface="Times New Roman" panose="02020603050405020304" pitchFamily="18" charset="0"/>
              </a:rPr>
              <a:t>发送消息实验结果</a:t>
            </a:r>
            <a:endParaRPr lang="zh-CN" altLang="zh-CN" sz="2000" kern="100" dirty="0">
              <a:latin typeface="+mn-ea"/>
              <a:cs typeface="Times New Roman" panose="02020603050405020304" pitchFamily="18" charset="0"/>
            </a:endParaRPr>
          </a:p>
        </p:txBody>
      </p:sp>
      <p:sp>
        <p:nvSpPr>
          <p:cNvPr id="7" name="矩形 6"/>
          <p:cNvSpPr/>
          <p:nvPr/>
        </p:nvSpPr>
        <p:spPr>
          <a:xfrm>
            <a:off x="4211960" y="1978085"/>
            <a:ext cx="4529119" cy="2554545"/>
          </a:xfrm>
          <a:prstGeom prst="rect">
            <a:avLst/>
          </a:prstGeom>
        </p:spPr>
        <p:txBody>
          <a:bodyPr wrap="square">
            <a:spAutoFit/>
          </a:bodyPr>
          <a:lstStyle/>
          <a:p>
            <a:pPr indent="538480"/>
            <a:r>
              <a:rPr lang="zh-CN" altLang="en-US" sz="2000" dirty="0">
                <a:solidFill>
                  <a:schemeClr val="tx1">
                    <a:lumMod val="65000"/>
                    <a:lumOff val="35000"/>
                  </a:schemeClr>
                </a:solidFill>
                <a:latin typeface="+mn-ea"/>
              </a:rPr>
              <a:t>从图</a:t>
            </a:r>
            <a:r>
              <a:rPr lang="en-US" altLang="zh-CN" sz="2000" dirty="0">
                <a:solidFill>
                  <a:schemeClr val="tx1">
                    <a:lumMod val="65000"/>
                    <a:lumOff val="35000"/>
                  </a:schemeClr>
                </a:solidFill>
                <a:latin typeface="+mn-ea"/>
              </a:rPr>
              <a:t>17-55</a:t>
            </a:r>
            <a:r>
              <a:rPr lang="zh-CN" altLang="en-US" sz="2000" dirty="0">
                <a:solidFill>
                  <a:schemeClr val="tx1">
                    <a:lumMod val="65000"/>
                    <a:lumOff val="35000"/>
                  </a:schemeClr>
                </a:solidFill>
                <a:latin typeface="+mn-ea"/>
              </a:rPr>
              <a:t>可以看到，</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调试器接收到的数据帧为标准帧，帧</a:t>
            </a:r>
            <a:r>
              <a:rPr lang="en-US" altLang="zh-CN" sz="2000" dirty="0">
                <a:solidFill>
                  <a:schemeClr val="tx1">
                    <a:lumMod val="65000"/>
                    <a:lumOff val="35000"/>
                  </a:schemeClr>
                </a:solidFill>
                <a:latin typeface="+mn-ea"/>
              </a:rPr>
              <a:t>ID</a:t>
            </a:r>
            <a:r>
              <a:rPr lang="zh-CN" altLang="en-US" sz="2000" dirty="0">
                <a:solidFill>
                  <a:schemeClr val="tx1">
                    <a:lumMod val="65000"/>
                    <a:lumOff val="35000"/>
                  </a:schemeClr>
                </a:solidFill>
                <a:latin typeface="+mn-ea"/>
              </a:rPr>
              <a:t>为</a:t>
            </a:r>
            <a:r>
              <a:rPr lang="en-US" altLang="zh-CN" sz="2000" dirty="0">
                <a:solidFill>
                  <a:schemeClr val="tx1">
                    <a:lumMod val="65000"/>
                    <a:lumOff val="35000"/>
                  </a:schemeClr>
                </a:solidFill>
                <a:latin typeface="+mn-ea"/>
              </a:rPr>
              <a:t>0x00C80000</a:t>
            </a:r>
            <a:r>
              <a:rPr lang="zh-CN" altLang="en-US" sz="2000" dirty="0">
                <a:solidFill>
                  <a:schemeClr val="tx1">
                    <a:lumMod val="65000"/>
                    <a:lumOff val="35000"/>
                  </a:schemeClr>
                </a:solidFill>
                <a:latin typeface="+mn-ea"/>
              </a:rPr>
              <a:t>，第一帧接收到的数据是初始化值</a:t>
            </a:r>
            <a:r>
              <a:rPr lang="en-US" altLang="zh-CN" sz="2000" dirty="0">
                <a:solidFill>
                  <a:schemeClr val="tx1">
                    <a:lumMod val="65000"/>
                    <a:lumOff val="35000"/>
                  </a:schemeClr>
                </a:solidFill>
                <a:latin typeface="+mn-ea"/>
              </a:rPr>
              <a:t>0x0000000000000001</a:t>
            </a:r>
            <a:r>
              <a:rPr lang="zh-CN" altLang="en-US" sz="2000" dirty="0">
                <a:solidFill>
                  <a:schemeClr val="tx1">
                    <a:lumMod val="65000"/>
                    <a:lumOff val="35000"/>
                  </a:schemeClr>
                </a:solidFill>
                <a:latin typeface="+mn-ea"/>
              </a:rPr>
              <a:t>；第二帧为</a:t>
            </a:r>
            <a:r>
              <a:rPr lang="en-US" altLang="zh-CN" sz="2000" dirty="0">
                <a:solidFill>
                  <a:schemeClr val="tx1">
                    <a:lumMod val="65000"/>
                    <a:lumOff val="35000"/>
                  </a:schemeClr>
                </a:solidFill>
                <a:latin typeface="+mn-ea"/>
              </a:rPr>
              <a:t>0x0000000200000003</a:t>
            </a:r>
            <a:r>
              <a:rPr lang="zh-CN" altLang="en-US" sz="2000" dirty="0">
                <a:solidFill>
                  <a:schemeClr val="tx1">
                    <a:lumMod val="65000"/>
                    <a:lumOff val="35000"/>
                  </a:schemeClr>
                </a:solidFill>
                <a:latin typeface="+mn-ea"/>
              </a:rPr>
              <a:t>；第三帧为</a:t>
            </a:r>
            <a:r>
              <a:rPr lang="en-US" altLang="zh-CN" sz="2000" dirty="0">
                <a:solidFill>
                  <a:schemeClr val="tx1">
                    <a:lumMod val="65000"/>
                    <a:lumOff val="35000"/>
                  </a:schemeClr>
                </a:solidFill>
                <a:latin typeface="+mn-ea"/>
              </a:rPr>
              <a:t>0x0000000400000005</a:t>
            </a:r>
            <a:r>
              <a:rPr lang="zh-CN" altLang="en-US" sz="2000" dirty="0">
                <a:solidFill>
                  <a:schemeClr val="tx1">
                    <a:lumMod val="65000"/>
                    <a:lumOff val="35000"/>
                  </a:schemeClr>
                </a:solidFill>
                <a:latin typeface="+mn-ea"/>
              </a:rPr>
              <a:t>；第四帧为</a:t>
            </a:r>
            <a:r>
              <a:rPr lang="en-US" altLang="zh-CN" sz="2000" dirty="0">
                <a:solidFill>
                  <a:schemeClr val="tx1">
                    <a:lumMod val="65000"/>
                    <a:lumOff val="35000"/>
                  </a:schemeClr>
                </a:solidFill>
                <a:latin typeface="+mn-ea"/>
              </a:rPr>
              <a:t>0x0000000600000007</a:t>
            </a:r>
            <a:r>
              <a:rPr lang="zh-CN" altLang="en-US" sz="2000" dirty="0">
                <a:solidFill>
                  <a:schemeClr val="tx1">
                    <a:lumMod val="65000"/>
                    <a:lumOff val="35000"/>
                  </a:schemeClr>
                </a:solidFill>
                <a:latin typeface="+mn-ea"/>
              </a:rPr>
              <a:t>；结果完全正确。</a:t>
            </a:r>
            <a:endParaRPr lang="zh-CN" altLang="en-US" sz="20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3474"/>
                                        </p:tgtEl>
                                        <p:attrNameLst>
                                          <p:attrName>style.visibility</p:attrName>
                                        </p:attrNameLst>
                                      </p:cBhvr>
                                      <p:to>
                                        <p:strVal val="visible"/>
                                      </p:to>
                                    </p:set>
                                    <p:animEffect transition="in" filter="wipe(left)">
                                      <p:cBhvr>
                                        <p:cTn id="11" dur="500"/>
                                        <p:tgtEl>
                                          <p:spTgt spid="23347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7"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zh-CN" altLang="en-US" dirty="0"/>
              <a:t>手把手教你实现</a:t>
            </a:r>
            <a:r>
              <a:rPr lang="en-US" altLang="zh-CN" dirty="0"/>
              <a:t>CAN</a:t>
            </a:r>
            <a:r>
              <a:rPr lang="zh-CN" altLang="en-US" dirty="0" smtClean="0"/>
              <a:t>通信</a:t>
            </a:r>
            <a:r>
              <a:rPr lang="en-US" altLang="zh-CN" dirty="0"/>
              <a:t>·CAN</a:t>
            </a:r>
            <a:r>
              <a:rPr lang="zh-CN" altLang="en-US" dirty="0"/>
              <a:t>消息的接收</a:t>
            </a:r>
            <a:r>
              <a:rPr lang="en-US" altLang="zh-CN" dirty="0"/>
              <a:t>(</a:t>
            </a:r>
            <a:r>
              <a:rPr lang="zh-CN" altLang="en-US" dirty="0"/>
              <a:t>中断方式</a:t>
            </a:r>
            <a:r>
              <a:rPr lang="en-US" altLang="zh-CN" dirty="0"/>
              <a:t>)</a:t>
            </a:r>
            <a:endParaRPr lang="zh-CN" altLang="en-US" dirty="0"/>
          </a:p>
        </p:txBody>
      </p:sp>
      <p:sp>
        <p:nvSpPr>
          <p:cNvPr id="8" name="矩形 7"/>
          <p:cNvSpPr/>
          <p:nvPr/>
        </p:nvSpPr>
        <p:spPr>
          <a:xfrm>
            <a:off x="795272" y="915566"/>
            <a:ext cx="7553455" cy="3477875"/>
          </a:xfrm>
          <a:prstGeom prst="rect">
            <a:avLst/>
          </a:prstGeom>
        </p:spPr>
        <p:txBody>
          <a:bodyPr wrap="square">
            <a:spAutoFit/>
          </a:bodyPr>
          <a:lstStyle/>
          <a:p>
            <a:pPr indent="538480"/>
            <a:r>
              <a:rPr lang="zh-CN" altLang="en-US" sz="2000" dirty="0">
                <a:solidFill>
                  <a:schemeClr val="tx1">
                    <a:lumMod val="65000"/>
                    <a:lumOff val="35000"/>
                  </a:schemeClr>
                </a:solidFill>
                <a:latin typeface="+mn-ea"/>
              </a:rPr>
              <a:t>本实例将使用</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调试器发送数据给</a:t>
            </a:r>
            <a:r>
              <a:rPr lang="en-US" altLang="zh-CN" sz="2000" dirty="0">
                <a:solidFill>
                  <a:schemeClr val="tx1">
                    <a:lumMod val="65000"/>
                    <a:lumOff val="35000"/>
                  </a:schemeClr>
                </a:solidFill>
                <a:latin typeface="+mn-ea"/>
              </a:rPr>
              <a:t>HDSP-Super28335</a:t>
            </a:r>
            <a:r>
              <a:rPr lang="zh-CN" altLang="en-US" sz="2000" dirty="0">
                <a:solidFill>
                  <a:schemeClr val="tx1">
                    <a:lumMod val="65000"/>
                    <a:lumOff val="35000"/>
                  </a:schemeClr>
                </a:solidFill>
                <a:latin typeface="+mn-ea"/>
              </a:rPr>
              <a:t>上的</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接口，</a:t>
            </a:r>
            <a:r>
              <a:rPr lang="en-US" altLang="zh-CN" sz="2000" dirty="0">
                <a:solidFill>
                  <a:schemeClr val="tx1">
                    <a:lumMod val="65000"/>
                    <a:lumOff val="35000"/>
                  </a:schemeClr>
                </a:solidFill>
                <a:latin typeface="+mn-ea"/>
              </a:rPr>
              <a:t>DSP</a:t>
            </a:r>
            <a:r>
              <a:rPr lang="zh-CN" altLang="en-US" sz="2000" dirty="0">
                <a:solidFill>
                  <a:schemeClr val="tx1">
                    <a:lumMod val="65000"/>
                    <a:lumOff val="35000"/>
                  </a:schemeClr>
                </a:solidFill>
                <a:latin typeface="+mn-ea"/>
              </a:rPr>
              <a:t>的</a:t>
            </a:r>
            <a:r>
              <a:rPr lang="en-US" altLang="zh-CN" sz="2000" dirty="0" err="1">
                <a:solidFill>
                  <a:schemeClr val="tx1">
                    <a:lumMod val="65000"/>
                    <a:lumOff val="35000"/>
                  </a:schemeClr>
                </a:solidFill>
                <a:latin typeface="+mn-ea"/>
              </a:rPr>
              <a:t>eCANB</a:t>
            </a:r>
            <a:r>
              <a:rPr lang="zh-CN" altLang="en-US" sz="2000" dirty="0">
                <a:solidFill>
                  <a:schemeClr val="tx1">
                    <a:lumMod val="65000"/>
                    <a:lumOff val="35000"/>
                  </a:schemeClr>
                </a:solidFill>
                <a:latin typeface="+mn-ea"/>
              </a:rPr>
              <a:t>模块接收数据，通信的波特率为</a:t>
            </a:r>
            <a:r>
              <a:rPr lang="en-US" altLang="zh-CN" sz="2000" dirty="0">
                <a:solidFill>
                  <a:schemeClr val="tx1">
                    <a:lumMod val="65000"/>
                    <a:lumOff val="35000"/>
                  </a:schemeClr>
                </a:solidFill>
                <a:latin typeface="+mn-ea"/>
              </a:rPr>
              <a:t>500Kbps</a:t>
            </a:r>
            <a:r>
              <a:rPr lang="zh-CN" altLang="en-US" sz="2000" dirty="0">
                <a:solidFill>
                  <a:schemeClr val="tx1">
                    <a:lumMod val="65000"/>
                    <a:lumOff val="35000"/>
                  </a:schemeClr>
                </a:solidFill>
                <a:latin typeface="+mn-ea"/>
              </a:rPr>
              <a:t>，帧格式采用扩展帧，邮箱采用</a:t>
            </a:r>
            <a:r>
              <a:rPr lang="en-US" altLang="zh-CN" sz="2000" dirty="0">
                <a:solidFill>
                  <a:schemeClr val="tx1">
                    <a:lumMod val="65000"/>
                    <a:lumOff val="35000"/>
                  </a:schemeClr>
                </a:solidFill>
                <a:latin typeface="+mn-ea"/>
              </a:rPr>
              <a:t>17</a:t>
            </a:r>
            <a:r>
              <a:rPr lang="zh-CN" altLang="en-US" sz="2000" dirty="0">
                <a:solidFill>
                  <a:schemeClr val="tx1">
                    <a:lumMod val="65000"/>
                    <a:lumOff val="35000"/>
                  </a:schemeClr>
                </a:solidFill>
                <a:latin typeface="+mn-ea"/>
              </a:rPr>
              <a:t>号邮箱作为接收邮箱，并采用中断的方式来接收数据，中断使用</a:t>
            </a:r>
            <a:r>
              <a:rPr lang="en-US" altLang="zh-CN" sz="2000" dirty="0">
                <a:solidFill>
                  <a:schemeClr val="tx1">
                    <a:lumMod val="65000"/>
                    <a:lumOff val="35000"/>
                  </a:schemeClr>
                </a:solidFill>
                <a:latin typeface="+mn-ea"/>
              </a:rPr>
              <a:t>ECAN0INTB</a:t>
            </a:r>
            <a:r>
              <a:rPr lang="zh-CN" altLang="en-US" sz="2000" dirty="0">
                <a:solidFill>
                  <a:schemeClr val="tx1">
                    <a:lumMod val="65000"/>
                    <a:lumOff val="35000"/>
                  </a:schemeClr>
                </a:solidFill>
                <a:latin typeface="+mn-ea"/>
              </a:rPr>
              <a:t>中断线。</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调试器给</a:t>
            </a:r>
            <a:r>
              <a:rPr lang="en-US" altLang="zh-CN" sz="2000" dirty="0">
                <a:solidFill>
                  <a:schemeClr val="tx1">
                    <a:lumMod val="65000"/>
                    <a:lumOff val="35000"/>
                  </a:schemeClr>
                </a:solidFill>
                <a:latin typeface="+mn-ea"/>
              </a:rPr>
              <a:t>F28335</a:t>
            </a:r>
            <a:r>
              <a:rPr lang="zh-CN" altLang="en-US" sz="2000" dirty="0">
                <a:solidFill>
                  <a:schemeClr val="tx1">
                    <a:lumMod val="65000"/>
                    <a:lumOff val="35000"/>
                  </a:schemeClr>
                </a:solidFill>
                <a:latin typeface="+mn-ea"/>
              </a:rPr>
              <a:t>发送的数据是“</a:t>
            </a:r>
            <a:r>
              <a:rPr lang="en-US" altLang="zh-CN" sz="2000" dirty="0">
                <a:solidFill>
                  <a:schemeClr val="tx1">
                    <a:lumMod val="65000"/>
                    <a:lumOff val="35000"/>
                  </a:schemeClr>
                </a:solidFill>
                <a:latin typeface="+mn-ea"/>
              </a:rPr>
              <a:t>01 02 03 04 05 06 07 08”</a:t>
            </a:r>
            <a:r>
              <a:rPr lang="zh-CN" altLang="en-US" sz="2000" dirty="0">
                <a:solidFill>
                  <a:schemeClr val="tx1">
                    <a:lumMod val="65000"/>
                    <a:lumOff val="35000"/>
                  </a:schemeClr>
                </a:solidFill>
                <a:latin typeface="+mn-ea"/>
              </a:rPr>
              <a:t>，然后在中断服务子程序出设置断点，观察邮箱</a:t>
            </a:r>
            <a:r>
              <a:rPr lang="en-US" altLang="zh-CN" sz="2000" dirty="0">
                <a:solidFill>
                  <a:schemeClr val="tx1">
                    <a:lumMod val="65000"/>
                    <a:lumOff val="35000"/>
                  </a:schemeClr>
                </a:solidFill>
                <a:latin typeface="+mn-ea"/>
              </a:rPr>
              <a:t>17</a:t>
            </a:r>
            <a:r>
              <a:rPr lang="zh-CN" altLang="en-US" sz="2000" dirty="0">
                <a:solidFill>
                  <a:schemeClr val="tx1">
                    <a:lumMod val="65000"/>
                    <a:lumOff val="35000"/>
                  </a:schemeClr>
                </a:solidFill>
                <a:latin typeface="+mn-ea"/>
              </a:rPr>
              <a:t>所接收到的数据</a:t>
            </a:r>
            <a:r>
              <a:rPr lang="zh-CN" altLang="en-US" sz="2000" dirty="0" smtClean="0">
                <a:solidFill>
                  <a:schemeClr val="tx1">
                    <a:lumMod val="65000"/>
                    <a:lumOff val="35000"/>
                  </a:schemeClr>
                </a:solidFill>
                <a:latin typeface="+mn-ea"/>
              </a:rPr>
              <a:t>。</a:t>
            </a:r>
            <a:endParaRPr lang="en-US" altLang="zh-CN" sz="2000" dirty="0" smtClean="0">
              <a:solidFill>
                <a:schemeClr val="tx1">
                  <a:lumMod val="65000"/>
                  <a:lumOff val="35000"/>
                </a:schemeClr>
              </a:solidFill>
              <a:latin typeface="+mn-ea"/>
            </a:endParaRPr>
          </a:p>
          <a:p>
            <a:pPr indent="538480"/>
            <a:r>
              <a:rPr lang="zh-CN" altLang="en-US" sz="2000" dirty="0">
                <a:solidFill>
                  <a:schemeClr val="tx1">
                    <a:lumMod val="65000"/>
                    <a:lumOff val="35000"/>
                  </a:schemeClr>
                </a:solidFill>
                <a:latin typeface="+mn-ea"/>
              </a:rPr>
              <a:t>程序的整体思路如下：</a:t>
            </a:r>
            <a:endParaRPr lang="zh-CN" altLang="en-US" sz="2000" dirty="0">
              <a:solidFill>
                <a:schemeClr val="tx1">
                  <a:lumMod val="65000"/>
                  <a:lumOff val="35000"/>
                </a:schemeClr>
              </a:solidFill>
              <a:latin typeface="+mn-ea"/>
            </a:endParaRPr>
          </a:p>
          <a:p>
            <a:pPr indent="538480"/>
            <a:r>
              <a:rPr lang="en-US" altLang="zh-CN" sz="2000" dirty="0">
                <a:solidFill>
                  <a:schemeClr val="tx1">
                    <a:lumMod val="65000"/>
                    <a:lumOff val="35000"/>
                  </a:schemeClr>
                </a:solidFill>
                <a:latin typeface="+mn-ea"/>
              </a:rPr>
              <a:t>1</a:t>
            </a:r>
            <a:r>
              <a:rPr lang="zh-CN" altLang="en-US" sz="2000" dirty="0">
                <a:solidFill>
                  <a:schemeClr val="tx1">
                    <a:lumMod val="65000"/>
                    <a:lumOff val="35000"/>
                  </a:schemeClr>
                </a:solidFill>
                <a:latin typeface="+mn-ea"/>
              </a:rPr>
              <a:t>．初始化系统，为系统分配时钟，处理看门狗电路等。</a:t>
            </a:r>
            <a:endParaRPr lang="zh-CN" altLang="en-US" sz="2000" dirty="0">
              <a:solidFill>
                <a:schemeClr val="tx1">
                  <a:lumMod val="65000"/>
                  <a:lumOff val="35000"/>
                </a:schemeClr>
              </a:solidFill>
              <a:latin typeface="+mn-ea"/>
            </a:endParaRPr>
          </a:p>
          <a:p>
            <a:pPr indent="538480"/>
            <a:r>
              <a:rPr lang="en-US" altLang="zh-CN" sz="2000" dirty="0">
                <a:solidFill>
                  <a:schemeClr val="tx1">
                    <a:lumMod val="65000"/>
                    <a:lumOff val="35000"/>
                  </a:schemeClr>
                </a:solidFill>
                <a:latin typeface="+mn-ea"/>
              </a:rPr>
              <a:t>2</a:t>
            </a:r>
            <a:r>
              <a:rPr lang="zh-CN" altLang="en-US" sz="2000" dirty="0">
                <a:solidFill>
                  <a:schemeClr val="tx1">
                    <a:lumMod val="65000"/>
                    <a:lumOff val="35000"/>
                  </a:schemeClr>
                </a:solidFill>
                <a:latin typeface="+mn-ea"/>
              </a:rPr>
              <a:t>．初始化</a:t>
            </a:r>
            <a:r>
              <a:rPr lang="en-US" altLang="zh-CN" sz="2000" dirty="0">
                <a:solidFill>
                  <a:schemeClr val="tx1">
                    <a:lumMod val="65000"/>
                    <a:lumOff val="35000"/>
                  </a:schemeClr>
                </a:solidFill>
                <a:latin typeface="+mn-ea"/>
              </a:rPr>
              <a:t>eCAN</a:t>
            </a:r>
            <a:r>
              <a:rPr lang="zh-CN" altLang="en-US" sz="2000" dirty="0">
                <a:solidFill>
                  <a:schemeClr val="tx1">
                    <a:lumMod val="65000"/>
                    <a:lumOff val="35000"/>
                  </a:schemeClr>
                </a:solidFill>
                <a:latin typeface="+mn-ea"/>
              </a:rPr>
              <a:t>模块。</a:t>
            </a:r>
            <a:endParaRPr lang="zh-CN" altLang="en-US" sz="2000" dirty="0">
              <a:solidFill>
                <a:schemeClr val="tx1">
                  <a:lumMod val="65000"/>
                  <a:lumOff val="35000"/>
                </a:schemeClr>
              </a:solidFill>
              <a:latin typeface="+mn-ea"/>
            </a:endParaRPr>
          </a:p>
          <a:p>
            <a:pPr indent="538480"/>
            <a:r>
              <a:rPr lang="en-US" altLang="zh-CN" sz="2000" dirty="0">
                <a:solidFill>
                  <a:schemeClr val="tx1">
                    <a:lumMod val="65000"/>
                    <a:lumOff val="35000"/>
                  </a:schemeClr>
                </a:solidFill>
                <a:latin typeface="+mn-ea"/>
              </a:rPr>
              <a:t>3</a:t>
            </a:r>
            <a:r>
              <a:rPr lang="zh-CN" altLang="en-US" sz="2000" dirty="0">
                <a:solidFill>
                  <a:schemeClr val="tx1">
                    <a:lumMod val="65000"/>
                    <a:lumOff val="35000"/>
                  </a:schemeClr>
                </a:solidFill>
                <a:latin typeface="+mn-ea"/>
              </a:rPr>
              <a:t>．写中断服务子程序，从邮箱读取接收到的数据</a:t>
            </a:r>
            <a:r>
              <a:rPr lang="zh-CN" altLang="en-US" sz="2000" dirty="0" smtClean="0">
                <a:solidFill>
                  <a:schemeClr val="tx1">
                    <a:lumMod val="65000"/>
                    <a:lumOff val="35000"/>
                  </a:schemeClr>
                </a:solidFill>
                <a:latin typeface="+mn-ea"/>
              </a:rPr>
              <a:t>。</a:t>
            </a:r>
            <a:endParaRPr lang="zh-CN" altLang="en-US" sz="20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6976" y="267494"/>
            <a:ext cx="7697471" cy="330507"/>
          </a:xfrm>
        </p:spPr>
        <p:txBody>
          <a:bodyPr/>
          <a:lstStyle/>
          <a:p>
            <a:r>
              <a:rPr lang="en-US" altLang="zh-CN" dirty="0"/>
              <a:t>CAN2.0B</a:t>
            </a:r>
            <a:r>
              <a:rPr lang="zh-CN" altLang="en-US" dirty="0"/>
              <a:t>协议</a:t>
            </a:r>
            <a:endParaRPr lang="zh-CN" altLang="en-US" dirty="0"/>
          </a:p>
        </p:txBody>
      </p:sp>
      <p:sp>
        <p:nvSpPr>
          <p:cNvPr id="4" name="矩形 3"/>
          <p:cNvSpPr/>
          <p:nvPr/>
        </p:nvSpPr>
        <p:spPr>
          <a:xfrm>
            <a:off x="1204738" y="1707654"/>
            <a:ext cx="6734524" cy="1938992"/>
          </a:xfrm>
          <a:prstGeom prst="rect">
            <a:avLst/>
          </a:prstGeom>
        </p:spPr>
        <p:txBody>
          <a:bodyPr wrap="square">
            <a:spAutoFit/>
          </a:bodyPr>
          <a:lstStyle/>
          <a:p>
            <a:pPr indent="450850" algn="just">
              <a:lnSpc>
                <a:spcPct val="120000"/>
              </a:lnSpc>
              <a:spcAft>
                <a:spcPts val="0"/>
              </a:spcAft>
            </a:pPr>
            <a:r>
              <a:rPr lang="en-US" altLang="zh-CN" sz="2000" kern="100" dirty="0">
                <a:solidFill>
                  <a:schemeClr val="tx1">
                    <a:lumMod val="65000"/>
                    <a:lumOff val="35000"/>
                  </a:schemeClr>
                </a:solidFill>
                <a:latin typeface="+mn-ea"/>
                <a:cs typeface="Times New Roman" panose="02020603050405020304" pitchFamily="18" charset="0"/>
              </a:rPr>
              <a:t>CAN2.0</a:t>
            </a:r>
            <a:r>
              <a:rPr lang="zh-CN" altLang="en-US" sz="2000" kern="100" dirty="0">
                <a:solidFill>
                  <a:schemeClr val="tx1">
                    <a:lumMod val="65000"/>
                    <a:lumOff val="35000"/>
                  </a:schemeClr>
                </a:solidFill>
                <a:latin typeface="+mn-ea"/>
                <a:cs typeface="Times New Roman" panose="02020603050405020304" pitchFamily="18" charset="0"/>
              </a:rPr>
              <a:t>的协议分为</a:t>
            </a:r>
            <a:r>
              <a:rPr lang="en-US" altLang="zh-CN" sz="2000" kern="100" dirty="0">
                <a:solidFill>
                  <a:schemeClr val="tx1">
                    <a:lumMod val="65000"/>
                    <a:lumOff val="35000"/>
                  </a:schemeClr>
                </a:solidFill>
                <a:latin typeface="+mn-ea"/>
                <a:cs typeface="Times New Roman" panose="02020603050405020304" pitchFamily="18" charset="0"/>
              </a:rPr>
              <a:t>A</a:t>
            </a:r>
            <a:r>
              <a:rPr lang="zh-CN" altLang="en-US" sz="2000" kern="100" dirty="0">
                <a:solidFill>
                  <a:schemeClr val="tx1">
                    <a:lumMod val="65000"/>
                    <a:lumOff val="35000"/>
                  </a:schemeClr>
                </a:solidFill>
                <a:latin typeface="+mn-ea"/>
                <a:cs typeface="Times New Roman" panose="02020603050405020304" pitchFamily="18" charset="0"/>
              </a:rPr>
              <a:t>版和</a:t>
            </a:r>
            <a:r>
              <a:rPr lang="en-US" altLang="zh-CN" sz="2000" kern="100" dirty="0">
                <a:solidFill>
                  <a:schemeClr val="tx1">
                    <a:lumMod val="65000"/>
                    <a:lumOff val="35000"/>
                  </a:schemeClr>
                </a:solidFill>
                <a:latin typeface="+mn-ea"/>
                <a:cs typeface="Times New Roman" panose="02020603050405020304" pitchFamily="18" charset="0"/>
              </a:rPr>
              <a:t>B</a:t>
            </a:r>
            <a:r>
              <a:rPr lang="zh-CN" altLang="en-US" sz="2000" kern="100" dirty="0">
                <a:solidFill>
                  <a:schemeClr val="tx1">
                    <a:lumMod val="65000"/>
                    <a:lumOff val="35000"/>
                  </a:schemeClr>
                </a:solidFill>
                <a:latin typeface="+mn-ea"/>
                <a:cs typeface="Times New Roman" panose="02020603050405020304" pitchFamily="18" charset="0"/>
              </a:rPr>
              <a:t>版两种。</a:t>
            </a:r>
            <a:r>
              <a:rPr lang="en-US" altLang="zh-CN" sz="2000" kern="100" dirty="0">
                <a:solidFill>
                  <a:schemeClr val="tx1">
                    <a:lumMod val="65000"/>
                    <a:lumOff val="35000"/>
                  </a:schemeClr>
                </a:solidFill>
                <a:latin typeface="+mn-ea"/>
                <a:cs typeface="Times New Roman" panose="02020603050405020304" pitchFamily="18" charset="0"/>
              </a:rPr>
              <a:t>CAN 2.0A</a:t>
            </a:r>
            <a:r>
              <a:rPr lang="zh-CN" altLang="en-US" sz="2000" kern="100" dirty="0">
                <a:solidFill>
                  <a:schemeClr val="tx1">
                    <a:lumMod val="65000"/>
                    <a:lumOff val="35000"/>
                  </a:schemeClr>
                </a:solidFill>
                <a:latin typeface="+mn-ea"/>
                <a:cs typeface="Times New Roman" panose="02020603050405020304" pitchFamily="18" charset="0"/>
              </a:rPr>
              <a:t>的协议仅支持</a:t>
            </a:r>
            <a:r>
              <a:rPr lang="en-US" altLang="zh-CN" sz="2000" kern="100" dirty="0">
                <a:solidFill>
                  <a:schemeClr val="tx1">
                    <a:lumMod val="65000"/>
                    <a:lumOff val="35000"/>
                  </a:schemeClr>
                </a:solidFill>
                <a:latin typeface="+mn-ea"/>
                <a:cs typeface="Times New Roman" panose="02020603050405020304" pitchFamily="18" charset="0"/>
              </a:rPr>
              <a:t>11</a:t>
            </a:r>
            <a:r>
              <a:rPr lang="zh-CN" altLang="en-US" sz="2000" kern="100" dirty="0">
                <a:solidFill>
                  <a:schemeClr val="tx1">
                    <a:lumMod val="65000"/>
                    <a:lumOff val="35000"/>
                  </a:schemeClr>
                </a:solidFill>
                <a:latin typeface="+mn-ea"/>
                <a:cs typeface="Times New Roman" panose="02020603050405020304" pitchFamily="18" charset="0"/>
              </a:rPr>
              <a:t>位的标识符，而</a:t>
            </a:r>
            <a:r>
              <a:rPr lang="en-US" altLang="zh-CN" sz="2000" kern="100" dirty="0">
                <a:solidFill>
                  <a:schemeClr val="tx1">
                    <a:lumMod val="65000"/>
                    <a:lumOff val="35000"/>
                  </a:schemeClr>
                </a:solidFill>
                <a:latin typeface="+mn-ea"/>
                <a:cs typeface="Times New Roman" panose="02020603050405020304" pitchFamily="18" charset="0"/>
              </a:rPr>
              <a:t>CAN2.0B</a:t>
            </a:r>
            <a:r>
              <a:rPr lang="zh-CN" altLang="en-US" sz="2000" kern="100" dirty="0">
                <a:solidFill>
                  <a:schemeClr val="tx1">
                    <a:lumMod val="65000"/>
                    <a:lumOff val="35000"/>
                  </a:schemeClr>
                </a:solidFill>
                <a:latin typeface="+mn-ea"/>
                <a:cs typeface="Times New Roman" panose="02020603050405020304" pitchFamily="18" charset="0"/>
              </a:rPr>
              <a:t>协议不仅支持</a:t>
            </a:r>
            <a:r>
              <a:rPr lang="en-US" altLang="zh-CN" sz="2000" kern="100" dirty="0">
                <a:solidFill>
                  <a:schemeClr val="tx1">
                    <a:lumMod val="65000"/>
                    <a:lumOff val="35000"/>
                  </a:schemeClr>
                </a:solidFill>
                <a:latin typeface="+mn-ea"/>
                <a:cs typeface="Times New Roman" panose="02020603050405020304" pitchFamily="18" charset="0"/>
              </a:rPr>
              <a:t>11</a:t>
            </a:r>
            <a:r>
              <a:rPr lang="zh-CN" altLang="en-US" sz="2000" kern="100" dirty="0">
                <a:solidFill>
                  <a:schemeClr val="tx1">
                    <a:lumMod val="65000"/>
                    <a:lumOff val="35000"/>
                  </a:schemeClr>
                </a:solidFill>
                <a:latin typeface="+mn-ea"/>
                <a:cs typeface="Times New Roman" panose="02020603050405020304" pitchFamily="18" charset="0"/>
              </a:rPr>
              <a:t>位的标识符，还支持</a:t>
            </a:r>
            <a:r>
              <a:rPr lang="en-US" altLang="zh-CN" sz="2000" kern="100" dirty="0">
                <a:solidFill>
                  <a:schemeClr val="tx1">
                    <a:lumMod val="65000"/>
                    <a:lumOff val="35000"/>
                  </a:schemeClr>
                </a:solidFill>
                <a:latin typeface="+mn-ea"/>
                <a:cs typeface="Times New Roman" panose="02020603050405020304" pitchFamily="18" charset="0"/>
              </a:rPr>
              <a:t>29</a:t>
            </a:r>
            <a:r>
              <a:rPr lang="zh-CN" altLang="en-US" sz="2000" kern="100" dirty="0">
                <a:solidFill>
                  <a:schemeClr val="tx1">
                    <a:lumMod val="65000"/>
                    <a:lumOff val="35000"/>
                  </a:schemeClr>
                </a:solidFill>
                <a:latin typeface="+mn-ea"/>
                <a:cs typeface="Times New Roman" panose="02020603050405020304" pitchFamily="18" charset="0"/>
              </a:rPr>
              <a:t>位的标识符。接下来，将全面详细地介绍</a:t>
            </a:r>
            <a:r>
              <a:rPr lang="en-US" altLang="zh-CN" sz="2000" kern="100" dirty="0">
                <a:solidFill>
                  <a:schemeClr val="tx1">
                    <a:lumMod val="65000"/>
                    <a:lumOff val="35000"/>
                  </a:schemeClr>
                </a:solidFill>
                <a:latin typeface="+mn-ea"/>
                <a:cs typeface="Times New Roman" panose="02020603050405020304" pitchFamily="18" charset="0"/>
              </a:rPr>
              <a:t>CAN2.0B</a:t>
            </a:r>
            <a:r>
              <a:rPr lang="zh-CN" altLang="en-US" sz="2000" kern="100" dirty="0">
                <a:solidFill>
                  <a:schemeClr val="tx1">
                    <a:lumMod val="65000"/>
                    <a:lumOff val="35000"/>
                  </a:schemeClr>
                </a:solidFill>
                <a:latin typeface="+mn-ea"/>
                <a:cs typeface="Times New Roman" panose="02020603050405020304" pitchFamily="18" charset="0"/>
              </a:rPr>
              <a:t>协议的具体内容，以便于对</a:t>
            </a:r>
            <a:r>
              <a:rPr lang="en-US" altLang="zh-CN" sz="2000" kern="100" dirty="0">
                <a:solidFill>
                  <a:schemeClr val="tx1">
                    <a:lumMod val="65000"/>
                    <a:lumOff val="35000"/>
                  </a:schemeClr>
                </a:solidFill>
                <a:latin typeface="+mn-ea"/>
                <a:cs typeface="Times New Roman" panose="02020603050405020304" pitchFamily="18" charset="0"/>
              </a:rPr>
              <a:t>F28335 eCAN</a:t>
            </a:r>
            <a:r>
              <a:rPr lang="zh-CN" altLang="en-US" sz="2000" kern="100" dirty="0">
                <a:solidFill>
                  <a:schemeClr val="tx1">
                    <a:lumMod val="65000"/>
                    <a:lumOff val="35000"/>
                  </a:schemeClr>
                </a:solidFill>
                <a:latin typeface="+mn-ea"/>
                <a:cs typeface="Times New Roman" panose="02020603050405020304" pitchFamily="18" charset="0"/>
              </a:rPr>
              <a:t>模块的工作原理进行理解。</a:t>
            </a:r>
            <a:endParaRPr lang="zh-CN" altLang="zh-CN" sz="2000" dirty="0">
              <a:solidFill>
                <a:schemeClr val="tx1">
                  <a:lumMod val="65000"/>
                  <a:lumOff val="35000"/>
                </a:schemeClr>
              </a:solidFil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zh-CN" altLang="en-US" dirty="0"/>
              <a:t>手把手教你实现</a:t>
            </a:r>
            <a:r>
              <a:rPr lang="en-US" altLang="zh-CN" dirty="0"/>
              <a:t>CAN</a:t>
            </a:r>
            <a:r>
              <a:rPr lang="zh-CN" altLang="en-US" dirty="0" smtClean="0"/>
              <a:t>通信</a:t>
            </a:r>
            <a:r>
              <a:rPr lang="en-US" altLang="zh-CN" dirty="0"/>
              <a:t>·CAN</a:t>
            </a:r>
            <a:r>
              <a:rPr lang="zh-CN" altLang="en-US" dirty="0"/>
              <a:t>消息的接收</a:t>
            </a:r>
            <a:r>
              <a:rPr lang="en-US" altLang="zh-CN" dirty="0"/>
              <a:t>(</a:t>
            </a:r>
            <a:r>
              <a:rPr lang="zh-CN" altLang="en-US" dirty="0"/>
              <a:t>中断方式</a:t>
            </a:r>
            <a:r>
              <a:rPr lang="en-US" altLang="zh-CN" dirty="0"/>
              <a:t>)</a:t>
            </a:r>
            <a:endParaRPr lang="zh-CN" altLang="en-US" dirty="0"/>
          </a:p>
        </p:txBody>
      </p:sp>
      <p:sp>
        <p:nvSpPr>
          <p:cNvPr id="8" name="矩形 7"/>
          <p:cNvSpPr/>
          <p:nvPr/>
        </p:nvSpPr>
        <p:spPr>
          <a:xfrm>
            <a:off x="795272" y="771550"/>
            <a:ext cx="7553455" cy="1323439"/>
          </a:xfrm>
          <a:prstGeom prst="rect">
            <a:avLst/>
          </a:prstGeom>
        </p:spPr>
        <p:txBody>
          <a:bodyPr wrap="square">
            <a:spAutoFit/>
          </a:bodyPr>
          <a:lstStyle/>
          <a:p>
            <a:pPr indent="538480"/>
            <a:r>
              <a:rPr lang="zh-CN" altLang="en-US" sz="2000" dirty="0">
                <a:solidFill>
                  <a:schemeClr val="tx1">
                    <a:lumMod val="65000"/>
                    <a:lumOff val="35000"/>
                  </a:schemeClr>
                </a:solidFill>
                <a:latin typeface="+mn-ea"/>
              </a:rPr>
              <a:t>将</a:t>
            </a:r>
            <a:r>
              <a:rPr lang="en-US" altLang="zh-CN" sz="2000" dirty="0">
                <a:solidFill>
                  <a:schemeClr val="tx1">
                    <a:lumMod val="65000"/>
                    <a:lumOff val="35000"/>
                  </a:schemeClr>
                </a:solidFill>
                <a:latin typeface="+mn-ea"/>
              </a:rPr>
              <a:t>HDSP-Super28335</a:t>
            </a:r>
            <a:r>
              <a:rPr lang="zh-CN" altLang="en-US" sz="2000" dirty="0">
                <a:solidFill>
                  <a:schemeClr val="tx1">
                    <a:lumMod val="65000"/>
                    <a:lumOff val="35000"/>
                  </a:schemeClr>
                </a:solidFill>
                <a:latin typeface="+mn-ea"/>
              </a:rPr>
              <a:t>上的</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接口同</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调试器的接口通过导线连接好，然后运行此程序，在中断服务子程序的最后一行代码处设置断点，然后设置</a:t>
            </a:r>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调试工具，其软件的参数设置如图</a:t>
            </a:r>
            <a:r>
              <a:rPr lang="en-US" altLang="zh-CN" sz="2000" dirty="0">
                <a:solidFill>
                  <a:schemeClr val="tx1">
                    <a:lumMod val="65000"/>
                    <a:lumOff val="35000"/>
                  </a:schemeClr>
                </a:solidFill>
                <a:latin typeface="+mn-ea"/>
              </a:rPr>
              <a:t>17-56</a:t>
            </a:r>
            <a:r>
              <a:rPr lang="zh-CN" altLang="en-US" sz="2000" dirty="0">
                <a:solidFill>
                  <a:schemeClr val="tx1">
                    <a:lumMod val="65000"/>
                    <a:lumOff val="35000"/>
                  </a:schemeClr>
                </a:solidFill>
                <a:latin typeface="+mn-ea"/>
              </a:rPr>
              <a:t>所示，然后点击“发送消息”按钮。</a:t>
            </a:r>
            <a:endParaRPr lang="zh-CN" altLang="en-US" sz="2000" dirty="0">
              <a:solidFill>
                <a:schemeClr val="tx1">
                  <a:lumMod val="65000"/>
                  <a:lumOff val="35000"/>
                </a:schemeClr>
              </a:solidFill>
              <a:latin typeface="+mn-ea"/>
            </a:endParaRPr>
          </a:p>
        </p:txBody>
      </p:sp>
      <p:pic>
        <p:nvPicPr>
          <p:cNvPr id="234498"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794652" y="2095318"/>
            <a:ext cx="4855269" cy="28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868144" y="4149251"/>
            <a:ext cx="2304256"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17-56 CAN</a:t>
            </a:r>
            <a:r>
              <a:rPr lang="zh-CN" altLang="zh-CN" sz="2000" kern="100" dirty="0">
                <a:latin typeface="+mn-ea"/>
                <a:cs typeface="Times New Roman" panose="02020603050405020304" pitchFamily="18" charset="0"/>
              </a:rPr>
              <a:t>调试工具软件参数设置</a:t>
            </a:r>
            <a:endParaRPr lang="zh-CN" altLang="zh-CN" sz="20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4498"/>
                                        </p:tgtEl>
                                        <p:attrNameLst>
                                          <p:attrName>style.visibility</p:attrName>
                                        </p:attrNameLst>
                                      </p:cBhvr>
                                      <p:to>
                                        <p:strVal val="visible"/>
                                      </p:to>
                                    </p:set>
                                    <p:animEffect transition="in" filter="wipe(left)">
                                      <p:cBhvr>
                                        <p:cTn id="11" dur="500"/>
                                        <p:tgtEl>
                                          <p:spTgt spid="23449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zh-CN" altLang="en-US" dirty="0"/>
              <a:t>手把手教你实现</a:t>
            </a:r>
            <a:r>
              <a:rPr lang="en-US" altLang="zh-CN" dirty="0"/>
              <a:t>CAN</a:t>
            </a:r>
            <a:r>
              <a:rPr lang="zh-CN" altLang="en-US" dirty="0" smtClean="0"/>
              <a:t>通信</a:t>
            </a:r>
            <a:r>
              <a:rPr lang="en-US" altLang="zh-CN" dirty="0"/>
              <a:t>·CAN</a:t>
            </a:r>
            <a:r>
              <a:rPr lang="zh-CN" altLang="en-US" dirty="0"/>
              <a:t>消息的接收</a:t>
            </a:r>
            <a:r>
              <a:rPr lang="en-US" altLang="zh-CN" dirty="0"/>
              <a:t>(</a:t>
            </a:r>
            <a:r>
              <a:rPr lang="zh-CN" altLang="en-US" dirty="0"/>
              <a:t>中断方式</a:t>
            </a:r>
            <a:r>
              <a:rPr lang="en-US" altLang="zh-CN" dirty="0"/>
              <a:t>)</a:t>
            </a:r>
            <a:endParaRPr lang="zh-CN" altLang="en-US" dirty="0"/>
          </a:p>
        </p:txBody>
      </p:sp>
      <p:sp>
        <p:nvSpPr>
          <p:cNvPr id="8" name="矩形 7"/>
          <p:cNvSpPr/>
          <p:nvPr/>
        </p:nvSpPr>
        <p:spPr>
          <a:xfrm>
            <a:off x="795272" y="771550"/>
            <a:ext cx="7553455" cy="1323439"/>
          </a:xfrm>
          <a:prstGeom prst="rect">
            <a:avLst/>
          </a:prstGeom>
        </p:spPr>
        <p:txBody>
          <a:bodyPr wrap="square">
            <a:spAutoFit/>
          </a:bodyPr>
          <a:lstStyle/>
          <a:p>
            <a:pPr indent="538480"/>
            <a:r>
              <a:rPr lang="en-US" altLang="zh-CN" sz="2000" dirty="0">
                <a:solidFill>
                  <a:schemeClr val="tx1">
                    <a:lumMod val="65000"/>
                    <a:lumOff val="35000"/>
                  </a:schemeClr>
                </a:solidFill>
                <a:latin typeface="+mn-ea"/>
              </a:rPr>
              <a:t>CAN</a:t>
            </a:r>
            <a:r>
              <a:rPr lang="zh-CN" altLang="en-US" sz="2000" dirty="0">
                <a:solidFill>
                  <a:schemeClr val="tx1">
                    <a:lumMod val="65000"/>
                    <a:lumOff val="35000"/>
                  </a:schemeClr>
                </a:solidFill>
                <a:latin typeface="+mn-ea"/>
              </a:rPr>
              <a:t>调试工具将数据发出以后，</a:t>
            </a:r>
            <a:r>
              <a:rPr lang="en-US" altLang="zh-CN" sz="2000" dirty="0">
                <a:solidFill>
                  <a:schemeClr val="tx1">
                    <a:lumMod val="65000"/>
                    <a:lumOff val="35000"/>
                  </a:schemeClr>
                </a:solidFill>
                <a:latin typeface="+mn-ea"/>
              </a:rPr>
              <a:t>F28335</a:t>
            </a:r>
            <a:r>
              <a:rPr lang="zh-CN" altLang="en-US" sz="2000" dirty="0">
                <a:solidFill>
                  <a:schemeClr val="tx1">
                    <a:lumMod val="65000"/>
                    <a:lumOff val="35000"/>
                  </a:schemeClr>
                </a:solidFill>
                <a:latin typeface="+mn-ea"/>
              </a:rPr>
              <a:t>的程序将在中断服务子程序的断点处暂停下来，说明</a:t>
            </a:r>
            <a:r>
              <a:rPr lang="en-US" altLang="zh-CN" sz="2000" dirty="0">
                <a:solidFill>
                  <a:schemeClr val="tx1">
                    <a:lumMod val="65000"/>
                    <a:lumOff val="35000"/>
                  </a:schemeClr>
                </a:solidFill>
                <a:latin typeface="+mn-ea"/>
              </a:rPr>
              <a:t>F28335</a:t>
            </a:r>
            <a:r>
              <a:rPr lang="zh-CN" altLang="en-US" sz="2000" dirty="0">
                <a:solidFill>
                  <a:schemeClr val="tx1">
                    <a:lumMod val="65000"/>
                    <a:lumOff val="35000"/>
                  </a:schemeClr>
                </a:solidFill>
                <a:latin typeface="+mn-ea"/>
              </a:rPr>
              <a:t>接收到了数据。然后将变量</a:t>
            </a:r>
            <a:r>
              <a:rPr lang="en-US" altLang="zh-CN" sz="2000" dirty="0" err="1">
                <a:solidFill>
                  <a:schemeClr val="tx1">
                    <a:lumMod val="65000"/>
                    <a:lumOff val="35000"/>
                  </a:schemeClr>
                </a:solidFill>
                <a:latin typeface="+mn-ea"/>
              </a:rPr>
              <a:t>Rec_l</a:t>
            </a:r>
            <a:r>
              <a:rPr lang="zh-CN" altLang="en-US" sz="2000" dirty="0">
                <a:solidFill>
                  <a:schemeClr val="tx1">
                    <a:lumMod val="65000"/>
                    <a:lumOff val="35000"/>
                  </a:schemeClr>
                </a:solidFill>
                <a:latin typeface="+mn-ea"/>
              </a:rPr>
              <a:t>和</a:t>
            </a:r>
            <a:r>
              <a:rPr lang="en-US" altLang="zh-CN" sz="2000" dirty="0" err="1">
                <a:solidFill>
                  <a:schemeClr val="tx1">
                    <a:lumMod val="65000"/>
                    <a:lumOff val="35000"/>
                  </a:schemeClr>
                </a:solidFill>
                <a:latin typeface="+mn-ea"/>
              </a:rPr>
              <a:t>Rec_h</a:t>
            </a:r>
            <a:r>
              <a:rPr lang="zh-CN" altLang="en-US" sz="2000" dirty="0">
                <a:solidFill>
                  <a:schemeClr val="tx1">
                    <a:lumMod val="65000"/>
                    <a:lumOff val="35000"/>
                  </a:schemeClr>
                </a:solidFill>
                <a:latin typeface="+mn-ea"/>
              </a:rPr>
              <a:t>添加到</a:t>
            </a:r>
            <a:r>
              <a:rPr lang="en-US" altLang="zh-CN" sz="2000" dirty="0">
                <a:solidFill>
                  <a:schemeClr val="tx1">
                    <a:lumMod val="65000"/>
                    <a:lumOff val="35000"/>
                  </a:schemeClr>
                </a:solidFill>
                <a:latin typeface="+mn-ea"/>
              </a:rPr>
              <a:t>Watch Window</a:t>
            </a:r>
            <a:r>
              <a:rPr lang="zh-CN" altLang="en-US" sz="2000" dirty="0">
                <a:solidFill>
                  <a:schemeClr val="tx1">
                    <a:lumMod val="65000"/>
                    <a:lumOff val="35000"/>
                  </a:schemeClr>
                </a:solidFill>
                <a:latin typeface="+mn-ea"/>
              </a:rPr>
              <a:t>中，观察</a:t>
            </a:r>
            <a:r>
              <a:rPr lang="en-US" altLang="zh-CN" sz="2000" dirty="0">
                <a:solidFill>
                  <a:schemeClr val="tx1">
                    <a:lumMod val="65000"/>
                    <a:lumOff val="35000"/>
                  </a:schemeClr>
                </a:solidFill>
                <a:latin typeface="+mn-ea"/>
              </a:rPr>
              <a:t>DSP</a:t>
            </a:r>
            <a:r>
              <a:rPr lang="zh-CN" altLang="en-US" sz="2000" dirty="0">
                <a:solidFill>
                  <a:schemeClr val="tx1">
                    <a:lumMod val="65000"/>
                    <a:lumOff val="35000"/>
                  </a:schemeClr>
                </a:solidFill>
                <a:latin typeface="+mn-ea"/>
              </a:rPr>
              <a:t>所接收到的数据，结果如图</a:t>
            </a:r>
            <a:r>
              <a:rPr lang="en-US" altLang="zh-CN" sz="2000" dirty="0">
                <a:solidFill>
                  <a:schemeClr val="tx1">
                    <a:lumMod val="65000"/>
                    <a:lumOff val="35000"/>
                  </a:schemeClr>
                </a:solidFill>
                <a:latin typeface="+mn-ea"/>
              </a:rPr>
              <a:t>17-57</a:t>
            </a:r>
            <a:r>
              <a:rPr lang="zh-CN" altLang="en-US" sz="2000" dirty="0">
                <a:solidFill>
                  <a:schemeClr val="tx1">
                    <a:lumMod val="65000"/>
                    <a:lumOff val="35000"/>
                  </a:schemeClr>
                </a:solidFill>
                <a:latin typeface="+mn-ea"/>
              </a:rPr>
              <a:t>所示。</a:t>
            </a:r>
            <a:endParaRPr lang="zh-CN" altLang="en-US" sz="2000" dirty="0">
              <a:solidFill>
                <a:schemeClr val="tx1">
                  <a:lumMod val="65000"/>
                  <a:lumOff val="35000"/>
                </a:schemeClr>
              </a:solidFill>
              <a:latin typeface="+mn-ea"/>
            </a:endParaRPr>
          </a:p>
        </p:txBody>
      </p:sp>
      <p:pic>
        <p:nvPicPr>
          <p:cNvPr id="235522"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2031577" y="2189188"/>
            <a:ext cx="5080843"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778879" y="3356537"/>
            <a:ext cx="3586238" cy="400110"/>
          </a:xfrm>
          <a:prstGeom prst="rect">
            <a:avLst/>
          </a:prstGeom>
        </p:spPr>
        <p:txBody>
          <a:bodyPr wrap="none">
            <a:spAutoFit/>
          </a:bodyPr>
          <a:lstStyle/>
          <a:p>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17-57 CAN</a:t>
            </a:r>
            <a:r>
              <a:rPr lang="zh-CN" altLang="zh-CN" sz="2000" kern="100" dirty="0">
                <a:latin typeface="+mn-ea"/>
                <a:cs typeface="Times New Roman" panose="02020603050405020304" pitchFamily="18" charset="0"/>
              </a:rPr>
              <a:t>接收消息的结果</a:t>
            </a:r>
            <a:endParaRPr lang="zh-CN" altLang="en-US" sz="2000" dirty="0">
              <a:latin typeface="+mn-ea"/>
            </a:endParaRPr>
          </a:p>
        </p:txBody>
      </p:sp>
      <p:sp>
        <p:nvSpPr>
          <p:cNvPr id="4" name="矩形 3"/>
          <p:cNvSpPr/>
          <p:nvPr/>
        </p:nvSpPr>
        <p:spPr>
          <a:xfrm>
            <a:off x="899590" y="3850846"/>
            <a:ext cx="7344815" cy="830997"/>
          </a:xfrm>
          <a:prstGeom prst="rect">
            <a:avLst/>
          </a:prstGeom>
        </p:spPr>
        <p:txBody>
          <a:bodyPr wrap="square">
            <a:spAutoFit/>
          </a:bodyPr>
          <a:lstStyle/>
          <a:p>
            <a:pPr indent="541655"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从图</a:t>
            </a:r>
            <a:r>
              <a:rPr lang="en-US" altLang="zh-CN" sz="2000" kern="100" dirty="0">
                <a:solidFill>
                  <a:schemeClr val="tx1">
                    <a:lumMod val="65000"/>
                    <a:lumOff val="35000"/>
                  </a:schemeClr>
                </a:solidFill>
                <a:latin typeface="+mn-ea"/>
                <a:cs typeface="Times New Roman" panose="02020603050405020304" pitchFamily="18" charset="0"/>
              </a:rPr>
              <a:t>17-57</a:t>
            </a:r>
            <a:r>
              <a:rPr lang="zh-CN" altLang="zh-CN" sz="2000" kern="100" dirty="0">
                <a:solidFill>
                  <a:schemeClr val="tx1">
                    <a:lumMod val="65000"/>
                    <a:lumOff val="35000"/>
                  </a:schemeClr>
                </a:solidFill>
                <a:latin typeface="+mn-ea"/>
                <a:cs typeface="Times New Roman" panose="02020603050405020304" pitchFamily="18" charset="0"/>
              </a:rPr>
              <a:t>可以看出，变量</a:t>
            </a:r>
            <a:r>
              <a:rPr lang="en-US" altLang="zh-CN" sz="2000" kern="100" dirty="0" err="1">
                <a:solidFill>
                  <a:schemeClr val="tx1">
                    <a:lumMod val="65000"/>
                    <a:lumOff val="35000"/>
                  </a:schemeClr>
                </a:solidFill>
                <a:latin typeface="+mn-ea"/>
                <a:cs typeface="Times New Roman" panose="02020603050405020304" pitchFamily="18" charset="0"/>
              </a:rPr>
              <a:t>Rec_l</a:t>
            </a:r>
            <a:r>
              <a:rPr lang="zh-CN" altLang="zh-CN" sz="2000" kern="100" dirty="0">
                <a:solidFill>
                  <a:schemeClr val="tx1">
                    <a:lumMod val="65000"/>
                    <a:lumOff val="35000"/>
                  </a:schemeClr>
                </a:solidFill>
                <a:latin typeface="+mn-ea"/>
                <a:cs typeface="Times New Roman" panose="02020603050405020304" pitchFamily="18" charset="0"/>
              </a:rPr>
              <a:t>的值是</a:t>
            </a:r>
            <a:r>
              <a:rPr lang="en-US" altLang="zh-CN" sz="2000" kern="100" dirty="0">
                <a:solidFill>
                  <a:schemeClr val="tx1">
                    <a:lumMod val="65000"/>
                    <a:lumOff val="35000"/>
                  </a:schemeClr>
                </a:solidFill>
                <a:latin typeface="+mn-ea"/>
                <a:cs typeface="Times New Roman" panose="02020603050405020304" pitchFamily="18" charset="0"/>
              </a:rPr>
              <a:t>0x01 02 03 04</a:t>
            </a:r>
            <a:r>
              <a:rPr lang="zh-CN" altLang="zh-CN" sz="2000" kern="100" dirty="0">
                <a:solidFill>
                  <a:schemeClr val="tx1">
                    <a:lumMod val="65000"/>
                    <a:lumOff val="35000"/>
                  </a:schemeClr>
                </a:solidFill>
                <a:latin typeface="+mn-ea"/>
                <a:cs typeface="Times New Roman" panose="02020603050405020304" pitchFamily="18" charset="0"/>
              </a:rPr>
              <a:t>，变量</a:t>
            </a:r>
            <a:r>
              <a:rPr lang="en-US" altLang="zh-CN" sz="2000" kern="100" dirty="0" err="1">
                <a:solidFill>
                  <a:schemeClr val="tx1">
                    <a:lumMod val="65000"/>
                    <a:lumOff val="35000"/>
                  </a:schemeClr>
                </a:solidFill>
                <a:latin typeface="+mn-ea"/>
                <a:cs typeface="Times New Roman" panose="02020603050405020304" pitchFamily="18" charset="0"/>
              </a:rPr>
              <a:t>Rec_h</a:t>
            </a:r>
            <a:r>
              <a:rPr lang="zh-CN" altLang="zh-CN" sz="2000" kern="100" dirty="0">
                <a:solidFill>
                  <a:schemeClr val="tx1">
                    <a:lumMod val="65000"/>
                    <a:lumOff val="35000"/>
                  </a:schemeClr>
                </a:solidFill>
                <a:latin typeface="+mn-ea"/>
                <a:cs typeface="Times New Roman" panose="02020603050405020304" pitchFamily="18" charset="0"/>
              </a:rPr>
              <a:t>的值是</a:t>
            </a:r>
            <a:r>
              <a:rPr lang="en-US" altLang="zh-CN" sz="2000" kern="100" dirty="0">
                <a:solidFill>
                  <a:schemeClr val="tx1">
                    <a:lumMod val="65000"/>
                    <a:lumOff val="35000"/>
                  </a:schemeClr>
                </a:solidFill>
                <a:latin typeface="+mn-ea"/>
                <a:cs typeface="Times New Roman" panose="02020603050405020304" pitchFamily="18" charset="0"/>
              </a:rPr>
              <a:t>0x05 06 07 08</a:t>
            </a:r>
            <a:r>
              <a:rPr lang="zh-CN" altLang="zh-CN" sz="2000" kern="100" dirty="0">
                <a:solidFill>
                  <a:schemeClr val="tx1">
                    <a:lumMod val="65000"/>
                    <a:lumOff val="35000"/>
                  </a:schemeClr>
                </a:solidFill>
                <a:latin typeface="+mn-ea"/>
                <a:cs typeface="Times New Roman" panose="02020603050405020304" pitchFamily="18" charset="0"/>
              </a:rPr>
              <a:t>，结果完全正确。</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5522"/>
                                        </p:tgtEl>
                                        <p:attrNameLst>
                                          <p:attrName>style.visibility</p:attrName>
                                        </p:attrNameLst>
                                      </p:cBhvr>
                                      <p:to>
                                        <p:strVal val="visible"/>
                                      </p:to>
                                    </p:set>
                                    <p:animEffect transition="in" filter="wipe(left)">
                                      <p:cBhvr>
                                        <p:cTn id="11" dur="500"/>
                                        <p:tgtEl>
                                          <p:spTgt spid="235522"/>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right)">
                                      <p:cBhvr>
                                        <p:cTn id="14" dur="500"/>
                                        <p:tgtEl>
                                          <p:spTgt spid="3"/>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zh-CN" altLang="en-US" dirty="0"/>
              <a:t>增强型控制器局域网通信接口</a:t>
            </a:r>
            <a:r>
              <a:rPr lang="en-US" altLang="zh-CN" dirty="0" err="1"/>
              <a:t>eCAN</a:t>
            </a:r>
            <a:endParaRPr lang="zh-CN" altLang="en-US" dirty="0"/>
          </a:p>
        </p:txBody>
      </p:sp>
      <p:sp>
        <p:nvSpPr>
          <p:cNvPr id="8" name="矩形 7"/>
          <p:cNvSpPr/>
          <p:nvPr/>
        </p:nvSpPr>
        <p:spPr>
          <a:xfrm>
            <a:off x="1387492" y="2283718"/>
            <a:ext cx="6369016" cy="1631216"/>
          </a:xfrm>
          <a:prstGeom prst="rect">
            <a:avLst/>
          </a:prstGeom>
        </p:spPr>
        <p:txBody>
          <a:bodyPr wrap="square">
            <a:spAutoFit/>
          </a:bodyPr>
          <a:lstStyle/>
          <a:p>
            <a:pPr indent="538480"/>
            <a:r>
              <a:rPr lang="zh-CN" altLang="en-US" sz="2000" dirty="0">
                <a:solidFill>
                  <a:schemeClr val="tx1">
                    <a:lumMod val="65000"/>
                    <a:lumOff val="35000"/>
                  </a:schemeClr>
                </a:solidFill>
                <a:latin typeface="+mn-ea"/>
              </a:rPr>
              <a:t>本章首先详细介绍了</a:t>
            </a:r>
            <a:r>
              <a:rPr lang="en-US" altLang="zh-CN" sz="2000" dirty="0">
                <a:solidFill>
                  <a:schemeClr val="tx1">
                    <a:lumMod val="65000"/>
                    <a:lumOff val="35000"/>
                  </a:schemeClr>
                </a:solidFill>
                <a:latin typeface="+mn-ea"/>
              </a:rPr>
              <a:t>CAN2.0B</a:t>
            </a:r>
            <a:r>
              <a:rPr lang="zh-CN" altLang="en-US" sz="2000" dirty="0">
                <a:solidFill>
                  <a:schemeClr val="tx1">
                    <a:lumMod val="65000"/>
                    <a:lumOff val="35000"/>
                  </a:schemeClr>
                </a:solidFill>
                <a:latin typeface="+mn-ea"/>
              </a:rPr>
              <a:t>协议的由来、特点及其具体的内容，然后详细介绍了</a:t>
            </a:r>
            <a:r>
              <a:rPr lang="en-US" altLang="zh-CN" sz="2000" dirty="0">
                <a:solidFill>
                  <a:schemeClr val="tx1">
                    <a:lumMod val="65000"/>
                    <a:lumOff val="35000"/>
                  </a:schemeClr>
                </a:solidFill>
                <a:latin typeface="+mn-ea"/>
              </a:rPr>
              <a:t>F28335 eCAN</a:t>
            </a:r>
            <a:r>
              <a:rPr lang="zh-CN" altLang="en-US" sz="2000" dirty="0">
                <a:solidFill>
                  <a:schemeClr val="tx1">
                    <a:lumMod val="65000"/>
                    <a:lumOff val="35000"/>
                  </a:schemeClr>
                </a:solidFill>
                <a:latin typeface="+mn-ea"/>
              </a:rPr>
              <a:t>模块的结构、寄存器、具体的配置、中断等方面的知识，最后举例说明如何实现使用</a:t>
            </a:r>
            <a:r>
              <a:rPr lang="en-US" altLang="zh-CN" sz="2000" dirty="0">
                <a:solidFill>
                  <a:schemeClr val="tx1">
                    <a:lumMod val="65000"/>
                    <a:lumOff val="35000"/>
                  </a:schemeClr>
                </a:solidFill>
                <a:latin typeface="+mn-ea"/>
              </a:rPr>
              <a:t>eCAN</a:t>
            </a:r>
            <a:r>
              <a:rPr lang="zh-CN" altLang="en-US" sz="2000" dirty="0">
                <a:solidFill>
                  <a:schemeClr val="tx1">
                    <a:lumMod val="65000"/>
                    <a:lumOff val="35000"/>
                  </a:schemeClr>
                </a:solidFill>
                <a:latin typeface="+mn-ea"/>
              </a:rPr>
              <a:t>模块来进行通信，完成发送数据和接收数据的操作。</a:t>
            </a:r>
            <a:endParaRPr lang="zh-CN" altLang="en-US" sz="20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1"/>
          <p:cNvSpPr txBox="1">
            <a:spLocks noChangeArrowheads="1"/>
          </p:cNvSpPr>
          <p:nvPr/>
        </p:nvSpPr>
        <p:spPr bwMode="auto">
          <a:xfrm>
            <a:off x="2768178" y="1714981"/>
            <a:ext cx="3306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sz="6000" dirty="0">
                <a:solidFill>
                  <a:srgbClr val="0070C0"/>
                </a:solidFill>
                <a:latin typeface="Arial" panose="020B0604020202020204" pitchFamily="34" charset="0"/>
                <a:ea typeface="Kozuka Gothic Pr6N B" panose="020B0800000000000000" pitchFamily="34" charset="-128"/>
                <a:cs typeface="Arial" panose="020B0604020202020204" pitchFamily="34" charset="0"/>
              </a:rPr>
              <a:t>THANKS</a:t>
            </a:r>
            <a:endParaRPr lang="en-US" altLang="zh-CN" sz="6000" dirty="0">
              <a:solidFill>
                <a:srgbClr val="0070C0"/>
              </a:solidFill>
              <a:latin typeface="Arial" panose="020B0604020202020204" pitchFamily="34" charset="0"/>
              <a:ea typeface="Kozuka Gothic Pr6N B" panose="020B0800000000000000" pitchFamily="34" charset="-128"/>
              <a:cs typeface="Arial" panose="020B0604020202020204" pitchFamily="34" charset="0"/>
            </a:endParaRPr>
          </a:p>
        </p:txBody>
      </p:sp>
      <p:sp>
        <p:nvSpPr>
          <p:cNvPr id="54" name="空心弧 53"/>
          <p:cNvSpPr/>
          <p:nvPr/>
        </p:nvSpPr>
        <p:spPr bwMode="auto">
          <a:xfrm rot="7086271">
            <a:off x="5052591" y="1475269"/>
            <a:ext cx="1482725" cy="1482725"/>
          </a:xfrm>
          <a:prstGeom prst="blockArc">
            <a:avLst>
              <a:gd name="adj1" fmla="val 5502533"/>
              <a:gd name="adj2" fmla="val 1980318"/>
              <a:gd name="adj3" fmla="val 1053"/>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chemeClr val="tx1"/>
              </a:solidFill>
            </a:endParaRPr>
          </a:p>
        </p:txBody>
      </p:sp>
      <p:sp>
        <p:nvSpPr>
          <p:cNvPr id="55" name="TextBox 8"/>
          <p:cNvSpPr txBox="1">
            <a:spLocks noChangeArrowheads="1"/>
          </p:cNvSpPr>
          <p:nvPr/>
        </p:nvSpPr>
        <p:spPr bwMode="auto">
          <a:xfrm>
            <a:off x="2915816" y="2559531"/>
            <a:ext cx="2192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eaLnBrk="1" fontAlgn="auto" hangingPunct="1">
              <a:spcBef>
                <a:spcPts val="0"/>
              </a:spcBef>
              <a:spcAft>
                <a:spcPts val="0"/>
              </a:spcAft>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谢谢聆听</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27655" y="2211710"/>
            <a:ext cx="2015871" cy="2015871"/>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7497" y="2211710"/>
            <a:ext cx="1934503" cy="193450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2263671"/>
            <a:ext cx="1882542" cy="1882542"/>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8219" y="2263672"/>
            <a:ext cx="1882542" cy="1882542"/>
          </a:xfrm>
          <a:prstGeom prst="rect">
            <a:avLst/>
          </a:prstGeom>
        </p:spPr>
      </p:pic>
      <p:sp>
        <p:nvSpPr>
          <p:cNvPr id="13" name="TextBox 8"/>
          <p:cNvSpPr txBox="1">
            <a:spLocks noChangeArrowheads="1"/>
          </p:cNvSpPr>
          <p:nvPr/>
        </p:nvSpPr>
        <p:spPr bwMode="auto">
          <a:xfrm>
            <a:off x="1415485"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工程师</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TextBox 8"/>
          <p:cNvSpPr txBox="1">
            <a:spLocks noChangeArrowheads="1"/>
          </p:cNvSpPr>
          <p:nvPr/>
        </p:nvSpPr>
        <p:spPr bwMode="auto">
          <a:xfrm>
            <a:off x="3135193"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公众号</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8"/>
          <p:cNvSpPr txBox="1">
            <a:spLocks noChangeArrowheads="1"/>
          </p:cNvSpPr>
          <p:nvPr/>
        </p:nvSpPr>
        <p:spPr bwMode="auto">
          <a:xfrm>
            <a:off x="5345807" y="4227581"/>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官网</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TextBox 8"/>
          <p:cNvSpPr txBox="1">
            <a:spLocks noChangeArrowheads="1"/>
          </p:cNvSpPr>
          <p:nvPr/>
        </p:nvSpPr>
        <p:spPr bwMode="auto">
          <a:xfrm>
            <a:off x="7073999" y="4232170"/>
            <a:ext cx="10402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rPr>
              <a:t>旗舰店</a:t>
            </a:r>
            <a:endPar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20000"/>
                                  </p:iterate>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3"/>
                                        </p:tgtEl>
                                        <p:attrNameLst>
                                          <p:attrName>ppt_y</p:attrName>
                                        </p:attrNameLst>
                                      </p:cBhvr>
                                      <p:tavLst>
                                        <p:tav tm="0">
                                          <p:val>
                                            <p:strVal val="#ppt_y"/>
                                          </p:val>
                                        </p:tav>
                                        <p:tav tm="100000">
                                          <p:val>
                                            <p:strVal val="#ppt_y"/>
                                          </p:val>
                                        </p:tav>
                                      </p:tavLst>
                                    </p:anim>
                                    <p:anim calcmode="lin" valueType="num">
                                      <p:cBhvr>
                                        <p:cTn id="9"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3"/>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5"/>
                                        </p:tgtEl>
                                        <p:attrNameLst>
                                          <p:attrName>ppt_y</p:attrName>
                                        </p:attrNameLst>
                                      </p:cBhvr>
                                      <p:tavLst>
                                        <p:tav tm="0">
                                          <p:val>
                                            <p:strVal val="#ppt_y"/>
                                          </p:val>
                                        </p:tav>
                                        <p:tav tm="100000">
                                          <p:val>
                                            <p:strVal val="#ppt_y"/>
                                          </p:val>
                                        </p:tav>
                                      </p:tavLst>
                                    </p:anim>
                                    <p:anim calcmode="lin" valueType="num">
                                      <p:cBhvr>
                                        <p:cTn id="16"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5"/>
                                        </p:tgtEl>
                                      </p:cBhvr>
                                    </p:animEffect>
                                  </p:childTnLst>
                                </p:cTn>
                              </p:par>
                            </p:childTnLst>
                          </p:cTn>
                        </p:par>
                        <p:par>
                          <p:cTn id="19" fill="hold">
                            <p:stCondLst>
                              <p:cond delay="1000"/>
                            </p:stCondLst>
                            <p:childTnLst>
                              <p:par>
                                <p:cTn id="20" presetID="21" presetClass="entr" presetSubtype="4" fill="hold" grpId="0"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heel(4)">
                                      <p:cBhvr>
                                        <p:cTn id="22" dur="1000"/>
                                        <p:tgtEl>
                                          <p:spTgt spid="54"/>
                                        </p:tgtEl>
                                      </p:cBhvr>
                                    </p:animEffect>
                                  </p:childTnLst>
                                </p:cTn>
                              </p:par>
                            </p:childTnLst>
                          </p:cTn>
                        </p:par>
                        <p:par>
                          <p:cTn id="23" fill="hold">
                            <p:stCondLst>
                              <p:cond delay="2000"/>
                            </p:stCondLst>
                            <p:childTnLst>
                              <p:par>
                                <p:cTn id="24" presetID="64" presetClass="path" presetSubtype="0" accel="50000" decel="50000" fill="hold" grpId="1" nodeType="afterEffect">
                                  <p:stCondLst>
                                    <p:cond delay="500"/>
                                  </p:stCondLst>
                                  <p:iterate type="lt">
                                    <p:tmPct val="0"/>
                                  </p:iterate>
                                  <p:childTnLst>
                                    <p:animMotion origin="layout" path="M 3.05556E-6 1.23457E-6 L 3.05556E-6 -0.21266 " pathEditMode="relative" rAng="0" ptsTypes="AA">
                                      <p:cBhvr>
                                        <p:cTn id="25" dur="2000" fill="hold"/>
                                        <p:tgtEl>
                                          <p:spTgt spid="53"/>
                                        </p:tgtEl>
                                        <p:attrNameLst>
                                          <p:attrName>ppt_x</p:attrName>
                                          <p:attrName>ppt_y</p:attrName>
                                        </p:attrNameLst>
                                      </p:cBhvr>
                                      <p:rCtr x="0" y="-10648"/>
                                    </p:animMotion>
                                  </p:childTnLst>
                                </p:cTn>
                              </p:par>
                              <p:par>
                                <p:cTn id="26" presetID="64" presetClass="path" presetSubtype="0" accel="50000" decel="50000" fill="hold" grpId="1" nodeType="withEffect">
                                  <p:stCondLst>
                                    <p:cond delay="500"/>
                                  </p:stCondLst>
                                  <p:iterate type="lt">
                                    <p:tmPct val="0"/>
                                  </p:iterate>
                                  <p:childTnLst>
                                    <p:animMotion origin="layout" path="M 4.72222E-6 -3.33333E-6 L 4.72222E-6 -0.21574 " pathEditMode="relative" rAng="0" ptsTypes="AA">
                                      <p:cBhvr>
                                        <p:cTn id="27" dur="2000" fill="hold"/>
                                        <p:tgtEl>
                                          <p:spTgt spid="55"/>
                                        </p:tgtEl>
                                        <p:attrNameLst>
                                          <p:attrName>ppt_x</p:attrName>
                                          <p:attrName>ppt_y</p:attrName>
                                        </p:attrNameLst>
                                      </p:cBhvr>
                                      <p:rCtr x="0" y="-10802"/>
                                    </p:animMotion>
                                  </p:childTnLst>
                                </p:cTn>
                              </p:par>
                              <p:par>
                                <p:cTn id="28" presetID="64" presetClass="path" presetSubtype="0" accel="50000" decel="50000" fill="hold" grpId="1" nodeType="withEffect">
                                  <p:stCondLst>
                                    <p:cond delay="500"/>
                                  </p:stCondLst>
                                  <p:childTnLst>
                                    <p:animMotion origin="layout" path="M -5.55556E-7 -4.19753E-6 L -5.55556E-7 -0.21142 " pathEditMode="relative" rAng="0" ptsTypes="AA">
                                      <p:cBhvr>
                                        <p:cTn id="29" dur="2000" fill="hold"/>
                                        <p:tgtEl>
                                          <p:spTgt spid="54"/>
                                        </p:tgtEl>
                                        <p:attrNameLst>
                                          <p:attrName>ppt_x</p:attrName>
                                          <p:attrName>ppt_y</p:attrName>
                                        </p:attrNameLst>
                                      </p:cBhvr>
                                      <p:rCtr x="0" y="-10586"/>
                                    </p:animMotion>
                                  </p:childTnLst>
                                </p:cTn>
                              </p:par>
                            </p:childTnLst>
                          </p:cTn>
                        </p:par>
                        <p:par>
                          <p:cTn id="30" fill="hold">
                            <p:stCondLst>
                              <p:cond delay="4500"/>
                            </p:stCondLst>
                            <p:childTnLst>
                              <p:par>
                                <p:cTn id="31" presetID="2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5500"/>
                            </p:stCondLst>
                            <p:childTnLst>
                              <p:par>
                                <p:cTn id="45" presetID="22" presetClass="entr" presetSubtype="8" fill="hold"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6000"/>
                            </p:stCondLst>
                            <p:childTnLst>
                              <p:par>
                                <p:cTn id="52" presetID="22" presetClass="entr" presetSubtype="8"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3" grpId="1"/>
      <p:bldP spid="54" grpId="0" animBg="1"/>
      <p:bldP spid="54" grpId="1" animBg="1"/>
      <p:bldP spid="55" grpId="0"/>
      <p:bldP spid="55" grpId="1"/>
      <p:bldP spid="13"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1590" y="1693133"/>
            <a:ext cx="7380820" cy="2246769"/>
          </a:xfrm>
          <a:prstGeom prst="rect">
            <a:avLst/>
          </a:prstGeom>
        </p:spPr>
        <p:txBody>
          <a:bodyPr wrap="square">
            <a:spAutoFit/>
          </a:bodyPr>
          <a:lstStyle/>
          <a:p>
            <a:pPr indent="538480" algn="just"/>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总线具有两种不同的帧格式，不同之处在于标识符的长度不同：具有</a:t>
            </a:r>
            <a:r>
              <a:rPr lang="en-US" altLang="zh-CN" sz="2000" kern="100" dirty="0">
                <a:solidFill>
                  <a:schemeClr val="tx1">
                    <a:lumMod val="65000"/>
                    <a:lumOff val="35000"/>
                  </a:schemeClr>
                </a:solidFill>
                <a:latin typeface="+mn-ea"/>
              </a:rPr>
              <a:t>11</a:t>
            </a:r>
            <a:r>
              <a:rPr lang="zh-CN" altLang="en-US" sz="2000" kern="100" dirty="0">
                <a:solidFill>
                  <a:schemeClr val="tx1">
                    <a:lumMod val="65000"/>
                    <a:lumOff val="35000"/>
                  </a:schemeClr>
                </a:solidFill>
                <a:latin typeface="+mn-ea"/>
              </a:rPr>
              <a:t>位标识符的帧称之为标准帧，而含有</a:t>
            </a:r>
            <a:r>
              <a:rPr lang="en-US" altLang="zh-CN" sz="2000" kern="100" dirty="0">
                <a:solidFill>
                  <a:schemeClr val="tx1">
                    <a:lumMod val="65000"/>
                    <a:lumOff val="35000"/>
                  </a:schemeClr>
                </a:solidFill>
                <a:latin typeface="+mn-ea"/>
              </a:rPr>
              <a:t>29</a:t>
            </a:r>
            <a:r>
              <a:rPr lang="zh-CN" altLang="en-US" sz="2000" kern="100" dirty="0">
                <a:solidFill>
                  <a:schemeClr val="tx1">
                    <a:lumMod val="65000"/>
                    <a:lumOff val="35000"/>
                  </a:schemeClr>
                </a:solidFill>
                <a:latin typeface="+mn-ea"/>
              </a:rPr>
              <a:t>位标识符的帧称之为扩展帧。</a:t>
            </a:r>
            <a:endParaRPr lang="zh-CN" altLang="en-US" sz="2000" kern="100" dirty="0">
              <a:solidFill>
                <a:schemeClr val="tx1">
                  <a:lumMod val="65000"/>
                  <a:lumOff val="35000"/>
                </a:schemeClr>
              </a:solidFill>
              <a:latin typeface="+mn-ea"/>
            </a:endParaRPr>
          </a:p>
          <a:p>
            <a:pPr indent="538480" algn="just"/>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网络中交换与传输的数据单元叫做报文，报文也是网络传输的单位，传输过程中会不断的将数据封装成帧来进行传输，封装的方式就是添加一些信息。帧是一定格式组织起来的数据。一个报文可能会由几帧来组成。</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2579" y="987574"/>
            <a:ext cx="7578842" cy="3477875"/>
          </a:xfrm>
          <a:prstGeom prst="rect">
            <a:avLst/>
          </a:prstGeom>
        </p:spPr>
        <p:txBody>
          <a:bodyPr wrap="square">
            <a:spAutoFit/>
          </a:bodyPr>
          <a:lstStyle/>
          <a:p>
            <a:pPr indent="450850" algn="just"/>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中，报文传输由以下四个不同的帧类型来表示和控制</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indent="363855" algn="just"/>
            <a:r>
              <a:rPr lang="en-US" altLang="zh-CN" sz="2000" kern="100" dirty="0" smtClean="0">
                <a:solidFill>
                  <a:schemeClr val="tx1">
                    <a:lumMod val="65000"/>
                    <a:lumOff val="35000"/>
                  </a:schemeClr>
                </a:solidFill>
                <a:latin typeface="+mn-ea"/>
              </a:rPr>
              <a:t>· </a:t>
            </a:r>
            <a:r>
              <a:rPr lang="zh-CN" altLang="en-US" sz="2000" kern="100" dirty="0" smtClean="0">
                <a:solidFill>
                  <a:schemeClr val="tx1">
                    <a:lumMod val="65000"/>
                    <a:lumOff val="35000"/>
                  </a:schemeClr>
                </a:solidFill>
                <a:latin typeface="+mn-ea"/>
              </a:rPr>
              <a:t>数据帧</a:t>
            </a:r>
            <a:r>
              <a:rPr lang="zh-CN" altLang="en-US" sz="2000" kern="100" dirty="0">
                <a:solidFill>
                  <a:schemeClr val="tx1">
                    <a:lumMod val="65000"/>
                    <a:lumOff val="35000"/>
                  </a:schemeClr>
                </a:solidFill>
                <a:latin typeface="+mn-ea"/>
              </a:rPr>
              <a:t>：数据帧将数据从发送器传输到接收器</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indent="363855" algn="just"/>
            <a:r>
              <a:rPr lang="en-US" altLang="zh-CN" sz="2000" kern="100" dirty="0" smtClean="0">
                <a:solidFill>
                  <a:schemeClr val="tx1">
                    <a:lumMod val="65000"/>
                    <a:lumOff val="35000"/>
                  </a:schemeClr>
                </a:solidFill>
                <a:latin typeface="+mn-ea"/>
              </a:rPr>
              <a:t>· </a:t>
            </a:r>
            <a:r>
              <a:rPr lang="zh-CN" altLang="en-US" sz="2000" kern="100" dirty="0" smtClean="0">
                <a:solidFill>
                  <a:schemeClr val="tx1">
                    <a:lumMod val="65000"/>
                    <a:lumOff val="35000"/>
                  </a:schemeClr>
                </a:solidFill>
                <a:latin typeface="+mn-ea"/>
              </a:rPr>
              <a:t>远程</a:t>
            </a:r>
            <a:r>
              <a:rPr lang="zh-CN" altLang="en-US" sz="2000" kern="100" dirty="0">
                <a:solidFill>
                  <a:schemeClr val="tx1">
                    <a:lumMod val="65000"/>
                    <a:lumOff val="35000"/>
                  </a:schemeClr>
                </a:solidFill>
                <a:latin typeface="+mn-ea"/>
              </a:rPr>
              <a:t>帧：总线单元发出远程帧，请求其他单元发送具有同一标识符的数据帧</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indent="363855" algn="just"/>
            <a:r>
              <a:rPr lang="en-US" altLang="zh-CN" sz="2000" kern="100" dirty="0" smtClean="0">
                <a:solidFill>
                  <a:schemeClr val="tx1">
                    <a:lumMod val="65000"/>
                    <a:lumOff val="35000"/>
                  </a:schemeClr>
                </a:solidFill>
                <a:latin typeface="+mn-ea"/>
              </a:rPr>
              <a:t>· </a:t>
            </a:r>
            <a:r>
              <a:rPr lang="zh-CN" altLang="en-US" sz="2000" kern="100" dirty="0" smtClean="0">
                <a:solidFill>
                  <a:schemeClr val="tx1">
                    <a:lumMod val="65000"/>
                    <a:lumOff val="35000"/>
                  </a:schemeClr>
                </a:solidFill>
                <a:latin typeface="+mn-ea"/>
              </a:rPr>
              <a:t>错误</a:t>
            </a:r>
            <a:r>
              <a:rPr lang="zh-CN" altLang="en-US" sz="2000" kern="100" dirty="0">
                <a:solidFill>
                  <a:schemeClr val="tx1">
                    <a:lumMod val="65000"/>
                    <a:lumOff val="35000"/>
                  </a:schemeClr>
                </a:solidFill>
                <a:latin typeface="+mn-ea"/>
              </a:rPr>
              <a:t>帧：任何单元检测到总线错误就发出错误帧</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indent="363855"/>
            <a:r>
              <a:rPr lang="en-US" altLang="zh-CN" sz="2000" kern="100" dirty="0" smtClean="0">
                <a:solidFill>
                  <a:schemeClr val="tx1">
                    <a:lumMod val="65000"/>
                    <a:lumOff val="35000"/>
                  </a:schemeClr>
                </a:solidFill>
                <a:latin typeface="+mn-ea"/>
              </a:rPr>
              <a:t>· </a:t>
            </a:r>
            <a:r>
              <a:rPr lang="zh-CN" altLang="en-US" sz="2000" kern="100" dirty="0" smtClean="0">
                <a:solidFill>
                  <a:schemeClr val="tx1">
                    <a:lumMod val="65000"/>
                    <a:lumOff val="35000"/>
                  </a:schemeClr>
                </a:solidFill>
                <a:latin typeface="+mn-ea"/>
              </a:rPr>
              <a:t>过载</a:t>
            </a:r>
            <a:r>
              <a:rPr lang="zh-CN" altLang="en-US" sz="2000" kern="100" dirty="0">
                <a:solidFill>
                  <a:schemeClr val="tx1">
                    <a:lumMod val="65000"/>
                    <a:lumOff val="35000"/>
                  </a:schemeClr>
                </a:solidFill>
                <a:latin typeface="+mn-ea"/>
              </a:rPr>
              <a:t>帧：过载帧用以在先行和后续的数据帧或远程帧之间提供一个附加的延时，换句话说就是在帧与帧之间插入适当的延时，使得帧与帧之间保持一定的距离，就像开车一样，防止突然的刹车碰撞，车与车之间在行驶时都要保持一定的距离</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数据帧和远程帧可以使用标准帧及扩展帧两种格式。它们用一个帧间空间与前面的帧分隔。下面来详细介绍上述的四种帧格式。</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1066" y="944448"/>
            <a:ext cx="7821868" cy="1631216"/>
          </a:xfrm>
          <a:prstGeom prst="rect">
            <a:avLst/>
          </a:prstGeom>
        </p:spPr>
        <p:txBody>
          <a:bodyPr wrap="square">
            <a:spAutoFit/>
          </a:bodyPr>
          <a:lstStyle/>
          <a:p>
            <a:pPr indent="450850" algn="just"/>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．数据帧</a:t>
            </a:r>
            <a:endParaRPr lang="zh-CN" altLang="en-US" sz="2000" kern="100" dirty="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数据帧的格式如图</a:t>
            </a:r>
            <a:r>
              <a:rPr lang="en-US" altLang="zh-CN" sz="2000" kern="100" dirty="0">
                <a:solidFill>
                  <a:schemeClr val="tx1">
                    <a:lumMod val="65000"/>
                    <a:lumOff val="35000"/>
                  </a:schemeClr>
                </a:solidFill>
                <a:latin typeface="+mn-ea"/>
              </a:rPr>
              <a:t>17-3</a:t>
            </a:r>
            <a:r>
              <a:rPr lang="zh-CN" altLang="en-US" sz="2000" kern="100" dirty="0">
                <a:solidFill>
                  <a:schemeClr val="tx1">
                    <a:lumMod val="65000"/>
                    <a:lumOff val="35000"/>
                  </a:schemeClr>
                </a:solidFill>
                <a:latin typeface="+mn-ea"/>
              </a:rPr>
              <a:t>所示，由</a:t>
            </a:r>
            <a:r>
              <a:rPr lang="en-US" altLang="zh-CN" sz="2000" kern="100" dirty="0">
                <a:solidFill>
                  <a:schemeClr val="tx1">
                    <a:lumMod val="65000"/>
                    <a:lumOff val="35000"/>
                  </a:schemeClr>
                </a:solidFill>
                <a:latin typeface="+mn-ea"/>
              </a:rPr>
              <a:t>7</a:t>
            </a:r>
            <a:r>
              <a:rPr lang="zh-CN" altLang="en-US" sz="2000" kern="100" dirty="0">
                <a:solidFill>
                  <a:schemeClr val="tx1">
                    <a:lumMod val="65000"/>
                    <a:lumOff val="35000"/>
                  </a:schemeClr>
                </a:solidFill>
                <a:latin typeface="+mn-ea"/>
              </a:rPr>
              <a:t>个不同的位场组成：帧起始</a:t>
            </a:r>
            <a:r>
              <a:rPr lang="en-US" altLang="zh-CN" sz="2000" kern="100" dirty="0">
                <a:solidFill>
                  <a:schemeClr val="tx1">
                    <a:lumMod val="65000"/>
                    <a:lumOff val="35000"/>
                  </a:schemeClr>
                </a:solidFill>
                <a:latin typeface="+mn-ea"/>
              </a:rPr>
              <a:t>(Start of Frame)</a:t>
            </a:r>
            <a:r>
              <a:rPr lang="zh-CN" altLang="en-US" sz="2000" kern="100" dirty="0">
                <a:solidFill>
                  <a:schemeClr val="tx1">
                    <a:lumMod val="65000"/>
                    <a:lumOff val="35000"/>
                  </a:schemeClr>
                </a:solidFill>
                <a:latin typeface="+mn-ea"/>
              </a:rPr>
              <a:t>、仲裁场</a:t>
            </a:r>
            <a:r>
              <a:rPr lang="en-US" altLang="zh-CN" sz="2000" kern="100" dirty="0">
                <a:solidFill>
                  <a:schemeClr val="tx1">
                    <a:lumMod val="65000"/>
                    <a:lumOff val="35000"/>
                  </a:schemeClr>
                </a:solidFill>
                <a:latin typeface="+mn-ea"/>
              </a:rPr>
              <a:t>(Arbitration Frame)</a:t>
            </a:r>
            <a:r>
              <a:rPr lang="zh-CN" altLang="en-US" sz="2000" kern="100" dirty="0">
                <a:solidFill>
                  <a:schemeClr val="tx1">
                    <a:lumMod val="65000"/>
                    <a:lumOff val="35000"/>
                  </a:schemeClr>
                </a:solidFill>
                <a:latin typeface="+mn-ea"/>
              </a:rPr>
              <a:t>、控制场</a:t>
            </a:r>
            <a:r>
              <a:rPr lang="en-US" altLang="zh-CN" sz="2000" kern="100" dirty="0">
                <a:solidFill>
                  <a:schemeClr val="tx1">
                    <a:lumMod val="65000"/>
                    <a:lumOff val="35000"/>
                  </a:schemeClr>
                </a:solidFill>
                <a:latin typeface="+mn-ea"/>
              </a:rPr>
              <a:t>(Control Frame)</a:t>
            </a:r>
            <a:r>
              <a:rPr lang="zh-CN" altLang="en-US" sz="2000" kern="100" dirty="0">
                <a:solidFill>
                  <a:schemeClr val="tx1">
                    <a:lumMod val="65000"/>
                    <a:lumOff val="35000"/>
                  </a:schemeClr>
                </a:solidFill>
                <a:latin typeface="+mn-ea"/>
              </a:rPr>
              <a:t>、数据场</a:t>
            </a:r>
            <a:r>
              <a:rPr lang="en-US" altLang="zh-CN" sz="2000" kern="100" dirty="0">
                <a:solidFill>
                  <a:schemeClr val="tx1">
                    <a:lumMod val="65000"/>
                    <a:lumOff val="35000"/>
                  </a:schemeClr>
                </a:solidFill>
                <a:latin typeface="+mn-ea"/>
              </a:rPr>
              <a:t>(Data Frame)</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场</a:t>
            </a:r>
            <a:r>
              <a:rPr lang="en-US" altLang="zh-CN" sz="2000" kern="100" dirty="0">
                <a:solidFill>
                  <a:schemeClr val="tx1">
                    <a:lumMod val="65000"/>
                    <a:lumOff val="35000"/>
                  </a:schemeClr>
                </a:solidFill>
                <a:latin typeface="+mn-ea"/>
              </a:rPr>
              <a:t>(CRC Frame)</a:t>
            </a:r>
            <a:r>
              <a:rPr lang="zh-CN" altLang="en-US" sz="2000" kern="100" dirty="0">
                <a:solidFill>
                  <a:schemeClr val="tx1">
                    <a:lumMod val="65000"/>
                    <a:lumOff val="35000"/>
                  </a:schemeClr>
                </a:solidFill>
                <a:latin typeface="+mn-ea"/>
              </a:rPr>
              <a:t>、应答场</a:t>
            </a:r>
            <a:r>
              <a:rPr lang="en-US" altLang="zh-CN" sz="2000" kern="100" dirty="0">
                <a:solidFill>
                  <a:schemeClr val="tx1">
                    <a:lumMod val="65000"/>
                    <a:lumOff val="35000"/>
                  </a:schemeClr>
                </a:solidFill>
                <a:latin typeface="+mn-ea"/>
              </a:rPr>
              <a:t>(ACK Frame)</a:t>
            </a:r>
            <a:r>
              <a:rPr lang="zh-CN" altLang="en-US" sz="2000" kern="100" dirty="0">
                <a:solidFill>
                  <a:schemeClr val="tx1">
                    <a:lumMod val="65000"/>
                    <a:lumOff val="35000"/>
                  </a:schemeClr>
                </a:solidFill>
                <a:latin typeface="+mn-ea"/>
              </a:rPr>
              <a:t>、帧结尾</a:t>
            </a:r>
            <a:r>
              <a:rPr lang="en-US" altLang="zh-CN" sz="2000" kern="100" dirty="0">
                <a:solidFill>
                  <a:schemeClr val="tx1">
                    <a:lumMod val="65000"/>
                    <a:lumOff val="35000"/>
                  </a:schemeClr>
                </a:solidFill>
                <a:latin typeface="+mn-ea"/>
              </a:rPr>
              <a:t>(End of Frame)</a:t>
            </a:r>
            <a:r>
              <a:rPr lang="zh-CN" altLang="en-US" sz="2000" kern="100" dirty="0">
                <a:solidFill>
                  <a:schemeClr val="tx1">
                    <a:lumMod val="65000"/>
                    <a:lumOff val="35000"/>
                  </a:schemeClr>
                </a:solidFill>
                <a:latin typeface="+mn-ea"/>
              </a:rPr>
              <a:t>。其中数据场的长度可以为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graphicFrame>
        <p:nvGraphicFramePr>
          <p:cNvPr id="3" name="对象 2"/>
          <p:cNvGraphicFramePr>
            <a:graphicFrameLocks noChangeAspect="1"/>
          </p:cNvGraphicFramePr>
          <p:nvPr/>
        </p:nvGraphicFramePr>
        <p:xfrm>
          <a:off x="1824037" y="2787774"/>
          <a:ext cx="5495925" cy="1190625"/>
        </p:xfrm>
        <a:graphic>
          <a:graphicData uri="http://schemas.openxmlformats.org/presentationml/2006/ole">
            <mc:AlternateContent xmlns:mc="http://schemas.openxmlformats.org/markup-compatibility/2006">
              <mc:Choice xmlns:v="urn:schemas-microsoft-com:vml" Requires="v">
                <p:oleObj spid="_x0000_s164071" name="Visio" r:id="rId1" imgW="5181600" imgH="1129665" progId="Visio.Drawing.11">
                  <p:embed/>
                </p:oleObj>
              </mc:Choice>
              <mc:Fallback>
                <p:oleObj name="Visio" r:id="rId1" imgW="5181600" imgH="1129665"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7" y="2787774"/>
                        <a:ext cx="5495925" cy="1190625"/>
                      </a:xfrm>
                      <a:prstGeom prst="rect">
                        <a:avLst/>
                      </a:prstGeom>
                      <a:solidFill>
                        <a:schemeClr val="bg1"/>
                      </a:solidFill>
                    </p:spPr>
                  </p:pic>
                </p:oleObj>
              </mc:Fallback>
            </mc:AlternateContent>
          </a:graphicData>
        </a:graphic>
      </p:graphicFrame>
      <p:sp>
        <p:nvSpPr>
          <p:cNvPr id="5" name="矩形 4"/>
          <p:cNvSpPr/>
          <p:nvPr/>
        </p:nvSpPr>
        <p:spPr>
          <a:xfrm>
            <a:off x="3176343" y="4159927"/>
            <a:ext cx="2618025"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17-3 </a:t>
            </a:r>
            <a:r>
              <a:rPr lang="zh-CN" altLang="zh-CN" sz="2000" kern="100" dirty="0">
                <a:latin typeface="+mn-ea"/>
                <a:cs typeface="Times New Roman" panose="02020603050405020304" pitchFamily="18" charset="0"/>
              </a:rPr>
              <a:t>数据帧的格式</a:t>
            </a:r>
            <a:endParaRPr lang="zh-CN" altLang="zh-CN" sz="20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1066" y="761655"/>
            <a:ext cx="7821868" cy="2246769"/>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帧起始标志着数据帧和远程帧的开始，仅由一个“显性位”组成。网络中的</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节点只能在总线空闲时才允许开始发送信号。所有的节点必须同步于首先开始发送报文的节点的帧起始前沿。</a:t>
            </a:r>
            <a:endParaRPr lang="zh-CN" altLang="en-US" sz="2000" kern="100" dirty="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对于仲裁场，标准帧和扩展帧的仲裁场格式不同。如图</a:t>
            </a:r>
            <a:r>
              <a:rPr lang="en-US" altLang="zh-CN" sz="2000" kern="100" dirty="0">
                <a:solidFill>
                  <a:schemeClr val="tx1">
                    <a:lumMod val="65000"/>
                    <a:lumOff val="35000"/>
                  </a:schemeClr>
                </a:solidFill>
                <a:latin typeface="+mn-ea"/>
              </a:rPr>
              <a:t>17-4</a:t>
            </a:r>
            <a:r>
              <a:rPr lang="zh-CN" altLang="en-US" sz="2000" kern="100" dirty="0">
                <a:solidFill>
                  <a:schemeClr val="tx1">
                    <a:lumMod val="65000"/>
                    <a:lumOff val="35000"/>
                  </a:schemeClr>
                </a:solidFill>
                <a:latin typeface="+mn-ea"/>
              </a:rPr>
              <a:t>所示，标准格式里，仲裁场由</a:t>
            </a:r>
            <a:r>
              <a:rPr lang="en-US" altLang="zh-CN" sz="2000" kern="100" dirty="0">
                <a:solidFill>
                  <a:schemeClr val="tx1">
                    <a:lumMod val="65000"/>
                    <a:lumOff val="35000"/>
                  </a:schemeClr>
                </a:solidFill>
                <a:latin typeface="+mn-ea"/>
              </a:rPr>
              <a:t>11</a:t>
            </a:r>
            <a:r>
              <a:rPr lang="zh-CN" altLang="en-US" sz="2000" kern="100" dirty="0">
                <a:solidFill>
                  <a:schemeClr val="tx1">
                    <a:lumMod val="65000"/>
                    <a:lumOff val="35000"/>
                  </a:schemeClr>
                </a:solidFill>
                <a:latin typeface="+mn-ea"/>
              </a:rPr>
              <a:t>位的标识符和</a:t>
            </a:r>
            <a:r>
              <a:rPr lang="en-US" altLang="zh-CN" sz="2000" kern="100" dirty="0">
                <a:solidFill>
                  <a:schemeClr val="tx1">
                    <a:lumMod val="65000"/>
                    <a:lumOff val="35000"/>
                  </a:schemeClr>
                </a:solidFill>
                <a:latin typeface="+mn-ea"/>
              </a:rPr>
              <a:t>RTR</a:t>
            </a:r>
            <a:r>
              <a:rPr lang="zh-CN" altLang="en-US" sz="2000" kern="100" dirty="0">
                <a:solidFill>
                  <a:schemeClr val="tx1">
                    <a:lumMod val="65000"/>
                    <a:lumOff val="35000"/>
                  </a:schemeClr>
                </a:solidFill>
                <a:latin typeface="+mn-ea"/>
              </a:rPr>
              <a:t>位组成，标识符位由</a:t>
            </a:r>
            <a:r>
              <a:rPr lang="en-US" altLang="zh-CN" sz="2000" kern="100" dirty="0">
                <a:solidFill>
                  <a:schemeClr val="tx1">
                    <a:lumMod val="65000"/>
                    <a:lumOff val="35000"/>
                  </a:schemeClr>
                </a:solidFill>
                <a:latin typeface="+mn-ea"/>
              </a:rPr>
              <a:t>ID28……ID18</a:t>
            </a:r>
            <a:r>
              <a:rPr lang="zh-CN" altLang="en-US" sz="2000" kern="100" dirty="0">
                <a:solidFill>
                  <a:schemeClr val="tx1">
                    <a:lumMod val="65000"/>
                    <a:lumOff val="35000"/>
                  </a:schemeClr>
                </a:solidFill>
                <a:latin typeface="+mn-ea"/>
              </a:rPr>
              <a:t>组成。而扩展格式里，仲裁场包括</a:t>
            </a:r>
            <a:r>
              <a:rPr lang="en-US" altLang="zh-CN" sz="2000" kern="100" dirty="0">
                <a:solidFill>
                  <a:schemeClr val="tx1">
                    <a:lumMod val="65000"/>
                    <a:lumOff val="35000"/>
                  </a:schemeClr>
                </a:solidFill>
                <a:latin typeface="+mn-ea"/>
              </a:rPr>
              <a:t>29</a:t>
            </a:r>
            <a:r>
              <a:rPr lang="zh-CN" altLang="en-US" sz="2000" kern="100" dirty="0">
                <a:solidFill>
                  <a:schemeClr val="tx1">
                    <a:lumMod val="65000"/>
                    <a:lumOff val="35000"/>
                  </a:schemeClr>
                </a:solidFill>
                <a:latin typeface="+mn-ea"/>
              </a:rPr>
              <a:t>位识别符、</a:t>
            </a:r>
            <a:r>
              <a:rPr lang="en-US" altLang="zh-CN" sz="2000" kern="100" dirty="0">
                <a:solidFill>
                  <a:schemeClr val="tx1">
                    <a:lumMod val="65000"/>
                    <a:lumOff val="35000"/>
                  </a:schemeClr>
                </a:solidFill>
                <a:latin typeface="+mn-ea"/>
              </a:rPr>
              <a:t>SRR</a:t>
            </a:r>
            <a:r>
              <a:rPr lang="zh-CN" altLang="en-US" sz="2000" kern="100" dirty="0">
                <a:solidFill>
                  <a:schemeClr val="tx1">
                    <a:lumMod val="65000"/>
                    <a:lumOff val="35000"/>
                  </a:schemeClr>
                </a:solidFill>
                <a:latin typeface="+mn-ea"/>
              </a:rPr>
              <a:t>位、</a:t>
            </a:r>
            <a:r>
              <a:rPr lang="en-US" altLang="zh-CN" sz="2000" kern="100" dirty="0">
                <a:solidFill>
                  <a:schemeClr val="tx1">
                    <a:lumMod val="65000"/>
                    <a:lumOff val="35000"/>
                  </a:schemeClr>
                </a:solidFill>
                <a:latin typeface="+mn-ea"/>
              </a:rPr>
              <a:t>IDE</a:t>
            </a:r>
            <a:r>
              <a:rPr lang="zh-CN" altLang="en-US" sz="2000" kern="100" dirty="0">
                <a:solidFill>
                  <a:schemeClr val="tx1">
                    <a:lumMod val="65000"/>
                    <a:lumOff val="35000"/>
                  </a:schemeClr>
                </a:solidFill>
                <a:latin typeface="+mn-ea"/>
              </a:rPr>
              <a:t>位和</a:t>
            </a:r>
            <a:r>
              <a:rPr lang="en-US" altLang="zh-CN" sz="2000" kern="100" dirty="0">
                <a:solidFill>
                  <a:schemeClr val="tx1">
                    <a:lumMod val="65000"/>
                    <a:lumOff val="35000"/>
                  </a:schemeClr>
                </a:solidFill>
                <a:latin typeface="+mn-ea"/>
              </a:rPr>
              <a:t>RTR</a:t>
            </a:r>
            <a:r>
              <a:rPr lang="zh-CN" altLang="en-US" sz="2000" kern="100" dirty="0">
                <a:solidFill>
                  <a:schemeClr val="tx1">
                    <a:lumMod val="65000"/>
                    <a:lumOff val="35000"/>
                  </a:schemeClr>
                </a:solidFill>
                <a:latin typeface="+mn-ea"/>
              </a:rPr>
              <a:t>位，其识别符由</a:t>
            </a:r>
            <a:r>
              <a:rPr lang="en-US" altLang="zh-CN" sz="2000" kern="100" dirty="0">
                <a:solidFill>
                  <a:schemeClr val="tx1">
                    <a:lumMod val="65000"/>
                    <a:lumOff val="35000"/>
                  </a:schemeClr>
                </a:solidFill>
                <a:latin typeface="+mn-ea"/>
              </a:rPr>
              <a:t>ID28……ID0</a:t>
            </a:r>
            <a:r>
              <a:rPr lang="zh-CN" altLang="en-US" sz="2000" kern="100" dirty="0">
                <a:solidFill>
                  <a:schemeClr val="tx1">
                    <a:lumMod val="65000"/>
                    <a:lumOff val="35000"/>
                  </a:schemeClr>
                </a:solidFill>
                <a:latin typeface="+mn-ea"/>
              </a:rPr>
              <a:t>组成。</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graphicFrame>
        <p:nvGraphicFramePr>
          <p:cNvPr id="6" name="对象 5"/>
          <p:cNvGraphicFramePr>
            <a:graphicFrameLocks noChangeAspect="1"/>
          </p:cNvGraphicFramePr>
          <p:nvPr/>
        </p:nvGraphicFramePr>
        <p:xfrm>
          <a:off x="1043608" y="3027613"/>
          <a:ext cx="5286375" cy="1800225"/>
        </p:xfrm>
        <a:graphic>
          <a:graphicData uri="http://schemas.openxmlformats.org/presentationml/2006/ole">
            <mc:AlternateContent xmlns:mc="http://schemas.openxmlformats.org/markup-compatibility/2006">
              <mc:Choice xmlns:v="urn:schemas-microsoft-com:vml" Requires="v">
                <p:oleObj spid="_x0000_s170215" name="Visio" r:id="rId1" imgW="4984115" imgH="1694180" progId="Visio.Drawing.11">
                  <p:embed/>
                </p:oleObj>
              </mc:Choice>
              <mc:Fallback>
                <p:oleObj name="Visio" r:id="rId1" imgW="4984115" imgH="169418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027613"/>
                        <a:ext cx="5286375" cy="1800225"/>
                      </a:xfrm>
                      <a:prstGeom prst="rect">
                        <a:avLst/>
                      </a:prstGeom>
                      <a:solidFill>
                        <a:schemeClr val="bg1"/>
                      </a:solidFill>
                    </p:spPr>
                  </p:pic>
                </p:oleObj>
              </mc:Fallback>
            </mc:AlternateContent>
          </a:graphicData>
        </a:graphic>
      </p:graphicFrame>
      <p:sp>
        <p:nvSpPr>
          <p:cNvPr id="7" name="矩形 6"/>
          <p:cNvSpPr/>
          <p:nvPr/>
        </p:nvSpPr>
        <p:spPr>
          <a:xfrm>
            <a:off x="6480987" y="4028132"/>
            <a:ext cx="2088231" cy="799706"/>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17-4 </a:t>
            </a:r>
            <a:r>
              <a:rPr lang="zh-CN" altLang="zh-CN" sz="2000" kern="100" dirty="0">
                <a:latin typeface="+mn-ea"/>
                <a:cs typeface="Times New Roman" panose="02020603050405020304" pitchFamily="18" charset="0"/>
              </a:rPr>
              <a:t>不同格式帧的仲裁场</a:t>
            </a:r>
            <a:endParaRPr lang="zh-CN" altLang="zh-CN" sz="20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52337" y="1448365"/>
            <a:ext cx="7439326" cy="2246769"/>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从图</a:t>
            </a:r>
            <a:r>
              <a:rPr lang="en-US" altLang="zh-CN" sz="2000" kern="100" dirty="0">
                <a:solidFill>
                  <a:schemeClr val="tx1">
                    <a:lumMod val="65000"/>
                    <a:lumOff val="35000"/>
                  </a:schemeClr>
                </a:solidFill>
                <a:latin typeface="+mn-ea"/>
              </a:rPr>
              <a:t>17-4</a:t>
            </a:r>
            <a:r>
              <a:rPr lang="zh-CN" altLang="en-US" sz="2000" kern="100" dirty="0">
                <a:solidFill>
                  <a:schemeClr val="tx1">
                    <a:lumMod val="65000"/>
                    <a:lumOff val="35000"/>
                  </a:schemeClr>
                </a:solidFill>
                <a:latin typeface="+mn-ea"/>
              </a:rPr>
              <a:t>可以看到，对于标准格式，标识符的长度为</a:t>
            </a:r>
            <a:r>
              <a:rPr lang="en-US" altLang="zh-CN" sz="2000" kern="100" dirty="0">
                <a:solidFill>
                  <a:schemeClr val="tx1">
                    <a:lumMod val="65000"/>
                    <a:lumOff val="35000"/>
                  </a:schemeClr>
                </a:solidFill>
                <a:latin typeface="+mn-ea"/>
              </a:rPr>
              <a:t>11</a:t>
            </a:r>
            <a:r>
              <a:rPr lang="zh-CN" altLang="en-US" sz="2000" kern="100" dirty="0">
                <a:solidFill>
                  <a:schemeClr val="tx1">
                    <a:lumMod val="65000"/>
                    <a:lumOff val="35000"/>
                  </a:schemeClr>
                </a:solidFill>
                <a:latin typeface="+mn-ea"/>
              </a:rPr>
              <a:t>位，相当于扩展格式的基本</a:t>
            </a:r>
            <a:r>
              <a:rPr lang="en-US" altLang="zh-CN" sz="2000" kern="100" dirty="0">
                <a:solidFill>
                  <a:schemeClr val="tx1">
                    <a:lumMod val="65000"/>
                    <a:lumOff val="35000"/>
                  </a:schemeClr>
                </a:solidFill>
                <a:latin typeface="+mn-ea"/>
              </a:rPr>
              <a:t>ID</a:t>
            </a:r>
            <a:r>
              <a:rPr lang="zh-CN" altLang="en-US" sz="2000" kern="100" dirty="0">
                <a:solidFill>
                  <a:schemeClr val="tx1">
                    <a:lumMod val="65000"/>
                    <a:lumOff val="35000"/>
                  </a:schemeClr>
                </a:solidFill>
                <a:latin typeface="+mn-ea"/>
              </a:rPr>
              <a:t>。这些位按</a:t>
            </a:r>
            <a:r>
              <a:rPr lang="en-US" altLang="zh-CN" sz="2000" kern="100" dirty="0">
                <a:solidFill>
                  <a:schemeClr val="tx1">
                    <a:lumMod val="65000"/>
                    <a:lumOff val="35000"/>
                  </a:schemeClr>
                </a:solidFill>
                <a:latin typeface="+mn-ea"/>
              </a:rPr>
              <a:t>ID28</a:t>
            </a:r>
            <a:r>
              <a:rPr lang="zh-CN" altLang="en-US" sz="2000" kern="100" dirty="0">
                <a:solidFill>
                  <a:schemeClr val="tx1">
                    <a:lumMod val="65000"/>
                    <a:lumOff val="35000"/>
                  </a:schemeClr>
                </a:solidFill>
                <a:latin typeface="+mn-ea"/>
              </a:rPr>
              <a:t>到</a:t>
            </a:r>
            <a:r>
              <a:rPr lang="en-US" altLang="zh-CN" sz="2000" kern="100" dirty="0">
                <a:solidFill>
                  <a:schemeClr val="tx1">
                    <a:lumMod val="65000"/>
                    <a:lumOff val="35000"/>
                  </a:schemeClr>
                </a:solidFill>
                <a:latin typeface="+mn-ea"/>
              </a:rPr>
              <a:t>ID18</a:t>
            </a:r>
            <a:r>
              <a:rPr lang="zh-CN" altLang="en-US" sz="2000" kern="100" dirty="0">
                <a:solidFill>
                  <a:schemeClr val="tx1">
                    <a:lumMod val="65000"/>
                    <a:lumOff val="35000"/>
                  </a:schemeClr>
                </a:solidFill>
                <a:latin typeface="+mn-ea"/>
              </a:rPr>
              <a:t>的顺序发送，最低位是</a:t>
            </a:r>
            <a:r>
              <a:rPr lang="en-US" altLang="zh-CN" sz="2000" kern="100" dirty="0">
                <a:solidFill>
                  <a:schemeClr val="tx1">
                    <a:lumMod val="65000"/>
                    <a:lumOff val="35000"/>
                  </a:schemeClr>
                </a:solidFill>
                <a:latin typeface="+mn-ea"/>
              </a:rPr>
              <a:t>ID18</a:t>
            </a:r>
            <a:r>
              <a:rPr lang="zh-CN" altLang="en-US" sz="2000" kern="100" dirty="0">
                <a:solidFill>
                  <a:schemeClr val="tx1">
                    <a:lumMod val="65000"/>
                    <a:lumOff val="35000"/>
                  </a:schemeClr>
                </a:solidFill>
                <a:latin typeface="+mn-ea"/>
              </a:rPr>
              <a:t>。注意的是，</a:t>
            </a:r>
            <a:r>
              <a:rPr lang="en-US" altLang="zh-CN" sz="2000" kern="100" dirty="0">
                <a:solidFill>
                  <a:schemeClr val="tx1">
                    <a:lumMod val="65000"/>
                    <a:lumOff val="35000"/>
                  </a:schemeClr>
                </a:solidFill>
                <a:latin typeface="+mn-ea"/>
              </a:rPr>
              <a:t>7</a:t>
            </a:r>
            <a:r>
              <a:rPr lang="zh-CN" altLang="en-US" sz="2000" kern="100" dirty="0">
                <a:solidFill>
                  <a:schemeClr val="tx1">
                    <a:lumMod val="65000"/>
                    <a:lumOff val="35000"/>
                  </a:schemeClr>
                </a:solidFill>
                <a:latin typeface="+mn-ea"/>
              </a:rPr>
              <a:t>个最高位</a:t>
            </a:r>
            <a:r>
              <a:rPr lang="en-US" altLang="zh-CN" sz="2000" kern="100" dirty="0">
                <a:solidFill>
                  <a:schemeClr val="tx1">
                    <a:lumMod val="65000"/>
                    <a:lumOff val="35000"/>
                  </a:schemeClr>
                </a:solidFill>
                <a:latin typeface="+mn-ea"/>
              </a:rPr>
              <a:t>ID28-ID22</a:t>
            </a:r>
            <a:r>
              <a:rPr lang="zh-CN" altLang="en-US" sz="2000" kern="100" dirty="0">
                <a:solidFill>
                  <a:schemeClr val="tx1">
                    <a:lumMod val="65000"/>
                    <a:lumOff val="35000"/>
                  </a:schemeClr>
                </a:solidFill>
                <a:latin typeface="+mn-ea"/>
              </a:rPr>
              <a:t>必须不能全是“隐性”。标识符后面是</a:t>
            </a:r>
            <a:r>
              <a:rPr lang="en-US" altLang="zh-CN" sz="2000" kern="100" dirty="0">
                <a:solidFill>
                  <a:schemeClr val="tx1">
                    <a:lumMod val="65000"/>
                    <a:lumOff val="35000"/>
                  </a:schemeClr>
                </a:solidFill>
                <a:latin typeface="+mn-ea"/>
              </a:rPr>
              <a:t>RTR</a:t>
            </a:r>
            <a:r>
              <a:rPr lang="zh-CN" altLang="en-US" sz="2000" kern="100" dirty="0">
                <a:solidFill>
                  <a:schemeClr val="tx1">
                    <a:lumMod val="65000"/>
                    <a:lumOff val="35000"/>
                  </a:schemeClr>
                </a:solidFill>
                <a:latin typeface="+mn-ea"/>
              </a:rPr>
              <a:t>位。</a:t>
            </a:r>
            <a:r>
              <a:rPr lang="en-US" altLang="zh-CN" sz="2000" kern="100" dirty="0">
                <a:solidFill>
                  <a:schemeClr val="tx1">
                    <a:lumMod val="65000"/>
                    <a:lumOff val="35000"/>
                  </a:schemeClr>
                </a:solidFill>
                <a:latin typeface="+mn-ea"/>
              </a:rPr>
              <a:t>RTR</a:t>
            </a:r>
            <a:r>
              <a:rPr lang="zh-CN" altLang="en-US" sz="2000" kern="100" dirty="0">
                <a:solidFill>
                  <a:schemeClr val="tx1">
                    <a:lumMod val="65000"/>
                    <a:lumOff val="35000"/>
                  </a:schemeClr>
                </a:solidFill>
                <a:latin typeface="+mn-ea"/>
              </a:rPr>
              <a:t>的全称为“远程发送请求位</a:t>
            </a:r>
            <a:r>
              <a:rPr lang="en-US" altLang="zh-CN" sz="2000" kern="100" dirty="0">
                <a:solidFill>
                  <a:schemeClr val="tx1">
                    <a:lumMod val="65000"/>
                    <a:lumOff val="35000"/>
                  </a:schemeClr>
                </a:solidFill>
                <a:latin typeface="+mn-ea"/>
              </a:rPr>
              <a:t>(Remote Transmission Request Bit)”</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RTR</a:t>
            </a:r>
            <a:r>
              <a:rPr lang="zh-CN" altLang="en-US" sz="2000" kern="100" dirty="0">
                <a:solidFill>
                  <a:schemeClr val="tx1">
                    <a:lumMod val="65000"/>
                    <a:lumOff val="35000"/>
                  </a:schemeClr>
                </a:solidFill>
                <a:latin typeface="+mn-ea"/>
              </a:rPr>
              <a:t>位在数据帧里必须为“显性”，而在远程帧里必须为“隐性”。也就是说</a:t>
            </a:r>
            <a:r>
              <a:rPr lang="en-US" altLang="zh-CN" sz="2000" kern="100" dirty="0">
                <a:solidFill>
                  <a:schemeClr val="tx1">
                    <a:lumMod val="65000"/>
                    <a:lumOff val="35000"/>
                  </a:schemeClr>
                </a:solidFill>
                <a:latin typeface="+mn-ea"/>
              </a:rPr>
              <a:t>RTR</a:t>
            </a:r>
            <a:r>
              <a:rPr lang="zh-CN" altLang="en-US" sz="2000" kern="100" dirty="0">
                <a:solidFill>
                  <a:schemeClr val="tx1">
                    <a:lumMod val="65000"/>
                    <a:lumOff val="35000"/>
                  </a:schemeClr>
                </a:solidFill>
                <a:latin typeface="+mn-ea"/>
              </a:rPr>
              <a:t>位在数据帧里必须为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，而在远程帧里必须为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增强型控制器局域网通信接口</a:t>
            </a:r>
            <a:r>
              <a:rPr lang="en-US" altLang="zh-CN" dirty="0"/>
              <a:t>eCAN</a:t>
            </a:r>
            <a:endParaRPr lang="en-US" altLang="zh-CN" dirty="0"/>
          </a:p>
        </p:txBody>
      </p:sp>
      <p:sp>
        <p:nvSpPr>
          <p:cNvPr id="35" name="MH_SubTitle_1"/>
          <p:cNvSpPr txBox="1">
            <a:spLocks noChangeArrowheads="1"/>
          </p:cNvSpPr>
          <p:nvPr>
            <p:custDataLst>
              <p:tags r:id="rId1"/>
            </p:custDataLst>
          </p:nvPr>
        </p:nvSpPr>
        <p:spPr bwMode="auto">
          <a:xfrm>
            <a:off x="539552" y="915566"/>
            <a:ext cx="8064896" cy="30243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538480">
              <a:buClr>
                <a:schemeClr val="accent2"/>
              </a:buClr>
              <a:buNone/>
            </a:pPr>
            <a:r>
              <a:rPr lang="en-US" altLang="zh-CN" sz="2000" b="0" dirty="0">
                <a:solidFill>
                  <a:schemeClr val="tx1">
                    <a:lumMod val="65000"/>
                    <a:lumOff val="35000"/>
                  </a:schemeClr>
                </a:solidFill>
                <a:sym typeface="+mn-lt"/>
              </a:rPr>
              <a:t>CAN</a:t>
            </a:r>
            <a:r>
              <a:rPr lang="zh-CN" altLang="en-US" sz="2000" b="0" dirty="0">
                <a:solidFill>
                  <a:schemeClr val="tx1">
                    <a:lumMod val="65000"/>
                    <a:lumOff val="35000"/>
                  </a:schemeClr>
                </a:solidFill>
                <a:sym typeface="+mn-lt"/>
              </a:rPr>
              <a:t>总线对于很多工程师来说都耳熟能详，但可能之前只是听过，还未能真正接触到</a:t>
            </a:r>
            <a:r>
              <a:rPr lang="en-US" altLang="zh-CN" sz="2000" b="0" dirty="0">
                <a:solidFill>
                  <a:schemeClr val="tx1">
                    <a:lumMod val="65000"/>
                    <a:lumOff val="35000"/>
                  </a:schemeClr>
                </a:solidFill>
                <a:sym typeface="+mn-lt"/>
              </a:rPr>
              <a:t>CAN</a:t>
            </a:r>
            <a:r>
              <a:rPr lang="zh-CN" altLang="en-US" sz="2000" b="0" dirty="0">
                <a:solidFill>
                  <a:schemeClr val="tx1">
                    <a:lumMod val="65000"/>
                    <a:lumOff val="35000"/>
                  </a:schemeClr>
                </a:solidFill>
                <a:sym typeface="+mn-lt"/>
              </a:rPr>
              <a:t>总线的具体内容。</a:t>
            </a:r>
            <a:r>
              <a:rPr lang="en-US" altLang="zh-CN" sz="2000" b="0" dirty="0">
                <a:solidFill>
                  <a:schemeClr val="tx1">
                    <a:lumMod val="65000"/>
                    <a:lumOff val="35000"/>
                  </a:schemeClr>
                </a:solidFill>
                <a:sym typeface="+mn-lt"/>
              </a:rPr>
              <a:t>CAN</a:t>
            </a:r>
            <a:r>
              <a:rPr lang="zh-CN" altLang="en-US" sz="2000" b="0" dirty="0">
                <a:solidFill>
                  <a:schemeClr val="tx1">
                    <a:lumMod val="65000"/>
                    <a:lumOff val="35000"/>
                  </a:schemeClr>
                </a:solidFill>
                <a:sym typeface="+mn-lt"/>
              </a:rPr>
              <a:t>是德国</a:t>
            </a:r>
            <a:r>
              <a:rPr lang="en-US" altLang="zh-CN" sz="2000" b="0" dirty="0">
                <a:solidFill>
                  <a:schemeClr val="tx1">
                    <a:lumMod val="65000"/>
                    <a:lumOff val="35000"/>
                  </a:schemeClr>
                </a:solidFill>
                <a:sym typeface="+mn-lt"/>
              </a:rPr>
              <a:t>BOSCH</a:t>
            </a:r>
            <a:r>
              <a:rPr lang="zh-CN" altLang="en-US" sz="2000" b="0" dirty="0">
                <a:solidFill>
                  <a:schemeClr val="tx1">
                    <a:lumMod val="65000"/>
                    <a:lumOff val="35000"/>
                  </a:schemeClr>
                </a:solidFill>
                <a:sym typeface="+mn-lt"/>
              </a:rPr>
              <a:t>公司为现代汽车应用领域领先推出的一种多主局域网，换句话说，就是一条总线上可以挂多个主机进行通信。</a:t>
            </a:r>
            <a:r>
              <a:rPr lang="en-US" altLang="zh-CN" sz="2000" b="0" dirty="0">
                <a:solidFill>
                  <a:schemeClr val="tx1">
                    <a:lumMod val="65000"/>
                    <a:lumOff val="35000"/>
                  </a:schemeClr>
                </a:solidFill>
                <a:sym typeface="+mn-lt"/>
              </a:rPr>
              <a:t>CAN</a:t>
            </a:r>
            <a:r>
              <a:rPr lang="zh-CN" altLang="en-US" sz="2000" b="0" dirty="0">
                <a:solidFill>
                  <a:schemeClr val="tx1">
                    <a:lumMod val="65000"/>
                    <a:lumOff val="35000"/>
                  </a:schemeClr>
                </a:solidFill>
                <a:sym typeface="+mn-lt"/>
              </a:rPr>
              <a:t>总线是一种串行通信协议，具有较高的通信速率和较强的抗干扰能力，现已被广泛地应用于工业自动化、交通工具、医疗器械、机械制造、楼宇控制、自动化仪表等众多领域。</a:t>
            </a:r>
            <a:r>
              <a:rPr lang="en-US" altLang="zh-CN" sz="2000" b="0" dirty="0">
                <a:solidFill>
                  <a:schemeClr val="tx1">
                    <a:lumMod val="65000"/>
                    <a:lumOff val="35000"/>
                  </a:schemeClr>
                </a:solidFill>
                <a:sym typeface="+mn-lt"/>
              </a:rPr>
              <a:t>F28335</a:t>
            </a:r>
            <a:r>
              <a:rPr lang="zh-CN" altLang="en-US" sz="2000" b="0" dirty="0">
                <a:solidFill>
                  <a:schemeClr val="tx1">
                    <a:lumMod val="65000"/>
                    <a:lumOff val="35000"/>
                  </a:schemeClr>
                </a:solidFill>
                <a:sym typeface="+mn-lt"/>
              </a:rPr>
              <a:t>的</a:t>
            </a:r>
            <a:r>
              <a:rPr lang="en-US" altLang="zh-CN" sz="2000" b="0" dirty="0">
                <a:solidFill>
                  <a:schemeClr val="tx1">
                    <a:lumMod val="65000"/>
                    <a:lumOff val="35000"/>
                  </a:schemeClr>
                </a:solidFill>
                <a:sym typeface="+mn-lt"/>
              </a:rPr>
              <a:t>DSP</a:t>
            </a:r>
            <a:r>
              <a:rPr lang="zh-CN" altLang="en-US" sz="2000" b="0" dirty="0">
                <a:solidFill>
                  <a:schemeClr val="tx1">
                    <a:lumMod val="65000"/>
                    <a:lumOff val="35000"/>
                  </a:schemeClr>
                </a:solidFill>
                <a:sym typeface="+mn-lt"/>
              </a:rPr>
              <a:t>集成了增强型</a:t>
            </a:r>
            <a:r>
              <a:rPr lang="en-US" altLang="zh-CN" sz="2000" b="0" dirty="0">
                <a:solidFill>
                  <a:schemeClr val="tx1">
                    <a:lumMod val="65000"/>
                    <a:lumOff val="35000"/>
                  </a:schemeClr>
                </a:solidFill>
                <a:sym typeface="+mn-lt"/>
              </a:rPr>
              <a:t>CAN</a:t>
            </a:r>
            <a:r>
              <a:rPr lang="zh-CN" altLang="en-US" sz="2000" b="0" dirty="0">
                <a:solidFill>
                  <a:schemeClr val="tx1">
                    <a:lumMod val="65000"/>
                    <a:lumOff val="35000"/>
                  </a:schemeClr>
                </a:solidFill>
                <a:sym typeface="+mn-lt"/>
              </a:rPr>
              <a:t>总线通信接口，能够支持</a:t>
            </a:r>
            <a:r>
              <a:rPr lang="en-US" altLang="zh-CN" sz="2000" b="0" dirty="0">
                <a:solidFill>
                  <a:schemeClr val="tx1">
                    <a:lumMod val="65000"/>
                    <a:lumOff val="35000"/>
                  </a:schemeClr>
                </a:solidFill>
                <a:sym typeface="+mn-lt"/>
              </a:rPr>
              <a:t>CAN2.0B</a:t>
            </a:r>
            <a:r>
              <a:rPr lang="zh-CN" altLang="en-US" sz="2000" b="0" dirty="0">
                <a:solidFill>
                  <a:schemeClr val="tx1">
                    <a:lumMod val="65000"/>
                    <a:lumOff val="35000"/>
                  </a:schemeClr>
                </a:solidFill>
                <a:sym typeface="+mn-lt"/>
              </a:rPr>
              <a:t>协议。本章首先将详细讲解</a:t>
            </a:r>
            <a:r>
              <a:rPr lang="en-US" altLang="zh-CN" sz="2000" b="0" dirty="0">
                <a:solidFill>
                  <a:schemeClr val="tx1">
                    <a:lumMod val="65000"/>
                    <a:lumOff val="35000"/>
                  </a:schemeClr>
                </a:solidFill>
                <a:sym typeface="+mn-lt"/>
              </a:rPr>
              <a:t>CAN2.0B</a:t>
            </a:r>
            <a:r>
              <a:rPr lang="zh-CN" altLang="en-US" sz="2000" b="0" dirty="0">
                <a:solidFill>
                  <a:schemeClr val="tx1">
                    <a:lumMod val="65000"/>
                    <a:lumOff val="35000"/>
                  </a:schemeClr>
                </a:solidFill>
                <a:sym typeface="+mn-lt"/>
              </a:rPr>
              <a:t>协议，在此基础上将详细介绍</a:t>
            </a:r>
            <a:r>
              <a:rPr lang="en-US" altLang="zh-CN" sz="2000" b="0" dirty="0">
                <a:solidFill>
                  <a:schemeClr val="tx1">
                    <a:lumMod val="65000"/>
                    <a:lumOff val="35000"/>
                  </a:schemeClr>
                </a:solidFill>
                <a:sym typeface="+mn-lt"/>
              </a:rPr>
              <a:t>F28335 eCAN</a:t>
            </a:r>
            <a:r>
              <a:rPr lang="zh-CN" altLang="en-US" sz="2000" b="0" dirty="0">
                <a:solidFill>
                  <a:schemeClr val="tx1">
                    <a:lumMod val="65000"/>
                    <a:lumOff val="35000"/>
                  </a:schemeClr>
                </a:solidFill>
                <a:sym typeface="+mn-lt"/>
              </a:rPr>
              <a:t>接口的结构、工作方式、寄存器、中断等内容，并以详细的实例来介绍如何使用</a:t>
            </a:r>
            <a:r>
              <a:rPr lang="en-US" altLang="zh-CN" sz="2000" b="0" dirty="0">
                <a:solidFill>
                  <a:schemeClr val="tx1">
                    <a:lumMod val="65000"/>
                    <a:lumOff val="35000"/>
                  </a:schemeClr>
                </a:solidFill>
                <a:sym typeface="+mn-lt"/>
              </a:rPr>
              <a:t>eCAN</a:t>
            </a:r>
            <a:r>
              <a:rPr lang="zh-CN" altLang="en-US" sz="2000" b="0" dirty="0">
                <a:solidFill>
                  <a:schemeClr val="tx1">
                    <a:lumMod val="65000"/>
                    <a:lumOff val="35000"/>
                  </a:schemeClr>
                </a:solidFill>
                <a:sym typeface="+mn-lt"/>
              </a:rPr>
              <a:t>接口收发报文。</a:t>
            </a:r>
            <a:endParaRPr lang="zh-CN" altLang="en-US" sz="2000" b="0" dirty="0">
              <a:solidFill>
                <a:schemeClr val="tx1">
                  <a:lumMod val="65000"/>
                  <a:lumOff val="35000"/>
                </a:schemeClr>
              </a:solidFill>
              <a:sym typeface="+mn-lt"/>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52337" y="987574"/>
            <a:ext cx="7439326" cy="3785652"/>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对于扩展格式，标识符的长度为</a:t>
            </a:r>
            <a:r>
              <a:rPr lang="en-US" altLang="zh-CN" sz="2000" kern="100" dirty="0">
                <a:solidFill>
                  <a:schemeClr val="tx1">
                    <a:lumMod val="65000"/>
                    <a:lumOff val="35000"/>
                  </a:schemeClr>
                </a:solidFill>
                <a:latin typeface="+mn-ea"/>
              </a:rPr>
              <a:t>29</a:t>
            </a:r>
            <a:r>
              <a:rPr lang="zh-CN" altLang="en-US" sz="2000" kern="100" dirty="0">
                <a:solidFill>
                  <a:schemeClr val="tx1">
                    <a:lumMod val="65000"/>
                    <a:lumOff val="35000"/>
                  </a:schemeClr>
                </a:solidFill>
                <a:latin typeface="+mn-ea"/>
              </a:rPr>
              <a:t>位，其格式包含两个部分：</a:t>
            </a:r>
            <a:r>
              <a:rPr lang="en-US" altLang="zh-CN" sz="2000" kern="100" dirty="0">
                <a:solidFill>
                  <a:schemeClr val="tx1">
                    <a:lumMod val="65000"/>
                    <a:lumOff val="35000"/>
                  </a:schemeClr>
                </a:solidFill>
                <a:latin typeface="+mn-ea"/>
              </a:rPr>
              <a:t>11</a:t>
            </a:r>
            <a:r>
              <a:rPr lang="zh-CN" altLang="en-US" sz="2000" kern="100" dirty="0">
                <a:solidFill>
                  <a:schemeClr val="tx1">
                    <a:lumMod val="65000"/>
                    <a:lumOff val="35000"/>
                  </a:schemeClr>
                </a:solidFill>
                <a:latin typeface="+mn-ea"/>
              </a:rPr>
              <a:t>位基本</a:t>
            </a:r>
            <a:r>
              <a:rPr lang="en-US" altLang="zh-CN" sz="2000" kern="100" dirty="0">
                <a:solidFill>
                  <a:schemeClr val="tx1">
                    <a:lumMod val="65000"/>
                    <a:lumOff val="35000"/>
                  </a:schemeClr>
                </a:solidFill>
                <a:latin typeface="+mn-ea"/>
              </a:rPr>
              <a:t>ID</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18</a:t>
            </a:r>
            <a:r>
              <a:rPr lang="zh-CN" altLang="en-US" sz="2000" kern="100" dirty="0">
                <a:solidFill>
                  <a:schemeClr val="tx1">
                    <a:lumMod val="65000"/>
                    <a:lumOff val="35000"/>
                  </a:schemeClr>
                </a:solidFill>
                <a:latin typeface="+mn-ea"/>
              </a:rPr>
              <a:t>位扩展</a:t>
            </a:r>
            <a:r>
              <a:rPr lang="en-US" altLang="zh-CN" sz="2000" kern="100" dirty="0">
                <a:solidFill>
                  <a:schemeClr val="tx1">
                    <a:lumMod val="65000"/>
                    <a:lumOff val="35000"/>
                  </a:schemeClr>
                </a:solidFill>
                <a:latin typeface="+mn-ea"/>
              </a:rPr>
              <a:t>ID</a:t>
            </a:r>
            <a:r>
              <a:rPr lang="zh-CN" altLang="en-US" sz="2000" kern="100" dirty="0">
                <a:solidFill>
                  <a:schemeClr val="tx1">
                    <a:lumMod val="65000"/>
                    <a:lumOff val="35000"/>
                  </a:schemeClr>
                </a:solidFill>
                <a:latin typeface="+mn-ea"/>
              </a:rPr>
              <a:t>。基本</a:t>
            </a:r>
            <a:r>
              <a:rPr lang="en-US" altLang="zh-CN" sz="2000" kern="100" dirty="0">
                <a:solidFill>
                  <a:schemeClr val="tx1">
                    <a:lumMod val="65000"/>
                    <a:lumOff val="35000"/>
                  </a:schemeClr>
                </a:solidFill>
                <a:latin typeface="+mn-ea"/>
              </a:rPr>
              <a:t>ID</a:t>
            </a:r>
            <a:r>
              <a:rPr lang="zh-CN" altLang="en-US" sz="2000" kern="100" dirty="0">
                <a:solidFill>
                  <a:schemeClr val="tx1">
                    <a:lumMod val="65000"/>
                    <a:lumOff val="35000"/>
                  </a:schemeClr>
                </a:solidFill>
                <a:latin typeface="+mn-ea"/>
              </a:rPr>
              <a:t>按</a:t>
            </a:r>
            <a:r>
              <a:rPr lang="en-US" altLang="zh-CN" sz="2000" kern="100" dirty="0">
                <a:solidFill>
                  <a:schemeClr val="tx1">
                    <a:lumMod val="65000"/>
                    <a:lumOff val="35000"/>
                  </a:schemeClr>
                </a:solidFill>
                <a:latin typeface="+mn-ea"/>
              </a:rPr>
              <a:t>ID28</a:t>
            </a:r>
            <a:r>
              <a:rPr lang="zh-CN" altLang="en-US" sz="2000" kern="100" dirty="0">
                <a:solidFill>
                  <a:schemeClr val="tx1">
                    <a:lumMod val="65000"/>
                    <a:lumOff val="35000"/>
                  </a:schemeClr>
                </a:solidFill>
                <a:latin typeface="+mn-ea"/>
              </a:rPr>
              <a:t>到</a:t>
            </a:r>
            <a:r>
              <a:rPr lang="en-US" altLang="zh-CN" sz="2000" kern="100" dirty="0">
                <a:solidFill>
                  <a:schemeClr val="tx1">
                    <a:lumMod val="65000"/>
                    <a:lumOff val="35000"/>
                  </a:schemeClr>
                </a:solidFill>
                <a:latin typeface="+mn-ea"/>
              </a:rPr>
              <a:t>ID18</a:t>
            </a:r>
            <a:r>
              <a:rPr lang="zh-CN" altLang="en-US" sz="2000" kern="100" dirty="0">
                <a:solidFill>
                  <a:schemeClr val="tx1">
                    <a:lumMod val="65000"/>
                    <a:lumOff val="35000"/>
                  </a:schemeClr>
                </a:solidFill>
                <a:latin typeface="+mn-ea"/>
              </a:rPr>
              <a:t>的顺序发送，它相当于标准标识符的格式，基本</a:t>
            </a:r>
            <a:r>
              <a:rPr lang="en-US" altLang="zh-CN" sz="2000" kern="100" dirty="0">
                <a:solidFill>
                  <a:schemeClr val="tx1">
                    <a:lumMod val="65000"/>
                    <a:lumOff val="35000"/>
                  </a:schemeClr>
                </a:solidFill>
                <a:latin typeface="+mn-ea"/>
              </a:rPr>
              <a:t>ID</a:t>
            </a:r>
            <a:r>
              <a:rPr lang="zh-CN" altLang="en-US" sz="2000" kern="100" dirty="0">
                <a:solidFill>
                  <a:schemeClr val="tx1">
                    <a:lumMod val="65000"/>
                    <a:lumOff val="35000"/>
                  </a:schemeClr>
                </a:solidFill>
                <a:latin typeface="+mn-ea"/>
              </a:rPr>
              <a:t>定义扩展帧的基本优先权。扩展</a:t>
            </a:r>
            <a:r>
              <a:rPr lang="en-US" altLang="zh-CN" sz="2000" kern="100" dirty="0">
                <a:solidFill>
                  <a:schemeClr val="tx1">
                    <a:lumMod val="65000"/>
                    <a:lumOff val="35000"/>
                  </a:schemeClr>
                </a:solidFill>
                <a:latin typeface="+mn-ea"/>
              </a:rPr>
              <a:t>ID</a:t>
            </a:r>
            <a:r>
              <a:rPr lang="zh-CN" altLang="en-US" sz="2000" kern="100" dirty="0">
                <a:solidFill>
                  <a:schemeClr val="tx1">
                    <a:lumMod val="65000"/>
                    <a:lumOff val="35000"/>
                  </a:schemeClr>
                </a:solidFill>
                <a:latin typeface="+mn-ea"/>
              </a:rPr>
              <a:t>按照</a:t>
            </a:r>
            <a:r>
              <a:rPr lang="en-US" altLang="zh-CN" sz="2000" kern="100" dirty="0">
                <a:solidFill>
                  <a:schemeClr val="tx1">
                    <a:lumMod val="65000"/>
                    <a:lumOff val="35000"/>
                  </a:schemeClr>
                </a:solidFill>
                <a:latin typeface="+mn-ea"/>
              </a:rPr>
              <a:t>ID17-ID0</a:t>
            </a:r>
            <a:r>
              <a:rPr lang="zh-CN" altLang="en-US" sz="2000" kern="100" dirty="0">
                <a:solidFill>
                  <a:schemeClr val="tx1">
                    <a:lumMod val="65000"/>
                    <a:lumOff val="35000"/>
                  </a:schemeClr>
                </a:solidFill>
                <a:latin typeface="+mn-ea"/>
              </a:rPr>
              <a:t>顺序发送。扩展格式里，首先发送基本</a:t>
            </a:r>
            <a:r>
              <a:rPr lang="en-US" altLang="zh-CN" sz="2000" kern="100" dirty="0">
                <a:solidFill>
                  <a:schemeClr val="tx1">
                    <a:lumMod val="65000"/>
                    <a:lumOff val="35000"/>
                  </a:schemeClr>
                </a:solidFill>
                <a:latin typeface="+mn-ea"/>
              </a:rPr>
              <a:t>ID</a:t>
            </a:r>
            <a:r>
              <a:rPr lang="zh-CN" altLang="en-US" sz="2000" kern="100" dirty="0">
                <a:solidFill>
                  <a:schemeClr val="tx1">
                    <a:lumMod val="65000"/>
                    <a:lumOff val="35000"/>
                  </a:schemeClr>
                </a:solidFill>
                <a:latin typeface="+mn-ea"/>
              </a:rPr>
              <a:t>，其次是</a:t>
            </a:r>
            <a:r>
              <a:rPr lang="en-US" altLang="zh-CN" sz="2000" kern="100" dirty="0">
                <a:solidFill>
                  <a:schemeClr val="tx1">
                    <a:lumMod val="65000"/>
                    <a:lumOff val="35000"/>
                  </a:schemeClr>
                </a:solidFill>
                <a:latin typeface="+mn-ea"/>
              </a:rPr>
              <a:t>IDE</a:t>
            </a:r>
            <a:r>
              <a:rPr lang="zh-CN" altLang="en-US" sz="2000" kern="100" dirty="0">
                <a:solidFill>
                  <a:schemeClr val="tx1">
                    <a:lumMod val="65000"/>
                    <a:lumOff val="35000"/>
                  </a:schemeClr>
                </a:solidFill>
                <a:latin typeface="+mn-ea"/>
              </a:rPr>
              <a:t>位和</a:t>
            </a:r>
            <a:r>
              <a:rPr lang="en-US" altLang="zh-CN" sz="2000" kern="100" dirty="0">
                <a:solidFill>
                  <a:schemeClr val="tx1">
                    <a:lumMod val="65000"/>
                    <a:lumOff val="35000"/>
                  </a:schemeClr>
                </a:solidFill>
                <a:latin typeface="+mn-ea"/>
              </a:rPr>
              <a:t>SRR</a:t>
            </a:r>
            <a:r>
              <a:rPr lang="zh-CN" altLang="en-US" sz="2000" kern="100" dirty="0">
                <a:solidFill>
                  <a:schemeClr val="tx1">
                    <a:lumMod val="65000"/>
                    <a:lumOff val="35000"/>
                  </a:schemeClr>
                </a:solidFill>
                <a:latin typeface="+mn-ea"/>
              </a:rPr>
              <a:t>位，然后是扩展</a:t>
            </a:r>
            <a:r>
              <a:rPr lang="en-US" altLang="zh-CN" sz="2000" kern="100" dirty="0">
                <a:solidFill>
                  <a:schemeClr val="tx1">
                    <a:lumMod val="65000"/>
                    <a:lumOff val="35000"/>
                  </a:schemeClr>
                </a:solidFill>
                <a:latin typeface="+mn-ea"/>
              </a:rPr>
              <a:t>ID</a:t>
            </a:r>
            <a:r>
              <a:rPr lang="zh-CN" altLang="en-US" sz="2000" kern="100" dirty="0">
                <a:solidFill>
                  <a:schemeClr val="tx1">
                    <a:lumMod val="65000"/>
                    <a:lumOff val="35000"/>
                  </a:schemeClr>
                </a:solidFill>
                <a:latin typeface="+mn-ea"/>
              </a:rPr>
              <a:t>，最后是</a:t>
            </a:r>
            <a:r>
              <a:rPr lang="en-US" altLang="zh-CN" sz="2000" kern="100" dirty="0">
                <a:solidFill>
                  <a:schemeClr val="tx1">
                    <a:lumMod val="65000"/>
                    <a:lumOff val="35000"/>
                  </a:schemeClr>
                </a:solidFill>
                <a:latin typeface="+mn-ea"/>
              </a:rPr>
              <a:t>RTR</a:t>
            </a:r>
            <a:r>
              <a:rPr lang="zh-CN" altLang="en-US" sz="2000" kern="100" dirty="0">
                <a:solidFill>
                  <a:schemeClr val="tx1">
                    <a:lumMod val="65000"/>
                    <a:lumOff val="35000"/>
                  </a:schemeClr>
                </a:solidFill>
                <a:latin typeface="+mn-ea"/>
              </a:rPr>
              <a:t>位。</a:t>
            </a:r>
            <a:r>
              <a:rPr lang="en-US" altLang="zh-CN" sz="2000" kern="100" dirty="0">
                <a:solidFill>
                  <a:schemeClr val="tx1">
                    <a:lumMod val="65000"/>
                    <a:lumOff val="35000"/>
                  </a:schemeClr>
                </a:solidFill>
                <a:latin typeface="+mn-ea"/>
              </a:rPr>
              <a:t>SRR</a:t>
            </a:r>
            <a:r>
              <a:rPr lang="zh-CN" altLang="en-US" sz="2000" kern="100" dirty="0">
                <a:solidFill>
                  <a:schemeClr val="tx1">
                    <a:lumMod val="65000"/>
                    <a:lumOff val="35000"/>
                  </a:schemeClr>
                </a:solidFill>
                <a:latin typeface="+mn-ea"/>
              </a:rPr>
              <a:t>位的全称是“替代远程请求位</a:t>
            </a:r>
            <a:r>
              <a:rPr lang="en-US" altLang="zh-CN" sz="2000" kern="100" dirty="0">
                <a:solidFill>
                  <a:schemeClr val="tx1">
                    <a:lumMod val="65000"/>
                    <a:lumOff val="35000"/>
                  </a:schemeClr>
                </a:solidFill>
                <a:latin typeface="+mn-ea"/>
              </a:rPr>
              <a:t>(Substitute Remote Request Bit)”</a:t>
            </a:r>
            <a:r>
              <a:rPr lang="zh-CN" altLang="en-US" sz="2000" kern="100" dirty="0">
                <a:solidFill>
                  <a:schemeClr val="tx1">
                    <a:lumMod val="65000"/>
                    <a:lumOff val="35000"/>
                  </a:schemeClr>
                </a:solidFill>
                <a:latin typeface="+mn-ea"/>
              </a:rPr>
              <a:t>，它是一个隐性位，在扩展格式的标准帧</a:t>
            </a:r>
            <a:r>
              <a:rPr lang="en-US" altLang="zh-CN" sz="2000" kern="100" dirty="0">
                <a:solidFill>
                  <a:schemeClr val="tx1">
                    <a:lumMod val="65000"/>
                    <a:lumOff val="35000"/>
                  </a:schemeClr>
                </a:solidFill>
                <a:latin typeface="+mn-ea"/>
              </a:rPr>
              <a:t>RTR</a:t>
            </a:r>
            <a:r>
              <a:rPr lang="zh-CN" altLang="en-US" sz="2000" kern="100" dirty="0">
                <a:solidFill>
                  <a:schemeClr val="tx1">
                    <a:lumMod val="65000"/>
                    <a:lumOff val="35000"/>
                  </a:schemeClr>
                </a:solidFill>
                <a:latin typeface="+mn-ea"/>
              </a:rPr>
              <a:t>位位置，因此替代标准帧的</a:t>
            </a:r>
            <a:r>
              <a:rPr lang="en-US" altLang="zh-CN" sz="2000" kern="100" dirty="0">
                <a:solidFill>
                  <a:schemeClr val="tx1">
                    <a:lumMod val="65000"/>
                    <a:lumOff val="35000"/>
                  </a:schemeClr>
                </a:solidFill>
                <a:latin typeface="+mn-ea"/>
              </a:rPr>
              <a:t>RTR</a:t>
            </a:r>
            <a:r>
              <a:rPr lang="zh-CN" altLang="en-US" sz="2000" kern="100" dirty="0">
                <a:solidFill>
                  <a:schemeClr val="tx1">
                    <a:lumMod val="65000"/>
                    <a:lumOff val="35000"/>
                  </a:schemeClr>
                </a:solidFill>
                <a:latin typeface="+mn-ea"/>
              </a:rPr>
              <a:t>位。当标准帧和扩展帧出现冲突时，标准帧优先于扩展帧。</a:t>
            </a:r>
            <a:r>
              <a:rPr lang="en-US" altLang="zh-CN" sz="2000" kern="100" dirty="0">
                <a:solidFill>
                  <a:schemeClr val="tx1">
                    <a:lumMod val="65000"/>
                    <a:lumOff val="35000"/>
                  </a:schemeClr>
                </a:solidFill>
                <a:latin typeface="+mn-ea"/>
              </a:rPr>
              <a:t>IDE</a:t>
            </a:r>
            <a:r>
              <a:rPr lang="zh-CN" altLang="en-US" sz="2000" kern="100" dirty="0">
                <a:solidFill>
                  <a:schemeClr val="tx1">
                    <a:lumMod val="65000"/>
                    <a:lumOff val="35000"/>
                  </a:schemeClr>
                </a:solidFill>
                <a:latin typeface="+mn-ea"/>
              </a:rPr>
              <a:t>的全称是“标识符扩展位</a:t>
            </a:r>
            <a:r>
              <a:rPr lang="en-US" altLang="zh-CN" sz="2000" kern="100" dirty="0">
                <a:solidFill>
                  <a:schemeClr val="tx1">
                    <a:lumMod val="65000"/>
                    <a:lumOff val="35000"/>
                  </a:schemeClr>
                </a:solidFill>
                <a:latin typeface="+mn-ea"/>
              </a:rPr>
              <a:t>(Identifier Extension Bit)”</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IDE</a:t>
            </a:r>
            <a:r>
              <a:rPr lang="zh-CN" altLang="en-US" sz="2000" kern="100" dirty="0">
                <a:solidFill>
                  <a:schemeClr val="tx1">
                    <a:lumMod val="65000"/>
                    <a:lumOff val="35000"/>
                  </a:schemeClr>
                </a:solidFill>
                <a:latin typeface="+mn-ea"/>
              </a:rPr>
              <a:t>位位于扩展格式的仲裁场，标准格式的控制场。标准格式里的</a:t>
            </a:r>
            <a:r>
              <a:rPr lang="en-US" altLang="zh-CN" sz="2000" kern="100" dirty="0">
                <a:solidFill>
                  <a:schemeClr val="tx1">
                    <a:lumMod val="65000"/>
                    <a:lumOff val="35000"/>
                  </a:schemeClr>
                </a:solidFill>
                <a:latin typeface="+mn-ea"/>
              </a:rPr>
              <a:t>IDE</a:t>
            </a:r>
            <a:r>
              <a:rPr lang="zh-CN" altLang="en-US" sz="2000" kern="100" dirty="0">
                <a:solidFill>
                  <a:schemeClr val="tx1">
                    <a:lumMod val="65000"/>
                    <a:lumOff val="35000"/>
                  </a:schemeClr>
                </a:solidFill>
                <a:latin typeface="+mn-ea"/>
              </a:rPr>
              <a:t>位为“显性”，而扩展格式里的</a:t>
            </a:r>
            <a:r>
              <a:rPr lang="en-US" altLang="zh-CN" sz="2000" kern="100" dirty="0">
                <a:solidFill>
                  <a:schemeClr val="tx1">
                    <a:lumMod val="65000"/>
                    <a:lumOff val="35000"/>
                  </a:schemeClr>
                </a:solidFill>
                <a:latin typeface="+mn-ea"/>
              </a:rPr>
              <a:t>IDE</a:t>
            </a:r>
            <a:r>
              <a:rPr lang="zh-CN" altLang="en-US" sz="2000" kern="100" dirty="0">
                <a:solidFill>
                  <a:schemeClr val="tx1">
                    <a:lumMod val="65000"/>
                    <a:lumOff val="35000"/>
                  </a:schemeClr>
                </a:solidFill>
                <a:latin typeface="+mn-ea"/>
              </a:rPr>
              <a:t>位为“隐性”，也就是说，标准格式里，</a:t>
            </a:r>
            <a:r>
              <a:rPr lang="en-US" altLang="zh-CN" sz="2000" kern="100" dirty="0">
                <a:solidFill>
                  <a:schemeClr val="tx1">
                    <a:lumMod val="65000"/>
                    <a:lumOff val="35000"/>
                  </a:schemeClr>
                </a:solidFill>
                <a:latin typeface="+mn-ea"/>
              </a:rPr>
              <a:t>IDE</a:t>
            </a:r>
            <a:r>
              <a:rPr lang="zh-CN" altLang="en-US" sz="2000" kern="100" dirty="0">
                <a:solidFill>
                  <a:schemeClr val="tx1">
                    <a:lumMod val="65000"/>
                    <a:lumOff val="35000"/>
                  </a:schemeClr>
                </a:solidFill>
                <a:latin typeface="+mn-ea"/>
              </a:rPr>
              <a:t>位的值为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，而扩展格式里，</a:t>
            </a:r>
            <a:r>
              <a:rPr lang="en-US" altLang="zh-CN" sz="2000" kern="100" dirty="0">
                <a:solidFill>
                  <a:schemeClr val="tx1">
                    <a:lumMod val="65000"/>
                    <a:lumOff val="35000"/>
                  </a:schemeClr>
                </a:solidFill>
                <a:latin typeface="+mn-ea"/>
              </a:rPr>
              <a:t>IDE</a:t>
            </a:r>
            <a:r>
              <a:rPr lang="zh-CN" altLang="en-US" sz="2000" kern="100" dirty="0">
                <a:solidFill>
                  <a:schemeClr val="tx1">
                    <a:lumMod val="65000"/>
                    <a:lumOff val="35000"/>
                  </a:schemeClr>
                </a:solidFill>
                <a:latin typeface="+mn-ea"/>
              </a:rPr>
              <a:t>位的值为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2711253"/>
            <a:ext cx="8496944" cy="2031325"/>
          </a:xfrm>
          <a:prstGeom prst="rect">
            <a:avLst/>
          </a:prstGeom>
        </p:spPr>
        <p:txBody>
          <a:bodyPr wrap="square">
            <a:spAutoFit/>
          </a:bodyPr>
          <a:lstStyle/>
          <a:p>
            <a:pPr indent="450850" algn="just"/>
            <a:r>
              <a:rPr lang="zh-CN" altLang="en-US" kern="100" dirty="0">
                <a:solidFill>
                  <a:schemeClr val="tx1">
                    <a:lumMod val="65000"/>
                    <a:lumOff val="35000"/>
                  </a:schemeClr>
                </a:solidFill>
                <a:latin typeface="+mn-ea"/>
              </a:rPr>
              <a:t>图</a:t>
            </a:r>
            <a:r>
              <a:rPr lang="en-US" altLang="zh-CN" kern="100" dirty="0">
                <a:solidFill>
                  <a:schemeClr val="tx1">
                    <a:lumMod val="65000"/>
                    <a:lumOff val="35000"/>
                  </a:schemeClr>
                </a:solidFill>
                <a:latin typeface="+mn-ea"/>
              </a:rPr>
              <a:t>17-5</a:t>
            </a:r>
            <a:r>
              <a:rPr lang="zh-CN" altLang="en-US" kern="100" dirty="0">
                <a:solidFill>
                  <a:schemeClr val="tx1">
                    <a:lumMod val="65000"/>
                    <a:lumOff val="35000"/>
                  </a:schemeClr>
                </a:solidFill>
                <a:latin typeface="+mn-ea"/>
              </a:rPr>
              <a:t>所示的是标准格式以及扩展格式时帧的控制场。控制场由</a:t>
            </a:r>
            <a:r>
              <a:rPr lang="en-US" altLang="zh-CN" kern="100" dirty="0">
                <a:solidFill>
                  <a:schemeClr val="tx1">
                    <a:lumMod val="65000"/>
                    <a:lumOff val="35000"/>
                  </a:schemeClr>
                </a:solidFill>
                <a:latin typeface="+mn-ea"/>
              </a:rPr>
              <a:t>6</a:t>
            </a:r>
            <a:r>
              <a:rPr lang="zh-CN" altLang="en-US" kern="100" dirty="0">
                <a:solidFill>
                  <a:schemeClr val="tx1">
                    <a:lumMod val="65000"/>
                    <a:lumOff val="35000"/>
                  </a:schemeClr>
                </a:solidFill>
                <a:latin typeface="+mn-ea"/>
              </a:rPr>
              <a:t>个位组成。标准格式的控制场和扩展格式的控制场有所不同。标准格式帧的控制场包括数据长度代码、</a:t>
            </a:r>
            <a:r>
              <a:rPr lang="en-US" altLang="zh-CN" kern="100" dirty="0">
                <a:solidFill>
                  <a:schemeClr val="tx1">
                    <a:lumMod val="65000"/>
                    <a:lumOff val="35000"/>
                  </a:schemeClr>
                </a:solidFill>
                <a:latin typeface="+mn-ea"/>
              </a:rPr>
              <a:t>IDE</a:t>
            </a:r>
            <a:r>
              <a:rPr lang="zh-CN" altLang="en-US" kern="100" dirty="0">
                <a:solidFill>
                  <a:schemeClr val="tx1">
                    <a:lumMod val="65000"/>
                    <a:lumOff val="35000"/>
                  </a:schemeClr>
                </a:solidFill>
                <a:latin typeface="+mn-ea"/>
              </a:rPr>
              <a:t>位，及保留位</a:t>
            </a:r>
            <a:r>
              <a:rPr lang="en-US" altLang="zh-CN" kern="100" dirty="0">
                <a:solidFill>
                  <a:schemeClr val="tx1">
                    <a:lumMod val="65000"/>
                    <a:lumOff val="35000"/>
                  </a:schemeClr>
                </a:solidFill>
                <a:latin typeface="+mn-ea"/>
              </a:rPr>
              <a:t>r0</a:t>
            </a:r>
            <a:r>
              <a:rPr lang="zh-CN" altLang="en-US" kern="100" dirty="0">
                <a:solidFill>
                  <a:schemeClr val="tx1">
                    <a:lumMod val="65000"/>
                    <a:lumOff val="35000"/>
                  </a:schemeClr>
                </a:solidFill>
                <a:latin typeface="+mn-ea"/>
              </a:rPr>
              <a:t>。而扩展格式帧的控制场包括数据长度代码和两个保留位</a:t>
            </a:r>
            <a:r>
              <a:rPr lang="en-US" altLang="zh-CN" kern="100" dirty="0">
                <a:solidFill>
                  <a:schemeClr val="tx1">
                    <a:lumMod val="65000"/>
                    <a:lumOff val="35000"/>
                  </a:schemeClr>
                </a:solidFill>
                <a:latin typeface="+mn-ea"/>
              </a:rPr>
              <a:t>r0</a:t>
            </a:r>
            <a:r>
              <a:rPr lang="zh-CN" altLang="en-US" kern="100" dirty="0">
                <a:solidFill>
                  <a:schemeClr val="tx1">
                    <a:lumMod val="65000"/>
                    <a:lumOff val="35000"/>
                  </a:schemeClr>
                </a:solidFill>
                <a:latin typeface="+mn-ea"/>
              </a:rPr>
              <a:t>和</a:t>
            </a:r>
            <a:r>
              <a:rPr lang="en-US" altLang="zh-CN" kern="100" dirty="0">
                <a:solidFill>
                  <a:schemeClr val="tx1">
                    <a:lumMod val="65000"/>
                    <a:lumOff val="35000"/>
                  </a:schemeClr>
                </a:solidFill>
                <a:latin typeface="+mn-ea"/>
              </a:rPr>
              <a:t>r1</a:t>
            </a:r>
            <a:r>
              <a:rPr lang="zh-CN" altLang="en-US" kern="100" dirty="0">
                <a:solidFill>
                  <a:schemeClr val="tx1">
                    <a:lumMod val="65000"/>
                    <a:lumOff val="35000"/>
                  </a:schemeClr>
                </a:solidFill>
                <a:latin typeface="+mn-ea"/>
              </a:rPr>
              <a:t>。其保留位必须发送为显性，但是接收器可以认可“显性”和“隐性”位的组合。数据长度代码指示了数据场里的字节数量，数据长度代码为</a:t>
            </a:r>
            <a:r>
              <a:rPr lang="en-US" altLang="zh-CN" kern="100" dirty="0">
                <a:solidFill>
                  <a:schemeClr val="tx1">
                    <a:lumMod val="65000"/>
                    <a:lumOff val="35000"/>
                  </a:schemeClr>
                </a:solidFill>
                <a:latin typeface="+mn-ea"/>
              </a:rPr>
              <a:t>4</a:t>
            </a:r>
            <a:r>
              <a:rPr lang="zh-CN" altLang="en-US" kern="100" dirty="0">
                <a:solidFill>
                  <a:schemeClr val="tx1">
                    <a:lumMod val="65000"/>
                    <a:lumOff val="35000"/>
                  </a:schemeClr>
                </a:solidFill>
                <a:latin typeface="+mn-ea"/>
              </a:rPr>
              <a:t>个位。数据长度代码取值范围为</a:t>
            </a:r>
            <a:r>
              <a:rPr lang="en-US" altLang="zh-CN" kern="100" dirty="0">
                <a:solidFill>
                  <a:schemeClr val="tx1">
                    <a:lumMod val="65000"/>
                    <a:lumOff val="35000"/>
                  </a:schemeClr>
                </a:solidFill>
                <a:latin typeface="+mn-ea"/>
              </a:rPr>
              <a:t>0~8</a:t>
            </a:r>
            <a:r>
              <a:rPr lang="zh-CN" altLang="en-US" kern="100" dirty="0">
                <a:solidFill>
                  <a:schemeClr val="tx1">
                    <a:lumMod val="65000"/>
                    <a:lumOff val="35000"/>
                  </a:schemeClr>
                </a:solidFill>
                <a:latin typeface="+mn-ea"/>
              </a:rPr>
              <a:t>，其他的数值不允许使用，其定义了数据帧里数据场中数据的长度，单位为字节。也就是说一个数据帧可以发送</a:t>
            </a:r>
            <a:r>
              <a:rPr lang="en-US" altLang="zh-CN" kern="100" dirty="0">
                <a:solidFill>
                  <a:schemeClr val="tx1">
                    <a:lumMod val="65000"/>
                    <a:lumOff val="35000"/>
                  </a:schemeClr>
                </a:solidFill>
                <a:latin typeface="+mn-ea"/>
              </a:rPr>
              <a:t>0~8</a:t>
            </a:r>
            <a:r>
              <a:rPr lang="zh-CN" altLang="en-US" kern="100" dirty="0">
                <a:solidFill>
                  <a:schemeClr val="tx1">
                    <a:lumMod val="65000"/>
                    <a:lumOff val="35000"/>
                  </a:schemeClr>
                </a:solidFill>
                <a:latin typeface="+mn-ea"/>
              </a:rPr>
              <a:t>个字节的数据。</a:t>
            </a:r>
            <a:endParaRPr lang="zh-CN" altLang="en-US"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graphicFrame>
        <p:nvGraphicFramePr>
          <p:cNvPr id="3" name="对象 2"/>
          <p:cNvGraphicFramePr>
            <a:graphicFrameLocks noChangeAspect="1"/>
          </p:cNvGraphicFramePr>
          <p:nvPr/>
        </p:nvGraphicFramePr>
        <p:xfrm>
          <a:off x="1900011" y="771550"/>
          <a:ext cx="5343978" cy="1368152"/>
        </p:xfrm>
        <a:graphic>
          <a:graphicData uri="http://schemas.openxmlformats.org/presentationml/2006/ole">
            <mc:AlternateContent xmlns:mc="http://schemas.openxmlformats.org/markup-compatibility/2006">
              <mc:Choice xmlns:v="urn:schemas-microsoft-com:vml" Requires="v">
                <p:oleObj spid="_x0000_s171235" name="Visio" r:id="rId1" imgW="4105910" imgH="1057910" progId="Visio.Drawing.11">
                  <p:embed/>
                </p:oleObj>
              </mc:Choice>
              <mc:Fallback>
                <p:oleObj name="Visio" r:id="rId1" imgW="4105910" imgH="105791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011" y="771550"/>
                        <a:ext cx="5343978" cy="1368152"/>
                      </a:xfrm>
                      <a:prstGeom prst="rect">
                        <a:avLst/>
                      </a:prstGeom>
                      <a:solidFill>
                        <a:schemeClr val="bg1"/>
                      </a:solidFill>
                    </p:spPr>
                  </p:pic>
                </p:oleObj>
              </mc:Fallback>
            </mc:AlternateContent>
          </a:graphicData>
        </a:graphic>
      </p:graphicFrame>
      <p:sp>
        <p:nvSpPr>
          <p:cNvPr id="5" name="矩形 4"/>
          <p:cNvSpPr/>
          <p:nvPr/>
        </p:nvSpPr>
        <p:spPr>
          <a:xfrm>
            <a:off x="2878266" y="2139702"/>
            <a:ext cx="3387467" cy="461665"/>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17-5 </a:t>
            </a:r>
            <a:r>
              <a:rPr lang="zh-CN" altLang="zh-CN" sz="2000" kern="100" dirty="0">
                <a:latin typeface="+mn-ea"/>
                <a:cs typeface="Times New Roman" panose="02020603050405020304" pitchFamily="18" charset="0"/>
              </a:rPr>
              <a:t>控制场具体的位情况</a:t>
            </a:r>
            <a:endParaRPr lang="zh-CN" altLang="zh-CN" sz="20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987574"/>
            <a:ext cx="8496944" cy="707886"/>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数据场由数据帧里需要发送的数据组成，它可以为</a:t>
            </a:r>
            <a:r>
              <a:rPr lang="en-US" altLang="zh-CN" sz="2000" kern="100" dirty="0">
                <a:solidFill>
                  <a:schemeClr val="tx1">
                    <a:lumMod val="65000"/>
                    <a:lumOff val="35000"/>
                  </a:schemeClr>
                </a:solidFill>
                <a:latin typeface="+mn-ea"/>
              </a:rPr>
              <a:t>0~8</a:t>
            </a:r>
            <a:r>
              <a:rPr lang="zh-CN" altLang="en-US" sz="2000" kern="100" dirty="0">
                <a:solidFill>
                  <a:schemeClr val="tx1">
                    <a:lumMod val="65000"/>
                    <a:lumOff val="35000"/>
                  </a:schemeClr>
                </a:solidFill>
                <a:latin typeface="+mn-ea"/>
              </a:rPr>
              <a:t>个字节，每个字节包含了</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个位，首先发送的是</a:t>
            </a:r>
            <a:r>
              <a:rPr lang="en-US" altLang="zh-CN" sz="2000" kern="100" dirty="0">
                <a:solidFill>
                  <a:schemeClr val="tx1">
                    <a:lumMod val="65000"/>
                    <a:lumOff val="35000"/>
                  </a:schemeClr>
                </a:solidFill>
                <a:latin typeface="+mn-ea"/>
              </a:rPr>
              <a:t>MSB</a:t>
            </a:r>
            <a:r>
              <a:rPr lang="zh-CN" altLang="en-US" sz="2000" kern="100" dirty="0">
                <a:solidFill>
                  <a:schemeClr val="tx1">
                    <a:lumMod val="65000"/>
                    <a:lumOff val="35000"/>
                  </a:schemeClr>
                </a:solidFill>
                <a:latin typeface="+mn-ea"/>
              </a:rPr>
              <a:t>位。</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graphicFrame>
        <p:nvGraphicFramePr>
          <p:cNvPr id="6" name="对象 5"/>
          <p:cNvGraphicFramePr>
            <a:graphicFrameLocks noChangeAspect="1"/>
          </p:cNvGraphicFramePr>
          <p:nvPr/>
        </p:nvGraphicFramePr>
        <p:xfrm>
          <a:off x="2267744" y="1695460"/>
          <a:ext cx="4352925" cy="1114425"/>
        </p:xfrm>
        <a:graphic>
          <a:graphicData uri="http://schemas.openxmlformats.org/presentationml/2006/ole">
            <mc:AlternateContent xmlns:mc="http://schemas.openxmlformats.org/markup-compatibility/2006">
              <mc:Choice xmlns:v="urn:schemas-microsoft-com:vml" Requires="v">
                <p:oleObj spid="_x0000_s174307" name="Visio" r:id="rId1" imgW="4105910" imgH="1057910" progId="Visio.Drawing.11">
                  <p:embed/>
                </p:oleObj>
              </mc:Choice>
              <mc:Fallback>
                <p:oleObj name="Visio" r:id="rId1" imgW="4105910" imgH="105791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695460"/>
                        <a:ext cx="4352925" cy="1114425"/>
                      </a:xfrm>
                      <a:prstGeom prst="rect">
                        <a:avLst/>
                      </a:prstGeom>
                      <a:solidFill>
                        <a:schemeClr val="bg1"/>
                      </a:solidFill>
                    </p:spPr>
                  </p:pic>
                </p:oleObj>
              </mc:Fallback>
            </mc:AlternateContent>
          </a:graphicData>
        </a:graphic>
      </p:graphicFrame>
      <p:sp>
        <p:nvSpPr>
          <p:cNvPr id="7" name="矩形 6"/>
          <p:cNvSpPr/>
          <p:nvPr/>
        </p:nvSpPr>
        <p:spPr>
          <a:xfrm>
            <a:off x="2881825" y="2851518"/>
            <a:ext cx="3380349"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17-6 CRC</a:t>
            </a:r>
            <a:r>
              <a:rPr lang="zh-CN" altLang="zh-CN" sz="2000" kern="100" dirty="0">
                <a:latin typeface="+mn-ea"/>
                <a:cs typeface="Times New Roman" panose="02020603050405020304" pitchFamily="18" charset="0"/>
              </a:rPr>
              <a:t>场位的具体情况</a:t>
            </a:r>
            <a:endParaRPr lang="zh-CN" altLang="zh-CN" sz="2000" kern="100" dirty="0">
              <a:latin typeface="+mn-ea"/>
              <a:cs typeface="Times New Roman" panose="02020603050405020304" pitchFamily="18" charset="0"/>
            </a:endParaRPr>
          </a:p>
        </p:txBody>
      </p:sp>
      <p:sp>
        <p:nvSpPr>
          <p:cNvPr id="9" name="矩形 8"/>
          <p:cNvSpPr/>
          <p:nvPr/>
        </p:nvSpPr>
        <p:spPr>
          <a:xfrm>
            <a:off x="813821" y="3317883"/>
            <a:ext cx="7516355" cy="1569660"/>
          </a:xfrm>
          <a:prstGeom prst="rect">
            <a:avLst/>
          </a:prstGeom>
        </p:spPr>
        <p:txBody>
          <a:bodyPr wrap="square">
            <a:spAutoFit/>
          </a:bodyPr>
          <a:lstStyle/>
          <a:p>
            <a:pPr indent="266700"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图</a:t>
            </a:r>
            <a:r>
              <a:rPr lang="en-US" altLang="zh-CN" sz="2000" kern="100" dirty="0">
                <a:solidFill>
                  <a:schemeClr val="tx1">
                    <a:lumMod val="65000"/>
                    <a:lumOff val="35000"/>
                  </a:schemeClr>
                </a:solidFill>
                <a:latin typeface="+mn-ea"/>
                <a:cs typeface="Times New Roman" panose="02020603050405020304" pitchFamily="18" charset="0"/>
              </a:rPr>
              <a:t>17-6</a:t>
            </a:r>
            <a:r>
              <a:rPr lang="zh-CN" altLang="zh-CN" sz="2000" kern="100" dirty="0">
                <a:solidFill>
                  <a:schemeClr val="tx1">
                    <a:lumMod val="65000"/>
                    <a:lumOff val="35000"/>
                  </a:schemeClr>
                </a:solidFill>
                <a:latin typeface="+mn-ea"/>
                <a:cs typeface="Times New Roman" panose="02020603050405020304" pitchFamily="18" charset="0"/>
              </a:rPr>
              <a:t>位帧的</a:t>
            </a:r>
            <a:r>
              <a:rPr lang="en-US" altLang="zh-CN" sz="2000" kern="100" dirty="0">
                <a:solidFill>
                  <a:schemeClr val="tx1">
                    <a:lumMod val="65000"/>
                    <a:lumOff val="35000"/>
                  </a:schemeClr>
                </a:solidFill>
                <a:latin typeface="+mn-ea"/>
                <a:cs typeface="Times New Roman" panose="02020603050405020304" pitchFamily="18" charset="0"/>
              </a:rPr>
              <a:t>CRC</a:t>
            </a:r>
            <a:r>
              <a:rPr lang="zh-CN" altLang="zh-CN" sz="2000" kern="100" dirty="0">
                <a:solidFill>
                  <a:schemeClr val="tx1">
                    <a:lumMod val="65000"/>
                    <a:lumOff val="35000"/>
                  </a:schemeClr>
                </a:solidFill>
                <a:latin typeface="+mn-ea"/>
                <a:cs typeface="Times New Roman" panose="02020603050405020304" pitchFamily="18" charset="0"/>
              </a:rPr>
              <a:t>场，其由</a:t>
            </a:r>
            <a:r>
              <a:rPr lang="en-US" altLang="zh-CN" sz="2000" kern="100" dirty="0">
                <a:solidFill>
                  <a:schemeClr val="tx1">
                    <a:lumMod val="65000"/>
                    <a:lumOff val="35000"/>
                  </a:schemeClr>
                </a:solidFill>
                <a:latin typeface="+mn-ea"/>
                <a:cs typeface="Times New Roman" panose="02020603050405020304" pitchFamily="18" charset="0"/>
              </a:rPr>
              <a:t>CRC</a:t>
            </a:r>
            <a:r>
              <a:rPr lang="zh-CN" altLang="zh-CN" sz="2000" kern="100" dirty="0">
                <a:solidFill>
                  <a:schemeClr val="tx1">
                    <a:lumMod val="65000"/>
                    <a:lumOff val="35000"/>
                  </a:schemeClr>
                </a:solidFill>
                <a:latin typeface="+mn-ea"/>
                <a:cs typeface="Times New Roman" panose="02020603050405020304" pitchFamily="18" charset="0"/>
              </a:rPr>
              <a:t>序列和</a:t>
            </a:r>
            <a:r>
              <a:rPr lang="en-US" altLang="zh-CN" sz="2000" kern="100" dirty="0">
                <a:solidFill>
                  <a:schemeClr val="tx1">
                    <a:lumMod val="65000"/>
                    <a:lumOff val="35000"/>
                  </a:schemeClr>
                </a:solidFill>
                <a:latin typeface="+mn-ea"/>
                <a:cs typeface="Times New Roman" panose="02020603050405020304" pitchFamily="18" charset="0"/>
              </a:rPr>
              <a:t>CRC</a:t>
            </a:r>
            <a:r>
              <a:rPr lang="zh-CN" altLang="zh-CN" sz="2000" kern="100" dirty="0">
                <a:solidFill>
                  <a:schemeClr val="tx1">
                    <a:lumMod val="65000"/>
                    <a:lumOff val="35000"/>
                  </a:schemeClr>
                </a:solidFill>
                <a:latin typeface="+mn-ea"/>
                <a:cs typeface="Times New Roman" panose="02020603050405020304" pitchFamily="18" charset="0"/>
              </a:rPr>
              <a:t>界定符组成。</a:t>
            </a:r>
            <a:r>
              <a:rPr lang="en-US" altLang="zh-CN" sz="2000" kern="100" dirty="0">
                <a:solidFill>
                  <a:schemeClr val="tx1">
                    <a:lumMod val="65000"/>
                    <a:lumOff val="35000"/>
                  </a:schemeClr>
                </a:solidFill>
                <a:latin typeface="+mn-ea"/>
                <a:cs typeface="Times New Roman" panose="02020603050405020304" pitchFamily="18" charset="0"/>
              </a:rPr>
              <a:t>CRC</a:t>
            </a:r>
            <a:r>
              <a:rPr lang="zh-CN" altLang="zh-CN" sz="2000" kern="100" dirty="0">
                <a:solidFill>
                  <a:schemeClr val="tx1">
                    <a:lumMod val="65000"/>
                    <a:lumOff val="35000"/>
                  </a:schemeClr>
                </a:solidFill>
                <a:latin typeface="+mn-ea"/>
                <a:cs typeface="Times New Roman" panose="02020603050405020304" pitchFamily="18" charset="0"/>
              </a:rPr>
              <a:t>是“</a:t>
            </a:r>
            <a:r>
              <a:rPr lang="en-US" altLang="zh-CN" sz="2000" kern="100" dirty="0">
                <a:solidFill>
                  <a:schemeClr val="tx1">
                    <a:lumMod val="65000"/>
                    <a:lumOff val="35000"/>
                  </a:schemeClr>
                </a:solidFill>
                <a:latin typeface="+mn-ea"/>
                <a:cs typeface="Times New Roman" panose="02020603050405020304" pitchFamily="18" charset="0"/>
              </a:rPr>
              <a:t>Cyclic Redundancy Check</a:t>
            </a:r>
            <a:r>
              <a:rPr lang="zh-CN" altLang="zh-CN" sz="2000" kern="100" dirty="0">
                <a:solidFill>
                  <a:schemeClr val="tx1">
                    <a:lumMod val="65000"/>
                    <a:lumOff val="35000"/>
                  </a:schemeClr>
                </a:solidFill>
                <a:latin typeface="+mn-ea"/>
                <a:cs typeface="Times New Roman" panose="02020603050405020304" pitchFamily="18" charset="0"/>
              </a:rPr>
              <a:t>”的缩写，意思是循环冗余校验。由循环冗余码求得的帧检查序列最适用于位数低于</a:t>
            </a:r>
            <a:r>
              <a:rPr lang="en-US" altLang="zh-CN" sz="2000" kern="100" dirty="0">
                <a:solidFill>
                  <a:schemeClr val="tx1">
                    <a:lumMod val="65000"/>
                    <a:lumOff val="35000"/>
                  </a:schemeClr>
                </a:solidFill>
                <a:latin typeface="+mn-ea"/>
                <a:cs typeface="Times New Roman" panose="02020603050405020304" pitchFamily="18" charset="0"/>
              </a:rPr>
              <a:t>127</a:t>
            </a:r>
            <a:r>
              <a:rPr lang="zh-CN" altLang="zh-CN" sz="2000" kern="100" dirty="0">
                <a:solidFill>
                  <a:schemeClr val="tx1">
                    <a:lumMod val="65000"/>
                    <a:lumOff val="35000"/>
                  </a:schemeClr>
                </a:solidFill>
                <a:latin typeface="+mn-ea"/>
                <a:cs typeface="Times New Roman" panose="02020603050405020304" pitchFamily="18" charset="0"/>
              </a:rPr>
              <a:t>位的帧。下面先来简单介绍一下</a:t>
            </a:r>
            <a:r>
              <a:rPr lang="en-US" altLang="zh-CN" sz="2000" kern="100" dirty="0">
                <a:solidFill>
                  <a:schemeClr val="tx1">
                    <a:lumMod val="65000"/>
                    <a:lumOff val="35000"/>
                  </a:schemeClr>
                </a:solidFill>
                <a:latin typeface="+mn-ea"/>
                <a:cs typeface="Times New Roman" panose="02020603050405020304" pitchFamily="18" charset="0"/>
              </a:rPr>
              <a:t>CRC</a:t>
            </a:r>
            <a:r>
              <a:rPr lang="zh-CN" altLang="zh-CN" sz="2000" kern="100" dirty="0">
                <a:solidFill>
                  <a:schemeClr val="tx1">
                    <a:lumMod val="65000"/>
                    <a:lumOff val="35000"/>
                  </a:schemeClr>
                </a:solidFill>
                <a:latin typeface="+mn-ea"/>
                <a:cs typeface="Times New Roman" panose="02020603050405020304" pitchFamily="18" charset="0"/>
              </a:rPr>
              <a:t>校验的原理以及</a:t>
            </a:r>
            <a:r>
              <a:rPr lang="en-US" altLang="zh-CN" sz="2000" kern="100" dirty="0">
                <a:solidFill>
                  <a:schemeClr val="tx1">
                    <a:lumMod val="65000"/>
                    <a:lumOff val="35000"/>
                  </a:schemeClr>
                </a:solidFill>
                <a:latin typeface="+mn-ea"/>
                <a:cs typeface="Times New Roman" panose="02020603050405020304" pitchFamily="18" charset="0"/>
              </a:rPr>
              <a:t>CRC</a:t>
            </a:r>
            <a:r>
              <a:rPr lang="zh-CN" altLang="zh-CN" sz="2000" kern="100" dirty="0">
                <a:solidFill>
                  <a:schemeClr val="tx1">
                    <a:lumMod val="65000"/>
                    <a:lumOff val="35000"/>
                  </a:schemeClr>
                </a:solidFill>
                <a:latin typeface="+mn-ea"/>
                <a:cs typeface="Times New Roman" panose="02020603050405020304" pitchFamily="18" charset="0"/>
              </a:rPr>
              <a:t>序列的产生方法。</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987574"/>
            <a:ext cx="8496944" cy="400110"/>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一般来说，</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校验的形式为：</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graphicFrame>
        <p:nvGraphicFramePr>
          <p:cNvPr id="3" name="对象 2"/>
          <p:cNvGraphicFramePr>
            <a:graphicFrameLocks noChangeAspect="1"/>
          </p:cNvGraphicFramePr>
          <p:nvPr/>
        </p:nvGraphicFramePr>
        <p:xfrm>
          <a:off x="2555776" y="1635646"/>
          <a:ext cx="3240360" cy="475253"/>
        </p:xfrm>
        <a:graphic>
          <a:graphicData uri="http://schemas.openxmlformats.org/presentationml/2006/ole">
            <mc:AlternateContent xmlns:mc="http://schemas.openxmlformats.org/markup-compatibility/2006">
              <mc:Choice xmlns:v="urn:schemas-microsoft-com:vml" Requires="v">
                <p:oleObj spid="_x0000_s175341" name="" r:id="rId1" imgW="1435100" imgH="203200" progId="Equation.DSMT4">
                  <p:embed/>
                </p:oleObj>
              </mc:Choice>
              <mc:Fallback>
                <p:oleObj name="" r:id="rId1" imgW="1435100" imgH="2032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635646"/>
                        <a:ext cx="3240360" cy="475253"/>
                      </a:xfrm>
                      <a:prstGeom prst="rect">
                        <a:avLst/>
                      </a:prstGeom>
                      <a:solidFill>
                        <a:schemeClr val="bg1"/>
                      </a:solidFill>
                    </p:spPr>
                  </p:pic>
                </p:oleObj>
              </mc:Fallback>
            </mc:AlternateContent>
          </a:graphicData>
        </a:graphic>
      </p:graphicFrame>
      <p:sp>
        <p:nvSpPr>
          <p:cNvPr id="5" name="矩形 4"/>
          <p:cNvSpPr/>
          <p:nvPr/>
        </p:nvSpPr>
        <p:spPr>
          <a:xfrm>
            <a:off x="7822630" y="1741567"/>
            <a:ext cx="809837" cy="400110"/>
          </a:xfrm>
          <a:prstGeom prst="rect">
            <a:avLst/>
          </a:prstGeom>
        </p:spPr>
        <p:txBody>
          <a:bodyPr wrap="none">
            <a:spAutoFit/>
          </a:bodyPr>
          <a:lstStyle/>
          <a:p>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(17-1)</a:t>
            </a:r>
            <a:endParaRPr lang="zh-CN" altLang="en-US" sz="2000" dirty="0"/>
          </a:p>
        </p:txBody>
      </p:sp>
      <mc:AlternateContent xmlns:mc="http://schemas.openxmlformats.org/markup-compatibility/2006">
        <mc:Choice xmlns:a14="http://schemas.microsoft.com/office/drawing/2010/main" Requires="a14">
          <p:sp>
            <p:nvSpPr>
              <p:cNvPr id="17" name="矩形 16"/>
              <p:cNvSpPr/>
              <p:nvPr/>
            </p:nvSpPr>
            <p:spPr>
              <a:xfrm>
                <a:off x="539552" y="2572450"/>
                <a:ext cx="7848872" cy="2246769"/>
              </a:xfrm>
              <a:prstGeom prst="rect">
                <a:avLst/>
              </a:prstGeom>
            </p:spPr>
            <p:txBody>
              <a:bodyPr wrap="square">
                <a:spAutoFit/>
              </a:bodyPr>
              <a:lstStyle/>
              <a:p>
                <a:pPr indent="450850"/>
                <a:r>
                  <a:rPr lang="zh-CN" altLang="en-US" sz="2000" dirty="0" smtClean="0">
                    <a:solidFill>
                      <a:schemeClr val="tx1">
                        <a:lumMod val="65000"/>
                        <a:lumOff val="35000"/>
                      </a:schemeClr>
                    </a:solidFill>
                  </a:rPr>
                  <a:t>其中，</a:t>
                </a:r>
                <a:r>
                  <a:rPr lang="en-US" altLang="zh-CN" sz="2000" dirty="0">
                    <a:solidFill>
                      <a:schemeClr val="tx1">
                        <a:lumMod val="65000"/>
                        <a:lumOff val="35000"/>
                      </a:schemeClr>
                    </a:solidFill>
                  </a:rPr>
                  <a:t>M(x)</a:t>
                </a:r>
                <a:r>
                  <a:rPr lang="zh-CN" altLang="en-US" sz="2000" dirty="0">
                    <a:solidFill>
                      <a:schemeClr val="tx1">
                        <a:lumMod val="65000"/>
                        <a:lumOff val="35000"/>
                      </a:schemeClr>
                    </a:solidFill>
                  </a:rPr>
                  <a:t>是原始的信息多项式。</a:t>
                </a:r>
                <a:r>
                  <a:rPr lang="en-US" altLang="zh-CN" sz="2000" dirty="0">
                    <a:solidFill>
                      <a:schemeClr val="tx1">
                        <a:lumMod val="65000"/>
                        <a:lumOff val="35000"/>
                      </a:schemeClr>
                    </a:solidFill>
                  </a:rPr>
                  <a:t>G(x)</a:t>
                </a:r>
                <a:r>
                  <a:rPr lang="zh-CN" altLang="en-US" sz="2000" dirty="0">
                    <a:solidFill>
                      <a:schemeClr val="tx1">
                        <a:lumMod val="65000"/>
                        <a:lumOff val="35000"/>
                      </a:schemeClr>
                    </a:solidFill>
                  </a:rPr>
                  <a:t>是事先约定好的一个</a:t>
                </a:r>
                <a:r>
                  <a:rPr lang="en-US" altLang="zh-CN" sz="2000" dirty="0">
                    <a:solidFill>
                      <a:schemeClr val="tx1">
                        <a:lumMod val="65000"/>
                        <a:lumOff val="35000"/>
                      </a:schemeClr>
                    </a:solidFill>
                  </a:rPr>
                  <a:t>n</a:t>
                </a:r>
                <a:r>
                  <a:rPr lang="zh-CN" altLang="en-US" sz="2000" dirty="0">
                    <a:solidFill>
                      <a:schemeClr val="tx1">
                        <a:lumMod val="65000"/>
                        <a:lumOff val="35000"/>
                      </a:schemeClr>
                    </a:solidFill>
                  </a:rPr>
                  <a:t>阶的生成多项式。</a:t>
                </a:r>
                <a14:m>
                  <m:oMath xmlns:m="http://schemas.openxmlformats.org/officeDocument/2006/math">
                    <m:r>
                      <m:rPr>
                        <m:sty m:val="p"/>
                      </m:rPr>
                      <a:rPr lang="en-US" altLang="zh-CN" sz="2000" b="0" i="0" dirty="0" smtClean="0">
                        <a:solidFill>
                          <a:schemeClr val="tx1">
                            <a:lumMod val="65000"/>
                            <a:lumOff val="35000"/>
                          </a:schemeClr>
                        </a:solidFill>
                        <a:latin typeface="Cambria Math" panose="02040503050406030204" pitchFamily="18" charset="0"/>
                      </a:rPr>
                      <m:t>M</m:t>
                    </m:r>
                    <m:d>
                      <m:dPr>
                        <m:ctrlPr>
                          <a:rPr lang="en-US" altLang="zh-CN" sz="2000" b="0" i="1" dirty="0" smtClean="0">
                            <a:solidFill>
                              <a:schemeClr val="tx1">
                                <a:lumMod val="65000"/>
                                <a:lumOff val="35000"/>
                              </a:schemeClr>
                            </a:solidFill>
                            <a:latin typeface="Cambria Math" panose="02040503050406030204" pitchFamily="18" charset="0"/>
                          </a:rPr>
                        </m:ctrlPr>
                      </m:dPr>
                      <m:e>
                        <m:r>
                          <m:rPr>
                            <m:sty m:val="p"/>
                          </m:rPr>
                          <a:rPr lang="en-US" altLang="zh-CN" sz="2000" b="0" i="0" dirty="0" smtClean="0">
                            <a:solidFill>
                              <a:schemeClr val="tx1">
                                <a:lumMod val="65000"/>
                                <a:lumOff val="35000"/>
                              </a:schemeClr>
                            </a:solidFill>
                            <a:latin typeface="Cambria Math" panose="02040503050406030204" pitchFamily="18" charset="0"/>
                          </a:rPr>
                          <m:t>x</m:t>
                        </m:r>
                      </m:e>
                    </m:d>
                    <m:r>
                      <a:rPr lang="en-US" altLang="zh-CN" sz="2000" b="0" i="0" dirty="0" smtClean="0">
                        <a:solidFill>
                          <a:schemeClr val="tx1">
                            <a:lumMod val="65000"/>
                            <a:lumOff val="35000"/>
                          </a:schemeClr>
                        </a:solidFill>
                        <a:latin typeface="Cambria Math" panose="02040503050406030204" pitchFamily="18" charset="0"/>
                      </a:rPr>
                      <m:t>∗</m:t>
                    </m:r>
                    <m:sSup>
                      <m:sSupPr>
                        <m:ctrlPr>
                          <a:rPr lang="en-US" altLang="zh-CN" sz="2000" b="0" i="1" dirty="0" smtClean="0">
                            <a:solidFill>
                              <a:schemeClr val="tx1">
                                <a:lumMod val="65000"/>
                                <a:lumOff val="35000"/>
                              </a:schemeClr>
                            </a:solidFill>
                            <a:latin typeface="Cambria Math" panose="02040503050406030204" pitchFamily="18" charset="0"/>
                          </a:rPr>
                        </m:ctrlPr>
                      </m:sSupPr>
                      <m:e>
                        <m:r>
                          <m:rPr>
                            <m:sty m:val="p"/>
                          </m:rPr>
                          <a:rPr lang="en-US" altLang="zh-CN" sz="2000" b="0" i="0" dirty="0" smtClean="0">
                            <a:solidFill>
                              <a:schemeClr val="tx1">
                                <a:lumMod val="65000"/>
                                <a:lumOff val="35000"/>
                              </a:schemeClr>
                            </a:solidFill>
                            <a:latin typeface="Cambria Math" panose="02040503050406030204" pitchFamily="18" charset="0"/>
                          </a:rPr>
                          <m:t>x</m:t>
                        </m:r>
                      </m:e>
                      <m:sup>
                        <m:r>
                          <m:rPr>
                            <m:sty m:val="p"/>
                          </m:rPr>
                          <a:rPr lang="en-US" altLang="zh-CN" sz="2000" b="0" i="0" dirty="0" smtClean="0">
                            <a:solidFill>
                              <a:schemeClr val="tx1">
                                <a:lumMod val="65000"/>
                                <a:lumOff val="35000"/>
                              </a:schemeClr>
                            </a:solidFill>
                            <a:latin typeface="Cambria Math" panose="02040503050406030204" pitchFamily="18" charset="0"/>
                          </a:rPr>
                          <m:t>n</m:t>
                        </m:r>
                      </m:sup>
                    </m:sSup>
                  </m:oMath>
                </a14:m>
                <a:r>
                  <a:rPr lang="zh-CN" altLang="en-US" sz="2000" dirty="0" smtClean="0">
                    <a:solidFill>
                      <a:schemeClr val="tx1">
                        <a:lumMod val="65000"/>
                        <a:lumOff val="35000"/>
                      </a:schemeClr>
                    </a:solidFill>
                  </a:rPr>
                  <a:t>表示</a:t>
                </a:r>
                <a:r>
                  <a:rPr lang="zh-CN" altLang="en-US" sz="2000" dirty="0">
                    <a:solidFill>
                      <a:schemeClr val="tx1">
                        <a:lumMod val="65000"/>
                        <a:lumOff val="35000"/>
                      </a:schemeClr>
                    </a:solidFill>
                  </a:rPr>
                  <a:t>将原始信息后面加上</a:t>
                </a:r>
                <a:r>
                  <a:rPr lang="en-US" altLang="zh-CN" sz="2000" dirty="0">
                    <a:solidFill>
                      <a:schemeClr val="tx1">
                        <a:lumMod val="65000"/>
                        <a:lumOff val="35000"/>
                      </a:schemeClr>
                    </a:solidFill>
                  </a:rPr>
                  <a:t>n</a:t>
                </a:r>
                <a:r>
                  <a:rPr lang="zh-CN" altLang="en-US" sz="2000" dirty="0">
                    <a:solidFill>
                      <a:schemeClr val="tx1">
                        <a:lumMod val="65000"/>
                        <a:lumOff val="35000"/>
                      </a:schemeClr>
                    </a:solidFill>
                  </a:rPr>
                  <a:t>个</a:t>
                </a:r>
                <a:r>
                  <a:rPr lang="en-US" altLang="zh-CN" sz="2000" dirty="0">
                    <a:solidFill>
                      <a:schemeClr val="tx1">
                        <a:lumMod val="65000"/>
                        <a:lumOff val="35000"/>
                      </a:schemeClr>
                    </a:solidFill>
                  </a:rPr>
                  <a:t>0</a:t>
                </a:r>
                <a:r>
                  <a:rPr lang="zh-CN" altLang="en-US" sz="2000" dirty="0">
                    <a:solidFill>
                      <a:schemeClr val="tx1">
                        <a:lumMod val="65000"/>
                        <a:lumOff val="35000"/>
                      </a:schemeClr>
                    </a:solidFill>
                  </a:rPr>
                  <a:t>。</a:t>
                </a:r>
                <a:r>
                  <a:rPr lang="en-US" altLang="zh-CN" sz="2000" dirty="0">
                    <a:solidFill>
                      <a:schemeClr val="tx1">
                        <a:lumMod val="65000"/>
                        <a:lumOff val="35000"/>
                      </a:schemeClr>
                    </a:solidFill>
                  </a:rPr>
                  <a:t>R(x)</a:t>
                </a:r>
                <a:r>
                  <a:rPr lang="zh-CN" altLang="en-US" sz="2000" dirty="0">
                    <a:solidFill>
                      <a:schemeClr val="tx1">
                        <a:lumMod val="65000"/>
                        <a:lumOff val="35000"/>
                      </a:schemeClr>
                    </a:solidFill>
                  </a:rPr>
                  <a:t>是余数多项式，即是</a:t>
                </a:r>
                <a:r>
                  <a:rPr lang="en-US" altLang="zh-CN" sz="2000" dirty="0">
                    <a:solidFill>
                      <a:schemeClr val="tx1">
                        <a:lumMod val="65000"/>
                        <a:lumOff val="35000"/>
                      </a:schemeClr>
                    </a:solidFill>
                  </a:rPr>
                  <a:t>CRC“</a:t>
                </a:r>
                <a:r>
                  <a:rPr lang="zh-CN" altLang="en-US" sz="2000" dirty="0">
                    <a:solidFill>
                      <a:schemeClr val="tx1">
                        <a:lumMod val="65000"/>
                        <a:lumOff val="35000"/>
                      </a:schemeClr>
                    </a:solidFill>
                  </a:rPr>
                  <a:t>校验和”。在通讯中，发送者在原始的信息数据</a:t>
                </a:r>
                <a:r>
                  <a:rPr lang="en-US" altLang="zh-CN" sz="2000" dirty="0">
                    <a:solidFill>
                      <a:schemeClr val="tx1">
                        <a:lumMod val="65000"/>
                        <a:lumOff val="35000"/>
                      </a:schemeClr>
                    </a:solidFill>
                  </a:rPr>
                  <a:t>M</a:t>
                </a:r>
                <a:r>
                  <a:rPr lang="zh-CN" altLang="en-US" sz="2000" dirty="0">
                    <a:solidFill>
                      <a:schemeClr val="tx1">
                        <a:lumMod val="65000"/>
                        <a:lumOff val="35000"/>
                      </a:schemeClr>
                    </a:solidFill>
                  </a:rPr>
                  <a:t>后附加上</a:t>
                </a:r>
                <a:r>
                  <a:rPr lang="en-US" altLang="zh-CN" sz="2000" dirty="0">
                    <a:solidFill>
                      <a:schemeClr val="tx1">
                        <a:lumMod val="65000"/>
                        <a:lumOff val="35000"/>
                      </a:schemeClr>
                    </a:solidFill>
                  </a:rPr>
                  <a:t>n</a:t>
                </a:r>
                <a:r>
                  <a:rPr lang="zh-CN" altLang="en-US" sz="2000" dirty="0">
                    <a:solidFill>
                      <a:schemeClr val="tx1">
                        <a:lumMod val="65000"/>
                        <a:lumOff val="35000"/>
                      </a:schemeClr>
                    </a:solidFill>
                  </a:rPr>
                  <a:t>位的</a:t>
                </a:r>
                <a:r>
                  <a:rPr lang="en-US" altLang="zh-CN" sz="2000" dirty="0">
                    <a:solidFill>
                      <a:schemeClr val="tx1">
                        <a:lumMod val="65000"/>
                        <a:lumOff val="35000"/>
                      </a:schemeClr>
                    </a:solidFill>
                  </a:rPr>
                  <a:t>R</a:t>
                </a:r>
                <a:r>
                  <a:rPr lang="zh-CN" altLang="en-US" sz="2000" dirty="0">
                    <a:solidFill>
                      <a:schemeClr val="tx1">
                        <a:lumMod val="65000"/>
                        <a:lumOff val="35000"/>
                      </a:schemeClr>
                    </a:solidFill>
                  </a:rPr>
                  <a:t>再发送。接收者收到</a:t>
                </a:r>
                <a:r>
                  <a:rPr lang="en-US" altLang="zh-CN" sz="2000" dirty="0">
                    <a:solidFill>
                      <a:schemeClr val="tx1">
                        <a:lumMod val="65000"/>
                        <a:lumOff val="35000"/>
                      </a:schemeClr>
                    </a:solidFill>
                  </a:rPr>
                  <a:t>M</a:t>
                </a:r>
                <a:r>
                  <a:rPr lang="zh-CN" altLang="en-US" sz="2000" dirty="0">
                    <a:solidFill>
                      <a:schemeClr val="tx1">
                        <a:lumMod val="65000"/>
                        <a:lumOff val="35000"/>
                      </a:schemeClr>
                    </a:solidFill>
                  </a:rPr>
                  <a:t>和</a:t>
                </a:r>
                <a:r>
                  <a:rPr lang="en-US" altLang="zh-CN" sz="2000" dirty="0">
                    <a:solidFill>
                      <a:schemeClr val="tx1">
                        <a:lumMod val="65000"/>
                        <a:lumOff val="35000"/>
                      </a:schemeClr>
                    </a:solidFill>
                  </a:rPr>
                  <a:t>R</a:t>
                </a:r>
                <a:r>
                  <a:rPr lang="zh-CN" altLang="en-US" sz="2000" dirty="0">
                    <a:solidFill>
                      <a:schemeClr val="tx1">
                        <a:lumMod val="65000"/>
                        <a:lumOff val="35000"/>
                      </a:schemeClr>
                    </a:solidFill>
                  </a:rPr>
                  <a:t>后，检查</a:t>
                </a:r>
                <a14:m>
                  <m:oMath xmlns:m="http://schemas.openxmlformats.org/officeDocument/2006/math">
                    <m:r>
                      <m:rPr>
                        <m:sty m:val="p"/>
                      </m:rPr>
                      <a:rPr lang="en-US" altLang="zh-CN" sz="2000" dirty="0">
                        <a:solidFill>
                          <a:schemeClr val="tx1">
                            <a:lumMod val="65000"/>
                            <a:lumOff val="35000"/>
                          </a:schemeClr>
                        </a:solidFill>
                        <a:latin typeface="Cambria Math" panose="02040503050406030204" pitchFamily="18" charset="0"/>
                      </a:rPr>
                      <m:t>M</m:t>
                    </m:r>
                    <m:d>
                      <m:dPr>
                        <m:ctrlPr>
                          <a:rPr lang="en-US" altLang="zh-CN" sz="2000" i="1" dirty="0">
                            <a:solidFill>
                              <a:schemeClr val="tx1">
                                <a:lumMod val="65000"/>
                                <a:lumOff val="35000"/>
                              </a:schemeClr>
                            </a:solidFill>
                            <a:latin typeface="Cambria Math" panose="02040503050406030204" pitchFamily="18" charset="0"/>
                          </a:rPr>
                        </m:ctrlPr>
                      </m:dPr>
                      <m:e>
                        <m:r>
                          <m:rPr>
                            <m:sty m:val="p"/>
                          </m:rPr>
                          <a:rPr lang="en-US" altLang="zh-CN" sz="2000" dirty="0">
                            <a:solidFill>
                              <a:schemeClr val="tx1">
                                <a:lumMod val="65000"/>
                                <a:lumOff val="35000"/>
                              </a:schemeClr>
                            </a:solidFill>
                            <a:latin typeface="Cambria Math" panose="02040503050406030204" pitchFamily="18" charset="0"/>
                          </a:rPr>
                          <m:t>x</m:t>
                        </m:r>
                      </m:e>
                    </m:d>
                    <m:r>
                      <a:rPr lang="en-US" altLang="zh-CN" sz="2000" dirty="0">
                        <a:solidFill>
                          <a:schemeClr val="tx1">
                            <a:lumMod val="65000"/>
                            <a:lumOff val="35000"/>
                          </a:schemeClr>
                        </a:solidFill>
                        <a:latin typeface="Cambria Math" panose="02040503050406030204" pitchFamily="18" charset="0"/>
                      </a:rPr>
                      <m:t>∗</m:t>
                    </m:r>
                    <m:sSup>
                      <m:sSupPr>
                        <m:ctrlPr>
                          <a:rPr lang="en-US" altLang="zh-CN" sz="2000" i="1" dirty="0">
                            <a:solidFill>
                              <a:schemeClr val="tx1">
                                <a:lumMod val="65000"/>
                                <a:lumOff val="35000"/>
                              </a:schemeClr>
                            </a:solidFill>
                            <a:latin typeface="Cambria Math" panose="02040503050406030204" pitchFamily="18" charset="0"/>
                          </a:rPr>
                        </m:ctrlPr>
                      </m:sSupPr>
                      <m:e>
                        <m:r>
                          <m:rPr>
                            <m:sty m:val="p"/>
                          </m:rPr>
                          <a:rPr lang="en-US" altLang="zh-CN" sz="2000" i="0" dirty="0">
                            <a:solidFill>
                              <a:schemeClr val="tx1">
                                <a:lumMod val="65000"/>
                                <a:lumOff val="35000"/>
                              </a:schemeClr>
                            </a:solidFill>
                            <a:latin typeface="Cambria Math" panose="02040503050406030204" pitchFamily="18" charset="0"/>
                          </a:rPr>
                          <m:t>x</m:t>
                        </m:r>
                      </m:e>
                      <m:sup>
                        <m:r>
                          <m:rPr>
                            <m:sty m:val="p"/>
                          </m:rPr>
                          <a:rPr lang="en-US" altLang="zh-CN" sz="2000" i="0" dirty="0">
                            <a:solidFill>
                              <a:schemeClr val="tx1">
                                <a:lumMod val="65000"/>
                                <a:lumOff val="35000"/>
                              </a:schemeClr>
                            </a:solidFill>
                            <a:latin typeface="Cambria Math" panose="02040503050406030204" pitchFamily="18" charset="0"/>
                          </a:rPr>
                          <m:t>n</m:t>
                        </m:r>
                      </m:sup>
                    </m:sSup>
                    <m:r>
                      <a:rPr lang="en-US" altLang="zh-CN" sz="2000" b="0" i="0" dirty="0" smtClean="0">
                        <a:solidFill>
                          <a:schemeClr val="tx1">
                            <a:lumMod val="65000"/>
                            <a:lumOff val="35000"/>
                          </a:schemeClr>
                        </a:solidFill>
                        <a:latin typeface="Cambria Math" panose="02040503050406030204" pitchFamily="18" charset="0"/>
                      </a:rPr>
                      <m:t>+</m:t>
                    </m:r>
                    <m:r>
                      <m:rPr>
                        <m:sty m:val="p"/>
                      </m:rPr>
                      <a:rPr lang="en-US" altLang="zh-CN" sz="2000" b="0" i="0" dirty="0" smtClean="0">
                        <a:solidFill>
                          <a:schemeClr val="tx1">
                            <a:lumMod val="65000"/>
                            <a:lumOff val="35000"/>
                          </a:schemeClr>
                        </a:solidFill>
                        <a:latin typeface="Cambria Math" panose="02040503050406030204" pitchFamily="18" charset="0"/>
                      </a:rPr>
                      <m:t>R</m:t>
                    </m:r>
                    <m:r>
                      <a:rPr lang="en-US" altLang="zh-CN" sz="2000" b="0" i="0" dirty="0" smtClean="0">
                        <a:solidFill>
                          <a:schemeClr val="tx1">
                            <a:lumMod val="65000"/>
                            <a:lumOff val="35000"/>
                          </a:schemeClr>
                        </a:solidFill>
                        <a:latin typeface="Cambria Math" panose="02040503050406030204" pitchFamily="18" charset="0"/>
                      </a:rPr>
                      <m:t>(</m:t>
                    </m:r>
                    <m:r>
                      <m:rPr>
                        <m:sty m:val="p"/>
                      </m:rPr>
                      <a:rPr lang="en-US" altLang="zh-CN" sz="2000" b="0" i="0" dirty="0" smtClean="0">
                        <a:solidFill>
                          <a:schemeClr val="tx1">
                            <a:lumMod val="65000"/>
                            <a:lumOff val="35000"/>
                          </a:schemeClr>
                        </a:solidFill>
                        <a:latin typeface="Cambria Math" panose="02040503050406030204" pitchFamily="18" charset="0"/>
                      </a:rPr>
                      <m:t>x</m:t>
                    </m:r>
                    <m:r>
                      <a:rPr lang="en-US" altLang="zh-CN" sz="2000" b="0" i="0" dirty="0" smtClean="0">
                        <a:solidFill>
                          <a:schemeClr val="tx1">
                            <a:lumMod val="65000"/>
                            <a:lumOff val="35000"/>
                          </a:schemeClr>
                        </a:solidFill>
                        <a:latin typeface="Cambria Math" panose="02040503050406030204" pitchFamily="18" charset="0"/>
                      </a:rPr>
                      <m:t>)</m:t>
                    </m:r>
                  </m:oMath>
                </a14:m>
                <a:r>
                  <a:rPr lang="zh-CN" altLang="en-US" sz="2000" dirty="0">
                    <a:solidFill>
                      <a:schemeClr val="tx1">
                        <a:lumMod val="65000"/>
                        <a:lumOff val="35000"/>
                      </a:schemeClr>
                    </a:solidFill>
                  </a:rPr>
                  <a:t>是否能被</a:t>
                </a:r>
                <a:r>
                  <a:rPr lang="en-US" altLang="zh-CN" sz="2000" dirty="0">
                    <a:solidFill>
                      <a:schemeClr val="tx1">
                        <a:lumMod val="65000"/>
                        <a:lumOff val="35000"/>
                      </a:schemeClr>
                    </a:solidFill>
                  </a:rPr>
                  <a:t>G(x)</a:t>
                </a:r>
                <a:r>
                  <a:rPr lang="zh-CN" altLang="en-US" sz="2000" dirty="0">
                    <a:solidFill>
                      <a:schemeClr val="tx1">
                        <a:lumMod val="65000"/>
                        <a:lumOff val="35000"/>
                      </a:schemeClr>
                    </a:solidFill>
                  </a:rPr>
                  <a:t>整除。如果是，那么接收者认为该信息时正确的，反之该信息不正确。值得注意的是，</a:t>
                </a:r>
                <a14:m>
                  <m:oMath xmlns:m="http://schemas.openxmlformats.org/officeDocument/2006/math">
                    <m:r>
                      <m:rPr>
                        <m:sty m:val="p"/>
                      </m:rPr>
                      <a:rPr lang="en-US" altLang="zh-CN" sz="2000" dirty="0">
                        <a:solidFill>
                          <a:schemeClr val="tx1">
                            <a:lumMod val="65000"/>
                            <a:lumOff val="35000"/>
                          </a:schemeClr>
                        </a:solidFill>
                        <a:latin typeface="Cambria Math" panose="02040503050406030204" pitchFamily="18" charset="0"/>
                      </a:rPr>
                      <m:t>M</m:t>
                    </m:r>
                    <m:d>
                      <m:dPr>
                        <m:ctrlPr>
                          <a:rPr lang="en-US" altLang="zh-CN" sz="2000" i="1" dirty="0">
                            <a:solidFill>
                              <a:schemeClr val="tx1">
                                <a:lumMod val="65000"/>
                                <a:lumOff val="35000"/>
                              </a:schemeClr>
                            </a:solidFill>
                            <a:latin typeface="Cambria Math" panose="02040503050406030204" pitchFamily="18" charset="0"/>
                          </a:rPr>
                        </m:ctrlPr>
                      </m:dPr>
                      <m:e>
                        <m:r>
                          <m:rPr>
                            <m:sty m:val="p"/>
                          </m:rPr>
                          <a:rPr lang="en-US" altLang="zh-CN" sz="2000" dirty="0">
                            <a:solidFill>
                              <a:schemeClr val="tx1">
                                <a:lumMod val="65000"/>
                                <a:lumOff val="35000"/>
                              </a:schemeClr>
                            </a:solidFill>
                            <a:latin typeface="Cambria Math" panose="02040503050406030204" pitchFamily="18" charset="0"/>
                          </a:rPr>
                          <m:t>x</m:t>
                        </m:r>
                      </m:e>
                    </m:d>
                    <m:r>
                      <a:rPr lang="en-US" altLang="zh-CN" sz="2000" dirty="0">
                        <a:solidFill>
                          <a:schemeClr val="tx1">
                            <a:lumMod val="65000"/>
                            <a:lumOff val="35000"/>
                          </a:schemeClr>
                        </a:solidFill>
                        <a:latin typeface="Cambria Math" panose="02040503050406030204" pitchFamily="18" charset="0"/>
                      </a:rPr>
                      <m:t>∗</m:t>
                    </m:r>
                    <m:sSup>
                      <m:sSupPr>
                        <m:ctrlPr>
                          <a:rPr lang="en-US" altLang="zh-CN" sz="2000" i="1" dirty="0">
                            <a:solidFill>
                              <a:schemeClr val="tx1">
                                <a:lumMod val="65000"/>
                                <a:lumOff val="35000"/>
                              </a:schemeClr>
                            </a:solidFill>
                            <a:latin typeface="Cambria Math" panose="02040503050406030204" pitchFamily="18" charset="0"/>
                          </a:rPr>
                        </m:ctrlPr>
                      </m:sSupPr>
                      <m:e>
                        <m:r>
                          <m:rPr>
                            <m:sty m:val="p"/>
                          </m:rPr>
                          <a:rPr lang="en-US" altLang="zh-CN" sz="2000" dirty="0">
                            <a:solidFill>
                              <a:schemeClr val="tx1">
                                <a:lumMod val="65000"/>
                                <a:lumOff val="35000"/>
                              </a:schemeClr>
                            </a:solidFill>
                            <a:latin typeface="Cambria Math" panose="02040503050406030204" pitchFamily="18" charset="0"/>
                          </a:rPr>
                          <m:t>x</m:t>
                        </m:r>
                      </m:e>
                      <m:sup>
                        <m:r>
                          <m:rPr>
                            <m:sty m:val="p"/>
                          </m:rPr>
                          <a:rPr lang="en-US" altLang="zh-CN" sz="2000" dirty="0">
                            <a:solidFill>
                              <a:schemeClr val="tx1">
                                <a:lumMod val="65000"/>
                                <a:lumOff val="35000"/>
                              </a:schemeClr>
                            </a:solidFill>
                            <a:latin typeface="Cambria Math" panose="02040503050406030204" pitchFamily="18" charset="0"/>
                          </a:rPr>
                          <m:t>n</m:t>
                        </m:r>
                      </m:sup>
                    </m:sSup>
                    <m:r>
                      <a:rPr lang="en-US" altLang="zh-CN" sz="2000" dirty="0">
                        <a:solidFill>
                          <a:schemeClr val="tx1">
                            <a:lumMod val="65000"/>
                            <a:lumOff val="35000"/>
                          </a:schemeClr>
                        </a:solidFill>
                        <a:latin typeface="Cambria Math" panose="02040503050406030204" pitchFamily="18" charset="0"/>
                      </a:rPr>
                      <m:t>+</m:t>
                    </m:r>
                    <m:r>
                      <m:rPr>
                        <m:sty m:val="p"/>
                      </m:rPr>
                      <a:rPr lang="en-US" altLang="zh-CN" sz="2000" dirty="0">
                        <a:solidFill>
                          <a:schemeClr val="tx1">
                            <a:lumMod val="65000"/>
                            <a:lumOff val="35000"/>
                          </a:schemeClr>
                        </a:solidFill>
                        <a:latin typeface="Cambria Math" panose="02040503050406030204" pitchFamily="18" charset="0"/>
                      </a:rPr>
                      <m:t>R</m:t>
                    </m:r>
                    <m:r>
                      <a:rPr lang="en-US" altLang="zh-CN" sz="2000" dirty="0">
                        <a:solidFill>
                          <a:schemeClr val="tx1">
                            <a:lumMod val="65000"/>
                            <a:lumOff val="35000"/>
                          </a:schemeClr>
                        </a:solidFill>
                        <a:latin typeface="Cambria Math" panose="02040503050406030204" pitchFamily="18" charset="0"/>
                      </a:rPr>
                      <m:t>(</m:t>
                    </m:r>
                    <m:r>
                      <m:rPr>
                        <m:sty m:val="p"/>
                      </m:rPr>
                      <a:rPr lang="en-US" altLang="zh-CN" sz="2000" dirty="0">
                        <a:solidFill>
                          <a:schemeClr val="tx1">
                            <a:lumMod val="65000"/>
                            <a:lumOff val="35000"/>
                          </a:schemeClr>
                        </a:solidFill>
                        <a:latin typeface="Cambria Math" panose="02040503050406030204" pitchFamily="18" charset="0"/>
                      </a:rPr>
                      <m:t>x</m:t>
                    </m:r>
                    <m:r>
                      <a:rPr lang="en-US" altLang="zh-CN" sz="2000" dirty="0">
                        <a:solidFill>
                          <a:schemeClr val="tx1">
                            <a:lumMod val="65000"/>
                            <a:lumOff val="35000"/>
                          </a:schemeClr>
                        </a:solidFill>
                        <a:latin typeface="Cambria Math" panose="02040503050406030204" pitchFamily="18" charset="0"/>
                      </a:rPr>
                      <m:t>)</m:t>
                    </m:r>
                  </m:oMath>
                </a14:m>
                <a:r>
                  <a:rPr lang="zh-CN" altLang="en-US" sz="2000" dirty="0">
                    <a:solidFill>
                      <a:schemeClr val="tx1">
                        <a:lumMod val="65000"/>
                        <a:lumOff val="35000"/>
                      </a:schemeClr>
                    </a:solidFill>
                  </a:rPr>
                  <a:t>就是发送者想要发送的数据。</a:t>
                </a:r>
              </a:p>
            </p:txBody>
          </p:sp>
        </mc:Choice>
        <mc:Fallback>
          <p:sp>
            <p:nvSpPr>
              <p:cNvPr id="17" name="矩形 16"/>
              <p:cNvSpPr>
                <a:spLocks noRot="1" noChangeAspect="1" noMove="1" noResize="1" noEditPoints="1" noAdjustHandles="1" noChangeArrowheads="1" noChangeShapeType="1" noTextEdit="1"/>
              </p:cNvSpPr>
              <p:nvPr/>
            </p:nvSpPr>
            <p:spPr>
              <a:xfrm>
                <a:off x="539552" y="2572450"/>
                <a:ext cx="7848872" cy="2246769"/>
              </a:xfrm>
              <a:prstGeom prst="rect">
                <a:avLst/>
              </a:prstGeom>
              <a:blipFill rotWithShape="1">
                <a:blip r:embed="rId3"/>
                <a:stretch>
                  <a:fillRect l="-855" t="-1897" r="-3963" b="-3794"/>
                </a:stretch>
              </a:blipFill>
            </p:spPr>
            <p:txBody>
              <a:bodyPr/>
              <a:lstStyle/>
              <a:p>
                <a:r>
                  <a:rPr lang="zh-CN" altLang="en-US">
                    <a:noFill/>
                  </a:rPr>
                  <a:t> </a:t>
                </a:r>
                <a:endParaRPr lang="zh-CN"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059582"/>
            <a:ext cx="8496944" cy="707886"/>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举个简单的例子，假设事先约定好的生成多项式</a:t>
            </a:r>
            <a:r>
              <a:rPr lang="en-US" altLang="zh-CN" sz="2000" kern="100" dirty="0">
                <a:solidFill>
                  <a:schemeClr val="tx1">
                    <a:lumMod val="65000"/>
                    <a:lumOff val="35000"/>
                  </a:schemeClr>
                </a:solidFill>
                <a:latin typeface="+mn-ea"/>
              </a:rPr>
              <a:t>G(x)=  </a:t>
            </a:r>
            <a:r>
              <a:rPr lang="zh-CN" altLang="en-US" sz="2000" kern="100" dirty="0">
                <a:solidFill>
                  <a:schemeClr val="tx1">
                    <a:lumMod val="65000"/>
                    <a:lumOff val="35000"/>
                  </a:schemeClr>
                </a:solidFill>
                <a:latin typeface="+mn-ea"/>
              </a:rPr>
              <a:t>，需要发送的二进制信息为</a:t>
            </a:r>
            <a:r>
              <a:rPr lang="en-US" altLang="zh-CN" sz="2000" kern="100" dirty="0">
                <a:solidFill>
                  <a:schemeClr val="tx1">
                    <a:lumMod val="65000"/>
                    <a:lumOff val="35000"/>
                  </a:schemeClr>
                </a:solidFill>
                <a:latin typeface="+mn-ea"/>
              </a:rPr>
              <a:t>1110</a:t>
            </a:r>
            <a:r>
              <a:rPr lang="zh-CN" altLang="en-US" sz="2000" kern="100" dirty="0">
                <a:solidFill>
                  <a:schemeClr val="tx1">
                    <a:lumMod val="65000"/>
                    <a:lumOff val="35000"/>
                  </a:schemeClr>
                </a:solidFill>
                <a:latin typeface="+mn-ea"/>
              </a:rPr>
              <a:t>，则多项式</a:t>
            </a:r>
            <a:r>
              <a:rPr lang="en-US" altLang="zh-CN" sz="2000" kern="100" dirty="0">
                <a:solidFill>
                  <a:schemeClr val="tx1">
                    <a:lumMod val="65000"/>
                    <a:lumOff val="35000"/>
                  </a:schemeClr>
                </a:solidFill>
                <a:latin typeface="+mn-ea"/>
              </a:rPr>
              <a:t>M(x)</a:t>
            </a:r>
            <a:r>
              <a:rPr lang="zh-CN" altLang="en-US" sz="2000" kern="100" dirty="0">
                <a:solidFill>
                  <a:schemeClr val="tx1">
                    <a:lumMod val="65000"/>
                    <a:lumOff val="35000"/>
                  </a:schemeClr>
                </a:solidFill>
                <a:latin typeface="+mn-ea"/>
              </a:rPr>
              <a:t>为：</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graphicFrame>
        <p:nvGraphicFramePr>
          <p:cNvPr id="6" name="对象 5"/>
          <p:cNvGraphicFramePr>
            <a:graphicFrameLocks noChangeAspect="1"/>
          </p:cNvGraphicFramePr>
          <p:nvPr/>
        </p:nvGraphicFramePr>
        <p:xfrm>
          <a:off x="2150862" y="1862618"/>
          <a:ext cx="4842276" cy="411313"/>
        </p:xfrm>
        <a:graphic>
          <a:graphicData uri="http://schemas.openxmlformats.org/presentationml/2006/ole">
            <mc:AlternateContent xmlns:mc="http://schemas.openxmlformats.org/markup-compatibility/2006">
              <mc:Choice xmlns:v="urn:schemas-microsoft-com:vml" Requires="v">
                <p:oleObj spid="_x0000_s177597" name="" r:id="rId1" imgW="2476500" imgH="203200" progId="Equation.DSMT4">
                  <p:embed/>
                </p:oleObj>
              </mc:Choice>
              <mc:Fallback>
                <p:oleObj name="" r:id="rId1" imgW="2476500" imgH="203200" progId="Equation.DSMT4">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0862" y="1862618"/>
                        <a:ext cx="4842276" cy="411313"/>
                      </a:xfrm>
                      <a:prstGeom prst="rect">
                        <a:avLst/>
                      </a:prstGeom>
                      <a:solidFill>
                        <a:schemeClr val="bg1"/>
                      </a:solidFill>
                    </p:spPr>
                  </p:pic>
                </p:oleObj>
              </mc:Fallback>
            </mc:AlternateContent>
          </a:graphicData>
        </a:graphic>
      </p:graphicFrame>
      <p:sp>
        <p:nvSpPr>
          <p:cNvPr id="9" name="矩形 8"/>
          <p:cNvSpPr/>
          <p:nvPr/>
        </p:nvSpPr>
        <p:spPr>
          <a:xfrm>
            <a:off x="7857127" y="1883608"/>
            <a:ext cx="809837" cy="400110"/>
          </a:xfrm>
          <a:prstGeom prst="rect">
            <a:avLst/>
          </a:prstGeom>
        </p:spPr>
        <p:txBody>
          <a:bodyPr wrap="none">
            <a:spAutoFit/>
          </a:bodyPr>
          <a:lstStyle/>
          <a:p>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(17-2)</a:t>
            </a:r>
            <a:endParaRPr lang="zh-CN" altLang="en-US" sz="2000" dirty="0"/>
          </a:p>
        </p:txBody>
      </p:sp>
      <mc:AlternateContent xmlns:mc="http://schemas.openxmlformats.org/markup-compatibility/2006">
        <mc:Choice xmlns:a14="http://schemas.microsoft.com/office/drawing/2010/main" Requires="a14">
          <p:sp>
            <p:nvSpPr>
              <p:cNvPr id="10" name="矩形 9"/>
              <p:cNvSpPr/>
              <p:nvPr/>
            </p:nvSpPr>
            <p:spPr>
              <a:xfrm>
                <a:off x="323528" y="2413350"/>
                <a:ext cx="8496944" cy="734240"/>
              </a:xfrm>
              <a:prstGeom prst="rect">
                <a:avLst/>
              </a:prstGeom>
            </p:spPr>
            <p:txBody>
              <a:bodyPr wrap="square">
                <a:spAutoFit/>
              </a:bodyPr>
              <a:lstStyle/>
              <a:p>
                <a:pPr indent="450850" algn="just"/>
                <a:r>
                  <a:rPr lang="zh-CN" altLang="en-US" sz="2000" kern="100" dirty="0" smtClean="0">
                    <a:solidFill>
                      <a:schemeClr val="tx1">
                        <a:lumMod val="65000"/>
                        <a:lumOff val="35000"/>
                      </a:schemeClr>
                    </a:solidFill>
                    <a:latin typeface="+mn-ea"/>
                  </a:rPr>
                  <a:t>由于</a:t>
                </a:r>
                <a:r>
                  <a:rPr lang="en-US" altLang="zh-CN" sz="2000" kern="100" dirty="0">
                    <a:solidFill>
                      <a:schemeClr val="tx1">
                        <a:lumMod val="65000"/>
                        <a:lumOff val="35000"/>
                      </a:schemeClr>
                    </a:solidFill>
                    <a:latin typeface="+mn-ea"/>
                  </a:rPr>
                  <a:t>G(x)</a:t>
                </a:r>
                <a:r>
                  <a:rPr lang="zh-CN" altLang="en-US" sz="2000" kern="100" dirty="0">
                    <a:solidFill>
                      <a:schemeClr val="tx1">
                        <a:lumMod val="65000"/>
                        <a:lumOff val="35000"/>
                      </a:schemeClr>
                    </a:solidFill>
                    <a:latin typeface="+mn-ea"/>
                  </a:rPr>
                  <a:t>是一个</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阶的多项式，因此</a:t>
                </a:r>
                <a:r>
                  <a:rPr lang="en-US" altLang="zh-CN" sz="2000" kern="100" dirty="0">
                    <a:solidFill>
                      <a:schemeClr val="tx1">
                        <a:lumMod val="65000"/>
                        <a:lumOff val="35000"/>
                      </a:schemeClr>
                    </a:solidFill>
                    <a:latin typeface="+mn-ea"/>
                  </a:rPr>
                  <a:t>M(x)</a:t>
                </a:r>
                <a:r>
                  <a:rPr lang="zh-CN" altLang="en-US" sz="2000" kern="100" dirty="0">
                    <a:solidFill>
                      <a:schemeClr val="tx1">
                        <a:lumMod val="65000"/>
                        <a:lumOff val="35000"/>
                      </a:schemeClr>
                    </a:solidFill>
                    <a:latin typeface="+mn-ea"/>
                  </a:rPr>
                  <a:t>需要乘上</a:t>
                </a:r>
                <a14:m>
                  <m:oMath xmlns:m="http://schemas.openxmlformats.org/officeDocument/2006/math">
                    <m:sSup>
                      <m:sSupPr>
                        <m:ctrlPr>
                          <a:rPr lang="en-US" altLang="zh-CN" sz="2000" i="1" kern="100" dirty="0" smtClean="0">
                            <a:solidFill>
                              <a:schemeClr val="tx1">
                                <a:lumMod val="65000"/>
                                <a:lumOff val="35000"/>
                              </a:schemeClr>
                            </a:solidFill>
                            <a:latin typeface="Cambria Math" panose="02040503050406030204" pitchFamily="18" charset="0"/>
                          </a:rPr>
                        </m:ctrlPr>
                      </m:sSupPr>
                      <m:e>
                        <m:r>
                          <m:rPr>
                            <m:sty m:val="p"/>
                          </m:rPr>
                          <a:rPr lang="en-US" altLang="zh-CN" sz="2000" b="0" i="0" kern="100" dirty="0" smtClean="0">
                            <a:solidFill>
                              <a:schemeClr val="tx1">
                                <a:lumMod val="65000"/>
                                <a:lumOff val="35000"/>
                              </a:schemeClr>
                            </a:solidFill>
                            <a:latin typeface="Cambria Math" panose="02040503050406030204" pitchFamily="18" charset="0"/>
                          </a:rPr>
                          <m:t>x</m:t>
                        </m:r>
                      </m:e>
                      <m:sup>
                        <m:r>
                          <a:rPr lang="en-US" altLang="zh-CN" sz="2000" b="0" i="0" kern="100" dirty="0" smtClean="0">
                            <a:solidFill>
                              <a:schemeClr val="tx1">
                                <a:lumMod val="65000"/>
                                <a:lumOff val="35000"/>
                              </a:schemeClr>
                            </a:solidFill>
                            <a:latin typeface="Cambria Math" panose="02040503050406030204" pitchFamily="18" charset="0"/>
                          </a:rPr>
                          <m:t>2</m:t>
                        </m:r>
                      </m:sup>
                    </m:sSup>
                    <m:r>
                      <a:rPr lang="zh-CN" altLang="en-US" sz="2000" i="1" kern="100" dirty="0" smtClean="0">
                        <a:solidFill>
                          <a:schemeClr val="tx1">
                            <a:lumMod val="65000"/>
                            <a:lumOff val="35000"/>
                          </a:schemeClr>
                        </a:solidFill>
                        <a:latin typeface="Cambria Math" panose="02040503050406030204" pitchFamily="18" charset="0"/>
                      </a:rPr>
                      <m:t> </m:t>
                    </m:r>
                  </m:oMath>
                </a14:m>
                <a:r>
                  <a:rPr lang="zh-CN" altLang="en-US" sz="2000" kern="100" dirty="0">
                    <a:solidFill>
                      <a:schemeClr val="tx1">
                        <a:lumMod val="65000"/>
                        <a:lumOff val="35000"/>
                      </a:schemeClr>
                    </a:solidFill>
                    <a:latin typeface="+mn-ea"/>
                  </a:rPr>
                  <a:t>，然后除以</a:t>
                </a:r>
                <a:r>
                  <a:rPr lang="en-US" altLang="zh-CN" sz="2000" kern="100" dirty="0">
                    <a:solidFill>
                      <a:schemeClr val="tx1">
                        <a:lumMod val="65000"/>
                        <a:lumOff val="35000"/>
                      </a:schemeClr>
                    </a:solidFill>
                    <a:latin typeface="+mn-ea"/>
                  </a:rPr>
                  <a:t>G(x)</a:t>
                </a:r>
                <a:r>
                  <a:rPr lang="zh-CN" altLang="en-US" sz="2000" kern="100" dirty="0">
                    <a:solidFill>
                      <a:schemeClr val="tx1">
                        <a:lumMod val="65000"/>
                        <a:lumOff val="35000"/>
                      </a:schemeClr>
                    </a:solidFill>
                    <a:latin typeface="+mn-ea"/>
                  </a:rPr>
                  <a:t>，求得余式</a:t>
                </a:r>
                <a:r>
                  <a:rPr lang="en-US" altLang="zh-CN" sz="2000" kern="100" dirty="0">
                    <a:solidFill>
                      <a:schemeClr val="tx1">
                        <a:lumMod val="65000"/>
                        <a:lumOff val="35000"/>
                      </a:schemeClr>
                    </a:solidFill>
                    <a:latin typeface="+mn-ea"/>
                  </a:rPr>
                  <a:t>R(x)</a:t>
                </a:r>
                <a:r>
                  <a:rPr lang="zh-CN" altLang="en-US" sz="2000" kern="100" dirty="0">
                    <a:solidFill>
                      <a:schemeClr val="tx1">
                        <a:lumMod val="65000"/>
                        <a:lumOff val="35000"/>
                      </a:schemeClr>
                    </a:solidFill>
                    <a:latin typeface="+mn-ea"/>
                  </a:rPr>
                  <a:t>。由于：</a:t>
                </a:r>
              </a:p>
            </p:txBody>
          </p:sp>
        </mc:Choice>
        <mc:Fallback>
          <p:sp>
            <p:nvSpPr>
              <p:cNvPr id="10" name="矩形 9"/>
              <p:cNvSpPr>
                <a:spLocks noRot="1" noChangeAspect="1" noMove="1" noResize="1" noEditPoints="1" noAdjustHandles="1" noChangeArrowheads="1" noChangeShapeType="1" noTextEdit="1"/>
              </p:cNvSpPr>
              <p:nvPr/>
            </p:nvSpPr>
            <p:spPr>
              <a:xfrm>
                <a:off x="323528" y="2413350"/>
                <a:ext cx="8496944" cy="734240"/>
              </a:xfrm>
              <a:prstGeom prst="rect">
                <a:avLst/>
              </a:prstGeom>
              <a:blipFill rotWithShape="1">
                <a:blip r:embed="rId3"/>
                <a:stretch>
                  <a:fillRect l="-717" t="-5000" r="-789" b="-10833"/>
                </a:stretch>
              </a:blipFill>
            </p:spPr>
            <p:txBody>
              <a:bodyPr/>
              <a:lstStyle/>
              <a:p>
                <a:r>
                  <a:rPr lang="zh-CN" altLang="en-US">
                    <a:noFill/>
                  </a:rPr>
                  <a:t> </a:t>
                </a:r>
                <a:endParaRPr lang="zh-CN" altLang="en-US">
                  <a:noFill/>
                </a:endParaRPr>
              </a:p>
            </p:txBody>
          </p:sp>
        </mc:Fallback>
      </mc:AlternateContent>
      <p:graphicFrame>
        <p:nvGraphicFramePr>
          <p:cNvPr id="12" name="对象 11"/>
          <p:cNvGraphicFramePr>
            <a:graphicFrameLocks noChangeAspect="1"/>
          </p:cNvGraphicFramePr>
          <p:nvPr/>
        </p:nvGraphicFramePr>
        <p:xfrm>
          <a:off x="2519772" y="3179438"/>
          <a:ext cx="4104455" cy="429991"/>
        </p:xfrm>
        <a:graphic>
          <a:graphicData uri="http://schemas.openxmlformats.org/presentationml/2006/ole">
            <mc:AlternateContent xmlns:mc="http://schemas.openxmlformats.org/markup-compatibility/2006">
              <mc:Choice xmlns:v="urn:schemas-microsoft-com:vml" Requires="v">
                <p:oleObj spid="_x0000_s177598" name="" r:id="rId4" imgW="2005965" imgH="203200" progId="Equation.DSMT4">
                  <p:embed/>
                </p:oleObj>
              </mc:Choice>
              <mc:Fallback>
                <p:oleObj name="" r:id="rId4" imgW="2005965" imgH="2032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772" y="3179438"/>
                        <a:ext cx="4104455" cy="429991"/>
                      </a:xfrm>
                      <a:prstGeom prst="rect">
                        <a:avLst/>
                      </a:prstGeom>
                      <a:solidFill>
                        <a:schemeClr val="bg1"/>
                      </a:solidFill>
                    </p:spPr>
                  </p:pic>
                </p:oleObj>
              </mc:Fallback>
            </mc:AlternateContent>
          </a:graphicData>
        </a:graphic>
      </p:graphicFrame>
      <p:sp>
        <p:nvSpPr>
          <p:cNvPr id="13" name="矩形 12"/>
          <p:cNvSpPr/>
          <p:nvPr/>
        </p:nvSpPr>
        <p:spPr>
          <a:xfrm>
            <a:off x="7794610" y="3287009"/>
            <a:ext cx="809837" cy="400110"/>
          </a:xfrm>
          <a:prstGeom prst="rect">
            <a:avLst/>
          </a:prstGeom>
        </p:spPr>
        <p:txBody>
          <a:bodyPr wrap="none">
            <a:spAutoFit/>
          </a:bodyPr>
          <a:lstStyle/>
          <a:p>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(17-3)</a:t>
            </a:r>
            <a:endParaRPr lang="zh-CN" altLang="en-US" sz="2000" dirty="0"/>
          </a:p>
        </p:txBody>
      </p:sp>
      <p:sp>
        <p:nvSpPr>
          <p:cNvPr id="14" name="矩形 13"/>
          <p:cNvSpPr/>
          <p:nvPr/>
        </p:nvSpPr>
        <p:spPr>
          <a:xfrm>
            <a:off x="324128" y="3752405"/>
            <a:ext cx="8496944" cy="734240"/>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从式</a:t>
            </a:r>
            <a:r>
              <a:rPr lang="en-US" altLang="zh-CN" sz="2000" kern="100" dirty="0">
                <a:solidFill>
                  <a:schemeClr val="tx1">
                    <a:lumMod val="65000"/>
                    <a:lumOff val="35000"/>
                  </a:schemeClr>
                </a:solidFill>
                <a:latin typeface="+mn-ea"/>
              </a:rPr>
              <a:t>(17-3)</a:t>
            </a:r>
            <a:r>
              <a:rPr lang="zh-CN" altLang="en-US" sz="2000" kern="100" dirty="0">
                <a:solidFill>
                  <a:schemeClr val="tx1">
                    <a:lumMod val="65000"/>
                    <a:lumOff val="35000"/>
                  </a:schemeClr>
                </a:solidFill>
                <a:latin typeface="+mn-ea"/>
              </a:rPr>
              <a:t>可以看到，</a:t>
            </a:r>
            <a:r>
              <a:rPr lang="en-US" altLang="zh-CN" sz="2000" kern="100" dirty="0">
                <a:solidFill>
                  <a:schemeClr val="tx1">
                    <a:lumMod val="65000"/>
                    <a:lumOff val="35000"/>
                  </a:schemeClr>
                </a:solidFill>
                <a:latin typeface="+mn-ea"/>
              </a:rPr>
              <a:t>R(x)=0*x+1</a:t>
            </a:r>
            <a:r>
              <a:rPr lang="zh-CN" altLang="en-US" sz="2000" kern="100" dirty="0">
                <a:solidFill>
                  <a:schemeClr val="tx1">
                    <a:lumMod val="65000"/>
                    <a:lumOff val="35000"/>
                  </a:schemeClr>
                </a:solidFill>
                <a:latin typeface="+mn-ea"/>
              </a:rPr>
              <a:t>，这样</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序列为</a:t>
            </a:r>
            <a:r>
              <a:rPr lang="en-US" altLang="zh-CN" sz="2000" kern="100" dirty="0">
                <a:solidFill>
                  <a:schemeClr val="tx1">
                    <a:lumMod val="65000"/>
                    <a:lumOff val="35000"/>
                  </a:schemeClr>
                </a:solidFill>
                <a:latin typeface="+mn-ea"/>
              </a:rPr>
              <a:t>01</a:t>
            </a:r>
            <a:r>
              <a:rPr lang="zh-CN" altLang="en-US" sz="2000" kern="100" dirty="0">
                <a:solidFill>
                  <a:schemeClr val="tx1">
                    <a:lumMod val="65000"/>
                    <a:lumOff val="35000"/>
                  </a:schemeClr>
                </a:solidFill>
                <a:latin typeface="+mn-ea"/>
              </a:rPr>
              <a:t>，发送时发送的信息为</a:t>
            </a:r>
            <a:r>
              <a:rPr lang="en-US" altLang="zh-CN" sz="2000" kern="100" dirty="0">
                <a:solidFill>
                  <a:schemeClr val="tx1">
                    <a:lumMod val="65000"/>
                    <a:lumOff val="35000"/>
                  </a:schemeClr>
                </a:solidFill>
                <a:latin typeface="+mn-ea"/>
              </a:rPr>
              <a:t>111001</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3"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059582"/>
            <a:ext cx="8496944" cy="1323439"/>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当然，上面只是举了一个简单的例子，在</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通信中，为了进行</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计算，被除的多项式</a:t>
            </a:r>
            <a:r>
              <a:rPr lang="en-US" altLang="zh-CN" sz="2000" kern="100" dirty="0">
                <a:solidFill>
                  <a:schemeClr val="tx1">
                    <a:lumMod val="65000"/>
                    <a:lumOff val="35000"/>
                  </a:schemeClr>
                </a:solidFill>
                <a:latin typeface="+mn-ea"/>
              </a:rPr>
              <a:t>M(x)</a:t>
            </a:r>
            <a:r>
              <a:rPr lang="zh-CN" altLang="en-US" sz="2000" kern="100" dirty="0">
                <a:solidFill>
                  <a:schemeClr val="tx1">
                    <a:lumMod val="65000"/>
                    <a:lumOff val="35000"/>
                  </a:schemeClr>
                </a:solidFill>
                <a:latin typeface="+mn-ea"/>
              </a:rPr>
              <a:t>的系数由无填充位流给定，也就是这些为不是填充位，包括：帧起始、仲裁场、控制场、数据场</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假如有</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。而生成多项式</a:t>
            </a:r>
            <a:r>
              <a:rPr lang="en-US" altLang="zh-CN" sz="2000" kern="100" dirty="0">
                <a:solidFill>
                  <a:schemeClr val="tx1">
                    <a:lumMod val="65000"/>
                    <a:lumOff val="35000"/>
                  </a:schemeClr>
                </a:solidFill>
                <a:latin typeface="+mn-ea"/>
              </a:rPr>
              <a:t>G(x)</a:t>
            </a:r>
            <a:r>
              <a:rPr lang="zh-CN" altLang="en-US" sz="2000" kern="100" dirty="0">
                <a:solidFill>
                  <a:schemeClr val="tx1">
                    <a:lumMod val="65000"/>
                    <a:lumOff val="35000"/>
                  </a:schemeClr>
                </a:solidFill>
                <a:latin typeface="+mn-ea"/>
              </a:rPr>
              <a:t>约定为：</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graphicFrame>
        <p:nvGraphicFramePr>
          <p:cNvPr id="3" name="对象 2"/>
          <p:cNvGraphicFramePr>
            <a:graphicFrameLocks noChangeAspect="1"/>
          </p:cNvGraphicFramePr>
          <p:nvPr/>
        </p:nvGraphicFramePr>
        <p:xfrm>
          <a:off x="2313564" y="2571750"/>
          <a:ext cx="4516871" cy="432048"/>
        </p:xfrm>
        <a:graphic>
          <a:graphicData uri="http://schemas.openxmlformats.org/presentationml/2006/ole">
            <mc:AlternateContent xmlns:mc="http://schemas.openxmlformats.org/markup-compatibility/2006">
              <mc:Choice xmlns:v="urn:schemas-microsoft-com:vml" Requires="v">
                <p:oleObj spid="_x0000_s178396" name="" r:id="rId1" imgW="2184400" imgH="203200" progId="Equation.DSMT4">
                  <p:embed/>
                </p:oleObj>
              </mc:Choice>
              <mc:Fallback>
                <p:oleObj name="" r:id="rId1" imgW="2184400" imgH="203200" progId="Equation.DSMT4">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564" y="2571750"/>
                        <a:ext cx="4516871" cy="432048"/>
                      </a:xfrm>
                      <a:prstGeom prst="rect">
                        <a:avLst/>
                      </a:prstGeom>
                      <a:solidFill>
                        <a:schemeClr val="bg1"/>
                      </a:solidFill>
                    </p:spPr>
                  </p:pic>
                </p:oleObj>
              </mc:Fallback>
            </mc:AlternateContent>
          </a:graphicData>
        </a:graphic>
      </p:graphicFrame>
      <p:sp>
        <p:nvSpPr>
          <p:cNvPr id="5" name="矩形 4"/>
          <p:cNvSpPr/>
          <p:nvPr/>
        </p:nvSpPr>
        <p:spPr>
          <a:xfrm>
            <a:off x="7804228" y="2603108"/>
            <a:ext cx="867545" cy="400110"/>
          </a:xfrm>
          <a:prstGeom prst="rect">
            <a:avLst/>
          </a:prstGeom>
        </p:spPr>
        <p:txBody>
          <a:bodyPr wrap="none">
            <a:spAutoFit/>
          </a:bodyPr>
          <a:lstStyle/>
          <a:p>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(17-4)</a:t>
            </a:r>
            <a:endParaRPr lang="zh-CN" altLang="en-US" sz="2000" dirty="0"/>
          </a:p>
        </p:txBody>
      </p:sp>
      <p:sp>
        <p:nvSpPr>
          <p:cNvPr id="15" name="矩形 14"/>
          <p:cNvSpPr/>
          <p:nvPr/>
        </p:nvSpPr>
        <p:spPr>
          <a:xfrm>
            <a:off x="323527" y="3028766"/>
            <a:ext cx="8496944" cy="1631216"/>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由于</a:t>
            </a:r>
            <a:r>
              <a:rPr lang="en-US" altLang="zh-CN" sz="2000" kern="100" dirty="0">
                <a:solidFill>
                  <a:schemeClr val="tx1">
                    <a:lumMod val="65000"/>
                    <a:lumOff val="35000"/>
                  </a:schemeClr>
                </a:solidFill>
                <a:latin typeface="+mn-ea"/>
              </a:rPr>
              <a:t>G(x)</a:t>
            </a:r>
            <a:r>
              <a:rPr lang="zh-CN" altLang="en-US" sz="2000" kern="100" dirty="0">
                <a:solidFill>
                  <a:schemeClr val="tx1">
                    <a:lumMod val="65000"/>
                    <a:lumOff val="35000"/>
                  </a:schemeClr>
                </a:solidFill>
                <a:latin typeface="+mn-ea"/>
              </a:rPr>
              <a:t>是</a:t>
            </a:r>
            <a:r>
              <a:rPr lang="en-US" altLang="zh-CN" sz="2000" kern="100" dirty="0">
                <a:solidFill>
                  <a:schemeClr val="tx1">
                    <a:lumMod val="65000"/>
                    <a:lumOff val="35000"/>
                  </a:schemeClr>
                </a:solidFill>
                <a:latin typeface="+mn-ea"/>
              </a:rPr>
              <a:t>15</a:t>
            </a:r>
            <a:r>
              <a:rPr lang="zh-CN" altLang="en-US" sz="2000" kern="100" dirty="0">
                <a:solidFill>
                  <a:schemeClr val="tx1">
                    <a:lumMod val="65000"/>
                    <a:lumOff val="35000"/>
                  </a:schemeClr>
                </a:solidFill>
                <a:latin typeface="+mn-ea"/>
              </a:rPr>
              <a:t>阶的多项式，因此 除于</a:t>
            </a:r>
            <a:r>
              <a:rPr lang="en-US" altLang="zh-CN" sz="2000" kern="100" dirty="0">
                <a:solidFill>
                  <a:schemeClr val="tx1">
                    <a:lumMod val="65000"/>
                    <a:lumOff val="35000"/>
                  </a:schemeClr>
                </a:solidFill>
                <a:latin typeface="+mn-ea"/>
              </a:rPr>
              <a:t>G(x)</a:t>
            </a:r>
            <a:r>
              <a:rPr lang="zh-CN" altLang="en-US" sz="2000" kern="100" dirty="0">
                <a:solidFill>
                  <a:schemeClr val="tx1">
                    <a:lumMod val="65000"/>
                    <a:lumOff val="35000"/>
                  </a:schemeClr>
                </a:solidFill>
                <a:latin typeface="+mn-ea"/>
              </a:rPr>
              <a:t>之后得到余数多项式</a:t>
            </a:r>
            <a:r>
              <a:rPr lang="en-US" altLang="zh-CN" sz="2000" kern="100" dirty="0">
                <a:solidFill>
                  <a:schemeClr val="tx1">
                    <a:lumMod val="65000"/>
                    <a:lumOff val="35000"/>
                  </a:schemeClr>
                </a:solidFill>
                <a:latin typeface="+mn-ea"/>
              </a:rPr>
              <a:t>R(x)</a:t>
            </a:r>
            <a:r>
              <a:rPr lang="zh-CN" altLang="en-US" sz="2000" kern="100" dirty="0">
                <a:solidFill>
                  <a:schemeClr val="tx1">
                    <a:lumMod val="65000"/>
                    <a:lumOff val="35000"/>
                  </a:schemeClr>
                </a:solidFill>
                <a:latin typeface="+mn-ea"/>
              </a:rPr>
              <a:t>，其系数就是发送到总线上的</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序列，一共是</a:t>
            </a:r>
            <a:r>
              <a:rPr lang="en-US" altLang="zh-CN" sz="2000" kern="100" dirty="0">
                <a:solidFill>
                  <a:schemeClr val="tx1">
                    <a:lumMod val="65000"/>
                    <a:lumOff val="35000"/>
                  </a:schemeClr>
                </a:solidFill>
                <a:latin typeface="+mn-ea"/>
              </a:rPr>
              <a:t>15</a:t>
            </a:r>
            <a:r>
              <a:rPr lang="zh-CN" altLang="en-US" sz="2000" kern="100" dirty="0">
                <a:solidFill>
                  <a:schemeClr val="tx1">
                    <a:lumMod val="65000"/>
                    <a:lumOff val="35000"/>
                  </a:schemeClr>
                </a:solidFill>
                <a:latin typeface="+mn-ea"/>
              </a:rPr>
              <a:t>位。</a:t>
            </a:r>
            <a:endParaRPr lang="zh-CN" altLang="en-US" sz="2000" kern="100" dirty="0">
              <a:solidFill>
                <a:schemeClr val="tx1">
                  <a:lumMod val="65000"/>
                  <a:lumOff val="35000"/>
                </a:schemeClr>
              </a:solidFill>
              <a:latin typeface="+mn-ea"/>
            </a:endParaRPr>
          </a:p>
          <a:p>
            <a:pPr indent="450850" algn="just"/>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场中，</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序列之后是</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界定符，它包含一个单独的“隐性”位，即</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界定符的值为</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序列产生的原理了解一下就可以了，因为在实际应用时，都是</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控制器自动算的，无需人工计算。</a:t>
            </a:r>
            <a:endParaRPr lang="zh-CN" altLang="en-US" sz="20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7" y="3077492"/>
            <a:ext cx="8496944" cy="1938992"/>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如图</a:t>
            </a:r>
            <a:r>
              <a:rPr lang="en-US" altLang="zh-CN" sz="2000" kern="100" dirty="0">
                <a:solidFill>
                  <a:schemeClr val="tx1">
                    <a:lumMod val="65000"/>
                    <a:lumOff val="35000"/>
                  </a:schemeClr>
                </a:solidFill>
                <a:latin typeface="+mn-ea"/>
              </a:rPr>
              <a:t>17-7</a:t>
            </a:r>
            <a:r>
              <a:rPr lang="zh-CN" altLang="en-US" sz="2000" kern="100" dirty="0">
                <a:solidFill>
                  <a:schemeClr val="tx1">
                    <a:lumMod val="65000"/>
                    <a:lumOff val="35000"/>
                  </a:schemeClr>
                </a:solidFill>
                <a:latin typeface="+mn-ea"/>
              </a:rPr>
              <a:t>所示，帧的应答场长度为</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个位，包含应答间隙和应答界定符。在应答场里，发送器发送两个“隐性”位。当接收器正确地接收到有效的报文，接收器就会在应答间隙期间向发送器发送一个“显性”的位以示应答。应答界定符是应答场的第二个位，并且是一个必须为“隐性”的位。因此，应答间隙被两个“隐性”的位所包围，也就是</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界定符和应答界定符。</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graphicFrame>
        <p:nvGraphicFramePr>
          <p:cNvPr id="6" name="对象 5"/>
          <p:cNvGraphicFramePr>
            <a:graphicFrameLocks noChangeAspect="1"/>
          </p:cNvGraphicFramePr>
          <p:nvPr/>
        </p:nvGraphicFramePr>
        <p:xfrm>
          <a:off x="2682044" y="855178"/>
          <a:ext cx="3779912" cy="1707960"/>
        </p:xfrm>
        <a:graphic>
          <a:graphicData uri="http://schemas.openxmlformats.org/presentationml/2006/ole">
            <mc:AlternateContent xmlns:mc="http://schemas.openxmlformats.org/markup-compatibility/2006">
              <mc:Choice xmlns:v="urn:schemas-microsoft-com:vml" Requires="v">
                <p:oleObj spid="_x0000_s179418" name="Visio" r:id="rId1" imgW="2420620" imgH="1093470" progId="Visio.Drawing.11">
                  <p:embed/>
                </p:oleObj>
              </mc:Choice>
              <mc:Fallback>
                <p:oleObj name="Visio" r:id="rId1" imgW="2420620" imgH="109347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044" y="855178"/>
                        <a:ext cx="3779912" cy="1707960"/>
                      </a:xfrm>
                      <a:prstGeom prst="rect">
                        <a:avLst/>
                      </a:prstGeom>
                      <a:solidFill>
                        <a:schemeClr val="bg1"/>
                      </a:solidFill>
                    </p:spPr>
                  </p:pic>
                </p:oleObj>
              </mc:Fallback>
            </mc:AlternateContent>
          </a:graphicData>
        </a:graphic>
      </p:graphicFrame>
      <p:sp>
        <p:nvSpPr>
          <p:cNvPr id="7" name="矩形 6"/>
          <p:cNvSpPr/>
          <p:nvPr/>
        </p:nvSpPr>
        <p:spPr>
          <a:xfrm>
            <a:off x="2878266" y="2605128"/>
            <a:ext cx="3387467"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17-7 </a:t>
            </a:r>
            <a:r>
              <a:rPr lang="zh-CN" altLang="zh-CN" sz="2000" kern="100" dirty="0">
                <a:latin typeface="+mn-ea"/>
                <a:cs typeface="Times New Roman" panose="02020603050405020304" pitchFamily="18" charset="0"/>
              </a:rPr>
              <a:t>应答场位的具体情况</a:t>
            </a:r>
            <a:endParaRPr lang="zh-CN" altLang="zh-CN" sz="20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righ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9632" y="1419622"/>
            <a:ext cx="6624736" cy="2554545"/>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在帧的最后是帧结尾，每一个数据帧和远程帧都由一个标志序列来定界，就是帧结尾。这个标志序列由</a:t>
            </a:r>
            <a:r>
              <a:rPr lang="en-US" altLang="zh-CN" sz="2000" kern="100" dirty="0">
                <a:solidFill>
                  <a:schemeClr val="tx1">
                    <a:lumMod val="65000"/>
                    <a:lumOff val="35000"/>
                  </a:schemeClr>
                </a:solidFill>
                <a:latin typeface="+mn-ea"/>
              </a:rPr>
              <a:t>7</a:t>
            </a:r>
            <a:r>
              <a:rPr lang="zh-CN" altLang="en-US" sz="2000" kern="100" dirty="0">
                <a:solidFill>
                  <a:schemeClr val="tx1">
                    <a:lumMod val="65000"/>
                    <a:lumOff val="35000"/>
                  </a:schemeClr>
                </a:solidFill>
                <a:latin typeface="+mn-ea"/>
              </a:rPr>
              <a:t>个“隐性”的位组成。</a:t>
            </a:r>
            <a:endParaRPr lang="zh-CN" altLang="en-US" sz="2000" kern="100" dirty="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通过上面的详细分析，可以知道，</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总线的标准数据帧的长度为</a:t>
            </a:r>
            <a:r>
              <a:rPr lang="en-US" altLang="zh-CN" sz="2000" kern="100" dirty="0">
                <a:solidFill>
                  <a:schemeClr val="tx1">
                    <a:lumMod val="65000"/>
                    <a:lumOff val="35000"/>
                  </a:schemeClr>
                </a:solidFill>
                <a:latin typeface="+mn-ea"/>
              </a:rPr>
              <a:t>44~108</a:t>
            </a:r>
            <a:r>
              <a:rPr lang="zh-CN" altLang="en-US" sz="2000" kern="100" dirty="0">
                <a:solidFill>
                  <a:schemeClr val="tx1">
                    <a:lumMod val="65000"/>
                    <a:lumOff val="35000"/>
                  </a:schemeClr>
                </a:solidFill>
                <a:latin typeface="+mn-ea"/>
              </a:rPr>
              <a:t>位，而扩展数据帧的长度是</a:t>
            </a:r>
            <a:r>
              <a:rPr lang="en-US" altLang="zh-CN" sz="2000" kern="100" dirty="0">
                <a:solidFill>
                  <a:schemeClr val="tx1">
                    <a:lumMod val="65000"/>
                    <a:lumOff val="35000"/>
                  </a:schemeClr>
                </a:solidFill>
                <a:latin typeface="+mn-ea"/>
              </a:rPr>
              <a:t>64~128</a:t>
            </a:r>
            <a:r>
              <a:rPr lang="zh-CN" altLang="en-US" sz="2000" kern="100" dirty="0">
                <a:solidFill>
                  <a:schemeClr val="tx1">
                    <a:lumMod val="65000"/>
                    <a:lumOff val="35000"/>
                  </a:schemeClr>
                </a:solidFill>
                <a:latin typeface="+mn-ea"/>
              </a:rPr>
              <a:t>位。根据数据流代码的不同，标准数据帧可以插入</a:t>
            </a:r>
            <a:r>
              <a:rPr lang="en-US" altLang="zh-CN" sz="2000" kern="100" dirty="0">
                <a:solidFill>
                  <a:schemeClr val="tx1">
                    <a:lumMod val="65000"/>
                    <a:lumOff val="35000"/>
                  </a:schemeClr>
                </a:solidFill>
                <a:latin typeface="+mn-ea"/>
              </a:rPr>
              <a:t>23</a:t>
            </a:r>
            <a:r>
              <a:rPr lang="zh-CN" altLang="en-US" sz="2000" kern="100" dirty="0">
                <a:solidFill>
                  <a:schemeClr val="tx1">
                    <a:lumMod val="65000"/>
                    <a:lumOff val="35000"/>
                  </a:schemeClr>
                </a:solidFill>
                <a:latin typeface="+mn-ea"/>
              </a:rPr>
              <a:t>位填充位，扩展数据帧可以插入</a:t>
            </a:r>
            <a:r>
              <a:rPr lang="en-US" altLang="zh-CN" sz="2000" kern="100" dirty="0">
                <a:solidFill>
                  <a:schemeClr val="tx1">
                    <a:lumMod val="65000"/>
                    <a:lumOff val="35000"/>
                  </a:schemeClr>
                </a:solidFill>
                <a:latin typeface="+mn-ea"/>
              </a:rPr>
              <a:t>28</a:t>
            </a:r>
            <a:r>
              <a:rPr lang="zh-CN" altLang="en-US" sz="2000" kern="100" dirty="0">
                <a:solidFill>
                  <a:schemeClr val="tx1">
                    <a:lumMod val="65000"/>
                    <a:lumOff val="35000"/>
                  </a:schemeClr>
                </a:solidFill>
                <a:latin typeface="+mn-ea"/>
              </a:rPr>
              <a:t>位填充位。因此，标准数据帧最长为</a:t>
            </a:r>
            <a:r>
              <a:rPr lang="en-US" altLang="zh-CN" sz="2000" kern="100" dirty="0">
                <a:solidFill>
                  <a:schemeClr val="tx1">
                    <a:lumMod val="65000"/>
                    <a:lumOff val="35000"/>
                  </a:schemeClr>
                </a:solidFill>
                <a:latin typeface="+mn-ea"/>
              </a:rPr>
              <a:t>131</a:t>
            </a:r>
            <a:r>
              <a:rPr lang="zh-CN" altLang="en-US" sz="2000" kern="100" dirty="0">
                <a:solidFill>
                  <a:schemeClr val="tx1">
                    <a:lumMod val="65000"/>
                    <a:lumOff val="35000"/>
                  </a:schemeClr>
                </a:solidFill>
                <a:latin typeface="+mn-ea"/>
              </a:rPr>
              <a:t>位，扩展数据帧为</a:t>
            </a:r>
            <a:r>
              <a:rPr lang="en-US" altLang="zh-CN" sz="2000" kern="100" dirty="0">
                <a:solidFill>
                  <a:schemeClr val="tx1">
                    <a:lumMod val="65000"/>
                    <a:lumOff val="35000"/>
                  </a:schemeClr>
                </a:solidFill>
                <a:latin typeface="+mn-ea"/>
              </a:rPr>
              <a:t>156</a:t>
            </a:r>
            <a:r>
              <a:rPr lang="zh-CN" altLang="en-US" sz="2000" kern="100" dirty="0">
                <a:solidFill>
                  <a:schemeClr val="tx1">
                    <a:lumMod val="65000"/>
                    <a:lumOff val="35000"/>
                  </a:schemeClr>
                </a:solidFill>
                <a:latin typeface="+mn-ea"/>
              </a:rPr>
              <a:t>位。</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5" y="771550"/>
            <a:ext cx="8496944" cy="1231106"/>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．远程帧</a:t>
            </a:r>
            <a:endParaRPr lang="zh-CN" altLang="en-US" sz="2000" kern="100" dirty="0">
              <a:solidFill>
                <a:schemeClr val="tx1">
                  <a:lumMod val="65000"/>
                  <a:lumOff val="35000"/>
                </a:schemeClr>
              </a:solidFill>
              <a:latin typeface="+mn-ea"/>
            </a:endParaRPr>
          </a:p>
          <a:p>
            <a:pPr indent="450850" algn="just"/>
            <a:r>
              <a:rPr lang="zh-CN" altLang="en-US" kern="100" dirty="0">
                <a:solidFill>
                  <a:schemeClr val="tx1">
                    <a:lumMod val="65000"/>
                    <a:lumOff val="35000"/>
                  </a:schemeClr>
                </a:solidFill>
                <a:latin typeface="+mn-ea"/>
              </a:rPr>
              <a:t>远程帧由一个接收节点发出，请求网络中其他节点发送带有相同标识符的数据帧。远程帧也有标准格式和扩展格式，而且如图</a:t>
            </a:r>
            <a:r>
              <a:rPr lang="en-US" altLang="zh-CN" kern="100" dirty="0">
                <a:solidFill>
                  <a:schemeClr val="tx1">
                    <a:lumMod val="65000"/>
                    <a:lumOff val="35000"/>
                  </a:schemeClr>
                </a:solidFill>
                <a:latin typeface="+mn-ea"/>
              </a:rPr>
              <a:t>17-8</a:t>
            </a:r>
            <a:r>
              <a:rPr lang="zh-CN" altLang="en-US" kern="100" dirty="0">
                <a:solidFill>
                  <a:schemeClr val="tx1">
                    <a:lumMod val="65000"/>
                    <a:lumOff val="35000"/>
                  </a:schemeClr>
                </a:solidFill>
                <a:latin typeface="+mn-ea"/>
              </a:rPr>
              <a:t>所示，都由</a:t>
            </a:r>
            <a:r>
              <a:rPr lang="en-US" altLang="zh-CN" kern="100" dirty="0">
                <a:solidFill>
                  <a:schemeClr val="tx1">
                    <a:lumMod val="65000"/>
                    <a:lumOff val="35000"/>
                  </a:schemeClr>
                </a:solidFill>
                <a:latin typeface="+mn-ea"/>
              </a:rPr>
              <a:t>6</a:t>
            </a:r>
            <a:r>
              <a:rPr lang="zh-CN" altLang="en-US" kern="100" dirty="0">
                <a:solidFill>
                  <a:schemeClr val="tx1">
                    <a:lumMod val="65000"/>
                    <a:lumOff val="35000"/>
                  </a:schemeClr>
                </a:solidFill>
                <a:latin typeface="+mn-ea"/>
              </a:rPr>
              <a:t>个不同的位场组成：帧起始、仲裁场、控制场、</a:t>
            </a:r>
            <a:r>
              <a:rPr lang="en-US" altLang="zh-CN" kern="100" dirty="0">
                <a:solidFill>
                  <a:schemeClr val="tx1">
                    <a:lumMod val="65000"/>
                    <a:lumOff val="35000"/>
                  </a:schemeClr>
                </a:solidFill>
                <a:latin typeface="+mn-ea"/>
              </a:rPr>
              <a:t>CRC</a:t>
            </a:r>
            <a:r>
              <a:rPr lang="zh-CN" altLang="en-US" kern="100" dirty="0">
                <a:solidFill>
                  <a:schemeClr val="tx1">
                    <a:lumMod val="65000"/>
                    <a:lumOff val="35000"/>
                  </a:schemeClr>
                </a:solidFill>
                <a:latin typeface="+mn-ea"/>
              </a:rPr>
              <a:t>场、应答场、帧结尾。</a:t>
            </a:r>
            <a:endParaRPr lang="zh-CN" altLang="en-US"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graphicFrame>
        <p:nvGraphicFramePr>
          <p:cNvPr id="3" name="对象 2"/>
          <p:cNvGraphicFramePr>
            <a:graphicFrameLocks noChangeAspect="1"/>
          </p:cNvGraphicFramePr>
          <p:nvPr/>
        </p:nvGraphicFramePr>
        <p:xfrm>
          <a:off x="1824036" y="2034493"/>
          <a:ext cx="5495925" cy="1190625"/>
        </p:xfrm>
        <a:graphic>
          <a:graphicData uri="http://schemas.openxmlformats.org/presentationml/2006/ole">
            <mc:AlternateContent xmlns:mc="http://schemas.openxmlformats.org/markup-compatibility/2006">
              <mc:Choice xmlns:v="urn:schemas-microsoft-com:vml" Requires="v">
                <p:oleObj spid="_x0000_s180441" name="Visio" r:id="rId1" imgW="5181600" imgH="1129665" progId="Visio.Drawing.11">
                  <p:embed/>
                </p:oleObj>
              </mc:Choice>
              <mc:Fallback>
                <p:oleObj name="Visio" r:id="rId1" imgW="5181600" imgH="1129665"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2034493"/>
                        <a:ext cx="5495925" cy="1190625"/>
                      </a:xfrm>
                      <a:prstGeom prst="rect">
                        <a:avLst/>
                      </a:prstGeom>
                      <a:solidFill>
                        <a:schemeClr val="bg1"/>
                      </a:solidFill>
                    </p:spPr>
                  </p:pic>
                </p:oleObj>
              </mc:Fallback>
            </mc:AlternateContent>
          </a:graphicData>
        </a:graphic>
      </p:graphicFrame>
      <p:sp>
        <p:nvSpPr>
          <p:cNvPr id="5" name="矩形 4"/>
          <p:cNvSpPr/>
          <p:nvPr/>
        </p:nvSpPr>
        <p:spPr>
          <a:xfrm>
            <a:off x="3262985" y="3253818"/>
            <a:ext cx="2618025"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17-8 </a:t>
            </a:r>
            <a:r>
              <a:rPr lang="zh-CN" altLang="zh-CN" sz="2000" kern="100" dirty="0">
                <a:latin typeface="+mn-ea"/>
                <a:cs typeface="Times New Roman" panose="02020603050405020304" pitchFamily="18" charset="0"/>
              </a:rPr>
              <a:t>远程帧的格式</a:t>
            </a:r>
            <a:endParaRPr lang="zh-CN" altLang="zh-CN" sz="2000" kern="100" dirty="0">
              <a:latin typeface="+mn-ea"/>
              <a:cs typeface="Times New Roman" panose="02020603050405020304" pitchFamily="18" charset="0"/>
            </a:endParaRPr>
          </a:p>
        </p:txBody>
      </p:sp>
      <p:sp>
        <p:nvSpPr>
          <p:cNvPr id="6" name="矩形 5"/>
          <p:cNvSpPr/>
          <p:nvPr/>
        </p:nvSpPr>
        <p:spPr>
          <a:xfrm>
            <a:off x="323525" y="3716473"/>
            <a:ext cx="8496944" cy="1089529"/>
          </a:xfrm>
          <a:prstGeom prst="rect">
            <a:avLst/>
          </a:prstGeom>
        </p:spPr>
        <p:txBody>
          <a:bodyPr wrap="square">
            <a:spAutoFit/>
          </a:bodyPr>
          <a:lstStyle/>
          <a:p>
            <a:pPr indent="450850" algn="just">
              <a:lnSpc>
                <a:spcPct val="120000"/>
              </a:lnSpc>
              <a:spcAft>
                <a:spcPts val="0"/>
              </a:spcAft>
            </a:pPr>
            <a:r>
              <a:rPr lang="zh-CN" altLang="zh-CN" kern="100" dirty="0">
                <a:solidFill>
                  <a:schemeClr val="tx1">
                    <a:lumMod val="65000"/>
                    <a:lumOff val="35000"/>
                  </a:schemeClr>
                </a:solidFill>
                <a:latin typeface="+mn-ea"/>
                <a:cs typeface="Times New Roman" panose="02020603050405020304" pitchFamily="18" charset="0"/>
              </a:rPr>
              <a:t>与数据帧相反，远程帧的</a:t>
            </a:r>
            <a:r>
              <a:rPr lang="en-US" altLang="zh-CN" kern="100" dirty="0">
                <a:solidFill>
                  <a:schemeClr val="tx1">
                    <a:lumMod val="65000"/>
                    <a:lumOff val="35000"/>
                  </a:schemeClr>
                </a:solidFill>
                <a:latin typeface="+mn-ea"/>
                <a:cs typeface="Times New Roman" panose="02020603050405020304" pitchFamily="18" charset="0"/>
              </a:rPr>
              <a:t>RTR</a:t>
            </a:r>
            <a:r>
              <a:rPr lang="zh-CN" altLang="zh-CN" kern="100" dirty="0">
                <a:solidFill>
                  <a:schemeClr val="tx1">
                    <a:lumMod val="65000"/>
                    <a:lumOff val="35000"/>
                  </a:schemeClr>
                </a:solidFill>
                <a:latin typeface="+mn-ea"/>
                <a:cs typeface="Times New Roman" panose="02020603050405020304" pitchFamily="18" charset="0"/>
              </a:rPr>
              <a:t>位是“隐性”的。也就是说</a:t>
            </a:r>
            <a:r>
              <a:rPr lang="en-US" altLang="zh-CN" kern="100" dirty="0">
                <a:solidFill>
                  <a:schemeClr val="tx1">
                    <a:lumMod val="65000"/>
                    <a:lumOff val="35000"/>
                  </a:schemeClr>
                </a:solidFill>
                <a:latin typeface="+mn-ea"/>
                <a:cs typeface="Times New Roman" panose="02020603050405020304" pitchFamily="18" charset="0"/>
              </a:rPr>
              <a:t>RTR</a:t>
            </a:r>
            <a:r>
              <a:rPr lang="zh-CN" altLang="zh-CN" kern="100" dirty="0">
                <a:solidFill>
                  <a:schemeClr val="tx1">
                    <a:lumMod val="65000"/>
                    <a:lumOff val="35000"/>
                  </a:schemeClr>
                </a:solidFill>
                <a:latin typeface="+mn-ea"/>
                <a:cs typeface="Times New Roman" panose="02020603050405020304" pitchFamily="18" charset="0"/>
              </a:rPr>
              <a:t>位反映这个帧是数据帧还是远程帧，当</a:t>
            </a:r>
            <a:r>
              <a:rPr lang="en-US" altLang="zh-CN" kern="100" dirty="0">
                <a:solidFill>
                  <a:schemeClr val="tx1">
                    <a:lumMod val="65000"/>
                    <a:lumOff val="35000"/>
                  </a:schemeClr>
                </a:solidFill>
                <a:latin typeface="+mn-ea"/>
                <a:cs typeface="Times New Roman" panose="02020603050405020304" pitchFamily="18" charset="0"/>
              </a:rPr>
              <a:t>RTR</a:t>
            </a:r>
            <a:r>
              <a:rPr lang="zh-CN" altLang="zh-CN" kern="100" dirty="0">
                <a:solidFill>
                  <a:schemeClr val="tx1">
                    <a:lumMod val="65000"/>
                    <a:lumOff val="35000"/>
                  </a:schemeClr>
                </a:solidFill>
                <a:latin typeface="+mn-ea"/>
                <a:cs typeface="Times New Roman" panose="02020603050405020304" pitchFamily="18" charset="0"/>
              </a:rPr>
              <a:t>位为</a:t>
            </a:r>
            <a:r>
              <a:rPr lang="en-US" altLang="zh-CN" kern="100" dirty="0">
                <a:solidFill>
                  <a:schemeClr val="tx1">
                    <a:lumMod val="65000"/>
                    <a:lumOff val="35000"/>
                  </a:schemeClr>
                </a:solidFill>
                <a:latin typeface="+mn-ea"/>
                <a:cs typeface="Times New Roman" panose="02020603050405020304" pitchFamily="18" charset="0"/>
              </a:rPr>
              <a:t>0</a:t>
            </a:r>
            <a:r>
              <a:rPr lang="zh-CN" altLang="zh-CN" kern="100" dirty="0">
                <a:solidFill>
                  <a:schemeClr val="tx1">
                    <a:lumMod val="65000"/>
                    <a:lumOff val="35000"/>
                  </a:schemeClr>
                </a:solidFill>
                <a:latin typeface="+mn-ea"/>
                <a:cs typeface="Times New Roman" panose="02020603050405020304" pitchFamily="18" charset="0"/>
              </a:rPr>
              <a:t>时，表示数据帧，当</a:t>
            </a:r>
            <a:r>
              <a:rPr lang="en-US" altLang="zh-CN" kern="100" dirty="0">
                <a:solidFill>
                  <a:schemeClr val="tx1">
                    <a:lumMod val="65000"/>
                    <a:lumOff val="35000"/>
                  </a:schemeClr>
                </a:solidFill>
                <a:latin typeface="+mn-ea"/>
                <a:cs typeface="Times New Roman" panose="02020603050405020304" pitchFamily="18" charset="0"/>
              </a:rPr>
              <a:t>RTR</a:t>
            </a:r>
            <a:r>
              <a:rPr lang="zh-CN" altLang="zh-CN" kern="100" dirty="0">
                <a:solidFill>
                  <a:schemeClr val="tx1">
                    <a:lumMod val="65000"/>
                    <a:lumOff val="35000"/>
                  </a:schemeClr>
                </a:solidFill>
                <a:latin typeface="+mn-ea"/>
                <a:cs typeface="Times New Roman" panose="02020603050405020304" pitchFamily="18" charset="0"/>
              </a:rPr>
              <a:t>位为</a:t>
            </a:r>
            <a:r>
              <a:rPr lang="en-US" altLang="zh-CN" kern="100" dirty="0">
                <a:solidFill>
                  <a:schemeClr val="tx1">
                    <a:lumMod val="65000"/>
                    <a:lumOff val="35000"/>
                  </a:schemeClr>
                </a:solidFill>
                <a:latin typeface="+mn-ea"/>
                <a:cs typeface="Times New Roman" panose="02020603050405020304" pitchFamily="18" charset="0"/>
              </a:rPr>
              <a:t>1</a:t>
            </a:r>
            <a:r>
              <a:rPr lang="zh-CN" altLang="zh-CN" kern="100" dirty="0">
                <a:solidFill>
                  <a:schemeClr val="tx1">
                    <a:lumMod val="65000"/>
                    <a:lumOff val="35000"/>
                  </a:schemeClr>
                </a:solidFill>
                <a:latin typeface="+mn-ea"/>
                <a:cs typeface="Times New Roman" panose="02020603050405020304" pitchFamily="18" charset="0"/>
              </a:rPr>
              <a:t>时，表示远程帧。远程帧没有数据场，数据长度代码的值可以为容许范围</a:t>
            </a:r>
            <a:r>
              <a:rPr lang="en-US" altLang="zh-CN" kern="100" dirty="0">
                <a:solidFill>
                  <a:schemeClr val="tx1">
                    <a:lumMod val="65000"/>
                    <a:lumOff val="35000"/>
                  </a:schemeClr>
                </a:solidFill>
                <a:latin typeface="+mn-ea"/>
                <a:cs typeface="Times New Roman" panose="02020603050405020304" pitchFamily="18" charset="0"/>
              </a:rPr>
              <a:t>0~8</a:t>
            </a:r>
            <a:r>
              <a:rPr lang="zh-CN" altLang="zh-CN" kern="100" dirty="0">
                <a:solidFill>
                  <a:schemeClr val="tx1">
                    <a:lumMod val="65000"/>
                    <a:lumOff val="35000"/>
                  </a:schemeClr>
                </a:solidFill>
                <a:latin typeface="+mn-ea"/>
                <a:cs typeface="Times New Roman" panose="02020603050405020304" pitchFamily="18" charset="0"/>
              </a:rPr>
              <a:t>的任何数值而不受制约。</a:t>
            </a:r>
            <a:endParaRPr lang="zh-CN" altLang="zh-CN"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5" y="930746"/>
            <a:ext cx="8496944" cy="1323439"/>
          </a:xfrm>
          <a:prstGeom prst="rect">
            <a:avLst/>
          </a:prstGeom>
        </p:spPr>
        <p:txBody>
          <a:bodyPr wrap="square">
            <a:spAutoFit/>
          </a:bodyPr>
          <a:lstStyle/>
          <a:p>
            <a:pPr indent="450850" algn="just"/>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．错误帧</a:t>
            </a:r>
            <a:endParaRPr lang="zh-CN" altLang="en-US" sz="2000" kern="100" dirty="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错误帧是由总线上任何检测到错误的节点所发出的帧。如图</a:t>
            </a:r>
            <a:r>
              <a:rPr lang="en-US" altLang="zh-CN" sz="2000" kern="100" dirty="0">
                <a:solidFill>
                  <a:schemeClr val="tx1">
                    <a:lumMod val="65000"/>
                    <a:lumOff val="35000"/>
                  </a:schemeClr>
                </a:solidFill>
                <a:latin typeface="+mn-ea"/>
              </a:rPr>
              <a:t>17-9</a:t>
            </a:r>
            <a:r>
              <a:rPr lang="zh-CN" altLang="en-US" sz="2000" kern="100" dirty="0">
                <a:solidFill>
                  <a:schemeClr val="tx1">
                    <a:lumMod val="65000"/>
                    <a:lumOff val="35000"/>
                  </a:schemeClr>
                </a:solidFill>
                <a:latin typeface="+mn-ea"/>
              </a:rPr>
              <a:t>所示，错误帧由两个不同的场组成。第一个场是由不同的节点提供的错误标志的叠加，第二个场是错误界定符。</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graphicFrame>
        <p:nvGraphicFramePr>
          <p:cNvPr id="7" name="对象 6"/>
          <p:cNvGraphicFramePr>
            <a:graphicFrameLocks noChangeAspect="1"/>
          </p:cNvGraphicFramePr>
          <p:nvPr/>
        </p:nvGraphicFramePr>
        <p:xfrm>
          <a:off x="2300904" y="2586930"/>
          <a:ext cx="4542186" cy="1412865"/>
        </p:xfrm>
        <a:graphic>
          <a:graphicData uri="http://schemas.openxmlformats.org/presentationml/2006/ole">
            <mc:AlternateContent xmlns:mc="http://schemas.openxmlformats.org/markup-compatibility/2006">
              <mc:Choice xmlns:v="urn:schemas-microsoft-com:vml" Requires="v">
                <p:oleObj spid="_x0000_s182488" name="Visio" r:id="rId1" imgW="3496310" imgH="1093470" progId="Visio.Drawing.11">
                  <p:embed/>
                </p:oleObj>
              </mc:Choice>
              <mc:Fallback>
                <p:oleObj name="Visio" r:id="rId1" imgW="3496310" imgH="109347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904" y="2586930"/>
                        <a:ext cx="4542186" cy="1412865"/>
                      </a:xfrm>
                      <a:prstGeom prst="rect">
                        <a:avLst/>
                      </a:prstGeom>
                      <a:solidFill>
                        <a:schemeClr val="bg1"/>
                      </a:solidFill>
                    </p:spPr>
                  </p:pic>
                </p:oleObj>
              </mc:Fallback>
            </mc:AlternateContent>
          </a:graphicData>
        </a:graphic>
      </p:graphicFrame>
      <p:sp>
        <p:nvSpPr>
          <p:cNvPr id="11" name="矩形 10"/>
          <p:cNvSpPr/>
          <p:nvPr/>
        </p:nvSpPr>
        <p:spPr>
          <a:xfrm>
            <a:off x="3262985" y="4083918"/>
            <a:ext cx="2618024" cy="400110"/>
          </a:xfrm>
          <a:prstGeom prst="rect">
            <a:avLst/>
          </a:prstGeom>
        </p:spPr>
        <p:txBody>
          <a:bodyPr wrap="none">
            <a:spAutoFit/>
          </a:bodyPr>
          <a:lstStyle/>
          <a:p>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17-9 </a:t>
            </a:r>
            <a:r>
              <a:rPr lang="zh-CN" altLang="zh-CN" sz="2000" kern="100" dirty="0">
                <a:latin typeface="+mn-ea"/>
                <a:cs typeface="Times New Roman" panose="02020603050405020304" pitchFamily="18" charset="0"/>
              </a:rPr>
              <a:t>错误帧的格式</a:t>
            </a:r>
            <a:endParaRPr lang="zh-CN" altLang="en-US" sz="20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right)">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a:t>
            </a:r>
            <a:r>
              <a:rPr lang="zh-CN" altLang="en-US" dirty="0"/>
              <a:t>总线的概述</a:t>
            </a:r>
            <a:endParaRPr lang="zh-CN" altLang="en-US" dirty="0"/>
          </a:p>
        </p:txBody>
      </p:sp>
      <p:sp>
        <p:nvSpPr>
          <p:cNvPr id="4" name="矩形 3"/>
          <p:cNvSpPr/>
          <p:nvPr/>
        </p:nvSpPr>
        <p:spPr>
          <a:xfrm>
            <a:off x="1331640" y="1923678"/>
            <a:ext cx="6480720" cy="1631216"/>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前面已经学习了串行通信接口</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和串行外设接口</a:t>
            </a:r>
            <a:r>
              <a:rPr lang="en-US" altLang="zh-CN" sz="2000" kern="100" dirty="0">
                <a:solidFill>
                  <a:schemeClr val="tx1">
                    <a:lumMod val="65000"/>
                    <a:lumOff val="35000"/>
                  </a:schemeClr>
                </a:solidFill>
                <a:latin typeface="+mn-ea"/>
              </a:rPr>
              <a:t>SPI</a:t>
            </a:r>
            <a:r>
              <a:rPr lang="zh-CN" altLang="en-US" sz="2000" kern="100" dirty="0">
                <a:solidFill>
                  <a:schemeClr val="tx1">
                    <a:lumMod val="65000"/>
                    <a:lumOff val="35000"/>
                  </a:schemeClr>
                </a:solidFill>
                <a:latin typeface="+mn-ea"/>
              </a:rPr>
              <a:t>，相对于这两种通信接口，同为串行通信接口的增强型控制器局域网接口</a:t>
            </a:r>
            <a:r>
              <a:rPr lang="en-US" altLang="zh-CN" sz="2000" kern="100" dirty="0">
                <a:solidFill>
                  <a:schemeClr val="tx1">
                    <a:lumMod val="65000"/>
                    <a:lumOff val="35000"/>
                  </a:schemeClr>
                </a:solidFill>
                <a:latin typeface="+mn-ea"/>
              </a:rPr>
              <a:t>eCAN</a:t>
            </a:r>
            <a:r>
              <a:rPr lang="zh-CN" altLang="en-US" sz="2000" kern="100" dirty="0">
                <a:solidFill>
                  <a:schemeClr val="tx1">
                    <a:lumMod val="65000"/>
                    <a:lumOff val="35000"/>
                  </a:schemeClr>
                </a:solidFill>
                <a:latin typeface="+mn-ea"/>
              </a:rPr>
              <a:t>就显的比较复杂了。为了能够更好的理解和掌握</a:t>
            </a:r>
            <a:r>
              <a:rPr lang="en-US" altLang="zh-CN" sz="2000" kern="100" dirty="0">
                <a:solidFill>
                  <a:schemeClr val="tx1">
                    <a:lumMod val="65000"/>
                    <a:lumOff val="35000"/>
                  </a:schemeClr>
                </a:solidFill>
                <a:latin typeface="+mn-ea"/>
              </a:rPr>
              <a:t>eCAN</a:t>
            </a:r>
            <a:r>
              <a:rPr lang="zh-CN" altLang="en-US" sz="2000" kern="100" dirty="0">
                <a:solidFill>
                  <a:schemeClr val="tx1">
                    <a:lumMod val="65000"/>
                    <a:lumOff val="35000"/>
                  </a:schemeClr>
                </a:solidFill>
                <a:latin typeface="+mn-ea"/>
              </a:rPr>
              <a:t>，下面将从</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总线最基本的知识入手，全面的来了解一下</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通信的相关知识。</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1203598"/>
            <a:ext cx="8496944" cy="3170099"/>
          </a:xfrm>
          <a:prstGeom prst="rect">
            <a:avLst/>
          </a:prstGeom>
        </p:spPr>
        <p:txBody>
          <a:bodyPr wrap="square">
            <a:spAutoFit/>
          </a:bodyPr>
          <a:lstStyle/>
          <a:p>
            <a:pPr indent="450850" algn="just"/>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总线有两种形式的错误标志：主动的错误标志和被动的错误</a:t>
            </a:r>
            <a:r>
              <a:rPr lang="zh-CN" altLang="en-US" sz="2000" kern="100" dirty="0" smtClean="0">
                <a:solidFill>
                  <a:schemeClr val="tx1">
                    <a:lumMod val="65000"/>
                    <a:lumOff val="35000"/>
                  </a:schemeClr>
                </a:solidFill>
                <a:latin typeface="+mn-ea"/>
              </a:rPr>
              <a:t>标志。</a:t>
            </a:r>
            <a:endParaRPr lang="en-US" altLang="zh-CN" sz="2000" kern="100" dirty="0" smtClean="0">
              <a:solidFill>
                <a:schemeClr val="tx1">
                  <a:lumMod val="65000"/>
                  <a:lumOff val="35000"/>
                </a:schemeClr>
              </a:solidFill>
              <a:latin typeface="+mn-ea"/>
            </a:endParaRPr>
          </a:p>
          <a:p>
            <a:pPr indent="450850" algn="just"/>
            <a:r>
              <a:rPr lang="en-US" altLang="zh-CN" sz="2000" kern="100" dirty="0" smtClean="0">
                <a:solidFill>
                  <a:schemeClr val="tx1">
                    <a:lumMod val="65000"/>
                    <a:lumOff val="35000"/>
                  </a:schemeClr>
                </a:solidFill>
                <a:latin typeface="+mn-ea"/>
              </a:rPr>
              <a:t>· </a:t>
            </a:r>
            <a:r>
              <a:rPr lang="zh-CN" altLang="en-US" sz="2000" kern="100" dirty="0" smtClean="0">
                <a:solidFill>
                  <a:schemeClr val="tx1">
                    <a:lumMod val="65000"/>
                    <a:lumOff val="35000"/>
                  </a:schemeClr>
                </a:solidFill>
                <a:latin typeface="+mn-ea"/>
              </a:rPr>
              <a:t>主动</a:t>
            </a:r>
            <a:r>
              <a:rPr lang="zh-CN" altLang="en-US" sz="2000" kern="100" dirty="0">
                <a:solidFill>
                  <a:schemeClr val="tx1">
                    <a:lumMod val="65000"/>
                    <a:lumOff val="35000"/>
                  </a:schemeClr>
                </a:solidFill>
                <a:latin typeface="+mn-ea"/>
              </a:rPr>
              <a:t>的错误标志：由</a:t>
            </a:r>
            <a:r>
              <a:rPr lang="en-US" altLang="zh-CN" sz="2000" kern="100" dirty="0">
                <a:solidFill>
                  <a:schemeClr val="tx1">
                    <a:lumMod val="65000"/>
                    <a:lumOff val="35000"/>
                  </a:schemeClr>
                </a:solidFill>
                <a:latin typeface="+mn-ea"/>
              </a:rPr>
              <a:t>6</a:t>
            </a:r>
            <a:r>
              <a:rPr lang="zh-CN" altLang="en-US" sz="2000" kern="100" dirty="0">
                <a:solidFill>
                  <a:schemeClr val="tx1">
                    <a:lumMod val="65000"/>
                    <a:lumOff val="35000"/>
                  </a:schemeClr>
                </a:solidFill>
                <a:latin typeface="+mn-ea"/>
              </a:rPr>
              <a:t>个连续的“显性”位组成</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indent="450850" algn="just"/>
            <a:r>
              <a:rPr lang="en-US" altLang="zh-CN" sz="2000" kern="100" dirty="0" smtClean="0">
                <a:solidFill>
                  <a:schemeClr val="tx1">
                    <a:lumMod val="65000"/>
                    <a:lumOff val="35000"/>
                  </a:schemeClr>
                </a:solidFill>
                <a:latin typeface="+mn-ea"/>
              </a:rPr>
              <a:t>· </a:t>
            </a:r>
            <a:r>
              <a:rPr lang="zh-CN" altLang="en-US" sz="2000" kern="100" dirty="0" smtClean="0">
                <a:solidFill>
                  <a:schemeClr val="tx1">
                    <a:lumMod val="65000"/>
                    <a:lumOff val="35000"/>
                  </a:schemeClr>
                </a:solidFill>
                <a:latin typeface="+mn-ea"/>
              </a:rPr>
              <a:t>被动</a:t>
            </a:r>
            <a:r>
              <a:rPr lang="zh-CN" altLang="en-US" sz="2000" kern="100" dirty="0">
                <a:solidFill>
                  <a:schemeClr val="tx1">
                    <a:lumMod val="65000"/>
                    <a:lumOff val="35000"/>
                  </a:schemeClr>
                </a:solidFill>
                <a:latin typeface="+mn-ea"/>
              </a:rPr>
              <a:t>的错误标志：由</a:t>
            </a:r>
            <a:r>
              <a:rPr lang="en-US" altLang="zh-CN" sz="2000" kern="100" dirty="0">
                <a:solidFill>
                  <a:schemeClr val="tx1">
                    <a:lumMod val="65000"/>
                    <a:lumOff val="35000"/>
                  </a:schemeClr>
                </a:solidFill>
                <a:latin typeface="+mn-ea"/>
              </a:rPr>
              <a:t>6</a:t>
            </a:r>
            <a:r>
              <a:rPr lang="zh-CN" altLang="en-US" sz="2000" kern="100" dirty="0">
                <a:solidFill>
                  <a:schemeClr val="tx1">
                    <a:lumMod val="65000"/>
                    <a:lumOff val="35000"/>
                  </a:schemeClr>
                </a:solidFill>
                <a:latin typeface="+mn-ea"/>
              </a:rPr>
              <a:t>个连续的“隐性”位组成，除非被其他节点的“显性”位重写。</a:t>
            </a:r>
            <a:endParaRPr lang="zh-CN" altLang="en-US" sz="2000" kern="100" dirty="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检测到错误条件的“错误激活”的节点通过发送主动错误标志只是错误。错误标志的形式破坏了从帧起始到</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界定符的位填充的规则，或者破坏了</a:t>
            </a:r>
            <a:r>
              <a:rPr lang="en-US" altLang="zh-CN" sz="2000" kern="100" dirty="0">
                <a:solidFill>
                  <a:schemeClr val="tx1">
                    <a:lumMod val="65000"/>
                    <a:lumOff val="35000"/>
                  </a:schemeClr>
                </a:solidFill>
                <a:latin typeface="+mn-ea"/>
              </a:rPr>
              <a:t>ACK</a:t>
            </a:r>
            <a:r>
              <a:rPr lang="zh-CN" altLang="en-US" sz="2000" kern="100" dirty="0">
                <a:solidFill>
                  <a:schemeClr val="tx1">
                    <a:lumMod val="65000"/>
                    <a:lumOff val="35000"/>
                  </a:schemeClr>
                </a:solidFill>
                <a:latin typeface="+mn-ea"/>
              </a:rPr>
              <a:t>场或帧结尾场的固定形式。所有网络中的其余节点由此检测到错误条件并与此同时发送错误标志。因此，“显性”位的序列导致一个结果，这个结果就是把个别节点发送的不同的错误标志叠加在一起。这个序列的总长度最小为</a:t>
            </a:r>
            <a:r>
              <a:rPr lang="en-US" altLang="zh-CN" sz="2000" kern="100" dirty="0">
                <a:solidFill>
                  <a:schemeClr val="tx1">
                    <a:lumMod val="65000"/>
                    <a:lumOff val="35000"/>
                  </a:schemeClr>
                </a:solidFill>
                <a:latin typeface="+mn-ea"/>
              </a:rPr>
              <a:t>6</a:t>
            </a:r>
            <a:r>
              <a:rPr lang="zh-CN" altLang="en-US" sz="2000" kern="100" dirty="0">
                <a:solidFill>
                  <a:schemeClr val="tx1">
                    <a:lumMod val="65000"/>
                    <a:lumOff val="35000"/>
                  </a:schemeClr>
                </a:solidFill>
                <a:latin typeface="+mn-ea"/>
              </a:rPr>
              <a:t>个位，最大为</a:t>
            </a:r>
            <a:r>
              <a:rPr lang="en-US" altLang="zh-CN" sz="2000" kern="100" dirty="0">
                <a:solidFill>
                  <a:schemeClr val="tx1">
                    <a:lumMod val="65000"/>
                    <a:lumOff val="35000"/>
                  </a:schemeClr>
                </a:solidFill>
                <a:latin typeface="+mn-ea"/>
              </a:rPr>
              <a:t>12</a:t>
            </a:r>
            <a:r>
              <a:rPr lang="zh-CN" altLang="en-US" sz="2000" kern="100" dirty="0">
                <a:solidFill>
                  <a:schemeClr val="tx1">
                    <a:lumMod val="65000"/>
                    <a:lumOff val="35000"/>
                  </a:schemeClr>
                </a:solidFill>
                <a:latin typeface="+mn-ea"/>
              </a:rPr>
              <a:t>个位。</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2067694"/>
            <a:ext cx="6912768" cy="1938992"/>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检测到错位条件的“错误被动”的节点试图通过发送被动错误标志来指示错误。“错误被动”的节点等待</a:t>
            </a:r>
            <a:r>
              <a:rPr lang="en-US" altLang="zh-CN" sz="2000" kern="100" dirty="0">
                <a:solidFill>
                  <a:schemeClr val="tx1">
                    <a:lumMod val="65000"/>
                    <a:lumOff val="35000"/>
                  </a:schemeClr>
                </a:solidFill>
                <a:latin typeface="+mn-ea"/>
              </a:rPr>
              <a:t>6</a:t>
            </a:r>
            <a:r>
              <a:rPr lang="zh-CN" altLang="en-US" sz="2000" kern="100" dirty="0">
                <a:solidFill>
                  <a:schemeClr val="tx1">
                    <a:lumMod val="65000"/>
                    <a:lumOff val="35000"/>
                  </a:schemeClr>
                </a:solidFill>
                <a:latin typeface="+mn-ea"/>
              </a:rPr>
              <a:t>个相同极性的连续位，这</a:t>
            </a:r>
            <a:r>
              <a:rPr lang="en-US" altLang="zh-CN" sz="2000" kern="100" dirty="0">
                <a:solidFill>
                  <a:schemeClr val="tx1">
                    <a:lumMod val="65000"/>
                    <a:lumOff val="35000"/>
                  </a:schemeClr>
                </a:solidFill>
                <a:latin typeface="+mn-ea"/>
              </a:rPr>
              <a:t>6</a:t>
            </a:r>
            <a:r>
              <a:rPr lang="zh-CN" altLang="en-US" sz="2000" kern="100" dirty="0">
                <a:solidFill>
                  <a:schemeClr val="tx1">
                    <a:lumMod val="65000"/>
                    <a:lumOff val="35000"/>
                  </a:schemeClr>
                </a:solidFill>
                <a:latin typeface="+mn-ea"/>
              </a:rPr>
              <a:t>个位位于被动错误标志的开始。当这</a:t>
            </a:r>
            <a:r>
              <a:rPr lang="en-US" altLang="zh-CN" sz="2000" kern="100" dirty="0">
                <a:solidFill>
                  <a:schemeClr val="tx1">
                    <a:lumMod val="65000"/>
                    <a:lumOff val="35000"/>
                  </a:schemeClr>
                </a:solidFill>
                <a:latin typeface="+mn-ea"/>
              </a:rPr>
              <a:t>6</a:t>
            </a:r>
            <a:r>
              <a:rPr lang="zh-CN" altLang="en-US" sz="2000" kern="100" dirty="0">
                <a:solidFill>
                  <a:schemeClr val="tx1">
                    <a:lumMod val="65000"/>
                    <a:lumOff val="35000"/>
                  </a:schemeClr>
                </a:solidFill>
                <a:latin typeface="+mn-ea"/>
              </a:rPr>
              <a:t>个相同的位被检测到时，被动错误标志的发送就完成了。</a:t>
            </a:r>
            <a:endParaRPr lang="zh-CN" altLang="en-US" sz="2000" kern="100" dirty="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错误标志传送了以后，发送的是错误界定符。错误界定符包括了</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个“隐性”的位，就是</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个</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5075" y="699410"/>
            <a:ext cx="8057512" cy="677108"/>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4</a:t>
            </a:r>
            <a:r>
              <a:rPr lang="zh-CN" altLang="en-US" sz="2000" kern="100" dirty="0">
                <a:solidFill>
                  <a:schemeClr val="tx1">
                    <a:lumMod val="65000"/>
                    <a:lumOff val="35000"/>
                  </a:schemeClr>
                </a:solidFill>
                <a:latin typeface="+mn-ea"/>
              </a:rPr>
              <a:t>．过载帧</a:t>
            </a:r>
            <a:endParaRPr lang="zh-CN" altLang="en-US" sz="2000" kern="100" dirty="0">
              <a:solidFill>
                <a:schemeClr val="tx1">
                  <a:lumMod val="65000"/>
                  <a:lumOff val="35000"/>
                </a:schemeClr>
              </a:solidFill>
              <a:latin typeface="+mn-ea"/>
            </a:endParaRPr>
          </a:p>
          <a:p>
            <a:pPr indent="450850" algn="just"/>
            <a:r>
              <a:rPr lang="zh-CN" altLang="en-US" kern="100" dirty="0">
                <a:solidFill>
                  <a:schemeClr val="tx1">
                    <a:lumMod val="65000"/>
                    <a:lumOff val="35000"/>
                  </a:schemeClr>
                </a:solidFill>
                <a:latin typeface="+mn-ea"/>
              </a:rPr>
              <a:t>如图</a:t>
            </a:r>
            <a:r>
              <a:rPr lang="en-US" altLang="zh-CN" kern="100" dirty="0">
                <a:solidFill>
                  <a:schemeClr val="tx1">
                    <a:lumMod val="65000"/>
                    <a:lumOff val="35000"/>
                  </a:schemeClr>
                </a:solidFill>
                <a:latin typeface="+mn-ea"/>
              </a:rPr>
              <a:t>17-10</a:t>
            </a:r>
            <a:r>
              <a:rPr lang="zh-CN" altLang="en-US" kern="100" dirty="0">
                <a:solidFill>
                  <a:schemeClr val="tx1">
                    <a:lumMod val="65000"/>
                    <a:lumOff val="35000"/>
                  </a:schemeClr>
                </a:solidFill>
                <a:latin typeface="+mn-ea"/>
              </a:rPr>
              <a:t>所示，过载帧包括了两个位场：过载标志和过载界定符。</a:t>
            </a:r>
            <a:endParaRPr lang="zh-CN" altLang="en-US"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graphicFrame>
        <p:nvGraphicFramePr>
          <p:cNvPr id="3" name="对象 2"/>
          <p:cNvGraphicFramePr>
            <a:graphicFrameLocks noChangeAspect="1"/>
          </p:cNvGraphicFramePr>
          <p:nvPr/>
        </p:nvGraphicFramePr>
        <p:xfrm>
          <a:off x="2376474" y="1407296"/>
          <a:ext cx="4391051" cy="1365854"/>
        </p:xfrm>
        <a:graphic>
          <a:graphicData uri="http://schemas.openxmlformats.org/presentationml/2006/ole">
            <mc:AlternateContent xmlns:mc="http://schemas.openxmlformats.org/markup-compatibility/2006">
              <mc:Choice xmlns:v="urn:schemas-microsoft-com:vml" Requires="v">
                <p:oleObj spid="_x0000_s183507" name="Visio" r:id="rId1" imgW="3496310" imgH="1093470" progId="Visio.Drawing.11">
                  <p:embed/>
                </p:oleObj>
              </mc:Choice>
              <mc:Fallback>
                <p:oleObj name="Visio" r:id="rId1" imgW="3496310" imgH="109347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74" y="1407296"/>
                        <a:ext cx="4391051" cy="1365854"/>
                      </a:xfrm>
                      <a:prstGeom prst="rect">
                        <a:avLst/>
                      </a:prstGeom>
                      <a:solidFill>
                        <a:schemeClr val="bg1"/>
                      </a:solidFill>
                    </p:spPr>
                  </p:pic>
                </p:oleObj>
              </mc:Fallback>
            </mc:AlternateContent>
          </a:graphicData>
        </a:graphic>
      </p:graphicFrame>
      <p:sp>
        <p:nvSpPr>
          <p:cNvPr id="5" name="矩形 4"/>
          <p:cNvSpPr/>
          <p:nvPr/>
        </p:nvSpPr>
        <p:spPr>
          <a:xfrm>
            <a:off x="3187647" y="2773150"/>
            <a:ext cx="2768707"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17-10 </a:t>
            </a:r>
            <a:r>
              <a:rPr lang="zh-CN" altLang="zh-CN" sz="2000" kern="100" dirty="0">
                <a:latin typeface="+mn-ea"/>
                <a:cs typeface="Times New Roman" panose="02020603050405020304" pitchFamily="18" charset="0"/>
              </a:rPr>
              <a:t>过载帧的格式</a:t>
            </a:r>
            <a:endParaRPr lang="zh-CN" altLang="zh-CN" sz="2000" kern="100" dirty="0">
              <a:latin typeface="+mn-ea"/>
              <a:cs typeface="Times New Roman" panose="02020603050405020304" pitchFamily="18" charset="0"/>
            </a:endParaRPr>
          </a:p>
        </p:txBody>
      </p:sp>
      <p:sp>
        <p:nvSpPr>
          <p:cNvPr id="6" name="矩形 5"/>
          <p:cNvSpPr/>
          <p:nvPr/>
        </p:nvSpPr>
        <p:spPr>
          <a:xfrm>
            <a:off x="215516" y="3275915"/>
            <a:ext cx="8712968" cy="1754326"/>
          </a:xfrm>
          <a:prstGeom prst="rect">
            <a:avLst/>
          </a:prstGeom>
        </p:spPr>
        <p:txBody>
          <a:bodyPr wrap="square">
            <a:spAutoFit/>
          </a:bodyPr>
          <a:lstStyle/>
          <a:p>
            <a:pPr indent="538480" algn="just">
              <a:lnSpc>
                <a:spcPct val="120000"/>
              </a:lnSpc>
              <a:spcAft>
                <a:spcPts val="0"/>
              </a:spcAft>
            </a:pPr>
            <a:r>
              <a:rPr lang="zh-CN" altLang="zh-CN" kern="100" dirty="0">
                <a:solidFill>
                  <a:schemeClr val="tx1">
                    <a:lumMod val="65000"/>
                    <a:lumOff val="35000"/>
                  </a:schemeClr>
                </a:solidFill>
                <a:latin typeface="+mn-ea"/>
                <a:cs typeface="Times New Roman" panose="02020603050405020304" pitchFamily="18" charset="0"/>
              </a:rPr>
              <a:t>通常有三种过载的情况，这三种情况都会引发过载标志的发送</a:t>
            </a:r>
            <a:r>
              <a:rPr lang="zh-CN" altLang="zh-CN" kern="100" dirty="0" smtClean="0">
                <a:solidFill>
                  <a:schemeClr val="tx1">
                    <a:lumMod val="65000"/>
                    <a:lumOff val="35000"/>
                  </a:schemeClr>
                </a:solidFill>
                <a:latin typeface="+mn-ea"/>
                <a:cs typeface="Times New Roman" panose="02020603050405020304" pitchFamily="18" charset="0"/>
              </a:rPr>
              <a:t>：</a:t>
            </a:r>
            <a:endParaRPr lang="en-US" altLang="zh-CN" kern="100" dirty="0" smtClean="0">
              <a:solidFill>
                <a:schemeClr val="tx1">
                  <a:lumMod val="65000"/>
                  <a:lumOff val="35000"/>
                </a:schemeClr>
              </a:solidFill>
              <a:latin typeface="+mn-ea"/>
              <a:cs typeface="Times New Roman" panose="02020603050405020304" pitchFamily="18" charset="0"/>
            </a:endParaRPr>
          </a:p>
          <a:p>
            <a:pPr indent="363855" algn="just">
              <a:lnSpc>
                <a:spcPct val="120000"/>
              </a:lnSpc>
              <a:spcAft>
                <a:spcPts val="0"/>
              </a:spcAft>
            </a:pPr>
            <a:r>
              <a:rPr lang="en-US" altLang="zh-CN" kern="100" dirty="0" smtClean="0">
                <a:solidFill>
                  <a:schemeClr val="tx1">
                    <a:lumMod val="65000"/>
                    <a:lumOff val="35000"/>
                  </a:schemeClr>
                </a:solidFill>
                <a:latin typeface="+mn-ea"/>
                <a:cs typeface="Times New Roman" panose="02020603050405020304" pitchFamily="18" charset="0"/>
              </a:rPr>
              <a:t>· </a:t>
            </a:r>
            <a:r>
              <a:rPr lang="zh-CN" altLang="zh-CN" kern="100" dirty="0" smtClean="0">
                <a:solidFill>
                  <a:schemeClr val="tx1">
                    <a:lumMod val="65000"/>
                    <a:lumOff val="35000"/>
                  </a:schemeClr>
                </a:solidFill>
                <a:latin typeface="+mn-ea"/>
                <a:cs typeface="Times New Roman" panose="02020603050405020304" pitchFamily="18" charset="0"/>
              </a:rPr>
              <a:t>相邻</a:t>
            </a:r>
            <a:r>
              <a:rPr lang="zh-CN" altLang="zh-CN" kern="100" dirty="0">
                <a:solidFill>
                  <a:schemeClr val="tx1">
                    <a:lumMod val="65000"/>
                    <a:lumOff val="35000"/>
                  </a:schemeClr>
                </a:solidFill>
                <a:latin typeface="+mn-ea"/>
                <a:cs typeface="Times New Roman" panose="02020603050405020304" pitchFamily="18" charset="0"/>
              </a:rPr>
              <a:t>的数据帧或远程帧之间需要增加一定的额外延时</a:t>
            </a:r>
            <a:r>
              <a:rPr lang="zh-CN" altLang="zh-CN" kern="100" dirty="0" smtClean="0">
                <a:solidFill>
                  <a:schemeClr val="tx1">
                    <a:lumMod val="65000"/>
                    <a:lumOff val="35000"/>
                  </a:schemeClr>
                </a:solidFill>
                <a:latin typeface="+mn-ea"/>
                <a:cs typeface="Times New Roman" panose="02020603050405020304" pitchFamily="18" charset="0"/>
              </a:rPr>
              <a:t>。</a:t>
            </a:r>
            <a:endParaRPr lang="en-US" altLang="zh-CN" kern="100" dirty="0" smtClean="0">
              <a:solidFill>
                <a:schemeClr val="tx1">
                  <a:lumMod val="65000"/>
                  <a:lumOff val="35000"/>
                </a:schemeClr>
              </a:solidFill>
              <a:latin typeface="+mn-ea"/>
              <a:cs typeface="Times New Roman" panose="02020603050405020304" pitchFamily="18" charset="0"/>
            </a:endParaRPr>
          </a:p>
          <a:p>
            <a:pPr indent="363855" algn="just">
              <a:lnSpc>
                <a:spcPct val="120000"/>
              </a:lnSpc>
              <a:spcAft>
                <a:spcPts val="0"/>
              </a:spcAft>
            </a:pPr>
            <a:r>
              <a:rPr lang="en-US" altLang="zh-CN" kern="100" dirty="0" smtClean="0">
                <a:solidFill>
                  <a:schemeClr val="tx1">
                    <a:lumMod val="65000"/>
                    <a:lumOff val="35000"/>
                  </a:schemeClr>
                </a:solidFill>
                <a:latin typeface="+mn-ea"/>
                <a:cs typeface="Times New Roman" panose="02020603050405020304" pitchFamily="18" charset="0"/>
              </a:rPr>
              <a:t>· </a:t>
            </a:r>
            <a:r>
              <a:rPr lang="zh-CN" altLang="zh-CN" kern="100" dirty="0" smtClean="0">
                <a:solidFill>
                  <a:schemeClr val="tx1">
                    <a:lumMod val="65000"/>
                    <a:lumOff val="35000"/>
                  </a:schemeClr>
                </a:solidFill>
                <a:latin typeface="+mn-ea"/>
                <a:cs typeface="Times New Roman" panose="02020603050405020304" pitchFamily="18" charset="0"/>
              </a:rPr>
              <a:t>在</a:t>
            </a:r>
            <a:r>
              <a:rPr lang="zh-CN" altLang="zh-CN" kern="100" dirty="0">
                <a:solidFill>
                  <a:schemeClr val="tx1">
                    <a:lumMod val="65000"/>
                    <a:lumOff val="35000"/>
                  </a:schemeClr>
                </a:solidFill>
                <a:latin typeface="+mn-ea"/>
                <a:cs typeface="Times New Roman" panose="02020603050405020304" pitchFamily="18" charset="0"/>
              </a:rPr>
              <a:t>间歇的第一和第二字节检测到一个“显性”位</a:t>
            </a:r>
            <a:r>
              <a:rPr lang="zh-CN" altLang="zh-CN" kern="100" dirty="0" smtClean="0">
                <a:solidFill>
                  <a:schemeClr val="tx1">
                    <a:lumMod val="65000"/>
                    <a:lumOff val="35000"/>
                  </a:schemeClr>
                </a:solidFill>
                <a:latin typeface="+mn-ea"/>
                <a:cs typeface="Times New Roman" panose="02020603050405020304" pitchFamily="18" charset="0"/>
              </a:rPr>
              <a:t>。</a:t>
            </a:r>
            <a:endParaRPr lang="en-US" altLang="zh-CN" kern="100" dirty="0" smtClean="0">
              <a:solidFill>
                <a:schemeClr val="tx1">
                  <a:lumMod val="65000"/>
                  <a:lumOff val="35000"/>
                </a:schemeClr>
              </a:solidFill>
              <a:latin typeface="+mn-ea"/>
              <a:cs typeface="Times New Roman" panose="02020603050405020304" pitchFamily="18" charset="0"/>
            </a:endParaRPr>
          </a:p>
          <a:p>
            <a:pPr marL="541655" indent="-177800" algn="just">
              <a:lnSpc>
                <a:spcPct val="120000"/>
              </a:lnSpc>
              <a:spcAft>
                <a:spcPts val="0"/>
              </a:spcAft>
            </a:pPr>
            <a:r>
              <a:rPr lang="en-US" altLang="zh-CN" kern="100" dirty="0" smtClean="0">
                <a:solidFill>
                  <a:schemeClr val="tx1">
                    <a:lumMod val="65000"/>
                    <a:lumOff val="35000"/>
                  </a:schemeClr>
                </a:solidFill>
                <a:latin typeface="+mn-ea"/>
                <a:cs typeface="Times New Roman" panose="02020603050405020304" pitchFamily="18" charset="0"/>
              </a:rPr>
              <a:t>· </a:t>
            </a:r>
            <a:r>
              <a:rPr lang="zh-CN" altLang="zh-CN" kern="100" dirty="0" smtClean="0">
                <a:solidFill>
                  <a:schemeClr val="tx1">
                    <a:lumMod val="65000"/>
                    <a:lumOff val="35000"/>
                  </a:schemeClr>
                </a:solidFill>
                <a:latin typeface="+mn-ea"/>
                <a:cs typeface="Times New Roman" panose="02020603050405020304" pitchFamily="18" charset="0"/>
              </a:rPr>
              <a:t>如果</a:t>
            </a:r>
            <a:r>
              <a:rPr lang="en-US" altLang="zh-CN" kern="100" dirty="0">
                <a:solidFill>
                  <a:schemeClr val="tx1">
                    <a:lumMod val="65000"/>
                    <a:lumOff val="35000"/>
                  </a:schemeClr>
                </a:solidFill>
                <a:latin typeface="+mn-ea"/>
                <a:cs typeface="Times New Roman" panose="02020603050405020304" pitchFamily="18" charset="0"/>
              </a:rPr>
              <a:t>CAN</a:t>
            </a:r>
            <a:r>
              <a:rPr lang="zh-CN" altLang="zh-CN" kern="100" dirty="0">
                <a:solidFill>
                  <a:schemeClr val="tx1">
                    <a:lumMod val="65000"/>
                    <a:lumOff val="35000"/>
                  </a:schemeClr>
                </a:solidFill>
                <a:latin typeface="+mn-ea"/>
                <a:cs typeface="Times New Roman" panose="02020603050405020304" pitchFamily="18" charset="0"/>
              </a:rPr>
              <a:t>节点在错误界定符或过载界定符的第</a:t>
            </a:r>
            <a:r>
              <a:rPr lang="en-US" altLang="zh-CN" kern="100" dirty="0">
                <a:solidFill>
                  <a:schemeClr val="tx1">
                    <a:lumMod val="65000"/>
                    <a:lumOff val="35000"/>
                  </a:schemeClr>
                </a:solidFill>
                <a:latin typeface="+mn-ea"/>
                <a:cs typeface="Times New Roman" panose="02020603050405020304" pitchFamily="18" charset="0"/>
              </a:rPr>
              <a:t>8</a:t>
            </a:r>
            <a:r>
              <a:rPr lang="zh-CN" altLang="zh-CN" kern="100" dirty="0">
                <a:solidFill>
                  <a:schemeClr val="tx1">
                    <a:lumMod val="65000"/>
                    <a:lumOff val="35000"/>
                  </a:schemeClr>
                </a:solidFill>
                <a:latin typeface="+mn-ea"/>
                <a:cs typeface="Times New Roman" panose="02020603050405020304" pitchFamily="18" charset="0"/>
              </a:rPr>
              <a:t>位</a:t>
            </a:r>
            <a:r>
              <a:rPr lang="en-US" altLang="zh-CN" kern="100" dirty="0">
                <a:solidFill>
                  <a:schemeClr val="tx1">
                    <a:lumMod val="65000"/>
                    <a:lumOff val="35000"/>
                  </a:schemeClr>
                </a:solidFill>
                <a:latin typeface="+mn-ea"/>
                <a:cs typeface="Times New Roman" panose="02020603050405020304" pitchFamily="18" charset="0"/>
              </a:rPr>
              <a:t>(</a:t>
            </a:r>
            <a:r>
              <a:rPr lang="zh-CN" altLang="zh-CN" kern="100" dirty="0">
                <a:solidFill>
                  <a:schemeClr val="tx1">
                    <a:lumMod val="65000"/>
                    <a:lumOff val="35000"/>
                  </a:schemeClr>
                </a:solidFill>
                <a:latin typeface="+mn-ea"/>
                <a:cs typeface="Times New Roman" panose="02020603050405020304" pitchFamily="18" charset="0"/>
              </a:rPr>
              <a:t>最后一位</a:t>
            </a:r>
            <a:r>
              <a:rPr lang="en-US" altLang="zh-CN" kern="100" dirty="0">
                <a:solidFill>
                  <a:schemeClr val="tx1">
                    <a:lumMod val="65000"/>
                    <a:lumOff val="35000"/>
                  </a:schemeClr>
                </a:solidFill>
                <a:latin typeface="+mn-ea"/>
                <a:cs typeface="Times New Roman" panose="02020603050405020304" pitchFamily="18" charset="0"/>
              </a:rPr>
              <a:t>)</a:t>
            </a:r>
            <a:r>
              <a:rPr lang="zh-CN" altLang="zh-CN" kern="100" dirty="0">
                <a:solidFill>
                  <a:schemeClr val="tx1">
                    <a:lumMod val="65000"/>
                    <a:lumOff val="35000"/>
                  </a:schemeClr>
                </a:solidFill>
                <a:latin typeface="+mn-ea"/>
                <a:cs typeface="Times New Roman" panose="02020603050405020304" pitchFamily="18" charset="0"/>
              </a:rPr>
              <a:t>采样到一个显性位，节点会发送一个过载帧，但错误计数器不会增加</a:t>
            </a:r>
            <a:r>
              <a:rPr lang="zh-CN" altLang="zh-CN" kern="100" dirty="0" smtClean="0">
                <a:solidFill>
                  <a:schemeClr val="tx1">
                    <a:lumMod val="65000"/>
                    <a:lumOff val="35000"/>
                  </a:schemeClr>
                </a:solidFill>
                <a:latin typeface="+mn-ea"/>
                <a:cs typeface="Times New Roman" panose="02020603050405020304" pitchFamily="18" charset="0"/>
              </a:rPr>
              <a:t>。</a:t>
            </a:r>
            <a:endParaRPr lang="zh-CN" altLang="zh-CN"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2016" y="1347614"/>
            <a:ext cx="8057512" cy="3170099"/>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根据过载情况</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而引发的过载帧只允许起始于所期望的间歇的第一个位时间，而根据情况</a:t>
            </a:r>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和情况</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引发的过载帧应起始于所检测到“显性”位之后的位。</a:t>
            </a:r>
            <a:endParaRPr lang="zh-CN" altLang="en-US" sz="2000" kern="100" dirty="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过载标志和主动错误标志一样，由</a:t>
            </a:r>
            <a:r>
              <a:rPr lang="en-US" altLang="zh-CN" sz="2000" kern="100" dirty="0">
                <a:solidFill>
                  <a:schemeClr val="tx1">
                    <a:lumMod val="65000"/>
                    <a:lumOff val="35000"/>
                  </a:schemeClr>
                </a:solidFill>
                <a:latin typeface="+mn-ea"/>
              </a:rPr>
              <a:t>6</a:t>
            </a:r>
            <a:r>
              <a:rPr lang="zh-CN" altLang="en-US" sz="2000" kern="100" dirty="0">
                <a:solidFill>
                  <a:schemeClr val="tx1">
                    <a:lumMod val="65000"/>
                    <a:lumOff val="35000"/>
                  </a:schemeClr>
                </a:solidFill>
                <a:latin typeface="+mn-ea"/>
              </a:rPr>
              <a:t>个“显性”的位组成，也就是由</a:t>
            </a:r>
            <a:r>
              <a:rPr lang="en-US" altLang="zh-CN" sz="2000" kern="100" dirty="0">
                <a:solidFill>
                  <a:schemeClr val="tx1">
                    <a:lumMod val="65000"/>
                    <a:lumOff val="35000"/>
                  </a:schemeClr>
                </a:solidFill>
                <a:latin typeface="+mn-ea"/>
              </a:rPr>
              <a:t>6</a:t>
            </a:r>
            <a:r>
              <a:rPr lang="zh-CN" altLang="en-US" sz="2000" kern="100" dirty="0">
                <a:solidFill>
                  <a:schemeClr val="tx1">
                    <a:lumMod val="65000"/>
                    <a:lumOff val="35000"/>
                  </a:schemeClr>
                </a:solidFill>
                <a:latin typeface="+mn-ea"/>
              </a:rPr>
              <a:t>个</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组成。过载标志的形式破坏了间歇场的固定形式。因此，所有网络中的其他节点都检测到过载条件并与此同时发出过载标志。如果有的节点在间歇的第</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个位期间检测到“显性”位，则这个位应当理解为帧的起始。</a:t>
            </a:r>
            <a:endParaRPr lang="zh-CN" altLang="en-US" sz="2000" kern="100" dirty="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过载界定符的形式和错误界定符的形式一样，也是由</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个“隐性”位组成。</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3244" y="771550"/>
            <a:ext cx="8057512" cy="1938992"/>
          </a:xfrm>
          <a:prstGeom prst="rect">
            <a:avLst/>
          </a:prstGeom>
        </p:spPr>
        <p:txBody>
          <a:bodyPr wrap="square">
            <a:spAutoFit/>
          </a:bodyPr>
          <a:lstStyle/>
          <a:p>
            <a:pPr indent="450850" algn="just"/>
            <a:r>
              <a:rPr lang="en-US" altLang="zh-CN" sz="2000" kern="100" dirty="0">
                <a:solidFill>
                  <a:schemeClr val="tx1">
                    <a:lumMod val="65000"/>
                    <a:lumOff val="35000"/>
                  </a:schemeClr>
                </a:solidFill>
                <a:latin typeface="+mn-ea"/>
              </a:rPr>
              <a:t>5</a:t>
            </a:r>
            <a:r>
              <a:rPr lang="zh-CN" altLang="en-US" sz="2000" kern="100" dirty="0">
                <a:solidFill>
                  <a:schemeClr val="tx1">
                    <a:lumMod val="65000"/>
                    <a:lumOff val="35000"/>
                  </a:schemeClr>
                </a:solidFill>
                <a:latin typeface="+mn-ea"/>
              </a:rPr>
              <a:t>．帧间空间</a:t>
            </a:r>
            <a:endParaRPr lang="zh-CN" altLang="en-US" sz="2000" kern="100" dirty="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数据帧</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或远程帧</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与先行帧的隔离是通过帧空间来实现的吗，无论此先行帧类型如何</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数据帧、远程帧、错误帧、过载帧</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。所不同的是，过载帧与错误帧之前没有帧间空间，多个过载帧之间也不是由帧间空间来隔离的。</a:t>
            </a:r>
            <a:endParaRPr lang="zh-CN" altLang="en-US" sz="2000" kern="100" dirty="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如图</a:t>
            </a:r>
            <a:r>
              <a:rPr lang="en-US" altLang="zh-CN" sz="2000" kern="100" dirty="0">
                <a:solidFill>
                  <a:schemeClr val="tx1">
                    <a:lumMod val="65000"/>
                    <a:lumOff val="35000"/>
                  </a:schemeClr>
                </a:solidFill>
                <a:latin typeface="+mn-ea"/>
              </a:rPr>
              <a:t>17-11</a:t>
            </a:r>
            <a:r>
              <a:rPr lang="zh-CN" altLang="en-US" sz="2000" kern="100" dirty="0">
                <a:solidFill>
                  <a:schemeClr val="tx1">
                    <a:lumMod val="65000"/>
                    <a:lumOff val="35000"/>
                  </a:schemeClr>
                </a:solidFill>
                <a:latin typeface="+mn-ea"/>
              </a:rPr>
              <a:t>所示，帧间空间包括间歇和总线空闲两种位场。</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graphicFrame>
        <p:nvGraphicFramePr>
          <p:cNvPr id="3" name="对象 2"/>
          <p:cNvGraphicFramePr>
            <a:graphicFrameLocks noChangeAspect="1"/>
          </p:cNvGraphicFramePr>
          <p:nvPr/>
        </p:nvGraphicFramePr>
        <p:xfrm>
          <a:off x="2176963" y="2745405"/>
          <a:ext cx="4790074" cy="1445384"/>
        </p:xfrm>
        <a:graphic>
          <a:graphicData uri="http://schemas.openxmlformats.org/presentationml/2006/ole">
            <mc:AlternateContent xmlns:mc="http://schemas.openxmlformats.org/markup-compatibility/2006">
              <mc:Choice xmlns:v="urn:schemas-microsoft-com:vml" Requires="v">
                <p:oleObj spid="_x0000_s186572" name="Visio" r:id="rId1" imgW="3594735" imgH="1093470" progId="Visio.Drawing.11">
                  <p:embed/>
                </p:oleObj>
              </mc:Choice>
              <mc:Fallback>
                <p:oleObj name="Visio" r:id="rId1" imgW="3594735" imgH="109347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6963" y="2745405"/>
                        <a:ext cx="4790074" cy="1445384"/>
                      </a:xfrm>
                      <a:prstGeom prst="rect">
                        <a:avLst/>
                      </a:prstGeom>
                      <a:solidFill>
                        <a:schemeClr val="bg1"/>
                      </a:solidFill>
                    </p:spPr>
                  </p:pic>
                </p:oleObj>
              </mc:Fallback>
            </mc:AlternateContent>
          </a:graphicData>
        </a:graphic>
      </p:graphicFrame>
      <p:sp>
        <p:nvSpPr>
          <p:cNvPr id="5" name="矩形 4"/>
          <p:cNvSpPr/>
          <p:nvPr/>
        </p:nvSpPr>
        <p:spPr>
          <a:xfrm>
            <a:off x="3059406" y="4371950"/>
            <a:ext cx="3025188"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17-11 </a:t>
            </a:r>
            <a:r>
              <a:rPr lang="zh-CN" altLang="zh-CN" sz="2000" kern="100" dirty="0">
                <a:latin typeface="+mn-ea"/>
                <a:cs typeface="Times New Roman" panose="02020603050405020304" pitchFamily="18" charset="0"/>
              </a:rPr>
              <a:t>帧间空间的格式</a:t>
            </a:r>
            <a:endParaRPr lang="zh-CN" altLang="zh-CN" sz="20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3244" y="1090354"/>
            <a:ext cx="8057512" cy="3785652"/>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间歇包括</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个“隐性”的位，间歇期间，所有的站均不允许传送数据帧或远程帧，唯一要做的是标识一个过载条件。如果</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节点有一报文等待发送并且节点在间歇的第三位采集到一个显性位，则此位被解释为帧的起始位，并从下一个位开始发送报文的标识符首位，而不用首先发送帧的起始位。</a:t>
            </a:r>
            <a:endParaRPr lang="zh-CN" altLang="en-US" sz="2000" kern="100" dirty="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总线空闲的时间是任意的，只要总线被认定为空闲，任何等待发送报文的节点就会访问总线。在发送其他报文期间，有报文被挂起，对于这样的报文，其传送始于间歇之后的第一个位。总线上检测到的“显性”的位可以解释为一个帧的起始。</a:t>
            </a:r>
            <a:endParaRPr lang="zh-CN" altLang="en-US" sz="2000" kern="100" dirty="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前面介绍了</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总线的数据帧、远程帧、错误帧、过载帧以及帧间空间，可能内容比较多也比较难理解，从平时应用的角度出发，重点掌握数据帧和远程帧就可以了。</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smtClean="0"/>
              <a:t>·</a:t>
            </a:r>
            <a:r>
              <a:rPr lang="en-US" altLang="zh-CN" dirty="0"/>
              <a:t>CAN</a:t>
            </a:r>
            <a:r>
              <a:rPr lang="zh-CN" altLang="zh-CN" dirty="0"/>
              <a:t>总线帧的格式和类型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3244" y="915566"/>
            <a:ext cx="8057512" cy="707886"/>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在</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总线中有</a:t>
            </a:r>
            <a:r>
              <a:rPr lang="en-US" altLang="zh-CN" sz="2000" kern="100" dirty="0">
                <a:solidFill>
                  <a:schemeClr val="tx1">
                    <a:lumMod val="65000"/>
                    <a:lumOff val="35000"/>
                  </a:schemeClr>
                </a:solidFill>
                <a:latin typeface="+mn-ea"/>
              </a:rPr>
              <a:t>5</a:t>
            </a:r>
            <a:r>
              <a:rPr lang="zh-CN" altLang="en-US" sz="2000" kern="100" dirty="0">
                <a:solidFill>
                  <a:schemeClr val="tx1">
                    <a:lumMod val="65000"/>
                    <a:lumOff val="35000"/>
                  </a:schemeClr>
                </a:solidFill>
                <a:latin typeface="+mn-ea"/>
              </a:rPr>
              <a:t>种不同的错误类型，这</a:t>
            </a:r>
            <a:r>
              <a:rPr lang="en-US" altLang="zh-CN" sz="2000" kern="100" dirty="0">
                <a:solidFill>
                  <a:schemeClr val="tx1">
                    <a:lumMod val="65000"/>
                    <a:lumOff val="35000"/>
                  </a:schemeClr>
                </a:solidFill>
                <a:latin typeface="+mn-ea"/>
              </a:rPr>
              <a:t>5</a:t>
            </a:r>
            <a:r>
              <a:rPr lang="zh-CN" altLang="en-US" sz="2000" kern="100" dirty="0">
                <a:solidFill>
                  <a:schemeClr val="tx1">
                    <a:lumMod val="65000"/>
                    <a:lumOff val="35000"/>
                  </a:schemeClr>
                </a:solidFill>
                <a:latin typeface="+mn-ea"/>
              </a:rPr>
              <a:t>种错误不会互相排斥，下面详细介绍一下它们的区别、产生的原因及处理方法。</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a:t>·CAN</a:t>
            </a:r>
            <a:r>
              <a:rPr lang="zh-CN" altLang="en-US" dirty="0"/>
              <a:t>总线通信错误处理</a:t>
            </a:r>
            <a:endParaRPr lang="zh-CN" altLang="en-US" dirty="0"/>
          </a:p>
        </p:txBody>
      </p:sp>
      <p:sp>
        <p:nvSpPr>
          <p:cNvPr id="5" name="矩形 4"/>
          <p:cNvSpPr/>
          <p:nvPr/>
        </p:nvSpPr>
        <p:spPr>
          <a:xfrm>
            <a:off x="543244" y="1908917"/>
            <a:ext cx="8057512" cy="1631216"/>
          </a:xfrm>
          <a:prstGeom prst="rect">
            <a:avLst/>
          </a:prstGeom>
        </p:spPr>
        <p:txBody>
          <a:bodyPr wrap="square">
            <a:spAutoFit/>
          </a:bodyPr>
          <a:lstStyle/>
          <a:p>
            <a:pPr indent="263525" algn="just"/>
            <a:r>
              <a:rPr lang="en-US" altLang="zh-CN" sz="2000" kern="100" dirty="0" smtClean="0">
                <a:solidFill>
                  <a:schemeClr val="tx1">
                    <a:lumMod val="65000"/>
                    <a:lumOff val="35000"/>
                  </a:schemeClr>
                </a:solidFill>
                <a:latin typeface="+mn-ea"/>
              </a:rPr>
              <a:t>· </a:t>
            </a:r>
            <a:r>
              <a:rPr lang="zh-CN" altLang="en-US" sz="2000" kern="100" dirty="0" smtClean="0">
                <a:solidFill>
                  <a:schemeClr val="tx1">
                    <a:lumMod val="65000"/>
                    <a:lumOff val="35000"/>
                  </a:schemeClr>
                </a:solidFill>
                <a:latin typeface="+mn-ea"/>
              </a:rPr>
              <a:t>位</a:t>
            </a:r>
            <a:r>
              <a:rPr lang="zh-CN" altLang="en-US" sz="2000" kern="100" dirty="0">
                <a:solidFill>
                  <a:schemeClr val="tx1">
                    <a:lumMod val="65000"/>
                    <a:lumOff val="35000"/>
                  </a:schemeClr>
                </a:solidFill>
                <a:latin typeface="+mn-ea"/>
              </a:rPr>
              <a:t>错误</a:t>
            </a:r>
            <a:r>
              <a:rPr lang="en-US" altLang="zh-CN" sz="2000" kern="100" dirty="0">
                <a:solidFill>
                  <a:schemeClr val="tx1">
                    <a:lumMod val="65000"/>
                    <a:lumOff val="35000"/>
                  </a:schemeClr>
                </a:solidFill>
                <a:latin typeface="+mn-ea"/>
              </a:rPr>
              <a:t>(Bit Error) </a:t>
            </a:r>
            <a:r>
              <a:rPr lang="zh-CN" altLang="en-US" sz="2000" kern="100" dirty="0">
                <a:solidFill>
                  <a:schemeClr val="tx1">
                    <a:lumMod val="65000"/>
                    <a:lumOff val="35000"/>
                  </a:schemeClr>
                </a:solidFill>
                <a:latin typeface="+mn-ea"/>
              </a:rPr>
              <a:t>节点在向总线发送位的同时也在对总线进行监视。如果所发送的位值与所监视的位值不相同，则在此位时间里检测到一个位错误。但是，在仲裁区的填充位流期间或者应答间隙送出“隐性”位而检测到“显性”位时，不认为是位错误。当发送节点发送一个被动错误标志但见检测到“显性”位时，也不认为是位错误</a:t>
            </a:r>
            <a:r>
              <a:rPr lang="zh-CN" altLang="en-US" sz="2000" kern="100" dirty="0" smtClean="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
        <p:nvSpPr>
          <p:cNvPr id="7" name="矩形 6"/>
          <p:cNvSpPr/>
          <p:nvPr/>
        </p:nvSpPr>
        <p:spPr>
          <a:xfrm>
            <a:off x="543244" y="3825599"/>
            <a:ext cx="8057512" cy="707886"/>
          </a:xfrm>
          <a:prstGeom prst="rect">
            <a:avLst/>
          </a:prstGeom>
        </p:spPr>
        <p:txBody>
          <a:bodyPr wrap="square">
            <a:spAutoFit/>
          </a:bodyPr>
          <a:lstStyle/>
          <a:p>
            <a:pPr indent="263525" algn="just"/>
            <a:r>
              <a:rPr lang="en-US" altLang="zh-CN" sz="2000" kern="100" dirty="0" smtClean="0">
                <a:solidFill>
                  <a:schemeClr val="tx1">
                    <a:lumMod val="65000"/>
                    <a:lumOff val="35000"/>
                  </a:schemeClr>
                </a:solidFill>
                <a:latin typeface="+mn-ea"/>
              </a:rPr>
              <a:t>· </a:t>
            </a:r>
            <a:r>
              <a:rPr lang="zh-CN" altLang="en-US" sz="2000" kern="100" dirty="0" smtClean="0">
                <a:solidFill>
                  <a:schemeClr val="tx1">
                    <a:lumMod val="65000"/>
                    <a:lumOff val="35000"/>
                  </a:schemeClr>
                </a:solidFill>
                <a:latin typeface="+mn-ea"/>
              </a:rPr>
              <a:t>填充</a:t>
            </a:r>
            <a:r>
              <a:rPr lang="zh-CN" altLang="en-US" sz="2000" kern="100" dirty="0">
                <a:solidFill>
                  <a:schemeClr val="tx1">
                    <a:lumMod val="65000"/>
                    <a:lumOff val="35000"/>
                  </a:schemeClr>
                </a:solidFill>
                <a:latin typeface="+mn-ea"/>
              </a:rPr>
              <a:t>错误</a:t>
            </a:r>
            <a:r>
              <a:rPr lang="en-US" altLang="zh-CN" sz="2000" kern="100" dirty="0">
                <a:solidFill>
                  <a:schemeClr val="tx1">
                    <a:lumMod val="65000"/>
                    <a:lumOff val="35000"/>
                  </a:schemeClr>
                </a:solidFill>
                <a:latin typeface="+mn-ea"/>
              </a:rPr>
              <a:t>(Stuff Error) </a:t>
            </a:r>
            <a:r>
              <a:rPr lang="zh-CN" altLang="en-US" sz="2000" kern="100" dirty="0">
                <a:solidFill>
                  <a:schemeClr val="tx1">
                    <a:lumMod val="65000"/>
                    <a:lumOff val="35000"/>
                  </a:schemeClr>
                </a:solidFill>
                <a:latin typeface="+mn-ea"/>
              </a:rPr>
              <a:t>如果在使用位填充法进行编码的信息中，出现了第</a:t>
            </a:r>
            <a:r>
              <a:rPr lang="en-US" altLang="zh-CN" sz="2000" kern="100" dirty="0">
                <a:solidFill>
                  <a:schemeClr val="tx1">
                    <a:lumMod val="65000"/>
                    <a:lumOff val="35000"/>
                  </a:schemeClr>
                </a:solidFill>
                <a:latin typeface="+mn-ea"/>
              </a:rPr>
              <a:t>6</a:t>
            </a:r>
            <a:r>
              <a:rPr lang="zh-CN" altLang="en-US" sz="2000" kern="100" dirty="0">
                <a:solidFill>
                  <a:schemeClr val="tx1">
                    <a:lumMod val="65000"/>
                    <a:lumOff val="35000"/>
                  </a:schemeClr>
                </a:solidFill>
                <a:latin typeface="+mn-ea"/>
              </a:rPr>
              <a:t>个连续相同的位电平时，将检测到一个填充错误。</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3244" y="915566"/>
            <a:ext cx="8057512" cy="707886"/>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在</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总线中有</a:t>
            </a:r>
            <a:r>
              <a:rPr lang="en-US" altLang="zh-CN" sz="2000" kern="100" dirty="0">
                <a:solidFill>
                  <a:schemeClr val="tx1">
                    <a:lumMod val="65000"/>
                    <a:lumOff val="35000"/>
                  </a:schemeClr>
                </a:solidFill>
                <a:latin typeface="+mn-ea"/>
              </a:rPr>
              <a:t>5</a:t>
            </a:r>
            <a:r>
              <a:rPr lang="zh-CN" altLang="en-US" sz="2000" kern="100" dirty="0">
                <a:solidFill>
                  <a:schemeClr val="tx1">
                    <a:lumMod val="65000"/>
                    <a:lumOff val="35000"/>
                  </a:schemeClr>
                </a:solidFill>
                <a:latin typeface="+mn-ea"/>
              </a:rPr>
              <a:t>种不同的错误类型，这</a:t>
            </a:r>
            <a:r>
              <a:rPr lang="en-US" altLang="zh-CN" sz="2000" kern="100" dirty="0">
                <a:solidFill>
                  <a:schemeClr val="tx1">
                    <a:lumMod val="65000"/>
                    <a:lumOff val="35000"/>
                  </a:schemeClr>
                </a:solidFill>
                <a:latin typeface="+mn-ea"/>
              </a:rPr>
              <a:t>5</a:t>
            </a:r>
            <a:r>
              <a:rPr lang="zh-CN" altLang="en-US" sz="2000" kern="100" dirty="0">
                <a:solidFill>
                  <a:schemeClr val="tx1">
                    <a:lumMod val="65000"/>
                    <a:lumOff val="35000"/>
                  </a:schemeClr>
                </a:solidFill>
                <a:latin typeface="+mn-ea"/>
              </a:rPr>
              <a:t>种错误不会互相排斥，下面详细介绍一下它们的区别、产生的原因及处理方法。</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a:t>·CAN</a:t>
            </a:r>
            <a:r>
              <a:rPr lang="zh-CN" altLang="en-US" dirty="0"/>
              <a:t>总线通信错误处理</a:t>
            </a:r>
            <a:endParaRPr lang="zh-CN" altLang="en-US" dirty="0"/>
          </a:p>
        </p:txBody>
      </p:sp>
      <p:sp>
        <p:nvSpPr>
          <p:cNvPr id="5" name="矩形 4"/>
          <p:cNvSpPr/>
          <p:nvPr/>
        </p:nvSpPr>
        <p:spPr>
          <a:xfrm>
            <a:off x="543244" y="1623452"/>
            <a:ext cx="8057512" cy="1631216"/>
          </a:xfrm>
          <a:prstGeom prst="rect">
            <a:avLst/>
          </a:prstGeom>
        </p:spPr>
        <p:txBody>
          <a:bodyPr wrap="square">
            <a:spAutoFit/>
          </a:bodyPr>
          <a:lstStyle/>
          <a:p>
            <a:pPr indent="263525" algn="just"/>
            <a:r>
              <a:rPr lang="en-US" altLang="zh-CN" sz="2000" kern="100" dirty="0" smtClean="0">
                <a:solidFill>
                  <a:schemeClr val="tx1">
                    <a:lumMod val="65000"/>
                    <a:lumOff val="35000"/>
                  </a:schemeClr>
                </a:solidFill>
                <a:latin typeface="+mn-ea"/>
              </a:rPr>
              <a:t>· CRC</a:t>
            </a:r>
            <a:r>
              <a:rPr lang="zh-CN" altLang="en-US" sz="2000" kern="100" dirty="0">
                <a:solidFill>
                  <a:schemeClr val="tx1">
                    <a:lumMod val="65000"/>
                    <a:lumOff val="35000"/>
                  </a:schemeClr>
                </a:solidFill>
                <a:latin typeface="+mn-ea"/>
              </a:rPr>
              <a:t>错误</a:t>
            </a:r>
            <a:r>
              <a:rPr lang="en-US" altLang="zh-CN" sz="2000" kern="100" dirty="0">
                <a:solidFill>
                  <a:schemeClr val="tx1">
                    <a:lumMod val="65000"/>
                    <a:lumOff val="35000"/>
                  </a:schemeClr>
                </a:solidFill>
                <a:latin typeface="+mn-ea"/>
              </a:rPr>
              <a:t>(CRC Error) </a:t>
            </a:r>
            <a:r>
              <a:rPr lang="zh-CN" altLang="en-US" sz="2000" kern="100" dirty="0">
                <a:solidFill>
                  <a:schemeClr val="tx1">
                    <a:lumMod val="65000"/>
                    <a:lumOff val="35000"/>
                  </a:schemeClr>
                </a:solidFill>
                <a:latin typeface="+mn-ea"/>
              </a:rPr>
              <a:t>发送节点在发送报文的时候，会对报文的帧起始、仲裁场、控制场、数据场</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假如有</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进行</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计算，求出</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序列，并将其和报文一起发送出去。接收节点会以与发送节点相同的方法来计算</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序列。如果计算的结果与接收到的</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序列不同，则检测出一个</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错误。</a:t>
            </a:r>
            <a:endParaRPr lang="zh-CN" altLang="en-US" sz="2000" kern="100" dirty="0">
              <a:solidFill>
                <a:schemeClr val="tx1">
                  <a:lumMod val="65000"/>
                  <a:lumOff val="35000"/>
                </a:schemeClr>
              </a:solidFill>
              <a:latin typeface="+mn-ea"/>
            </a:endParaRPr>
          </a:p>
        </p:txBody>
      </p:sp>
      <p:sp>
        <p:nvSpPr>
          <p:cNvPr id="7" name="矩形 6"/>
          <p:cNvSpPr/>
          <p:nvPr/>
        </p:nvSpPr>
        <p:spPr>
          <a:xfrm>
            <a:off x="543244" y="3202465"/>
            <a:ext cx="8057512" cy="1015663"/>
          </a:xfrm>
          <a:prstGeom prst="rect">
            <a:avLst/>
          </a:prstGeom>
        </p:spPr>
        <p:txBody>
          <a:bodyPr wrap="square">
            <a:spAutoFit/>
          </a:bodyPr>
          <a:lstStyle/>
          <a:p>
            <a:pPr indent="263525" algn="just"/>
            <a:r>
              <a:rPr lang="en-US" altLang="zh-CN" sz="2000" kern="100" dirty="0" smtClean="0">
                <a:solidFill>
                  <a:schemeClr val="tx1">
                    <a:lumMod val="65000"/>
                    <a:lumOff val="35000"/>
                  </a:schemeClr>
                </a:solidFill>
                <a:latin typeface="+mn-ea"/>
              </a:rPr>
              <a:t>· </a:t>
            </a:r>
            <a:r>
              <a:rPr lang="zh-CN" altLang="en-US" sz="2000" kern="100" dirty="0" smtClean="0">
                <a:solidFill>
                  <a:schemeClr val="tx1">
                    <a:lumMod val="65000"/>
                    <a:lumOff val="35000"/>
                  </a:schemeClr>
                </a:solidFill>
                <a:latin typeface="+mn-ea"/>
              </a:rPr>
              <a:t>形式</a:t>
            </a:r>
            <a:r>
              <a:rPr lang="zh-CN" altLang="en-US" sz="2000" kern="100" dirty="0">
                <a:solidFill>
                  <a:schemeClr val="tx1">
                    <a:lumMod val="65000"/>
                    <a:lumOff val="35000"/>
                  </a:schemeClr>
                </a:solidFill>
                <a:latin typeface="+mn-ea"/>
              </a:rPr>
              <a:t>错误 </a:t>
            </a:r>
            <a:r>
              <a:rPr lang="en-US" altLang="zh-CN" sz="2000" kern="100" dirty="0">
                <a:solidFill>
                  <a:schemeClr val="tx1">
                    <a:lumMod val="65000"/>
                    <a:lumOff val="35000"/>
                  </a:schemeClr>
                </a:solidFill>
                <a:latin typeface="+mn-ea"/>
              </a:rPr>
              <a:t>(Form Error) </a:t>
            </a:r>
            <a:r>
              <a:rPr lang="zh-CN" altLang="en-US" sz="2000" kern="100" dirty="0">
                <a:solidFill>
                  <a:schemeClr val="tx1">
                    <a:lumMod val="65000"/>
                    <a:lumOff val="35000"/>
                  </a:schemeClr>
                </a:solidFill>
                <a:latin typeface="+mn-ea"/>
              </a:rPr>
              <a:t>当一个固定形式的位场中含有</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个或多个非法位时，则检测到一个形式错误。但是，接收节点接收到的帧末尾最后一位期间的显性位不被当做帧错误。</a:t>
            </a:r>
            <a:endParaRPr lang="zh-CN" altLang="en-US" sz="2000" kern="100" dirty="0">
              <a:solidFill>
                <a:schemeClr val="tx1">
                  <a:lumMod val="65000"/>
                  <a:lumOff val="35000"/>
                </a:schemeClr>
              </a:solidFill>
              <a:latin typeface="+mn-ea"/>
            </a:endParaRPr>
          </a:p>
        </p:txBody>
      </p:sp>
      <p:sp>
        <p:nvSpPr>
          <p:cNvPr id="6" name="矩形 5"/>
          <p:cNvSpPr/>
          <p:nvPr/>
        </p:nvSpPr>
        <p:spPr>
          <a:xfrm>
            <a:off x="543244" y="4218128"/>
            <a:ext cx="8057512" cy="707886"/>
          </a:xfrm>
          <a:prstGeom prst="rect">
            <a:avLst/>
          </a:prstGeom>
        </p:spPr>
        <p:txBody>
          <a:bodyPr wrap="square">
            <a:spAutoFit/>
          </a:bodyPr>
          <a:lstStyle/>
          <a:p>
            <a:pPr indent="263525" algn="just"/>
            <a:r>
              <a:rPr lang="en-US" altLang="zh-CN" sz="2000" kern="100" dirty="0" smtClean="0">
                <a:solidFill>
                  <a:schemeClr val="tx1">
                    <a:lumMod val="65000"/>
                    <a:lumOff val="35000"/>
                  </a:schemeClr>
                </a:solidFill>
                <a:latin typeface="+mn-ea"/>
              </a:rPr>
              <a:t>· </a:t>
            </a:r>
            <a:r>
              <a:rPr lang="zh-CN" altLang="en-US" sz="2000" kern="100" dirty="0" smtClean="0">
                <a:solidFill>
                  <a:schemeClr val="tx1">
                    <a:lumMod val="65000"/>
                    <a:lumOff val="35000"/>
                  </a:schemeClr>
                </a:solidFill>
                <a:latin typeface="+mn-ea"/>
              </a:rPr>
              <a:t>应答</a:t>
            </a:r>
            <a:r>
              <a:rPr lang="zh-CN" altLang="en-US" sz="2000" kern="100" dirty="0">
                <a:solidFill>
                  <a:schemeClr val="tx1">
                    <a:lumMod val="65000"/>
                    <a:lumOff val="35000"/>
                  </a:schemeClr>
                </a:solidFill>
                <a:latin typeface="+mn-ea"/>
              </a:rPr>
              <a:t>错误</a:t>
            </a:r>
            <a:r>
              <a:rPr lang="en-US" altLang="zh-CN" sz="2000" kern="100" dirty="0">
                <a:solidFill>
                  <a:schemeClr val="tx1">
                    <a:lumMod val="65000"/>
                    <a:lumOff val="35000"/>
                  </a:schemeClr>
                </a:solidFill>
                <a:latin typeface="+mn-ea"/>
              </a:rPr>
              <a:t>(Acknowledgment Error) </a:t>
            </a:r>
            <a:r>
              <a:rPr lang="zh-CN" altLang="en-US" sz="2000" kern="100" dirty="0">
                <a:solidFill>
                  <a:schemeClr val="tx1">
                    <a:lumMod val="65000"/>
                    <a:lumOff val="35000"/>
                  </a:schemeClr>
                </a:solidFill>
                <a:latin typeface="+mn-ea"/>
              </a:rPr>
              <a:t>只要在应答间隙期间所监视的位不为“显性”，则发送器检测到一个应答错误。</a:t>
            </a:r>
            <a:endParaRPr lang="zh-CN" altLang="en-US" sz="20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3244" y="1563638"/>
            <a:ext cx="8057512" cy="2554545"/>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在</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总线中，任何一个节点如果发生了错误，那么它可能出于下列</a:t>
            </a:r>
            <a:r>
              <a:rPr lang="en-US" altLang="zh-CN" sz="2000" kern="100" dirty="0">
                <a:solidFill>
                  <a:schemeClr val="tx1">
                    <a:lumMod val="65000"/>
                    <a:lumOff val="35000"/>
                  </a:schemeClr>
                </a:solidFill>
                <a:latin typeface="+mn-ea"/>
              </a:rPr>
              <a:t>3</a:t>
            </a:r>
            <a:r>
              <a:rPr lang="zh-CN" altLang="en-US" sz="2000" kern="100" dirty="0">
                <a:solidFill>
                  <a:schemeClr val="tx1">
                    <a:lumMod val="65000"/>
                    <a:lumOff val="35000"/>
                  </a:schemeClr>
                </a:solidFill>
                <a:latin typeface="+mn-ea"/>
              </a:rPr>
              <a:t>种故障状态之一：“错误主动”状态、“错误被动”状态和离线状态。打个不恰当的比喻，这三种状态就像是一个病人病情的三种阶段，患病的初期、中期和晚期。那</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总线是如何来鉴定错误节点是处于这三种状态中的哪一种的呢？</a:t>
            </a:r>
            <a:endParaRPr lang="zh-CN" altLang="en-US" sz="2000" kern="100" dirty="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为了界定故障，</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总线的每个节点都设有两个错误计数器，发送错误计数器和接收错误计数器。这两个计数器按照以下的规则进行改变，值得注意的是，在给定的报文发送期间，可能要用到的规则还不只一个：</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a:t>·CAN</a:t>
            </a:r>
            <a:r>
              <a:rPr lang="zh-CN" altLang="en-US" dirty="0"/>
              <a:t>总线通信错误处理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3244" y="843558"/>
            <a:ext cx="8057512" cy="4093428"/>
          </a:xfrm>
          <a:prstGeom prst="rect">
            <a:avLst/>
          </a:prstGeom>
        </p:spPr>
        <p:txBody>
          <a:bodyPr wrap="square">
            <a:spAutoFit/>
          </a:bodyPr>
          <a:lstStyle/>
          <a:p>
            <a:pPr indent="450850" algn="just"/>
            <a:r>
              <a:rPr lang="en-US" altLang="zh-CN" sz="2000" kern="100" dirty="0">
                <a:solidFill>
                  <a:schemeClr val="tx1">
                    <a:lumMod val="65000"/>
                    <a:lumOff val="35000"/>
                  </a:schemeClr>
                </a:solidFill>
                <a:latin typeface="+mn-ea"/>
              </a:rPr>
              <a:t>1</a:t>
            </a:r>
            <a:r>
              <a:rPr lang="zh-CN" altLang="en-US" sz="2000" kern="100" dirty="0" smtClean="0">
                <a:solidFill>
                  <a:schemeClr val="tx1">
                    <a:lumMod val="65000"/>
                    <a:lumOff val="35000"/>
                  </a:schemeClr>
                </a:solidFill>
                <a:latin typeface="+mn-ea"/>
              </a:rPr>
              <a:t>．当</a:t>
            </a:r>
            <a:r>
              <a:rPr lang="zh-CN" altLang="en-US" sz="2000" kern="100" dirty="0">
                <a:solidFill>
                  <a:schemeClr val="tx1">
                    <a:lumMod val="65000"/>
                    <a:lumOff val="35000"/>
                  </a:schemeClr>
                </a:solidFill>
                <a:latin typeface="+mn-ea"/>
              </a:rPr>
              <a:t>接收器检测到一个错误，接收错误计数就加</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。在发送主动错误标志或过载标志期间所检测到的错误为位错误时，接收错误计数器值不加</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a:p>
            <a:pPr indent="450850" algn="just"/>
            <a:r>
              <a:rPr lang="en-US" altLang="zh-CN" sz="2000" kern="100" dirty="0">
                <a:solidFill>
                  <a:schemeClr val="tx1">
                    <a:lumMod val="65000"/>
                    <a:lumOff val="35000"/>
                  </a:schemeClr>
                </a:solidFill>
                <a:latin typeface="+mn-ea"/>
              </a:rPr>
              <a:t>2</a:t>
            </a:r>
            <a:r>
              <a:rPr lang="zh-CN" altLang="en-US" sz="2000" kern="100" dirty="0" smtClean="0">
                <a:solidFill>
                  <a:schemeClr val="tx1">
                    <a:lumMod val="65000"/>
                    <a:lumOff val="35000"/>
                  </a:schemeClr>
                </a:solidFill>
                <a:latin typeface="+mn-ea"/>
              </a:rPr>
              <a:t>．当</a:t>
            </a:r>
            <a:r>
              <a:rPr lang="zh-CN" altLang="en-US" sz="2000" kern="100" dirty="0">
                <a:solidFill>
                  <a:schemeClr val="tx1">
                    <a:lumMod val="65000"/>
                    <a:lumOff val="35000"/>
                  </a:schemeClr>
                </a:solidFill>
                <a:latin typeface="+mn-ea"/>
              </a:rPr>
              <a:t>错误标志发送以后，接收器检测到的第一个位为“显性”时，接收错误计数值加</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a:p>
            <a:pPr indent="450850" algn="just"/>
            <a:r>
              <a:rPr lang="en-US" altLang="zh-CN" sz="2000" kern="100" dirty="0">
                <a:solidFill>
                  <a:schemeClr val="tx1">
                    <a:lumMod val="65000"/>
                    <a:lumOff val="35000"/>
                  </a:schemeClr>
                </a:solidFill>
                <a:latin typeface="+mn-ea"/>
              </a:rPr>
              <a:t>3</a:t>
            </a:r>
            <a:r>
              <a:rPr lang="zh-CN" altLang="en-US" sz="2000" kern="100" dirty="0" smtClean="0">
                <a:solidFill>
                  <a:schemeClr val="tx1">
                    <a:lumMod val="65000"/>
                    <a:lumOff val="35000"/>
                  </a:schemeClr>
                </a:solidFill>
                <a:latin typeface="+mn-ea"/>
              </a:rPr>
              <a:t>．当</a:t>
            </a:r>
            <a:r>
              <a:rPr lang="zh-CN" altLang="en-US" sz="2000" kern="100" dirty="0">
                <a:solidFill>
                  <a:schemeClr val="tx1">
                    <a:lumMod val="65000"/>
                    <a:lumOff val="35000"/>
                  </a:schemeClr>
                </a:solidFill>
                <a:latin typeface="+mn-ea"/>
              </a:rPr>
              <a:t>发送器发送一个错误标志时，发送错误计数器值加</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。有两种情况例外：一种是发送器错误状态为“错误被动”，并检测到一个应答错误；另一种是发送器因为填充错误而发送错误标志。这两种情况时，发送错误计数器值不改变。</a:t>
            </a:r>
            <a:endParaRPr lang="zh-CN" altLang="en-US" sz="2000" kern="100" dirty="0">
              <a:solidFill>
                <a:schemeClr val="tx1">
                  <a:lumMod val="65000"/>
                  <a:lumOff val="35000"/>
                </a:schemeClr>
              </a:solidFill>
              <a:latin typeface="+mn-ea"/>
            </a:endParaRPr>
          </a:p>
          <a:p>
            <a:pPr indent="450850" algn="just"/>
            <a:r>
              <a:rPr lang="en-US" altLang="zh-CN" sz="2000" kern="100" dirty="0" smtClean="0">
                <a:solidFill>
                  <a:schemeClr val="tx1">
                    <a:lumMod val="65000"/>
                    <a:lumOff val="35000"/>
                  </a:schemeClr>
                </a:solidFill>
                <a:latin typeface="+mn-ea"/>
              </a:rPr>
              <a:t>4</a:t>
            </a:r>
            <a:r>
              <a:rPr lang="zh-CN" altLang="en-US" sz="2000" kern="100" dirty="0" smtClean="0">
                <a:solidFill>
                  <a:schemeClr val="tx1">
                    <a:lumMod val="65000"/>
                    <a:lumOff val="35000"/>
                  </a:schemeClr>
                </a:solidFill>
                <a:latin typeface="+mn-ea"/>
              </a:rPr>
              <a:t>．发送</a:t>
            </a:r>
            <a:r>
              <a:rPr lang="zh-CN" altLang="en-US" sz="2000" kern="100" dirty="0">
                <a:solidFill>
                  <a:schemeClr val="tx1">
                    <a:lumMod val="65000"/>
                    <a:lumOff val="35000"/>
                  </a:schemeClr>
                </a:solidFill>
                <a:latin typeface="+mn-ea"/>
              </a:rPr>
              <a:t>主动错误标志或过载标志时，如果发送器检测到位错误，则发送错误计数器值加</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a:p>
            <a:pPr indent="450850" algn="just"/>
            <a:r>
              <a:rPr lang="en-US" altLang="zh-CN" sz="2000" kern="100" dirty="0">
                <a:solidFill>
                  <a:schemeClr val="tx1">
                    <a:lumMod val="65000"/>
                    <a:lumOff val="35000"/>
                  </a:schemeClr>
                </a:solidFill>
                <a:latin typeface="+mn-ea"/>
              </a:rPr>
              <a:t>5</a:t>
            </a:r>
            <a:r>
              <a:rPr lang="zh-CN" altLang="en-US" sz="2000" kern="100" dirty="0" smtClean="0">
                <a:solidFill>
                  <a:schemeClr val="tx1">
                    <a:lumMod val="65000"/>
                    <a:lumOff val="35000"/>
                  </a:schemeClr>
                </a:solidFill>
                <a:latin typeface="+mn-ea"/>
              </a:rPr>
              <a:t>．当</a:t>
            </a:r>
            <a:r>
              <a:rPr lang="zh-CN" altLang="en-US" sz="2000" kern="100" dirty="0">
                <a:solidFill>
                  <a:schemeClr val="tx1">
                    <a:lumMod val="65000"/>
                    <a:lumOff val="35000"/>
                  </a:schemeClr>
                </a:solidFill>
                <a:latin typeface="+mn-ea"/>
              </a:rPr>
              <a:t>发送主动错误标志或过载标志时，如果接收器检测到位错误，则接收错误计数器值加</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a:t>·CAN</a:t>
            </a:r>
            <a:r>
              <a:rPr lang="zh-CN" altLang="en-US" dirty="0"/>
              <a:t>总线通信错误处理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a:t>
            </a:r>
            <a:r>
              <a:rPr lang="zh-CN" altLang="zh-CN" dirty="0"/>
              <a:t>总线的概述</a:t>
            </a:r>
            <a:r>
              <a:rPr lang="en-US" altLang="zh-CN" dirty="0" smtClean="0"/>
              <a:t>·</a:t>
            </a:r>
            <a:r>
              <a:rPr lang="zh-CN" altLang="en-US" dirty="0"/>
              <a:t>什么是</a:t>
            </a:r>
            <a:r>
              <a:rPr lang="en-US" altLang="zh-CN" dirty="0"/>
              <a:t>CAN</a:t>
            </a:r>
            <a:endParaRPr lang="zh-CN" altLang="en-US" dirty="0"/>
          </a:p>
        </p:txBody>
      </p:sp>
      <p:sp>
        <p:nvSpPr>
          <p:cNvPr id="4" name="矩形 3"/>
          <p:cNvSpPr/>
          <p:nvPr/>
        </p:nvSpPr>
        <p:spPr>
          <a:xfrm>
            <a:off x="719572" y="1347614"/>
            <a:ext cx="7704856" cy="2862322"/>
          </a:xfrm>
          <a:prstGeom prst="rect">
            <a:avLst/>
          </a:prstGeom>
        </p:spPr>
        <p:txBody>
          <a:bodyPr wrap="square">
            <a:spAutoFit/>
          </a:bodyPr>
          <a:lstStyle/>
          <a:p>
            <a:pPr indent="538480" algn="just"/>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是“</a:t>
            </a:r>
            <a:r>
              <a:rPr lang="en-US" altLang="zh-CN" sz="2000" kern="100" dirty="0">
                <a:solidFill>
                  <a:schemeClr val="tx1">
                    <a:lumMod val="65000"/>
                    <a:lumOff val="35000"/>
                  </a:schemeClr>
                </a:solidFill>
                <a:latin typeface="+mn-ea"/>
              </a:rPr>
              <a:t>Controller Area Network”</a:t>
            </a:r>
            <a:r>
              <a:rPr lang="zh-CN" altLang="en-US" sz="2000" kern="100" dirty="0">
                <a:solidFill>
                  <a:schemeClr val="tx1">
                    <a:lumMod val="65000"/>
                    <a:lumOff val="35000"/>
                  </a:schemeClr>
                </a:solidFill>
                <a:latin typeface="+mn-ea"/>
              </a:rPr>
              <a:t>的缩写，意思为控制器局域网，是国际上应用最为广泛的现场总线之一。起初，</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被设计作为汽车环境中的微控制器通讯，在车载的各种电子控制装置之间交换信息，形成汽车电子控制网络，比如：发电机管理系统、变速箱控制器、仪表装备、电子主干系统中，均嵌入</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通信接口。</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如图</a:t>
            </a:r>
            <a:r>
              <a:rPr lang="en-US" altLang="zh-CN" sz="2000" kern="100" dirty="0">
                <a:solidFill>
                  <a:schemeClr val="tx1">
                    <a:lumMod val="65000"/>
                    <a:lumOff val="35000"/>
                  </a:schemeClr>
                </a:solidFill>
                <a:latin typeface="+mn-ea"/>
              </a:rPr>
              <a:t>17-1</a:t>
            </a:r>
            <a:r>
              <a:rPr lang="zh-CN" altLang="en-US" sz="2000" kern="100" dirty="0">
                <a:solidFill>
                  <a:schemeClr val="tx1">
                    <a:lumMod val="65000"/>
                    <a:lumOff val="35000"/>
                  </a:schemeClr>
                </a:solidFill>
                <a:latin typeface="+mn-ea"/>
              </a:rPr>
              <a:t>所示，串行通信接口</a:t>
            </a:r>
            <a:r>
              <a:rPr lang="en-US" altLang="zh-CN" sz="2000" kern="100" dirty="0">
                <a:solidFill>
                  <a:schemeClr val="tx1">
                    <a:lumMod val="65000"/>
                    <a:lumOff val="35000"/>
                  </a:schemeClr>
                </a:solidFill>
                <a:latin typeface="+mn-ea"/>
              </a:rPr>
              <a:t>SCI</a:t>
            </a:r>
            <a:r>
              <a:rPr lang="zh-CN" altLang="en-US" sz="2000" kern="100" dirty="0">
                <a:solidFill>
                  <a:schemeClr val="tx1">
                    <a:lumMod val="65000"/>
                    <a:lumOff val="35000"/>
                  </a:schemeClr>
                </a:solidFill>
                <a:latin typeface="+mn-ea"/>
              </a:rPr>
              <a:t>通信时是一对一的。串行外设接口</a:t>
            </a:r>
            <a:r>
              <a:rPr lang="en-US" altLang="zh-CN" sz="2000" kern="100" dirty="0">
                <a:solidFill>
                  <a:schemeClr val="tx1">
                    <a:lumMod val="65000"/>
                    <a:lumOff val="35000"/>
                  </a:schemeClr>
                </a:solidFill>
                <a:latin typeface="+mn-ea"/>
              </a:rPr>
              <a:t>SPI</a:t>
            </a:r>
            <a:r>
              <a:rPr lang="zh-CN" altLang="en-US" sz="2000" kern="100" dirty="0">
                <a:solidFill>
                  <a:schemeClr val="tx1">
                    <a:lumMod val="65000"/>
                    <a:lumOff val="35000"/>
                  </a:schemeClr>
                </a:solidFill>
                <a:latin typeface="+mn-ea"/>
              </a:rPr>
              <a:t>通信时可以组成一个网络，网络中只能有一个设备为主机，其余的为从机。而</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总线则是一种多主的局域网，也就是通信时这个网络中的各个设备都可以工作于主机模式。</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3244" y="843558"/>
            <a:ext cx="8057512" cy="3785652"/>
          </a:xfrm>
          <a:prstGeom prst="rect">
            <a:avLst/>
          </a:prstGeom>
        </p:spPr>
        <p:txBody>
          <a:bodyPr wrap="square">
            <a:spAutoFit/>
          </a:bodyPr>
          <a:lstStyle/>
          <a:p>
            <a:pPr indent="450850" algn="just"/>
            <a:r>
              <a:rPr lang="en-US" altLang="zh-CN" sz="2000" kern="100" dirty="0">
                <a:solidFill>
                  <a:schemeClr val="tx1">
                    <a:lumMod val="65000"/>
                    <a:lumOff val="35000"/>
                  </a:schemeClr>
                </a:solidFill>
                <a:latin typeface="+mn-ea"/>
              </a:rPr>
              <a:t>6</a:t>
            </a:r>
            <a:r>
              <a:rPr lang="zh-CN" altLang="en-US" sz="2000" kern="100" dirty="0" smtClean="0">
                <a:solidFill>
                  <a:schemeClr val="tx1">
                    <a:lumMod val="65000"/>
                    <a:lumOff val="35000"/>
                  </a:schemeClr>
                </a:solidFill>
                <a:latin typeface="+mn-ea"/>
              </a:rPr>
              <a:t>．在</a:t>
            </a:r>
            <a:r>
              <a:rPr lang="zh-CN" altLang="en-US" sz="2000" kern="100" dirty="0">
                <a:solidFill>
                  <a:schemeClr val="tx1">
                    <a:lumMod val="65000"/>
                    <a:lumOff val="35000"/>
                  </a:schemeClr>
                </a:solidFill>
                <a:latin typeface="+mn-ea"/>
              </a:rPr>
              <a:t>发送主动错误标志、被动错误标志或过载标志以后，任何节点最多容许</a:t>
            </a:r>
            <a:r>
              <a:rPr lang="en-US" altLang="zh-CN" sz="2000" kern="100" dirty="0">
                <a:solidFill>
                  <a:schemeClr val="tx1">
                    <a:lumMod val="65000"/>
                    <a:lumOff val="35000"/>
                  </a:schemeClr>
                </a:solidFill>
                <a:latin typeface="+mn-ea"/>
              </a:rPr>
              <a:t>7</a:t>
            </a:r>
            <a:r>
              <a:rPr lang="zh-CN" altLang="en-US" sz="2000" kern="100" dirty="0">
                <a:solidFill>
                  <a:schemeClr val="tx1">
                    <a:lumMod val="65000"/>
                    <a:lumOff val="35000"/>
                  </a:schemeClr>
                </a:solidFill>
                <a:latin typeface="+mn-ea"/>
              </a:rPr>
              <a:t>个连续的“显性”位。以下的情况，每一个发送器将其发送错误计数值加</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，及每一个接收器将其接收错误计数值加</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a:p>
            <a:pPr indent="450850" algn="just"/>
            <a:r>
              <a:rPr lang="zh-CN" altLang="en-US" sz="2000" kern="100" dirty="0" smtClean="0">
                <a:solidFill>
                  <a:schemeClr val="tx1">
                    <a:lumMod val="65000"/>
                    <a:lumOff val="35000"/>
                  </a:schemeClr>
                </a:solidFill>
                <a:latin typeface="+mn-ea"/>
              </a:rPr>
              <a:t>当</a:t>
            </a:r>
            <a:r>
              <a:rPr lang="zh-CN" altLang="en-US" sz="2000" kern="100" dirty="0">
                <a:solidFill>
                  <a:schemeClr val="tx1">
                    <a:lumMod val="65000"/>
                    <a:lumOff val="35000"/>
                  </a:schemeClr>
                </a:solidFill>
                <a:latin typeface="+mn-ea"/>
              </a:rPr>
              <a:t>检测到</a:t>
            </a:r>
            <a:r>
              <a:rPr lang="en-US" altLang="zh-CN" sz="2000" kern="100" dirty="0">
                <a:solidFill>
                  <a:schemeClr val="tx1">
                    <a:lumMod val="65000"/>
                    <a:lumOff val="35000"/>
                  </a:schemeClr>
                </a:solidFill>
                <a:latin typeface="+mn-ea"/>
              </a:rPr>
              <a:t>14</a:t>
            </a:r>
            <a:r>
              <a:rPr lang="zh-CN" altLang="en-US" sz="2000" kern="100" dirty="0">
                <a:solidFill>
                  <a:schemeClr val="tx1">
                    <a:lumMod val="65000"/>
                    <a:lumOff val="35000"/>
                  </a:schemeClr>
                </a:solidFill>
                <a:latin typeface="+mn-ea"/>
              </a:rPr>
              <a:t>个连续的“显性”位后；</a:t>
            </a:r>
            <a:endParaRPr lang="zh-CN" altLang="en-US" sz="2000" kern="100" dirty="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	在检测到第</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个跟随着被动错误标志的连续的“显性”位以后；</a:t>
            </a:r>
            <a:endParaRPr lang="zh-CN" altLang="en-US" sz="2000" kern="100" dirty="0">
              <a:solidFill>
                <a:schemeClr val="tx1">
                  <a:lumMod val="65000"/>
                  <a:lumOff val="35000"/>
                </a:schemeClr>
              </a:solidFill>
              <a:latin typeface="+mn-ea"/>
            </a:endParaRPr>
          </a:p>
          <a:p>
            <a:pPr indent="450850" algn="just"/>
            <a:r>
              <a:rPr lang="zh-CN" altLang="en-US" sz="2000" kern="100" dirty="0" smtClean="0">
                <a:solidFill>
                  <a:schemeClr val="tx1">
                    <a:lumMod val="65000"/>
                    <a:lumOff val="35000"/>
                  </a:schemeClr>
                </a:solidFill>
                <a:latin typeface="+mn-ea"/>
              </a:rPr>
              <a:t>在</a:t>
            </a:r>
            <a:r>
              <a:rPr lang="zh-CN" altLang="en-US" sz="2000" kern="100" dirty="0">
                <a:solidFill>
                  <a:schemeClr val="tx1">
                    <a:lumMod val="65000"/>
                    <a:lumOff val="35000"/>
                  </a:schemeClr>
                </a:solidFill>
                <a:latin typeface="+mn-ea"/>
              </a:rPr>
              <a:t>每一个附件的</a:t>
            </a:r>
            <a:r>
              <a:rPr lang="en-US" altLang="zh-CN" sz="2000" kern="100" dirty="0">
                <a:solidFill>
                  <a:schemeClr val="tx1">
                    <a:lumMod val="65000"/>
                    <a:lumOff val="35000"/>
                  </a:schemeClr>
                </a:solidFill>
                <a:latin typeface="+mn-ea"/>
              </a:rPr>
              <a:t>8</a:t>
            </a:r>
            <a:r>
              <a:rPr lang="zh-CN" altLang="en-US" sz="2000" kern="100" dirty="0">
                <a:solidFill>
                  <a:schemeClr val="tx1">
                    <a:lumMod val="65000"/>
                    <a:lumOff val="35000"/>
                  </a:schemeClr>
                </a:solidFill>
                <a:latin typeface="+mn-ea"/>
              </a:rPr>
              <a:t>个连续“显性”位顺序之后。</a:t>
            </a:r>
            <a:endParaRPr lang="zh-CN" altLang="en-US" sz="2000" kern="100" dirty="0">
              <a:solidFill>
                <a:schemeClr val="tx1">
                  <a:lumMod val="65000"/>
                  <a:lumOff val="35000"/>
                </a:schemeClr>
              </a:solidFill>
              <a:latin typeface="+mn-ea"/>
            </a:endParaRPr>
          </a:p>
          <a:p>
            <a:pPr indent="450850" algn="just"/>
            <a:r>
              <a:rPr lang="en-US" altLang="zh-CN" sz="2000" kern="100" dirty="0">
                <a:solidFill>
                  <a:schemeClr val="tx1">
                    <a:lumMod val="65000"/>
                    <a:lumOff val="35000"/>
                  </a:schemeClr>
                </a:solidFill>
                <a:latin typeface="+mn-ea"/>
              </a:rPr>
              <a:t>7</a:t>
            </a:r>
            <a:r>
              <a:rPr lang="zh-CN" altLang="en-US" sz="2000" kern="100" dirty="0" smtClean="0">
                <a:solidFill>
                  <a:schemeClr val="tx1">
                    <a:lumMod val="65000"/>
                    <a:lumOff val="35000"/>
                  </a:schemeClr>
                </a:solidFill>
                <a:latin typeface="+mn-ea"/>
              </a:rPr>
              <a:t>．如果</a:t>
            </a:r>
            <a:r>
              <a:rPr lang="zh-CN" altLang="en-US" sz="2000" kern="100" dirty="0">
                <a:solidFill>
                  <a:schemeClr val="tx1">
                    <a:lumMod val="65000"/>
                    <a:lumOff val="35000"/>
                  </a:schemeClr>
                </a:solidFill>
                <a:latin typeface="+mn-ea"/>
              </a:rPr>
              <a:t>报文在得到</a:t>
            </a:r>
            <a:r>
              <a:rPr lang="en-US" altLang="zh-CN" sz="2000" kern="100" dirty="0">
                <a:solidFill>
                  <a:schemeClr val="tx1">
                    <a:lumMod val="65000"/>
                    <a:lumOff val="35000"/>
                  </a:schemeClr>
                </a:solidFill>
                <a:latin typeface="+mn-ea"/>
              </a:rPr>
              <a:t>ACK</a:t>
            </a:r>
            <a:r>
              <a:rPr lang="zh-CN" altLang="en-US" sz="2000" kern="100" dirty="0">
                <a:solidFill>
                  <a:schemeClr val="tx1">
                    <a:lumMod val="65000"/>
                    <a:lumOff val="35000"/>
                  </a:schemeClr>
                </a:solidFill>
                <a:latin typeface="+mn-ea"/>
              </a:rPr>
              <a:t>响应及直到帧末尾结束都没有错误，也就是报文成功发送后，发送错误计数器值减</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，除非已经是</a:t>
            </a:r>
            <a:r>
              <a:rPr lang="en-US" altLang="zh-CN" sz="2000" kern="100" dirty="0">
                <a:solidFill>
                  <a:schemeClr val="tx1">
                    <a:lumMod val="65000"/>
                    <a:lumOff val="35000"/>
                  </a:schemeClr>
                </a:solidFill>
                <a:latin typeface="+mn-ea"/>
              </a:rPr>
              <a:t>0</a:t>
            </a:r>
            <a:endParaRPr lang="en-US" altLang="zh-CN" sz="2000" kern="100" dirty="0">
              <a:solidFill>
                <a:schemeClr val="tx1">
                  <a:lumMod val="65000"/>
                  <a:lumOff val="35000"/>
                </a:schemeClr>
              </a:solidFill>
              <a:latin typeface="+mn-ea"/>
            </a:endParaRPr>
          </a:p>
          <a:p>
            <a:pPr indent="450850" algn="just"/>
            <a:r>
              <a:rPr lang="en-US" altLang="zh-CN" sz="2000" kern="100" dirty="0">
                <a:solidFill>
                  <a:schemeClr val="tx1">
                    <a:lumMod val="65000"/>
                    <a:lumOff val="35000"/>
                  </a:schemeClr>
                </a:solidFill>
                <a:latin typeface="+mn-ea"/>
              </a:rPr>
              <a:t>8</a:t>
            </a:r>
            <a:r>
              <a:rPr lang="zh-CN" altLang="en-US" sz="2000" kern="100" dirty="0" smtClean="0">
                <a:solidFill>
                  <a:schemeClr val="tx1">
                    <a:lumMod val="65000"/>
                    <a:lumOff val="35000"/>
                  </a:schemeClr>
                </a:solidFill>
                <a:latin typeface="+mn-ea"/>
              </a:rPr>
              <a:t>．如果</a:t>
            </a:r>
            <a:r>
              <a:rPr lang="zh-CN" altLang="en-US" sz="2000" kern="100" dirty="0">
                <a:solidFill>
                  <a:schemeClr val="tx1">
                    <a:lumMod val="65000"/>
                    <a:lumOff val="35000"/>
                  </a:schemeClr>
                </a:solidFill>
                <a:latin typeface="+mn-ea"/>
              </a:rPr>
              <a:t>接收错误器计数值介于</a:t>
            </a:r>
            <a:r>
              <a:rPr lang="en-US" altLang="zh-CN" sz="2000" kern="100" dirty="0">
                <a:solidFill>
                  <a:schemeClr val="tx1">
                    <a:lumMod val="65000"/>
                    <a:lumOff val="35000"/>
                  </a:schemeClr>
                </a:solidFill>
                <a:latin typeface="+mn-ea"/>
              </a:rPr>
              <a:t>1~127</a:t>
            </a:r>
            <a:r>
              <a:rPr lang="zh-CN" altLang="en-US" sz="2000" kern="100" dirty="0">
                <a:solidFill>
                  <a:schemeClr val="tx1">
                    <a:lumMod val="65000"/>
                    <a:lumOff val="35000"/>
                  </a:schemeClr>
                </a:solidFill>
                <a:latin typeface="+mn-ea"/>
              </a:rPr>
              <a:t>之间，在成功的接收到报文后</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直到应答间隙接收没有错误，及成功地发送了</a:t>
            </a:r>
            <a:r>
              <a:rPr lang="en-US" altLang="zh-CN" sz="2000" kern="100" dirty="0">
                <a:solidFill>
                  <a:schemeClr val="tx1">
                    <a:lumMod val="65000"/>
                    <a:lumOff val="35000"/>
                  </a:schemeClr>
                </a:solidFill>
                <a:latin typeface="+mn-ea"/>
              </a:rPr>
              <a:t>ACK</a:t>
            </a:r>
            <a:r>
              <a:rPr lang="zh-CN" altLang="en-US" sz="2000" kern="100" dirty="0">
                <a:solidFill>
                  <a:schemeClr val="tx1">
                    <a:lumMod val="65000"/>
                    <a:lumOff val="35000"/>
                  </a:schemeClr>
                </a:solidFill>
                <a:latin typeface="+mn-ea"/>
              </a:rPr>
              <a:t>位</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，接收错误计数器值减</a:t>
            </a:r>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。如果接收错误计数器值是</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，则它保持</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，如果大于</a:t>
            </a:r>
            <a:r>
              <a:rPr lang="en-US" altLang="zh-CN" sz="2000" kern="100" dirty="0">
                <a:solidFill>
                  <a:schemeClr val="tx1">
                    <a:lumMod val="65000"/>
                    <a:lumOff val="35000"/>
                  </a:schemeClr>
                </a:solidFill>
                <a:latin typeface="+mn-ea"/>
              </a:rPr>
              <a:t>127</a:t>
            </a:r>
            <a:r>
              <a:rPr lang="zh-CN" altLang="en-US" sz="2000" kern="100" dirty="0">
                <a:solidFill>
                  <a:schemeClr val="tx1">
                    <a:lumMod val="65000"/>
                    <a:lumOff val="35000"/>
                  </a:schemeClr>
                </a:solidFill>
                <a:latin typeface="+mn-ea"/>
              </a:rPr>
              <a:t>，则它会设置一个介于</a:t>
            </a:r>
            <a:r>
              <a:rPr lang="en-US" altLang="zh-CN" sz="2000" kern="100" dirty="0">
                <a:solidFill>
                  <a:schemeClr val="tx1">
                    <a:lumMod val="65000"/>
                    <a:lumOff val="35000"/>
                  </a:schemeClr>
                </a:solidFill>
                <a:latin typeface="+mn-ea"/>
              </a:rPr>
              <a:t>119</a:t>
            </a:r>
            <a:r>
              <a:rPr lang="zh-CN" altLang="en-US" sz="2000" kern="100" dirty="0">
                <a:solidFill>
                  <a:schemeClr val="tx1">
                    <a:lumMod val="65000"/>
                    <a:lumOff val="35000"/>
                  </a:schemeClr>
                </a:solidFill>
                <a:latin typeface="+mn-ea"/>
              </a:rPr>
              <a:t>到</a:t>
            </a:r>
            <a:r>
              <a:rPr lang="en-US" altLang="zh-CN" sz="2000" kern="100" dirty="0">
                <a:solidFill>
                  <a:schemeClr val="tx1">
                    <a:lumMod val="65000"/>
                    <a:lumOff val="35000"/>
                  </a:schemeClr>
                </a:solidFill>
                <a:latin typeface="+mn-ea"/>
              </a:rPr>
              <a:t>127</a:t>
            </a:r>
            <a:r>
              <a:rPr lang="zh-CN" altLang="en-US" sz="2000" kern="100" dirty="0">
                <a:solidFill>
                  <a:schemeClr val="tx1">
                    <a:lumMod val="65000"/>
                    <a:lumOff val="35000"/>
                  </a:schemeClr>
                </a:solidFill>
                <a:latin typeface="+mn-ea"/>
              </a:rPr>
              <a:t>之间的值。</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a:t>·CAN</a:t>
            </a:r>
            <a:r>
              <a:rPr lang="zh-CN" altLang="en-US" dirty="0"/>
              <a:t>总线通信错误处理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3244" y="1203598"/>
            <a:ext cx="8057512" cy="3170099"/>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无论是发送错误计数器还是接收错误计数器，其值小于</a:t>
            </a:r>
            <a:r>
              <a:rPr lang="en-US" altLang="zh-CN" sz="2000" kern="100" dirty="0">
                <a:solidFill>
                  <a:schemeClr val="tx1">
                    <a:lumMod val="65000"/>
                    <a:lumOff val="35000"/>
                  </a:schemeClr>
                </a:solidFill>
                <a:latin typeface="+mn-ea"/>
              </a:rPr>
              <a:t>128</a:t>
            </a:r>
            <a:r>
              <a:rPr lang="zh-CN" altLang="en-US" sz="2000" kern="100" dirty="0">
                <a:solidFill>
                  <a:schemeClr val="tx1">
                    <a:lumMod val="65000"/>
                    <a:lumOff val="35000"/>
                  </a:schemeClr>
                </a:solidFill>
                <a:latin typeface="+mn-ea"/>
              </a:rPr>
              <a:t>时，该节点被认为处于“错误主动”状态，称为“错误主动”节点；其值等于或大于</a:t>
            </a:r>
            <a:r>
              <a:rPr lang="en-US" altLang="zh-CN" sz="2000" kern="100" dirty="0">
                <a:solidFill>
                  <a:schemeClr val="tx1">
                    <a:lumMod val="65000"/>
                    <a:lumOff val="35000"/>
                  </a:schemeClr>
                </a:solidFill>
                <a:latin typeface="+mn-ea"/>
              </a:rPr>
              <a:t>128</a:t>
            </a:r>
            <a:r>
              <a:rPr lang="zh-CN" altLang="en-US" sz="2000" kern="100" dirty="0">
                <a:solidFill>
                  <a:schemeClr val="tx1">
                    <a:lumMod val="65000"/>
                    <a:lumOff val="35000"/>
                  </a:schemeClr>
                </a:solidFill>
                <a:latin typeface="+mn-ea"/>
              </a:rPr>
              <a:t>时，该节点被认为处于“错误被动”状态，称为“错误被动”节点。当发送错误计数器值大于或等于</a:t>
            </a:r>
            <a:r>
              <a:rPr lang="en-US" altLang="zh-CN" sz="2000" kern="100" dirty="0">
                <a:solidFill>
                  <a:schemeClr val="tx1">
                    <a:lumMod val="65000"/>
                    <a:lumOff val="35000"/>
                  </a:schemeClr>
                </a:solidFill>
                <a:latin typeface="+mn-ea"/>
              </a:rPr>
              <a:t>256</a:t>
            </a:r>
            <a:r>
              <a:rPr lang="zh-CN" altLang="en-US" sz="2000" kern="100" dirty="0">
                <a:solidFill>
                  <a:schemeClr val="tx1">
                    <a:lumMod val="65000"/>
                    <a:lumOff val="35000"/>
                  </a:schemeClr>
                </a:solidFill>
                <a:latin typeface="+mn-ea"/>
              </a:rPr>
              <a:t>时，节点处于离线状态，被迫退出总线。三种状态是可以转化的，当发送错误计数器值和接收错误计数器值小于或等于</a:t>
            </a:r>
            <a:r>
              <a:rPr lang="en-US" altLang="zh-CN" sz="2000" kern="100" dirty="0">
                <a:solidFill>
                  <a:schemeClr val="tx1">
                    <a:lumMod val="65000"/>
                    <a:lumOff val="35000"/>
                  </a:schemeClr>
                </a:solidFill>
                <a:latin typeface="+mn-ea"/>
              </a:rPr>
              <a:t>127</a:t>
            </a:r>
            <a:r>
              <a:rPr lang="zh-CN" altLang="en-US" sz="2000" kern="100" dirty="0">
                <a:solidFill>
                  <a:schemeClr val="tx1">
                    <a:lumMod val="65000"/>
                    <a:lumOff val="35000"/>
                  </a:schemeClr>
                </a:solidFill>
                <a:latin typeface="+mn-ea"/>
              </a:rPr>
              <a:t>时，“错误被动”节点将重新变为“错误主动”节点。当总线监视到</a:t>
            </a:r>
            <a:r>
              <a:rPr lang="en-US" altLang="zh-CN" sz="2000" kern="100" dirty="0">
                <a:solidFill>
                  <a:schemeClr val="tx1">
                    <a:lumMod val="65000"/>
                    <a:lumOff val="35000"/>
                  </a:schemeClr>
                </a:solidFill>
                <a:latin typeface="+mn-ea"/>
              </a:rPr>
              <a:t>128</a:t>
            </a:r>
            <a:r>
              <a:rPr lang="zh-CN" altLang="en-US" sz="2000" kern="100" dirty="0">
                <a:solidFill>
                  <a:schemeClr val="tx1">
                    <a:lumMod val="65000"/>
                    <a:lumOff val="35000"/>
                  </a:schemeClr>
                </a:solidFill>
                <a:latin typeface="+mn-ea"/>
              </a:rPr>
              <a:t>次出现</a:t>
            </a:r>
            <a:r>
              <a:rPr lang="en-US" altLang="zh-CN" sz="2000" kern="100" dirty="0">
                <a:solidFill>
                  <a:schemeClr val="tx1">
                    <a:lumMod val="65000"/>
                    <a:lumOff val="35000"/>
                  </a:schemeClr>
                </a:solidFill>
                <a:latin typeface="+mn-ea"/>
              </a:rPr>
              <a:t>11</a:t>
            </a:r>
            <a:r>
              <a:rPr lang="zh-CN" altLang="en-US" sz="2000" kern="100" dirty="0">
                <a:solidFill>
                  <a:schemeClr val="tx1">
                    <a:lumMod val="65000"/>
                    <a:lumOff val="35000"/>
                  </a:schemeClr>
                </a:solidFill>
                <a:latin typeface="+mn-ea"/>
              </a:rPr>
              <a:t>个连续的“隐性”位之后，处于离线状态的节点可以变为“错误主动”状，其错误计数器的值也将被设置为</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。需要注意的是，当错误计数器的值大于</a:t>
            </a:r>
            <a:r>
              <a:rPr lang="en-US" altLang="zh-CN" sz="2000" kern="100" dirty="0">
                <a:solidFill>
                  <a:schemeClr val="tx1">
                    <a:lumMod val="65000"/>
                    <a:lumOff val="35000"/>
                  </a:schemeClr>
                </a:solidFill>
                <a:latin typeface="+mn-ea"/>
              </a:rPr>
              <a:t>96</a:t>
            </a:r>
            <a:r>
              <a:rPr lang="zh-CN" altLang="en-US" sz="2000" kern="100" dirty="0">
                <a:solidFill>
                  <a:schemeClr val="tx1">
                    <a:lumMod val="65000"/>
                    <a:lumOff val="35000"/>
                  </a:schemeClr>
                </a:solidFill>
                <a:latin typeface="+mn-ea"/>
              </a:rPr>
              <a:t>的时候，说明</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总线被严重干扰，最好能够预先采取措施测试这个条件。</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a:t>·CAN</a:t>
            </a:r>
            <a:r>
              <a:rPr lang="zh-CN" altLang="en-US" dirty="0"/>
              <a:t>总线通信错误处理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9430" y="1851670"/>
            <a:ext cx="7485140" cy="2246769"/>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检测到错误条件的节点通过发送错误标志来指示错误。对于“错误主动”的节点，错误信息为“主动错误标志”，对于“错误被动”的节点，错误信息为“被动错误标志”。节点检测到无论是位错误、填充错误、形式错误，还是应答错误，这个节点会在下一个位时发送错误标志信息。如果检测到的错误条件是</a:t>
            </a:r>
            <a:r>
              <a:rPr lang="en-US" altLang="zh-CN" sz="2000" kern="100" dirty="0">
                <a:solidFill>
                  <a:schemeClr val="tx1">
                    <a:lumMod val="65000"/>
                    <a:lumOff val="35000"/>
                  </a:schemeClr>
                </a:solidFill>
                <a:latin typeface="+mn-ea"/>
              </a:rPr>
              <a:t>CRC</a:t>
            </a:r>
            <a:r>
              <a:rPr lang="zh-CN" altLang="en-US" sz="2000" kern="100" dirty="0">
                <a:solidFill>
                  <a:schemeClr val="tx1">
                    <a:lumMod val="65000"/>
                    <a:lumOff val="35000"/>
                  </a:schemeClr>
                </a:solidFill>
                <a:latin typeface="+mn-ea"/>
              </a:rPr>
              <a:t>错误，错误标志在应答界定符后面那一位开始发送，除非其他错误条件的错误标志已经开始发送。</a:t>
            </a:r>
            <a:endParaRPr lang="zh-CN" altLang="en-US"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a:t>·CAN</a:t>
            </a:r>
            <a:r>
              <a:rPr lang="zh-CN" altLang="en-US" dirty="0"/>
              <a:t>总线通信错误处理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3" y="1059582"/>
            <a:ext cx="8136904" cy="3170099"/>
          </a:xfrm>
          <a:prstGeom prst="rect">
            <a:avLst/>
          </a:prstGeom>
        </p:spPr>
        <p:txBody>
          <a:bodyPr wrap="square">
            <a:spAutoFit/>
          </a:bodyPr>
          <a:lstStyle/>
          <a:p>
            <a:pPr indent="450850" algn="just"/>
            <a:r>
              <a:rPr lang="zh-CN" altLang="en-US" sz="2000" kern="100" dirty="0">
                <a:solidFill>
                  <a:schemeClr val="tx1">
                    <a:lumMod val="65000"/>
                    <a:lumOff val="35000"/>
                  </a:schemeClr>
                </a:solidFill>
                <a:latin typeface="+mn-ea"/>
              </a:rPr>
              <a:t>在</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总线中，将一个理想的发送器在没有重新同步的情况下每秒所发送的位数量称为标称位速率。而将发送每一个位所需要花费的时间称为</a:t>
            </a:r>
            <a:r>
              <a:rPr lang="zh-CN" altLang="en-US" sz="2000" kern="100" dirty="0" smtClean="0">
                <a:solidFill>
                  <a:schemeClr val="tx1">
                    <a:lumMod val="65000"/>
                    <a:lumOff val="35000"/>
                  </a:schemeClr>
                </a:solidFill>
                <a:latin typeface="+mn-ea"/>
              </a:rPr>
              <a:t>标称位时间。也就是说：</a:t>
            </a:r>
            <a:endParaRPr lang="zh-CN" altLang="en-US" sz="2000" kern="100" dirty="0" smtClean="0">
              <a:solidFill>
                <a:schemeClr val="tx1">
                  <a:lumMod val="65000"/>
                  <a:lumOff val="35000"/>
                </a:schemeClr>
              </a:solidFill>
              <a:latin typeface="+mn-ea"/>
            </a:endParaRPr>
          </a:p>
          <a:p>
            <a:pPr indent="450850" algn="r"/>
            <a:r>
              <a:rPr lang="zh-CN" altLang="en-US" sz="2000" kern="100" dirty="0" smtClean="0">
                <a:latin typeface="+mn-ea"/>
              </a:rPr>
              <a:t>标称</a:t>
            </a:r>
            <a:r>
              <a:rPr lang="zh-CN" altLang="en-US" sz="2000" kern="100" dirty="0">
                <a:latin typeface="+mn-ea"/>
              </a:rPr>
              <a:t>位时间</a:t>
            </a:r>
            <a:r>
              <a:rPr lang="en-US" altLang="zh-CN" sz="2000" kern="100" dirty="0">
                <a:latin typeface="+mn-ea"/>
              </a:rPr>
              <a:t>=1/</a:t>
            </a:r>
            <a:r>
              <a:rPr lang="zh-CN" altLang="en-US" sz="2000" kern="100" dirty="0">
                <a:latin typeface="+mn-ea"/>
              </a:rPr>
              <a:t>标称位速率 </a:t>
            </a:r>
            <a:r>
              <a:rPr lang="zh-CN" altLang="en-US" sz="2000" kern="100" dirty="0" smtClean="0">
                <a:latin typeface="+mn-ea"/>
              </a:rPr>
              <a:t>                         </a:t>
            </a:r>
            <a:r>
              <a:rPr lang="en-US" altLang="zh-CN" sz="2000" kern="100" dirty="0" smtClean="0">
                <a:latin typeface="+mn-ea"/>
              </a:rPr>
              <a:t>(</a:t>
            </a:r>
            <a:r>
              <a:rPr lang="en-US" altLang="zh-CN" sz="2000" kern="100" dirty="0">
                <a:latin typeface="+mn-ea"/>
              </a:rPr>
              <a:t>17-5</a:t>
            </a:r>
            <a:r>
              <a:rPr lang="en-US" altLang="zh-CN" sz="2000" kern="100" dirty="0" smtClean="0">
                <a:latin typeface="+mn-ea"/>
              </a:rPr>
              <a:t>)</a:t>
            </a:r>
            <a:endParaRPr lang="en-US" altLang="zh-CN" sz="2000" kern="100" dirty="0" smtClean="0">
              <a:latin typeface="+mn-ea"/>
            </a:endParaRPr>
          </a:p>
          <a:p>
            <a:pPr indent="450850"/>
            <a:r>
              <a:rPr lang="zh-CN" altLang="en-US" sz="2000" kern="100" dirty="0">
                <a:solidFill>
                  <a:schemeClr val="tx1">
                    <a:lumMod val="65000"/>
                    <a:lumOff val="35000"/>
                  </a:schemeClr>
                </a:solidFill>
                <a:latin typeface="+mn-ea"/>
              </a:rPr>
              <a:t> 可以把标称位时间划分成几个不重叠的时间片段，如图</a:t>
            </a:r>
            <a:r>
              <a:rPr lang="en-US" altLang="zh-CN" sz="2000" kern="100" dirty="0">
                <a:solidFill>
                  <a:schemeClr val="tx1">
                    <a:lumMod val="65000"/>
                    <a:lumOff val="35000"/>
                  </a:schemeClr>
                </a:solidFill>
                <a:latin typeface="+mn-ea"/>
              </a:rPr>
              <a:t>17-12</a:t>
            </a:r>
            <a:r>
              <a:rPr lang="zh-CN" altLang="en-US" sz="2000" kern="100" dirty="0">
                <a:solidFill>
                  <a:schemeClr val="tx1">
                    <a:lumMod val="65000"/>
                    <a:lumOff val="35000"/>
                  </a:schemeClr>
                </a:solidFill>
                <a:latin typeface="+mn-ea"/>
              </a:rPr>
              <a:t>所示，它们是：</a:t>
            </a:r>
            <a:endParaRPr lang="zh-CN" altLang="en-US" sz="2000" kern="100" dirty="0">
              <a:solidFill>
                <a:schemeClr val="tx1">
                  <a:lumMod val="65000"/>
                  <a:lumOff val="35000"/>
                </a:schemeClr>
              </a:solidFill>
              <a:latin typeface="+mn-ea"/>
            </a:endParaRPr>
          </a:p>
          <a:p>
            <a:pPr indent="450850"/>
            <a:r>
              <a:rPr lang="zh-CN" altLang="en-US" sz="2000" kern="100" dirty="0" smtClean="0">
                <a:solidFill>
                  <a:schemeClr val="tx1">
                    <a:lumMod val="65000"/>
                    <a:lumOff val="35000"/>
                  </a:schemeClr>
                </a:solidFill>
                <a:latin typeface="+mn-ea"/>
              </a:rPr>
              <a:t>同步</a:t>
            </a:r>
            <a:r>
              <a:rPr lang="zh-CN" altLang="en-US" sz="2000" kern="100" dirty="0">
                <a:solidFill>
                  <a:schemeClr val="tx1">
                    <a:lumMod val="65000"/>
                    <a:lumOff val="35000"/>
                  </a:schemeClr>
                </a:solidFill>
                <a:latin typeface="+mn-ea"/>
              </a:rPr>
              <a:t>段</a:t>
            </a:r>
            <a:r>
              <a:rPr lang="en-US" altLang="zh-CN" sz="2000" kern="100" dirty="0">
                <a:solidFill>
                  <a:schemeClr val="tx1">
                    <a:lumMod val="65000"/>
                    <a:lumOff val="35000"/>
                  </a:schemeClr>
                </a:solidFill>
                <a:latin typeface="+mn-ea"/>
              </a:rPr>
              <a:t>(SYNC_SEG)</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a:p>
            <a:pPr indent="450850"/>
            <a:r>
              <a:rPr lang="zh-CN" altLang="en-US" sz="2000" kern="100" dirty="0" smtClean="0">
                <a:solidFill>
                  <a:schemeClr val="tx1">
                    <a:lumMod val="65000"/>
                    <a:lumOff val="35000"/>
                  </a:schemeClr>
                </a:solidFill>
                <a:latin typeface="+mn-ea"/>
              </a:rPr>
              <a:t>传播</a:t>
            </a:r>
            <a:r>
              <a:rPr lang="zh-CN" altLang="en-US" sz="2000" kern="100" dirty="0">
                <a:solidFill>
                  <a:schemeClr val="tx1">
                    <a:lumMod val="65000"/>
                    <a:lumOff val="35000"/>
                  </a:schemeClr>
                </a:solidFill>
                <a:latin typeface="+mn-ea"/>
              </a:rPr>
              <a:t>时间段</a:t>
            </a:r>
            <a:r>
              <a:rPr lang="en-US" altLang="zh-CN" sz="2000" kern="100" dirty="0">
                <a:solidFill>
                  <a:schemeClr val="tx1">
                    <a:lumMod val="65000"/>
                    <a:lumOff val="35000"/>
                  </a:schemeClr>
                </a:solidFill>
                <a:latin typeface="+mn-ea"/>
              </a:rPr>
              <a:t>(PROP_SEG)</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a:p>
            <a:pPr indent="450850"/>
            <a:r>
              <a:rPr lang="zh-CN" altLang="en-US" sz="2000" kern="100" dirty="0" smtClean="0">
                <a:solidFill>
                  <a:schemeClr val="tx1">
                    <a:lumMod val="65000"/>
                    <a:lumOff val="35000"/>
                  </a:schemeClr>
                </a:solidFill>
                <a:latin typeface="+mn-ea"/>
              </a:rPr>
              <a:t>相位</a:t>
            </a:r>
            <a:r>
              <a:rPr lang="zh-CN" altLang="en-US" sz="2000" kern="100" dirty="0">
                <a:solidFill>
                  <a:schemeClr val="tx1">
                    <a:lumMod val="65000"/>
                    <a:lumOff val="35000"/>
                  </a:schemeClr>
                </a:solidFill>
                <a:latin typeface="+mn-ea"/>
              </a:rPr>
              <a:t>缓冲段</a:t>
            </a:r>
            <a:r>
              <a:rPr lang="en-US" altLang="zh-CN" sz="2000" kern="100" dirty="0">
                <a:solidFill>
                  <a:schemeClr val="tx1">
                    <a:lumMod val="65000"/>
                    <a:lumOff val="35000"/>
                  </a:schemeClr>
                </a:solidFill>
                <a:latin typeface="+mn-ea"/>
              </a:rPr>
              <a:t>1(PHASE_SEG1)</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a:p>
            <a:pPr indent="450850"/>
            <a:r>
              <a:rPr lang="zh-CN" altLang="en-US" sz="2000" kern="100" dirty="0" smtClean="0">
                <a:solidFill>
                  <a:schemeClr val="tx1">
                    <a:lumMod val="65000"/>
                    <a:lumOff val="35000"/>
                  </a:schemeClr>
                </a:solidFill>
                <a:latin typeface="+mn-ea"/>
              </a:rPr>
              <a:t>相位</a:t>
            </a:r>
            <a:r>
              <a:rPr lang="zh-CN" altLang="en-US" sz="2000" kern="100" dirty="0">
                <a:solidFill>
                  <a:schemeClr val="tx1">
                    <a:lumMod val="65000"/>
                    <a:lumOff val="35000"/>
                  </a:schemeClr>
                </a:solidFill>
                <a:latin typeface="+mn-ea"/>
              </a:rPr>
              <a:t>缓冲段</a:t>
            </a:r>
            <a:r>
              <a:rPr lang="en-US" altLang="zh-CN" sz="2000" kern="100" dirty="0">
                <a:solidFill>
                  <a:schemeClr val="tx1">
                    <a:lumMod val="65000"/>
                    <a:lumOff val="35000"/>
                  </a:schemeClr>
                </a:solidFill>
                <a:latin typeface="+mn-ea"/>
              </a:rPr>
              <a:t>2(PHASE_SEG2)</a:t>
            </a:r>
            <a:r>
              <a:rPr lang="zh-CN" altLang="en-US" sz="2000" kern="100" dirty="0">
                <a:solidFill>
                  <a:schemeClr val="tx1">
                    <a:lumMod val="65000"/>
                    <a:lumOff val="35000"/>
                  </a:schemeClr>
                </a:solidFill>
                <a:latin typeface="+mn-ea"/>
              </a:rPr>
              <a:t>。</a:t>
            </a:r>
            <a:endParaRPr lang="en-US" altLang="zh-CN" sz="2000" kern="100" dirty="0">
              <a:solidFill>
                <a:schemeClr val="tx1">
                  <a:lumMod val="65000"/>
                  <a:lumOff val="35000"/>
                </a:schemeClr>
              </a:solidFill>
              <a:latin typeface="+mn-ea"/>
            </a:endParaRPr>
          </a:p>
        </p:txBody>
      </p:sp>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a:t>·CAN</a:t>
            </a:r>
            <a:r>
              <a:rPr lang="zh-CN" altLang="en-US" dirty="0"/>
              <a:t>总线的位定时要求</a:t>
            </a:r>
            <a:endParaRPr lang="zh-CN" altLang="en-US" dirty="0"/>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a:t>·CAN</a:t>
            </a:r>
            <a:r>
              <a:rPr lang="zh-CN" altLang="en-US" dirty="0"/>
              <a:t>总线的位定时要求</a:t>
            </a:r>
            <a:endParaRPr lang="zh-CN" altLang="en-US" dirty="0"/>
          </a:p>
        </p:txBody>
      </p:sp>
      <p:graphicFrame>
        <p:nvGraphicFramePr>
          <p:cNvPr id="3" name="对象 2"/>
          <p:cNvGraphicFramePr>
            <a:graphicFrameLocks noChangeAspect="1"/>
          </p:cNvGraphicFramePr>
          <p:nvPr/>
        </p:nvGraphicFramePr>
        <p:xfrm>
          <a:off x="1348221" y="1363060"/>
          <a:ext cx="6447557" cy="1732781"/>
        </p:xfrm>
        <a:graphic>
          <a:graphicData uri="http://schemas.openxmlformats.org/presentationml/2006/ole">
            <mc:AlternateContent xmlns:mc="http://schemas.openxmlformats.org/markup-compatibility/2006">
              <mc:Choice xmlns:v="urn:schemas-microsoft-com:vml" Requires="v">
                <p:oleObj spid="_x0000_s188615" name="Visio" r:id="rId1" imgW="4312285" imgH="1156335" progId="Visio.Drawing.11">
                  <p:embed/>
                </p:oleObj>
              </mc:Choice>
              <mc:Fallback>
                <p:oleObj name="Visio" r:id="rId1" imgW="4312285" imgH="1156335"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221" y="1363060"/>
                        <a:ext cx="6447557" cy="1732781"/>
                      </a:xfrm>
                      <a:prstGeom prst="rect">
                        <a:avLst/>
                      </a:prstGeom>
                      <a:solidFill>
                        <a:schemeClr val="bg1"/>
                      </a:solidFill>
                    </p:spPr>
                  </p:pic>
                </p:oleObj>
              </mc:Fallback>
            </mc:AlternateContent>
          </a:graphicData>
        </a:graphic>
      </p:graphicFrame>
      <p:sp>
        <p:nvSpPr>
          <p:cNvPr id="5" name="矩形 4"/>
          <p:cNvSpPr/>
          <p:nvPr/>
        </p:nvSpPr>
        <p:spPr>
          <a:xfrm>
            <a:off x="2931166" y="3219822"/>
            <a:ext cx="3281668" cy="400110"/>
          </a:xfrm>
          <a:prstGeom prst="rect">
            <a:avLst/>
          </a:prstGeom>
        </p:spPr>
        <p:txBody>
          <a:bodyPr wrap="none">
            <a:spAutoFit/>
          </a:bodyPr>
          <a:lstStyle/>
          <a:p>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17-12 </a:t>
            </a:r>
            <a:r>
              <a:rPr lang="zh-CN" altLang="zh-CN" sz="2000" kern="100" dirty="0">
                <a:latin typeface="+mn-ea"/>
                <a:cs typeface="Times New Roman" panose="02020603050405020304" pitchFamily="18" charset="0"/>
              </a:rPr>
              <a:t>标称位时间的分段</a:t>
            </a:r>
            <a:endParaRPr lang="zh-CN" altLang="en-US" sz="2000" dirty="0">
              <a:latin typeface="+mn-ea"/>
            </a:endParaRPr>
          </a:p>
        </p:txBody>
      </p:sp>
      <p:sp>
        <p:nvSpPr>
          <p:cNvPr id="6" name="矩形 5"/>
          <p:cNvSpPr/>
          <p:nvPr/>
        </p:nvSpPr>
        <p:spPr>
          <a:xfrm>
            <a:off x="762615" y="3867894"/>
            <a:ext cx="7618768" cy="400110"/>
          </a:xfrm>
          <a:prstGeom prst="rect">
            <a:avLst/>
          </a:prstGeom>
        </p:spPr>
        <p:txBody>
          <a:bodyPr wrap="square">
            <a:spAutoFit/>
          </a:bodyPr>
          <a:lstStyle/>
          <a:p>
            <a:r>
              <a:rPr lang="en-US" altLang="zh-CN" sz="2000" kern="100" dirty="0">
                <a:solidFill>
                  <a:schemeClr val="tx1">
                    <a:lumMod val="65000"/>
                    <a:lumOff val="35000"/>
                  </a:schemeClr>
                </a:solidFill>
                <a:latin typeface="+mn-ea"/>
                <a:cs typeface="Times New Roman" panose="02020603050405020304" pitchFamily="18" charset="0"/>
              </a:rPr>
              <a:t> </a:t>
            </a:r>
            <a:r>
              <a:rPr lang="zh-CN" altLang="zh-CN" sz="2000" kern="100" dirty="0">
                <a:solidFill>
                  <a:schemeClr val="tx1">
                    <a:lumMod val="65000"/>
                    <a:lumOff val="35000"/>
                  </a:schemeClr>
                </a:solidFill>
                <a:latin typeface="+mn-ea"/>
                <a:cs typeface="Times New Roman" panose="02020603050405020304" pitchFamily="18" charset="0"/>
              </a:rPr>
              <a:t>下面来一一介绍和标称位时间相关的一些概念：</a:t>
            </a:r>
            <a:endParaRPr lang="zh-CN" altLang="en-US" sz="20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a:t>·CAN</a:t>
            </a:r>
            <a:r>
              <a:rPr lang="zh-CN" altLang="en-US" dirty="0"/>
              <a:t>总线的位定时要求</a:t>
            </a:r>
            <a:endParaRPr lang="zh-CN" altLang="en-US" dirty="0"/>
          </a:p>
        </p:txBody>
      </p:sp>
      <p:sp>
        <p:nvSpPr>
          <p:cNvPr id="2" name="矩形 1"/>
          <p:cNvSpPr/>
          <p:nvPr/>
        </p:nvSpPr>
        <p:spPr>
          <a:xfrm>
            <a:off x="467545" y="1131590"/>
            <a:ext cx="8136902" cy="3388172"/>
          </a:xfrm>
          <a:prstGeom prst="rect">
            <a:avLst/>
          </a:prstGeom>
        </p:spPr>
        <p:txBody>
          <a:bodyPr wrap="square">
            <a:spAutoFit/>
          </a:bodyPr>
          <a:lstStyle/>
          <a:p>
            <a:pPr marL="342900" lvl="0" indent="-342900" algn="just">
              <a:lnSpc>
                <a:spcPct val="120000"/>
              </a:lnSpc>
              <a:spcAft>
                <a:spcPts val="0"/>
              </a:spcAft>
              <a:buFont typeface="Wingdings" panose="05000000000000000000" pitchFamily="2" charset="2"/>
              <a:buChar char=""/>
            </a:pPr>
            <a:r>
              <a:rPr lang="zh-CN" altLang="zh-CN" kern="100" dirty="0">
                <a:solidFill>
                  <a:schemeClr val="tx1">
                    <a:lumMod val="65000"/>
                    <a:lumOff val="35000"/>
                  </a:schemeClr>
                </a:solidFill>
                <a:latin typeface="+mn-ea"/>
                <a:cs typeface="Times New Roman" panose="02020603050405020304" pitchFamily="18" charset="0"/>
              </a:rPr>
              <a:t>同步段</a:t>
            </a:r>
            <a:r>
              <a:rPr lang="en-US" altLang="zh-CN" kern="100" dirty="0">
                <a:solidFill>
                  <a:schemeClr val="tx1">
                    <a:lumMod val="65000"/>
                    <a:lumOff val="35000"/>
                  </a:schemeClr>
                </a:solidFill>
                <a:latin typeface="+mn-ea"/>
                <a:cs typeface="Times New Roman" panose="02020603050405020304" pitchFamily="18" charset="0"/>
              </a:rPr>
              <a:t>(SYNC_SEG)</a:t>
            </a:r>
            <a:r>
              <a:rPr lang="zh-CN" altLang="zh-CN" kern="100" dirty="0">
                <a:solidFill>
                  <a:schemeClr val="tx1">
                    <a:lumMod val="65000"/>
                    <a:lumOff val="35000"/>
                  </a:schemeClr>
                </a:solidFill>
                <a:latin typeface="+mn-ea"/>
                <a:cs typeface="Times New Roman" panose="02020603050405020304" pitchFamily="18" charset="0"/>
              </a:rPr>
              <a:t>：位时间的同步段用于同步总线上的不同节点。这一段内要有一个条边沿。</a:t>
            </a:r>
            <a:endParaRPr lang="zh-CN" altLang="zh-CN" kern="100" dirty="0">
              <a:solidFill>
                <a:schemeClr val="tx1">
                  <a:lumMod val="65000"/>
                  <a:lumOff val="35000"/>
                </a:schemeClr>
              </a:solidFill>
              <a:latin typeface="+mn-ea"/>
              <a:cs typeface="Times New Roman" panose="02020603050405020304" pitchFamily="18" charset="0"/>
            </a:endParaRPr>
          </a:p>
          <a:p>
            <a:pPr marL="342900" lvl="0" indent="-342900" algn="just">
              <a:lnSpc>
                <a:spcPct val="120000"/>
              </a:lnSpc>
              <a:spcAft>
                <a:spcPts val="0"/>
              </a:spcAft>
              <a:buFont typeface="Wingdings" panose="05000000000000000000" pitchFamily="2" charset="2"/>
              <a:buChar char=""/>
            </a:pPr>
            <a:r>
              <a:rPr lang="zh-CN" altLang="zh-CN" kern="100" dirty="0">
                <a:solidFill>
                  <a:schemeClr val="tx1">
                    <a:lumMod val="65000"/>
                    <a:lumOff val="35000"/>
                  </a:schemeClr>
                </a:solidFill>
                <a:latin typeface="+mn-ea"/>
                <a:cs typeface="Times New Roman" panose="02020603050405020304" pitchFamily="18" charset="0"/>
              </a:rPr>
              <a:t>传播段</a:t>
            </a:r>
            <a:r>
              <a:rPr lang="en-US" altLang="zh-CN" kern="100" dirty="0">
                <a:solidFill>
                  <a:schemeClr val="tx1">
                    <a:lumMod val="65000"/>
                    <a:lumOff val="35000"/>
                  </a:schemeClr>
                </a:solidFill>
                <a:latin typeface="+mn-ea"/>
                <a:cs typeface="Times New Roman" panose="02020603050405020304" pitchFamily="18" charset="0"/>
              </a:rPr>
              <a:t>(PROP_SEG)</a:t>
            </a:r>
            <a:r>
              <a:rPr lang="zh-CN" altLang="zh-CN" kern="100" dirty="0">
                <a:solidFill>
                  <a:schemeClr val="tx1">
                    <a:lumMod val="65000"/>
                    <a:lumOff val="35000"/>
                  </a:schemeClr>
                </a:solidFill>
                <a:latin typeface="+mn-ea"/>
                <a:cs typeface="Times New Roman" panose="02020603050405020304" pitchFamily="18" charset="0"/>
              </a:rPr>
              <a:t>：传播段用于补偿网络内的物理延时时间。它是总线上输入比较器延时和输出驱动器延时总和的两倍。</a:t>
            </a:r>
            <a:endParaRPr lang="zh-CN" altLang="zh-CN" kern="100" dirty="0">
              <a:solidFill>
                <a:schemeClr val="tx1">
                  <a:lumMod val="65000"/>
                  <a:lumOff val="35000"/>
                </a:schemeClr>
              </a:solidFill>
              <a:latin typeface="+mn-ea"/>
              <a:cs typeface="Times New Roman" panose="02020603050405020304" pitchFamily="18" charset="0"/>
            </a:endParaRPr>
          </a:p>
          <a:p>
            <a:pPr marL="342900" lvl="0" indent="-342900" algn="just">
              <a:lnSpc>
                <a:spcPct val="120000"/>
              </a:lnSpc>
              <a:spcAft>
                <a:spcPts val="0"/>
              </a:spcAft>
              <a:buFont typeface="Wingdings" panose="05000000000000000000" pitchFamily="2" charset="2"/>
              <a:buChar char=""/>
            </a:pPr>
            <a:r>
              <a:rPr lang="zh-CN" altLang="zh-CN" kern="100" dirty="0">
                <a:solidFill>
                  <a:schemeClr val="tx1">
                    <a:lumMod val="65000"/>
                    <a:lumOff val="35000"/>
                  </a:schemeClr>
                </a:solidFill>
                <a:latin typeface="+mn-ea"/>
                <a:cs typeface="Times New Roman" panose="02020603050405020304" pitchFamily="18" charset="0"/>
              </a:rPr>
              <a:t>相位缓冲段</a:t>
            </a:r>
            <a:r>
              <a:rPr lang="en-US" altLang="zh-CN" kern="100" dirty="0">
                <a:solidFill>
                  <a:schemeClr val="tx1">
                    <a:lumMod val="65000"/>
                    <a:lumOff val="35000"/>
                  </a:schemeClr>
                </a:solidFill>
                <a:latin typeface="+mn-ea"/>
                <a:cs typeface="Times New Roman" panose="02020603050405020304" pitchFamily="18" charset="0"/>
              </a:rPr>
              <a:t>1</a:t>
            </a:r>
            <a:r>
              <a:rPr lang="zh-CN" altLang="zh-CN" kern="100" dirty="0">
                <a:solidFill>
                  <a:schemeClr val="tx1">
                    <a:lumMod val="65000"/>
                    <a:lumOff val="35000"/>
                  </a:schemeClr>
                </a:solidFill>
                <a:latin typeface="+mn-ea"/>
                <a:cs typeface="Times New Roman" panose="02020603050405020304" pitchFamily="18" charset="0"/>
              </a:rPr>
              <a:t>、相位缓冲段</a:t>
            </a:r>
            <a:r>
              <a:rPr lang="en-US" altLang="zh-CN" kern="100" dirty="0">
                <a:solidFill>
                  <a:schemeClr val="tx1">
                    <a:lumMod val="65000"/>
                    <a:lumOff val="35000"/>
                  </a:schemeClr>
                </a:solidFill>
                <a:latin typeface="+mn-ea"/>
                <a:cs typeface="Times New Roman" panose="02020603050405020304" pitchFamily="18" charset="0"/>
              </a:rPr>
              <a:t>2(PHASE_SEG1</a:t>
            </a:r>
            <a:r>
              <a:rPr lang="zh-CN" altLang="zh-CN"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PHASE_SEG2)</a:t>
            </a:r>
            <a:r>
              <a:rPr lang="zh-CN" altLang="zh-CN" kern="100" dirty="0">
                <a:solidFill>
                  <a:schemeClr val="tx1">
                    <a:lumMod val="65000"/>
                    <a:lumOff val="35000"/>
                  </a:schemeClr>
                </a:solidFill>
                <a:latin typeface="+mn-ea"/>
                <a:cs typeface="Times New Roman" panose="02020603050405020304" pitchFamily="18" charset="0"/>
              </a:rPr>
              <a:t>：相位缓冲段用于补偿边沿阶段的误差。这两个段可以通过重新同步加长或缩短。</a:t>
            </a:r>
            <a:endParaRPr lang="zh-CN" altLang="zh-CN" kern="100" dirty="0">
              <a:solidFill>
                <a:schemeClr val="tx1">
                  <a:lumMod val="65000"/>
                  <a:lumOff val="35000"/>
                </a:schemeClr>
              </a:solidFill>
              <a:latin typeface="+mn-ea"/>
              <a:cs typeface="Times New Roman" panose="02020603050405020304" pitchFamily="18" charset="0"/>
            </a:endParaRPr>
          </a:p>
          <a:p>
            <a:pPr marL="342900" lvl="0" indent="-342900" algn="just">
              <a:lnSpc>
                <a:spcPct val="120000"/>
              </a:lnSpc>
              <a:spcAft>
                <a:spcPts val="0"/>
              </a:spcAft>
              <a:buFont typeface="Wingdings" panose="05000000000000000000" pitchFamily="2" charset="2"/>
              <a:buChar char=""/>
            </a:pPr>
            <a:r>
              <a:rPr lang="zh-CN" altLang="zh-CN" kern="100" dirty="0">
                <a:solidFill>
                  <a:schemeClr val="tx1">
                    <a:lumMod val="65000"/>
                    <a:lumOff val="35000"/>
                  </a:schemeClr>
                </a:solidFill>
                <a:latin typeface="+mn-ea"/>
                <a:cs typeface="Times New Roman" panose="02020603050405020304" pitchFamily="18" charset="0"/>
              </a:rPr>
              <a:t>采样点</a:t>
            </a:r>
            <a:r>
              <a:rPr lang="en-US" altLang="zh-CN" kern="100" dirty="0">
                <a:solidFill>
                  <a:schemeClr val="tx1">
                    <a:lumMod val="65000"/>
                    <a:lumOff val="35000"/>
                  </a:schemeClr>
                </a:solidFill>
                <a:latin typeface="+mn-ea"/>
                <a:cs typeface="Times New Roman" panose="02020603050405020304" pitchFamily="18" charset="0"/>
              </a:rPr>
              <a:t>(SAMPLE POINT)</a:t>
            </a:r>
            <a:r>
              <a:rPr lang="zh-CN" altLang="zh-CN" kern="100" dirty="0">
                <a:solidFill>
                  <a:schemeClr val="tx1">
                    <a:lumMod val="65000"/>
                    <a:lumOff val="35000"/>
                  </a:schemeClr>
                </a:solidFill>
                <a:latin typeface="+mn-ea"/>
                <a:cs typeface="Times New Roman" panose="02020603050405020304" pitchFamily="18" charset="0"/>
              </a:rPr>
              <a:t>：采样点是去读总线上的电平并解释各位的值的一个时间点。采样点位于相位缓冲段</a:t>
            </a:r>
            <a:r>
              <a:rPr lang="en-US" altLang="zh-CN" kern="100" dirty="0">
                <a:solidFill>
                  <a:schemeClr val="tx1">
                    <a:lumMod val="65000"/>
                    <a:lumOff val="35000"/>
                  </a:schemeClr>
                </a:solidFill>
                <a:latin typeface="+mn-ea"/>
                <a:cs typeface="Times New Roman" panose="02020603050405020304" pitchFamily="18" charset="0"/>
              </a:rPr>
              <a:t>1</a:t>
            </a:r>
            <a:r>
              <a:rPr lang="zh-CN" altLang="zh-CN" kern="100" dirty="0">
                <a:solidFill>
                  <a:schemeClr val="tx1">
                    <a:lumMod val="65000"/>
                    <a:lumOff val="35000"/>
                  </a:schemeClr>
                </a:solidFill>
                <a:latin typeface="+mn-ea"/>
                <a:cs typeface="Times New Roman" panose="02020603050405020304" pitchFamily="18" charset="0"/>
              </a:rPr>
              <a:t>之后。</a:t>
            </a:r>
            <a:endParaRPr lang="zh-CN" altLang="zh-CN" kern="100" dirty="0">
              <a:solidFill>
                <a:schemeClr val="tx1">
                  <a:lumMod val="65000"/>
                  <a:lumOff val="35000"/>
                </a:schemeClr>
              </a:solidFill>
              <a:latin typeface="+mn-ea"/>
              <a:cs typeface="Times New Roman" panose="02020603050405020304" pitchFamily="18" charset="0"/>
            </a:endParaRPr>
          </a:p>
          <a:p>
            <a:pPr marL="342900" lvl="0" indent="-342900" algn="just">
              <a:lnSpc>
                <a:spcPct val="120000"/>
              </a:lnSpc>
              <a:spcAft>
                <a:spcPts val="0"/>
              </a:spcAft>
              <a:buFont typeface="Wingdings" panose="05000000000000000000" pitchFamily="2" charset="2"/>
              <a:buChar char=""/>
            </a:pPr>
            <a:r>
              <a:rPr lang="zh-CN" altLang="zh-CN" kern="100" dirty="0">
                <a:solidFill>
                  <a:schemeClr val="tx1">
                    <a:lumMod val="65000"/>
                    <a:lumOff val="35000"/>
                  </a:schemeClr>
                </a:solidFill>
                <a:latin typeface="+mn-ea"/>
                <a:cs typeface="Times New Roman" panose="02020603050405020304" pitchFamily="18" charset="0"/>
              </a:rPr>
              <a:t>信息处理时间</a:t>
            </a:r>
            <a:r>
              <a:rPr lang="en-US" altLang="zh-CN" kern="100" dirty="0">
                <a:solidFill>
                  <a:schemeClr val="tx1">
                    <a:lumMod val="65000"/>
                    <a:lumOff val="35000"/>
                  </a:schemeClr>
                </a:solidFill>
                <a:latin typeface="+mn-ea"/>
                <a:cs typeface="Times New Roman" panose="02020603050405020304" pitchFamily="18" charset="0"/>
              </a:rPr>
              <a:t>(INFORMATION PROCESSING TIME)</a:t>
            </a:r>
            <a:r>
              <a:rPr lang="zh-CN" altLang="zh-CN" kern="100" dirty="0">
                <a:solidFill>
                  <a:schemeClr val="tx1">
                    <a:lumMod val="65000"/>
                    <a:lumOff val="35000"/>
                  </a:schemeClr>
                </a:solidFill>
                <a:latin typeface="+mn-ea"/>
                <a:cs typeface="Times New Roman" panose="02020603050405020304" pitchFamily="18" charset="0"/>
              </a:rPr>
              <a:t>：信息处理时间是一个以采样点作为起始的时间段。采样点用于计算后续位的位电平。</a:t>
            </a:r>
            <a:endParaRPr lang="zh-CN" altLang="zh-CN"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a:t>·CAN</a:t>
            </a:r>
            <a:r>
              <a:rPr lang="zh-CN" altLang="en-US" dirty="0"/>
              <a:t>总线的位定时要求</a:t>
            </a:r>
            <a:endParaRPr lang="zh-CN" altLang="en-US" dirty="0"/>
          </a:p>
        </p:txBody>
      </p:sp>
      <p:sp>
        <p:nvSpPr>
          <p:cNvPr id="2" name="矩形 1"/>
          <p:cNvSpPr/>
          <p:nvPr/>
        </p:nvSpPr>
        <p:spPr>
          <a:xfrm>
            <a:off x="467545" y="1131590"/>
            <a:ext cx="8136902" cy="1089529"/>
          </a:xfrm>
          <a:prstGeom prst="rect">
            <a:avLst/>
          </a:prstGeom>
        </p:spPr>
        <p:txBody>
          <a:bodyPr wrap="square">
            <a:spAutoFit/>
          </a:bodyPr>
          <a:lstStyle/>
          <a:p>
            <a:pPr marL="342900" lvl="0" indent="-342900" algn="just">
              <a:lnSpc>
                <a:spcPct val="120000"/>
              </a:lnSpc>
              <a:spcAft>
                <a:spcPts val="0"/>
              </a:spcAft>
              <a:buFont typeface="Wingdings" panose="05000000000000000000" pitchFamily="2" charset="2"/>
              <a:buChar char=""/>
            </a:pPr>
            <a:r>
              <a:rPr lang="zh-CN" altLang="en-US" kern="100" dirty="0" smtClean="0">
                <a:solidFill>
                  <a:schemeClr val="tx1">
                    <a:lumMod val="65000"/>
                    <a:lumOff val="35000"/>
                  </a:schemeClr>
                </a:solidFill>
                <a:latin typeface="+mn-ea"/>
                <a:cs typeface="Times New Roman" panose="02020603050405020304" pitchFamily="18" charset="0"/>
              </a:rPr>
              <a:t>时间</a:t>
            </a:r>
            <a:r>
              <a:rPr lang="zh-CN" altLang="en-US" kern="100" dirty="0">
                <a:solidFill>
                  <a:schemeClr val="tx1">
                    <a:lumMod val="65000"/>
                    <a:lumOff val="35000"/>
                  </a:schemeClr>
                </a:solidFill>
                <a:latin typeface="+mn-ea"/>
                <a:cs typeface="Times New Roman" panose="02020603050405020304" pitchFamily="18" charset="0"/>
              </a:rPr>
              <a:t>份额</a:t>
            </a:r>
            <a:r>
              <a:rPr lang="en-US" altLang="zh-CN" kern="100" dirty="0">
                <a:solidFill>
                  <a:schemeClr val="tx1">
                    <a:lumMod val="65000"/>
                    <a:lumOff val="35000"/>
                  </a:schemeClr>
                </a:solidFill>
                <a:latin typeface="+mn-ea"/>
                <a:cs typeface="Times New Roman" panose="02020603050405020304" pitchFamily="18" charset="0"/>
              </a:rPr>
              <a:t>(TIME QUANTUM)</a:t>
            </a:r>
            <a:r>
              <a:rPr lang="zh-CN" altLang="en-US" kern="100" dirty="0">
                <a:solidFill>
                  <a:schemeClr val="tx1">
                    <a:lumMod val="65000"/>
                    <a:lumOff val="35000"/>
                  </a:schemeClr>
                </a:solidFill>
                <a:latin typeface="+mn-ea"/>
                <a:cs typeface="Times New Roman" panose="02020603050405020304" pitchFamily="18" charset="0"/>
              </a:rPr>
              <a:t>：时间份额是产生于振荡器周期的固定时间单元。存在有一个可编程的预比例因子，其整体数值范围为</a:t>
            </a:r>
            <a:r>
              <a:rPr lang="en-US" altLang="zh-CN" kern="100" dirty="0">
                <a:solidFill>
                  <a:schemeClr val="tx1">
                    <a:lumMod val="65000"/>
                    <a:lumOff val="35000"/>
                  </a:schemeClr>
                </a:solidFill>
                <a:latin typeface="+mn-ea"/>
                <a:cs typeface="Times New Roman" panose="02020603050405020304" pitchFamily="18" charset="0"/>
              </a:rPr>
              <a:t>1~32</a:t>
            </a:r>
            <a:r>
              <a:rPr lang="zh-CN" altLang="en-US" kern="100" dirty="0">
                <a:solidFill>
                  <a:schemeClr val="tx1">
                    <a:lumMod val="65000"/>
                    <a:lumOff val="35000"/>
                  </a:schemeClr>
                </a:solidFill>
                <a:latin typeface="+mn-ea"/>
                <a:cs typeface="Times New Roman" panose="02020603050405020304" pitchFamily="18" charset="0"/>
              </a:rPr>
              <a:t>的整数，以最小时间份额为起点，时间份额的长度为</a:t>
            </a:r>
            <a:r>
              <a:rPr lang="zh-CN" altLang="en-US" kern="100" dirty="0" smtClean="0">
                <a:solidFill>
                  <a:schemeClr val="tx1">
                    <a:lumMod val="65000"/>
                    <a:lumOff val="35000"/>
                  </a:schemeClr>
                </a:solidFill>
                <a:latin typeface="+mn-ea"/>
                <a:cs typeface="Times New Roman" panose="02020603050405020304" pitchFamily="18" charset="0"/>
              </a:rPr>
              <a:t>：</a:t>
            </a:r>
            <a:endParaRPr lang="zh-CN" altLang="en-US" kern="100" dirty="0">
              <a:solidFill>
                <a:schemeClr val="tx1">
                  <a:lumMod val="65000"/>
                  <a:lumOff val="35000"/>
                </a:schemeClr>
              </a:solidFill>
              <a:latin typeface="+mn-ea"/>
              <a:cs typeface="Times New Roman" panose="02020603050405020304" pitchFamily="18" charset="0"/>
            </a:endParaRPr>
          </a:p>
        </p:txBody>
      </p:sp>
      <p:sp>
        <p:nvSpPr>
          <p:cNvPr id="4" name="矩形 3"/>
          <p:cNvSpPr/>
          <p:nvPr/>
        </p:nvSpPr>
        <p:spPr>
          <a:xfrm>
            <a:off x="467545" y="2192971"/>
            <a:ext cx="8136902" cy="683264"/>
          </a:xfrm>
          <a:prstGeom prst="rect">
            <a:avLst/>
          </a:prstGeom>
        </p:spPr>
        <p:txBody>
          <a:bodyPr wrap="square">
            <a:spAutoFit/>
          </a:bodyPr>
          <a:lstStyle/>
          <a:p>
            <a:pPr lvl="0">
              <a:lnSpc>
                <a:spcPct val="120000"/>
              </a:lnSpc>
              <a:spcAft>
                <a:spcPts val="0"/>
              </a:spcAft>
            </a:pPr>
            <a:r>
              <a:rPr lang="en-US" altLang="zh-CN" sz="1600" dirty="0" smtClean="0"/>
              <a:t>      </a:t>
            </a:r>
            <a:r>
              <a:rPr lang="zh-CN" altLang="zh-CN" sz="1600" dirty="0" smtClean="0"/>
              <a:t>时间</a:t>
            </a:r>
            <a:r>
              <a:rPr lang="zh-CN" altLang="zh-CN" sz="1600" dirty="0"/>
              <a:t>份额</a:t>
            </a:r>
            <a:r>
              <a:rPr lang="en-US" altLang="zh-CN" sz="1600" dirty="0"/>
              <a:t>(TIME QUANTUM)=m*</a:t>
            </a:r>
            <a:r>
              <a:rPr lang="zh-CN" altLang="zh-CN" sz="1600" dirty="0"/>
              <a:t>最小时间份额</a:t>
            </a:r>
            <a:r>
              <a:rPr lang="en-US" altLang="zh-CN" sz="1600" dirty="0"/>
              <a:t>(MINIMUM TIME QUANTUM</a:t>
            </a:r>
            <a:r>
              <a:rPr lang="en-US" altLang="zh-CN" sz="1600" dirty="0" smtClean="0"/>
              <a:t>)</a:t>
            </a:r>
            <a:endParaRPr lang="en-US" altLang="zh-CN" sz="1600" dirty="0" smtClean="0"/>
          </a:p>
          <a:p>
            <a:pPr lvl="0" algn="r">
              <a:lnSpc>
                <a:spcPct val="120000"/>
              </a:lnSpc>
              <a:spcAft>
                <a:spcPts val="0"/>
              </a:spcAft>
            </a:pPr>
            <a:r>
              <a:rPr lang="en-US" altLang="zh-CN" sz="1600" dirty="0" smtClean="0"/>
              <a:t> (</a:t>
            </a:r>
            <a:r>
              <a:rPr lang="en-US" altLang="zh-CN" sz="1600" dirty="0"/>
              <a:t>17-6)</a:t>
            </a:r>
            <a:endParaRPr lang="zh-CN" altLang="en-US" sz="1600" kern="100" dirty="0">
              <a:latin typeface="+mn-ea"/>
              <a:cs typeface="Times New Roman" panose="02020603050405020304" pitchFamily="18" charset="0"/>
            </a:endParaRPr>
          </a:p>
        </p:txBody>
      </p:sp>
      <p:sp>
        <p:nvSpPr>
          <p:cNvPr id="5" name="矩形 4"/>
          <p:cNvSpPr/>
          <p:nvPr/>
        </p:nvSpPr>
        <p:spPr>
          <a:xfrm>
            <a:off x="467545" y="2726560"/>
            <a:ext cx="8136902" cy="2086725"/>
          </a:xfrm>
          <a:prstGeom prst="rect">
            <a:avLst/>
          </a:prstGeom>
        </p:spPr>
        <p:txBody>
          <a:bodyPr wrap="square">
            <a:spAutoFit/>
          </a:bodyPr>
          <a:lstStyle/>
          <a:p>
            <a:pPr lvl="0" algn="just">
              <a:lnSpc>
                <a:spcPct val="120000"/>
              </a:lnSpc>
              <a:spcAft>
                <a:spcPts val="0"/>
              </a:spcAft>
            </a:pPr>
            <a:r>
              <a:rPr lang="zh-CN" altLang="en-US" kern="100" dirty="0" smtClean="0">
                <a:solidFill>
                  <a:schemeClr val="tx1">
                    <a:lumMod val="65000"/>
                    <a:lumOff val="35000"/>
                  </a:schemeClr>
                </a:solidFill>
                <a:latin typeface="+mn-ea"/>
                <a:cs typeface="Times New Roman" panose="02020603050405020304" pitchFamily="18" charset="0"/>
              </a:rPr>
              <a:t>其中</a:t>
            </a:r>
            <a:r>
              <a:rPr lang="zh-CN" altLang="en-US" kern="100" dirty="0">
                <a:solidFill>
                  <a:schemeClr val="tx1">
                    <a:lumMod val="65000"/>
                    <a:lumOff val="35000"/>
                  </a:schemeClr>
                </a:solidFill>
                <a:latin typeface="+mn-ea"/>
                <a:cs typeface="Times New Roman" panose="02020603050405020304" pitchFamily="18" charset="0"/>
              </a:rPr>
              <a:t>，</a:t>
            </a:r>
            <a:r>
              <a:rPr lang="en-US" altLang="zh-CN" kern="100" dirty="0">
                <a:solidFill>
                  <a:schemeClr val="tx1">
                    <a:lumMod val="65000"/>
                    <a:lumOff val="35000"/>
                  </a:schemeClr>
                </a:solidFill>
                <a:latin typeface="+mn-ea"/>
                <a:cs typeface="Times New Roman" panose="02020603050405020304" pitchFamily="18" charset="0"/>
              </a:rPr>
              <a:t>m</a:t>
            </a:r>
            <a:r>
              <a:rPr lang="zh-CN" altLang="en-US" kern="100" dirty="0">
                <a:solidFill>
                  <a:schemeClr val="tx1">
                    <a:lumMod val="65000"/>
                    <a:lumOff val="35000"/>
                  </a:schemeClr>
                </a:solidFill>
                <a:latin typeface="+mn-ea"/>
                <a:cs typeface="Times New Roman" panose="02020603050405020304" pitchFamily="18" charset="0"/>
              </a:rPr>
              <a:t>为预比例因子，</a:t>
            </a:r>
            <a:r>
              <a:rPr lang="en-US" altLang="zh-CN" kern="100" dirty="0">
                <a:solidFill>
                  <a:schemeClr val="tx1">
                    <a:lumMod val="65000"/>
                    <a:lumOff val="35000"/>
                  </a:schemeClr>
                </a:solidFill>
                <a:latin typeface="+mn-ea"/>
                <a:cs typeface="Times New Roman" panose="02020603050405020304" pitchFamily="18" charset="0"/>
              </a:rPr>
              <a:t>m=1~32</a:t>
            </a:r>
            <a:r>
              <a:rPr lang="zh-CN" altLang="en-US" kern="100" dirty="0">
                <a:solidFill>
                  <a:schemeClr val="tx1">
                    <a:lumMod val="65000"/>
                    <a:lumOff val="35000"/>
                  </a:schemeClr>
                </a:solidFill>
                <a:latin typeface="+mn-ea"/>
                <a:cs typeface="Times New Roman" panose="02020603050405020304" pitchFamily="18" charset="0"/>
              </a:rPr>
              <a:t>。</a:t>
            </a:r>
            <a:endParaRPr lang="zh-CN" altLang="en-US" kern="100" dirty="0">
              <a:solidFill>
                <a:schemeClr val="tx1">
                  <a:lumMod val="65000"/>
                  <a:lumOff val="35000"/>
                </a:schemeClr>
              </a:solidFill>
              <a:latin typeface="+mn-ea"/>
              <a:cs typeface="Times New Roman" panose="02020603050405020304" pitchFamily="18" charset="0"/>
            </a:endParaRPr>
          </a:p>
          <a:p>
            <a:pPr marL="342900" lvl="0" indent="-342900" algn="just">
              <a:lnSpc>
                <a:spcPct val="120000"/>
              </a:lnSpc>
              <a:spcAft>
                <a:spcPts val="0"/>
              </a:spcAft>
              <a:buFont typeface="Wingdings" panose="05000000000000000000" pitchFamily="2" charset="2"/>
              <a:buChar char=""/>
            </a:pPr>
            <a:r>
              <a:rPr lang="zh-CN" altLang="en-US" kern="100" dirty="0" smtClean="0">
                <a:solidFill>
                  <a:schemeClr val="tx1">
                    <a:lumMod val="65000"/>
                    <a:lumOff val="35000"/>
                  </a:schemeClr>
                </a:solidFill>
                <a:latin typeface="+mn-ea"/>
                <a:cs typeface="Times New Roman" panose="02020603050405020304" pitchFamily="18" charset="0"/>
              </a:rPr>
              <a:t>时间</a:t>
            </a:r>
            <a:r>
              <a:rPr lang="zh-CN" altLang="en-US" kern="100" dirty="0">
                <a:solidFill>
                  <a:schemeClr val="tx1">
                    <a:lumMod val="65000"/>
                    <a:lumOff val="35000"/>
                  </a:schemeClr>
                </a:solidFill>
                <a:latin typeface="+mn-ea"/>
                <a:cs typeface="Times New Roman" panose="02020603050405020304" pitchFamily="18" charset="0"/>
              </a:rPr>
              <a:t>段的长度</a:t>
            </a:r>
            <a:r>
              <a:rPr lang="en-US" altLang="zh-CN" kern="100" dirty="0">
                <a:solidFill>
                  <a:schemeClr val="tx1">
                    <a:lumMod val="65000"/>
                    <a:lumOff val="35000"/>
                  </a:schemeClr>
                </a:solidFill>
                <a:latin typeface="+mn-ea"/>
                <a:cs typeface="Times New Roman" panose="02020603050405020304" pitchFamily="18" charset="0"/>
              </a:rPr>
              <a:t>(Length of Time Segments)</a:t>
            </a:r>
            <a:r>
              <a:rPr lang="zh-CN" altLang="en-US" kern="100" dirty="0">
                <a:solidFill>
                  <a:schemeClr val="tx1">
                    <a:lumMod val="65000"/>
                    <a:lumOff val="35000"/>
                  </a:schemeClr>
                </a:solidFill>
                <a:latin typeface="+mn-ea"/>
                <a:cs typeface="Times New Roman" panose="02020603050405020304" pitchFamily="18" charset="0"/>
              </a:rPr>
              <a:t>：同步段为</a:t>
            </a:r>
            <a:r>
              <a:rPr lang="en-US" altLang="zh-CN" kern="100" dirty="0">
                <a:solidFill>
                  <a:schemeClr val="tx1">
                    <a:lumMod val="65000"/>
                    <a:lumOff val="35000"/>
                  </a:schemeClr>
                </a:solidFill>
                <a:latin typeface="+mn-ea"/>
                <a:cs typeface="Times New Roman" panose="02020603050405020304" pitchFamily="18" charset="0"/>
              </a:rPr>
              <a:t>1</a:t>
            </a:r>
            <a:r>
              <a:rPr lang="zh-CN" altLang="en-US" kern="100" dirty="0">
                <a:solidFill>
                  <a:schemeClr val="tx1">
                    <a:lumMod val="65000"/>
                    <a:lumOff val="35000"/>
                  </a:schemeClr>
                </a:solidFill>
                <a:latin typeface="+mn-ea"/>
                <a:cs typeface="Times New Roman" panose="02020603050405020304" pitchFamily="18" charset="0"/>
              </a:rPr>
              <a:t>个时间份额；传播段的长度可设置为</a:t>
            </a:r>
            <a:r>
              <a:rPr lang="en-US" altLang="zh-CN" kern="100" dirty="0">
                <a:solidFill>
                  <a:schemeClr val="tx1">
                    <a:lumMod val="65000"/>
                    <a:lumOff val="35000"/>
                  </a:schemeClr>
                </a:solidFill>
                <a:latin typeface="+mn-ea"/>
                <a:cs typeface="Times New Roman" panose="02020603050405020304" pitchFamily="18" charset="0"/>
              </a:rPr>
              <a:t>1~8</a:t>
            </a:r>
            <a:r>
              <a:rPr lang="zh-CN" altLang="en-US" kern="100" dirty="0">
                <a:solidFill>
                  <a:schemeClr val="tx1">
                    <a:lumMod val="65000"/>
                    <a:lumOff val="35000"/>
                  </a:schemeClr>
                </a:solidFill>
                <a:latin typeface="+mn-ea"/>
                <a:cs typeface="Times New Roman" panose="02020603050405020304" pitchFamily="18" charset="0"/>
              </a:rPr>
              <a:t>个时间份额；相位缓冲段</a:t>
            </a:r>
            <a:r>
              <a:rPr lang="en-US" altLang="zh-CN" kern="100" dirty="0">
                <a:solidFill>
                  <a:schemeClr val="tx1">
                    <a:lumMod val="65000"/>
                    <a:lumOff val="35000"/>
                  </a:schemeClr>
                </a:solidFill>
                <a:latin typeface="+mn-ea"/>
                <a:cs typeface="Times New Roman" panose="02020603050405020304" pitchFamily="18" charset="0"/>
              </a:rPr>
              <a:t>1</a:t>
            </a:r>
            <a:r>
              <a:rPr lang="zh-CN" altLang="en-US" kern="100" dirty="0">
                <a:solidFill>
                  <a:schemeClr val="tx1">
                    <a:lumMod val="65000"/>
                    <a:lumOff val="35000"/>
                  </a:schemeClr>
                </a:solidFill>
                <a:latin typeface="+mn-ea"/>
                <a:cs typeface="Times New Roman" panose="02020603050405020304" pitchFamily="18" charset="0"/>
              </a:rPr>
              <a:t>的长度可设置为</a:t>
            </a:r>
            <a:r>
              <a:rPr lang="en-US" altLang="zh-CN" kern="100" dirty="0">
                <a:solidFill>
                  <a:schemeClr val="tx1">
                    <a:lumMod val="65000"/>
                    <a:lumOff val="35000"/>
                  </a:schemeClr>
                </a:solidFill>
                <a:latin typeface="+mn-ea"/>
                <a:cs typeface="Times New Roman" panose="02020603050405020304" pitchFamily="18" charset="0"/>
              </a:rPr>
              <a:t>1~8</a:t>
            </a:r>
            <a:r>
              <a:rPr lang="zh-CN" altLang="en-US" kern="100" dirty="0">
                <a:solidFill>
                  <a:schemeClr val="tx1">
                    <a:lumMod val="65000"/>
                    <a:lumOff val="35000"/>
                  </a:schemeClr>
                </a:solidFill>
                <a:latin typeface="+mn-ea"/>
                <a:cs typeface="Times New Roman" panose="02020603050405020304" pitchFamily="18" charset="0"/>
              </a:rPr>
              <a:t>个时间份额；相位缓冲段</a:t>
            </a:r>
            <a:r>
              <a:rPr lang="en-US" altLang="zh-CN" kern="100" dirty="0">
                <a:solidFill>
                  <a:schemeClr val="tx1">
                    <a:lumMod val="65000"/>
                    <a:lumOff val="35000"/>
                  </a:schemeClr>
                </a:solidFill>
                <a:latin typeface="+mn-ea"/>
                <a:cs typeface="Times New Roman" panose="02020603050405020304" pitchFamily="18" charset="0"/>
              </a:rPr>
              <a:t>2</a:t>
            </a:r>
            <a:r>
              <a:rPr lang="zh-CN" altLang="en-US" kern="100" dirty="0">
                <a:solidFill>
                  <a:schemeClr val="tx1">
                    <a:lumMod val="65000"/>
                    <a:lumOff val="35000"/>
                  </a:schemeClr>
                </a:solidFill>
                <a:latin typeface="+mn-ea"/>
                <a:cs typeface="Times New Roman" panose="02020603050405020304" pitchFamily="18" charset="0"/>
              </a:rPr>
              <a:t>的长度为相位缓冲段</a:t>
            </a:r>
            <a:r>
              <a:rPr lang="en-US" altLang="zh-CN" kern="100" dirty="0">
                <a:solidFill>
                  <a:schemeClr val="tx1">
                    <a:lumMod val="65000"/>
                    <a:lumOff val="35000"/>
                  </a:schemeClr>
                </a:solidFill>
                <a:latin typeface="+mn-ea"/>
                <a:cs typeface="Times New Roman" panose="02020603050405020304" pitchFamily="18" charset="0"/>
              </a:rPr>
              <a:t>1</a:t>
            </a:r>
            <a:r>
              <a:rPr lang="zh-CN" altLang="en-US" kern="100" dirty="0">
                <a:solidFill>
                  <a:schemeClr val="tx1">
                    <a:lumMod val="65000"/>
                    <a:lumOff val="35000"/>
                  </a:schemeClr>
                </a:solidFill>
                <a:latin typeface="+mn-ea"/>
                <a:cs typeface="Times New Roman" panose="02020603050405020304" pitchFamily="18" charset="0"/>
              </a:rPr>
              <a:t>和信息处理时间之间的最大值；信息处理时间少于或等于</a:t>
            </a:r>
            <a:r>
              <a:rPr lang="en-US" altLang="zh-CN" kern="100" dirty="0">
                <a:solidFill>
                  <a:schemeClr val="tx1">
                    <a:lumMod val="65000"/>
                    <a:lumOff val="35000"/>
                  </a:schemeClr>
                </a:solidFill>
                <a:latin typeface="+mn-ea"/>
                <a:cs typeface="Times New Roman" panose="02020603050405020304" pitchFamily="18" charset="0"/>
              </a:rPr>
              <a:t>2</a:t>
            </a:r>
            <a:r>
              <a:rPr lang="zh-CN" altLang="en-US" kern="100" dirty="0">
                <a:solidFill>
                  <a:schemeClr val="tx1">
                    <a:lumMod val="65000"/>
                    <a:lumOff val="35000"/>
                  </a:schemeClr>
                </a:solidFill>
                <a:latin typeface="+mn-ea"/>
                <a:cs typeface="Times New Roman" panose="02020603050405020304" pitchFamily="18" charset="0"/>
              </a:rPr>
              <a:t>个时间份额。一个位时间总的时间份额值可以设置在</a:t>
            </a:r>
            <a:r>
              <a:rPr lang="en-US" altLang="zh-CN" kern="100" dirty="0">
                <a:solidFill>
                  <a:schemeClr val="tx1">
                    <a:lumMod val="65000"/>
                    <a:lumOff val="35000"/>
                  </a:schemeClr>
                </a:solidFill>
                <a:latin typeface="+mn-ea"/>
                <a:cs typeface="Times New Roman" panose="02020603050405020304" pitchFamily="18" charset="0"/>
              </a:rPr>
              <a:t>8~25</a:t>
            </a:r>
            <a:r>
              <a:rPr lang="zh-CN" altLang="en-US" kern="100" dirty="0">
                <a:solidFill>
                  <a:schemeClr val="tx1">
                    <a:lumMod val="65000"/>
                    <a:lumOff val="35000"/>
                  </a:schemeClr>
                </a:solidFill>
                <a:latin typeface="+mn-ea"/>
                <a:cs typeface="Times New Roman" panose="02020603050405020304" pitchFamily="18" charset="0"/>
              </a:rPr>
              <a:t>的范围。</a:t>
            </a:r>
            <a:endParaRPr lang="zh-CN" altLang="en-US"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a:t>·CAN</a:t>
            </a:r>
            <a:r>
              <a:rPr lang="zh-CN" altLang="en-US" dirty="0"/>
              <a:t>总线的位仲裁</a:t>
            </a:r>
            <a:endParaRPr lang="zh-CN" altLang="en-US" dirty="0"/>
          </a:p>
        </p:txBody>
      </p:sp>
      <p:sp>
        <p:nvSpPr>
          <p:cNvPr id="2" name="矩形 1"/>
          <p:cNvSpPr/>
          <p:nvPr/>
        </p:nvSpPr>
        <p:spPr>
          <a:xfrm>
            <a:off x="503549" y="987574"/>
            <a:ext cx="8136902" cy="3720570"/>
          </a:xfrm>
          <a:prstGeom prst="rect">
            <a:avLst/>
          </a:prstGeom>
        </p:spPr>
        <p:txBody>
          <a:bodyPr wrap="square">
            <a:spAutoFit/>
          </a:bodyPr>
          <a:lstStyle/>
          <a:p>
            <a:pPr indent="449580" algn="just">
              <a:lnSpc>
                <a:spcPct val="120000"/>
              </a:lnSpc>
            </a:pPr>
            <a:r>
              <a:rPr lang="zh-CN" altLang="zh-CN" dirty="0">
                <a:solidFill>
                  <a:schemeClr val="tx1">
                    <a:lumMod val="65000"/>
                    <a:lumOff val="35000"/>
                  </a:schemeClr>
                </a:solidFill>
                <a:latin typeface="+mn-ea"/>
              </a:rPr>
              <a:t>如果想要对数据进行实时处理，就必须将数据进行快速的传送，这就要求数据的物理传输通路不仅要有较高的速度，而且在几个站同时需要发送数据的时候，要求能够快速地进行总线分配，要有一个分配机制将总线安排给拥有最紧急数据的站点。</a:t>
            </a:r>
            <a:r>
              <a:rPr lang="en-US" altLang="zh-CN" dirty="0">
                <a:solidFill>
                  <a:schemeClr val="tx1">
                    <a:lumMod val="65000"/>
                    <a:lumOff val="35000"/>
                  </a:schemeClr>
                </a:solidFill>
                <a:latin typeface="+mn-ea"/>
              </a:rPr>
              <a:t>CAN</a:t>
            </a:r>
            <a:r>
              <a:rPr lang="zh-CN" altLang="zh-CN" dirty="0">
                <a:solidFill>
                  <a:schemeClr val="tx1">
                    <a:lumMod val="65000"/>
                    <a:lumOff val="35000"/>
                  </a:schemeClr>
                </a:solidFill>
                <a:latin typeface="+mn-ea"/>
              </a:rPr>
              <a:t>总线采用的是一种叫做“载波检测，多主掌控</a:t>
            </a:r>
            <a:r>
              <a:rPr lang="en-US" altLang="zh-CN" dirty="0">
                <a:solidFill>
                  <a:schemeClr val="tx1">
                    <a:lumMod val="65000"/>
                    <a:lumOff val="35000"/>
                  </a:schemeClr>
                </a:solidFill>
                <a:latin typeface="+mn-ea"/>
              </a:rPr>
              <a:t>/</a:t>
            </a:r>
            <a:r>
              <a:rPr lang="zh-CN" altLang="zh-CN" dirty="0">
                <a:solidFill>
                  <a:schemeClr val="tx1">
                    <a:lumMod val="65000"/>
                    <a:lumOff val="35000"/>
                  </a:schemeClr>
                </a:solidFill>
                <a:latin typeface="+mn-ea"/>
              </a:rPr>
              <a:t>冲突避免”</a:t>
            </a:r>
            <a:r>
              <a:rPr lang="en-US" altLang="zh-CN" dirty="0">
                <a:solidFill>
                  <a:schemeClr val="tx1">
                    <a:lumMod val="65000"/>
                    <a:lumOff val="35000"/>
                  </a:schemeClr>
                </a:solidFill>
                <a:latin typeface="+mn-ea"/>
              </a:rPr>
              <a:t>(CSMA/CA)</a:t>
            </a:r>
            <a:r>
              <a:rPr lang="zh-CN" altLang="zh-CN" dirty="0">
                <a:solidFill>
                  <a:schemeClr val="tx1">
                    <a:lumMod val="65000"/>
                    <a:lumOff val="35000"/>
                  </a:schemeClr>
                </a:solidFill>
                <a:latin typeface="+mn-ea"/>
              </a:rPr>
              <a:t>的通信模式。当总线处于空闲状态时呈隐性电平，此时任何节点都可以向总线发送显性电平作为帧的开始。如果</a:t>
            </a:r>
            <a:r>
              <a:rPr lang="en-US" altLang="zh-CN" dirty="0">
                <a:solidFill>
                  <a:schemeClr val="tx1">
                    <a:lumMod val="65000"/>
                    <a:lumOff val="35000"/>
                  </a:schemeClr>
                </a:solidFill>
                <a:latin typeface="+mn-ea"/>
              </a:rPr>
              <a:t>2</a:t>
            </a:r>
            <a:r>
              <a:rPr lang="zh-CN" altLang="zh-CN" dirty="0">
                <a:solidFill>
                  <a:schemeClr val="tx1">
                    <a:lumMod val="65000"/>
                    <a:lumOff val="35000"/>
                  </a:schemeClr>
                </a:solidFill>
                <a:latin typeface="+mn-ea"/>
              </a:rPr>
              <a:t>个或</a:t>
            </a:r>
            <a:r>
              <a:rPr lang="en-US" altLang="zh-CN" dirty="0">
                <a:solidFill>
                  <a:schemeClr val="tx1">
                    <a:lumMod val="65000"/>
                    <a:lumOff val="35000"/>
                  </a:schemeClr>
                </a:solidFill>
                <a:latin typeface="+mn-ea"/>
              </a:rPr>
              <a:t>2</a:t>
            </a:r>
            <a:r>
              <a:rPr lang="zh-CN" altLang="zh-CN" dirty="0">
                <a:solidFill>
                  <a:schemeClr val="tx1">
                    <a:lumMod val="65000"/>
                    <a:lumOff val="35000"/>
                  </a:schemeClr>
                </a:solidFill>
                <a:latin typeface="+mn-ea"/>
              </a:rPr>
              <a:t>个以上的节点同时发送就会产生竞争。</a:t>
            </a:r>
            <a:r>
              <a:rPr lang="en-US" altLang="zh-CN" dirty="0">
                <a:solidFill>
                  <a:schemeClr val="tx1">
                    <a:lumMod val="65000"/>
                    <a:lumOff val="35000"/>
                  </a:schemeClr>
                </a:solidFill>
                <a:latin typeface="+mn-ea"/>
              </a:rPr>
              <a:t>CAN</a:t>
            </a:r>
            <a:r>
              <a:rPr lang="zh-CN" altLang="zh-CN" dirty="0">
                <a:solidFill>
                  <a:schemeClr val="tx1">
                    <a:lumMod val="65000"/>
                    <a:lumOff val="35000"/>
                  </a:schemeClr>
                </a:solidFill>
                <a:latin typeface="+mn-ea"/>
              </a:rPr>
              <a:t>总线解决的方法是，按位对标识符进行仲裁。各节点在向总线发送电平的同时，也对总线上的电平读取，并与自身发送的电平进行比较，如果电平相同，则继续发送下一位，如果不同则停止发送并退出总线竞争。剩余的节点继续上述过程，直到总线上只剩下</a:t>
            </a:r>
            <a:r>
              <a:rPr lang="en-US" altLang="zh-CN" dirty="0">
                <a:solidFill>
                  <a:schemeClr val="tx1">
                    <a:lumMod val="65000"/>
                    <a:lumOff val="35000"/>
                  </a:schemeClr>
                </a:solidFill>
                <a:latin typeface="+mn-ea"/>
              </a:rPr>
              <a:t>1</a:t>
            </a:r>
            <a:r>
              <a:rPr lang="zh-CN" altLang="zh-CN" dirty="0">
                <a:solidFill>
                  <a:schemeClr val="tx1">
                    <a:lumMod val="65000"/>
                    <a:lumOff val="35000"/>
                  </a:schemeClr>
                </a:solidFill>
                <a:latin typeface="+mn-ea"/>
              </a:rPr>
              <a:t>个节点发送的电平，总线竞争结束，优先级高的节点获得了总线的控制权</a:t>
            </a:r>
            <a:r>
              <a:rPr lang="zh-CN" altLang="zh-CN" dirty="0" smtClean="0">
                <a:solidFill>
                  <a:schemeClr val="tx1">
                    <a:lumMod val="65000"/>
                    <a:lumOff val="35000"/>
                  </a:schemeClr>
                </a:solidFill>
                <a:latin typeface="+mn-ea"/>
              </a:rPr>
              <a:t>。</a:t>
            </a:r>
            <a:endParaRPr lang="zh-CN" altLang="zh-CN"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a:t>·CAN</a:t>
            </a:r>
            <a:r>
              <a:rPr lang="zh-CN" altLang="en-US" dirty="0"/>
              <a:t>总线的位仲裁</a:t>
            </a:r>
            <a:endParaRPr lang="zh-CN" altLang="en-US" dirty="0"/>
          </a:p>
        </p:txBody>
      </p:sp>
      <p:sp>
        <p:nvSpPr>
          <p:cNvPr id="2" name="矩形 1"/>
          <p:cNvSpPr/>
          <p:nvPr/>
        </p:nvSpPr>
        <p:spPr>
          <a:xfrm>
            <a:off x="503549" y="987574"/>
            <a:ext cx="8136902" cy="3720570"/>
          </a:xfrm>
          <a:prstGeom prst="rect">
            <a:avLst/>
          </a:prstGeom>
        </p:spPr>
        <p:txBody>
          <a:bodyPr wrap="square">
            <a:spAutoFit/>
          </a:bodyPr>
          <a:lstStyle/>
          <a:p>
            <a:pPr indent="449580" algn="just">
              <a:lnSpc>
                <a:spcPct val="120000"/>
              </a:lnSpc>
            </a:pPr>
            <a:r>
              <a:rPr lang="en-US" altLang="zh-CN" dirty="0">
                <a:solidFill>
                  <a:schemeClr val="tx1">
                    <a:lumMod val="65000"/>
                    <a:lumOff val="35000"/>
                  </a:schemeClr>
                </a:solidFill>
                <a:latin typeface="+mn-ea"/>
              </a:rPr>
              <a:t>CAN</a:t>
            </a:r>
            <a:r>
              <a:rPr lang="zh-CN" altLang="en-US" dirty="0">
                <a:solidFill>
                  <a:schemeClr val="tx1">
                    <a:lumMod val="65000"/>
                    <a:lumOff val="35000"/>
                  </a:schemeClr>
                </a:solidFill>
                <a:latin typeface="+mn-ea"/>
              </a:rPr>
              <a:t>总线是以报文为单位进行数据传输的，报文的优先级结合在了</a:t>
            </a:r>
            <a:r>
              <a:rPr lang="en-US" altLang="zh-CN" dirty="0">
                <a:solidFill>
                  <a:schemeClr val="tx1">
                    <a:lumMod val="65000"/>
                    <a:lumOff val="35000"/>
                  </a:schemeClr>
                </a:solidFill>
                <a:latin typeface="+mn-ea"/>
              </a:rPr>
              <a:t>11</a:t>
            </a:r>
            <a:r>
              <a:rPr lang="zh-CN" altLang="en-US" dirty="0">
                <a:solidFill>
                  <a:schemeClr val="tx1">
                    <a:lumMod val="65000"/>
                    <a:lumOff val="35000"/>
                  </a:schemeClr>
                </a:solidFill>
                <a:latin typeface="+mn-ea"/>
              </a:rPr>
              <a:t>位或者</a:t>
            </a:r>
            <a:r>
              <a:rPr lang="en-US" altLang="zh-CN" dirty="0">
                <a:solidFill>
                  <a:schemeClr val="tx1">
                    <a:lumMod val="65000"/>
                    <a:lumOff val="35000"/>
                  </a:schemeClr>
                </a:solidFill>
                <a:latin typeface="+mn-ea"/>
              </a:rPr>
              <a:t>29</a:t>
            </a:r>
            <a:r>
              <a:rPr lang="zh-CN" altLang="en-US" dirty="0">
                <a:solidFill>
                  <a:schemeClr val="tx1">
                    <a:lumMod val="65000"/>
                    <a:lumOff val="35000"/>
                  </a:schemeClr>
                </a:solidFill>
                <a:latin typeface="+mn-ea"/>
              </a:rPr>
              <a:t>位的标识符中，具有最低二进制数的标识符拥有最高的优先级。这种优先级一旦在系统设计时被确立后就不能再更改了。如图</a:t>
            </a:r>
            <a:r>
              <a:rPr lang="en-US" altLang="zh-CN" dirty="0">
                <a:solidFill>
                  <a:schemeClr val="tx1">
                    <a:lumMod val="65000"/>
                    <a:lumOff val="35000"/>
                  </a:schemeClr>
                </a:solidFill>
                <a:latin typeface="+mn-ea"/>
              </a:rPr>
              <a:t>17-13</a:t>
            </a:r>
            <a:r>
              <a:rPr lang="zh-CN" altLang="en-US" dirty="0">
                <a:solidFill>
                  <a:schemeClr val="tx1">
                    <a:lumMod val="65000"/>
                    <a:lumOff val="35000"/>
                  </a:schemeClr>
                </a:solidFill>
                <a:latin typeface="+mn-ea"/>
              </a:rPr>
              <a:t>所示，假设</a:t>
            </a:r>
            <a:r>
              <a:rPr lang="en-US" altLang="zh-CN" dirty="0">
                <a:solidFill>
                  <a:schemeClr val="tx1">
                    <a:lumMod val="65000"/>
                    <a:lumOff val="35000"/>
                  </a:schemeClr>
                </a:solidFill>
                <a:latin typeface="+mn-ea"/>
              </a:rPr>
              <a:t>CAN</a:t>
            </a:r>
            <a:r>
              <a:rPr lang="zh-CN" altLang="en-US" dirty="0">
                <a:solidFill>
                  <a:schemeClr val="tx1">
                    <a:lumMod val="65000"/>
                    <a:lumOff val="35000"/>
                  </a:schemeClr>
                </a:solidFill>
                <a:latin typeface="+mn-ea"/>
              </a:rPr>
              <a:t>总线上有</a:t>
            </a:r>
            <a:r>
              <a:rPr lang="en-US" altLang="zh-CN" dirty="0">
                <a:solidFill>
                  <a:schemeClr val="tx1">
                    <a:lumMod val="65000"/>
                    <a:lumOff val="35000"/>
                  </a:schemeClr>
                </a:solidFill>
                <a:latin typeface="+mn-ea"/>
              </a:rPr>
              <a:t>3</a:t>
            </a:r>
            <a:r>
              <a:rPr lang="zh-CN" altLang="en-US" dirty="0">
                <a:solidFill>
                  <a:schemeClr val="tx1">
                    <a:lumMod val="65000"/>
                    <a:lumOff val="35000"/>
                  </a:schemeClr>
                </a:solidFill>
                <a:latin typeface="+mn-ea"/>
              </a:rPr>
              <a:t>个节点同时向总线发送报文，节点</a:t>
            </a:r>
            <a:r>
              <a:rPr lang="en-US" altLang="zh-CN" dirty="0">
                <a:solidFill>
                  <a:schemeClr val="tx1">
                    <a:lumMod val="65000"/>
                    <a:lumOff val="35000"/>
                  </a:schemeClr>
                </a:solidFill>
                <a:latin typeface="+mn-ea"/>
              </a:rPr>
              <a:t>1</a:t>
            </a:r>
            <a:r>
              <a:rPr lang="zh-CN" altLang="en-US" dirty="0">
                <a:solidFill>
                  <a:schemeClr val="tx1">
                    <a:lumMod val="65000"/>
                    <a:lumOff val="35000"/>
                  </a:schemeClr>
                </a:solidFill>
                <a:latin typeface="+mn-ea"/>
              </a:rPr>
              <a:t>的报文标识符为</a:t>
            </a:r>
            <a:r>
              <a:rPr lang="en-US" altLang="zh-CN" dirty="0">
                <a:solidFill>
                  <a:schemeClr val="tx1">
                    <a:lumMod val="65000"/>
                    <a:lumOff val="35000"/>
                  </a:schemeClr>
                </a:solidFill>
                <a:latin typeface="+mn-ea"/>
              </a:rPr>
              <a:t>0111110</a:t>
            </a:r>
            <a:r>
              <a:rPr lang="zh-CN" altLang="en-US" dirty="0">
                <a:solidFill>
                  <a:schemeClr val="tx1">
                    <a:lumMod val="65000"/>
                    <a:lumOff val="35000"/>
                  </a:schemeClr>
                </a:solidFill>
                <a:latin typeface="+mn-ea"/>
              </a:rPr>
              <a:t>，节点</a:t>
            </a:r>
            <a:r>
              <a:rPr lang="en-US" altLang="zh-CN" dirty="0">
                <a:solidFill>
                  <a:schemeClr val="tx1">
                    <a:lumMod val="65000"/>
                    <a:lumOff val="35000"/>
                  </a:schemeClr>
                </a:solidFill>
                <a:latin typeface="+mn-ea"/>
              </a:rPr>
              <a:t>2</a:t>
            </a:r>
            <a:r>
              <a:rPr lang="zh-CN" altLang="en-US" dirty="0">
                <a:solidFill>
                  <a:schemeClr val="tx1">
                    <a:lumMod val="65000"/>
                    <a:lumOff val="35000"/>
                  </a:schemeClr>
                </a:solidFill>
                <a:latin typeface="+mn-ea"/>
              </a:rPr>
              <a:t>的报文标识符为</a:t>
            </a:r>
            <a:r>
              <a:rPr lang="en-US" altLang="zh-CN" dirty="0">
                <a:solidFill>
                  <a:schemeClr val="tx1">
                    <a:lumMod val="65000"/>
                    <a:lumOff val="35000"/>
                  </a:schemeClr>
                </a:solidFill>
                <a:latin typeface="+mn-ea"/>
              </a:rPr>
              <a:t>0100110</a:t>
            </a:r>
            <a:r>
              <a:rPr lang="zh-CN" altLang="en-US" dirty="0">
                <a:solidFill>
                  <a:schemeClr val="tx1">
                    <a:lumMod val="65000"/>
                    <a:lumOff val="35000"/>
                  </a:schemeClr>
                </a:solidFill>
                <a:latin typeface="+mn-ea"/>
              </a:rPr>
              <a:t>，节点</a:t>
            </a:r>
            <a:r>
              <a:rPr lang="en-US" altLang="zh-CN" dirty="0">
                <a:solidFill>
                  <a:schemeClr val="tx1">
                    <a:lumMod val="65000"/>
                    <a:lumOff val="35000"/>
                  </a:schemeClr>
                </a:solidFill>
                <a:latin typeface="+mn-ea"/>
              </a:rPr>
              <a:t>3</a:t>
            </a:r>
            <a:r>
              <a:rPr lang="zh-CN" altLang="en-US" dirty="0">
                <a:solidFill>
                  <a:schemeClr val="tx1">
                    <a:lumMod val="65000"/>
                    <a:lumOff val="35000"/>
                  </a:schemeClr>
                </a:solidFill>
                <a:latin typeface="+mn-ea"/>
              </a:rPr>
              <a:t>的报文标识符为</a:t>
            </a:r>
            <a:r>
              <a:rPr lang="en-US" altLang="zh-CN" dirty="0">
                <a:solidFill>
                  <a:schemeClr val="tx1">
                    <a:lumMod val="65000"/>
                    <a:lumOff val="35000"/>
                  </a:schemeClr>
                </a:solidFill>
                <a:latin typeface="+mn-ea"/>
              </a:rPr>
              <a:t>0100111</a:t>
            </a:r>
            <a:r>
              <a:rPr lang="zh-CN" altLang="en-US" dirty="0">
                <a:solidFill>
                  <a:schemeClr val="tx1">
                    <a:lumMod val="65000"/>
                    <a:lumOff val="35000"/>
                  </a:schemeClr>
                </a:solidFill>
                <a:latin typeface="+mn-ea"/>
              </a:rPr>
              <a:t>。所有标识符都有相同的两位是</a:t>
            </a:r>
            <a:r>
              <a:rPr lang="en-US" altLang="zh-CN" dirty="0">
                <a:solidFill>
                  <a:schemeClr val="tx1">
                    <a:lumMod val="65000"/>
                    <a:lumOff val="35000"/>
                  </a:schemeClr>
                </a:solidFill>
                <a:latin typeface="+mn-ea"/>
              </a:rPr>
              <a:t>01</a:t>
            </a:r>
            <a:r>
              <a:rPr lang="zh-CN" altLang="en-US" dirty="0">
                <a:solidFill>
                  <a:schemeClr val="tx1">
                    <a:lumMod val="65000"/>
                    <a:lumOff val="35000"/>
                  </a:schemeClr>
                </a:solidFill>
                <a:latin typeface="+mn-ea"/>
              </a:rPr>
              <a:t>，直到第</a:t>
            </a:r>
            <a:r>
              <a:rPr lang="en-US" altLang="zh-CN" dirty="0">
                <a:solidFill>
                  <a:schemeClr val="tx1">
                    <a:lumMod val="65000"/>
                    <a:lumOff val="35000"/>
                  </a:schemeClr>
                </a:solidFill>
                <a:latin typeface="+mn-ea"/>
              </a:rPr>
              <a:t>3</a:t>
            </a:r>
            <a:r>
              <a:rPr lang="zh-CN" altLang="en-US" dirty="0">
                <a:solidFill>
                  <a:schemeClr val="tx1">
                    <a:lumMod val="65000"/>
                    <a:lumOff val="35000"/>
                  </a:schemeClr>
                </a:solidFill>
                <a:latin typeface="+mn-ea"/>
              </a:rPr>
              <a:t>位进行比较时，节点</a:t>
            </a:r>
            <a:r>
              <a:rPr lang="en-US" altLang="zh-CN" dirty="0">
                <a:solidFill>
                  <a:schemeClr val="tx1">
                    <a:lumMod val="65000"/>
                    <a:lumOff val="35000"/>
                  </a:schemeClr>
                </a:solidFill>
                <a:latin typeface="+mn-ea"/>
              </a:rPr>
              <a:t>1</a:t>
            </a:r>
            <a:r>
              <a:rPr lang="zh-CN" altLang="en-US" dirty="0">
                <a:solidFill>
                  <a:schemeClr val="tx1">
                    <a:lumMod val="65000"/>
                    <a:lumOff val="35000"/>
                  </a:schemeClr>
                </a:solidFill>
                <a:latin typeface="+mn-ea"/>
              </a:rPr>
              <a:t>的报文被丢掉，因为它的第三位为高，而其它两个接个节点的报文第</a:t>
            </a:r>
            <a:r>
              <a:rPr lang="en-US" altLang="zh-CN" dirty="0">
                <a:solidFill>
                  <a:schemeClr val="tx1">
                    <a:lumMod val="65000"/>
                    <a:lumOff val="35000"/>
                  </a:schemeClr>
                </a:solidFill>
                <a:latin typeface="+mn-ea"/>
              </a:rPr>
              <a:t>3</a:t>
            </a:r>
            <a:r>
              <a:rPr lang="zh-CN" altLang="en-US" dirty="0">
                <a:solidFill>
                  <a:schemeClr val="tx1">
                    <a:lumMod val="65000"/>
                    <a:lumOff val="35000"/>
                  </a:schemeClr>
                </a:solidFill>
                <a:latin typeface="+mn-ea"/>
              </a:rPr>
              <a:t>位为低。节点</a:t>
            </a:r>
            <a:r>
              <a:rPr lang="en-US" altLang="zh-CN" dirty="0">
                <a:solidFill>
                  <a:schemeClr val="tx1">
                    <a:lumMod val="65000"/>
                    <a:lumOff val="35000"/>
                  </a:schemeClr>
                </a:solidFill>
                <a:latin typeface="+mn-ea"/>
              </a:rPr>
              <a:t>2</a:t>
            </a:r>
            <a:r>
              <a:rPr lang="zh-CN" altLang="en-US" dirty="0">
                <a:solidFill>
                  <a:schemeClr val="tx1">
                    <a:lumMod val="65000"/>
                    <a:lumOff val="35000"/>
                  </a:schemeClr>
                </a:solidFill>
                <a:latin typeface="+mn-ea"/>
              </a:rPr>
              <a:t>和节点</a:t>
            </a:r>
            <a:r>
              <a:rPr lang="en-US" altLang="zh-CN" dirty="0">
                <a:solidFill>
                  <a:schemeClr val="tx1">
                    <a:lumMod val="65000"/>
                    <a:lumOff val="35000"/>
                  </a:schemeClr>
                </a:solidFill>
                <a:latin typeface="+mn-ea"/>
              </a:rPr>
              <a:t>3</a:t>
            </a:r>
            <a:r>
              <a:rPr lang="zh-CN" altLang="en-US" dirty="0">
                <a:solidFill>
                  <a:schemeClr val="tx1">
                    <a:lumMod val="65000"/>
                    <a:lumOff val="35000"/>
                  </a:schemeClr>
                </a:solidFill>
                <a:latin typeface="+mn-ea"/>
              </a:rPr>
              <a:t>报文的第</a:t>
            </a:r>
            <a:r>
              <a:rPr lang="en-US" altLang="zh-CN" dirty="0">
                <a:solidFill>
                  <a:schemeClr val="tx1">
                    <a:lumMod val="65000"/>
                    <a:lumOff val="35000"/>
                  </a:schemeClr>
                </a:solidFill>
                <a:latin typeface="+mn-ea"/>
              </a:rPr>
              <a:t>4</a:t>
            </a:r>
            <a:r>
              <a:rPr lang="zh-CN" altLang="en-US" dirty="0">
                <a:solidFill>
                  <a:schemeClr val="tx1">
                    <a:lumMod val="65000"/>
                    <a:lumOff val="35000"/>
                  </a:schemeClr>
                </a:solidFill>
                <a:latin typeface="+mn-ea"/>
              </a:rPr>
              <a:t>、</a:t>
            </a:r>
            <a:r>
              <a:rPr lang="en-US" altLang="zh-CN" dirty="0">
                <a:solidFill>
                  <a:schemeClr val="tx1">
                    <a:lumMod val="65000"/>
                    <a:lumOff val="35000"/>
                  </a:schemeClr>
                </a:solidFill>
                <a:latin typeface="+mn-ea"/>
              </a:rPr>
              <a:t>5</a:t>
            </a:r>
            <a:r>
              <a:rPr lang="zh-CN" altLang="en-US" dirty="0">
                <a:solidFill>
                  <a:schemeClr val="tx1">
                    <a:lumMod val="65000"/>
                    <a:lumOff val="35000"/>
                  </a:schemeClr>
                </a:solidFill>
                <a:latin typeface="+mn-ea"/>
              </a:rPr>
              <a:t>、</a:t>
            </a:r>
            <a:r>
              <a:rPr lang="en-US" altLang="zh-CN" dirty="0">
                <a:solidFill>
                  <a:schemeClr val="tx1">
                    <a:lumMod val="65000"/>
                    <a:lumOff val="35000"/>
                  </a:schemeClr>
                </a:solidFill>
                <a:latin typeface="+mn-ea"/>
              </a:rPr>
              <a:t>6</a:t>
            </a:r>
            <a:r>
              <a:rPr lang="zh-CN" altLang="en-US" dirty="0">
                <a:solidFill>
                  <a:schemeClr val="tx1">
                    <a:lumMod val="65000"/>
                    <a:lumOff val="35000"/>
                  </a:schemeClr>
                </a:solidFill>
                <a:latin typeface="+mn-ea"/>
              </a:rPr>
              <a:t>位相同，直到第</a:t>
            </a:r>
            <a:r>
              <a:rPr lang="en-US" altLang="zh-CN" dirty="0">
                <a:solidFill>
                  <a:schemeClr val="tx1">
                    <a:lumMod val="65000"/>
                    <a:lumOff val="35000"/>
                  </a:schemeClr>
                </a:solidFill>
                <a:latin typeface="+mn-ea"/>
              </a:rPr>
              <a:t>7</a:t>
            </a:r>
            <a:r>
              <a:rPr lang="zh-CN" altLang="en-US" dirty="0">
                <a:solidFill>
                  <a:schemeClr val="tx1">
                    <a:lumMod val="65000"/>
                    <a:lumOff val="35000"/>
                  </a:schemeClr>
                </a:solidFill>
                <a:latin typeface="+mn-ea"/>
              </a:rPr>
              <a:t>位时，节点</a:t>
            </a:r>
            <a:r>
              <a:rPr lang="en-US" altLang="zh-CN" dirty="0">
                <a:solidFill>
                  <a:schemeClr val="tx1">
                    <a:lumMod val="65000"/>
                    <a:lumOff val="35000"/>
                  </a:schemeClr>
                </a:solidFill>
                <a:latin typeface="+mn-ea"/>
              </a:rPr>
              <a:t>3</a:t>
            </a:r>
            <a:r>
              <a:rPr lang="zh-CN" altLang="en-US" dirty="0">
                <a:solidFill>
                  <a:schemeClr val="tx1">
                    <a:lumMod val="65000"/>
                    <a:lumOff val="35000"/>
                  </a:schemeClr>
                </a:solidFill>
                <a:latin typeface="+mn-ea"/>
              </a:rPr>
              <a:t>的报文才被丢失，节点</a:t>
            </a:r>
            <a:r>
              <a:rPr lang="en-US" altLang="zh-CN" dirty="0">
                <a:solidFill>
                  <a:schemeClr val="tx1">
                    <a:lumMod val="65000"/>
                    <a:lumOff val="35000"/>
                  </a:schemeClr>
                </a:solidFill>
                <a:latin typeface="+mn-ea"/>
              </a:rPr>
              <a:t>2</a:t>
            </a:r>
            <a:r>
              <a:rPr lang="zh-CN" altLang="en-US" dirty="0">
                <a:solidFill>
                  <a:schemeClr val="tx1">
                    <a:lumMod val="65000"/>
                    <a:lumOff val="35000"/>
                  </a:schemeClr>
                </a:solidFill>
                <a:latin typeface="+mn-ea"/>
              </a:rPr>
              <a:t>获得总线的控制权。注意，总线中的信号持续跟踪最后获得总线读取权的节点的报文，在这里，节点</a:t>
            </a:r>
            <a:r>
              <a:rPr lang="en-US" altLang="zh-CN" dirty="0">
                <a:solidFill>
                  <a:schemeClr val="tx1">
                    <a:lumMod val="65000"/>
                    <a:lumOff val="35000"/>
                  </a:schemeClr>
                </a:solidFill>
                <a:latin typeface="+mn-ea"/>
              </a:rPr>
              <a:t>2</a:t>
            </a:r>
            <a:r>
              <a:rPr lang="zh-CN" altLang="en-US" dirty="0">
                <a:solidFill>
                  <a:schemeClr val="tx1">
                    <a:lumMod val="65000"/>
                    <a:lumOff val="35000"/>
                  </a:schemeClr>
                </a:solidFill>
                <a:latin typeface="+mn-ea"/>
              </a:rPr>
              <a:t>的报文始终被跟踪。这种非破坏性位仲裁方法的优点在于，在网络最终确定哪一个节点的报文被传送以前，报文的起始部分已经在网络上传送了</a:t>
            </a:r>
            <a:r>
              <a:rPr lang="zh-CN" altLang="en-US" dirty="0" smtClean="0">
                <a:solidFill>
                  <a:schemeClr val="tx1">
                    <a:lumMod val="65000"/>
                    <a:lumOff val="35000"/>
                  </a:schemeClr>
                </a:solidFill>
                <a:latin typeface="+mn-ea"/>
              </a:rPr>
              <a:t>。</a:t>
            </a:r>
            <a:endParaRPr lang="zh-CN" altLang="zh-CN"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906976" y="267494"/>
            <a:ext cx="7697471" cy="330507"/>
          </a:xfrm>
        </p:spPr>
        <p:txBody>
          <a:bodyPr/>
          <a:lstStyle/>
          <a:p>
            <a:r>
              <a:rPr lang="en-US" altLang="zh-CN" dirty="0"/>
              <a:t>CAN2.0B</a:t>
            </a:r>
            <a:r>
              <a:rPr lang="zh-CN" altLang="en-US" dirty="0" smtClean="0"/>
              <a:t>协议</a:t>
            </a:r>
            <a:r>
              <a:rPr lang="en-US" altLang="zh-CN" dirty="0"/>
              <a:t>·CAN</a:t>
            </a:r>
            <a:r>
              <a:rPr lang="zh-CN" altLang="en-US" dirty="0"/>
              <a:t>总线的位仲裁</a:t>
            </a:r>
            <a:endParaRPr lang="zh-CN" altLang="en-US" dirty="0"/>
          </a:p>
        </p:txBody>
      </p:sp>
      <p:sp>
        <p:nvSpPr>
          <p:cNvPr id="2" name="矩形 1"/>
          <p:cNvSpPr/>
          <p:nvPr/>
        </p:nvSpPr>
        <p:spPr>
          <a:xfrm>
            <a:off x="503549" y="987574"/>
            <a:ext cx="8136902" cy="728982"/>
          </a:xfrm>
          <a:prstGeom prst="rect">
            <a:avLst/>
          </a:prstGeom>
        </p:spPr>
        <p:txBody>
          <a:bodyPr wrap="square">
            <a:spAutoFit/>
          </a:bodyPr>
          <a:lstStyle/>
          <a:p>
            <a:pPr indent="450850" algn="just">
              <a:lnSpc>
                <a:spcPct val="120000"/>
              </a:lnSpc>
            </a:pPr>
            <a:r>
              <a:rPr lang="zh-CN" altLang="en-US" dirty="0">
                <a:solidFill>
                  <a:schemeClr val="tx1">
                    <a:lumMod val="65000"/>
                    <a:lumOff val="35000"/>
                  </a:schemeClr>
                </a:solidFill>
                <a:latin typeface="+mn-ea"/>
              </a:rPr>
              <a:t>所有未获得总线读取权的节点都成为了具有最高优先权报文的接收站，并且在总线再次空闲前不会发送报文。</a:t>
            </a:r>
            <a:endParaRPr lang="zh-CN" altLang="zh-CN" dirty="0">
              <a:solidFill>
                <a:schemeClr val="tx1">
                  <a:lumMod val="65000"/>
                  <a:lumOff val="35000"/>
                </a:schemeClr>
              </a:solidFill>
              <a:latin typeface="+mn-ea"/>
            </a:endParaRPr>
          </a:p>
        </p:txBody>
      </p:sp>
      <p:graphicFrame>
        <p:nvGraphicFramePr>
          <p:cNvPr id="4" name="对象 3"/>
          <p:cNvGraphicFramePr>
            <a:graphicFrameLocks noChangeAspect="1"/>
          </p:cNvGraphicFramePr>
          <p:nvPr/>
        </p:nvGraphicFramePr>
        <p:xfrm>
          <a:off x="2483768" y="1726434"/>
          <a:ext cx="2937932" cy="3287077"/>
        </p:xfrm>
        <a:graphic>
          <a:graphicData uri="http://schemas.openxmlformats.org/presentationml/2006/ole">
            <mc:AlternateContent xmlns:mc="http://schemas.openxmlformats.org/markup-compatibility/2006">
              <mc:Choice xmlns:v="urn:schemas-microsoft-com:vml" Requires="v">
                <p:oleObj spid="_x0000_s198850" name="Visio" r:id="rId1" imgW="3101975" imgH="3469640" progId="Visio.Drawing.11">
                  <p:embed/>
                </p:oleObj>
              </mc:Choice>
              <mc:Fallback>
                <p:oleObj name="Visio" r:id="rId1" imgW="3101975" imgH="346964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726434"/>
                        <a:ext cx="2937932" cy="3287077"/>
                      </a:xfrm>
                      <a:prstGeom prst="rect">
                        <a:avLst/>
                      </a:prstGeom>
                      <a:solidFill>
                        <a:schemeClr val="bg1"/>
                      </a:solidFill>
                    </p:spPr>
                  </p:pic>
                </p:oleObj>
              </mc:Fallback>
            </mc:AlternateContent>
          </a:graphicData>
        </a:graphic>
      </p:graphicFrame>
      <p:sp>
        <p:nvSpPr>
          <p:cNvPr id="5" name="矩形 4"/>
          <p:cNvSpPr/>
          <p:nvPr/>
        </p:nvSpPr>
        <p:spPr>
          <a:xfrm>
            <a:off x="5580112" y="4256381"/>
            <a:ext cx="2016223" cy="801373"/>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17-13 CAN</a:t>
            </a:r>
            <a:r>
              <a:rPr lang="zh-CN" altLang="zh-CN" sz="2000" kern="100" dirty="0">
                <a:latin typeface="+mn-ea"/>
                <a:cs typeface="Times New Roman" panose="02020603050405020304" pitchFamily="18" charset="0"/>
              </a:rPr>
              <a:t>总线的位仲裁</a:t>
            </a:r>
            <a:endParaRPr lang="zh-CN" altLang="zh-CN" sz="20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a:t>
            </a:r>
            <a:r>
              <a:rPr lang="zh-CN" altLang="zh-CN" dirty="0"/>
              <a:t>总线的概述</a:t>
            </a:r>
            <a:r>
              <a:rPr lang="en-US" altLang="zh-CN" dirty="0" smtClean="0"/>
              <a:t>·</a:t>
            </a:r>
            <a:r>
              <a:rPr lang="zh-CN" altLang="en-US" dirty="0"/>
              <a:t>什么是</a:t>
            </a:r>
            <a:r>
              <a:rPr lang="en-US" altLang="zh-CN" dirty="0"/>
              <a:t>CAN</a:t>
            </a:r>
            <a:endParaRPr lang="zh-CN" altLang="en-US" dirty="0"/>
          </a:p>
        </p:txBody>
      </p:sp>
      <p:sp>
        <p:nvSpPr>
          <p:cNvPr id="4" name="矩形 3"/>
          <p:cNvSpPr/>
          <p:nvPr/>
        </p:nvSpPr>
        <p:spPr>
          <a:xfrm>
            <a:off x="719572" y="3398678"/>
            <a:ext cx="7704856" cy="1477328"/>
          </a:xfrm>
          <a:prstGeom prst="rect">
            <a:avLst/>
          </a:prstGeom>
        </p:spPr>
        <p:txBody>
          <a:bodyPr wrap="square">
            <a:spAutoFit/>
          </a:bodyPr>
          <a:lstStyle/>
          <a:p>
            <a:pPr indent="538480" algn="just"/>
            <a:r>
              <a:rPr lang="zh-CN" altLang="en-US" kern="100" dirty="0">
                <a:solidFill>
                  <a:schemeClr val="tx1">
                    <a:lumMod val="65000"/>
                    <a:lumOff val="35000"/>
                  </a:schemeClr>
                </a:solidFill>
                <a:latin typeface="+mn-ea"/>
              </a:rPr>
              <a:t>一个由</a:t>
            </a:r>
            <a:r>
              <a:rPr lang="en-US" altLang="zh-CN" kern="100" dirty="0">
                <a:solidFill>
                  <a:schemeClr val="tx1">
                    <a:lumMod val="65000"/>
                    <a:lumOff val="35000"/>
                  </a:schemeClr>
                </a:solidFill>
                <a:latin typeface="+mn-ea"/>
              </a:rPr>
              <a:t>CAN</a:t>
            </a:r>
            <a:r>
              <a:rPr lang="zh-CN" altLang="en-US" kern="100" dirty="0">
                <a:solidFill>
                  <a:schemeClr val="tx1">
                    <a:lumMod val="65000"/>
                    <a:lumOff val="35000"/>
                  </a:schemeClr>
                </a:solidFill>
                <a:latin typeface="+mn-ea"/>
              </a:rPr>
              <a:t>总线构成的单一网络中，理论上可以挂接无数个节点。实际应用中，节点数目受网络硬件的电气特性所限制。例如，当使用</a:t>
            </a:r>
            <a:r>
              <a:rPr lang="en-US" altLang="zh-CN" kern="100" dirty="0">
                <a:solidFill>
                  <a:schemeClr val="tx1">
                    <a:lumMod val="65000"/>
                    <a:lumOff val="35000"/>
                  </a:schemeClr>
                </a:solidFill>
                <a:latin typeface="+mn-ea"/>
              </a:rPr>
              <a:t>Philips P82C50</a:t>
            </a:r>
            <a:r>
              <a:rPr lang="zh-CN" altLang="en-US" kern="100" dirty="0">
                <a:solidFill>
                  <a:schemeClr val="tx1">
                    <a:lumMod val="65000"/>
                    <a:lumOff val="35000"/>
                  </a:schemeClr>
                </a:solidFill>
                <a:latin typeface="+mn-ea"/>
              </a:rPr>
              <a:t>作为</a:t>
            </a:r>
            <a:r>
              <a:rPr lang="en-US" altLang="zh-CN" kern="100" dirty="0">
                <a:solidFill>
                  <a:schemeClr val="tx1">
                    <a:lumMod val="65000"/>
                    <a:lumOff val="35000"/>
                  </a:schemeClr>
                </a:solidFill>
                <a:latin typeface="+mn-ea"/>
              </a:rPr>
              <a:t>CAN</a:t>
            </a:r>
            <a:r>
              <a:rPr lang="zh-CN" altLang="en-US" kern="100" dirty="0">
                <a:solidFill>
                  <a:schemeClr val="tx1">
                    <a:lumMod val="65000"/>
                    <a:lumOff val="35000"/>
                  </a:schemeClr>
                </a:solidFill>
                <a:latin typeface="+mn-ea"/>
              </a:rPr>
              <a:t>收发器时，同一个网络中允许挂接</a:t>
            </a:r>
            <a:r>
              <a:rPr lang="en-US" altLang="zh-CN" kern="100" dirty="0">
                <a:solidFill>
                  <a:schemeClr val="tx1">
                    <a:lumMod val="65000"/>
                    <a:lumOff val="35000"/>
                  </a:schemeClr>
                </a:solidFill>
                <a:latin typeface="+mn-ea"/>
              </a:rPr>
              <a:t>110</a:t>
            </a:r>
            <a:r>
              <a:rPr lang="zh-CN" altLang="en-US" kern="100" dirty="0">
                <a:solidFill>
                  <a:schemeClr val="tx1">
                    <a:lumMod val="65000"/>
                    <a:lumOff val="35000"/>
                  </a:schemeClr>
                </a:solidFill>
                <a:latin typeface="+mn-ea"/>
              </a:rPr>
              <a:t>个节点。</a:t>
            </a:r>
            <a:r>
              <a:rPr lang="en-US" altLang="zh-CN" kern="100" dirty="0">
                <a:solidFill>
                  <a:schemeClr val="tx1">
                    <a:lumMod val="65000"/>
                    <a:lumOff val="35000"/>
                  </a:schemeClr>
                </a:solidFill>
                <a:latin typeface="+mn-ea"/>
              </a:rPr>
              <a:t>CAN</a:t>
            </a:r>
            <a:r>
              <a:rPr lang="zh-CN" altLang="en-US" kern="100" dirty="0">
                <a:solidFill>
                  <a:schemeClr val="tx1">
                    <a:lumMod val="65000"/>
                    <a:lumOff val="35000"/>
                  </a:schemeClr>
                </a:solidFill>
                <a:latin typeface="+mn-ea"/>
              </a:rPr>
              <a:t>可提供高达</a:t>
            </a:r>
            <a:r>
              <a:rPr lang="en-US" altLang="zh-CN" kern="100" dirty="0">
                <a:solidFill>
                  <a:schemeClr val="tx1">
                    <a:lumMod val="65000"/>
                    <a:lumOff val="35000"/>
                  </a:schemeClr>
                </a:solidFill>
                <a:latin typeface="+mn-ea"/>
              </a:rPr>
              <a:t>1Mbit/s</a:t>
            </a:r>
            <a:r>
              <a:rPr lang="zh-CN" altLang="en-US" kern="100" dirty="0">
                <a:solidFill>
                  <a:schemeClr val="tx1">
                    <a:lumMod val="65000"/>
                    <a:lumOff val="35000"/>
                  </a:schemeClr>
                </a:solidFill>
                <a:latin typeface="+mn-ea"/>
              </a:rPr>
              <a:t>的数据传输速率，这使实时控制变得非常容易。另外，硬件的错误检定特性也增强了</a:t>
            </a:r>
            <a:r>
              <a:rPr lang="en-US" altLang="zh-CN" kern="100" dirty="0">
                <a:solidFill>
                  <a:schemeClr val="tx1">
                    <a:lumMod val="65000"/>
                    <a:lumOff val="35000"/>
                  </a:schemeClr>
                </a:solidFill>
                <a:latin typeface="+mn-ea"/>
              </a:rPr>
              <a:t>CAN</a:t>
            </a:r>
            <a:r>
              <a:rPr lang="zh-CN" altLang="en-US" kern="100" dirty="0">
                <a:solidFill>
                  <a:schemeClr val="tx1">
                    <a:lumMod val="65000"/>
                    <a:lumOff val="35000"/>
                  </a:schemeClr>
                </a:solidFill>
                <a:latin typeface="+mn-ea"/>
              </a:rPr>
              <a:t>的抗电磁干扰能力。</a:t>
            </a:r>
            <a:endParaRPr lang="zh-CN" altLang="en-US" kern="100" dirty="0">
              <a:solidFill>
                <a:schemeClr val="tx1">
                  <a:lumMod val="65000"/>
                  <a:lumOff val="35000"/>
                </a:schemeClr>
              </a:solidFill>
              <a:latin typeface="+mn-ea"/>
            </a:endParaRPr>
          </a:p>
        </p:txBody>
      </p:sp>
      <p:graphicFrame>
        <p:nvGraphicFramePr>
          <p:cNvPr id="5" name="对象 4"/>
          <p:cNvGraphicFramePr>
            <a:graphicFrameLocks noChangeAspect="1"/>
          </p:cNvGraphicFramePr>
          <p:nvPr/>
        </p:nvGraphicFramePr>
        <p:xfrm>
          <a:off x="1181314" y="771550"/>
          <a:ext cx="6781372" cy="2088232"/>
        </p:xfrm>
        <a:graphic>
          <a:graphicData uri="http://schemas.openxmlformats.org/presentationml/2006/ole">
            <mc:AlternateContent xmlns:mc="http://schemas.openxmlformats.org/markup-compatibility/2006">
              <mc:Choice xmlns:v="urn:schemas-microsoft-com:vml" Requires="v">
                <p:oleObj spid="_x0000_s156922" name="Visio" r:id="rId1" imgW="5656580" imgH="1739265" progId="Visio.Drawing.11">
                  <p:embed/>
                </p:oleObj>
              </mc:Choice>
              <mc:Fallback>
                <p:oleObj name="Visio" r:id="rId1" imgW="5656580" imgH="1739265"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314" y="771550"/>
                        <a:ext cx="6781372" cy="2088232"/>
                      </a:xfrm>
                      <a:prstGeom prst="rect">
                        <a:avLst/>
                      </a:prstGeom>
                      <a:solidFill>
                        <a:schemeClr val="bg1"/>
                      </a:solidFill>
                    </p:spPr>
                  </p:pic>
                </p:oleObj>
              </mc:Fallback>
            </mc:AlternateContent>
          </a:graphicData>
        </a:graphic>
      </p:graphicFrame>
      <p:sp>
        <p:nvSpPr>
          <p:cNvPr id="6" name="矩形 5"/>
          <p:cNvSpPr/>
          <p:nvPr/>
        </p:nvSpPr>
        <p:spPr>
          <a:xfrm>
            <a:off x="2621786" y="2859782"/>
            <a:ext cx="3900427" cy="400110"/>
          </a:xfrm>
          <a:prstGeom prst="rect">
            <a:avLst/>
          </a:prstGeom>
        </p:spPr>
        <p:txBody>
          <a:bodyPr wrap="none">
            <a:spAutoFit/>
          </a:bodyPr>
          <a:lstStyle/>
          <a:p>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17-1 </a:t>
            </a:r>
            <a:r>
              <a:rPr lang="zh-CN" altLang="zh-CN" sz="2000" kern="100" dirty="0">
                <a:latin typeface="+mn-ea"/>
                <a:cs typeface="Times New Roman" panose="02020603050405020304" pitchFamily="18" charset="0"/>
              </a:rPr>
              <a:t>各种通信接口的组网方式</a:t>
            </a:r>
            <a:endParaRPr lang="zh-CN" altLang="en-US" sz="20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 eCAN</a:t>
            </a:r>
            <a:r>
              <a:rPr lang="zh-CN" altLang="en-US" dirty="0"/>
              <a:t>模块的</a:t>
            </a:r>
            <a:r>
              <a:rPr lang="zh-CN" altLang="en-US" dirty="0" smtClean="0"/>
              <a:t>概述</a:t>
            </a:r>
            <a:endParaRPr lang="zh-CN" altLang="en-US" dirty="0"/>
          </a:p>
        </p:txBody>
      </p:sp>
      <p:sp>
        <p:nvSpPr>
          <p:cNvPr id="4" name="矩形 3"/>
          <p:cNvSpPr/>
          <p:nvPr/>
        </p:nvSpPr>
        <p:spPr>
          <a:xfrm>
            <a:off x="521550" y="1275606"/>
            <a:ext cx="8100900" cy="3170099"/>
          </a:xfrm>
          <a:prstGeom prst="rect">
            <a:avLst/>
          </a:prstGeom>
        </p:spPr>
        <p:txBody>
          <a:bodyPr wrap="square">
            <a:spAutoFit/>
          </a:bodyPr>
          <a:lstStyle/>
          <a:p>
            <a:pPr indent="538480" algn="just"/>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有两个增强型的</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模块，</a:t>
            </a:r>
            <a:r>
              <a:rPr lang="en-US" altLang="zh-CN" sz="2000" kern="100" dirty="0" err="1">
                <a:solidFill>
                  <a:schemeClr val="tx1">
                    <a:lumMod val="65000"/>
                    <a:lumOff val="35000"/>
                  </a:schemeClr>
                </a:solidFill>
                <a:latin typeface="+mn-ea"/>
              </a:rPr>
              <a:t>eCANA</a:t>
            </a:r>
            <a:r>
              <a:rPr lang="zh-CN" altLang="en-US" sz="2000" kern="100" dirty="0">
                <a:solidFill>
                  <a:schemeClr val="tx1">
                    <a:lumMod val="65000"/>
                    <a:lumOff val="35000"/>
                  </a:schemeClr>
                </a:solidFill>
                <a:latin typeface="+mn-ea"/>
              </a:rPr>
              <a:t>和</a:t>
            </a:r>
            <a:r>
              <a:rPr lang="en-US" altLang="zh-CN" sz="2000" kern="100" dirty="0" err="1">
                <a:solidFill>
                  <a:schemeClr val="tx1">
                    <a:lumMod val="65000"/>
                    <a:lumOff val="35000"/>
                  </a:schemeClr>
                </a:solidFill>
                <a:latin typeface="+mn-ea"/>
              </a:rPr>
              <a:t>eCANB</a:t>
            </a:r>
            <a:r>
              <a:rPr lang="zh-CN" altLang="en-US" sz="2000" kern="100" dirty="0">
                <a:solidFill>
                  <a:schemeClr val="tx1">
                    <a:lumMod val="65000"/>
                    <a:lumOff val="35000"/>
                  </a:schemeClr>
                </a:solidFill>
                <a:latin typeface="+mn-ea"/>
              </a:rPr>
              <a:t>。</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eCAN</a:t>
            </a:r>
            <a:r>
              <a:rPr lang="zh-CN" altLang="en-US" sz="2000" kern="100" dirty="0">
                <a:solidFill>
                  <a:schemeClr val="tx1">
                    <a:lumMod val="65000"/>
                    <a:lumOff val="35000"/>
                  </a:schemeClr>
                </a:solidFill>
                <a:latin typeface="+mn-ea"/>
              </a:rPr>
              <a:t>控制器为</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提供了完整的</a:t>
            </a:r>
            <a:r>
              <a:rPr lang="en-US" altLang="zh-CN" sz="2000" kern="100" dirty="0">
                <a:solidFill>
                  <a:schemeClr val="tx1">
                    <a:lumMod val="65000"/>
                    <a:lumOff val="35000"/>
                  </a:schemeClr>
                </a:solidFill>
                <a:latin typeface="+mn-ea"/>
              </a:rPr>
              <a:t>CAN2.0B</a:t>
            </a:r>
            <a:r>
              <a:rPr lang="zh-CN" altLang="en-US" sz="2000" kern="100" dirty="0">
                <a:solidFill>
                  <a:schemeClr val="tx1">
                    <a:lumMod val="65000"/>
                    <a:lumOff val="35000"/>
                  </a:schemeClr>
                </a:solidFill>
                <a:latin typeface="+mn-ea"/>
              </a:rPr>
              <a:t>协议，减少了通信时</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的开销。图</a:t>
            </a:r>
            <a:r>
              <a:rPr lang="en-US" altLang="zh-CN" sz="2000" kern="100" dirty="0">
                <a:solidFill>
                  <a:schemeClr val="tx1">
                    <a:lumMod val="65000"/>
                    <a:lumOff val="35000"/>
                  </a:schemeClr>
                </a:solidFill>
                <a:latin typeface="+mn-ea"/>
              </a:rPr>
              <a:t>17-14</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eCAN</a:t>
            </a:r>
            <a:r>
              <a:rPr lang="zh-CN" altLang="en-US" sz="2000" kern="100" dirty="0">
                <a:solidFill>
                  <a:schemeClr val="tx1">
                    <a:lumMod val="65000"/>
                    <a:lumOff val="35000"/>
                  </a:schemeClr>
                </a:solidFill>
                <a:latin typeface="+mn-ea"/>
              </a:rPr>
              <a:t>模块的结构框图，从图中可以看到，</a:t>
            </a:r>
            <a:r>
              <a:rPr lang="en-US" altLang="zh-CN" sz="2000" kern="100" dirty="0">
                <a:solidFill>
                  <a:schemeClr val="tx1">
                    <a:lumMod val="65000"/>
                    <a:lumOff val="35000"/>
                  </a:schemeClr>
                </a:solidFill>
                <a:latin typeface="+mn-ea"/>
              </a:rPr>
              <a:t>eCAN</a:t>
            </a:r>
            <a:r>
              <a:rPr lang="zh-CN" altLang="en-US" sz="2000" kern="100" dirty="0">
                <a:solidFill>
                  <a:schemeClr val="tx1">
                    <a:lumMod val="65000"/>
                    <a:lumOff val="35000"/>
                  </a:schemeClr>
                </a:solidFill>
                <a:latin typeface="+mn-ea"/>
              </a:rPr>
              <a:t>控制器的内部结构是</a:t>
            </a:r>
            <a:r>
              <a:rPr lang="en-US" altLang="zh-CN" sz="2000" kern="100" dirty="0">
                <a:solidFill>
                  <a:schemeClr val="tx1">
                    <a:lumMod val="65000"/>
                    <a:lumOff val="35000"/>
                  </a:schemeClr>
                </a:solidFill>
                <a:latin typeface="+mn-ea"/>
              </a:rPr>
              <a:t>32</a:t>
            </a:r>
            <a:r>
              <a:rPr lang="zh-CN" altLang="en-US" sz="2000" kern="100" dirty="0">
                <a:solidFill>
                  <a:schemeClr val="tx1">
                    <a:lumMod val="65000"/>
                    <a:lumOff val="35000"/>
                  </a:schemeClr>
                </a:solidFill>
                <a:latin typeface="+mn-ea"/>
              </a:rPr>
              <a:t>位的，主要由</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协议内核</a:t>
            </a:r>
            <a:r>
              <a:rPr lang="en-US" altLang="zh-CN" sz="2000" kern="100" dirty="0">
                <a:solidFill>
                  <a:schemeClr val="tx1">
                    <a:lumMod val="65000"/>
                    <a:lumOff val="35000"/>
                  </a:schemeClr>
                </a:solidFill>
                <a:latin typeface="+mn-ea"/>
              </a:rPr>
              <a:t>CPK</a:t>
            </a:r>
            <a:r>
              <a:rPr lang="zh-CN" altLang="en-US" sz="2000" kern="100" dirty="0">
                <a:solidFill>
                  <a:schemeClr val="tx1">
                    <a:lumMod val="65000"/>
                    <a:lumOff val="35000"/>
                  </a:schemeClr>
                </a:solidFill>
                <a:latin typeface="+mn-ea"/>
              </a:rPr>
              <a:t>和消息控制器构成</a:t>
            </a:r>
            <a:r>
              <a:rPr lang="zh-CN" altLang="en-US" sz="2000" kern="100" dirty="0" smtClean="0">
                <a:solidFill>
                  <a:schemeClr val="tx1">
                    <a:lumMod val="65000"/>
                    <a:lumOff val="35000"/>
                  </a:schemeClr>
                </a:solidFill>
                <a:latin typeface="+mn-ea"/>
              </a:rPr>
              <a:t>。</a:t>
            </a:r>
            <a:endParaRPr lang="en-US" altLang="zh-CN" sz="2000" kern="100" dirty="0" smtClean="0">
              <a:solidFill>
                <a:schemeClr val="tx1">
                  <a:lumMod val="65000"/>
                  <a:lumOff val="35000"/>
                </a:schemeClr>
              </a:solidFill>
              <a:latin typeface="+mn-ea"/>
            </a:endParaRPr>
          </a:p>
          <a:p>
            <a:pPr indent="538480" algn="just"/>
            <a:r>
              <a:rPr lang="en-US" altLang="zh-CN" sz="2000" kern="100" dirty="0">
                <a:solidFill>
                  <a:schemeClr val="tx1">
                    <a:lumMod val="65000"/>
                    <a:lumOff val="35000"/>
                  </a:schemeClr>
                </a:solidFill>
                <a:latin typeface="+mn-ea"/>
              </a:rPr>
              <a:t>CPK</a:t>
            </a:r>
            <a:r>
              <a:rPr lang="zh-CN" altLang="en-US" sz="2000" kern="100" dirty="0">
                <a:solidFill>
                  <a:schemeClr val="tx1">
                    <a:lumMod val="65000"/>
                    <a:lumOff val="35000"/>
                  </a:schemeClr>
                </a:solidFill>
                <a:latin typeface="+mn-ea"/>
              </a:rPr>
              <a:t>内核主要有两个功能：第一个功能是根据</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协议对从</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总线上接收到的所有消息进行译码并把这些消息发送给接收缓冲器。第二个功能是根据</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协议将需要发送的消息发送到</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总线上。其实，</a:t>
            </a:r>
            <a:r>
              <a:rPr lang="en-US" altLang="zh-CN" sz="2000" kern="100" dirty="0">
                <a:solidFill>
                  <a:schemeClr val="tx1">
                    <a:lumMod val="65000"/>
                    <a:lumOff val="35000"/>
                  </a:schemeClr>
                </a:solidFill>
                <a:latin typeface="+mn-ea"/>
              </a:rPr>
              <a:t>CPK</a:t>
            </a:r>
            <a:r>
              <a:rPr lang="zh-CN" altLang="en-US" sz="2000" kern="100" dirty="0">
                <a:solidFill>
                  <a:schemeClr val="tx1">
                    <a:lumMod val="65000"/>
                    <a:lumOff val="35000"/>
                  </a:schemeClr>
                </a:solidFill>
                <a:latin typeface="+mn-ea"/>
              </a:rPr>
              <a:t>对于用户来说是透明的，用户不能通过代码对其进行访问，也就是说在应用时，可以不用去关注它。</a:t>
            </a:r>
            <a:endParaRPr lang="en-US" altLang="zh-CN" sz="2000" kern="100" dirty="0" smtClean="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 eCAN</a:t>
            </a:r>
            <a:r>
              <a:rPr lang="zh-CN" altLang="en-US" dirty="0"/>
              <a:t>模块的</a:t>
            </a:r>
            <a:r>
              <a:rPr lang="zh-CN" altLang="en-US" dirty="0" smtClean="0"/>
              <a:t>概述</a:t>
            </a:r>
            <a:r>
              <a:rPr lang="en-US" altLang="zh-CN" dirty="0"/>
              <a:t>·eCAN</a:t>
            </a:r>
            <a:r>
              <a:rPr lang="zh-CN" altLang="en-US" dirty="0"/>
              <a:t>模块的结构</a:t>
            </a:r>
            <a:endParaRPr lang="zh-CN" altLang="en-US" dirty="0"/>
          </a:p>
        </p:txBody>
      </p:sp>
      <p:graphicFrame>
        <p:nvGraphicFramePr>
          <p:cNvPr id="5" name="对象 4"/>
          <p:cNvGraphicFramePr>
            <a:graphicFrameLocks noChangeAspect="1"/>
          </p:cNvGraphicFramePr>
          <p:nvPr/>
        </p:nvGraphicFramePr>
        <p:xfrm>
          <a:off x="2204864" y="699542"/>
          <a:ext cx="4734272" cy="3979999"/>
        </p:xfrm>
        <a:graphic>
          <a:graphicData uri="http://schemas.openxmlformats.org/presentationml/2006/ole">
            <mc:AlternateContent xmlns:mc="http://schemas.openxmlformats.org/markup-compatibility/2006">
              <mc:Choice xmlns:v="urn:schemas-microsoft-com:vml" Requires="v">
                <p:oleObj spid="_x0000_s203963" name="Visio" r:id="rId1" imgW="5288915" imgH="4455160" progId="Visio.Drawing.11">
                  <p:embed/>
                </p:oleObj>
              </mc:Choice>
              <mc:Fallback>
                <p:oleObj name="Visio" r:id="rId1" imgW="5288915" imgH="445516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864" y="699542"/>
                        <a:ext cx="4734272" cy="3979999"/>
                      </a:xfrm>
                      <a:prstGeom prst="rect">
                        <a:avLst/>
                      </a:prstGeom>
                      <a:solidFill>
                        <a:schemeClr val="bg1"/>
                      </a:solidFill>
                    </p:spPr>
                  </p:pic>
                </p:oleObj>
              </mc:Fallback>
            </mc:AlternateContent>
          </a:graphicData>
        </a:graphic>
      </p:graphicFrame>
      <p:sp>
        <p:nvSpPr>
          <p:cNvPr id="6" name="矩形 5"/>
          <p:cNvSpPr/>
          <p:nvPr/>
        </p:nvSpPr>
        <p:spPr>
          <a:xfrm>
            <a:off x="2628198" y="4731990"/>
            <a:ext cx="3887603" cy="369332"/>
          </a:xfrm>
          <a:prstGeom prst="rect">
            <a:avLst/>
          </a:prstGeom>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图</a:t>
            </a:r>
            <a:r>
              <a:rPr lang="en-US" altLang="zh-CN" kern="100" dirty="0">
                <a:latin typeface="Calibri" panose="020F0502020204030204" pitchFamily="34" charset="0"/>
                <a:ea typeface="宋体" panose="02010600030101010101" pitchFamily="2" charset="-122"/>
                <a:cs typeface="Times New Roman" panose="02020603050405020304" pitchFamily="18" charset="0"/>
              </a:rPr>
              <a:t>17-14 F28335 eCAN</a:t>
            </a:r>
            <a:r>
              <a:rPr lang="zh-CN" altLang="zh-CN" kern="100" dirty="0">
                <a:latin typeface="Calibri" panose="020F0502020204030204" pitchFamily="34" charset="0"/>
                <a:ea typeface="宋体" panose="02010600030101010101" pitchFamily="2" charset="-122"/>
                <a:cs typeface="Times New Roman" panose="02020603050405020304" pitchFamily="18" charset="0"/>
              </a:rPr>
              <a:t>模块的结构框图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 eCAN</a:t>
            </a:r>
            <a:r>
              <a:rPr lang="zh-CN" altLang="en-US" dirty="0"/>
              <a:t>模块的</a:t>
            </a:r>
            <a:r>
              <a:rPr lang="zh-CN" altLang="en-US" dirty="0" smtClean="0"/>
              <a:t>概述</a:t>
            </a:r>
            <a:r>
              <a:rPr lang="en-US" altLang="zh-CN" dirty="0"/>
              <a:t>·eCAN</a:t>
            </a:r>
            <a:r>
              <a:rPr lang="zh-CN" altLang="en-US" dirty="0"/>
              <a:t>模块的结构</a:t>
            </a:r>
            <a:endParaRPr lang="zh-CN" altLang="en-US" dirty="0"/>
          </a:p>
        </p:txBody>
      </p:sp>
      <p:sp>
        <p:nvSpPr>
          <p:cNvPr id="4" name="矩形 3"/>
          <p:cNvSpPr/>
          <p:nvPr/>
        </p:nvSpPr>
        <p:spPr>
          <a:xfrm>
            <a:off x="521550" y="843558"/>
            <a:ext cx="8100900" cy="4093428"/>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从图</a:t>
            </a:r>
            <a:r>
              <a:rPr lang="en-US" altLang="zh-CN" sz="2000" kern="100" dirty="0">
                <a:solidFill>
                  <a:schemeClr val="tx1">
                    <a:lumMod val="65000"/>
                    <a:lumOff val="35000"/>
                  </a:schemeClr>
                </a:solidFill>
                <a:latin typeface="+mn-ea"/>
              </a:rPr>
              <a:t>17-14</a:t>
            </a:r>
            <a:r>
              <a:rPr lang="zh-CN" altLang="en-US" sz="2000" kern="100" dirty="0">
                <a:solidFill>
                  <a:schemeClr val="tx1">
                    <a:lumMod val="65000"/>
                    <a:lumOff val="35000"/>
                  </a:schemeClr>
                </a:solidFill>
                <a:latin typeface="+mn-ea"/>
              </a:rPr>
              <a:t>可以看到，消息控制器由以下部分组成：</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存储器管理</a:t>
            </a:r>
            <a:r>
              <a:rPr lang="zh-CN" altLang="en-US" sz="2000" kern="100" dirty="0">
                <a:solidFill>
                  <a:schemeClr val="tx1">
                    <a:lumMod val="65000"/>
                    <a:lumOff val="35000"/>
                  </a:schemeClr>
                </a:solidFill>
                <a:latin typeface="+mn-ea"/>
              </a:rPr>
              <a:t>单元，包括了</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接口、接收控制单元和定时器管理单元；</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32</a:t>
            </a:r>
            <a:r>
              <a:rPr lang="zh-CN" altLang="en-US" sz="2000" kern="100" dirty="0">
                <a:solidFill>
                  <a:schemeClr val="tx1">
                    <a:lumMod val="65000"/>
                    <a:lumOff val="35000"/>
                  </a:schemeClr>
                </a:solidFill>
                <a:latin typeface="+mn-ea"/>
              </a:rPr>
              <a:t>个邮箱存储器，每个邮箱具有</a:t>
            </a:r>
            <a:r>
              <a:rPr lang="en-US" altLang="zh-CN" sz="2000" kern="100" dirty="0">
                <a:solidFill>
                  <a:schemeClr val="tx1">
                    <a:lumMod val="65000"/>
                    <a:lumOff val="35000"/>
                  </a:schemeClr>
                </a:solidFill>
                <a:latin typeface="+mn-ea"/>
              </a:rPr>
              <a:t>4*32</a:t>
            </a:r>
            <a:r>
              <a:rPr lang="zh-CN" altLang="en-US" sz="2000" kern="100" dirty="0">
                <a:solidFill>
                  <a:schemeClr val="tx1">
                    <a:lumMod val="65000"/>
                    <a:lumOff val="35000"/>
                  </a:schemeClr>
                </a:solidFill>
                <a:latin typeface="+mn-ea"/>
              </a:rPr>
              <a:t>位空间；</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控制</a:t>
            </a:r>
            <a:r>
              <a:rPr lang="zh-CN" altLang="en-US" sz="2000" kern="100" dirty="0">
                <a:solidFill>
                  <a:schemeClr val="tx1">
                    <a:lumMod val="65000"/>
                    <a:lumOff val="35000"/>
                  </a:schemeClr>
                </a:solidFill>
                <a:latin typeface="+mn-ea"/>
              </a:rPr>
              <a:t>和状态寄存器。</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消息控制器的主要作用是负责决定是否保存由</a:t>
            </a:r>
            <a:r>
              <a:rPr lang="en-US" altLang="zh-CN" sz="2000" kern="100" dirty="0">
                <a:solidFill>
                  <a:schemeClr val="tx1">
                    <a:lumMod val="65000"/>
                    <a:lumOff val="35000"/>
                  </a:schemeClr>
                </a:solidFill>
                <a:latin typeface="+mn-ea"/>
              </a:rPr>
              <a:t>CPK</a:t>
            </a:r>
            <a:r>
              <a:rPr lang="zh-CN" altLang="en-US" sz="2000" kern="100" dirty="0">
                <a:solidFill>
                  <a:schemeClr val="tx1">
                    <a:lumMod val="65000"/>
                    <a:lumOff val="35000"/>
                  </a:schemeClr>
                </a:solidFill>
                <a:latin typeface="+mn-ea"/>
              </a:rPr>
              <a:t>接收到的消息，以便供</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使用或者丢弃，同时也负责根据消息的优先级来将消息发送给</a:t>
            </a:r>
            <a:r>
              <a:rPr lang="en-US" altLang="zh-CN" sz="2000" kern="100" dirty="0">
                <a:solidFill>
                  <a:schemeClr val="tx1">
                    <a:lumMod val="65000"/>
                    <a:lumOff val="35000"/>
                  </a:schemeClr>
                </a:solidFill>
                <a:latin typeface="+mn-ea"/>
              </a:rPr>
              <a:t>CPK</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对于接收操作，当</a:t>
            </a:r>
            <a:r>
              <a:rPr lang="en-US" altLang="zh-CN" sz="2000" kern="100" dirty="0">
                <a:solidFill>
                  <a:schemeClr val="tx1">
                    <a:lumMod val="65000"/>
                    <a:lumOff val="35000"/>
                  </a:schemeClr>
                </a:solidFill>
                <a:latin typeface="+mn-ea"/>
              </a:rPr>
              <a:t>CPK</a:t>
            </a:r>
            <a:r>
              <a:rPr lang="zh-CN" altLang="en-US" sz="2000" kern="100" dirty="0">
                <a:solidFill>
                  <a:schemeClr val="tx1">
                    <a:lumMod val="65000"/>
                    <a:lumOff val="35000"/>
                  </a:schemeClr>
                </a:solidFill>
                <a:latin typeface="+mn-ea"/>
              </a:rPr>
              <a:t>接收到有效的消息后，消息控制器的接收单元确定是否将接收到的消息存储到邮箱存储器中。接收控制单元根据消息的状态、标识符和所有消息对象的滤波来确定相应邮箱的位置。如果接收控制单元不能找到存放接收消息的有效地址，接收到的消息将会被丢弃。</a:t>
            </a:r>
            <a:endParaRPr lang="zh-CN" altLang="en-US" sz="20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 eCAN</a:t>
            </a:r>
            <a:r>
              <a:rPr lang="zh-CN" altLang="en-US" dirty="0"/>
              <a:t>模块的</a:t>
            </a:r>
            <a:r>
              <a:rPr lang="zh-CN" altLang="en-US" dirty="0" smtClean="0"/>
              <a:t>概述</a:t>
            </a:r>
            <a:r>
              <a:rPr lang="en-US" altLang="zh-CN" dirty="0"/>
              <a:t>·eCAN</a:t>
            </a:r>
            <a:r>
              <a:rPr lang="zh-CN" altLang="en-US" dirty="0"/>
              <a:t>模块的结构</a:t>
            </a:r>
            <a:endParaRPr lang="zh-CN" altLang="en-US" dirty="0"/>
          </a:p>
        </p:txBody>
      </p:sp>
      <p:sp>
        <p:nvSpPr>
          <p:cNvPr id="4" name="矩形 3"/>
          <p:cNvSpPr/>
          <p:nvPr/>
        </p:nvSpPr>
        <p:spPr>
          <a:xfrm>
            <a:off x="521550" y="1563638"/>
            <a:ext cx="8100900" cy="2862322"/>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对于发送操作，当</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需要发送消息时，消息控制器将要发送的消息传送到</a:t>
            </a:r>
            <a:r>
              <a:rPr lang="en-US" altLang="zh-CN" sz="2000" kern="100" dirty="0">
                <a:solidFill>
                  <a:schemeClr val="tx1">
                    <a:lumMod val="65000"/>
                    <a:lumOff val="35000"/>
                  </a:schemeClr>
                </a:solidFill>
                <a:latin typeface="+mn-ea"/>
              </a:rPr>
              <a:t>CPK</a:t>
            </a:r>
            <a:r>
              <a:rPr lang="zh-CN" altLang="en-US" sz="2000" kern="100" dirty="0">
                <a:solidFill>
                  <a:schemeClr val="tx1">
                    <a:lumMod val="65000"/>
                    <a:lumOff val="35000"/>
                  </a:schemeClr>
                </a:solidFill>
                <a:latin typeface="+mn-ea"/>
              </a:rPr>
              <a:t>的发送缓冲，以便在下一个总线空闲状态开始发送该消息。当有多个消息需要发送时，消息控制器将根据这些消息的优先级对其进行排队，首先将优先级最高的消息传送到</a:t>
            </a:r>
            <a:r>
              <a:rPr lang="en-US" altLang="zh-CN" sz="2000" kern="100" dirty="0">
                <a:solidFill>
                  <a:schemeClr val="tx1">
                    <a:lumMod val="65000"/>
                    <a:lumOff val="35000"/>
                  </a:schemeClr>
                </a:solidFill>
                <a:latin typeface="+mn-ea"/>
              </a:rPr>
              <a:t>CPK</a:t>
            </a:r>
            <a:r>
              <a:rPr lang="zh-CN" altLang="en-US" sz="2000" kern="100" dirty="0">
                <a:solidFill>
                  <a:schemeClr val="tx1">
                    <a:lumMod val="65000"/>
                    <a:lumOff val="35000"/>
                  </a:schemeClr>
                </a:solidFill>
                <a:latin typeface="+mn-ea"/>
              </a:rPr>
              <a:t>。如果两个发送邮箱需要发送的消息具有相同的优先级，则首先将编号大的邮箱内所存放的消息发送出去。</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    定时器管理单元包括了一个定时邮递计数器和一个所有接收或者发送消息的定时标识。当在定时周期内没有完成发送或者接收消息时，将会产生一个超时中断。</a:t>
            </a:r>
            <a:endParaRPr lang="zh-CN" altLang="en-US" sz="20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 eCAN</a:t>
            </a:r>
            <a:r>
              <a:rPr lang="zh-CN" altLang="en-US" dirty="0"/>
              <a:t>模块的</a:t>
            </a:r>
            <a:r>
              <a:rPr lang="zh-CN" altLang="en-US" dirty="0" smtClean="0"/>
              <a:t>概述</a:t>
            </a:r>
            <a:r>
              <a:rPr lang="en-US" altLang="zh-CN" dirty="0"/>
              <a:t>·eCAN</a:t>
            </a:r>
            <a:r>
              <a:rPr lang="zh-CN" altLang="en-US" dirty="0"/>
              <a:t>模块的结构</a:t>
            </a:r>
            <a:endParaRPr lang="zh-CN" altLang="en-US" dirty="0"/>
          </a:p>
        </p:txBody>
      </p:sp>
      <p:sp>
        <p:nvSpPr>
          <p:cNvPr id="4" name="矩形 3"/>
          <p:cNvSpPr/>
          <p:nvPr/>
        </p:nvSpPr>
        <p:spPr>
          <a:xfrm>
            <a:off x="782579" y="1563638"/>
            <a:ext cx="7578842" cy="2246769"/>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如果要对数据进行传输，则对相应的控制寄存器进行配置后，并不需要</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参与传送的过程和传送过程中的错误处理，全部工作都有</a:t>
            </a:r>
            <a:r>
              <a:rPr lang="en-US" altLang="zh-CN" sz="2000" kern="100" dirty="0">
                <a:solidFill>
                  <a:schemeClr val="tx1">
                    <a:lumMod val="65000"/>
                    <a:lumOff val="35000"/>
                  </a:schemeClr>
                </a:solidFill>
                <a:latin typeface="+mn-ea"/>
              </a:rPr>
              <a:t>eCAN</a:t>
            </a:r>
            <a:r>
              <a:rPr lang="zh-CN" altLang="en-US" sz="2000" kern="100" dirty="0">
                <a:solidFill>
                  <a:schemeClr val="tx1">
                    <a:lumMod val="65000"/>
                    <a:lumOff val="35000"/>
                  </a:schemeClr>
                </a:solidFill>
                <a:latin typeface="+mn-ea"/>
              </a:rPr>
              <a:t>模块来完成。</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为了使得</a:t>
            </a:r>
            <a:r>
              <a:rPr lang="en-US" altLang="zh-CN" sz="2000" kern="100" dirty="0">
                <a:solidFill>
                  <a:schemeClr val="tx1">
                    <a:lumMod val="65000"/>
                    <a:lumOff val="35000"/>
                  </a:schemeClr>
                </a:solidFill>
                <a:latin typeface="+mn-ea"/>
              </a:rPr>
              <a:t>F28335 eCAN</a:t>
            </a:r>
            <a:r>
              <a:rPr lang="zh-CN" altLang="en-US" sz="2000" kern="100" dirty="0">
                <a:solidFill>
                  <a:schemeClr val="tx1">
                    <a:lumMod val="65000"/>
                    <a:lumOff val="35000"/>
                  </a:schemeClr>
                </a:solidFill>
                <a:latin typeface="+mn-ea"/>
              </a:rPr>
              <a:t>模块的电平符合高速</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总线的电平特性，在</a:t>
            </a:r>
            <a:r>
              <a:rPr lang="en-US" altLang="zh-CN" sz="2000" kern="100" dirty="0">
                <a:solidFill>
                  <a:schemeClr val="tx1">
                    <a:lumMod val="65000"/>
                    <a:lumOff val="35000"/>
                  </a:schemeClr>
                </a:solidFill>
                <a:latin typeface="+mn-ea"/>
              </a:rPr>
              <a:t>eCAN</a:t>
            </a:r>
            <a:r>
              <a:rPr lang="zh-CN" altLang="en-US" sz="2000" kern="100" dirty="0">
                <a:solidFill>
                  <a:schemeClr val="tx1">
                    <a:lumMod val="65000"/>
                    <a:lumOff val="35000"/>
                  </a:schemeClr>
                </a:solidFill>
                <a:latin typeface="+mn-ea"/>
              </a:rPr>
              <a:t>模块和</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总线之间需要增加</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的电平转换器件，比如</a:t>
            </a:r>
            <a:r>
              <a:rPr lang="en-US" altLang="zh-CN" sz="2000" kern="100" dirty="0">
                <a:solidFill>
                  <a:schemeClr val="tx1">
                    <a:lumMod val="65000"/>
                    <a:lumOff val="35000"/>
                  </a:schemeClr>
                </a:solidFill>
                <a:latin typeface="+mn-ea"/>
              </a:rPr>
              <a:t>3.3V</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发送接收器</a:t>
            </a:r>
            <a:r>
              <a:rPr lang="en-US" altLang="zh-CN" sz="2000" kern="100" dirty="0">
                <a:solidFill>
                  <a:schemeClr val="tx1">
                    <a:lumMod val="65000"/>
                    <a:lumOff val="35000"/>
                  </a:schemeClr>
                </a:solidFill>
                <a:latin typeface="+mn-ea"/>
              </a:rPr>
              <a:t>SN65HVD23x</a:t>
            </a:r>
            <a:r>
              <a:rPr lang="zh-CN" altLang="en-US" sz="2000" kern="100" dirty="0">
                <a:solidFill>
                  <a:schemeClr val="tx1">
                    <a:lumMod val="65000"/>
                    <a:lumOff val="35000"/>
                  </a:schemeClr>
                </a:solidFill>
                <a:latin typeface="+mn-ea"/>
              </a:rPr>
              <a:t>，因为</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的引脚电平是</a:t>
            </a:r>
            <a:r>
              <a:rPr lang="en-US" altLang="zh-CN" sz="2000" kern="100" dirty="0">
                <a:solidFill>
                  <a:schemeClr val="tx1">
                    <a:lumMod val="65000"/>
                    <a:lumOff val="35000"/>
                  </a:schemeClr>
                </a:solidFill>
                <a:latin typeface="+mn-ea"/>
              </a:rPr>
              <a:t>3.3V</a:t>
            </a:r>
            <a:r>
              <a:rPr lang="zh-CN" altLang="en-US" sz="2000" kern="100" dirty="0">
                <a:solidFill>
                  <a:schemeClr val="tx1">
                    <a:lumMod val="65000"/>
                    <a:lumOff val="35000"/>
                  </a:schemeClr>
                </a:solidFill>
                <a:latin typeface="+mn-ea"/>
              </a:rPr>
              <a:t>的。</a:t>
            </a:r>
            <a:endParaRPr lang="zh-CN" altLang="en-US" sz="20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 eCAN</a:t>
            </a:r>
            <a:r>
              <a:rPr lang="zh-CN" altLang="en-US" dirty="0"/>
              <a:t>模块的</a:t>
            </a:r>
            <a:r>
              <a:rPr lang="zh-CN" altLang="en-US" dirty="0" smtClean="0"/>
              <a:t>概述</a:t>
            </a:r>
            <a:r>
              <a:rPr lang="en-US" altLang="zh-CN" dirty="0" smtClean="0"/>
              <a:t>·eCAN</a:t>
            </a:r>
            <a:r>
              <a:rPr lang="zh-CN" altLang="en-US" dirty="0"/>
              <a:t>模块的特点</a:t>
            </a:r>
            <a:endParaRPr lang="zh-CN" altLang="en-US" dirty="0"/>
          </a:p>
        </p:txBody>
      </p:sp>
      <p:sp>
        <p:nvSpPr>
          <p:cNvPr id="4" name="矩形 3"/>
          <p:cNvSpPr/>
          <p:nvPr/>
        </p:nvSpPr>
        <p:spPr>
          <a:xfrm>
            <a:off x="782579" y="843558"/>
            <a:ext cx="7578842" cy="3477875"/>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 </a:t>
            </a:r>
            <a:r>
              <a:rPr lang="en-US" altLang="zh-CN" sz="2000" kern="100" dirty="0">
                <a:solidFill>
                  <a:schemeClr val="tx1">
                    <a:lumMod val="65000"/>
                    <a:lumOff val="35000"/>
                  </a:schemeClr>
                </a:solidFill>
                <a:latin typeface="+mn-ea"/>
              </a:rPr>
              <a:t>F28335</a:t>
            </a:r>
            <a:r>
              <a:rPr lang="zh-CN" altLang="en-US" sz="2000" kern="100" dirty="0">
                <a:solidFill>
                  <a:schemeClr val="tx1">
                    <a:lumMod val="65000"/>
                    <a:lumOff val="35000"/>
                  </a:schemeClr>
                </a:solidFill>
                <a:latin typeface="+mn-ea"/>
              </a:rPr>
              <a:t>的</a:t>
            </a:r>
            <a:r>
              <a:rPr lang="en-US" altLang="zh-CN" sz="2000" kern="100" dirty="0">
                <a:solidFill>
                  <a:schemeClr val="tx1">
                    <a:lumMod val="65000"/>
                    <a:lumOff val="35000"/>
                  </a:schemeClr>
                </a:solidFill>
                <a:latin typeface="+mn-ea"/>
              </a:rPr>
              <a:t>eCAN</a:t>
            </a:r>
            <a:r>
              <a:rPr lang="zh-CN" altLang="en-US" sz="2000" kern="100" dirty="0">
                <a:solidFill>
                  <a:schemeClr val="tx1">
                    <a:lumMod val="65000"/>
                    <a:lumOff val="35000"/>
                  </a:schemeClr>
                </a:solidFill>
                <a:latin typeface="+mn-ea"/>
              </a:rPr>
              <a:t>模块具有以下的特点：</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与</a:t>
            </a:r>
            <a:r>
              <a:rPr lang="en-US" altLang="zh-CN" sz="2000" kern="100" dirty="0">
                <a:solidFill>
                  <a:schemeClr val="tx1">
                    <a:lumMod val="65000"/>
                    <a:lumOff val="35000"/>
                  </a:schemeClr>
                </a:solidFill>
                <a:latin typeface="+mn-ea"/>
              </a:rPr>
              <a:t>CAN2.0B</a:t>
            </a:r>
            <a:r>
              <a:rPr lang="zh-CN" altLang="en-US" sz="2000" kern="100" dirty="0">
                <a:solidFill>
                  <a:schemeClr val="tx1">
                    <a:lumMod val="65000"/>
                    <a:lumOff val="35000"/>
                  </a:schemeClr>
                </a:solidFill>
                <a:latin typeface="+mn-ea"/>
              </a:rPr>
              <a:t>协议完全兼容。</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总线</a:t>
            </a:r>
            <a:r>
              <a:rPr lang="zh-CN" altLang="en-US" sz="2000" kern="100" dirty="0">
                <a:solidFill>
                  <a:schemeClr val="tx1">
                    <a:lumMod val="65000"/>
                    <a:lumOff val="35000"/>
                  </a:schemeClr>
                </a:solidFill>
                <a:latin typeface="+mn-ea"/>
              </a:rPr>
              <a:t>通信速率最高可以达到</a:t>
            </a:r>
            <a:r>
              <a:rPr lang="en-US" altLang="zh-CN" sz="2000" kern="100" dirty="0">
                <a:solidFill>
                  <a:schemeClr val="tx1">
                    <a:lumMod val="65000"/>
                    <a:lumOff val="35000"/>
                  </a:schemeClr>
                </a:solidFill>
                <a:latin typeface="+mn-ea"/>
              </a:rPr>
              <a:t>1Mbps</a:t>
            </a:r>
            <a:r>
              <a:rPr lang="zh-CN" altLang="en-US" sz="2000" kern="100" dirty="0">
                <a:solidFill>
                  <a:schemeClr val="tx1">
                    <a:lumMod val="65000"/>
                    <a:lumOff val="35000"/>
                  </a:schemeClr>
                </a:solidFill>
                <a:latin typeface="+mn-ea"/>
              </a:rPr>
              <a:t>，也就是说每秒最高可传送</a:t>
            </a:r>
            <a:r>
              <a:rPr lang="en-US" altLang="zh-CN" sz="2000" kern="100" dirty="0">
                <a:solidFill>
                  <a:schemeClr val="tx1">
                    <a:lumMod val="65000"/>
                    <a:lumOff val="35000"/>
                  </a:schemeClr>
                </a:solidFill>
                <a:latin typeface="+mn-ea"/>
              </a:rPr>
              <a:t>106</a:t>
            </a:r>
            <a:r>
              <a:rPr lang="zh-CN" altLang="en-US" sz="2000" kern="100" dirty="0">
                <a:solidFill>
                  <a:schemeClr val="tx1">
                    <a:lumMod val="65000"/>
                    <a:lumOff val="35000"/>
                  </a:schemeClr>
                </a:solidFill>
                <a:latin typeface="+mn-ea"/>
              </a:rPr>
              <a:t>个位。</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工作</a:t>
            </a:r>
            <a:r>
              <a:rPr lang="zh-CN" altLang="en-US" sz="2000" kern="100" dirty="0">
                <a:solidFill>
                  <a:schemeClr val="tx1">
                    <a:lumMod val="65000"/>
                    <a:lumOff val="35000"/>
                  </a:schemeClr>
                </a:solidFill>
                <a:latin typeface="+mn-ea"/>
              </a:rPr>
              <a:t>于低功耗模式。</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具有</a:t>
            </a:r>
            <a:r>
              <a:rPr lang="zh-CN" altLang="en-US" sz="2000" kern="100" dirty="0">
                <a:solidFill>
                  <a:schemeClr val="tx1">
                    <a:lumMod val="65000"/>
                    <a:lumOff val="35000"/>
                  </a:schemeClr>
                </a:solidFill>
                <a:latin typeface="+mn-ea"/>
              </a:rPr>
              <a:t>可编程的总线唤醒功能。</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可</a:t>
            </a:r>
            <a:r>
              <a:rPr lang="zh-CN" altLang="en-US" sz="2000" kern="100" dirty="0">
                <a:solidFill>
                  <a:schemeClr val="tx1">
                    <a:lumMod val="65000"/>
                    <a:lumOff val="35000"/>
                  </a:schemeClr>
                </a:solidFill>
                <a:latin typeface="+mn-ea"/>
              </a:rPr>
              <a:t>自动应答远程请求消息。</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在</a:t>
            </a:r>
            <a:r>
              <a:rPr lang="zh-CN" altLang="en-US" sz="2000" kern="100" dirty="0">
                <a:solidFill>
                  <a:schemeClr val="tx1">
                    <a:lumMod val="65000"/>
                    <a:lumOff val="35000"/>
                  </a:schemeClr>
                </a:solidFill>
                <a:latin typeface="+mn-ea"/>
              </a:rPr>
              <a:t>仲裁或错误丢失消息时，可自动重发一帧消息。</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自</a:t>
            </a:r>
            <a:r>
              <a:rPr lang="zh-CN" altLang="en-US" sz="2000" kern="100" dirty="0">
                <a:solidFill>
                  <a:schemeClr val="tx1">
                    <a:lumMod val="65000"/>
                    <a:lumOff val="35000"/>
                  </a:schemeClr>
                </a:solidFill>
                <a:latin typeface="+mn-ea"/>
              </a:rPr>
              <a:t>测试模式。在自测试模式下，会得到一个自己发送的信息，会提供一个虚构的应答信号，因此不需要其他节点提供</a:t>
            </a:r>
            <a:r>
              <a:rPr lang="zh-CN" altLang="en-US" sz="2000" kern="100" dirty="0" smtClean="0">
                <a:solidFill>
                  <a:schemeClr val="tx1">
                    <a:lumMod val="65000"/>
                    <a:lumOff val="35000"/>
                  </a:schemeClr>
                </a:solidFill>
                <a:latin typeface="+mn-ea"/>
              </a:rPr>
              <a:t>应答信号</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 eCAN</a:t>
            </a:r>
            <a:r>
              <a:rPr lang="zh-CN" altLang="en-US" dirty="0"/>
              <a:t>模块的</a:t>
            </a:r>
            <a:r>
              <a:rPr lang="zh-CN" altLang="en-US" dirty="0" smtClean="0"/>
              <a:t>概述</a:t>
            </a:r>
            <a:r>
              <a:rPr lang="en-US" altLang="zh-CN" dirty="0" smtClean="0"/>
              <a:t>·eCAN</a:t>
            </a:r>
            <a:r>
              <a:rPr lang="zh-CN" altLang="en-US" dirty="0"/>
              <a:t>模块的特点</a:t>
            </a:r>
            <a:endParaRPr lang="zh-CN" altLang="en-US" dirty="0"/>
          </a:p>
        </p:txBody>
      </p:sp>
      <p:sp>
        <p:nvSpPr>
          <p:cNvPr id="4" name="矩形 3"/>
          <p:cNvSpPr/>
          <p:nvPr/>
        </p:nvSpPr>
        <p:spPr>
          <a:xfrm>
            <a:off x="782579" y="843558"/>
            <a:ext cx="7578842" cy="3785652"/>
          </a:xfrm>
          <a:prstGeom prst="rect">
            <a:avLst/>
          </a:prstGeom>
        </p:spPr>
        <p:txBody>
          <a:bodyPr wrap="square">
            <a:spAutoFit/>
          </a:bodyPr>
          <a:lstStyle/>
          <a:p>
            <a:pPr indent="363855" algn="just"/>
            <a:r>
              <a:rPr lang="zh-CN" altLang="en-US" sz="2000" kern="100" dirty="0" smtClean="0">
                <a:solidFill>
                  <a:schemeClr val="tx1">
                    <a:lumMod val="65000"/>
                    <a:lumOff val="35000"/>
                  </a:schemeClr>
                </a:solidFill>
                <a:latin typeface="+mn-ea"/>
              </a:rPr>
              <a:t>拥有</a:t>
            </a:r>
            <a:r>
              <a:rPr lang="en-US" altLang="zh-CN" sz="2000" kern="100" dirty="0">
                <a:solidFill>
                  <a:schemeClr val="tx1">
                    <a:lumMod val="65000"/>
                    <a:lumOff val="35000"/>
                  </a:schemeClr>
                </a:solidFill>
                <a:latin typeface="+mn-ea"/>
              </a:rPr>
              <a:t>32</a:t>
            </a:r>
            <a:r>
              <a:rPr lang="zh-CN" altLang="en-US" sz="2000" kern="100" dirty="0">
                <a:solidFill>
                  <a:schemeClr val="tx1">
                    <a:lumMod val="65000"/>
                    <a:lumOff val="35000"/>
                  </a:schemeClr>
                </a:solidFill>
                <a:latin typeface="+mn-ea"/>
              </a:rPr>
              <a:t>个邮箱，每个邮箱具有以下的特点：</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均</a:t>
            </a:r>
            <a:r>
              <a:rPr lang="zh-CN" altLang="en-US" sz="2000" kern="100" dirty="0">
                <a:solidFill>
                  <a:schemeClr val="tx1">
                    <a:lumMod val="65000"/>
                    <a:lumOff val="35000"/>
                  </a:schemeClr>
                </a:solidFill>
                <a:latin typeface="+mn-ea"/>
              </a:rPr>
              <a:t>可配置为接收邮箱或者发送邮箱；</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标识符</a:t>
            </a:r>
            <a:r>
              <a:rPr lang="zh-CN" altLang="en-US" sz="2000" kern="100" dirty="0">
                <a:solidFill>
                  <a:schemeClr val="tx1">
                    <a:lumMod val="65000"/>
                    <a:lumOff val="35000"/>
                  </a:schemeClr>
                </a:solidFill>
                <a:latin typeface="+mn-ea"/>
              </a:rPr>
              <a:t>可以配置为标准标识符或者扩展标识符；</a:t>
            </a:r>
            <a:endParaRPr lang="zh-CN" altLang="en-US" sz="2000" kern="100" dirty="0">
              <a:solidFill>
                <a:schemeClr val="tx1">
                  <a:lumMod val="65000"/>
                  <a:lumOff val="35000"/>
                </a:schemeClr>
              </a:solidFill>
              <a:latin typeface="+mn-ea"/>
            </a:endParaRPr>
          </a:p>
          <a:p>
            <a:pPr marL="802005" indent="-263525" algn="just"/>
            <a:r>
              <a:rPr lang="zh-CN" altLang="en-US" sz="2000" kern="100" dirty="0" smtClean="0">
                <a:solidFill>
                  <a:schemeClr val="tx1">
                    <a:lumMod val="65000"/>
                    <a:lumOff val="35000"/>
                  </a:schemeClr>
                </a:solidFill>
                <a:latin typeface="+mn-ea"/>
              </a:rPr>
              <a:t>具有</a:t>
            </a:r>
            <a:r>
              <a:rPr lang="zh-CN" altLang="en-US" sz="2000" kern="100" dirty="0">
                <a:solidFill>
                  <a:schemeClr val="tx1">
                    <a:lumMod val="65000"/>
                    <a:lumOff val="35000"/>
                  </a:schemeClr>
                </a:solidFill>
                <a:latin typeface="+mn-ea"/>
              </a:rPr>
              <a:t>一个可编程的接收过滤器屏蔽寄存器，用于过滤接收到的消息；</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支持</a:t>
            </a:r>
            <a:r>
              <a:rPr lang="zh-CN" altLang="en-US" sz="2000" kern="100" dirty="0">
                <a:solidFill>
                  <a:schemeClr val="tx1">
                    <a:lumMod val="65000"/>
                    <a:lumOff val="35000"/>
                  </a:schemeClr>
                </a:solidFill>
                <a:latin typeface="+mn-ea"/>
              </a:rPr>
              <a:t>数据帧和远程帧；</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支持</a:t>
            </a:r>
            <a:r>
              <a:rPr lang="zh-CN" altLang="en-US" sz="2000" kern="100" dirty="0">
                <a:solidFill>
                  <a:schemeClr val="tx1">
                    <a:lumMod val="65000"/>
                    <a:lumOff val="35000"/>
                  </a:schemeClr>
                </a:solidFill>
                <a:latin typeface="+mn-ea"/>
              </a:rPr>
              <a:t>的数据位由</a:t>
            </a:r>
            <a:r>
              <a:rPr lang="en-US" altLang="zh-CN" sz="2000" kern="100" dirty="0">
                <a:solidFill>
                  <a:schemeClr val="tx1">
                    <a:lumMod val="65000"/>
                    <a:lumOff val="35000"/>
                  </a:schemeClr>
                </a:solidFill>
                <a:latin typeface="+mn-ea"/>
              </a:rPr>
              <a:t>0~8</a:t>
            </a:r>
            <a:r>
              <a:rPr lang="zh-CN" altLang="en-US" sz="2000" kern="100" dirty="0">
                <a:solidFill>
                  <a:schemeClr val="tx1">
                    <a:lumMod val="65000"/>
                    <a:lumOff val="35000"/>
                  </a:schemeClr>
                </a:solidFill>
                <a:latin typeface="+mn-ea"/>
              </a:rPr>
              <a:t>个字节组成；</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a:t>
            </a:r>
            <a:r>
              <a:rPr lang="en-US" altLang="zh-CN" sz="2000" kern="100" dirty="0" smtClean="0">
                <a:solidFill>
                  <a:schemeClr val="tx1">
                    <a:lumMod val="65000"/>
                    <a:lumOff val="35000"/>
                  </a:schemeClr>
                </a:solidFill>
                <a:latin typeface="+mn-ea"/>
              </a:rPr>
              <a:t>32</a:t>
            </a:r>
            <a:r>
              <a:rPr lang="zh-CN" altLang="en-US" sz="2000" kern="100" dirty="0">
                <a:solidFill>
                  <a:schemeClr val="tx1">
                    <a:lumMod val="65000"/>
                    <a:lumOff val="35000"/>
                  </a:schemeClr>
                </a:solidFill>
                <a:latin typeface="+mn-ea"/>
              </a:rPr>
              <a:t>位定时邮递发送、接收消息模式；</a:t>
            </a:r>
            <a:endParaRPr lang="zh-CN" altLang="en-US" sz="2000" kern="100" dirty="0">
              <a:solidFill>
                <a:schemeClr val="tx1">
                  <a:lumMod val="65000"/>
                  <a:lumOff val="35000"/>
                </a:schemeClr>
              </a:solidFill>
              <a:latin typeface="+mn-ea"/>
            </a:endParaRPr>
          </a:p>
          <a:p>
            <a:pPr marL="802005" indent="-263525" algn="just"/>
            <a:r>
              <a:rPr lang="zh-CN" altLang="en-US" sz="2000" kern="100" dirty="0" smtClean="0">
                <a:solidFill>
                  <a:schemeClr val="tx1">
                    <a:lumMod val="65000"/>
                    <a:lumOff val="35000"/>
                  </a:schemeClr>
                </a:solidFill>
                <a:latin typeface="+mn-ea"/>
              </a:rPr>
              <a:t>可</a:t>
            </a:r>
            <a:r>
              <a:rPr lang="zh-CN" altLang="en-US" sz="2000" kern="100" dirty="0">
                <a:solidFill>
                  <a:schemeClr val="tx1">
                    <a:lumMod val="65000"/>
                    <a:lumOff val="35000"/>
                  </a:schemeClr>
                </a:solidFill>
                <a:latin typeface="+mn-ea"/>
              </a:rPr>
              <a:t>通过编程设置发送消息的优先级，从而决定发送消息的顺序；</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采用</a:t>
            </a:r>
            <a:r>
              <a:rPr lang="zh-CN" altLang="en-US" sz="2000" kern="100" dirty="0">
                <a:solidFill>
                  <a:schemeClr val="tx1">
                    <a:lumMod val="65000"/>
                    <a:lumOff val="35000"/>
                  </a:schemeClr>
                </a:solidFill>
                <a:latin typeface="+mn-ea"/>
              </a:rPr>
              <a:t>两个中断优先级的可编程中断选择；</a:t>
            </a:r>
            <a:endParaRPr lang="zh-CN" altLang="en-US" sz="2000" kern="100" dirty="0">
              <a:solidFill>
                <a:schemeClr val="tx1">
                  <a:lumMod val="65000"/>
                  <a:lumOff val="35000"/>
                </a:schemeClr>
              </a:solidFill>
              <a:latin typeface="+mn-ea"/>
            </a:endParaRPr>
          </a:p>
          <a:p>
            <a:pPr indent="538480" algn="just"/>
            <a:r>
              <a:rPr lang="zh-CN" altLang="en-US" sz="2000" kern="100" dirty="0" smtClean="0">
                <a:solidFill>
                  <a:schemeClr val="tx1">
                    <a:lumMod val="65000"/>
                    <a:lumOff val="35000"/>
                  </a:schemeClr>
                </a:solidFill>
                <a:latin typeface="+mn-ea"/>
              </a:rPr>
              <a:t>支持</a:t>
            </a:r>
            <a:r>
              <a:rPr lang="zh-CN" altLang="en-US" sz="2000" kern="100" dirty="0">
                <a:solidFill>
                  <a:schemeClr val="tx1">
                    <a:lumMod val="65000"/>
                    <a:lumOff val="35000"/>
                  </a:schemeClr>
                </a:solidFill>
                <a:latin typeface="+mn-ea"/>
              </a:rPr>
              <a:t>可编程中断的发送、接收超时警报。</a:t>
            </a:r>
            <a:endParaRPr lang="zh-CN" altLang="en-US" sz="20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 eCAN</a:t>
            </a:r>
            <a:r>
              <a:rPr lang="zh-CN" altLang="en-US" dirty="0"/>
              <a:t>模块的</a:t>
            </a:r>
            <a:r>
              <a:rPr lang="zh-CN" altLang="en-US" dirty="0" smtClean="0"/>
              <a:t>概述</a:t>
            </a:r>
            <a:r>
              <a:rPr lang="en-US" altLang="zh-CN" dirty="0"/>
              <a:t>·eCAN</a:t>
            </a:r>
            <a:r>
              <a:rPr lang="zh-CN" altLang="en-US" dirty="0"/>
              <a:t>模块的存储空间</a:t>
            </a:r>
            <a:endParaRPr lang="zh-CN" altLang="en-US" dirty="0"/>
          </a:p>
        </p:txBody>
      </p:sp>
      <p:sp>
        <p:nvSpPr>
          <p:cNvPr id="4" name="矩形 3"/>
          <p:cNvSpPr/>
          <p:nvPr/>
        </p:nvSpPr>
        <p:spPr>
          <a:xfrm>
            <a:off x="812507" y="3291830"/>
            <a:ext cx="7578842" cy="1754326"/>
          </a:xfrm>
          <a:prstGeom prst="rect">
            <a:avLst/>
          </a:prstGeom>
        </p:spPr>
        <p:txBody>
          <a:bodyPr wrap="square">
            <a:spAutoFit/>
          </a:bodyPr>
          <a:lstStyle/>
          <a:p>
            <a:pPr indent="450850" algn="just"/>
            <a:r>
              <a:rPr lang="zh-CN" altLang="en-US" kern="100" dirty="0">
                <a:solidFill>
                  <a:schemeClr val="tx1">
                    <a:lumMod val="65000"/>
                    <a:lumOff val="35000"/>
                  </a:schemeClr>
                </a:solidFill>
                <a:latin typeface="+mn-ea"/>
              </a:rPr>
              <a:t>在</a:t>
            </a:r>
            <a:r>
              <a:rPr lang="en-US" altLang="zh-CN" kern="100" dirty="0">
                <a:solidFill>
                  <a:schemeClr val="tx1">
                    <a:lumMod val="65000"/>
                    <a:lumOff val="35000"/>
                  </a:schemeClr>
                </a:solidFill>
                <a:latin typeface="+mn-ea"/>
              </a:rPr>
              <a:t>F28335</a:t>
            </a:r>
            <a:r>
              <a:rPr lang="zh-CN" altLang="en-US" kern="100" dirty="0">
                <a:solidFill>
                  <a:schemeClr val="tx1">
                    <a:lumMod val="65000"/>
                    <a:lumOff val="35000"/>
                  </a:schemeClr>
                </a:solidFill>
                <a:latin typeface="+mn-ea"/>
              </a:rPr>
              <a:t>的</a:t>
            </a:r>
            <a:r>
              <a:rPr lang="en-US" altLang="zh-CN" kern="100" dirty="0">
                <a:solidFill>
                  <a:schemeClr val="tx1">
                    <a:lumMod val="65000"/>
                    <a:lumOff val="35000"/>
                  </a:schemeClr>
                </a:solidFill>
                <a:latin typeface="+mn-ea"/>
              </a:rPr>
              <a:t>DSP</a:t>
            </a:r>
            <a:r>
              <a:rPr lang="zh-CN" altLang="en-US" kern="100" dirty="0">
                <a:solidFill>
                  <a:schemeClr val="tx1">
                    <a:lumMod val="65000"/>
                    <a:lumOff val="35000"/>
                  </a:schemeClr>
                </a:solidFill>
                <a:latin typeface="+mn-ea"/>
              </a:rPr>
              <a:t>中，</a:t>
            </a:r>
            <a:r>
              <a:rPr lang="en-US" altLang="zh-CN" kern="100" dirty="0">
                <a:solidFill>
                  <a:schemeClr val="tx1">
                    <a:lumMod val="65000"/>
                    <a:lumOff val="35000"/>
                  </a:schemeClr>
                </a:solidFill>
                <a:latin typeface="+mn-ea"/>
              </a:rPr>
              <a:t>eCAN</a:t>
            </a:r>
            <a:r>
              <a:rPr lang="zh-CN" altLang="en-US" kern="100" dirty="0">
                <a:solidFill>
                  <a:schemeClr val="tx1">
                    <a:lumMod val="65000"/>
                    <a:lumOff val="35000"/>
                  </a:schemeClr>
                </a:solidFill>
                <a:latin typeface="+mn-ea"/>
              </a:rPr>
              <a:t>模块的相关存储器被映射到了两个不同的地址空间。如图</a:t>
            </a:r>
            <a:r>
              <a:rPr lang="en-US" altLang="zh-CN" kern="100" dirty="0">
                <a:solidFill>
                  <a:schemeClr val="tx1">
                    <a:lumMod val="65000"/>
                    <a:lumOff val="35000"/>
                  </a:schemeClr>
                </a:solidFill>
                <a:latin typeface="+mn-ea"/>
              </a:rPr>
              <a:t>17-15</a:t>
            </a:r>
            <a:r>
              <a:rPr lang="zh-CN" altLang="en-US" kern="100" dirty="0">
                <a:solidFill>
                  <a:schemeClr val="tx1">
                    <a:lumMod val="65000"/>
                    <a:lumOff val="35000"/>
                  </a:schemeClr>
                </a:solidFill>
                <a:latin typeface="+mn-ea"/>
              </a:rPr>
              <a:t>所示，第一段地址空间分配给了控制寄存器、状态寄存器、接收滤波器、定时邮递和消息对象超时等。控制和状态寄存器采用</a:t>
            </a:r>
            <a:r>
              <a:rPr lang="en-US" altLang="zh-CN" kern="100" dirty="0">
                <a:solidFill>
                  <a:schemeClr val="tx1">
                    <a:lumMod val="65000"/>
                    <a:lumOff val="35000"/>
                  </a:schemeClr>
                </a:solidFill>
                <a:latin typeface="+mn-ea"/>
              </a:rPr>
              <a:t>32</a:t>
            </a:r>
            <a:r>
              <a:rPr lang="zh-CN" altLang="en-US" kern="100" dirty="0">
                <a:solidFill>
                  <a:schemeClr val="tx1">
                    <a:lumMod val="65000"/>
                    <a:lumOff val="35000"/>
                  </a:schemeClr>
                </a:solidFill>
                <a:latin typeface="+mn-ea"/>
              </a:rPr>
              <a:t>位宽度访问，局部接收滤波器、定时邮递寄存器和消息对象超时寄存器可以采用</a:t>
            </a:r>
            <a:r>
              <a:rPr lang="en-US" altLang="zh-CN" kern="100" dirty="0">
                <a:solidFill>
                  <a:schemeClr val="tx1">
                    <a:lumMod val="65000"/>
                    <a:lumOff val="35000"/>
                  </a:schemeClr>
                </a:solidFill>
                <a:latin typeface="+mn-ea"/>
              </a:rPr>
              <a:t>8</a:t>
            </a:r>
            <a:r>
              <a:rPr lang="zh-CN" altLang="en-US" kern="100" dirty="0">
                <a:solidFill>
                  <a:schemeClr val="tx1">
                    <a:lumMod val="65000"/>
                    <a:lumOff val="35000"/>
                  </a:schemeClr>
                </a:solidFill>
                <a:latin typeface="+mn-ea"/>
              </a:rPr>
              <a:t>位、</a:t>
            </a:r>
            <a:r>
              <a:rPr lang="en-US" altLang="zh-CN" kern="100" dirty="0">
                <a:solidFill>
                  <a:schemeClr val="tx1">
                    <a:lumMod val="65000"/>
                    <a:lumOff val="35000"/>
                  </a:schemeClr>
                </a:solidFill>
                <a:latin typeface="+mn-ea"/>
              </a:rPr>
              <a:t>17</a:t>
            </a:r>
            <a:r>
              <a:rPr lang="zh-CN" altLang="en-US" kern="100" dirty="0">
                <a:solidFill>
                  <a:schemeClr val="tx1">
                    <a:lumMod val="65000"/>
                    <a:lumOff val="35000"/>
                  </a:schemeClr>
                </a:solidFill>
                <a:latin typeface="+mn-ea"/>
              </a:rPr>
              <a:t>位、</a:t>
            </a:r>
            <a:r>
              <a:rPr lang="en-US" altLang="zh-CN" kern="100" dirty="0">
                <a:solidFill>
                  <a:schemeClr val="tx1">
                    <a:lumMod val="65000"/>
                    <a:lumOff val="35000"/>
                  </a:schemeClr>
                </a:solidFill>
                <a:latin typeface="+mn-ea"/>
              </a:rPr>
              <a:t>32</a:t>
            </a:r>
            <a:r>
              <a:rPr lang="zh-CN" altLang="en-US" kern="100" dirty="0">
                <a:solidFill>
                  <a:schemeClr val="tx1">
                    <a:lumMod val="65000"/>
                    <a:lumOff val="35000"/>
                  </a:schemeClr>
                </a:solidFill>
                <a:latin typeface="+mn-ea"/>
              </a:rPr>
              <a:t>位宽度进行访问。第二段地址空间分配给了</a:t>
            </a:r>
            <a:r>
              <a:rPr lang="en-US" altLang="zh-CN" kern="100" dirty="0">
                <a:solidFill>
                  <a:schemeClr val="tx1">
                    <a:lumMod val="65000"/>
                    <a:lumOff val="35000"/>
                  </a:schemeClr>
                </a:solidFill>
                <a:latin typeface="+mn-ea"/>
              </a:rPr>
              <a:t>32</a:t>
            </a:r>
            <a:r>
              <a:rPr lang="zh-CN" altLang="en-US" kern="100" dirty="0">
                <a:solidFill>
                  <a:schemeClr val="tx1">
                    <a:lumMod val="65000"/>
                    <a:lumOff val="35000"/>
                  </a:schemeClr>
                </a:solidFill>
                <a:latin typeface="+mn-ea"/>
              </a:rPr>
              <a:t>个邮箱。两段地址空间各占</a:t>
            </a:r>
            <a:r>
              <a:rPr lang="en-US" altLang="zh-CN" kern="100" dirty="0">
                <a:solidFill>
                  <a:schemeClr val="tx1">
                    <a:lumMod val="65000"/>
                    <a:lumOff val="35000"/>
                  </a:schemeClr>
                </a:solidFill>
                <a:latin typeface="+mn-ea"/>
              </a:rPr>
              <a:t>512</a:t>
            </a:r>
            <a:r>
              <a:rPr lang="zh-CN" altLang="en-US" kern="100" dirty="0">
                <a:solidFill>
                  <a:schemeClr val="tx1">
                    <a:lumMod val="65000"/>
                    <a:lumOff val="35000"/>
                  </a:schemeClr>
                </a:solidFill>
                <a:latin typeface="+mn-ea"/>
              </a:rPr>
              <a:t>个字节。</a:t>
            </a:r>
            <a:endParaRPr lang="zh-CN" altLang="en-US" kern="100" dirty="0">
              <a:solidFill>
                <a:schemeClr val="tx1">
                  <a:lumMod val="65000"/>
                  <a:lumOff val="35000"/>
                </a:schemeClr>
              </a:solidFill>
              <a:latin typeface="+mn-ea"/>
            </a:endParaRPr>
          </a:p>
        </p:txBody>
      </p:sp>
      <p:graphicFrame>
        <p:nvGraphicFramePr>
          <p:cNvPr id="5" name="对象 4"/>
          <p:cNvGraphicFramePr>
            <a:graphicFrameLocks noChangeAspect="1"/>
          </p:cNvGraphicFramePr>
          <p:nvPr/>
        </p:nvGraphicFramePr>
        <p:xfrm>
          <a:off x="1475656" y="858771"/>
          <a:ext cx="4473277" cy="2436015"/>
        </p:xfrm>
        <a:graphic>
          <a:graphicData uri="http://schemas.openxmlformats.org/presentationml/2006/ole">
            <mc:AlternateContent xmlns:mc="http://schemas.openxmlformats.org/markup-compatibility/2006">
              <mc:Choice xmlns:v="urn:schemas-microsoft-com:vml" Requires="v">
                <p:oleObj spid="_x0000_s204971" name="Visio" r:id="rId1" imgW="5540375" imgH="3021330" progId="Visio.Drawing.11">
                  <p:embed/>
                </p:oleObj>
              </mc:Choice>
              <mc:Fallback>
                <p:oleObj name="Visio" r:id="rId1" imgW="5540375" imgH="302133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858771"/>
                        <a:ext cx="4473277" cy="2436015"/>
                      </a:xfrm>
                      <a:prstGeom prst="rect">
                        <a:avLst/>
                      </a:prstGeom>
                      <a:solidFill>
                        <a:schemeClr val="bg1"/>
                      </a:solidFill>
                    </p:spPr>
                  </p:pic>
                </p:oleObj>
              </mc:Fallback>
            </mc:AlternateContent>
          </a:graphicData>
        </a:graphic>
      </p:graphicFrame>
      <p:sp>
        <p:nvSpPr>
          <p:cNvPr id="6" name="矩形 5"/>
          <p:cNvSpPr/>
          <p:nvPr/>
        </p:nvSpPr>
        <p:spPr>
          <a:xfrm>
            <a:off x="5948933" y="2463789"/>
            <a:ext cx="2295475" cy="830997"/>
          </a:xfrm>
          <a:prstGeom prst="rect">
            <a:avLst/>
          </a:prstGeom>
        </p:spPr>
        <p:txBody>
          <a:bodyPr wrap="squar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17-15 eCAN</a:t>
            </a:r>
            <a:r>
              <a:rPr lang="zh-CN" altLang="zh-CN" sz="2000" kern="100" dirty="0">
                <a:latin typeface="+mn-ea"/>
                <a:cs typeface="Times New Roman" panose="02020603050405020304" pitchFamily="18" charset="0"/>
              </a:rPr>
              <a:t>存储器映射示意图</a:t>
            </a:r>
            <a:endParaRPr lang="zh-CN" altLang="zh-CN" sz="2000" kern="100" dirty="0">
              <a:latin typeface="+mn-ea"/>
              <a:cs typeface="Times New Roman" panose="02020603050405020304"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 eCAN</a:t>
            </a:r>
            <a:r>
              <a:rPr lang="zh-CN" altLang="en-US" dirty="0"/>
              <a:t>模块的</a:t>
            </a:r>
            <a:r>
              <a:rPr lang="zh-CN" altLang="en-US" dirty="0" smtClean="0"/>
              <a:t>概述</a:t>
            </a:r>
            <a:r>
              <a:rPr lang="en-US" altLang="zh-CN" dirty="0" smtClean="0"/>
              <a:t>·eCAN</a:t>
            </a:r>
            <a:r>
              <a:rPr lang="zh-CN" altLang="en-US" dirty="0"/>
              <a:t>模块的邮箱</a:t>
            </a:r>
            <a:endParaRPr lang="zh-CN" altLang="en-US" dirty="0"/>
          </a:p>
        </p:txBody>
      </p:sp>
      <p:sp>
        <p:nvSpPr>
          <p:cNvPr id="4" name="矩形 3"/>
          <p:cNvSpPr/>
          <p:nvPr/>
        </p:nvSpPr>
        <p:spPr>
          <a:xfrm>
            <a:off x="539552" y="1002089"/>
            <a:ext cx="5904656" cy="3970318"/>
          </a:xfrm>
          <a:prstGeom prst="rect">
            <a:avLst/>
          </a:prstGeom>
        </p:spPr>
        <p:txBody>
          <a:bodyPr wrap="square">
            <a:spAutoFit/>
          </a:bodyPr>
          <a:lstStyle/>
          <a:p>
            <a:pPr indent="450850" algn="just"/>
            <a:r>
              <a:rPr lang="zh-CN" altLang="en-US" kern="100" dirty="0">
                <a:solidFill>
                  <a:schemeClr val="tx1">
                    <a:lumMod val="65000"/>
                    <a:lumOff val="35000"/>
                  </a:schemeClr>
                </a:solidFill>
                <a:latin typeface="+mn-ea"/>
              </a:rPr>
              <a:t>从图</a:t>
            </a:r>
            <a:r>
              <a:rPr lang="en-US" altLang="zh-CN" kern="100" dirty="0">
                <a:solidFill>
                  <a:schemeClr val="tx1">
                    <a:lumMod val="65000"/>
                    <a:lumOff val="35000"/>
                  </a:schemeClr>
                </a:solidFill>
                <a:latin typeface="+mn-ea"/>
              </a:rPr>
              <a:t>17-15</a:t>
            </a:r>
            <a:r>
              <a:rPr lang="zh-CN" altLang="en-US" kern="100" dirty="0">
                <a:solidFill>
                  <a:schemeClr val="tx1">
                    <a:lumMod val="65000"/>
                    <a:lumOff val="35000"/>
                  </a:schemeClr>
                </a:solidFill>
                <a:latin typeface="+mn-ea"/>
              </a:rPr>
              <a:t>可以看到，</a:t>
            </a:r>
            <a:r>
              <a:rPr lang="en-US" altLang="zh-CN" kern="100" dirty="0">
                <a:solidFill>
                  <a:schemeClr val="tx1">
                    <a:lumMod val="65000"/>
                    <a:lumOff val="35000"/>
                  </a:schemeClr>
                </a:solidFill>
                <a:latin typeface="+mn-ea"/>
              </a:rPr>
              <a:t>eCAN</a:t>
            </a:r>
            <a:r>
              <a:rPr lang="zh-CN" altLang="en-US" kern="100" dirty="0">
                <a:solidFill>
                  <a:schemeClr val="tx1">
                    <a:lumMod val="65000"/>
                    <a:lumOff val="35000"/>
                  </a:schemeClr>
                </a:solidFill>
                <a:latin typeface="+mn-ea"/>
              </a:rPr>
              <a:t>模块具有</a:t>
            </a:r>
            <a:r>
              <a:rPr lang="en-US" altLang="zh-CN" kern="100" dirty="0">
                <a:solidFill>
                  <a:schemeClr val="tx1">
                    <a:lumMod val="65000"/>
                    <a:lumOff val="35000"/>
                  </a:schemeClr>
                </a:solidFill>
                <a:latin typeface="+mn-ea"/>
              </a:rPr>
              <a:t>32</a:t>
            </a:r>
            <a:r>
              <a:rPr lang="zh-CN" altLang="en-US" kern="100" dirty="0">
                <a:solidFill>
                  <a:schemeClr val="tx1">
                    <a:lumMod val="65000"/>
                    <a:lumOff val="35000"/>
                  </a:schemeClr>
                </a:solidFill>
                <a:latin typeface="+mn-ea"/>
              </a:rPr>
              <a:t>个邮箱，共占了</a:t>
            </a:r>
            <a:r>
              <a:rPr lang="en-US" altLang="zh-CN" kern="100" dirty="0">
                <a:solidFill>
                  <a:schemeClr val="tx1">
                    <a:lumMod val="65000"/>
                    <a:lumOff val="35000"/>
                  </a:schemeClr>
                </a:solidFill>
                <a:latin typeface="+mn-ea"/>
              </a:rPr>
              <a:t>512</a:t>
            </a:r>
            <a:r>
              <a:rPr lang="zh-CN" altLang="en-US" kern="100" dirty="0">
                <a:solidFill>
                  <a:schemeClr val="tx1">
                    <a:lumMod val="65000"/>
                    <a:lumOff val="35000"/>
                  </a:schemeClr>
                </a:solidFill>
                <a:latin typeface="+mn-ea"/>
              </a:rPr>
              <a:t>个字节的存储空间，也就是说，每一个邮箱具有了</a:t>
            </a:r>
            <a:r>
              <a:rPr lang="en-US" altLang="zh-CN" kern="100" dirty="0">
                <a:solidFill>
                  <a:schemeClr val="tx1">
                    <a:lumMod val="65000"/>
                    <a:lumOff val="35000"/>
                  </a:schemeClr>
                </a:solidFill>
                <a:latin typeface="+mn-ea"/>
              </a:rPr>
              <a:t>17</a:t>
            </a:r>
            <a:r>
              <a:rPr lang="zh-CN" altLang="en-US" kern="100" dirty="0">
                <a:solidFill>
                  <a:schemeClr val="tx1">
                    <a:lumMod val="65000"/>
                    <a:lumOff val="35000"/>
                  </a:schemeClr>
                </a:solidFill>
                <a:latin typeface="+mn-ea"/>
              </a:rPr>
              <a:t>个字节的存储空间。如图</a:t>
            </a:r>
            <a:r>
              <a:rPr lang="en-US" altLang="zh-CN" kern="100" dirty="0">
                <a:solidFill>
                  <a:schemeClr val="tx1">
                    <a:lumMod val="65000"/>
                    <a:lumOff val="35000"/>
                  </a:schemeClr>
                </a:solidFill>
                <a:latin typeface="+mn-ea"/>
              </a:rPr>
              <a:t>17-16</a:t>
            </a:r>
            <a:r>
              <a:rPr lang="zh-CN" altLang="en-US" kern="100" dirty="0">
                <a:solidFill>
                  <a:schemeClr val="tx1">
                    <a:lumMod val="65000"/>
                    <a:lumOff val="35000"/>
                  </a:schemeClr>
                </a:solidFill>
                <a:latin typeface="+mn-ea"/>
              </a:rPr>
              <a:t>所示，以邮箱</a:t>
            </a:r>
            <a:r>
              <a:rPr lang="en-US" altLang="zh-CN" kern="100" dirty="0">
                <a:solidFill>
                  <a:schemeClr val="tx1">
                    <a:lumMod val="65000"/>
                    <a:lumOff val="35000"/>
                  </a:schemeClr>
                </a:solidFill>
                <a:latin typeface="+mn-ea"/>
              </a:rPr>
              <a:t>0</a:t>
            </a:r>
            <a:r>
              <a:rPr lang="zh-CN" altLang="en-US" kern="100" dirty="0">
                <a:solidFill>
                  <a:schemeClr val="tx1">
                    <a:lumMod val="65000"/>
                    <a:lumOff val="35000"/>
                  </a:schemeClr>
                </a:solidFill>
                <a:latin typeface="+mn-ea"/>
              </a:rPr>
              <a:t>为例，每个邮箱由标识符寄存器</a:t>
            </a:r>
            <a:r>
              <a:rPr lang="en-US" altLang="zh-CN" kern="100" dirty="0">
                <a:solidFill>
                  <a:schemeClr val="tx1">
                    <a:lumMod val="65000"/>
                    <a:lumOff val="35000"/>
                  </a:schemeClr>
                </a:solidFill>
                <a:latin typeface="+mn-ea"/>
              </a:rPr>
              <a:t>(MSGID)</a:t>
            </a:r>
            <a:r>
              <a:rPr lang="zh-CN" altLang="en-US" kern="100" dirty="0">
                <a:solidFill>
                  <a:schemeClr val="tx1">
                    <a:lumMod val="65000"/>
                    <a:lumOff val="35000"/>
                  </a:schemeClr>
                </a:solidFill>
                <a:latin typeface="+mn-ea"/>
              </a:rPr>
              <a:t>、消息控制寄存器</a:t>
            </a:r>
            <a:r>
              <a:rPr lang="en-US" altLang="zh-CN" kern="100" dirty="0">
                <a:solidFill>
                  <a:schemeClr val="tx1">
                    <a:lumMod val="65000"/>
                    <a:lumOff val="35000"/>
                  </a:schemeClr>
                </a:solidFill>
                <a:latin typeface="+mn-ea"/>
              </a:rPr>
              <a:t>(MSGCTRL)</a:t>
            </a:r>
            <a:r>
              <a:rPr lang="zh-CN" altLang="en-US" kern="100" dirty="0">
                <a:solidFill>
                  <a:schemeClr val="tx1">
                    <a:lumMod val="65000"/>
                    <a:lumOff val="35000"/>
                  </a:schemeClr>
                </a:solidFill>
                <a:latin typeface="+mn-ea"/>
              </a:rPr>
              <a:t>、消息数据寄存器的低位</a:t>
            </a:r>
            <a:r>
              <a:rPr lang="en-US" altLang="zh-CN" kern="100" dirty="0">
                <a:solidFill>
                  <a:schemeClr val="tx1">
                    <a:lumMod val="65000"/>
                    <a:lumOff val="35000"/>
                  </a:schemeClr>
                </a:solidFill>
                <a:latin typeface="+mn-ea"/>
              </a:rPr>
              <a:t>(CANMDL)</a:t>
            </a:r>
            <a:r>
              <a:rPr lang="zh-CN" altLang="en-US" kern="100" dirty="0">
                <a:solidFill>
                  <a:schemeClr val="tx1">
                    <a:lumMod val="65000"/>
                    <a:lumOff val="35000"/>
                  </a:schemeClr>
                </a:solidFill>
                <a:latin typeface="+mn-ea"/>
              </a:rPr>
              <a:t>和消息数据寄存器的高位</a:t>
            </a:r>
            <a:r>
              <a:rPr lang="en-US" altLang="zh-CN" kern="100" dirty="0">
                <a:solidFill>
                  <a:schemeClr val="tx1">
                    <a:lumMod val="65000"/>
                    <a:lumOff val="35000"/>
                  </a:schemeClr>
                </a:solidFill>
                <a:latin typeface="+mn-ea"/>
              </a:rPr>
              <a:t>(CANMDH)</a:t>
            </a:r>
            <a:r>
              <a:rPr lang="zh-CN" altLang="en-US" kern="100" dirty="0">
                <a:solidFill>
                  <a:schemeClr val="tx1">
                    <a:lumMod val="65000"/>
                    <a:lumOff val="35000"/>
                  </a:schemeClr>
                </a:solidFill>
                <a:latin typeface="+mn-ea"/>
              </a:rPr>
              <a:t>组成。由于每个地址都是</a:t>
            </a:r>
            <a:r>
              <a:rPr lang="en-US" altLang="zh-CN" kern="100" dirty="0">
                <a:solidFill>
                  <a:schemeClr val="tx1">
                    <a:lumMod val="65000"/>
                    <a:lumOff val="35000"/>
                  </a:schemeClr>
                </a:solidFill>
                <a:latin typeface="+mn-ea"/>
              </a:rPr>
              <a:t>17</a:t>
            </a:r>
            <a:r>
              <a:rPr lang="zh-CN" altLang="en-US" kern="100" dirty="0">
                <a:solidFill>
                  <a:schemeClr val="tx1">
                    <a:lumMod val="65000"/>
                    <a:lumOff val="35000"/>
                  </a:schemeClr>
                </a:solidFill>
                <a:latin typeface="+mn-ea"/>
              </a:rPr>
              <a:t>位的寄存器，也就是</a:t>
            </a:r>
            <a:r>
              <a:rPr lang="en-US" altLang="zh-CN" kern="100" dirty="0">
                <a:solidFill>
                  <a:schemeClr val="tx1">
                    <a:lumMod val="65000"/>
                    <a:lumOff val="35000"/>
                  </a:schemeClr>
                </a:solidFill>
                <a:latin typeface="+mn-ea"/>
              </a:rPr>
              <a:t>2</a:t>
            </a:r>
            <a:r>
              <a:rPr lang="zh-CN" altLang="en-US" kern="100" dirty="0">
                <a:solidFill>
                  <a:schemeClr val="tx1">
                    <a:lumMod val="65000"/>
                    <a:lumOff val="35000"/>
                  </a:schemeClr>
                </a:solidFill>
                <a:latin typeface="+mn-ea"/>
              </a:rPr>
              <a:t>个字节的空间，所以消息标识寄存器、消息控制寄存器、消息数据寄存器低和消息数据寄存器高均具有</a:t>
            </a:r>
            <a:r>
              <a:rPr lang="en-US" altLang="zh-CN" kern="100" dirty="0">
                <a:solidFill>
                  <a:schemeClr val="tx1">
                    <a:lumMod val="65000"/>
                    <a:lumOff val="35000"/>
                  </a:schemeClr>
                </a:solidFill>
                <a:latin typeface="+mn-ea"/>
              </a:rPr>
              <a:t>4</a:t>
            </a:r>
            <a:r>
              <a:rPr lang="zh-CN" altLang="en-US" kern="100" dirty="0">
                <a:solidFill>
                  <a:schemeClr val="tx1">
                    <a:lumMod val="65000"/>
                    <a:lumOff val="35000"/>
                  </a:schemeClr>
                </a:solidFill>
                <a:latin typeface="+mn-ea"/>
              </a:rPr>
              <a:t>个字节的空间。消息标识符寄存器用于存储</a:t>
            </a:r>
            <a:r>
              <a:rPr lang="en-US" altLang="zh-CN" kern="100" dirty="0">
                <a:solidFill>
                  <a:schemeClr val="tx1">
                    <a:lumMod val="65000"/>
                    <a:lumOff val="35000"/>
                  </a:schemeClr>
                </a:solidFill>
                <a:latin typeface="+mn-ea"/>
              </a:rPr>
              <a:t>11</a:t>
            </a:r>
            <a:r>
              <a:rPr lang="zh-CN" altLang="en-US" kern="100" dirty="0">
                <a:solidFill>
                  <a:schemeClr val="tx1">
                    <a:lumMod val="65000"/>
                    <a:lumOff val="35000"/>
                  </a:schemeClr>
                </a:solidFill>
                <a:latin typeface="+mn-ea"/>
              </a:rPr>
              <a:t>位或者</a:t>
            </a:r>
            <a:r>
              <a:rPr lang="en-US" altLang="zh-CN" kern="100" dirty="0">
                <a:solidFill>
                  <a:schemeClr val="tx1">
                    <a:lumMod val="65000"/>
                    <a:lumOff val="35000"/>
                  </a:schemeClr>
                </a:solidFill>
                <a:latin typeface="+mn-ea"/>
              </a:rPr>
              <a:t>29</a:t>
            </a:r>
            <a:r>
              <a:rPr lang="zh-CN" altLang="en-US" kern="100" dirty="0">
                <a:solidFill>
                  <a:schemeClr val="tx1">
                    <a:lumMod val="65000"/>
                    <a:lumOff val="35000"/>
                  </a:schemeClr>
                </a:solidFill>
                <a:latin typeface="+mn-ea"/>
              </a:rPr>
              <a:t>位的标识符，也就是用于存储消息的</a:t>
            </a:r>
            <a:r>
              <a:rPr lang="en-US" altLang="zh-CN" kern="100" dirty="0">
                <a:solidFill>
                  <a:schemeClr val="tx1">
                    <a:lumMod val="65000"/>
                    <a:lumOff val="35000"/>
                  </a:schemeClr>
                </a:solidFill>
                <a:latin typeface="+mn-ea"/>
              </a:rPr>
              <a:t>ID</a:t>
            </a:r>
            <a:r>
              <a:rPr lang="zh-CN" altLang="en-US" kern="100" dirty="0">
                <a:solidFill>
                  <a:schemeClr val="tx1">
                    <a:lumMod val="65000"/>
                    <a:lumOff val="35000"/>
                  </a:schemeClr>
                </a:solidFill>
                <a:latin typeface="+mn-ea"/>
              </a:rPr>
              <a:t>。消息控制寄存器用于存储几个控制位，定义消息的字节数、发送优先级和远程帧等。消息数据寄存器用于存储报文中的数据信息，由前面的数据报文格式知道，数据信息不超过</a:t>
            </a:r>
            <a:r>
              <a:rPr lang="en-US" altLang="zh-CN" kern="100" dirty="0">
                <a:solidFill>
                  <a:schemeClr val="tx1">
                    <a:lumMod val="65000"/>
                    <a:lumOff val="35000"/>
                  </a:schemeClr>
                </a:solidFill>
                <a:latin typeface="+mn-ea"/>
              </a:rPr>
              <a:t>8</a:t>
            </a:r>
            <a:r>
              <a:rPr lang="zh-CN" altLang="en-US" kern="100" dirty="0">
                <a:solidFill>
                  <a:schemeClr val="tx1">
                    <a:lumMod val="65000"/>
                    <a:lumOff val="35000"/>
                  </a:schemeClr>
                </a:solidFill>
                <a:latin typeface="+mn-ea"/>
              </a:rPr>
              <a:t>个字节。下面来具体看看这些寄存器的内容。</a:t>
            </a:r>
            <a:endParaRPr lang="zh-CN" altLang="en-US" kern="100" dirty="0">
              <a:solidFill>
                <a:schemeClr val="tx1">
                  <a:lumMod val="65000"/>
                  <a:lumOff val="35000"/>
                </a:schemeClr>
              </a:solidFill>
              <a:latin typeface="+mn-ea"/>
            </a:endParaRPr>
          </a:p>
        </p:txBody>
      </p:sp>
      <p:graphicFrame>
        <p:nvGraphicFramePr>
          <p:cNvPr id="7" name="对象 6"/>
          <p:cNvGraphicFramePr>
            <a:graphicFrameLocks noChangeAspect="1"/>
          </p:cNvGraphicFramePr>
          <p:nvPr/>
        </p:nvGraphicFramePr>
        <p:xfrm>
          <a:off x="6429400" y="3003526"/>
          <a:ext cx="2324100" cy="1504950"/>
        </p:xfrm>
        <a:graphic>
          <a:graphicData uri="http://schemas.openxmlformats.org/presentationml/2006/ole">
            <mc:AlternateContent xmlns:mc="http://schemas.openxmlformats.org/markup-compatibility/2006">
              <mc:Choice xmlns:v="urn:schemas-microsoft-com:vml" Requires="v">
                <p:oleObj spid="_x0000_s205995" name="Visio" r:id="rId1" imgW="2196465" imgH="1425575" progId="Visio.Drawing.11">
                  <p:embed/>
                </p:oleObj>
              </mc:Choice>
              <mc:Fallback>
                <p:oleObj name="Visio" r:id="rId1" imgW="2196465" imgH="1425575"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400" y="3003526"/>
                        <a:ext cx="2324100" cy="1504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6444208" y="4526792"/>
            <a:ext cx="2512227" cy="430374"/>
          </a:xfrm>
          <a:prstGeom prst="rect">
            <a:avLst/>
          </a:prstGeom>
        </p:spPr>
        <p:txBody>
          <a:bodyPr wrap="none">
            <a:spAutoFit/>
          </a:bodyPr>
          <a:lstStyle/>
          <a:p>
            <a:pPr algn="ctr">
              <a:lnSpc>
                <a:spcPct val="120000"/>
              </a:lnSpc>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17-16 </a:t>
            </a:r>
            <a:r>
              <a:rPr lang="zh-CN" altLang="zh-CN" sz="2000" kern="100" dirty="0">
                <a:latin typeface="+mn-ea"/>
                <a:cs typeface="Times New Roman" panose="02020603050405020304" pitchFamily="18" charset="0"/>
              </a:rPr>
              <a:t>邮箱的构成</a:t>
            </a:r>
            <a:endParaRPr lang="zh-CN" altLang="zh-CN" sz="2000" kern="100" dirty="0">
              <a:latin typeface="+mn-ea"/>
              <a:cs typeface="Times New Roman" panose="02020603050405020304"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 eCAN</a:t>
            </a:r>
            <a:r>
              <a:rPr lang="zh-CN" altLang="en-US" dirty="0"/>
              <a:t>模块的</a:t>
            </a:r>
            <a:r>
              <a:rPr lang="zh-CN" altLang="en-US" dirty="0" smtClean="0"/>
              <a:t>概述</a:t>
            </a:r>
            <a:r>
              <a:rPr lang="en-US" altLang="zh-CN" dirty="0" smtClean="0"/>
              <a:t>·eCAN</a:t>
            </a:r>
            <a:r>
              <a:rPr lang="zh-CN" altLang="en-US" dirty="0"/>
              <a:t>模块的邮箱</a:t>
            </a:r>
            <a:endParaRPr lang="zh-CN" altLang="en-US" dirty="0"/>
          </a:p>
        </p:txBody>
      </p:sp>
      <p:sp>
        <p:nvSpPr>
          <p:cNvPr id="4" name="矩形 3"/>
          <p:cNvSpPr/>
          <p:nvPr/>
        </p:nvSpPr>
        <p:spPr>
          <a:xfrm>
            <a:off x="503548" y="864828"/>
            <a:ext cx="8136904" cy="1015663"/>
          </a:xfrm>
          <a:prstGeom prst="rect">
            <a:avLst/>
          </a:prstGeom>
        </p:spPr>
        <p:txBody>
          <a:bodyPr wrap="square">
            <a:spAutoFit/>
          </a:bodyPr>
          <a:lstStyle/>
          <a:p>
            <a:pPr indent="450850" algn="just"/>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．消息标识寄存器</a:t>
            </a:r>
            <a:r>
              <a:rPr lang="en-US" altLang="zh-CN" sz="2000" kern="100" dirty="0">
                <a:solidFill>
                  <a:schemeClr val="tx1">
                    <a:lumMod val="65000"/>
                    <a:lumOff val="35000"/>
                  </a:schemeClr>
                </a:solidFill>
                <a:latin typeface="+mn-ea"/>
              </a:rPr>
              <a:t>MSGID</a:t>
            </a:r>
            <a:endParaRPr lang="en-US" altLang="zh-CN" sz="2000" kern="100" dirty="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消息标识寄存器</a:t>
            </a:r>
            <a:r>
              <a:rPr lang="en-US" altLang="zh-CN" sz="2000" kern="100" dirty="0">
                <a:solidFill>
                  <a:schemeClr val="tx1">
                    <a:lumMod val="65000"/>
                    <a:lumOff val="35000"/>
                  </a:schemeClr>
                </a:solidFill>
                <a:latin typeface="+mn-ea"/>
              </a:rPr>
              <a:t>MSGID</a:t>
            </a:r>
            <a:r>
              <a:rPr lang="zh-CN" altLang="en-US" sz="2000" kern="100" dirty="0">
                <a:solidFill>
                  <a:schemeClr val="tx1">
                    <a:lumMod val="65000"/>
                    <a:lumOff val="35000"/>
                  </a:schemeClr>
                </a:solidFill>
                <a:latin typeface="+mn-ea"/>
              </a:rPr>
              <a:t>包含了消息的</a:t>
            </a:r>
            <a:r>
              <a:rPr lang="en-US" altLang="zh-CN" sz="2000" kern="100" dirty="0">
                <a:solidFill>
                  <a:schemeClr val="tx1">
                    <a:lumMod val="65000"/>
                    <a:lumOff val="35000"/>
                  </a:schemeClr>
                </a:solidFill>
                <a:latin typeface="+mn-ea"/>
              </a:rPr>
              <a:t>ID</a:t>
            </a:r>
            <a:r>
              <a:rPr lang="zh-CN" altLang="en-US" sz="2000" kern="100" dirty="0">
                <a:solidFill>
                  <a:schemeClr val="tx1">
                    <a:lumMod val="65000"/>
                    <a:lumOff val="35000"/>
                  </a:schemeClr>
                </a:solidFill>
                <a:latin typeface="+mn-ea"/>
              </a:rPr>
              <a:t>和要设置的邮箱的其他控制位，消息标识寄存器的位情况如图</a:t>
            </a:r>
            <a:r>
              <a:rPr lang="en-US" altLang="zh-CN" sz="2000" kern="100" dirty="0">
                <a:solidFill>
                  <a:schemeClr val="tx1">
                    <a:lumMod val="65000"/>
                    <a:lumOff val="35000"/>
                  </a:schemeClr>
                </a:solidFill>
                <a:latin typeface="+mn-ea"/>
              </a:rPr>
              <a:t>17-17</a:t>
            </a:r>
            <a:r>
              <a:rPr lang="zh-CN" altLang="en-US" sz="2000" kern="100" dirty="0">
                <a:solidFill>
                  <a:schemeClr val="tx1">
                    <a:lumMod val="65000"/>
                    <a:lumOff val="35000"/>
                  </a:schemeClr>
                </a:solidFill>
                <a:latin typeface="+mn-ea"/>
              </a:rPr>
              <a:t>所示。</a:t>
            </a:r>
            <a:endParaRPr lang="zh-CN" altLang="en-US" sz="2000" kern="100" dirty="0">
              <a:solidFill>
                <a:schemeClr val="tx1">
                  <a:lumMod val="65000"/>
                  <a:lumOff val="35000"/>
                </a:schemeClr>
              </a:solidFill>
              <a:latin typeface="+mn-ea"/>
            </a:endParaRPr>
          </a:p>
        </p:txBody>
      </p:sp>
      <p:pic>
        <p:nvPicPr>
          <p:cNvPr id="6" name="图片 5"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9856" y="1950967"/>
            <a:ext cx="7164288" cy="1241565"/>
          </a:xfrm>
          <a:prstGeom prst="rect">
            <a:avLst/>
          </a:prstGeom>
        </p:spPr>
      </p:pic>
      <p:sp>
        <p:nvSpPr>
          <p:cNvPr id="9" name="矩形 8"/>
          <p:cNvSpPr/>
          <p:nvPr/>
        </p:nvSpPr>
        <p:spPr>
          <a:xfrm>
            <a:off x="2667472" y="3274119"/>
            <a:ext cx="3809056" cy="400110"/>
          </a:xfrm>
          <a:prstGeom prst="rect">
            <a:avLst/>
          </a:prstGeom>
        </p:spPr>
        <p:txBody>
          <a:bodyPr wrap="none">
            <a:spAutoFit/>
          </a:bodyPr>
          <a:lstStyle/>
          <a:p>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17-17</a:t>
            </a:r>
            <a:r>
              <a:rPr lang="zh-CN" altLang="zh-CN" sz="2000" kern="100" dirty="0">
                <a:latin typeface="+mn-ea"/>
                <a:cs typeface="Times New Roman" panose="02020603050405020304" pitchFamily="18" charset="0"/>
              </a:rPr>
              <a:t>消息标识寄存器</a:t>
            </a:r>
            <a:r>
              <a:rPr lang="en-US" altLang="zh-CN" sz="2000" kern="100" dirty="0">
                <a:latin typeface="+mn-ea"/>
                <a:cs typeface="Times New Roman" panose="02020603050405020304" pitchFamily="18" charset="0"/>
              </a:rPr>
              <a:t>MSGID</a:t>
            </a:r>
            <a:endParaRPr lang="zh-CN" altLang="en-US" sz="2000" dirty="0">
              <a:latin typeface="+mn-ea"/>
            </a:endParaRPr>
          </a:p>
        </p:txBody>
      </p:sp>
      <p:sp>
        <p:nvSpPr>
          <p:cNvPr id="10" name="矩形 9"/>
          <p:cNvSpPr/>
          <p:nvPr/>
        </p:nvSpPr>
        <p:spPr>
          <a:xfrm>
            <a:off x="503548" y="3939902"/>
            <a:ext cx="8235788" cy="707886"/>
          </a:xfrm>
          <a:prstGeom prst="rect">
            <a:avLst/>
          </a:prstGeom>
        </p:spPr>
        <p:txBody>
          <a:bodyPr wrap="square">
            <a:spAutoFit/>
          </a:bodyPr>
          <a:lstStyle/>
          <a:p>
            <a:pPr algn="just">
              <a:spcAft>
                <a:spcPts val="0"/>
              </a:spcAft>
            </a:pPr>
            <a:r>
              <a:rPr lang="zh-CN" altLang="zh-CN"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a:t>
            </a:r>
            <a:r>
              <a:rPr lang="zh-CN" altLang="zh-CN"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W=</a:t>
            </a:r>
            <a:r>
              <a:rPr lang="zh-CN" altLang="zh-CN" sz="2000" kern="100" dirty="0">
                <a:latin typeface="+mn-ea"/>
                <a:cs typeface="Times New Roman" panose="02020603050405020304" pitchFamily="18" charset="0"/>
              </a:rPr>
              <a:t>当邮箱被禁止时可写；–</a:t>
            </a:r>
            <a:r>
              <a:rPr lang="en-US" altLang="zh-CN" sz="2000" kern="100" dirty="0">
                <a:latin typeface="+mn-ea"/>
                <a:cs typeface="Times New Roman" panose="02020603050405020304" pitchFamily="18" charset="0"/>
              </a:rPr>
              <a:t>n=</a:t>
            </a:r>
            <a:r>
              <a:rPr lang="zh-CN" altLang="zh-CN" sz="2000" kern="100" dirty="0">
                <a:latin typeface="+mn-ea"/>
                <a:cs typeface="Times New Roman" panose="02020603050405020304" pitchFamily="18" charset="0"/>
              </a:rPr>
              <a:t>复位后的值；</a:t>
            </a:r>
            <a:r>
              <a:rPr lang="en-US" altLang="zh-CN" sz="2000" kern="100" dirty="0">
                <a:latin typeface="+mn-ea"/>
                <a:cs typeface="Times New Roman" panose="02020603050405020304" pitchFamily="18" charset="0"/>
              </a:rPr>
              <a:t>x=</a:t>
            </a:r>
            <a:r>
              <a:rPr lang="zh-CN" altLang="zh-CN" sz="2000" kern="100" dirty="0">
                <a:latin typeface="+mn-ea"/>
                <a:cs typeface="Times New Roman" panose="02020603050405020304" pitchFamily="18" charset="0"/>
              </a:rPr>
              <a:t>不确定。该寄存器仅当邮箱</a:t>
            </a:r>
            <a:r>
              <a:rPr lang="en-US" altLang="zh-CN" sz="2000" kern="100" dirty="0">
                <a:latin typeface="+mn-ea"/>
                <a:cs typeface="Times New Roman" panose="02020603050405020304" pitchFamily="18" charset="0"/>
              </a:rPr>
              <a:t>n</a:t>
            </a:r>
            <a:r>
              <a:rPr lang="zh-CN" altLang="zh-CN" sz="2000" kern="100" dirty="0">
                <a:latin typeface="+mn-ea"/>
                <a:cs typeface="Times New Roman" panose="02020603050405020304" pitchFamily="18" charset="0"/>
              </a:rPr>
              <a:t>被禁止时可写，（</a:t>
            </a:r>
            <a:r>
              <a:rPr lang="en-US" altLang="zh-CN" sz="2000" kern="100" dirty="0">
                <a:latin typeface="+mn-ea"/>
                <a:cs typeface="Times New Roman" panose="02020603050405020304" pitchFamily="18" charset="0"/>
              </a:rPr>
              <a:t>ME[n]</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ME. 31</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0</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=0</a:t>
            </a:r>
            <a:r>
              <a:rPr lang="zh-CN" altLang="zh-CN" sz="2000" kern="100" dirty="0">
                <a:latin typeface="+mn-ea"/>
                <a:cs typeface="Times New Roman" panose="02020603050405020304" pitchFamily="18" charset="0"/>
              </a:rPr>
              <a:t>）。</a:t>
            </a:r>
            <a:endParaRPr lang="zh-CN" altLang="zh-CN" sz="20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a:t>
            </a:r>
            <a:r>
              <a:rPr lang="zh-CN" altLang="zh-CN" dirty="0"/>
              <a:t>总线的概述</a:t>
            </a:r>
            <a:r>
              <a:rPr lang="en-US" altLang="zh-CN" dirty="0" smtClean="0"/>
              <a:t>·</a:t>
            </a:r>
            <a:r>
              <a:rPr lang="en-US" altLang="zh-CN" dirty="0"/>
              <a:t>CAN</a:t>
            </a:r>
            <a:r>
              <a:rPr lang="zh-CN" altLang="en-US" dirty="0"/>
              <a:t>是怎样发展起来的</a:t>
            </a:r>
            <a:endParaRPr lang="zh-CN" altLang="en-US" dirty="0"/>
          </a:p>
        </p:txBody>
      </p:sp>
      <p:sp>
        <p:nvSpPr>
          <p:cNvPr id="4" name="矩形 3"/>
          <p:cNvSpPr/>
          <p:nvPr/>
        </p:nvSpPr>
        <p:spPr>
          <a:xfrm>
            <a:off x="719572" y="1419622"/>
            <a:ext cx="7704856" cy="2862322"/>
          </a:xfrm>
          <a:prstGeom prst="rect">
            <a:avLst/>
          </a:prstGeom>
        </p:spPr>
        <p:txBody>
          <a:bodyPr wrap="square">
            <a:spAutoFit/>
          </a:bodyPr>
          <a:lstStyle/>
          <a:p>
            <a:pPr indent="538480" algn="just"/>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最初出现在</a:t>
            </a:r>
            <a:r>
              <a:rPr lang="en-US" altLang="zh-CN" sz="2000" kern="100" dirty="0">
                <a:solidFill>
                  <a:schemeClr val="tx1">
                    <a:lumMod val="65000"/>
                    <a:lumOff val="35000"/>
                  </a:schemeClr>
                </a:solidFill>
                <a:latin typeface="+mn-ea"/>
              </a:rPr>
              <a:t>80</a:t>
            </a:r>
            <a:r>
              <a:rPr lang="zh-CN" altLang="en-US" sz="2000" kern="100" dirty="0">
                <a:solidFill>
                  <a:schemeClr val="tx1">
                    <a:lumMod val="65000"/>
                    <a:lumOff val="35000"/>
                  </a:schemeClr>
                </a:solidFill>
                <a:latin typeface="+mn-ea"/>
              </a:rPr>
              <a:t>年代末的汽车工业中，由德国</a:t>
            </a:r>
            <a:r>
              <a:rPr lang="en-US" altLang="zh-CN" sz="2000" kern="100" dirty="0">
                <a:solidFill>
                  <a:schemeClr val="tx1">
                    <a:lumMod val="65000"/>
                    <a:lumOff val="35000"/>
                  </a:schemeClr>
                </a:solidFill>
                <a:latin typeface="+mn-ea"/>
              </a:rPr>
              <a:t>BOSCH</a:t>
            </a:r>
            <a:r>
              <a:rPr lang="zh-CN" altLang="en-US" sz="2000" kern="100" dirty="0">
                <a:solidFill>
                  <a:schemeClr val="tx1">
                    <a:lumMod val="65000"/>
                    <a:lumOff val="35000"/>
                  </a:schemeClr>
                </a:solidFill>
                <a:latin typeface="+mn-ea"/>
              </a:rPr>
              <a:t>公司最先提出。当时，由于消费者对于汽车功能的要求越来越多，而这些功能的实现大多是基于电子操作的，这就使得电子装置之间的通讯越来越复杂，同时意味着需要更多的连接信号线。提出</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总线的最初动机就是为了解决现代汽车中庞大的电子控制装置之间的通讯，减少不断增加的信号线。于是，</a:t>
            </a:r>
            <a:r>
              <a:rPr lang="en-US" altLang="zh-CN" sz="2000" kern="100" dirty="0">
                <a:solidFill>
                  <a:schemeClr val="tx1">
                    <a:lumMod val="65000"/>
                    <a:lumOff val="35000"/>
                  </a:schemeClr>
                </a:solidFill>
                <a:latin typeface="+mn-ea"/>
              </a:rPr>
              <a:t>BOSCH</a:t>
            </a:r>
            <a:r>
              <a:rPr lang="zh-CN" altLang="en-US" sz="2000" kern="100" dirty="0">
                <a:solidFill>
                  <a:schemeClr val="tx1">
                    <a:lumMod val="65000"/>
                    <a:lumOff val="35000"/>
                  </a:schemeClr>
                </a:solidFill>
                <a:latin typeface="+mn-ea"/>
              </a:rPr>
              <a:t>公司设计了一个单一的网络总线，所有的外围器件都可以被挂接在该总线上。</a:t>
            </a:r>
            <a:r>
              <a:rPr lang="en-US" altLang="zh-CN" sz="2000" kern="100" dirty="0">
                <a:solidFill>
                  <a:schemeClr val="tx1">
                    <a:lumMod val="65000"/>
                    <a:lumOff val="35000"/>
                  </a:schemeClr>
                </a:solidFill>
                <a:latin typeface="+mn-ea"/>
              </a:rPr>
              <a:t>1993</a:t>
            </a:r>
            <a:r>
              <a:rPr lang="zh-CN" altLang="en-US" sz="2000" kern="100" dirty="0">
                <a:solidFill>
                  <a:schemeClr val="tx1">
                    <a:lumMod val="65000"/>
                    <a:lumOff val="35000"/>
                  </a:schemeClr>
                </a:solidFill>
                <a:latin typeface="+mn-ea"/>
              </a:rPr>
              <a:t>年，</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已经成为国际标准</a:t>
            </a:r>
            <a:r>
              <a:rPr lang="en-US" altLang="zh-CN" sz="2000" kern="100" dirty="0">
                <a:solidFill>
                  <a:schemeClr val="tx1">
                    <a:lumMod val="65000"/>
                    <a:lumOff val="35000"/>
                  </a:schemeClr>
                </a:solidFill>
                <a:latin typeface="+mn-ea"/>
              </a:rPr>
              <a:t>ISO11898(</a:t>
            </a:r>
            <a:r>
              <a:rPr lang="zh-CN" altLang="en-US" sz="2000" kern="100" dirty="0">
                <a:solidFill>
                  <a:schemeClr val="tx1">
                    <a:lumMod val="65000"/>
                    <a:lumOff val="35000"/>
                  </a:schemeClr>
                </a:solidFill>
                <a:latin typeface="+mn-ea"/>
              </a:rPr>
              <a:t>高速应用</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和</a:t>
            </a:r>
            <a:r>
              <a:rPr lang="en-US" altLang="zh-CN" sz="2000" kern="100" dirty="0">
                <a:solidFill>
                  <a:schemeClr val="tx1">
                    <a:lumMod val="65000"/>
                    <a:lumOff val="35000"/>
                  </a:schemeClr>
                </a:solidFill>
                <a:latin typeface="+mn-ea"/>
              </a:rPr>
              <a:t>ISO11519(</a:t>
            </a:r>
            <a:r>
              <a:rPr lang="zh-CN" altLang="en-US" sz="2000" kern="100" dirty="0">
                <a:solidFill>
                  <a:schemeClr val="tx1">
                    <a:lumMod val="65000"/>
                    <a:lumOff val="35000"/>
                  </a:schemeClr>
                </a:solidFill>
                <a:latin typeface="+mn-ea"/>
              </a:rPr>
              <a:t>低速应用</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 eCAN</a:t>
            </a:r>
            <a:r>
              <a:rPr lang="zh-CN" altLang="en-US" dirty="0"/>
              <a:t>模块的</a:t>
            </a:r>
            <a:r>
              <a:rPr lang="zh-CN" altLang="en-US" dirty="0" smtClean="0"/>
              <a:t>概述</a:t>
            </a:r>
            <a:r>
              <a:rPr lang="en-US" altLang="zh-CN" dirty="0" smtClean="0"/>
              <a:t>·eCAN</a:t>
            </a:r>
            <a:r>
              <a:rPr lang="zh-CN" altLang="en-US" dirty="0"/>
              <a:t>模块的邮箱</a:t>
            </a:r>
            <a:endParaRPr lang="zh-CN" altLang="en-US" dirty="0"/>
          </a:p>
        </p:txBody>
      </p:sp>
      <p:graphicFrame>
        <p:nvGraphicFramePr>
          <p:cNvPr id="3" name="表格 2"/>
          <p:cNvGraphicFramePr>
            <a:graphicFrameLocks noGrp="1"/>
          </p:cNvGraphicFramePr>
          <p:nvPr/>
        </p:nvGraphicFramePr>
        <p:xfrm>
          <a:off x="1043608" y="771550"/>
          <a:ext cx="7056784" cy="4008616"/>
        </p:xfrm>
        <a:graphic>
          <a:graphicData uri="http://schemas.openxmlformats.org/drawingml/2006/table">
            <a:tbl>
              <a:tblPr firstRow="1" bandRow="1">
                <a:tableStyleId>{00A15C55-8517-42AA-B614-E9B94910E393}</a:tableStyleId>
              </a:tblPr>
              <a:tblGrid>
                <a:gridCol w="350060"/>
                <a:gridCol w="508129"/>
                <a:gridCol w="6198595"/>
              </a:tblGrid>
              <a:tr h="0">
                <a:tc>
                  <a:txBody>
                    <a:bodyPr/>
                    <a:lstStyle/>
                    <a:p>
                      <a:pPr algn="just">
                        <a:spcAft>
                          <a:spcPts val="0"/>
                        </a:spcAft>
                      </a:pPr>
                      <a:r>
                        <a:rPr lang="zh-CN" sz="800" kern="100">
                          <a:effectLst/>
                          <a:latin typeface="+mn-ea"/>
                          <a:ea typeface="+mn-ea"/>
                        </a:rPr>
                        <a:t>位</a:t>
                      </a:r>
                      <a:endParaRPr lang="zh-CN" sz="800" kern="100">
                        <a:effectLst/>
                        <a:latin typeface="+mn-ea"/>
                        <a:ea typeface="+mn-ea"/>
                        <a:cs typeface="Times New Roman" panose="02020603050405020304" pitchFamily="18" charset="0"/>
                      </a:endParaRPr>
                    </a:p>
                  </a:txBody>
                  <a:tcPr marL="43017" marR="43017" marT="0" marB="0"/>
                </a:tc>
                <a:tc>
                  <a:txBody>
                    <a:bodyPr/>
                    <a:lstStyle/>
                    <a:p>
                      <a:pPr algn="just">
                        <a:spcAft>
                          <a:spcPts val="0"/>
                        </a:spcAft>
                      </a:pPr>
                      <a:r>
                        <a:rPr lang="zh-CN" sz="800" kern="100">
                          <a:effectLst/>
                          <a:latin typeface="+mn-ea"/>
                          <a:ea typeface="+mn-ea"/>
                        </a:rPr>
                        <a:t>名称</a:t>
                      </a:r>
                      <a:endParaRPr lang="zh-CN" sz="800" kern="100">
                        <a:effectLst/>
                        <a:latin typeface="+mn-ea"/>
                        <a:ea typeface="+mn-ea"/>
                        <a:cs typeface="Times New Roman" panose="02020603050405020304" pitchFamily="18" charset="0"/>
                      </a:endParaRPr>
                    </a:p>
                  </a:txBody>
                  <a:tcPr marL="43017" marR="43017" marT="0" marB="0"/>
                </a:tc>
                <a:tc>
                  <a:txBody>
                    <a:bodyPr/>
                    <a:lstStyle/>
                    <a:p>
                      <a:pPr algn="just">
                        <a:spcAft>
                          <a:spcPts val="0"/>
                        </a:spcAft>
                      </a:pPr>
                      <a:r>
                        <a:rPr lang="zh-CN" sz="800" kern="100">
                          <a:effectLst/>
                          <a:latin typeface="+mn-ea"/>
                          <a:ea typeface="+mn-ea"/>
                        </a:rPr>
                        <a:t>说明</a:t>
                      </a:r>
                      <a:endParaRPr lang="zh-CN" sz="800" kern="100">
                        <a:effectLst/>
                        <a:latin typeface="+mn-ea"/>
                        <a:ea typeface="+mn-ea"/>
                        <a:cs typeface="Times New Roman" panose="02020603050405020304" pitchFamily="18" charset="0"/>
                      </a:endParaRPr>
                    </a:p>
                  </a:txBody>
                  <a:tcPr marL="43017" marR="43017" marT="0" marB="0"/>
                </a:tc>
              </a:tr>
              <a:tr h="1806684">
                <a:tc>
                  <a:txBody>
                    <a:bodyPr/>
                    <a:lstStyle/>
                    <a:p>
                      <a:pPr algn="just">
                        <a:spcAft>
                          <a:spcPts val="0"/>
                        </a:spcAft>
                      </a:pPr>
                      <a:r>
                        <a:rPr lang="en-US" sz="800" kern="100">
                          <a:effectLst/>
                          <a:latin typeface="+mn-ea"/>
                          <a:ea typeface="+mn-ea"/>
                        </a:rPr>
                        <a:t>31</a:t>
                      </a:r>
                      <a:endParaRPr lang="zh-CN" sz="800" kern="100">
                        <a:effectLst/>
                        <a:latin typeface="+mn-ea"/>
                        <a:ea typeface="+mn-ea"/>
                        <a:cs typeface="Times New Roman" panose="02020603050405020304" pitchFamily="18" charset="0"/>
                      </a:endParaRPr>
                    </a:p>
                  </a:txBody>
                  <a:tcPr marL="43017" marR="43017" marT="0" marB="0"/>
                </a:tc>
                <a:tc>
                  <a:txBody>
                    <a:bodyPr/>
                    <a:lstStyle/>
                    <a:p>
                      <a:pPr algn="just">
                        <a:spcAft>
                          <a:spcPts val="0"/>
                        </a:spcAft>
                      </a:pPr>
                      <a:r>
                        <a:rPr lang="en-US" sz="800" kern="100" dirty="0">
                          <a:effectLst/>
                          <a:latin typeface="+mn-ea"/>
                          <a:ea typeface="+mn-ea"/>
                        </a:rPr>
                        <a:t>IDE</a:t>
                      </a:r>
                      <a:endParaRPr lang="zh-CN" sz="800" kern="100" dirty="0">
                        <a:effectLst/>
                        <a:latin typeface="+mn-ea"/>
                        <a:ea typeface="+mn-ea"/>
                        <a:cs typeface="Times New Roman" panose="02020603050405020304" pitchFamily="18" charset="0"/>
                      </a:endParaRPr>
                    </a:p>
                  </a:txBody>
                  <a:tcPr marL="43017" marR="43017" marT="0" marB="0"/>
                </a:tc>
                <a:tc>
                  <a:txBody>
                    <a:bodyPr/>
                    <a:lstStyle/>
                    <a:p>
                      <a:pPr marL="333375" indent="-333375" algn="just">
                        <a:spcAft>
                          <a:spcPts val="0"/>
                        </a:spcAft>
                      </a:pPr>
                      <a:r>
                        <a:rPr lang="zh-CN" sz="800" kern="100" dirty="0">
                          <a:effectLst/>
                          <a:latin typeface="+mn-ea"/>
                          <a:ea typeface="+mn-ea"/>
                        </a:rPr>
                        <a:t>标识符扩展位。</a:t>
                      </a:r>
                      <a:endParaRPr lang="zh-CN" sz="800" kern="100" dirty="0">
                        <a:effectLst/>
                        <a:latin typeface="+mn-ea"/>
                        <a:ea typeface="+mn-ea"/>
                      </a:endParaRPr>
                    </a:p>
                    <a:p>
                      <a:pPr marL="333375" indent="-333375" algn="just">
                        <a:spcAft>
                          <a:spcPts val="0"/>
                        </a:spcAft>
                      </a:pPr>
                      <a:r>
                        <a:rPr lang="en-US" sz="800" kern="100" dirty="0">
                          <a:effectLst/>
                          <a:latin typeface="+mn-ea"/>
                          <a:ea typeface="+mn-ea"/>
                        </a:rPr>
                        <a:t>IDE</a:t>
                      </a:r>
                      <a:r>
                        <a:rPr lang="zh-CN" sz="800" kern="100" dirty="0">
                          <a:effectLst/>
                          <a:latin typeface="+mn-ea"/>
                          <a:ea typeface="+mn-ea"/>
                        </a:rPr>
                        <a:t>位的特性根据</a:t>
                      </a:r>
                      <a:r>
                        <a:rPr lang="en-US" sz="800" kern="100" dirty="0">
                          <a:effectLst/>
                          <a:latin typeface="+mn-ea"/>
                          <a:ea typeface="+mn-ea"/>
                        </a:rPr>
                        <a:t>AMI(CANGAM[31])</a:t>
                      </a:r>
                      <a:r>
                        <a:rPr lang="zh-CN" sz="800" kern="100" dirty="0">
                          <a:effectLst/>
                          <a:latin typeface="+mn-ea"/>
                          <a:ea typeface="+mn-ea"/>
                        </a:rPr>
                        <a:t>位的值而改变。</a:t>
                      </a:r>
                      <a:endParaRPr lang="zh-CN" sz="800" kern="100" dirty="0">
                        <a:effectLst/>
                        <a:latin typeface="+mn-ea"/>
                        <a:ea typeface="+mn-ea"/>
                      </a:endParaRPr>
                    </a:p>
                    <a:p>
                      <a:pPr marL="333375" indent="-333375" algn="just">
                        <a:spcAft>
                          <a:spcPts val="0"/>
                        </a:spcAft>
                      </a:pPr>
                      <a:r>
                        <a:rPr lang="zh-CN" sz="800" kern="100" dirty="0">
                          <a:effectLst/>
                          <a:latin typeface="+mn-ea"/>
                          <a:ea typeface="+mn-ea"/>
                        </a:rPr>
                        <a:t>当</a:t>
                      </a:r>
                      <a:r>
                        <a:rPr lang="en-US" sz="800" kern="100" dirty="0">
                          <a:effectLst/>
                          <a:latin typeface="+mn-ea"/>
                          <a:ea typeface="+mn-ea"/>
                        </a:rPr>
                        <a:t>AMI=1</a:t>
                      </a:r>
                      <a:r>
                        <a:rPr lang="zh-CN" sz="800" kern="100" dirty="0">
                          <a:effectLst/>
                          <a:latin typeface="+mn-ea"/>
                          <a:ea typeface="+mn-ea"/>
                        </a:rPr>
                        <a:t>时：</a:t>
                      </a:r>
                      <a:endParaRPr lang="zh-CN" sz="800" kern="100" dirty="0">
                        <a:effectLst/>
                        <a:latin typeface="+mn-ea"/>
                        <a:ea typeface="+mn-ea"/>
                      </a:endParaRPr>
                    </a:p>
                    <a:p>
                      <a:pPr marL="160020" indent="-160020" algn="just">
                        <a:spcAft>
                          <a:spcPts val="0"/>
                        </a:spcAft>
                      </a:pPr>
                      <a:r>
                        <a:rPr lang="zh-CN" sz="800" kern="100" dirty="0">
                          <a:effectLst/>
                          <a:latin typeface="+mn-ea"/>
                          <a:ea typeface="+mn-ea"/>
                        </a:rPr>
                        <a:t>·接收邮箱的</a:t>
                      </a:r>
                      <a:r>
                        <a:rPr lang="en-US" sz="800" kern="100" dirty="0">
                          <a:effectLst/>
                          <a:latin typeface="+mn-ea"/>
                          <a:ea typeface="+mn-ea"/>
                        </a:rPr>
                        <a:t>IDE</a:t>
                      </a:r>
                      <a:r>
                        <a:rPr lang="zh-CN" sz="800" kern="100" dirty="0">
                          <a:effectLst/>
                          <a:latin typeface="+mn-ea"/>
                          <a:ea typeface="+mn-ea"/>
                        </a:rPr>
                        <a:t>位可以不考虑，因为接收邮箱的</a:t>
                      </a:r>
                      <a:r>
                        <a:rPr lang="en-US" sz="800" kern="100" dirty="0">
                          <a:effectLst/>
                          <a:latin typeface="+mn-ea"/>
                          <a:ea typeface="+mn-ea"/>
                        </a:rPr>
                        <a:t>IDE</a:t>
                      </a:r>
                      <a:r>
                        <a:rPr lang="zh-CN" sz="800" kern="100" dirty="0">
                          <a:effectLst/>
                          <a:latin typeface="+mn-ea"/>
                          <a:ea typeface="+mn-ea"/>
                        </a:rPr>
                        <a:t>位会被所发送消息的</a:t>
                      </a:r>
                      <a:r>
                        <a:rPr lang="en-US" sz="800" kern="100" dirty="0">
                          <a:effectLst/>
                          <a:latin typeface="+mn-ea"/>
                          <a:ea typeface="+mn-ea"/>
                        </a:rPr>
                        <a:t>IDE</a:t>
                      </a:r>
                      <a:r>
                        <a:rPr lang="zh-CN" sz="800" kern="100" dirty="0">
                          <a:effectLst/>
                          <a:latin typeface="+mn-ea"/>
                          <a:ea typeface="+mn-ea"/>
                        </a:rPr>
                        <a:t>位覆盖。</a:t>
                      </a:r>
                      <a:endParaRPr lang="zh-CN" sz="800" kern="100" dirty="0">
                        <a:effectLst/>
                        <a:latin typeface="+mn-ea"/>
                        <a:ea typeface="+mn-ea"/>
                      </a:endParaRPr>
                    </a:p>
                    <a:p>
                      <a:pPr marL="160020" indent="-160020" algn="just">
                        <a:spcAft>
                          <a:spcPts val="0"/>
                        </a:spcAft>
                      </a:pPr>
                      <a:r>
                        <a:rPr lang="zh-CN" sz="800" kern="100" dirty="0">
                          <a:effectLst/>
                          <a:latin typeface="+mn-ea"/>
                          <a:ea typeface="+mn-ea"/>
                        </a:rPr>
                        <a:t>·为了接收消息，必须满足过滤规定（</a:t>
                      </a:r>
                      <a:r>
                        <a:rPr lang="en-US" sz="800" kern="100" dirty="0">
                          <a:effectLst/>
                          <a:latin typeface="+mn-ea"/>
                          <a:ea typeface="+mn-ea"/>
                        </a:rPr>
                        <a:t>filtering criterion</a:t>
                      </a:r>
                      <a:r>
                        <a:rPr lang="zh-CN" sz="800" kern="100" dirty="0">
                          <a:effectLst/>
                          <a:latin typeface="+mn-ea"/>
                          <a:ea typeface="+mn-ea"/>
                        </a:rPr>
                        <a:t>）。</a:t>
                      </a:r>
                      <a:endParaRPr lang="zh-CN" sz="800" kern="100" dirty="0">
                        <a:effectLst/>
                        <a:latin typeface="+mn-ea"/>
                        <a:ea typeface="+mn-ea"/>
                      </a:endParaRPr>
                    </a:p>
                    <a:p>
                      <a:pPr marL="160020" indent="-160020" algn="just">
                        <a:spcAft>
                          <a:spcPts val="0"/>
                        </a:spcAft>
                      </a:pPr>
                      <a:r>
                        <a:rPr lang="zh-CN" sz="800" kern="100" dirty="0">
                          <a:effectLst/>
                          <a:latin typeface="+mn-ea"/>
                          <a:ea typeface="+mn-ea"/>
                        </a:rPr>
                        <a:t>·要进行比较的比特位数是所发送消息的</a:t>
                      </a:r>
                      <a:r>
                        <a:rPr lang="en-US" sz="800" kern="100" dirty="0">
                          <a:effectLst/>
                          <a:latin typeface="+mn-ea"/>
                          <a:ea typeface="+mn-ea"/>
                        </a:rPr>
                        <a:t>IDE</a:t>
                      </a:r>
                      <a:r>
                        <a:rPr lang="zh-CN" sz="800" kern="100" dirty="0">
                          <a:effectLst/>
                          <a:latin typeface="+mn-ea"/>
                          <a:ea typeface="+mn-ea"/>
                        </a:rPr>
                        <a:t>位值的一个函数。</a:t>
                      </a:r>
                      <a:endParaRPr lang="zh-CN" sz="800" kern="100" dirty="0">
                        <a:effectLst/>
                        <a:latin typeface="+mn-ea"/>
                        <a:ea typeface="+mn-ea"/>
                      </a:endParaRPr>
                    </a:p>
                    <a:p>
                      <a:pPr marL="160020" indent="-160020" algn="just">
                        <a:spcAft>
                          <a:spcPts val="0"/>
                        </a:spcAft>
                      </a:pPr>
                      <a:r>
                        <a:rPr lang="zh-CN" sz="800" kern="100" dirty="0">
                          <a:effectLst/>
                          <a:latin typeface="+mn-ea"/>
                          <a:ea typeface="+mn-ea"/>
                        </a:rPr>
                        <a:t>当</a:t>
                      </a:r>
                      <a:r>
                        <a:rPr lang="en-US" sz="800" kern="100" dirty="0">
                          <a:effectLst/>
                          <a:latin typeface="+mn-ea"/>
                          <a:ea typeface="+mn-ea"/>
                        </a:rPr>
                        <a:t>AMI=0</a:t>
                      </a:r>
                      <a:r>
                        <a:rPr lang="zh-CN" sz="800" kern="100" dirty="0">
                          <a:effectLst/>
                          <a:latin typeface="+mn-ea"/>
                          <a:ea typeface="+mn-ea"/>
                        </a:rPr>
                        <a:t>时：</a:t>
                      </a:r>
                      <a:endParaRPr lang="zh-CN" sz="800" kern="100" dirty="0">
                        <a:effectLst/>
                        <a:latin typeface="+mn-ea"/>
                        <a:ea typeface="+mn-ea"/>
                      </a:endParaRPr>
                    </a:p>
                    <a:p>
                      <a:pPr marL="160020" indent="-160020" algn="just">
                        <a:spcAft>
                          <a:spcPts val="0"/>
                        </a:spcAft>
                      </a:pPr>
                      <a:r>
                        <a:rPr lang="zh-CN" sz="800" kern="100" dirty="0">
                          <a:effectLst/>
                          <a:latin typeface="+mn-ea"/>
                          <a:ea typeface="+mn-ea"/>
                        </a:rPr>
                        <a:t>·接收邮箱的</a:t>
                      </a:r>
                      <a:r>
                        <a:rPr lang="en-US" sz="800" kern="100" dirty="0">
                          <a:effectLst/>
                          <a:latin typeface="+mn-ea"/>
                          <a:ea typeface="+mn-ea"/>
                        </a:rPr>
                        <a:t>IDE</a:t>
                      </a:r>
                      <a:r>
                        <a:rPr lang="zh-CN" sz="800" kern="100" dirty="0">
                          <a:effectLst/>
                          <a:latin typeface="+mn-ea"/>
                          <a:ea typeface="+mn-ea"/>
                        </a:rPr>
                        <a:t>位决定着要进行比较的比特位数。</a:t>
                      </a:r>
                      <a:endParaRPr lang="zh-CN" sz="800" kern="100" dirty="0">
                        <a:effectLst/>
                        <a:latin typeface="+mn-ea"/>
                        <a:ea typeface="+mn-ea"/>
                      </a:endParaRPr>
                    </a:p>
                    <a:p>
                      <a:pPr marL="160020" indent="-160020" algn="just">
                        <a:spcAft>
                          <a:spcPts val="0"/>
                        </a:spcAft>
                      </a:pPr>
                      <a:r>
                        <a:rPr lang="zh-CN" sz="800" kern="100" dirty="0">
                          <a:effectLst/>
                          <a:latin typeface="+mn-ea"/>
                          <a:ea typeface="+mn-ea"/>
                        </a:rPr>
                        <a:t>·未使用过滤，为能够接收到消息，</a:t>
                      </a:r>
                      <a:r>
                        <a:rPr lang="en-US" sz="800" kern="100" dirty="0">
                          <a:effectLst/>
                          <a:latin typeface="+mn-ea"/>
                          <a:ea typeface="+mn-ea"/>
                        </a:rPr>
                        <a:t>MSGID</a:t>
                      </a:r>
                      <a:r>
                        <a:rPr lang="zh-CN" sz="800" kern="100" dirty="0">
                          <a:effectLst/>
                          <a:latin typeface="+mn-ea"/>
                          <a:ea typeface="+mn-ea"/>
                        </a:rPr>
                        <a:t>必须各位都匹配。</a:t>
                      </a:r>
                      <a:endParaRPr lang="zh-CN" sz="800" kern="100" dirty="0">
                        <a:effectLst/>
                        <a:latin typeface="+mn-ea"/>
                        <a:ea typeface="+mn-ea"/>
                      </a:endParaRPr>
                    </a:p>
                    <a:p>
                      <a:pPr marL="160020" indent="-160020" algn="just">
                        <a:spcAft>
                          <a:spcPts val="0"/>
                        </a:spcAft>
                      </a:pPr>
                      <a:r>
                        <a:rPr lang="zh-CN" sz="800" kern="100" dirty="0">
                          <a:effectLst/>
                          <a:latin typeface="+mn-ea"/>
                          <a:ea typeface="+mn-ea"/>
                        </a:rPr>
                        <a:t>·要进行比较的比特位数是所发送消息的</a:t>
                      </a:r>
                      <a:r>
                        <a:rPr lang="en-US" sz="800" kern="100" dirty="0">
                          <a:effectLst/>
                          <a:latin typeface="+mn-ea"/>
                          <a:ea typeface="+mn-ea"/>
                        </a:rPr>
                        <a:t>IDE</a:t>
                      </a:r>
                      <a:r>
                        <a:rPr lang="zh-CN" sz="800" kern="100" dirty="0">
                          <a:effectLst/>
                          <a:latin typeface="+mn-ea"/>
                          <a:ea typeface="+mn-ea"/>
                        </a:rPr>
                        <a:t>位值的一个函数。</a:t>
                      </a:r>
                      <a:endParaRPr lang="zh-CN" sz="800" kern="100" dirty="0">
                        <a:effectLst/>
                        <a:latin typeface="+mn-ea"/>
                        <a:ea typeface="+mn-ea"/>
                      </a:endParaRPr>
                    </a:p>
                    <a:p>
                      <a:pPr marL="160655" indent="-160655" algn="just">
                        <a:spcAft>
                          <a:spcPts val="0"/>
                        </a:spcAft>
                      </a:pPr>
                      <a:r>
                        <a:rPr lang="zh-CN" sz="800" kern="100" dirty="0">
                          <a:effectLst/>
                          <a:latin typeface="+mn-ea"/>
                          <a:ea typeface="+mn-ea"/>
                        </a:rPr>
                        <a:t>注意：</a:t>
                      </a:r>
                      <a:r>
                        <a:rPr lang="en-US" sz="800" kern="100" dirty="0">
                          <a:effectLst/>
                          <a:latin typeface="+mn-ea"/>
                          <a:ea typeface="+mn-ea"/>
                        </a:rPr>
                        <a:t>IDE</a:t>
                      </a:r>
                      <a:r>
                        <a:rPr lang="zh-CN" sz="800" kern="100" dirty="0">
                          <a:effectLst/>
                          <a:latin typeface="+mn-ea"/>
                          <a:ea typeface="+mn-ea"/>
                        </a:rPr>
                        <a:t>位定义根据</a:t>
                      </a:r>
                      <a:r>
                        <a:rPr lang="en-US" sz="800" kern="100" dirty="0">
                          <a:effectLst/>
                          <a:latin typeface="+mn-ea"/>
                          <a:ea typeface="+mn-ea"/>
                        </a:rPr>
                        <a:t>AMI</a:t>
                      </a:r>
                      <a:r>
                        <a:rPr lang="zh-CN" sz="800" kern="100" dirty="0">
                          <a:effectLst/>
                          <a:latin typeface="+mn-ea"/>
                          <a:ea typeface="+mn-ea"/>
                        </a:rPr>
                        <a:t>位的值而改变。</a:t>
                      </a:r>
                      <a:endParaRPr lang="zh-CN" sz="800" kern="100" dirty="0">
                        <a:effectLst/>
                        <a:latin typeface="+mn-ea"/>
                        <a:ea typeface="+mn-ea"/>
                      </a:endParaRPr>
                    </a:p>
                    <a:p>
                      <a:pPr marL="160655" indent="-160655" algn="just">
                        <a:spcAft>
                          <a:spcPts val="0"/>
                        </a:spcAft>
                      </a:pPr>
                      <a:r>
                        <a:rPr lang="en-US" sz="800" kern="100" dirty="0">
                          <a:effectLst/>
                          <a:latin typeface="+mn-ea"/>
                          <a:ea typeface="+mn-ea"/>
                        </a:rPr>
                        <a:t>      AMI=1</a:t>
                      </a:r>
                      <a:r>
                        <a:rPr lang="zh-CN" sz="800" kern="100" dirty="0">
                          <a:effectLst/>
                          <a:latin typeface="+mn-ea"/>
                          <a:ea typeface="+mn-ea"/>
                        </a:rPr>
                        <a:t>。</a:t>
                      </a:r>
                      <a:endParaRPr lang="zh-CN" sz="800" kern="100" dirty="0">
                        <a:effectLst/>
                        <a:latin typeface="+mn-ea"/>
                        <a:ea typeface="+mn-ea"/>
                      </a:endParaRPr>
                    </a:p>
                    <a:p>
                      <a:pPr marL="160020" indent="-160020" algn="just">
                        <a:spcAft>
                          <a:spcPts val="0"/>
                        </a:spcAft>
                      </a:pPr>
                      <a:r>
                        <a:rPr lang="en-US" sz="800" kern="100" dirty="0">
                          <a:effectLst/>
                          <a:latin typeface="+mn-ea"/>
                          <a:ea typeface="+mn-ea"/>
                        </a:rPr>
                        <a:t>         IDE=1</a:t>
                      </a:r>
                      <a:r>
                        <a:rPr lang="zh-CN" sz="800" kern="100" dirty="0">
                          <a:effectLst/>
                          <a:latin typeface="+mn-ea"/>
                          <a:ea typeface="+mn-ea"/>
                        </a:rPr>
                        <a:t>接收的消息有一个扩展标识符。</a:t>
                      </a:r>
                      <a:endParaRPr lang="zh-CN" sz="800" kern="100" dirty="0">
                        <a:effectLst/>
                        <a:latin typeface="+mn-ea"/>
                        <a:ea typeface="+mn-ea"/>
                      </a:endParaRPr>
                    </a:p>
                    <a:p>
                      <a:pPr marL="160020" indent="-160020" algn="just">
                        <a:spcAft>
                          <a:spcPts val="0"/>
                        </a:spcAft>
                      </a:pPr>
                      <a:r>
                        <a:rPr lang="en-US" sz="800" kern="100" dirty="0">
                          <a:effectLst/>
                          <a:latin typeface="+mn-ea"/>
                          <a:ea typeface="+mn-ea"/>
                        </a:rPr>
                        <a:t>         IDE=0</a:t>
                      </a:r>
                      <a:r>
                        <a:rPr lang="zh-CN" sz="800" kern="100" dirty="0">
                          <a:effectLst/>
                          <a:latin typeface="+mn-ea"/>
                          <a:ea typeface="+mn-ea"/>
                        </a:rPr>
                        <a:t>接收的消息有一个标准标识符。</a:t>
                      </a:r>
                      <a:endParaRPr lang="zh-CN" sz="800" kern="100" dirty="0">
                        <a:effectLst/>
                        <a:latin typeface="+mn-ea"/>
                        <a:ea typeface="+mn-ea"/>
                      </a:endParaRPr>
                    </a:p>
                    <a:p>
                      <a:pPr marL="160020" indent="-160020" algn="just">
                        <a:spcAft>
                          <a:spcPts val="0"/>
                        </a:spcAft>
                      </a:pPr>
                      <a:r>
                        <a:rPr lang="en-US" sz="800" kern="100" dirty="0">
                          <a:effectLst/>
                          <a:latin typeface="+mn-ea"/>
                          <a:ea typeface="+mn-ea"/>
                        </a:rPr>
                        <a:t>      AMI=0</a:t>
                      </a:r>
                      <a:r>
                        <a:rPr lang="zh-CN" sz="800" kern="100" dirty="0">
                          <a:effectLst/>
                          <a:latin typeface="+mn-ea"/>
                          <a:ea typeface="+mn-ea"/>
                        </a:rPr>
                        <a:t>。</a:t>
                      </a:r>
                      <a:endParaRPr lang="zh-CN" sz="800" kern="100" dirty="0">
                        <a:effectLst/>
                        <a:latin typeface="+mn-ea"/>
                        <a:ea typeface="+mn-ea"/>
                      </a:endParaRPr>
                    </a:p>
                    <a:p>
                      <a:pPr marL="160020" indent="-160020" algn="just">
                        <a:spcAft>
                          <a:spcPts val="0"/>
                        </a:spcAft>
                      </a:pPr>
                      <a:r>
                        <a:rPr lang="en-US" sz="800" kern="100" dirty="0">
                          <a:effectLst/>
                          <a:latin typeface="+mn-ea"/>
                          <a:ea typeface="+mn-ea"/>
                        </a:rPr>
                        <a:t>         IDE=1</a:t>
                      </a:r>
                      <a:r>
                        <a:rPr lang="zh-CN" sz="800" kern="100" dirty="0">
                          <a:effectLst/>
                          <a:latin typeface="+mn-ea"/>
                          <a:ea typeface="+mn-ea"/>
                        </a:rPr>
                        <a:t>要接收的消息必须有一个扩展标识符。</a:t>
                      </a:r>
                      <a:endParaRPr lang="zh-CN" sz="800" kern="100" dirty="0">
                        <a:effectLst/>
                        <a:latin typeface="+mn-ea"/>
                        <a:ea typeface="+mn-ea"/>
                      </a:endParaRPr>
                    </a:p>
                    <a:p>
                      <a:pPr marL="160020" indent="-160020" algn="just">
                        <a:spcAft>
                          <a:spcPts val="0"/>
                        </a:spcAft>
                      </a:pPr>
                      <a:r>
                        <a:rPr lang="en-US" sz="800" kern="100" dirty="0">
                          <a:effectLst/>
                          <a:latin typeface="+mn-ea"/>
                          <a:ea typeface="+mn-ea"/>
                        </a:rPr>
                        <a:t>         IDE=0</a:t>
                      </a:r>
                      <a:r>
                        <a:rPr lang="zh-CN" sz="800" kern="100" dirty="0">
                          <a:effectLst/>
                          <a:latin typeface="+mn-ea"/>
                          <a:ea typeface="+mn-ea"/>
                        </a:rPr>
                        <a:t>要接收的消息必须有一个标准标识符。</a:t>
                      </a:r>
                      <a:endParaRPr lang="zh-CN" sz="800" kern="100" dirty="0">
                        <a:effectLst/>
                        <a:latin typeface="+mn-ea"/>
                        <a:ea typeface="+mn-ea"/>
                        <a:cs typeface="Times New Roman" panose="02020603050405020304" pitchFamily="18" charset="0"/>
                      </a:endParaRPr>
                    </a:p>
                  </a:txBody>
                  <a:tcPr marL="43017" marR="43017" marT="0" marB="0"/>
                </a:tc>
              </a:tr>
              <a:tr h="602228">
                <a:tc>
                  <a:txBody>
                    <a:bodyPr/>
                    <a:lstStyle/>
                    <a:p>
                      <a:pPr algn="just">
                        <a:spcAft>
                          <a:spcPts val="0"/>
                        </a:spcAft>
                      </a:pPr>
                      <a:r>
                        <a:rPr lang="en-US" sz="800" kern="100">
                          <a:effectLst/>
                          <a:latin typeface="+mn-ea"/>
                          <a:ea typeface="+mn-ea"/>
                        </a:rPr>
                        <a:t>30</a:t>
                      </a:r>
                      <a:endParaRPr lang="zh-CN" sz="800" kern="100">
                        <a:effectLst/>
                        <a:latin typeface="+mn-ea"/>
                        <a:ea typeface="+mn-ea"/>
                        <a:cs typeface="Times New Roman" panose="02020603050405020304" pitchFamily="18" charset="0"/>
                      </a:endParaRPr>
                    </a:p>
                  </a:txBody>
                  <a:tcPr marL="43017" marR="43017" marT="0" marB="0"/>
                </a:tc>
                <a:tc>
                  <a:txBody>
                    <a:bodyPr/>
                    <a:lstStyle/>
                    <a:p>
                      <a:pPr algn="just">
                        <a:spcAft>
                          <a:spcPts val="0"/>
                        </a:spcAft>
                      </a:pPr>
                      <a:r>
                        <a:rPr lang="en-US" sz="800" kern="100" dirty="0">
                          <a:effectLst/>
                          <a:latin typeface="+mn-ea"/>
                          <a:ea typeface="+mn-ea"/>
                        </a:rPr>
                        <a:t>AME</a:t>
                      </a:r>
                      <a:endParaRPr lang="zh-CN" sz="800" kern="100" dirty="0">
                        <a:effectLst/>
                        <a:latin typeface="+mn-ea"/>
                        <a:ea typeface="+mn-ea"/>
                        <a:cs typeface="Times New Roman" panose="02020603050405020304" pitchFamily="18" charset="0"/>
                      </a:endParaRPr>
                    </a:p>
                  </a:txBody>
                  <a:tcPr marL="43017" marR="43017" marT="0" marB="0"/>
                </a:tc>
                <a:tc>
                  <a:txBody>
                    <a:bodyPr/>
                    <a:lstStyle/>
                    <a:p>
                      <a:pPr algn="just">
                        <a:spcAft>
                          <a:spcPts val="0"/>
                        </a:spcAft>
                      </a:pPr>
                      <a:r>
                        <a:rPr lang="zh-CN" sz="800" kern="100" dirty="0">
                          <a:effectLst/>
                          <a:latin typeface="+mn-ea"/>
                          <a:ea typeface="+mn-ea"/>
                        </a:rPr>
                        <a:t>接收屏蔽使能位。</a:t>
                      </a:r>
                      <a:endParaRPr lang="zh-CN" sz="800" kern="100" dirty="0">
                        <a:effectLst/>
                        <a:latin typeface="+mn-ea"/>
                        <a:ea typeface="+mn-ea"/>
                      </a:endParaRPr>
                    </a:p>
                    <a:p>
                      <a:pPr algn="just">
                        <a:spcAft>
                          <a:spcPts val="0"/>
                        </a:spcAft>
                      </a:pPr>
                      <a:r>
                        <a:rPr lang="en-US" sz="800" kern="100" dirty="0">
                          <a:effectLst/>
                          <a:latin typeface="+mn-ea"/>
                          <a:ea typeface="+mn-ea"/>
                        </a:rPr>
                        <a:t>AME</a:t>
                      </a:r>
                      <a:r>
                        <a:rPr lang="zh-CN" sz="800" kern="100" dirty="0">
                          <a:effectLst/>
                          <a:latin typeface="+mn-ea"/>
                          <a:ea typeface="+mn-ea"/>
                        </a:rPr>
                        <a:t>只用于接收邮箱。当该位被置位时，不能将邮箱设置为对、自动应答邮箱（</a:t>
                      </a:r>
                      <a:r>
                        <a:rPr lang="en-US" sz="800" kern="100" dirty="0">
                          <a:effectLst/>
                          <a:latin typeface="+mn-ea"/>
                          <a:ea typeface="+mn-ea"/>
                        </a:rPr>
                        <a:t>AAM[n]=1</a:t>
                      </a:r>
                      <a:r>
                        <a:rPr lang="zh-CN" sz="800" kern="100" dirty="0">
                          <a:effectLst/>
                          <a:latin typeface="+mn-ea"/>
                          <a:ea typeface="+mn-ea"/>
                        </a:rPr>
                        <a:t>，</a:t>
                      </a:r>
                      <a:r>
                        <a:rPr lang="en-US" sz="800" kern="100" dirty="0">
                          <a:effectLst/>
                          <a:latin typeface="+mn-ea"/>
                          <a:ea typeface="+mn-ea"/>
                        </a:rPr>
                        <a:t>MD[n]=0</a:t>
                      </a:r>
                      <a:r>
                        <a:rPr lang="zh-CN" sz="800" kern="100" dirty="0">
                          <a:effectLst/>
                          <a:latin typeface="+mn-ea"/>
                          <a:ea typeface="+mn-ea"/>
                        </a:rPr>
                        <a:t>），否则邮箱的操作将不确定。该位不能被接收消息所修改。</a:t>
                      </a:r>
                      <a:endParaRPr lang="zh-CN" sz="800" kern="100" dirty="0">
                        <a:effectLst/>
                        <a:latin typeface="+mn-ea"/>
                        <a:ea typeface="+mn-ea"/>
                      </a:endParaRPr>
                    </a:p>
                    <a:p>
                      <a:pPr algn="just">
                        <a:spcAft>
                          <a:spcPts val="0"/>
                        </a:spcAft>
                      </a:pPr>
                      <a:r>
                        <a:rPr lang="en-US" sz="800" kern="100" dirty="0">
                          <a:effectLst/>
                          <a:latin typeface="+mn-ea"/>
                          <a:ea typeface="+mn-ea"/>
                        </a:rPr>
                        <a:t>  1  </a:t>
                      </a:r>
                      <a:r>
                        <a:rPr lang="zh-CN" sz="800" kern="100" dirty="0">
                          <a:effectLst/>
                          <a:latin typeface="+mn-ea"/>
                          <a:ea typeface="+mn-ea"/>
                        </a:rPr>
                        <a:t>使能相应的接收屏蔽。</a:t>
                      </a:r>
                      <a:endParaRPr lang="zh-CN" sz="800" kern="100" dirty="0">
                        <a:effectLst/>
                        <a:latin typeface="+mn-ea"/>
                        <a:ea typeface="+mn-ea"/>
                      </a:endParaRPr>
                    </a:p>
                    <a:p>
                      <a:pPr algn="just">
                        <a:spcAft>
                          <a:spcPts val="0"/>
                        </a:spcAft>
                      </a:pPr>
                      <a:r>
                        <a:rPr lang="en-US" sz="800" kern="100" dirty="0">
                          <a:effectLst/>
                          <a:latin typeface="+mn-ea"/>
                          <a:ea typeface="+mn-ea"/>
                        </a:rPr>
                        <a:t>  0  </a:t>
                      </a:r>
                      <a:r>
                        <a:rPr lang="zh-CN" sz="800" kern="100" dirty="0">
                          <a:effectLst/>
                          <a:latin typeface="+mn-ea"/>
                          <a:ea typeface="+mn-ea"/>
                        </a:rPr>
                        <a:t>不使用接收屏蔽，为了接收消息，所有的标识符位必须匹配。</a:t>
                      </a:r>
                      <a:endParaRPr lang="zh-CN" sz="800" kern="100" dirty="0">
                        <a:effectLst/>
                        <a:latin typeface="+mn-ea"/>
                        <a:ea typeface="+mn-ea"/>
                        <a:cs typeface="Times New Roman" panose="02020603050405020304" pitchFamily="18" charset="0"/>
                      </a:endParaRPr>
                    </a:p>
                  </a:txBody>
                  <a:tcPr marL="43017" marR="43017" marT="0" marB="0"/>
                </a:tc>
              </a:tr>
              <a:tr h="702599">
                <a:tc>
                  <a:txBody>
                    <a:bodyPr/>
                    <a:lstStyle/>
                    <a:p>
                      <a:pPr algn="just">
                        <a:spcAft>
                          <a:spcPts val="0"/>
                        </a:spcAft>
                      </a:pPr>
                      <a:r>
                        <a:rPr lang="en-US" sz="800" kern="100">
                          <a:effectLst/>
                          <a:latin typeface="+mn-ea"/>
                          <a:ea typeface="+mn-ea"/>
                        </a:rPr>
                        <a:t>29</a:t>
                      </a:r>
                      <a:endParaRPr lang="zh-CN" sz="800" kern="100">
                        <a:effectLst/>
                        <a:latin typeface="+mn-ea"/>
                        <a:ea typeface="+mn-ea"/>
                        <a:cs typeface="Times New Roman" panose="02020603050405020304" pitchFamily="18" charset="0"/>
                      </a:endParaRPr>
                    </a:p>
                  </a:txBody>
                  <a:tcPr marL="43017" marR="43017" marT="0" marB="0"/>
                </a:tc>
                <a:tc>
                  <a:txBody>
                    <a:bodyPr/>
                    <a:lstStyle/>
                    <a:p>
                      <a:pPr algn="just">
                        <a:spcAft>
                          <a:spcPts val="0"/>
                        </a:spcAft>
                      </a:pPr>
                      <a:r>
                        <a:rPr lang="en-US" sz="800" kern="100">
                          <a:effectLst/>
                          <a:latin typeface="+mn-ea"/>
                          <a:ea typeface="+mn-ea"/>
                        </a:rPr>
                        <a:t>AAM</a:t>
                      </a:r>
                      <a:endParaRPr lang="zh-CN" sz="800" kern="100">
                        <a:effectLst/>
                        <a:latin typeface="+mn-ea"/>
                        <a:ea typeface="+mn-ea"/>
                        <a:cs typeface="Times New Roman" panose="02020603050405020304" pitchFamily="18" charset="0"/>
                      </a:endParaRPr>
                    </a:p>
                  </a:txBody>
                  <a:tcPr marL="43017" marR="43017" marT="0" marB="0"/>
                </a:tc>
                <a:tc>
                  <a:txBody>
                    <a:bodyPr/>
                    <a:lstStyle/>
                    <a:p>
                      <a:pPr algn="just">
                        <a:spcAft>
                          <a:spcPts val="0"/>
                        </a:spcAft>
                      </a:pPr>
                      <a:r>
                        <a:rPr lang="zh-CN" sz="800" kern="100" dirty="0">
                          <a:effectLst/>
                          <a:latin typeface="+mn-ea"/>
                          <a:ea typeface="+mn-ea"/>
                        </a:rPr>
                        <a:t>自动应答模式位。</a:t>
                      </a:r>
                      <a:endParaRPr lang="zh-CN" sz="800" kern="100" dirty="0">
                        <a:effectLst/>
                        <a:latin typeface="+mn-ea"/>
                        <a:ea typeface="+mn-ea"/>
                      </a:endParaRPr>
                    </a:p>
                    <a:p>
                      <a:pPr algn="just">
                        <a:spcAft>
                          <a:spcPts val="0"/>
                        </a:spcAft>
                      </a:pPr>
                      <a:r>
                        <a:rPr lang="en-US" sz="800" kern="100" dirty="0">
                          <a:effectLst/>
                          <a:latin typeface="+mn-ea"/>
                          <a:ea typeface="+mn-ea"/>
                        </a:rPr>
                        <a:t>AAM</a:t>
                      </a:r>
                      <a:r>
                        <a:rPr lang="zh-CN" sz="800" kern="100" dirty="0">
                          <a:effectLst/>
                          <a:latin typeface="+mn-ea"/>
                          <a:ea typeface="+mn-ea"/>
                        </a:rPr>
                        <a:t>只用于发送邮箱。对于接收邮箱，该位没有影响，邮箱总被配置为标准接收操作。该位不能被接收消息所修改。</a:t>
                      </a:r>
                      <a:endParaRPr lang="zh-CN" sz="800" kern="100" dirty="0">
                        <a:effectLst/>
                        <a:latin typeface="+mn-ea"/>
                        <a:ea typeface="+mn-ea"/>
                      </a:endParaRPr>
                    </a:p>
                    <a:p>
                      <a:pPr marL="333375" indent="-333375" algn="just">
                        <a:spcAft>
                          <a:spcPts val="0"/>
                        </a:spcAft>
                      </a:pPr>
                      <a:r>
                        <a:rPr lang="en-US" sz="800" kern="100" dirty="0">
                          <a:effectLst/>
                          <a:latin typeface="+mn-ea"/>
                          <a:ea typeface="+mn-ea"/>
                        </a:rPr>
                        <a:t>  1  </a:t>
                      </a:r>
                      <a:r>
                        <a:rPr lang="zh-CN" sz="800" kern="100" dirty="0">
                          <a:effectLst/>
                          <a:latin typeface="+mn-ea"/>
                          <a:ea typeface="+mn-ea"/>
                        </a:rPr>
                        <a:t>自动应答模式。如果接收到一个匹配的远程帧请求，</a:t>
                      </a:r>
                      <a:r>
                        <a:rPr lang="en-US" sz="800" kern="100" dirty="0">
                          <a:effectLst/>
                          <a:latin typeface="+mn-ea"/>
                          <a:ea typeface="+mn-ea"/>
                        </a:rPr>
                        <a:t>CAN</a:t>
                      </a:r>
                      <a:r>
                        <a:rPr lang="zh-CN" sz="800" kern="100" dirty="0">
                          <a:effectLst/>
                          <a:latin typeface="+mn-ea"/>
                          <a:ea typeface="+mn-ea"/>
                        </a:rPr>
                        <a:t>模块通过发送邮箱中的内容来应答远程帧请求。</a:t>
                      </a:r>
                      <a:endParaRPr lang="zh-CN" sz="800" kern="100" dirty="0">
                        <a:effectLst/>
                        <a:latin typeface="+mn-ea"/>
                        <a:ea typeface="+mn-ea"/>
                      </a:endParaRPr>
                    </a:p>
                    <a:p>
                      <a:pPr marL="333375" indent="-333375" algn="just">
                        <a:spcAft>
                          <a:spcPts val="0"/>
                        </a:spcAft>
                      </a:pPr>
                      <a:r>
                        <a:rPr lang="en-US" sz="800" kern="100" dirty="0">
                          <a:effectLst/>
                          <a:latin typeface="+mn-ea"/>
                          <a:ea typeface="+mn-ea"/>
                        </a:rPr>
                        <a:t>  0  </a:t>
                      </a:r>
                      <a:r>
                        <a:rPr lang="zh-CN" sz="800" kern="100" dirty="0">
                          <a:effectLst/>
                          <a:latin typeface="+mn-ea"/>
                          <a:ea typeface="+mn-ea"/>
                        </a:rPr>
                        <a:t>正常发送模式。邮箱不应答远程请求。接收到的远程帧对消息邮箱没有影响。</a:t>
                      </a:r>
                      <a:endParaRPr lang="zh-CN" sz="800" kern="100" dirty="0">
                        <a:effectLst/>
                        <a:latin typeface="+mn-ea"/>
                        <a:ea typeface="+mn-ea"/>
                        <a:cs typeface="Times New Roman" panose="02020603050405020304" pitchFamily="18" charset="0"/>
                      </a:endParaRPr>
                    </a:p>
                  </a:txBody>
                  <a:tcPr marL="43017" marR="43017" marT="0" marB="0"/>
                </a:tc>
              </a:tr>
              <a:tr h="501857">
                <a:tc>
                  <a:txBody>
                    <a:bodyPr/>
                    <a:lstStyle/>
                    <a:p>
                      <a:pPr algn="just">
                        <a:spcAft>
                          <a:spcPts val="0"/>
                        </a:spcAft>
                      </a:pPr>
                      <a:r>
                        <a:rPr lang="en-US" sz="800" kern="100">
                          <a:effectLst/>
                          <a:latin typeface="+mn-ea"/>
                          <a:ea typeface="+mn-ea"/>
                        </a:rPr>
                        <a:t>28</a:t>
                      </a:r>
                      <a:r>
                        <a:rPr lang="zh-CN" sz="800" kern="100">
                          <a:effectLst/>
                          <a:latin typeface="+mn-ea"/>
                          <a:ea typeface="+mn-ea"/>
                        </a:rPr>
                        <a:t>～</a:t>
                      </a:r>
                      <a:r>
                        <a:rPr lang="en-US" sz="800" kern="100">
                          <a:effectLst/>
                          <a:latin typeface="+mn-ea"/>
                          <a:ea typeface="+mn-ea"/>
                        </a:rPr>
                        <a:t>0</a:t>
                      </a:r>
                      <a:endParaRPr lang="zh-CN" sz="800" kern="100">
                        <a:effectLst/>
                        <a:latin typeface="+mn-ea"/>
                        <a:ea typeface="+mn-ea"/>
                        <a:cs typeface="Times New Roman" panose="02020603050405020304" pitchFamily="18" charset="0"/>
                      </a:endParaRPr>
                    </a:p>
                  </a:txBody>
                  <a:tcPr marL="43017" marR="43017" marT="0" marB="0"/>
                </a:tc>
                <a:tc>
                  <a:txBody>
                    <a:bodyPr/>
                    <a:lstStyle/>
                    <a:p>
                      <a:pPr algn="just">
                        <a:spcAft>
                          <a:spcPts val="0"/>
                        </a:spcAft>
                      </a:pPr>
                      <a:r>
                        <a:rPr lang="en-US" sz="800" kern="100">
                          <a:effectLst/>
                          <a:latin typeface="+mn-ea"/>
                          <a:ea typeface="+mn-ea"/>
                        </a:rPr>
                        <a:t>ID 28</a:t>
                      </a:r>
                      <a:r>
                        <a:rPr lang="zh-CN" sz="800" kern="100">
                          <a:effectLst/>
                          <a:latin typeface="+mn-ea"/>
                          <a:ea typeface="+mn-ea"/>
                        </a:rPr>
                        <a:t>：</a:t>
                      </a:r>
                      <a:r>
                        <a:rPr lang="en-US" sz="800" kern="100">
                          <a:effectLst/>
                          <a:latin typeface="+mn-ea"/>
                          <a:ea typeface="+mn-ea"/>
                        </a:rPr>
                        <a:t>0 </a:t>
                      </a:r>
                      <a:endParaRPr lang="zh-CN" sz="800" kern="100">
                        <a:effectLst/>
                        <a:latin typeface="+mn-ea"/>
                        <a:ea typeface="+mn-ea"/>
                        <a:cs typeface="Times New Roman" panose="02020603050405020304" pitchFamily="18" charset="0"/>
                      </a:endParaRPr>
                    </a:p>
                  </a:txBody>
                  <a:tcPr marL="43017" marR="43017" marT="0" marB="0"/>
                </a:tc>
                <a:tc>
                  <a:txBody>
                    <a:bodyPr/>
                    <a:lstStyle/>
                    <a:p>
                      <a:pPr marL="333375" indent="-333375" algn="just">
                        <a:spcAft>
                          <a:spcPts val="0"/>
                        </a:spcAft>
                      </a:pPr>
                      <a:r>
                        <a:rPr lang="zh-CN" sz="800" kern="100" dirty="0">
                          <a:effectLst/>
                          <a:latin typeface="+mn-ea"/>
                          <a:ea typeface="+mn-ea"/>
                        </a:rPr>
                        <a:t>消息标识符。</a:t>
                      </a:r>
                      <a:endParaRPr lang="zh-CN" sz="800" kern="100" dirty="0">
                        <a:effectLst/>
                        <a:latin typeface="+mn-ea"/>
                        <a:ea typeface="+mn-ea"/>
                      </a:endParaRPr>
                    </a:p>
                    <a:p>
                      <a:pPr marL="333375" indent="-333375" algn="just">
                        <a:spcAft>
                          <a:spcPts val="0"/>
                        </a:spcAft>
                      </a:pPr>
                      <a:r>
                        <a:rPr lang="en-US" sz="800" kern="100" dirty="0">
                          <a:effectLst/>
                          <a:latin typeface="+mn-ea"/>
                          <a:ea typeface="+mn-ea"/>
                        </a:rPr>
                        <a:t>  1  </a:t>
                      </a:r>
                      <a:r>
                        <a:rPr lang="zh-CN" sz="800" kern="100" dirty="0">
                          <a:effectLst/>
                          <a:latin typeface="+mn-ea"/>
                          <a:ea typeface="+mn-ea"/>
                        </a:rPr>
                        <a:t>标准标识符模式。如果</a:t>
                      </a:r>
                      <a:r>
                        <a:rPr lang="en-US" sz="800" kern="100" dirty="0">
                          <a:effectLst/>
                          <a:latin typeface="+mn-ea"/>
                          <a:ea typeface="+mn-ea"/>
                        </a:rPr>
                        <a:t>IDE</a:t>
                      </a:r>
                      <a:r>
                        <a:rPr lang="zh-CN" sz="800" kern="100" dirty="0">
                          <a:effectLst/>
                          <a:latin typeface="+mn-ea"/>
                          <a:ea typeface="+mn-ea"/>
                        </a:rPr>
                        <a:t>位（</a:t>
                      </a:r>
                      <a:r>
                        <a:rPr lang="en-US" sz="800" kern="100" dirty="0">
                          <a:effectLst/>
                          <a:latin typeface="+mn-ea"/>
                          <a:ea typeface="+mn-ea"/>
                        </a:rPr>
                        <a:t>MSGID.31</a:t>
                      </a:r>
                      <a:r>
                        <a:rPr lang="zh-CN" sz="800" kern="100" dirty="0">
                          <a:effectLst/>
                          <a:latin typeface="+mn-ea"/>
                          <a:ea typeface="+mn-ea"/>
                        </a:rPr>
                        <a:t>）是</a:t>
                      </a:r>
                      <a:r>
                        <a:rPr lang="en-US" sz="800" kern="100" dirty="0">
                          <a:effectLst/>
                          <a:latin typeface="+mn-ea"/>
                          <a:ea typeface="+mn-ea"/>
                        </a:rPr>
                        <a:t>0</a:t>
                      </a:r>
                      <a:r>
                        <a:rPr lang="zh-CN" sz="800" kern="100" dirty="0">
                          <a:effectLst/>
                          <a:latin typeface="+mn-ea"/>
                          <a:ea typeface="+mn-ea"/>
                        </a:rPr>
                        <a:t>，消息标识符存储在</a:t>
                      </a:r>
                      <a:r>
                        <a:rPr lang="en-US" sz="800" kern="100" dirty="0">
                          <a:effectLst/>
                          <a:latin typeface="+mn-ea"/>
                          <a:ea typeface="+mn-ea"/>
                        </a:rPr>
                        <a:t>ID.28</a:t>
                      </a:r>
                      <a:r>
                        <a:rPr lang="zh-CN" sz="800" kern="100" dirty="0">
                          <a:effectLst/>
                          <a:latin typeface="+mn-ea"/>
                          <a:ea typeface="+mn-ea"/>
                        </a:rPr>
                        <a:t>～</a:t>
                      </a:r>
                      <a:r>
                        <a:rPr lang="en-US" sz="800" kern="100" dirty="0">
                          <a:effectLst/>
                          <a:latin typeface="+mn-ea"/>
                          <a:ea typeface="+mn-ea"/>
                        </a:rPr>
                        <a:t>18</a:t>
                      </a:r>
                      <a:r>
                        <a:rPr lang="zh-CN" sz="800" kern="100" dirty="0">
                          <a:effectLst/>
                          <a:latin typeface="+mn-ea"/>
                          <a:ea typeface="+mn-ea"/>
                        </a:rPr>
                        <a:t>中。此时</a:t>
                      </a:r>
                      <a:r>
                        <a:rPr lang="en-US" sz="800" kern="100" dirty="0">
                          <a:effectLst/>
                          <a:latin typeface="+mn-ea"/>
                          <a:ea typeface="+mn-ea"/>
                        </a:rPr>
                        <a:t>ID.17</a:t>
                      </a:r>
                      <a:r>
                        <a:rPr lang="zh-CN" sz="800" kern="100" dirty="0">
                          <a:effectLst/>
                          <a:latin typeface="+mn-ea"/>
                          <a:ea typeface="+mn-ea"/>
                        </a:rPr>
                        <a:t>～</a:t>
                      </a:r>
                      <a:r>
                        <a:rPr lang="en-US" sz="800" kern="100" dirty="0">
                          <a:effectLst/>
                          <a:latin typeface="+mn-ea"/>
                          <a:ea typeface="+mn-ea"/>
                        </a:rPr>
                        <a:t>0</a:t>
                      </a:r>
                      <a:r>
                        <a:rPr lang="zh-CN" sz="800" kern="100" dirty="0">
                          <a:effectLst/>
                          <a:latin typeface="+mn-ea"/>
                          <a:ea typeface="+mn-ea"/>
                        </a:rPr>
                        <a:t>位无意义。</a:t>
                      </a:r>
                      <a:endParaRPr lang="zh-CN" sz="800" kern="100" dirty="0">
                        <a:effectLst/>
                        <a:latin typeface="+mn-ea"/>
                        <a:ea typeface="+mn-ea"/>
                      </a:endParaRPr>
                    </a:p>
                    <a:p>
                      <a:pPr marL="333375" indent="-333375" algn="just">
                        <a:spcAft>
                          <a:spcPts val="0"/>
                        </a:spcAft>
                      </a:pPr>
                      <a:r>
                        <a:rPr lang="en-US" sz="800" kern="100" dirty="0">
                          <a:effectLst/>
                          <a:latin typeface="+mn-ea"/>
                          <a:ea typeface="+mn-ea"/>
                        </a:rPr>
                        <a:t>  0  </a:t>
                      </a:r>
                      <a:r>
                        <a:rPr lang="zh-CN" sz="800" kern="100" dirty="0">
                          <a:effectLst/>
                          <a:latin typeface="+mn-ea"/>
                          <a:ea typeface="+mn-ea"/>
                        </a:rPr>
                        <a:t>扩展标识符模式。如果</a:t>
                      </a:r>
                      <a:r>
                        <a:rPr lang="en-US" sz="800" kern="100" dirty="0">
                          <a:effectLst/>
                          <a:latin typeface="+mn-ea"/>
                          <a:ea typeface="+mn-ea"/>
                        </a:rPr>
                        <a:t>IDE</a:t>
                      </a:r>
                      <a:r>
                        <a:rPr lang="zh-CN" sz="800" kern="100" dirty="0">
                          <a:effectLst/>
                          <a:latin typeface="+mn-ea"/>
                          <a:ea typeface="+mn-ea"/>
                        </a:rPr>
                        <a:t>位（</a:t>
                      </a:r>
                      <a:r>
                        <a:rPr lang="en-US" sz="800" kern="100" dirty="0">
                          <a:effectLst/>
                          <a:latin typeface="+mn-ea"/>
                          <a:ea typeface="+mn-ea"/>
                        </a:rPr>
                        <a:t>MSGID.31</a:t>
                      </a:r>
                      <a:r>
                        <a:rPr lang="zh-CN" sz="800" kern="100" dirty="0">
                          <a:effectLst/>
                          <a:latin typeface="+mn-ea"/>
                          <a:ea typeface="+mn-ea"/>
                        </a:rPr>
                        <a:t>）是</a:t>
                      </a:r>
                      <a:r>
                        <a:rPr lang="en-US" sz="800" kern="100" dirty="0">
                          <a:effectLst/>
                          <a:latin typeface="+mn-ea"/>
                          <a:ea typeface="+mn-ea"/>
                        </a:rPr>
                        <a:t>1</a:t>
                      </a:r>
                      <a:r>
                        <a:rPr lang="zh-CN" sz="800" kern="100" dirty="0">
                          <a:effectLst/>
                          <a:latin typeface="+mn-ea"/>
                          <a:ea typeface="+mn-ea"/>
                        </a:rPr>
                        <a:t>，消息标识符存储在</a:t>
                      </a:r>
                      <a:r>
                        <a:rPr lang="en-US" sz="800" kern="100" dirty="0">
                          <a:effectLst/>
                          <a:latin typeface="+mn-ea"/>
                          <a:ea typeface="+mn-ea"/>
                        </a:rPr>
                        <a:t>ID.28</a:t>
                      </a:r>
                      <a:r>
                        <a:rPr lang="zh-CN" sz="800" kern="100" dirty="0">
                          <a:effectLst/>
                          <a:latin typeface="+mn-ea"/>
                          <a:ea typeface="+mn-ea"/>
                        </a:rPr>
                        <a:t>～</a:t>
                      </a:r>
                      <a:r>
                        <a:rPr lang="en-US" sz="800" kern="100" dirty="0">
                          <a:effectLst/>
                          <a:latin typeface="+mn-ea"/>
                          <a:ea typeface="+mn-ea"/>
                        </a:rPr>
                        <a:t>0</a:t>
                      </a:r>
                      <a:r>
                        <a:rPr lang="zh-CN" sz="800" kern="100" dirty="0">
                          <a:effectLst/>
                          <a:latin typeface="+mn-ea"/>
                          <a:ea typeface="+mn-ea"/>
                        </a:rPr>
                        <a:t>中。</a:t>
                      </a:r>
                      <a:endParaRPr lang="zh-CN" sz="800" kern="100" dirty="0">
                        <a:effectLst/>
                        <a:latin typeface="+mn-ea"/>
                        <a:ea typeface="+mn-ea"/>
                        <a:cs typeface="Times New Roman" panose="02020603050405020304" pitchFamily="18" charset="0"/>
                      </a:endParaRPr>
                    </a:p>
                  </a:txBody>
                  <a:tcPr marL="43017" marR="43017"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 eCAN</a:t>
            </a:r>
            <a:r>
              <a:rPr lang="zh-CN" altLang="en-US" dirty="0"/>
              <a:t>模块的</a:t>
            </a:r>
            <a:r>
              <a:rPr lang="zh-CN" altLang="en-US" dirty="0" smtClean="0"/>
              <a:t>概述</a:t>
            </a:r>
            <a:r>
              <a:rPr lang="en-US" altLang="zh-CN" dirty="0" smtClean="0"/>
              <a:t>·eCAN</a:t>
            </a:r>
            <a:r>
              <a:rPr lang="zh-CN" altLang="en-US" dirty="0"/>
              <a:t>模块的邮箱</a:t>
            </a:r>
            <a:endParaRPr lang="zh-CN" altLang="en-US" dirty="0"/>
          </a:p>
        </p:txBody>
      </p:sp>
      <p:sp>
        <p:nvSpPr>
          <p:cNvPr id="4" name="矩形 3"/>
          <p:cNvSpPr/>
          <p:nvPr/>
        </p:nvSpPr>
        <p:spPr>
          <a:xfrm>
            <a:off x="503548" y="864828"/>
            <a:ext cx="8136904" cy="1323439"/>
          </a:xfrm>
          <a:prstGeom prst="rect">
            <a:avLst/>
          </a:prstGeom>
        </p:spPr>
        <p:txBody>
          <a:bodyPr wrap="square">
            <a:spAutoFit/>
          </a:bodyPr>
          <a:lstStyle/>
          <a:p>
            <a:pPr indent="450850" algn="just"/>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．消息控制寄存器</a:t>
            </a:r>
            <a:r>
              <a:rPr lang="en-US" altLang="zh-CN" sz="2000" kern="100" dirty="0">
                <a:solidFill>
                  <a:schemeClr val="tx1">
                    <a:lumMod val="65000"/>
                    <a:lumOff val="35000"/>
                  </a:schemeClr>
                </a:solidFill>
                <a:latin typeface="+mn-ea"/>
              </a:rPr>
              <a:t>MSGCTRL</a:t>
            </a:r>
            <a:endParaRPr lang="en-US" altLang="zh-CN" sz="2000" kern="100" dirty="0">
              <a:solidFill>
                <a:schemeClr val="tx1">
                  <a:lumMod val="65000"/>
                  <a:lumOff val="35000"/>
                </a:schemeClr>
              </a:solidFill>
              <a:latin typeface="+mn-ea"/>
            </a:endParaRPr>
          </a:p>
          <a:p>
            <a:pPr indent="450850" algn="just"/>
            <a:r>
              <a:rPr lang="zh-CN" altLang="en-US" sz="2000" kern="100" dirty="0">
                <a:solidFill>
                  <a:schemeClr val="tx1">
                    <a:lumMod val="65000"/>
                    <a:lumOff val="35000"/>
                  </a:schemeClr>
                </a:solidFill>
                <a:latin typeface="+mn-ea"/>
              </a:rPr>
              <a:t>对于发送邮箱，消息控制寄存器确定了要发送的字节数、发送的优先级和远程帧操作等内容。消息控制寄存器</a:t>
            </a:r>
            <a:r>
              <a:rPr lang="en-US" altLang="zh-CN" sz="2000" kern="100" dirty="0">
                <a:solidFill>
                  <a:schemeClr val="tx1">
                    <a:lumMod val="65000"/>
                    <a:lumOff val="35000"/>
                  </a:schemeClr>
                </a:solidFill>
                <a:latin typeface="+mn-ea"/>
              </a:rPr>
              <a:t>MSGCTRL</a:t>
            </a:r>
            <a:r>
              <a:rPr lang="zh-CN" altLang="en-US" sz="2000" kern="100" dirty="0">
                <a:solidFill>
                  <a:schemeClr val="tx1">
                    <a:lumMod val="65000"/>
                    <a:lumOff val="35000"/>
                  </a:schemeClr>
                </a:solidFill>
                <a:latin typeface="+mn-ea"/>
              </a:rPr>
              <a:t>的位情况如图</a:t>
            </a:r>
            <a:r>
              <a:rPr lang="en-US" altLang="zh-CN" sz="2000" kern="100" dirty="0">
                <a:solidFill>
                  <a:schemeClr val="tx1">
                    <a:lumMod val="65000"/>
                    <a:lumOff val="35000"/>
                  </a:schemeClr>
                </a:solidFill>
                <a:latin typeface="+mn-ea"/>
              </a:rPr>
              <a:t>17-18</a:t>
            </a:r>
            <a:r>
              <a:rPr lang="zh-CN" altLang="en-US" sz="2000" kern="100" dirty="0">
                <a:solidFill>
                  <a:schemeClr val="tx1">
                    <a:lumMod val="65000"/>
                    <a:lumOff val="35000"/>
                  </a:schemeClr>
                </a:solidFill>
                <a:latin typeface="+mn-ea"/>
              </a:rPr>
              <a:t>所示。</a:t>
            </a:r>
            <a:endParaRPr lang="zh-CN" altLang="en-US" sz="2000" kern="100" dirty="0">
              <a:solidFill>
                <a:schemeClr val="tx1">
                  <a:lumMod val="65000"/>
                  <a:lumOff val="35000"/>
                </a:schemeClr>
              </a:solidFill>
              <a:latin typeface="+mn-ea"/>
            </a:endParaRPr>
          </a:p>
        </p:txBody>
      </p:sp>
      <p:sp>
        <p:nvSpPr>
          <p:cNvPr id="9" name="矩形 8"/>
          <p:cNvSpPr/>
          <p:nvPr/>
        </p:nvSpPr>
        <p:spPr>
          <a:xfrm>
            <a:off x="2456677" y="3539792"/>
            <a:ext cx="4230645" cy="400110"/>
          </a:xfrm>
          <a:prstGeom prst="rect">
            <a:avLst/>
          </a:prstGeom>
        </p:spPr>
        <p:txBody>
          <a:bodyPr wrap="none">
            <a:spAutoFit/>
          </a:bodyPr>
          <a:lstStyle/>
          <a:p>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17-18 </a:t>
            </a:r>
            <a:r>
              <a:rPr lang="zh-CN" altLang="en-US" sz="2000" kern="100" dirty="0">
                <a:latin typeface="+mn-ea"/>
                <a:cs typeface="Times New Roman" panose="02020603050405020304" pitchFamily="18" charset="0"/>
              </a:rPr>
              <a:t>消息控制寄存器</a:t>
            </a:r>
            <a:r>
              <a:rPr lang="en-US" altLang="zh-CN" sz="2000" kern="100" dirty="0">
                <a:latin typeface="+mn-ea"/>
                <a:cs typeface="Times New Roman" panose="02020603050405020304" pitchFamily="18" charset="0"/>
              </a:rPr>
              <a:t>MSGCTRL</a:t>
            </a:r>
            <a:endParaRPr lang="zh-CN" altLang="en-US" sz="2000" dirty="0">
              <a:latin typeface="+mn-ea"/>
            </a:endParaRPr>
          </a:p>
        </p:txBody>
      </p:sp>
      <p:sp>
        <p:nvSpPr>
          <p:cNvPr id="10" name="矩形 9"/>
          <p:cNvSpPr/>
          <p:nvPr/>
        </p:nvSpPr>
        <p:spPr>
          <a:xfrm>
            <a:off x="503548" y="3939902"/>
            <a:ext cx="8235788" cy="707886"/>
          </a:xfrm>
          <a:prstGeom prst="rect">
            <a:avLst/>
          </a:prstGeom>
        </p:spPr>
        <p:txBody>
          <a:bodyPr wrap="square">
            <a:spAutoFit/>
          </a:bodyPr>
          <a:lstStyle/>
          <a:p>
            <a:pPr algn="just">
              <a:spcAft>
                <a:spcPts val="0"/>
              </a:spcAft>
            </a:pPr>
            <a:r>
              <a:rPr lang="zh-CN" altLang="en-US"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RW=</a:t>
            </a:r>
            <a:r>
              <a:rPr lang="zh-CN" altLang="en-US" sz="2000" kern="100" dirty="0">
                <a:latin typeface="+mn-ea"/>
                <a:cs typeface="Times New Roman" panose="02020603050405020304" pitchFamily="18" charset="0"/>
              </a:rPr>
              <a:t>任何时间可读，当邮箱被禁止时或为传输进行配置时可写</a:t>
            </a:r>
            <a:r>
              <a:rPr lang="zh-CN" altLang="en-US" sz="2000" kern="100" dirty="0" smtClean="0">
                <a:latin typeface="+mn-ea"/>
                <a:cs typeface="Times New Roman" panose="02020603050405020304" pitchFamily="18" charset="0"/>
              </a:rPr>
              <a:t>；</a:t>
            </a:r>
            <a:endParaRPr lang="en-US" altLang="zh-CN" sz="2000" kern="100" dirty="0" smtClean="0">
              <a:latin typeface="+mn-ea"/>
              <a:cs typeface="Times New Roman" panose="02020603050405020304" pitchFamily="18" charset="0"/>
            </a:endParaRPr>
          </a:p>
          <a:p>
            <a:pPr algn="just">
              <a:spcAft>
                <a:spcPts val="0"/>
              </a:spcAft>
            </a:pPr>
            <a:r>
              <a:rPr lang="en-US" altLang="zh-CN" sz="2000" kern="100" dirty="0" smtClean="0">
                <a:latin typeface="+mn-ea"/>
                <a:cs typeface="Times New Roman" panose="02020603050405020304" pitchFamily="18" charset="0"/>
              </a:rPr>
              <a:t>–</a:t>
            </a:r>
            <a:r>
              <a:rPr lang="en-US" altLang="zh-CN" sz="2000" kern="100" dirty="0">
                <a:latin typeface="+mn-ea"/>
                <a:cs typeface="Times New Roman" panose="02020603050405020304" pitchFamily="18" charset="0"/>
              </a:rPr>
              <a:t>n=</a:t>
            </a:r>
            <a:r>
              <a:rPr lang="zh-CN" altLang="en-US" sz="2000" kern="100" dirty="0">
                <a:latin typeface="+mn-ea"/>
                <a:cs typeface="Times New Roman" panose="02020603050405020304" pitchFamily="18" charset="0"/>
              </a:rPr>
              <a:t>复位后的值；</a:t>
            </a:r>
            <a:r>
              <a:rPr lang="en-US" altLang="zh-CN" sz="2000" kern="100" dirty="0">
                <a:latin typeface="+mn-ea"/>
                <a:cs typeface="Times New Roman" panose="02020603050405020304" pitchFamily="18" charset="0"/>
              </a:rPr>
              <a:t>x=</a:t>
            </a:r>
            <a:r>
              <a:rPr lang="zh-CN" altLang="en-US" sz="2000" kern="100" dirty="0">
                <a:latin typeface="+mn-ea"/>
                <a:cs typeface="Times New Roman" panose="02020603050405020304" pitchFamily="18" charset="0"/>
              </a:rPr>
              <a:t>不确定。</a:t>
            </a:r>
            <a:endParaRPr lang="zh-CN" altLang="zh-CN" sz="2000" kern="100" dirty="0">
              <a:latin typeface="+mn-ea"/>
              <a:cs typeface="Times New Roman" panose="02020603050405020304" pitchFamily="18" charset="0"/>
            </a:endParaRPr>
          </a:p>
        </p:txBody>
      </p:sp>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69876" y="2220877"/>
            <a:ext cx="6804248" cy="122205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 eCAN</a:t>
            </a:r>
            <a:r>
              <a:rPr lang="zh-CN" altLang="en-US" dirty="0"/>
              <a:t>模块的</a:t>
            </a:r>
            <a:r>
              <a:rPr lang="zh-CN" altLang="en-US" dirty="0" smtClean="0"/>
              <a:t>概述</a:t>
            </a:r>
            <a:r>
              <a:rPr lang="en-US" altLang="zh-CN" dirty="0" smtClean="0"/>
              <a:t>·eCAN</a:t>
            </a:r>
            <a:r>
              <a:rPr lang="zh-CN" altLang="en-US" dirty="0"/>
              <a:t>模块的邮箱</a:t>
            </a:r>
            <a:endParaRPr lang="zh-CN" altLang="en-US" dirty="0"/>
          </a:p>
        </p:txBody>
      </p:sp>
      <p:graphicFrame>
        <p:nvGraphicFramePr>
          <p:cNvPr id="4" name="表格 3"/>
          <p:cNvGraphicFramePr>
            <a:graphicFrameLocks noGrp="1"/>
          </p:cNvGraphicFramePr>
          <p:nvPr/>
        </p:nvGraphicFramePr>
        <p:xfrm>
          <a:off x="539552" y="925830"/>
          <a:ext cx="8396194" cy="3108960"/>
        </p:xfrm>
        <a:graphic>
          <a:graphicData uri="http://schemas.openxmlformats.org/drawingml/2006/table">
            <a:tbl>
              <a:tblPr firstRow="1" bandRow="1">
                <a:tableStyleId>{00A15C55-8517-42AA-B614-E9B94910E393}</a:tableStyleId>
              </a:tblPr>
              <a:tblGrid>
                <a:gridCol w="761048"/>
                <a:gridCol w="969010"/>
                <a:gridCol w="6666136"/>
              </a:tblGrid>
              <a:tr h="0">
                <a:tc>
                  <a:txBody>
                    <a:bodyPr/>
                    <a:lstStyle/>
                    <a:p>
                      <a:pPr algn="just">
                        <a:spcAft>
                          <a:spcPts val="0"/>
                        </a:spcAft>
                      </a:pPr>
                      <a:r>
                        <a:rPr lang="zh-CN" sz="1200" kern="100">
                          <a:effectLst/>
                          <a:latin typeface="+mn-ea"/>
                          <a:ea typeface="+mn-ea"/>
                        </a:rPr>
                        <a:t>位</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a:effectLst/>
                          <a:latin typeface="+mn-ea"/>
                          <a:ea typeface="+mn-ea"/>
                        </a:rPr>
                        <a:t>名称</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a:effectLst/>
                          <a:latin typeface="+mn-ea"/>
                          <a:ea typeface="+mn-ea"/>
                        </a:rPr>
                        <a:t>说明</a:t>
                      </a:r>
                      <a:endParaRPr lang="zh-CN" sz="1200" kern="10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200" kern="100">
                          <a:effectLst/>
                          <a:latin typeface="+mn-ea"/>
                          <a:ea typeface="+mn-ea"/>
                        </a:rPr>
                        <a:t>31</a:t>
                      </a:r>
                      <a:r>
                        <a:rPr lang="zh-CN" sz="1200" kern="100">
                          <a:effectLst/>
                          <a:latin typeface="+mn-ea"/>
                          <a:ea typeface="+mn-ea"/>
                        </a:rPr>
                        <a:t>～</a:t>
                      </a:r>
                      <a:r>
                        <a:rPr lang="en-US" sz="1200" kern="100">
                          <a:effectLst/>
                          <a:latin typeface="+mn-ea"/>
                          <a:ea typeface="+mn-ea"/>
                        </a:rPr>
                        <a:t>13</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200" kern="100">
                          <a:effectLst/>
                          <a:latin typeface="+mn-ea"/>
                          <a:ea typeface="+mn-ea"/>
                        </a:rPr>
                        <a:t>Reserved</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dirty="0">
                          <a:effectLst/>
                          <a:latin typeface="+mn-ea"/>
                          <a:ea typeface="+mn-ea"/>
                        </a:rPr>
                        <a:t>保留位</a:t>
                      </a:r>
                      <a:endParaRPr lang="zh-CN" sz="1200" kern="100" dirty="0">
                        <a:effectLst/>
                        <a:latin typeface="+mn-ea"/>
                        <a:ea typeface="+mn-ea"/>
                      </a:endParaRPr>
                    </a:p>
                    <a:p>
                      <a:pPr algn="just">
                        <a:spcAft>
                          <a:spcPts val="0"/>
                        </a:spcAft>
                      </a:pPr>
                      <a:r>
                        <a:rPr lang="zh-CN" sz="1200" kern="100" dirty="0">
                          <a:effectLst/>
                          <a:latin typeface="+mn-ea"/>
                          <a:ea typeface="+mn-ea"/>
                        </a:rPr>
                        <a:t>读为不确定值，写无效。</a:t>
                      </a:r>
                      <a:endParaRPr lang="zh-CN" sz="1200" kern="100" dirty="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200" kern="100">
                          <a:effectLst/>
                          <a:latin typeface="+mn-ea"/>
                          <a:ea typeface="+mn-ea"/>
                        </a:rPr>
                        <a:t>12</a:t>
                      </a:r>
                      <a:r>
                        <a:rPr lang="zh-CN" sz="1200" kern="100">
                          <a:effectLst/>
                          <a:latin typeface="+mn-ea"/>
                          <a:ea typeface="+mn-ea"/>
                        </a:rPr>
                        <a:t>～</a:t>
                      </a:r>
                      <a:r>
                        <a:rPr lang="en-US" sz="1200" kern="100">
                          <a:effectLst/>
                          <a:latin typeface="+mn-ea"/>
                          <a:ea typeface="+mn-ea"/>
                        </a:rPr>
                        <a:t>8</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200" kern="100" dirty="0">
                          <a:effectLst/>
                          <a:latin typeface="+mn-ea"/>
                          <a:ea typeface="+mn-ea"/>
                        </a:rPr>
                        <a:t>TPL.4</a:t>
                      </a:r>
                      <a:r>
                        <a:rPr lang="zh-CN" sz="1200" kern="100" dirty="0">
                          <a:effectLst/>
                          <a:latin typeface="+mn-ea"/>
                          <a:ea typeface="+mn-ea"/>
                        </a:rPr>
                        <a:t>：</a:t>
                      </a:r>
                      <a:r>
                        <a:rPr lang="en-US" sz="1200" kern="100" dirty="0">
                          <a:effectLst/>
                          <a:latin typeface="+mn-ea"/>
                          <a:ea typeface="+mn-ea"/>
                        </a:rPr>
                        <a:t>0</a:t>
                      </a:r>
                      <a:endParaRPr lang="zh-CN" sz="1200" kern="100" dirty="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dirty="0">
                          <a:effectLst/>
                          <a:latin typeface="+mn-ea"/>
                          <a:ea typeface="+mn-ea"/>
                        </a:rPr>
                        <a:t>发送优先级。</a:t>
                      </a:r>
                      <a:endParaRPr lang="zh-CN" sz="1200" kern="100" dirty="0">
                        <a:effectLst/>
                        <a:latin typeface="+mn-ea"/>
                        <a:ea typeface="+mn-ea"/>
                      </a:endParaRPr>
                    </a:p>
                    <a:p>
                      <a:pPr algn="just">
                        <a:spcAft>
                          <a:spcPts val="0"/>
                        </a:spcAft>
                      </a:pPr>
                      <a:r>
                        <a:rPr lang="zh-CN" sz="1200" kern="100" dirty="0">
                          <a:effectLst/>
                          <a:latin typeface="+mn-ea"/>
                          <a:ea typeface="+mn-ea"/>
                        </a:rPr>
                        <a:t>这</a:t>
                      </a:r>
                      <a:r>
                        <a:rPr lang="en-US" sz="1200" kern="100" dirty="0">
                          <a:effectLst/>
                          <a:latin typeface="+mn-ea"/>
                          <a:ea typeface="+mn-ea"/>
                        </a:rPr>
                        <a:t>5</a:t>
                      </a:r>
                      <a:r>
                        <a:rPr lang="zh-CN" sz="1200" kern="100" dirty="0">
                          <a:effectLst/>
                          <a:latin typeface="+mn-ea"/>
                          <a:ea typeface="+mn-ea"/>
                        </a:rPr>
                        <a:t>位定义了该邮箱相对于其他</a:t>
                      </a:r>
                      <a:r>
                        <a:rPr lang="en-US" sz="1200" kern="100" dirty="0">
                          <a:effectLst/>
                          <a:latin typeface="+mn-ea"/>
                          <a:ea typeface="+mn-ea"/>
                        </a:rPr>
                        <a:t>31</a:t>
                      </a:r>
                      <a:r>
                        <a:rPr lang="zh-CN" sz="1200" kern="100" dirty="0">
                          <a:effectLst/>
                          <a:latin typeface="+mn-ea"/>
                          <a:ea typeface="+mn-ea"/>
                        </a:rPr>
                        <a:t>个邮箱的优先级。数值最大的优先级最高。当两个邮箱具有相同的优先级时，具有较大邮箱号的消息将被优先发送。</a:t>
                      </a:r>
                      <a:r>
                        <a:rPr lang="en-US" sz="1200" kern="100" dirty="0">
                          <a:effectLst/>
                          <a:latin typeface="+mn-ea"/>
                          <a:ea typeface="+mn-ea"/>
                        </a:rPr>
                        <a:t>TPL</a:t>
                      </a:r>
                      <a:r>
                        <a:rPr lang="zh-CN" sz="1200" kern="100" dirty="0">
                          <a:effectLst/>
                          <a:latin typeface="+mn-ea"/>
                          <a:ea typeface="+mn-ea"/>
                        </a:rPr>
                        <a:t>只用于发送邮箱，而且在 </a:t>
                      </a:r>
                      <a:r>
                        <a:rPr lang="en-US" sz="1200" kern="100" dirty="0">
                          <a:effectLst/>
                          <a:latin typeface="+mn-ea"/>
                          <a:ea typeface="+mn-ea"/>
                        </a:rPr>
                        <a:t>SCC</a:t>
                      </a:r>
                      <a:r>
                        <a:rPr lang="zh-CN" sz="1200" kern="100" dirty="0">
                          <a:effectLst/>
                          <a:latin typeface="+mn-ea"/>
                          <a:ea typeface="+mn-ea"/>
                        </a:rPr>
                        <a:t>模式</a:t>
                      </a:r>
                      <a:r>
                        <a:rPr lang="en-US" sz="1200" kern="100" dirty="0">
                          <a:effectLst/>
                          <a:latin typeface="+mn-ea"/>
                          <a:ea typeface="+mn-ea"/>
                        </a:rPr>
                        <a:t>(</a:t>
                      </a:r>
                      <a:r>
                        <a:rPr lang="zh-CN" sz="1200" kern="100" dirty="0">
                          <a:effectLst/>
                          <a:latin typeface="+mn-ea"/>
                          <a:ea typeface="+mn-ea"/>
                        </a:rPr>
                        <a:t>标准</a:t>
                      </a:r>
                      <a:r>
                        <a:rPr lang="en-US" sz="1200" kern="100" dirty="0">
                          <a:effectLst/>
                          <a:latin typeface="+mn-ea"/>
                          <a:ea typeface="+mn-ea"/>
                        </a:rPr>
                        <a:t>CAN</a:t>
                      </a:r>
                      <a:r>
                        <a:rPr lang="zh-CN" sz="1200" kern="100" dirty="0">
                          <a:effectLst/>
                          <a:latin typeface="+mn-ea"/>
                          <a:ea typeface="+mn-ea"/>
                        </a:rPr>
                        <a:t>模式</a:t>
                      </a:r>
                      <a:r>
                        <a:rPr lang="en-US" sz="1200" kern="100" dirty="0">
                          <a:effectLst/>
                          <a:latin typeface="+mn-ea"/>
                          <a:ea typeface="+mn-ea"/>
                        </a:rPr>
                        <a:t>)</a:t>
                      </a:r>
                      <a:r>
                        <a:rPr lang="zh-CN" sz="1200" kern="100" dirty="0">
                          <a:effectLst/>
                          <a:latin typeface="+mn-ea"/>
                          <a:ea typeface="+mn-ea"/>
                        </a:rPr>
                        <a:t>中，不使用</a:t>
                      </a:r>
                      <a:r>
                        <a:rPr lang="en-US" sz="1200" kern="100" dirty="0">
                          <a:effectLst/>
                          <a:latin typeface="+mn-ea"/>
                          <a:ea typeface="+mn-ea"/>
                        </a:rPr>
                        <a:t>TPL</a:t>
                      </a:r>
                      <a:r>
                        <a:rPr lang="zh-CN" sz="1200" kern="100" dirty="0">
                          <a:effectLst/>
                          <a:latin typeface="+mn-ea"/>
                          <a:ea typeface="+mn-ea"/>
                        </a:rPr>
                        <a:t>。</a:t>
                      </a:r>
                      <a:endParaRPr lang="zh-CN" sz="1200" kern="100" dirty="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200" kern="100">
                          <a:effectLst/>
                          <a:latin typeface="+mn-ea"/>
                          <a:ea typeface="+mn-ea"/>
                        </a:rPr>
                        <a:t>7</a:t>
                      </a:r>
                      <a:r>
                        <a:rPr lang="zh-CN" sz="1200" kern="100">
                          <a:effectLst/>
                          <a:latin typeface="+mn-ea"/>
                          <a:ea typeface="+mn-ea"/>
                        </a:rPr>
                        <a:t>～</a:t>
                      </a:r>
                      <a:r>
                        <a:rPr lang="en-US" sz="1200" kern="100">
                          <a:effectLst/>
                          <a:latin typeface="+mn-ea"/>
                          <a:ea typeface="+mn-ea"/>
                        </a:rPr>
                        <a:t>5</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200" kern="100">
                          <a:effectLst/>
                          <a:latin typeface="+mn-ea"/>
                          <a:ea typeface="+mn-ea"/>
                        </a:rPr>
                        <a:t>Reserved</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dirty="0">
                          <a:effectLst/>
                          <a:latin typeface="+mn-ea"/>
                          <a:ea typeface="+mn-ea"/>
                        </a:rPr>
                        <a:t>保留位</a:t>
                      </a:r>
                      <a:endParaRPr lang="zh-CN" sz="1200" kern="100" dirty="0">
                        <a:effectLst/>
                        <a:latin typeface="+mn-ea"/>
                        <a:ea typeface="+mn-ea"/>
                      </a:endParaRPr>
                    </a:p>
                    <a:p>
                      <a:pPr algn="just">
                        <a:spcAft>
                          <a:spcPts val="0"/>
                        </a:spcAft>
                      </a:pPr>
                      <a:r>
                        <a:rPr lang="zh-CN" sz="1200" kern="100" dirty="0">
                          <a:effectLst/>
                          <a:latin typeface="+mn-ea"/>
                          <a:ea typeface="+mn-ea"/>
                        </a:rPr>
                        <a:t>读为不确定值，写无效。</a:t>
                      </a:r>
                      <a:endParaRPr lang="zh-CN" sz="1200" kern="100" dirty="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200" kern="100">
                          <a:effectLst/>
                          <a:latin typeface="+mn-ea"/>
                          <a:ea typeface="+mn-ea"/>
                        </a:rPr>
                        <a:t>4</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200" kern="100">
                          <a:effectLst/>
                          <a:latin typeface="+mn-ea"/>
                          <a:ea typeface="+mn-ea"/>
                        </a:rPr>
                        <a:t>RTR</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dirty="0">
                          <a:effectLst/>
                          <a:latin typeface="+mn-ea"/>
                          <a:ea typeface="+mn-ea"/>
                        </a:rPr>
                        <a:t>远程发送请求位。</a:t>
                      </a:r>
                      <a:endParaRPr lang="zh-CN" sz="1200" kern="100" dirty="0">
                        <a:effectLst/>
                        <a:latin typeface="+mn-ea"/>
                        <a:ea typeface="+mn-ea"/>
                      </a:endParaRPr>
                    </a:p>
                    <a:p>
                      <a:pPr marL="333375" indent="-333375" algn="just">
                        <a:spcAft>
                          <a:spcPts val="0"/>
                        </a:spcAft>
                      </a:pPr>
                      <a:r>
                        <a:rPr lang="en-US" sz="1200" kern="100" dirty="0">
                          <a:effectLst/>
                          <a:latin typeface="+mn-ea"/>
                          <a:ea typeface="+mn-ea"/>
                        </a:rPr>
                        <a:t>  1  </a:t>
                      </a:r>
                      <a:r>
                        <a:rPr lang="zh-CN" sz="1200" kern="100" dirty="0">
                          <a:effectLst/>
                          <a:latin typeface="+mn-ea"/>
                          <a:ea typeface="+mn-ea"/>
                        </a:rPr>
                        <a:t>对于接收邮箱：如果</a:t>
                      </a:r>
                      <a:r>
                        <a:rPr lang="en-US" sz="1200" kern="100" dirty="0">
                          <a:effectLst/>
                          <a:latin typeface="+mn-ea"/>
                          <a:ea typeface="+mn-ea"/>
                        </a:rPr>
                        <a:t>TRS</a:t>
                      </a:r>
                      <a:r>
                        <a:rPr lang="zh-CN" sz="1200" kern="100" dirty="0">
                          <a:effectLst/>
                          <a:latin typeface="+mn-ea"/>
                          <a:ea typeface="+mn-ea"/>
                        </a:rPr>
                        <a:t>标志被置位，则会发送一个远程帧并且用同一个邮箱接收相应的数据帧。一旦远程帧被发送出去，邮箱的</a:t>
                      </a:r>
                      <a:r>
                        <a:rPr lang="en-US" sz="1200" kern="100" dirty="0">
                          <a:effectLst/>
                          <a:latin typeface="+mn-ea"/>
                          <a:ea typeface="+mn-ea"/>
                        </a:rPr>
                        <a:t>TRS</a:t>
                      </a:r>
                      <a:r>
                        <a:rPr lang="zh-CN" sz="1200" kern="100" dirty="0">
                          <a:effectLst/>
                          <a:latin typeface="+mn-ea"/>
                          <a:ea typeface="+mn-ea"/>
                        </a:rPr>
                        <a:t>位就会被</a:t>
                      </a:r>
                      <a:r>
                        <a:rPr lang="en-US" sz="1200" kern="100" dirty="0">
                          <a:effectLst/>
                          <a:latin typeface="+mn-ea"/>
                          <a:ea typeface="+mn-ea"/>
                        </a:rPr>
                        <a:t>CAN</a:t>
                      </a:r>
                      <a:r>
                        <a:rPr lang="zh-CN" sz="1200" kern="100" dirty="0">
                          <a:effectLst/>
                          <a:latin typeface="+mn-ea"/>
                          <a:ea typeface="+mn-ea"/>
                        </a:rPr>
                        <a:t>模块清</a:t>
                      </a:r>
                      <a:r>
                        <a:rPr lang="en-US" sz="1200" kern="100" dirty="0">
                          <a:effectLst/>
                          <a:latin typeface="+mn-ea"/>
                          <a:ea typeface="+mn-ea"/>
                        </a:rPr>
                        <a:t>0</a:t>
                      </a:r>
                      <a:r>
                        <a:rPr lang="zh-CN" sz="1200" kern="100" dirty="0">
                          <a:effectLst/>
                          <a:latin typeface="+mn-ea"/>
                          <a:ea typeface="+mn-ea"/>
                        </a:rPr>
                        <a:t>。</a:t>
                      </a:r>
                      <a:endParaRPr lang="zh-CN" sz="1200" kern="100" dirty="0">
                        <a:effectLst/>
                        <a:latin typeface="+mn-ea"/>
                        <a:ea typeface="+mn-ea"/>
                      </a:endParaRPr>
                    </a:p>
                    <a:p>
                      <a:pPr marL="333375" indent="-333375" algn="just">
                        <a:spcAft>
                          <a:spcPts val="0"/>
                        </a:spcAft>
                      </a:pPr>
                      <a:r>
                        <a:rPr lang="en-US" sz="1200" kern="100" dirty="0">
                          <a:effectLst/>
                          <a:latin typeface="+mn-ea"/>
                          <a:ea typeface="+mn-ea"/>
                        </a:rPr>
                        <a:t>     </a:t>
                      </a:r>
                      <a:r>
                        <a:rPr lang="en-US" sz="1200" kern="100" dirty="0" smtClean="0">
                          <a:effectLst/>
                          <a:latin typeface="+mn-ea"/>
                          <a:ea typeface="+mn-ea"/>
                        </a:rPr>
                        <a:t>  </a:t>
                      </a:r>
                      <a:r>
                        <a:rPr lang="zh-CN" sz="1200" kern="100" dirty="0" smtClean="0">
                          <a:effectLst/>
                          <a:latin typeface="+mn-ea"/>
                          <a:ea typeface="+mn-ea"/>
                        </a:rPr>
                        <a:t>对于</a:t>
                      </a:r>
                      <a:r>
                        <a:rPr lang="zh-CN" sz="1200" kern="100" dirty="0">
                          <a:effectLst/>
                          <a:latin typeface="+mn-ea"/>
                          <a:ea typeface="+mn-ea"/>
                        </a:rPr>
                        <a:t>发送邮箱：如果</a:t>
                      </a:r>
                      <a:r>
                        <a:rPr lang="en-US" sz="1200" kern="100" dirty="0">
                          <a:effectLst/>
                          <a:latin typeface="+mn-ea"/>
                          <a:ea typeface="+mn-ea"/>
                        </a:rPr>
                        <a:t>TRS</a:t>
                      </a:r>
                      <a:r>
                        <a:rPr lang="zh-CN" sz="1200" kern="100" dirty="0">
                          <a:effectLst/>
                          <a:latin typeface="+mn-ea"/>
                          <a:ea typeface="+mn-ea"/>
                        </a:rPr>
                        <a:t>标志被置位，则会发送一个远程帧，但是会用另一个邮箱接收相应的数据帧。</a:t>
                      </a:r>
                      <a:endParaRPr lang="zh-CN" sz="1200" kern="100" dirty="0">
                        <a:effectLst/>
                        <a:latin typeface="+mn-ea"/>
                        <a:ea typeface="+mn-ea"/>
                      </a:endParaRPr>
                    </a:p>
                    <a:p>
                      <a:pPr algn="just">
                        <a:spcAft>
                          <a:spcPts val="0"/>
                        </a:spcAft>
                      </a:pPr>
                      <a:r>
                        <a:rPr lang="en-US" sz="1200" kern="100" dirty="0">
                          <a:effectLst/>
                          <a:latin typeface="+mn-ea"/>
                          <a:ea typeface="+mn-ea"/>
                        </a:rPr>
                        <a:t>  0  </a:t>
                      </a:r>
                      <a:r>
                        <a:rPr lang="zh-CN" sz="1200" kern="100" dirty="0">
                          <a:effectLst/>
                          <a:latin typeface="+mn-ea"/>
                          <a:ea typeface="+mn-ea"/>
                        </a:rPr>
                        <a:t>没有远程帧请求。</a:t>
                      </a:r>
                      <a:endParaRPr lang="zh-CN" sz="1200" kern="100" dirty="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200" kern="100">
                          <a:effectLst/>
                          <a:latin typeface="+mn-ea"/>
                          <a:ea typeface="+mn-ea"/>
                        </a:rPr>
                        <a:t>3</a:t>
                      </a:r>
                      <a:r>
                        <a:rPr lang="zh-CN" sz="1200" kern="100">
                          <a:effectLst/>
                          <a:latin typeface="+mn-ea"/>
                          <a:ea typeface="+mn-ea"/>
                        </a:rPr>
                        <a:t>～</a:t>
                      </a:r>
                      <a:r>
                        <a:rPr lang="en-US" sz="1200" kern="100">
                          <a:effectLst/>
                          <a:latin typeface="+mn-ea"/>
                          <a:ea typeface="+mn-ea"/>
                        </a:rPr>
                        <a:t>0</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200" kern="100">
                          <a:effectLst/>
                          <a:latin typeface="+mn-ea"/>
                          <a:ea typeface="+mn-ea"/>
                        </a:rPr>
                        <a:t>DLC 3</a:t>
                      </a:r>
                      <a:r>
                        <a:rPr lang="zh-CN" sz="1200" kern="100">
                          <a:effectLst/>
                          <a:latin typeface="+mn-ea"/>
                          <a:ea typeface="+mn-ea"/>
                        </a:rPr>
                        <a:t>：</a:t>
                      </a:r>
                      <a:r>
                        <a:rPr lang="en-US" sz="1200" kern="100">
                          <a:effectLst/>
                          <a:latin typeface="+mn-ea"/>
                          <a:ea typeface="+mn-ea"/>
                        </a:rPr>
                        <a:t>0</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dirty="0">
                          <a:effectLst/>
                          <a:latin typeface="+mn-ea"/>
                          <a:ea typeface="+mn-ea"/>
                        </a:rPr>
                        <a:t>数据长度代码。</a:t>
                      </a:r>
                      <a:endParaRPr lang="zh-CN" sz="1200" kern="100" dirty="0">
                        <a:effectLst/>
                        <a:latin typeface="+mn-ea"/>
                        <a:ea typeface="+mn-ea"/>
                      </a:endParaRPr>
                    </a:p>
                    <a:p>
                      <a:pPr algn="just">
                        <a:spcAft>
                          <a:spcPts val="0"/>
                        </a:spcAft>
                      </a:pPr>
                      <a:r>
                        <a:rPr lang="zh-CN" sz="1200" kern="100" dirty="0">
                          <a:effectLst/>
                          <a:latin typeface="+mn-ea"/>
                          <a:ea typeface="+mn-ea"/>
                        </a:rPr>
                        <a:t>这些位决定了进行发送或接收的数据字节数。有效值范围是</a:t>
                      </a:r>
                      <a:r>
                        <a:rPr lang="en-US" sz="1200" kern="100" dirty="0">
                          <a:effectLst/>
                          <a:latin typeface="+mn-ea"/>
                          <a:ea typeface="+mn-ea"/>
                        </a:rPr>
                        <a:t>0</a:t>
                      </a:r>
                      <a:r>
                        <a:rPr lang="zh-CN" sz="1200" kern="100" dirty="0">
                          <a:effectLst/>
                          <a:latin typeface="+mn-ea"/>
                          <a:ea typeface="+mn-ea"/>
                        </a:rPr>
                        <a:t>～</a:t>
                      </a:r>
                      <a:r>
                        <a:rPr lang="en-US" sz="1200" kern="100" dirty="0">
                          <a:effectLst/>
                          <a:latin typeface="+mn-ea"/>
                          <a:ea typeface="+mn-ea"/>
                        </a:rPr>
                        <a:t>8</a:t>
                      </a:r>
                      <a:r>
                        <a:rPr lang="zh-CN" sz="1200" kern="100" dirty="0">
                          <a:effectLst/>
                          <a:latin typeface="+mn-ea"/>
                          <a:ea typeface="+mn-ea"/>
                        </a:rPr>
                        <a:t>。不允许从</a:t>
                      </a:r>
                      <a:r>
                        <a:rPr lang="en-US" sz="1200" kern="100" dirty="0">
                          <a:effectLst/>
                          <a:latin typeface="+mn-ea"/>
                          <a:ea typeface="+mn-ea"/>
                        </a:rPr>
                        <a:t>9</a:t>
                      </a:r>
                      <a:r>
                        <a:rPr lang="zh-CN" sz="1200" kern="100" dirty="0">
                          <a:effectLst/>
                          <a:latin typeface="+mn-ea"/>
                          <a:ea typeface="+mn-ea"/>
                        </a:rPr>
                        <a:t>～</a:t>
                      </a:r>
                      <a:r>
                        <a:rPr lang="en-US" sz="1200" kern="100" dirty="0">
                          <a:effectLst/>
                          <a:latin typeface="+mn-ea"/>
                          <a:ea typeface="+mn-ea"/>
                        </a:rPr>
                        <a:t>15</a:t>
                      </a:r>
                      <a:r>
                        <a:rPr lang="zh-CN" sz="1200" kern="100" dirty="0">
                          <a:effectLst/>
                          <a:latin typeface="+mn-ea"/>
                          <a:ea typeface="+mn-ea"/>
                        </a:rPr>
                        <a:t>中取值。</a:t>
                      </a:r>
                      <a:endParaRPr lang="zh-CN" sz="1200" kern="100" dirty="0">
                        <a:effectLst/>
                        <a:latin typeface="+mn-ea"/>
                        <a:ea typeface="+mn-ea"/>
                        <a:cs typeface="Times New Roman" panose="02020603050405020304" pitchFamily="18" charset="0"/>
                      </a:endParaRPr>
                    </a:p>
                  </a:txBody>
                  <a:tcPr marL="68580" marR="68580" marT="0" marB="0"/>
                </a:tc>
              </a:tr>
            </a:tbl>
          </a:graphicData>
        </a:graphic>
      </p:graphicFrame>
      <p:sp>
        <p:nvSpPr>
          <p:cNvPr id="5" name="矩形 4"/>
          <p:cNvSpPr/>
          <p:nvPr/>
        </p:nvSpPr>
        <p:spPr>
          <a:xfrm>
            <a:off x="433386" y="4155926"/>
            <a:ext cx="8277228" cy="830997"/>
          </a:xfrm>
          <a:prstGeom prst="rect">
            <a:avLst/>
          </a:prstGeom>
        </p:spPr>
        <p:txBody>
          <a:bodyPr wrap="square">
            <a:spAutoFit/>
          </a:bodyPr>
          <a:lstStyle/>
          <a:p>
            <a:pPr indent="538480" algn="just">
              <a:lnSpc>
                <a:spcPct val="120000"/>
              </a:lnSpc>
              <a:spcAft>
                <a:spcPts val="0"/>
              </a:spcAft>
            </a:pPr>
            <a:r>
              <a:rPr lang="zh-CN" altLang="zh-CN" sz="2000" kern="100" dirty="0">
                <a:latin typeface="+mn-ea"/>
                <a:cs typeface="Times New Roman" panose="02020603050405020304" pitchFamily="18" charset="0"/>
              </a:rPr>
              <a:t>注意：</a:t>
            </a:r>
            <a:r>
              <a:rPr lang="en-US" altLang="zh-CN" sz="2000" kern="100" dirty="0" err="1">
                <a:latin typeface="+mn-ea"/>
                <a:cs typeface="Times New Roman" panose="02020603050405020304" pitchFamily="18" charset="0"/>
              </a:rPr>
              <a:t>MSGCTRLn</a:t>
            </a:r>
            <a:r>
              <a:rPr lang="zh-CN" altLang="zh-CN" sz="2000" kern="100" dirty="0">
                <a:latin typeface="+mn-ea"/>
                <a:cs typeface="Times New Roman" panose="02020603050405020304" pitchFamily="18" charset="0"/>
              </a:rPr>
              <a:t>必须初始化为</a:t>
            </a:r>
            <a:r>
              <a:rPr lang="en-US" altLang="zh-CN" sz="2000" kern="100" dirty="0">
                <a:latin typeface="+mn-ea"/>
                <a:cs typeface="Times New Roman" panose="02020603050405020304" pitchFamily="18" charset="0"/>
              </a:rPr>
              <a:t>0</a:t>
            </a:r>
            <a:r>
              <a:rPr lang="zh-CN" altLang="zh-CN" sz="2000" kern="100" dirty="0">
                <a:latin typeface="+mn-ea"/>
                <a:cs typeface="Times New Roman" panose="02020603050405020304" pitchFamily="18" charset="0"/>
              </a:rPr>
              <a:t>。作为</a:t>
            </a:r>
            <a:r>
              <a:rPr lang="en-US" altLang="zh-CN" sz="2000" kern="100" dirty="0">
                <a:latin typeface="+mn-ea"/>
                <a:cs typeface="Times New Roman" panose="02020603050405020304" pitchFamily="18" charset="0"/>
              </a:rPr>
              <a:t>CAN</a:t>
            </a:r>
            <a:r>
              <a:rPr lang="zh-CN" altLang="zh-CN" sz="2000" kern="100" dirty="0">
                <a:latin typeface="+mn-ea"/>
                <a:cs typeface="Times New Roman" panose="02020603050405020304" pitchFamily="18" charset="0"/>
              </a:rPr>
              <a:t>模块初始化的一部分，在初始化各种区域之前，必须将</a:t>
            </a:r>
            <a:r>
              <a:rPr lang="en-US" altLang="zh-CN" sz="2000" kern="100" dirty="0" err="1">
                <a:latin typeface="+mn-ea"/>
                <a:cs typeface="Times New Roman" panose="02020603050405020304" pitchFamily="18" charset="0"/>
              </a:rPr>
              <a:t>MSGCTRLn</a:t>
            </a:r>
            <a:r>
              <a:rPr lang="zh-CN" altLang="zh-CN" sz="2000" kern="100" dirty="0">
                <a:latin typeface="+mn-ea"/>
                <a:cs typeface="Times New Roman" panose="02020603050405020304" pitchFamily="18" charset="0"/>
              </a:rPr>
              <a:t>寄存器的所有位初始化为</a:t>
            </a:r>
            <a:r>
              <a:rPr lang="en-US" altLang="zh-CN" sz="2000" kern="100" dirty="0">
                <a:latin typeface="+mn-ea"/>
                <a:cs typeface="Times New Roman" panose="02020603050405020304" pitchFamily="18" charset="0"/>
              </a:rPr>
              <a:t>0</a:t>
            </a:r>
            <a:r>
              <a:rPr lang="zh-CN" altLang="zh-CN" sz="2000" kern="100" dirty="0">
                <a:latin typeface="+mn-ea"/>
                <a:cs typeface="Times New Roman" panose="02020603050405020304" pitchFamily="18" charset="0"/>
              </a:rPr>
              <a:t>。</a:t>
            </a:r>
            <a:endParaRPr lang="zh-CN" altLang="zh-CN" sz="20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 eCAN</a:t>
            </a:r>
            <a:r>
              <a:rPr lang="zh-CN" altLang="en-US" dirty="0"/>
              <a:t>模块的</a:t>
            </a:r>
            <a:r>
              <a:rPr lang="zh-CN" altLang="en-US" dirty="0" smtClean="0"/>
              <a:t>概述</a:t>
            </a:r>
            <a:r>
              <a:rPr lang="en-US" altLang="zh-CN" dirty="0" smtClean="0"/>
              <a:t>·eCAN</a:t>
            </a:r>
            <a:r>
              <a:rPr lang="zh-CN" altLang="en-US" dirty="0"/>
              <a:t>模块的邮箱</a:t>
            </a:r>
            <a:endParaRPr lang="zh-CN" altLang="en-US" dirty="0"/>
          </a:p>
        </p:txBody>
      </p:sp>
      <p:sp>
        <p:nvSpPr>
          <p:cNvPr id="5" name="矩形 4"/>
          <p:cNvSpPr/>
          <p:nvPr/>
        </p:nvSpPr>
        <p:spPr>
          <a:xfrm>
            <a:off x="433386" y="771550"/>
            <a:ext cx="8277228" cy="4123693"/>
          </a:xfrm>
          <a:prstGeom prst="rect">
            <a:avLst/>
          </a:prstGeom>
        </p:spPr>
        <p:txBody>
          <a:bodyPr wrap="square">
            <a:spAutoFit/>
          </a:bodyPr>
          <a:lstStyle/>
          <a:p>
            <a:pPr indent="538480" algn="just">
              <a:lnSpc>
                <a:spcPct val="120000"/>
              </a:lnSpc>
              <a:spcAft>
                <a:spcPts val="0"/>
              </a:spcAft>
            </a:pPr>
            <a:r>
              <a:rPr lang="en-US" altLang="zh-CN" sz="2000" kern="100" dirty="0">
                <a:solidFill>
                  <a:schemeClr val="tx1">
                    <a:lumMod val="65000"/>
                    <a:lumOff val="35000"/>
                  </a:schemeClr>
                </a:solidFill>
                <a:latin typeface="+mn-ea"/>
                <a:cs typeface="Times New Roman" panose="02020603050405020304" pitchFamily="18" charset="0"/>
              </a:rPr>
              <a:t>3</a:t>
            </a:r>
            <a:r>
              <a:rPr lang="zh-CN" altLang="en-US" sz="2000" kern="100" dirty="0">
                <a:solidFill>
                  <a:schemeClr val="tx1">
                    <a:lumMod val="65000"/>
                    <a:lumOff val="35000"/>
                  </a:schemeClr>
                </a:solidFill>
                <a:latin typeface="+mn-ea"/>
                <a:cs typeface="Times New Roman" panose="02020603050405020304" pitchFamily="18" charset="0"/>
              </a:rPr>
              <a:t>．消息数据寄存器</a:t>
            </a:r>
            <a:r>
              <a:rPr lang="en-US" altLang="zh-CN" sz="2000" kern="100" dirty="0">
                <a:solidFill>
                  <a:schemeClr val="tx1">
                    <a:lumMod val="65000"/>
                    <a:lumOff val="35000"/>
                  </a:schemeClr>
                </a:solidFill>
                <a:latin typeface="+mn-ea"/>
                <a:cs typeface="Times New Roman" panose="02020603050405020304" pitchFamily="18" charset="0"/>
              </a:rPr>
              <a:t>CANMDL</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CANMDH</a:t>
            </a:r>
            <a:endParaRPr lang="en-US" altLang="zh-CN" sz="2000" kern="100" dirty="0">
              <a:solidFill>
                <a:schemeClr val="tx1">
                  <a:lumMod val="65000"/>
                  <a:lumOff val="35000"/>
                </a:schemeClr>
              </a:solidFill>
              <a:latin typeface="+mn-ea"/>
              <a:cs typeface="Times New Roman" panose="02020603050405020304" pitchFamily="18" charset="0"/>
            </a:endParaRPr>
          </a:p>
          <a:p>
            <a:pPr indent="53848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每个邮箱具有</a:t>
            </a:r>
            <a:r>
              <a:rPr lang="en-US" altLang="zh-CN" sz="2000" kern="100" dirty="0">
                <a:solidFill>
                  <a:schemeClr val="tx1">
                    <a:lumMod val="65000"/>
                    <a:lumOff val="35000"/>
                  </a:schemeClr>
                </a:solidFill>
                <a:latin typeface="+mn-ea"/>
                <a:cs typeface="Times New Roman" panose="02020603050405020304" pitchFamily="18" charset="0"/>
              </a:rPr>
              <a:t>8</a:t>
            </a:r>
            <a:r>
              <a:rPr lang="zh-CN" altLang="en-US" sz="2000" kern="100" dirty="0">
                <a:solidFill>
                  <a:schemeClr val="tx1">
                    <a:lumMod val="65000"/>
                    <a:lumOff val="35000"/>
                  </a:schemeClr>
                </a:solidFill>
                <a:latin typeface="+mn-ea"/>
                <a:cs typeface="Times New Roman" panose="02020603050405020304" pitchFamily="18" charset="0"/>
              </a:rPr>
              <a:t>个字节的空间来存储一个</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消息。</a:t>
            </a:r>
            <a:r>
              <a:rPr lang="en-US" altLang="zh-CN" sz="2000" kern="100" dirty="0">
                <a:solidFill>
                  <a:schemeClr val="tx1">
                    <a:lumMod val="65000"/>
                    <a:lumOff val="35000"/>
                  </a:schemeClr>
                </a:solidFill>
                <a:latin typeface="+mn-ea"/>
                <a:cs typeface="Times New Roman" panose="02020603050405020304" pitchFamily="18" charset="0"/>
              </a:rPr>
              <a:t>CANMDL</a:t>
            </a:r>
            <a:r>
              <a:rPr lang="zh-CN" altLang="en-US"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CANMDH</a:t>
            </a:r>
            <a:r>
              <a:rPr lang="zh-CN" altLang="en-US" sz="2000" kern="100" dirty="0">
                <a:solidFill>
                  <a:schemeClr val="tx1">
                    <a:lumMod val="65000"/>
                    <a:lumOff val="35000"/>
                  </a:schemeClr>
                </a:solidFill>
                <a:latin typeface="+mn-ea"/>
                <a:cs typeface="Times New Roman" panose="02020603050405020304" pitchFamily="18" charset="0"/>
              </a:rPr>
              <a:t>各</a:t>
            </a:r>
            <a:r>
              <a:rPr lang="en-US" altLang="zh-CN" sz="2000" kern="100" dirty="0">
                <a:solidFill>
                  <a:schemeClr val="tx1">
                    <a:lumMod val="65000"/>
                    <a:lumOff val="35000"/>
                  </a:schemeClr>
                </a:solidFill>
                <a:latin typeface="+mn-ea"/>
                <a:cs typeface="Times New Roman" panose="02020603050405020304" pitchFamily="18" charset="0"/>
              </a:rPr>
              <a:t>4</a:t>
            </a:r>
            <a:r>
              <a:rPr lang="zh-CN" altLang="en-US" sz="2000" kern="100" dirty="0">
                <a:solidFill>
                  <a:schemeClr val="tx1">
                    <a:lumMod val="65000"/>
                    <a:lumOff val="35000"/>
                  </a:schemeClr>
                </a:solidFill>
                <a:latin typeface="+mn-ea"/>
                <a:cs typeface="Times New Roman" panose="02020603050405020304" pitchFamily="18" charset="0"/>
              </a:rPr>
              <a:t>个字节。具体的数据在</a:t>
            </a:r>
            <a:r>
              <a:rPr lang="en-US" altLang="zh-CN" sz="2000" kern="100" dirty="0">
                <a:solidFill>
                  <a:schemeClr val="tx1">
                    <a:lumMod val="65000"/>
                    <a:lumOff val="35000"/>
                  </a:schemeClr>
                </a:solidFill>
                <a:latin typeface="+mn-ea"/>
                <a:cs typeface="Times New Roman" panose="02020603050405020304" pitchFamily="18" charset="0"/>
              </a:rPr>
              <a:t>CANMDL</a:t>
            </a:r>
            <a:r>
              <a:rPr lang="zh-CN" altLang="en-US"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CANMDH</a:t>
            </a:r>
            <a:r>
              <a:rPr lang="zh-CN" altLang="en-US" sz="2000" kern="100" dirty="0">
                <a:solidFill>
                  <a:schemeClr val="tx1">
                    <a:lumMod val="65000"/>
                    <a:lumOff val="35000"/>
                  </a:schemeClr>
                </a:solidFill>
                <a:latin typeface="+mn-ea"/>
                <a:cs typeface="Times New Roman" panose="02020603050405020304" pitchFamily="18" charset="0"/>
              </a:rPr>
              <a:t>中的存储顺序，是由</a:t>
            </a:r>
            <a:r>
              <a:rPr lang="en-US" altLang="zh-CN" sz="2000" kern="100" dirty="0">
                <a:solidFill>
                  <a:schemeClr val="tx1">
                    <a:lumMod val="65000"/>
                    <a:lumOff val="35000"/>
                  </a:schemeClr>
                </a:solidFill>
                <a:latin typeface="+mn-ea"/>
                <a:cs typeface="Times New Roman" panose="02020603050405020304" pitchFamily="18" charset="0"/>
              </a:rPr>
              <a:t>DBO(CANMC[10])</a:t>
            </a:r>
            <a:r>
              <a:rPr lang="zh-CN" altLang="en-US" sz="2000" kern="100" dirty="0">
                <a:solidFill>
                  <a:schemeClr val="tx1">
                    <a:lumMod val="65000"/>
                    <a:lumOff val="35000"/>
                  </a:schemeClr>
                </a:solidFill>
                <a:latin typeface="+mn-ea"/>
                <a:cs typeface="Times New Roman" panose="02020603050405020304" pitchFamily="18" charset="0"/>
              </a:rPr>
              <a:t>来决定的。从</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总线上接收或者向</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总线发送的数据都是以</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字节开始的。具体情况如下：</a:t>
            </a:r>
            <a:endParaRPr lang="zh-CN" altLang="en-US" sz="2000" kern="100" dirty="0">
              <a:solidFill>
                <a:schemeClr val="tx1">
                  <a:lumMod val="65000"/>
                  <a:lumOff val="35000"/>
                </a:schemeClr>
              </a:solidFill>
              <a:latin typeface="+mn-ea"/>
              <a:cs typeface="Times New Roman" panose="02020603050405020304" pitchFamily="18" charset="0"/>
            </a:endParaRPr>
          </a:p>
          <a:p>
            <a:pPr indent="53848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    </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当</a:t>
            </a:r>
            <a:r>
              <a:rPr lang="en-US" altLang="zh-CN" sz="2000" kern="100" dirty="0">
                <a:solidFill>
                  <a:schemeClr val="tx1">
                    <a:lumMod val="65000"/>
                    <a:lumOff val="35000"/>
                  </a:schemeClr>
                </a:solidFill>
                <a:latin typeface="+mn-ea"/>
                <a:cs typeface="Times New Roman" panose="02020603050405020304" pitchFamily="18" charset="0"/>
              </a:rPr>
              <a:t>DBO(CANMC[10])=1</a:t>
            </a:r>
            <a:r>
              <a:rPr lang="zh-CN" altLang="en-US" sz="2000" kern="100" dirty="0">
                <a:solidFill>
                  <a:schemeClr val="tx1">
                    <a:lumMod val="65000"/>
                    <a:lumOff val="35000"/>
                  </a:schemeClr>
                </a:solidFill>
                <a:latin typeface="+mn-ea"/>
                <a:cs typeface="Times New Roman" panose="02020603050405020304" pitchFamily="18" charset="0"/>
              </a:rPr>
              <a:t>时，数据存储与读取都是从</a:t>
            </a:r>
            <a:r>
              <a:rPr lang="en-US" altLang="zh-CN" sz="2000" kern="100" dirty="0">
                <a:solidFill>
                  <a:schemeClr val="tx1">
                    <a:lumMod val="65000"/>
                    <a:lumOff val="35000"/>
                  </a:schemeClr>
                </a:solidFill>
                <a:latin typeface="+mn-ea"/>
                <a:cs typeface="Times New Roman" panose="02020603050405020304" pitchFamily="18" charset="0"/>
              </a:rPr>
              <a:t>CANMDL</a:t>
            </a:r>
            <a:r>
              <a:rPr lang="zh-CN" altLang="en-US" sz="2000" kern="100" dirty="0">
                <a:solidFill>
                  <a:schemeClr val="tx1">
                    <a:lumMod val="65000"/>
                    <a:lumOff val="35000"/>
                  </a:schemeClr>
                </a:solidFill>
                <a:latin typeface="+mn-ea"/>
                <a:cs typeface="Times New Roman" panose="02020603050405020304" pitchFamily="18" charset="0"/>
              </a:rPr>
              <a:t>寄存器的最低有效位开始，到</a:t>
            </a:r>
            <a:r>
              <a:rPr lang="en-US" altLang="zh-CN" sz="2000" kern="100" dirty="0">
                <a:solidFill>
                  <a:schemeClr val="tx1">
                    <a:lumMod val="65000"/>
                    <a:lumOff val="35000"/>
                  </a:schemeClr>
                </a:solidFill>
                <a:latin typeface="+mn-ea"/>
                <a:cs typeface="Times New Roman" panose="02020603050405020304" pitchFamily="18" charset="0"/>
              </a:rPr>
              <a:t>CANMDH</a:t>
            </a:r>
            <a:r>
              <a:rPr lang="zh-CN" altLang="en-US" sz="2000" kern="100" dirty="0">
                <a:solidFill>
                  <a:schemeClr val="tx1">
                    <a:lumMod val="65000"/>
                    <a:lumOff val="35000"/>
                  </a:schemeClr>
                </a:solidFill>
                <a:latin typeface="+mn-ea"/>
                <a:cs typeface="Times New Roman" panose="02020603050405020304" pitchFamily="18" charset="0"/>
              </a:rPr>
              <a:t>寄存器的最高有效位结束，如图</a:t>
            </a:r>
            <a:r>
              <a:rPr lang="en-US" altLang="zh-CN" sz="2000" kern="100" dirty="0">
                <a:solidFill>
                  <a:schemeClr val="tx1">
                    <a:lumMod val="65000"/>
                    <a:lumOff val="35000"/>
                  </a:schemeClr>
                </a:solidFill>
                <a:latin typeface="+mn-ea"/>
                <a:cs typeface="Times New Roman" panose="02020603050405020304" pitchFamily="18" charset="0"/>
              </a:rPr>
              <a:t>17-19</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en-US" sz="2000" kern="100" dirty="0">
              <a:solidFill>
                <a:schemeClr val="tx1">
                  <a:lumMod val="65000"/>
                  <a:lumOff val="35000"/>
                </a:schemeClr>
              </a:solidFill>
              <a:latin typeface="+mn-ea"/>
              <a:cs typeface="Times New Roman" panose="02020603050405020304" pitchFamily="18" charset="0"/>
            </a:endParaRPr>
          </a:p>
          <a:p>
            <a:pPr indent="53848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    </a:t>
            </a:r>
            <a:r>
              <a:rPr lang="en-US" altLang="zh-CN" sz="2000" kern="100" dirty="0">
                <a:solidFill>
                  <a:schemeClr val="tx1">
                    <a:lumMod val="65000"/>
                    <a:lumOff val="35000"/>
                  </a:schemeClr>
                </a:solidFill>
                <a:latin typeface="+mn-ea"/>
                <a:cs typeface="Times New Roman" panose="02020603050405020304" pitchFamily="18" charset="0"/>
              </a:rPr>
              <a:t>(2) </a:t>
            </a:r>
            <a:r>
              <a:rPr lang="zh-CN" altLang="en-US" sz="2000" kern="100" dirty="0">
                <a:solidFill>
                  <a:schemeClr val="tx1">
                    <a:lumMod val="65000"/>
                    <a:lumOff val="35000"/>
                  </a:schemeClr>
                </a:solidFill>
                <a:latin typeface="+mn-ea"/>
                <a:cs typeface="Times New Roman" panose="02020603050405020304" pitchFamily="18" charset="0"/>
              </a:rPr>
              <a:t>当</a:t>
            </a:r>
            <a:r>
              <a:rPr lang="en-US" altLang="zh-CN" sz="2000" kern="100" dirty="0">
                <a:solidFill>
                  <a:schemeClr val="tx1">
                    <a:lumMod val="65000"/>
                    <a:lumOff val="35000"/>
                  </a:schemeClr>
                </a:solidFill>
                <a:latin typeface="+mn-ea"/>
                <a:cs typeface="Times New Roman" panose="02020603050405020304" pitchFamily="18" charset="0"/>
              </a:rPr>
              <a:t>DBO(CANMC[10])=0</a:t>
            </a:r>
            <a:r>
              <a:rPr lang="zh-CN" altLang="en-US" sz="2000" kern="100" dirty="0">
                <a:solidFill>
                  <a:schemeClr val="tx1">
                    <a:lumMod val="65000"/>
                    <a:lumOff val="35000"/>
                  </a:schemeClr>
                </a:solidFill>
                <a:latin typeface="+mn-ea"/>
                <a:cs typeface="Times New Roman" panose="02020603050405020304" pitchFamily="18" charset="0"/>
              </a:rPr>
              <a:t>时，数据存储与读取都是从</a:t>
            </a:r>
            <a:r>
              <a:rPr lang="en-US" altLang="zh-CN" sz="2000" kern="100" dirty="0">
                <a:solidFill>
                  <a:schemeClr val="tx1">
                    <a:lumMod val="65000"/>
                    <a:lumOff val="35000"/>
                  </a:schemeClr>
                </a:solidFill>
                <a:latin typeface="+mn-ea"/>
                <a:cs typeface="Times New Roman" panose="02020603050405020304" pitchFamily="18" charset="0"/>
              </a:rPr>
              <a:t>CANMDL</a:t>
            </a:r>
            <a:r>
              <a:rPr lang="zh-CN" altLang="en-US" sz="2000" kern="100" dirty="0">
                <a:solidFill>
                  <a:schemeClr val="tx1">
                    <a:lumMod val="65000"/>
                    <a:lumOff val="35000"/>
                  </a:schemeClr>
                </a:solidFill>
                <a:latin typeface="+mn-ea"/>
                <a:cs typeface="Times New Roman" panose="02020603050405020304" pitchFamily="18" charset="0"/>
              </a:rPr>
              <a:t>寄存器的最高有效位开始，到</a:t>
            </a:r>
            <a:r>
              <a:rPr lang="en-US" altLang="zh-CN" sz="2000" kern="100" dirty="0">
                <a:solidFill>
                  <a:schemeClr val="tx1">
                    <a:lumMod val="65000"/>
                    <a:lumOff val="35000"/>
                  </a:schemeClr>
                </a:solidFill>
                <a:latin typeface="+mn-ea"/>
                <a:cs typeface="Times New Roman" panose="02020603050405020304" pitchFamily="18" charset="0"/>
              </a:rPr>
              <a:t>CANMDH</a:t>
            </a:r>
            <a:r>
              <a:rPr lang="zh-CN" altLang="en-US" sz="2000" kern="100" dirty="0">
                <a:solidFill>
                  <a:schemeClr val="tx1">
                    <a:lumMod val="65000"/>
                    <a:lumOff val="35000"/>
                  </a:schemeClr>
                </a:solidFill>
                <a:latin typeface="+mn-ea"/>
                <a:cs typeface="Times New Roman" panose="02020603050405020304" pitchFamily="18" charset="0"/>
              </a:rPr>
              <a:t>寄存器的最低有效位结束，如图</a:t>
            </a:r>
            <a:r>
              <a:rPr lang="en-US" altLang="zh-CN" sz="2000" kern="100" dirty="0">
                <a:solidFill>
                  <a:schemeClr val="tx1">
                    <a:lumMod val="65000"/>
                    <a:lumOff val="35000"/>
                  </a:schemeClr>
                </a:solidFill>
                <a:latin typeface="+mn-ea"/>
                <a:cs typeface="Times New Roman" panose="02020603050405020304" pitchFamily="18" charset="0"/>
              </a:rPr>
              <a:t>17-20</a:t>
            </a:r>
            <a:r>
              <a:rPr lang="zh-CN" altLang="en-US" sz="2000" kern="100" dirty="0">
                <a:solidFill>
                  <a:schemeClr val="tx1">
                    <a:lumMod val="65000"/>
                    <a:lumOff val="35000"/>
                  </a:schemeClr>
                </a:solidFill>
                <a:latin typeface="+mn-ea"/>
                <a:cs typeface="Times New Roman" panose="02020603050405020304" pitchFamily="18" charset="0"/>
              </a:rPr>
              <a:t>所</a:t>
            </a:r>
            <a:r>
              <a:rPr lang="zh-CN" altLang="en-US" sz="2000" kern="100" dirty="0" smtClean="0">
                <a:solidFill>
                  <a:schemeClr val="tx1">
                    <a:lumMod val="65000"/>
                    <a:lumOff val="35000"/>
                  </a:schemeClr>
                </a:solidFill>
                <a:latin typeface="+mn-ea"/>
                <a:cs typeface="Times New Roman" panose="02020603050405020304" pitchFamily="18" charset="0"/>
              </a:rPr>
              <a:t>示</a:t>
            </a:r>
            <a:r>
              <a:rPr lang="en-US" altLang="zh-CN" sz="2000" kern="100" dirty="0">
                <a:solidFill>
                  <a:schemeClr val="tx1">
                    <a:lumMod val="65000"/>
                    <a:lumOff val="35000"/>
                  </a:schemeClr>
                </a:solidFill>
                <a:latin typeface="+mn-ea"/>
                <a:cs typeface="Times New Roman" panose="02020603050405020304" pitchFamily="18" charset="0"/>
              </a:rPr>
              <a:t>.</a:t>
            </a:r>
            <a:endParaRPr lang="zh-CN" altLang="en-US" sz="2000"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F28335 eCAN</a:t>
            </a:r>
            <a:r>
              <a:rPr lang="zh-CN" altLang="en-US" dirty="0"/>
              <a:t>模块的</a:t>
            </a:r>
            <a:r>
              <a:rPr lang="zh-CN" altLang="en-US" dirty="0" smtClean="0"/>
              <a:t>概述</a:t>
            </a:r>
            <a:r>
              <a:rPr lang="en-US" altLang="zh-CN" dirty="0" smtClean="0"/>
              <a:t>·eCAN</a:t>
            </a:r>
            <a:r>
              <a:rPr lang="zh-CN" altLang="en-US" dirty="0"/>
              <a:t>模块的邮箱</a:t>
            </a:r>
            <a:endParaRPr lang="zh-CN" altLang="en-US" dirty="0"/>
          </a:p>
        </p:txBody>
      </p:sp>
      <p:sp>
        <p:nvSpPr>
          <p:cNvPr id="5" name="矩形 4"/>
          <p:cNvSpPr/>
          <p:nvPr/>
        </p:nvSpPr>
        <p:spPr>
          <a:xfrm>
            <a:off x="-36512" y="752449"/>
            <a:ext cx="8277228" cy="430374"/>
          </a:xfrm>
          <a:prstGeom prst="rect">
            <a:avLst/>
          </a:prstGeom>
        </p:spPr>
        <p:txBody>
          <a:bodyPr wrap="square">
            <a:spAutoFit/>
          </a:bodyPr>
          <a:lstStyle/>
          <a:p>
            <a:pPr indent="53848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消息数据低位寄存器</a:t>
            </a:r>
            <a:r>
              <a:rPr lang="en-US" altLang="zh-CN" sz="2000" kern="100" dirty="0">
                <a:solidFill>
                  <a:schemeClr val="tx1">
                    <a:lumMod val="65000"/>
                    <a:lumOff val="35000"/>
                  </a:schemeClr>
                </a:solidFill>
                <a:latin typeface="+mn-ea"/>
                <a:cs typeface="Times New Roman" panose="02020603050405020304" pitchFamily="18" charset="0"/>
              </a:rPr>
              <a:t>DBO=1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MDL</a:t>
            </a:r>
            <a:r>
              <a:rPr lang="zh-CN" altLang="en-US" sz="2000" kern="100" dirty="0">
                <a:solidFill>
                  <a:schemeClr val="tx1">
                    <a:lumMod val="65000"/>
                    <a:lumOff val="35000"/>
                  </a:schemeClr>
                </a:solidFill>
                <a:latin typeface="+mn-ea"/>
                <a:cs typeface="Times New Roman" panose="02020603050405020304" pitchFamily="18" charset="0"/>
              </a:rPr>
              <a:t>） </a:t>
            </a:r>
            <a:endParaRPr lang="zh-CN" altLang="en-US" sz="2000" kern="100" dirty="0">
              <a:solidFill>
                <a:schemeClr val="tx1">
                  <a:lumMod val="65000"/>
                  <a:lumOff val="35000"/>
                </a:schemeClr>
              </a:solidFill>
              <a:latin typeface="+mn-ea"/>
              <a:cs typeface="Times New Roman" panose="02020603050405020304" pitchFamily="18" charset="0"/>
            </a:endParaRPr>
          </a:p>
        </p:txBody>
      </p:sp>
      <p:pic>
        <p:nvPicPr>
          <p:cNvPr id="4" name="图片 3" descr="屏幕剪辑"/>
          <p:cNvPicPr>
            <a:picLocks noChangeAspect="1"/>
          </p:cNvPicPr>
          <p:nvPr/>
        </p:nvPicPr>
        <p:blipFill rotWithShape="1">
          <a:blip r:embed="rId1">
            <a:extLst>
              <a:ext uri="{28A0092B-C50C-407E-A947-70E740481C1C}">
                <a14:useLocalDpi xmlns:a14="http://schemas.microsoft.com/office/drawing/2010/main" val="0"/>
              </a:ext>
            </a:extLst>
          </a:blip>
          <a:srcRect b="80947"/>
          <a:stretch>
            <a:fillRect/>
          </a:stretch>
        </p:blipFill>
        <p:spPr>
          <a:xfrm>
            <a:off x="447950" y="1166645"/>
            <a:ext cx="7308304" cy="669684"/>
          </a:xfrm>
          <a:prstGeom prst="rect">
            <a:avLst/>
          </a:prstGeom>
        </p:spPr>
      </p:pic>
      <p:pic>
        <p:nvPicPr>
          <p:cNvPr id="6" name="图片 5" descr="屏幕剪辑"/>
          <p:cNvPicPr>
            <a:picLocks noChangeAspect="1"/>
          </p:cNvPicPr>
          <p:nvPr/>
        </p:nvPicPr>
        <p:blipFill rotWithShape="1">
          <a:blip r:embed="rId1">
            <a:extLst>
              <a:ext uri="{28A0092B-C50C-407E-A947-70E740481C1C}">
                <a14:useLocalDpi xmlns:a14="http://schemas.microsoft.com/office/drawing/2010/main" val="0"/>
              </a:ext>
            </a:extLst>
          </a:blip>
          <a:srcRect t="24961" b="56600"/>
          <a:stretch>
            <a:fillRect/>
          </a:stretch>
        </p:blipFill>
        <p:spPr>
          <a:xfrm>
            <a:off x="447950" y="2234347"/>
            <a:ext cx="7308304" cy="648072"/>
          </a:xfrm>
          <a:prstGeom prst="rect">
            <a:avLst/>
          </a:prstGeom>
        </p:spPr>
      </p:pic>
      <p:pic>
        <p:nvPicPr>
          <p:cNvPr id="7" name="图片 6" descr="屏幕剪辑"/>
          <p:cNvPicPr>
            <a:picLocks noChangeAspect="1"/>
          </p:cNvPicPr>
          <p:nvPr/>
        </p:nvPicPr>
        <p:blipFill rotWithShape="1">
          <a:blip r:embed="rId1">
            <a:extLst>
              <a:ext uri="{28A0092B-C50C-407E-A947-70E740481C1C}">
                <a14:useLocalDpi xmlns:a14="http://schemas.microsoft.com/office/drawing/2010/main" val="0"/>
              </a:ext>
            </a:extLst>
          </a:blip>
          <a:srcRect t="55453" b="26109"/>
          <a:stretch>
            <a:fillRect/>
          </a:stretch>
        </p:blipFill>
        <p:spPr>
          <a:xfrm>
            <a:off x="447950" y="3280437"/>
            <a:ext cx="7308304" cy="648072"/>
          </a:xfrm>
          <a:prstGeom prst="rect">
            <a:avLst/>
          </a:prstGeom>
        </p:spPr>
      </p:pic>
      <p:pic>
        <p:nvPicPr>
          <p:cNvPr id="8" name="图片 7" descr="屏幕剪辑"/>
          <p:cNvPicPr>
            <a:picLocks noChangeAspect="1"/>
          </p:cNvPicPr>
          <p:nvPr/>
        </p:nvPicPr>
        <p:blipFill rotWithShape="1">
          <a:blip r:embed="rId1">
            <a:extLst>
              <a:ext uri="{28A0092B-C50C-407E-A947-70E740481C1C}">
                <a14:useLocalDpi xmlns:a14="http://schemas.microsoft.com/office/drawing/2010/main" val="0"/>
              </a:ext>
            </a:extLst>
          </a:blip>
          <a:srcRect t="79799"/>
          <a:stretch>
            <a:fillRect/>
          </a:stretch>
        </p:blipFill>
        <p:spPr>
          <a:xfrm>
            <a:off x="447950" y="4326527"/>
            <a:ext cx="7308304" cy="710016"/>
          </a:xfrm>
          <a:prstGeom prst="rect">
            <a:avLst/>
          </a:prstGeom>
        </p:spPr>
      </p:pic>
      <p:sp>
        <p:nvSpPr>
          <p:cNvPr id="9" name="矩形 8"/>
          <p:cNvSpPr/>
          <p:nvPr/>
        </p:nvSpPr>
        <p:spPr>
          <a:xfrm>
            <a:off x="-36512" y="1820151"/>
            <a:ext cx="8277228" cy="430374"/>
          </a:xfrm>
          <a:prstGeom prst="rect">
            <a:avLst/>
          </a:prstGeom>
        </p:spPr>
        <p:txBody>
          <a:bodyPr wrap="square">
            <a:spAutoFit/>
          </a:bodyPr>
          <a:lstStyle/>
          <a:p>
            <a:pPr indent="53848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消息数据高位寄存器</a:t>
            </a:r>
            <a:r>
              <a:rPr lang="en-US" altLang="zh-CN" sz="2000" kern="100" dirty="0">
                <a:solidFill>
                  <a:schemeClr val="tx1">
                    <a:lumMod val="65000"/>
                    <a:lumOff val="35000"/>
                  </a:schemeClr>
                </a:solidFill>
                <a:latin typeface="+mn-ea"/>
                <a:cs typeface="Times New Roman" panose="02020603050405020304" pitchFamily="18" charset="0"/>
              </a:rPr>
              <a:t>DBO=1</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MDH</a:t>
            </a:r>
            <a:r>
              <a:rPr lang="zh-CN" altLang="en-US" sz="2000" kern="100" dirty="0">
                <a:solidFill>
                  <a:schemeClr val="tx1">
                    <a:lumMod val="65000"/>
                    <a:lumOff val="35000"/>
                  </a:schemeClr>
                </a:solidFill>
                <a:latin typeface="+mn-ea"/>
                <a:cs typeface="Times New Roman" panose="02020603050405020304" pitchFamily="18" charset="0"/>
              </a:rPr>
              <a:t>） </a:t>
            </a:r>
            <a:endParaRPr lang="zh-CN" altLang="en-US" sz="2000" kern="100" dirty="0">
              <a:solidFill>
                <a:schemeClr val="tx1">
                  <a:lumMod val="65000"/>
                  <a:lumOff val="35000"/>
                </a:schemeClr>
              </a:solidFill>
              <a:latin typeface="+mn-ea"/>
              <a:cs typeface="Times New Roman" panose="02020603050405020304" pitchFamily="18" charset="0"/>
            </a:endParaRPr>
          </a:p>
        </p:txBody>
      </p:sp>
      <p:sp>
        <p:nvSpPr>
          <p:cNvPr id="10" name="矩形 9"/>
          <p:cNvSpPr/>
          <p:nvPr/>
        </p:nvSpPr>
        <p:spPr>
          <a:xfrm>
            <a:off x="-36512" y="2866241"/>
            <a:ext cx="8277228" cy="430374"/>
          </a:xfrm>
          <a:prstGeom prst="rect">
            <a:avLst/>
          </a:prstGeom>
        </p:spPr>
        <p:txBody>
          <a:bodyPr wrap="square">
            <a:spAutoFit/>
          </a:bodyPr>
          <a:lstStyle/>
          <a:p>
            <a:pPr indent="53848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消息数据低位寄存器</a:t>
            </a:r>
            <a:r>
              <a:rPr lang="en-US" altLang="zh-CN" sz="2000" kern="100" dirty="0">
                <a:solidFill>
                  <a:schemeClr val="tx1">
                    <a:lumMod val="65000"/>
                    <a:lumOff val="35000"/>
                  </a:schemeClr>
                </a:solidFill>
                <a:latin typeface="+mn-ea"/>
                <a:cs typeface="Times New Roman" panose="02020603050405020304" pitchFamily="18" charset="0"/>
              </a:rPr>
              <a:t>DBO=0</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MDL</a:t>
            </a:r>
            <a:r>
              <a:rPr lang="zh-CN" altLang="en-US" sz="2000" kern="100" dirty="0">
                <a:solidFill>
                  <a:schemeClr val="tx1">
                    <a:lumMod val="65000"/>
                    <a:lumOff val="35000"/>
                  </a:schemeClr>
                </a:solidFill>
                <a:latin typeface="+mn-ea"/>
                <a:cs typeface="Times New Roman" panose="02020603050405020304" pitchFamily="18" charset="0"/>
              </a:rPr>
              <a:t>） </a:t>
            </a:r>
            <a:endParaRPr lang="zh-CN" altLang="en-US" sz="2000" kern="100" dirty="0">
              <a:solidFill>
                <a:schemeClr val="tx1">
                  <a:lumMod val="65000"/>
                  <a:lumOff val="35000"/>
                </a:schemeClr>
              </a:solidFill>
              <a:latin typeface="+mn-ea"/>
              <a:cs typeface="Times New Roman" panose="02020603050405020304" pitchFamily="18" charset="0"/>
            </a:endParaRPr>
          </a:p>
        </p:txBody>
      </p:sp>
      <p:sp>
        <p:nvSpPr>
          <p:cNvPr id="11" name="矩形 10"/>
          <p:cNvSpPr/>
          <p:nvPr/>
        </p:nvSpPr>
        <p:spPr>
          <a:xfrm>
            <a:off x="-36512" y="3912331"/>
            <a:ext cx="8277228" cy="430374"/>
          </a:xfrm>
          <a:prstGeom prst="rect">
            <a:avLst/>
          </a:prstGeom>
        </p:spPr>
        <p:txBody>
          <a:bodyPr wrap="square">
            <a:spAutoFit/>
          </a:bodyPr>
          <a:lstStyle/>
          <a:p>
            <a:pPr indent="53848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消息数据高位寄存器</a:t>
            </a:r>
            <a:r>
              <a:rPr lang="en-US" altLang="zh-CN" sz="2000" kern="100" dirty="0">
                <a:solidFill>
                  <a:schemeClr val="tx1">
                    <a:lumMod val="65000"/>
                    <a:lumOff val="35000"/>
                  </a:schemeClr>
                </a:solidFill>
                <a:latin typeface="+mn-ea"/>
                <a:cs typeface="Times New Roman" panose="02020603050405020304" pitchFamily="18" charset="0"/>
              </a:rPr>
              <a:t>DBO=0</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MDH</a:t>
            </a:r>
            <a:r>
              <a:rPr lang="zh-CN" altLang="en-US" sz="2000" kern="100" dirty="0">
                <a:solidFill>
                  <a:schemeClr val="tx1">
                    <a:lumMod val="65000"/>
                    <a:lumOff val="35000"/>
                  </a:schemeClr>
                </a:solidFill>
                <a:latin typeface="+mn-ea"/>
                <a:cs typeface="Times New Roman" panose="02020603050405020304" pitchFamily="18" charset="0"/>
              </a:rPr>
              <a:t>） </a:t>
            </a:r>
            <a:endParaRPr lang="zh-CN" altLang="en-US" sz="2000" kern="100" dirty="0">
              <a:solidFill>
                <a:schemeClr val="tx1">
                  <a:lumMod val="65000"/>
                  <a:lumOff val="35000"/>
                </a:schemeClr>
              </a:solidFill>
              <a:latin typeface="+mn-ea"/>
              <a:cs typeface="Times New Roman" panose="02020603050405020304" pitchFamily="18" charset="0"/>
            </a:endParaRPr>
          </a:p>
        </p:txBody>
      </p:sp>
      <p:sp>
        <p:nvSpPr>
          <p:cNvPr id="12" name="矩形 11"/>
          <p:cNvSpPr/>
          <p:nvPr/>
        </p:nvSpPr>
        <p:spPr>
          <a:xfrm>
            <a:off x="7834875" y="3005218"/>
            <a:ext cx="1296144" cy="2031325"/>
          </a:xfrm>
          <a:prstGeom prst="rect">
            <a:avLst/>
          </a:prstGeom>
        </p:spPr>
        <p:txBody>
          <a:bodyPr wrap="square">
            <a:spAutoFit/>
          </a:bodyPr>
          <a:lstStyle/>
          <a:p>
            <a:pPr algn="ctr">
              <a:spcAft>
                <a:spcPts val="0"/>
              </a:spcAft>
            </a:pPr>
            <a:r>
              <a:rPr lang="zh-CN" altLang="zh-CN" kern="100" dirty="0">
                <a:solidFill>
                  <a:schemeClr val="tx1">
                    <a:lumMod val="65000"/>
                    <a:lumOff val="35000"/>
                  </a:schemeClr>
                </a:solidFill>
                <a:latin typeface="+mn-ea"/>
                <a:cs typeface="Times New Roman" panose="02020603050405020304" pitchFamily="18" charset="0"/>
              </a:rPr>
              <a:t>图</a:t>
            </a:r>
            <a:r>
              <a:rPr lang="en-US" altLang="zh-CN" kern="100" dirty="0">
                <a:solidFill>
                  <a:schemeClr val="tx1">
                    <a:lumMod val="65000"/>
                    <a:lumOff val="35000"/>
                  </a:schemeClr>
                </a:solidFill>
                <a:latin typeface="+mn-ea"/>
                <a:cs typeface="Times New Roman" panose="02020603050405020304" pitchFamily="18" charset="0"/>
              </a:rPr>
              <a:t>17-20 DBO=0</a:t>
            </a:r>
            <a:r>
              <a:rPr lang="zh-CN" altLang="zh-CN" kern="100" dirty="0">
                <a:solidFill>
                  <a:schemeClr val="tx1">
                    <a:lumMod val="65000"/>
                    <a:lumOff val="35000"/>
                  </a:schemeClr>
                </a:solidFill>
                <a:latin typeface="+mn-ea"/>
                <a:cs typeface="Times New Roman" panose="02020603050405020304" pitchFamily="18" charset="0"/>
              </a:rPr>
              <a:t>时，消息数据在</a:t>
            </a:r>
            <a:r>
              <a:rPr lang="en-US" altLang="zh-CN" kern="100" dirty="0">
                <a:solidFill>
                  <a:schemeClr val="tx1">
                    <a:lumMod val="65000"/>
                    <a:lumOff val="35000"/>
                  </a:schemeClr>
                </a:solidFill>
                <a:latin typeface="+mn-ea"/>
                <a:cs typeface="Times New Roman" panose="02020603050405020304" pitchFamily="18" charset="0"/>
              </a:rPr>
              <a:t>MDL</a:t>
            </a:r>
            <a:r>
              <a:rPr lang="zh-CN" altLang="zh-CN" kern="100" dirty="0">
                <a:solidFill>
                  <a:schemeClr val="tx1">
                    <a:lumMod val="65000"/>
                    <a:lumOff val="35000"/>
                  </a:schemeClr>
                </a:solidFill>
                <a:latin typeface="+mn-ea"/>
                <a:cs typeface="Times New Roman" panose="02020603050405020304" pitchFamily="18" charset="0"/>
              </a:rPr>
              <a:t>和</a:t>
            </a:r>
            <a:r>
              <a:rPr lang="en-US" altLang="zh-CN" kern="100" dirty="0">
                <a:solidFill>
                  <a:schemeClr val="tx1">
                    <a:lumMod val="65000"/>
                    <a:lumOff val="35000"/>
                  </a:schemeClr>
                </a:solidFill>
                <a:latin typeface="+mn-ea"/>
                <a:cs typeface="Times New Roman" panose="02020603050405020304" pitchFamily="18" charset="0"/>
              </a:rPr>
              <a:t>MDH</a:t>
            </a:r>
            <a:r>
              <a:rPr lang="zh-CN" altLang="zh-CN" kern="100" dirty="0">
                <a:solidFill>
                  <a:schemeClr val="tx1">
                    <a:lumMod val="65000"/>
                    <a:lumOff val="35000"/>
                  </a:schemeClr>
                </a:solidFill>
                <a:latin typeface="+mn-ea"/>
                <a:cs typeface="Times New Roman" panose="02020603050405020304" pitchFamily="18" charset="0"/>
              </a:rPr>
              <a:t>寄存器中的存储顺序</a:t>
            </a:r>
            <a:endParaRPr lang="zh-CN" altLang="zh-CN"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47664" y="2283718"/>
            <a:ext cx="6048672" cy="1015663"/>
          </a:xfrm>
          <a:prstGeom prst="rect">
            <a:avLst/>
          </a:prstGeom>
        </p:spPr>
        <p:txBody>
          <a:bodyPr wrap="square">
            <a:spAutoFit/>
          </a:bodyPr>
          <a:lstStyle/>
          <a:p>
            <a:pPr indent="538480" algn="just"/>
            <a:r>
              <a:rPr lang="zh-CN" altLang="en-US" sz="2000" kern="100" dirty="0">
                <a:solidFill>
                  <a:schemeClr val="tx1">
                    <a:lumMod val="65000"/>
                    <a:lumOff val="35000"/>
                  </a:schemeClr>
                </a:solidFill>
                <a:latin typeface="+mn-ea"/>
              </a:rPr>
              <a:t>消息邮箱实际上就是对应于</a:t>
            </a:r>
            <a:r>
              <a:rPr lang="en-US" altLang="zh-CN" sz="2000" kern="100" dirty="0">
                <a:solidFill>
                  <a:schemeClr val="tx1">
                    <a:lumMod val="65000"/>
                    <a:lumOff val="35000"/>
                  </a:schemeClr>
                </a:solidFill>
                <a:latin typeface="+mn-ea"/>
              </a:rPr>
              <a:t>RAM</a:t>
            </a:r>
            <a:r>
              <a:rPr lang="zh-CN" altLang="en-US" sz="2000" kern="100" dirty="0">
                <a:solidFill>
                  <a:schemeClr val="tx1">
                    <a:lumMod val="65000"/>
                    <a:lumOff val="35000"/>
                  </a:schemeClr>
                </a:solidFill>
                <a:latin typeface="+mn-ea"/>
              </a:rPr>
              <a:t>中的空间，内部存放着需要发送或者接收到的数据。</a:t>
            </a:r>
            <a:r>
              <a:rPr lang="en-US" altLang="zh-CN" sz="2000" kern="100" dirty="0">
                <a:solidFill>
                  <a:schemeClr val="tx1">
                    <a:lumMod val="65000"/>
                    <a:lumOff val="35000"/>
                  </a:schemeClr>
                </a:solidFill>
                <a:latin typeface="+mn-ea"/>
              </a:rPr>
              <a:t>32</a:t>
            </a:r>
            <a:r>
              <a:rPr lang="zh-CN" altLang="en-US" sz="2000" kern="100" dirty="0">
                <a:solidFill>
                  <a:schemeClr val="tx1">
                    <a:lumMod val="65000"/>
                    <a:lumOff val="35000"/>
                  </a:schemeClr>
                </a:solidFill>
                <a:latin typeface="+mn-ea"/>
              </a:rPr>
              <a:t>个邮箱都可以被配置为发送邮箱或者接收邮箱，下面一一讨论。</a:t>
            </a:r>
            <a:endParaRPr lang="zh-CN" altLang="en-US" sz="2000" kern="100" dirty="0">
              <a:solidFill>
                <a:schemeClr val="tx1">
                  <a:lumMod val="65000"/>
                  <a:lumOff val="35000"/>
                </a:schemeClr>
              </a:solidFill>
              <a:latin typeface="+mn-ea"/>
            </a:endParaRPr>
          </a:p>
        </p:txBody>
      </p:sp>
      <p:sp>
        <p:nvSpPr>
          <p:cNvPr id="7" name="标题 1"/>
          <p:cNvSpPr>
            <a:spLocks noGrp="1"/>
          </p:cNvSpPr>
          <p:nvPr>
            <p:ph type="title"/>
          </p:nvPr>
        </p:nvSpPr>
        <p:spPr>
          <a:xfrm>
            <a:off x="906977" y="267494"/>
            <a:ext cx="5897272" cy="330507"/>
          </a:xfrm>
        </p:spPr>
        <p:txBody>
          <a:bodyPr/>
          <a:lstStyle/>
          <a:p>
            <a:r>
              <a:rPr lang="en-US" altLang="zh-CN" dirty="0"/>
              <a:t>F28335 eCAN</a:t>
            </a:r>
            <a:r>
              <a:rPr lang="zh-CN" altLang="en-US" dirty="0"/>
              <a:t>模块的</a:t>
            </a:r>
            <a:r>
              <a:rPr lang="zh-CN" altLang="en-US" dirty="0" smtClean="0"/>
              <a:t>概述</a:t>
            </a:r>
            <a:r>
              <a:rPr lang="en-US" altLang="zh-CN" dirty="0" smtClean="0"/>
              <a:t>·eCAN</a:t>
            </a:r>
            <a:r>
              <a:rPr lang="zh-CN" altLang="en-US" dirty="0"/>
              <a:t>模块的邮箱</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699542"/>
            <a:ext cx="7920880" cy="4401205"/>
          </a:xfrm>
          <a:prstGeom prst="rect">
            <a:avLst/>
          </a:prstGeom>
        </p:spPr>
        <p:txBody>
          <a:bodyPr wrap="square">
            <a:spAutoFit/>
          </a:bodyPr>
          <a:lstStyle/>
          <a:p>
            <a:pPr indent="538480" algn="just"/>
            <a:r>
              <a:rPr lang="en-US" altLang="zh-CN" sz="2000" kern="100" dirty="0">
                <a:solidFill>
                  <a:schemeClr val="tx1">
                    <a:lumMod val="65000"/>
                    <a:lumOff val="35000"/>
                  </a:schemeClr>
                </a:solidFill>
                <a:latin typeface="+mn-ea"/>
              </a:rPr>
              <a:t>1</a:t>
            </a:r>
            <a:r>
              <a:rPr lang="zh-CN" altLang="en-US" sz="2000" kern="100" dirty="0">
                <a:solidFill>
                  <a:schemeClr val="tx1">
                    <a:lumMod val="65000"/>
                    <a:lumOff val="35000"/>
                  </a:schemeClr>
                </a:solidFill>
                <a:latin typeface="+mn-ea"/>
              </a:rPr>
              <a:t>．发送邮箱</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首先，</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将要发送的数据存放在发送邮箱中，将数据和标识符存放在相应的</a:t>
            </a:r>
            <a:r>
              <a:rPr lang="en-US" altLang="zh-CN" sz="2000" kern="100" dirty="0">
                <a:solidFill>
                  <a:schemeClr val="tx1">
                    <a:lumMod val="65000"/>
                    <a:lumOff val="35000"/>
                  </a:schemeClr>
                </a:solidFill>
                <a:latin typeface="+mn-ea"/>
              </a:rPr>
              <a:t>RAM</a:t>
            </a:r>
            <a:r>
              <a:rPr lang="zh-CN" altLang="en-US" sz="2000" kern="100" dirty="0">
                <a:solidFill>
                  <a:schemeClr val="tx1">
                    <a:lumMod val="65000"/>
                    <a:lumOff val="35000"/>
                  </a:schemeClr>
                </a:solidFill>
                <a:latin typeface="+mn-ea"/>
              </a:rPr>
              <a:t>空间中。当相应的发送请求位</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TRSn</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被置位后，数据就会发送出去。如果有多个发送邮箱，而且有多个发送请求被置位时，</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就会根据优先级的高低来选择发送的顺序。</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 </a:t>
            </a:r>
            <a:r>
              <a:rPr lang="zh-CN" altLang="en-US" sz="2000" kern="100" dirty="0" smtClean="0">
                <a:solidFill>
                  <a:schemeClr val="tx1">
                    <a:lumMod val="65000"/>
                    <a:lumOff val="35000"/>
                  </a:schemeClr>
                </a:solidFill>
                <a:latin typeface="+mn-ea"/>
              </a:rPr>
              <a:t>在</a:t>
            </a:r>
            <a:r>
              <a:rPr lang="zh-CN" altLang="en-US" sz="2000" kern="100" dirty="0">
                <a:solidFill>
                  <a:schemeClr val="tx1">
                    <a:lumMod val="65000"/>
                    <a:lumOff val="35000"/>
                  </a:schemeClr>
                </a:solidFill>
                <a:latin typeface="+mn-ea"/>
              </a:rPr>
              <a:t>标准的</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模式下，发送邮箱的优先级取决于发送邮箱的号码，邮箱号大的拥有较高的优先级，因此，</a:t>
            </a:r>
            <a:r>
              <a:rPr lang="en-US" altLang="zh-CN" sz="2000" kern="100" dirty="0">
                <a:solidFill>
                  <a:schemeClr val="tx1">
                    <a:lumMod val="65000"/>
                    <a:lumOff val="35000"/>
                  </a:schemeClr>
                </a:solidFill>
                <a:latin typeface="+mn-ea"/>
              </a:rPr>
              <a:t>31</a:t>
            </a:r>
            <a:r>
              <a:rPr lang="zh-CN" altLang="en-US" sz="2000" kern="100" dirty="0">
                <a:solidFill>
                  <a:schemeClr val="tx1">
                    <a:lumMod val="65000"/>
                    <a:lumOff val="35000"/>
                  </a:schemeClr>
                </a:solidFill>
                <a:latin typeface="+mn-ea"/>
              </a:rPr>
              <a:t>号邮箱拥有最高的优先级，</a:t>
            </a:r>
            <a:r>
              <a:rPr lang="en-US" altLang="zh-CN" sz="2000" kern="100" dirty="0">
                <a:solidFill>
                  <a:schemeClr val="tx1">
                    <a:lumMod val="65000"/>
                    <a:lumOff val="35000"/>
                  </a:schemeClr>
                </a:solidFill>
                <a:latin typeface="+mn-ea"/>
              </a:rPr>
              <a:t>0</a:t>
            </a:r>
            <a:r>
              <a:rPr lang="zh-CN" altLang="en-US" sz="2000" kern="100" dirty="0">
                <a:solidFill>
                  <a:schemeClr val="tx1">
                    <a:lumMod val="65000"/>
                    <a:lumOff val="35000"/>
                  </a:schemeClr>
                </a:solidFill>
                <a:latin typeface="+mn-ea"/>
              </a:rPr>
              <a:t>号邮箱拥有最低的优先级。</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在增强的</a:t>
            </a:r>
            <a:r>
              <a:rPr lang="en-US" altLang="zh-CN" sz="2000" kern="100" dirty="0">
                <a:solidFill>
                  <a:schemeClr val="tx1">
                    <a:lumMod val="65000"/>
                    <a:lumOff val="35000"/>
                  </a:schemeClr>
                </a:solidFill>
                <a:latin typeface="+mn-ea"/>
              </a:rPr>
              <a:t>eCAN</a:t>
            </a:r>
            <a:r>
              <a:rPr lang="zh-CN" altLang="en-US" sz="2000" kern="100" dirty="0">
                <a:solidFill>
                  <a:schemeClr val="tx1">
                    <a:lumMod val="65000"/>
                    <a:lumOff val="35000"/>
                  </a:schemeClr>
                </a:solidFill>
                <a:latin typeface="+mn-ea"/>
              </a:rPr>
              <a:t>模式下，</a:t>
            </a:r>
            <a:r>
              <a:rPr lang="en-US" altLang="zh-CN" sz="2000" kern="100" dirty="0">
                <a:solidFill>
                  <a:schemeClr val="tx1">
                    <a:lumMod val="65000"/>
                    <a:lumOff val="35000"/>
                  </a:schemeClr>
                </a:solidFill>
                <a:latin typeface="+mn-ea"/>
              </a:rPr>
              <a:t>MSGCTRL</a:t>
            </a:r>
            <a:r>
              <a:rPr lang="zh-CN" altLang="en-US" sz="2000" kern="100" dirty="0">
                <a:solidFill>
                  <a:schemeClr val="tx1">
                    <a:lumMod val="65000"/>
                    <a:lumOff val="35000"/>
                  </a:schemeClr>
                </a:solidFill>
                <a:latin typeface="+mn-ea"/>
              </a:rPr>
              <a:t>寄存器中的</a:t>
            </a:r>
            <a:r>
              <a:rPr lang="en-US" altLang="zh-CN" sz="2000" kern="100" dirty="0">
                <a:solidFill>
                  <a:schemeClr val="tx1">
                    <a:lumMod val="65000"/>
                    <a:lumOff val="35000"/>
                  </a:schemeClr>
                </a:solidFill>
                <a:latin typeface="+mn-ea"/>
              </a:rPr>
              <a:t>TPL</a:t>
            </a:r>
            <a:r>
              <a:rPr lang="zh-CN" altLang="en-US" sz="2000" kern="100" dirty="0">
                <a:solidFill>
                  <a:schemeClr val="tx1">
                    <a:lumMod val="65000"/>
                    <a:lumOff val="35000"/>
                  </a:schemeClr>
                </a:solidFill>
                <a:latin typeface="+mn-ea"/>
              </a:rPr>
              <a:t>决定了发送邮箱的优先级。在</a:t>
            </a:r>
            <a:r>
              <a:rPr lang="en-US" altLang="zh-CN" sz="2000" kern="100" dirty="0">
                <a:solidFill>
                  <a:schemeClr val="tx1">
                    <a:lumMod val="65000"/>
                    <a:lumOff val="35000"/>
                  </a:schemeClr>
                </a:solidFill>
                <a:latin typeface="+mn-ea"/>
              </a:rPr>
              <a:t>TPL</a:t>
            </a:r>
            <a:r>
              <a:rPr lang="zh-CN" altLang="en-US" sz="2000" kern="100" dirty="0">
                <a:solidFill>
                  <a:schemeClr val="tx1">
                    <a:lumMod val="65000"/>
                    <a:lumOff val="35000"/>
                  </a:schemeClr>
                </a:solidFill>
                <a:latin typeface="+mn-ea"/>
              </a:rPr>
              <a:t>中数值大的邮箱拥有较高的优先级。当两个邮箱的</a:t>
            </a:r>
            <a:r>
              <a:rPr lang="en-US" altLang="zh-CN" sz="2000" kern="100" dirty="0">
                <a:solidFill>
                  <a:schemeClr val="tx1">
                    <a:lumMod val="65000"/>
                    <a:lumOff val="35000"/>
                  </a:schemeClr>
                </a:solidFill>
                <a:latin typeface="+mn-ea"/>
              </a:rPr>
              <a:t>TPL</a:t>
            </a:r>
            <a:r>
              <a:rPr lang="zh-CN" altLang="en-US" sz="2000" kern="100" dirty="0">
                <a:solidFill>
                  <a:schemeClr val="tx1">
                    <a:lumMod val="65000"/>
                    <a:lumOff val="35000"/>
                  </a:schemeClr>
                </a:solidFill>
                <a:latin typeface="+mn-ea"/>
              </a:rPr>
              <a:t>位数值相同时，邮箱号大的邮箱首先发送数据。</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如果由于仲裁丢失或者错误的发生导致发送失败，那么系统将会重新发送该信息。在重新发送前，</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模块会重新检查是否有其他的发送请求，并判断发送优先级，根据优先级的高低来选择发送的数据。</a:t>
            </a:r>
            <a:endParaRPr lang="zh-CN" altLang="en-US" sz="2000" kern="100" dirty="0">
              <a:solidFill>
                <a:schemeClr val="tx1">
                  <a:lumMod val="65000"/>
                  <a:lumOff val="35000"/>
                </a:schemeClr>
              </a:solidFill>
              <a:latin typeface="+mn-ea"/>
            </a:endParaRPr>
          </a:p>
        </p:txBody>
      </p:sp>
      <p:sp>
        <p:nvSpPr>
          <p:cNvPr id="7" name="标题 1"/>
          <p:cNvSpPr>
            <a:spLocks noGrp="1"/>
          </p:cNvSpPr>
          <p:nvPr>
            <p:ph type="title"/>
          </p:nvPr>
        </p:nvSpPr>
        <p:spPr>
          <a:xfrm>
            <a:off x="906977" y="267494"/>
            <a:ext cx="5897272" cy="330507"/>
          </a:xfrm>
        </p:spPr>
        <p:txBody>
          <a:bodyPr/>
          <a:lstStyle/>
          <a:p>
            <a:r>
              <a:rPr lang="en-US" altLang="zh-CN" dirty="0"/>
              <a:t>F28335 eCAN</a:t>
            </a:r>
            <a:r>
              <a:rPr lang="zh-CN" altLang="en-US" dirty="0"/>
              <a:t>模块的</a:t>
            </a:r>
            <a:r>
              <a:rPr lang="zh-CN" altLang="en-US" dirty="0" smtClean="0"/>
              <a:t>概述</a:t>
            </a:r>
            <a:r>
              <a:rPr lang="en-US" altLang="zh-CN" dirty="0" smtClean="0"/>
              <a:t>·eCAN</a:t>
            </a:r>
            <a:r>
              <a:rPr lang="zh-CN" altLang="en-US" dirty="0"/>
              <a:t>模块的邮箱</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275606"/>
            <a:ext cx="7920880" cy="2862322"/>
          </a:xfrm>
          <a:prstGeom prst="rect">
            <a:avLst/>
          </a:prstGeom>
        </p:spPr>
        <p:txBody>
          <a:bodyPr wrap="square">
            <a:spAutoFit/>
          </a:bodyPr>
          <a:lstStyle/>
          <a:p>
            <a:pPr indent="538480" algn="just"/>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．接收邮箱</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每个发送的数据都会有</a:t>
            </a:r>
            <a:r>
              <a:rPr lang="en-US" altLang="zh-CN" sz="2000" kern="100" dirty="0">
                <a:solidFill>
                  <a:schemeClr val="tx1">
                    <a:lumMod val="65000"/>
                    <a:lumOff val="35000"/>
                  </a:schemeClr>
                </a:solidFill>
                <a:latin typeface="+mn-ea"/>
              </a:rPr>
              <a:t>11</a:t>
            </a:r>
            <a:r>
              <a:rPr lang="zh-CN" altLang="en-US" sz="2000" kern="100" dirty="0">
                <a:solidFill>
                  <a:schemeClr val="tx1">
                    <a:lumMod val="65000"/>
                    <a:lumOff val="35000"/>
                  </a:schemeClr>
                </a:solidFill>
                <a:latin typeface="+mn-ea"/>
              </a:rPr>
              <a:t>位或者</a:t>
            </a:r>
            <a:r>
              <a:rPr lang="en-US" altLang="zh-CN" sz="2000" kern="100" dirty="0">
                <a:solidFill>
                  <a:schemeClr val="tx1">
                    <a:lumMod val="65000"/>
                    <a:lumOff val="35000"/>
                  </a:schemeClr>
                </a:solidFill>
                <a:latin typeface="+mn-ea"/>
              </a:rPr>
              <a:t>29</a:t>
            </a:r>
            <a:r>
              <a:rPr lang="zh-CN" altLang="en-US" sz="2000" kern="100" dirty="0">
                <a:solidFill>
                  <a:schemeClr val="tx1">
                    <a:lumMod val="65000"/>
                    <a:lumOff val="35000"/>
                  </a:schemeClr>
                </a:solidFill>
                <a:latin typeface="+mn-ea"/>
              </a:rPr>
              <a:t>位的标识符。在</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模块接收消息时，首先将比较接收到消息的标识符和接收邮箱的标识符，通常寻找邮箱的顺序是从号大开始到号小的。如果消息的标识符和邮箱的标识符匹配，则接收标识符、控制位和数据字节就会被写入该邮箱对应的</a:t>
            </a:r>
            <a:r>
              <a:rPr lang="en-US" altLang="zh-CN" sz="2000" kern="100" dirty="0">
                <a:solidFill>
                  <a:schemeClr val="tx1">
                    <a:lumMod val="65000"/>
                    <a:lumOff val="35000"/>
                  </a:schemeClr>
                </a:solidFill>
                <a:latin typeface="+mn-ea"/>
              </a:rPr>
              <a:t>RAM</a:t>
            </a:r>
            <a:r>
              <a:rPr lang="zh-CN" altLang="en-US" sz="2000" kern="100" dirty="0">
                <a:solidFill>
                  <a:schemeClr val="tx1">
                    <a:lumMod val="65000"/>
                    <a:lumOff val="35000"/>
                  </a:schemeClr>
                </a:solidFill>
                <a:latin typeface="+mn-ea"/>
              </a:rPr>
              <a:t>存储区域中。同时，相应的接收消息挂起位</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RMPn</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被置位，也就是通知</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模块该邮箱已经存储有数据。如果使能了中断，则模块就会产生一个接收中断。如果消息的标识符和邮箱的标识符不符，则该消息不会被存储。</a:t>
            </a:r>
            <a:endParaRPr lang="zh-CN" altLang="en-US" sz="2000" kern="100" dirty="0">
              <a:solidFill>
                <a:schemeClr val="tx1">
                  <a:lumMod val="65000"/>
                  <a:lumOff val="35000"/>
                </a:schemeClr>
              </a:solidFill>
              <a:latin typeface="+mn-ea"/>
            </a:endParaRPr>
          </a:p>
        </p:txBody>
      </p:sp>
      <p:sp>
        <p:nvSpPr>
          <p:cNvPr id="7" name="标题 1"/>
          <p:cNvSpPr>
            <a:spLocks noGrp="1"/>
          </p:cNvSpPr>
          <p:nvPr>
            <p:ph type="title"/>
          </p:nvPr>
        </p:nvSpPr>
        <p:spPr>
          <a:xfrm>
            <a:off x="906977" y="267494"/>
            <a:ext cx="5897272" cy="330507"/>
          </a:xfrm>
        </p:spPr>
        <p:txBody>
          <a:bodyPr/>
          <a:lstStyle/>
          <a:p>
            <a:r>
              <a:rPr lang="en-US" altLang="zh-CN" dirty="0"/>
              <a:t>F28335 eCAN</a:t>
            </a:r>
            <a:r>
              <a:rPr lang="zh-CN" altLang="en-US" dirty="0"/>
              <a:t>模块的</a:t>
            </a:r>
            <a:r>
              <a:rPr lang="zh-CN" altLang="en-US" dirty="0" smtClean="0"/>
              <a:t>概述</a:t>
            </a:r>
            <a:r>
              <a:rPr lang="en-US" altLang="zh-CN" dirty="0" smtClean="0"/>
              <a:t>·eCAN</a:t>
            </a:r>
            <a:r>
              <a:rPr lang="zh-CN" altLang="en-US" dirty="0"/>
              <a:t>模块的邮箱</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275606"/>
            <a:ext cx="7920880" cy="3477875"/>
          </a:xfrm>
          <a:prstGeom prst="rect">
            <a:avLst/>
          </a:prstGeom>
        </p:spPr>
        <p:txBody>
          <a:bodyPr wrap="square">
            <a:spAutoFit/>
          </a:bodyPr>
          <a:lstStyle/>
          <a:p>
            <a:pPr indent="538480" algn="just"/>
            <a:r>
              <a:rPr lang="en-US" altLang="zh-CN" sz="2000" kern="100" dirty="0">
                <a:solidFill>
                  <a:schemeClr val="tx1">
                    <a:lumMod val="65000"/>
                    <a:lumOff val="35000"/>
                  </a:schemeClr>
                </a:solidFill>
                <a:latin typeface="+mn-ea"/>
              </a:rPr>
              <a:t>2</a:t>
            </a:r>
            <a:r>
              <a:rPr lang="zh-CN" altLang="en-US" sz="2000" kern="100" dirty="0">
                <a:solidFill>
                  <a:schemeClr val="tx1">
                    <a:lumMod val="65000"/>
                    <a:lumOff val="35000"/>
                  </a:schemeClr>
                </a:solidFill>
                <a:latin typeface="+mn-ea"/>
              </a:rPr>
              <a:t>．接收邮箱</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当</a:t>
            </a:r>
            <a:r>
              <a:rPr lang="en-US" altLang="zh-CN" sz="2000" kern="100" dirty="0">
                <a:solidFill>
                  <a:schemeClr val="tx1">
                    <a:lumMod val="65000"/>
                    <a:lumOff val="35000"/>
                  </a:schemeClr>
                </a:solidFill>
                <a:latin typeface="+mn-ea"/>
              </a:rPr>
              <a:t>CPU</a:t>
            </a:r>
            <a:r>
              <a:rPr lang="zh-CN" altLang="en-US" sz="2000" kern="100" dirty="0">
                <a:solidFill>
                  <a:schemeClr val="tx1">
                    <a:lumMod val="65000"/>
                    <a:lumOff val="35000"/>
                  </a:schemeClr>
                </a:solidFill>
                <a:latin typeface="+mn-ea"/>
              </a:rPr>
              <a:t>读取数据时，接收消息挂起位</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RMPn</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必须被复位，就是通知</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模块该邮箱已经清空，可以接收新的数据。如果新的数据已经发送到，而该邮箱的接收挂起位仍然处于置位状态，也就是说旧的数据还没有被读取，则新的数据就会被丢失，那么相应的消息丢失位</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RMLn</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将会置位，当然前提是覆盖保护位</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OPCn</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被置位。在这种情况，如果覆盖保护位</a:t>
            </a:r>
            <a:r>
              <a:rPr lang="en-US" altLang="zh-CN" sz="2000" kern="100" dirty="0">
                <a:solidFill>
                  <a:schemeClr val="tx1">
                    <a:lumMod val="65000"/>
                    <a:lumOff val="35000"/>
                  </a:schemeClr>
                </a:solidFill>
                <a:latin typeface="+mn-ea"/>
              </a:rPr>
              <a:t>(</a:t>
            </a:r>
            <a:r>
              <a:rPr lang="en-US" altLang="zh-CN" sz="2000" kern="100" dirty="0" err="1">
                <a:solidFill>
                  <a:schemeClr val="tx1">
                    <a:lumMod val="65000"/>
                    <a:lumOff val="35000"/>
                  </a:schemeClr>
                </a:solidFill>
                <a:latin typeface="+mn-ea"/>
              </a:rPr>
              <a:t>OPCn</a:t>
            </a:r>
            <a:r>
              <a:rPr lang="en-US" altLang="zh-CN" sz="2000" kern="100" dirty="0">
                <a:solidFill>
                  <a:schemeClr val="tx1">
                    <a:lumMod val="65000"/>
                    <a:lumOff val="35000"/>
                  </a:schemeClr>
                </a:solidFill>
                <a:latin typeface="+mn-ea"/>
              </a:rPr>
              <a:t>)</a:t>
            </a:r>
            <a:r>
              <a:rPr lang="zh-CN" altLang="en-US" sz="2000" kern="100" dirty="0">
                <a:solidFill>
                  <a:schemeClr val="tx1">
                    <a:lumMod val="65000"/>
                    <a:lumOff val="35000"/>
                  </a:schemeClr>
                </a:solidFill>
                <a:latin typeface="+mn-ea"/>
              </a:rPr>
              <a:t>被清零，则原来保存的消息就会被新接收到的消息所覆盖。</a:t>
            </a:r>
            <a:endParaRPr lang="zh-CN" altLang="en-US" sz="2000" kern="100" dirty="0">
              <a:solidFill>
                <a:schemeClr val="tx1">
                  <a:lumMod val="65000"/>
                  <a:lumOff val="35000"/>
                </a:schemeClr>
              </a:solidFill>
              <a:latin typeface="+mn-ea"/>
            </a:endParaRPr>
          </a:p>
          <a:p>
            <a:pPr indent="538480" algn="just"/>
            <a:r>
              <a:rPr lang="zh-CN" altLang="en-US" sz="2000" kern="100" dirty="0">
                <a:solidFill>
                  <a:schemeClr val="tx1">
                    <a:lumMod val="65000"/>
                    <a:lumOff val="35000"/>
                  </a:schemeClr>
                </a:solidFill>
                <a:latin typeface="+mn-ea"/>
              </a:rPr>
              <a:t>如果一个邮箱被配置为接收邮箱，而且</a:t>
            </a:r>
            <a:r>
              <a:rPr lang="en-US" altLang="zh-CN" sz="2000" kern="100" dirty="0">
                <a:solidFill>
                  <a:schemeClr val="tx1">
                    <a:lumMod val="65000"/>
                    <a:lumOff val="35000"/>
                  </a:schemeClr>
                </a:solidFill>
                <a:latin typeface="+mn-ea"/>
              </a:rPr>
              <a:t>RTR</a:t>
            </a:r>
            <a:r>
              <a:rPr lang="zh-CN" altLang="en-US" sz="2000" kern="100" dirty="0">
                <a:solidFill>
                  <a:schemeClr val="tx1">
                    <a:lumMod val="65000"/>
                    <a:lumOff val="35000"/>
                  </a:schemeClr>
                </a:solidFill>
                <a:latin typeface="+mn-ea"/>
              </a:rPr>
              <a:t>位已经置位，则该邮箱可以发送一个远程帧。一旦该远程帧发送出去，</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模块就会清除该邮箱的发送请求位</a:t>
            </a:r>
            <a:r>
              <a:rPr lang="en-US" altLang="zh-CN" sz="2000" kern="100" dirty="0">
                <a:solidFill>
                  <a:schemeClr val="tx1">
                    <a:lumMod val="65000"/>
                    <a:lumOff val="35000"/>
                  </a:schemeClr>
                </a:solidFill>
                <a:latin typeface="+mn-ea"/>
              </a:rPr>
              <a:t>TRS</a:t>
            </a:r>
            <a:r>
              <a:rPr lang="zh-CN" altLang="en-US" sz="2000" kern="100" dirty="0">
                <a:solidFill>
                  <a:schemeClr val="tx1">
                    <a:lumMod val="65000"/>
                    <a:lumOff val="35000"/>
                  </a:schemeClr>
                </a:solidFill>
                <a:latin typeface="+mn-ea"/>
              </a:rPr>
              <a:t>。</a:t>
            </a:r>
            <a:endParaRPr lang="zh-CN" altLang="en-US" sz="2000" kern="100" dirty="0">
              <a:solidFill>
                <a:schemeClr val="tx1">
                  <a:lumMod val="65000"/>
                  <a:lumOff val="35000"/>
                </a:schemeClr>
              </a:solidFill>
              <a:latin typeface="+mn-ea"/>
            </a:endParaRPr>
          </a:p>
        </p:txBody>
      </p:sp>
      <p:sp>
        <p:nvSpPr>
          <p:cNvPr id="7" name="标题 1"/>
          <p:cNvSpPr>
            <a:spLocks noGrp="1"/>
          </p:cNvSpPr>
          <p:nvPr>
            <p:ph type="title"/>
          </p:nvPr>
        </p:nvSpPr>
        <p:spPr>
          <a:xfrm>
            <a:off x="906977" y="267494"/>
            <a:ext cx="5897272" cy="330507"/>
          </a:xfrm>
        </p:spPr>
        <p:txBody>
          <a:bodyPr/>
          <a:lstStyle/>
          <a:p>
            <a:r>
              <a:rPr lang="en-US" altLang="zh-CN" dirty="0"/>
              <a:t>F28335 eCAN</a:t>
            </a:r>
            <a:r>
              <a:rPr lang="zh-CN" altLang="en-US" dirty="0"/>
              <a:t>模块的</a:t>
            </a:r>
            <a:r>
              <a:rPr lang="zh-CN" altLang="en-US" dirty="0" smtClean="0"/>
              <a:t>概述</a:t>
            </a:r>
            <a:r>
              <a:rPr lang="en-US" altLang="zh-CN" dirty="0" smtClean="0"/>
              <a:t>·eCAN</a:t>
            </a:r>
            <a:r>
              <a:rPr lang="zh-CN" altLang="en-US" dirty="0"/>
              <a:t>模块的邮箱</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模块的寄存器</a:t>
            </a:r>
            <a:endParaRPr lang="zh-CN" altLang="en-US" dirty="0"/>
          </a:p>
        </p:txBody>
      </p:sp>
      <p:sp>
        <p:nvSpPr>
          <p:cNvPr id="2" name="矩形 1"/>
          <p:cNvSpPr/>
          <p:nvPr/>
        </p:nvSpPr>
        <p:spPr>
          <a:xfrm>
            <a:off x="1079613" y="1779662"/>
            <a:ext cx="6984774" cy="2677656"/>
          </a:xfrm>
          <a:prstGeom prst="rect">
            <a:avLst/>
          </a:prstGeom>
        </p:spPr>
        <p:txBody>
          <a:bodyPr wrap="square">
            <a:spAutoFit/>
          </a:bodyPr>
          <a:lstStyle/>
          <a:p>
            <a:pPr indent="538480" algn="just">
              <a:lnSpc>
                <a:spcPct val="120000"/>
              </a:lnSpc>
              <a:spcAft>
                <a:spcPts val="0"/>
              </a:spcAft>
            </a:pPr>
            <a:r>
              <a:rPr lang="en-US" altLang="zh-CN" sz="2000" kern="100" dirty="0">
                <a:solidFill>
                  <a:schemeClr val="tx1">
                    <a:lumMod val="65000"/>
                    <a:lumOff val="35000"/>
                  </a:schemeClr>
                </a:solidFill>
                <a:latin typeface="+mn-ea"/>
                <a:cs typeface="Times New Roman" panose="02020603050405020304" pitchFamily="18" charset="0"/>
              </a:rPr>
              <a:t>eCAN</a:t>
            </a:r>
            <a:r>
              <a:rPr lang="zh-CN" altLang="zh-CN" sz="2000" kern="100" dirty="0">
                <a:solidFill>
                  <a:schemeClr val="tx1">
                    <a:lumMod val="65000"/>
                    <a:lumOff val="35000"/>
                  </a:schemeClr>
                </a:solidFill>
                <a:latin typeface="+mn-ea"/>
                <a:cs typeface="Times New Roman" panose="02020603050405020304" pitchFamily="18" charset="0"/>
              </a:rPr>
              <a:t>模块通讯都是通过对寄存器的配置来实现的，由于</a:t>
            </a:r>
            <a:r>
              <a:rPr lang="en-US" altLang="zh-CN" sz="2000" kern="100" dirty="0">
                <a:solidFill>
                  <a:schemeClr val="tx1">
                    <a:lumMod val="65000"/>
                    <a:lumOff val="35000"/>
                  </a:schemeClr>
                </a:solidFill>
                <a:latin typeface="+mn-ea"/>
                <a:cs typeface="Times New Roman" panose="02020603050405020304" pitchFamily="18" charset="0"/>
              </a:rPr>
              <a:t>eCAN</a:t>
            </a:r>
            <a:r>
              <a:rPr lang="zh-CN" altLang="zh-CN" sz="2000" kern="100" dirty="0">
                <a:solidFill>
                  <a:schemeClr val="tx1">
                    <a:lumMod val="65000"/>
                    <a:lumOff val="35000"/>
                  </a:schemeClr>
                </a:solidFill>
                <a:latin typeface="+mn-ea"/>
                <a:cs typeface="Times New Roman" panose="02020603050405020304" pitchFamily="18" charset="0"/>
              </a:rPr>
              <a:t>模块拥有非常复杂的寄存器单元，并且介绍对</a:t>
            </a:r>
            <a:r>
              <a:rPr lang="en-US" altLang="zh-CN" sz="2000" kern="100" dirty="0">
                <a:solidFill>
                  <a:schemeClr val="tx1">
                    <a:lumMod val="65000"/>
                    <a:lumOff val="35000"/>
                  </a:schemeClr>
                </a:solidFill>
                <a:latin typeface="+mn-ea"/>
                <a:cs typeface="Times New Roman" panose="02020603050405020304" pitchFamily="18" charset="0"/>
              </a:rPr>
              <a:t>eCAN</a:t>
            </a:r>
            <a:r>
              <a:rPr lang="zh-CN" altLang="zh-CN" sz="2000" kern="100" dirty="0">
                <a:solidFill>
                  <a:schemeClr val="tx1">
                    <a:lumMod val="65000"/>
                    <a:lumOff val="35000"/>
                  </a:schemeClr>
                </a:solidFill>
                <a:latin typeface="+mn-ea"/>
                <a:cs typeface="Times New Roman" panose="02020603050405020304" pitchFamily="18" charset="0"/>
              </a:rPr>
              <a:t>的操作时必然要涉及到相关的寄存器，所以本章将先来介绍</a:t>
            </a:r>
            <a:r>
              <a:rPr lang="en-US" altLang="zh-CN" sz="2000" kern="100" dirty="0">
                <a:solidFill>
                  <a:schemeClr val="tx1">
                    <a:lumMod val="65000"/>
                    <a:lumOff val="35000"/>
                  </a:schemeClr>
                </a:solidFill>
                <a:latin typeface="+mn-ea"/>
                <a:cs typeface="Times New Roman" panose="02020603050405020304" pitchFamily="18" charset="0"/>
              </a:rPr>
              <a:t>eCAN</a:t>
            </a:r>
            <a:r>
              <a:rPr lang="zh-CN" altLang="zh-CN" sz="2000" kern="100" dirty="0">
                <a:solidFill>
                  <a:schemeClr val="tx1">
                    <a:lumMod val="65000"/>
                    <a:lumOff val="35000"/>
                  </a:schemeClr>
                </a:solidFill>
                <a:latin typeface="+mn-ea"/>
                <a:cs typeface="Times New Roman" panose="02020603050405020304" pitchFamily="18" charset="0"/>
              </a:rPr>
              <a:t>模块的各个寄存器，这部分内容无需做太多的记忆，可以当成手册来看，需要的时候查阅一下就行了。表</a:t>
            </a:r>
            <a:r>
              <a:rPr lang="en-US" altLang="zh-CN" sz="2000" kern="100" dirty="0">
                <a:solidFill>
                  <a:schemeClr val="tx1">
                    <a:lumMod val="65000"/>
                    <a:lumOff val="35000"/>
                  </a:schemeClr>
                </a:solidFill>
                <a:latin typeface="+mn-ea"/>
                <a:cs typeface="Times New Roman" panose="02020603050405020304" pitchFamily="18" charset="0"/>
              </a:rPr>
              <a:t>17-2</a:t>
            </a:r>
            <a:r>
              <a:rPr lang="zh-CN" altLang="zh-CN" sz="2000" kern="100" dirty="0">
                <a:solidFill>
                  <a:schemeClr val="tx1">
                    <a:lumMod val="65000"/>
                    <a:lumOff val="35000"/>
                  </a:schemeClr>
                </a:solidFill>
                <a:latin typeface="+mn-ea"/>
                <a:cs typeface="Times New Roman" panose="02020603050405020304" pitchFamily="18" charset="0"/>
              </a:rPr>
              <a:t>为</a:t>
            </a:r>
            <a:r>
              <a:rPr lang="en-US" altLang="zh-CN" sz="2000" kern="100" dirty="0">
                <a:solidFill>
                  <a:schemeClr val="tx1">
                    <a:lumMod val="65000"/>
                    <a:lumOff val="35000"/>
                  </a:schemeClr>
                </a:solidFill>
                <a:latin typeface="+mn-ea"/>
                <a:cs typeface="Times New Roman" panose="02020603050405020304" pitchFamily="18" charset="0"/>
              </a:rPr>
              <a:t>eCAN</a:t>
            </a:r>
            <a:r>
              <a:rPr lang="zh-CN" altLang="zh-CN" sz="2000" kern="100" dirty="0">
                <a:solidFill>
                  <a:schemeClr val="tx1">
                    <a:lumMod val="65000"/>
                    <a:lumOff val="35000"/>
                  </a:schemeClr>
                </a:solidFill>
                <a:latin typeface="+mn-ea"/>
                <a:cs typeface="Times New Roman" panose="02020603050405020304" pitchFamily="18" charset="0"/>
              </a:rPr>
              <a:t>模块所有的控制和状态寄存器及相应的地址映射。</a:t>
            </a:r>
            <a:r>
              <a:rPr lang="en-US" altLang="zh-CN" sz="2000" kern="100" dirty="0">
                <a:solidFill>
                  <a:schemeClr val="tx1">
                    <a:lumMod val="65000"/>
                    <a:lumOff val="35000"/>
                  </a:schemeClr>
                </a:solidFill>
                <a:latin typeface="+mn-ea"/>
                <a:cs typeface="Times New Roman" panose="02020603050405020304" pitchFamily="18" charset="0"/>
              </a:rPr>
              <a:t>eCAN</a:t>
            </a:r>
            <a:r>
              <a:rPr lang="zh-CN" altLang="zh-CN" sz="2000" kern="100" dirty="0">
                <a:solidFill>
                  <a:schemeClr val="tx1">
                    <a:lumMod val="65000"/>
                    <a:lumOff val="35000"/>
                  </a:schemeClr>
                </a:solidFill>
                <a:latin typeface="+mn-ea"/>
                <a:cs typeface="Times New Roman" panose="02020603050405020304" pitchFamily="18" charset="0"/>
              </a:rPr>
              <a:t>模块寄存器的定义也可以见</a:t>
            </a:r>
            <a:r>
              <a:rPr lang="en-US" altLang="zh-CN" sz="2000" kern="100" dirty="0">
                <a:solidFill>
                  <a:schemeClr val="tx1">
                    <a:lumMod val="65000"/>
                    <a:lumOff val="35000"/>
                  </a:schemeClr>
                </a:solidFill>
                <a:latin typeface="+mn-ea"/>
                <a:cs typeface="Times New Roman" panose="02020603050405020304" pitchFamily="18" charset="0"/>
              </a:rPr>
              <a:t>C2000</a:t>
            </a:r>
            <a:r>
              <a:rPr lang="zh-CN" altLang="zh-CN" sz="2000" kern="100" dirty="0">
                <a:solidFill>
                  <a:schemeClr val="tx1">
                    <a:lumMod val="65000"/>
                    <a:lumOff val="35000"/>
                  </a:schemeClr>
                </a:solidFill>
                <a:latin typeface="+mn-ea"/>
                <a:cs typeface="Times New Roman" panose="02020603050405020304" pitchFamily="18" charset="0"/>
              </a:rPr>
              <a:t>助手。</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a:t>
            </a:r>
            <a:r>
              <a:rPr lang="zh-CN" altLang="zh-CN" dirty="0"/>
              <a:t>总线的概述</a:t>
            </a:r>
            <a:r>
              <a:rPr lang="en-US" altLang="zh-CN" dirty="0" smtClean="0"/>
              <a:t>·</a:t>
            </a:r>
            <a:r>
              <a:rPr lang="en-US" altLang="zh-CN" dirty="0"/>
              <a:t>CAN</a:t>
            </a:r>
            <a:r>
              <a:rPr lang="zh-CN" altLang="en-US" dirty="0"/>
              <a:t>是怎样发展起来的</a:t>
            </a:r>
            <a:endParaRPr lang="zh-CN" altLang="en-US" dirty="0"/>
          </a:p>
        </p:txBody>
      </p:sp>
      <p:sp>
        <p:nvSpPr>
          <p:cNvPr id="4" name="矩形 3"/>
          <p:cNvSpPr/>
          <p:nvPr/>
        </p:nvSpPr>
        <p:spPr>
          <a:xfrm>
            <a:off x="906977" y="2067694"/>
            <a:ext cx="7265423" cy="1938992"/>
          </a:xfrm>
          <a:prstGeom prst="rect">
            <a:avLst/>
          </a:prstGeom>
        </p:spPr>
        <p:txBody>
          <a:bodyPr wrap="square">
            <a:spAutoFit/>
          </a:bodyPr>
          <a:lstStyle/>
          <a:p>
            <a:pPr indent="538480" algn="just"/>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是一种多主方式的串行通信总线，基本设计规范要求有高的位速率、高抗电磁干扰性、而且能够检测出产生的任何错误。当信号传输距离达到</a:t>
            </a:r>
            <a:r>
              <a:rPr lang="en-US" altLang="zh-CN" sz="2000" kern="100" dirty="0">
                <a:solidFill>
                  <a:schemeClr val="tx1">
                    <a:lumMod val="65000"/>
                    <a:lumOff val="35000"/>
                  </a:schemeClr>
                </a:solidFill>
                <a:latin typeface="+mn-ea"/>
              </a:rPr>
              <a:t>10Km</a:t>
            </a:r>
            <a:r>
              <a:rPr lang="zh-CN" altLang="en-US" sz="2000" kern="100" dirty="0">
                <a:solidFill>
                  <a:schemeClr val="tx1">
                    <a:lumMod val="65000"/>
                    <a:lumOff val="35000"/>
                  </a:schemeClr>
                </a:solidFill>
                <a:latin typeface="+mn-ea"/>
              </a:rPr>
              <a:t>时，</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仍可提供高达</a:t>
            </a:r>
            <a:r>
              <a:rPr lang="en-US" altLang="zh-CN" sz="2000" kern="100" dirty="0">
                <a:solidFill>
                  <a:schemeClr val="tx1">
                    <a:lumMod val="65000"/>
                    <a:lumOff val="35000"/>
                  </a:schemeClr>
                </a:solidFill>
                <a:latin typeface="+mn-ea"/>
              </a:rPr>
              <a:t>50Kbit/s</a:t>
            </a:r>
            <a:r>
              <a:rPr lang="zh-CN" altLang="en-US" sz="2000" kern="100" dirty="0">
                <a:solidFill>
                  <a:schemeClr val="tx1">
                    <a:lumMod val="65000"/>
                    <a:lumOff val="35000"/>
                  </a:schemeClr>
                </a:solidFill>
                <a:latin typeface="+mn-ea"/>
              </a:rPr>
              <a:t>的数据传输速率</a:t>
            </a:r>
            <a:r>
              <a:rPr lang="zh-CN" altLang="en-US" sz="2000" kern="100" dirty="0" smtClean="0">
                <a:solidFill>
                  <a:schemeClr val="tx1">
                    <a:lumMod val="65000"/>
                    <a:lumOff val="35000"/>
                  </a:schemeClr>
                </a:solidFill>
                <a:latin typeface="+mn-ea"/>
              </a:rPr>
              <a:t>。由于</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总线具有很高的实时性能，因此，</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已经在汽车工业、航空工业、工业控制、安全防护等领域中得到了广泛地应用。</a:t>
            </a:r>
            <a:endParaRPr lang="zh-CN" altLang="en-US" sz="2000" kern="100" dirty="0">
              <a:solidFill>
                <a:schemeClr val="tx1">
                  <a:lumMod val="65000"/>
                  <a:lumOff val="3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模块的寄存器</a:t>
            </a:r>
            <a:endParaRPr lang="zh-CN" altLang="en-US" dirty="0"/>
          </a:p>
        </p:txBody>
      </p:sp>
      <p:graphicFrame>
        <p:nvGraphicFramePr>
          <p:cNvPr id="3" name="表格 2"/>
          <p:cNvGraphicFramePr>
            <a:graphicFrameLocks noGrp="1"/>
          </p:cNvGraphicFramePr>
          <p:nvPr/>
        </p:nvGraphicFramePr>
        <p:xfrm>
          <a:off x="1754047" y="843824"/>
          <a:ext cx="4896544" cy="4034016"/>
        </p:xfrm>
        <a:graphic>
          <a:graphicData uri="http://schemas.openxmlformats.org/drawingml/2006/table">
            <a:tbl>
              <a:tblPr firstRow="1" bandRow="1">
                <a:tableStyleId>{00A15C55-8517-42AA-B614-E9B94910E393}</a:tableStyleId>
              </a:tblPr>
              <a:tblGrid>
                <a:gridCol w="856879"/>
                <a:gridCol w="1056667"/>
                <a:gridCol w="849829"/>
                <a:gridCol w="2133169"/>
              </a:tblGrid>
              <a:tr h="149408">
                <a:tc>
                  <a:txBody>
                    <a:bodyPr/>
                    <a:lstStyle/>
                    <a:p>
                      <a:pPr algn="just">
                        <a:lnSpc>
                          <a:spcPct val="120000"/>
                        </a:lnSpc>
                        <a:spcAft>
                          <a:spcPts val="0"/>
                        </a:spcAft>
                      </a:pPr>
                      <a:r>
                        <a:rPr lang="zh-CN" sz="800" kern="100">
                          <a:effectLst/>
                        </a:rPr>
                        <a:t>寄存器名称</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地址</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大小</a:t>
                      </a:r>
                      <a:r>
                        <a:rPr lang="en-US" sz="800" kern="100">
                          <a:effectLst/>
                        </a:rPr>
                        <a:t>(*32)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dirty="0">
                          <a:effectLst/>
                        </a:rPr>
                        <a:t>功能描述</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CANME</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邮箱使能寄存器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CANMD</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6002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邮箱方向寄存器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CANTRS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6004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发送请求置位寄存器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CANTRR</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6006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发送请求复位寄存器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CANTA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6008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传输响应寄存器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CANAA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600A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异常中断响应寄存器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CANRMP</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600C</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dirty="0">
                          <a:effectLst/>
                        </a:rPr>
                        <a:t>1</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接收消息挂起寄存器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CANRML</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600E</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接收消息丢失寄存器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CANRFP</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远程帧请求寄存器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CANGAM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6012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全局接收屏蔽寄存器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CANMC</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dirty="0">
                          <a:effectLst/>
                        </a:rPr>
                        <a:t>0x0000 6014</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主设备控制寄存器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dirty="0">
                          <a:effectLst/>
                        </a:rPr>
                        <a:t>CANBTC</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位定时配置寄存器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CANES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dirty="0">
                          <a:effectLst/>
                        </a:rPr>
                        <a:t>0x0000 6018</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错误和状态寄存器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CANTEC</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601A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发送错误计数寄存器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CANREC</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601C</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接收错误计数寄存器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CANGIF0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601E</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全局中断标志寄存器</a:t>
                      </a:r>
                      <a:r>
                        <a:rPr lang="en-US" sz="800" kern="100">
                          <a:effectLst/>
                        </a:rPr>
                        <a:t>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CANGIM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6020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全局中断屏蔽寄存器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CANGIF1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6022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全局中断标志寄存器</a:t>
                      </a: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CANMIM</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6024</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邮箱中断屏蔽寄存器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CANMIL</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6026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邮箱中断优先级寄存器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CANOPC</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6028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覆盖保护控制寄存器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CANTIOC</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602A</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TX I/O</a:t>
                      </a:r>
                      <a:r>
                        <a:rPr lang="zh-CN" sz="800" kern="100">
                          <a:effectLst/>
                        </a:rPr>
                        <a:t>控制寄存器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CANRIOC</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602C</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RX I/O</a:t>
                      </a:r>
                      <a:r>
                        <a:rPr lang="zh-CN" sz="800" kern="100">
                          <a:effectLst/>
                        </a:rPr>
                        <a:t>控制寄存器</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CANTSC</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602E</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计时邮递计数器</a:t>
                      </a:r>
                      <a:r>
                        <a:rPr lang="en-US" sz="800" kern="100">
                          <a:effectLst/>
                        </a:rPr>
                        <a:t>(SCC</a:t>
                      </a:r>
                      <a:r>
                        <a:rPr lang="zh-CN" sz="800" kern="100">
                          <a:effectLst/>
                        </a:rPr>
                        <a:t>模式下保留</a:t>
                      </a:r>
                      <a:r>
                        <a:rPr lang="en-US" sz="800" kern="100">
                          <a:effectLst/>
                        </a:rPr>
                        <a: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CANTOC</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6030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a:effectLst/>
                        </a:rPr>
                        <a:t>超时控制寄存器</a:t>
                      </a:r>
                      <a:r>
                        <a:rPr lang="en-US" sz="800" kern="100">
                          <a:effectLst/>
                        </a:rPr>
                        <a:t>(SCC</a:t>
                      </a:r>
                      <a:r>
                        <a:rPr lang="zh-CN" sz="800" kern="100">
                          <a:effectLst/>
                        </a:rPr>
                        <a:t>模式下保留</a:t>
                      </a:r>
                      <a:r>
                        <a:rPr lang="en-US" sz="800" kern="100">
                          <a:effectLst/>
                        </a:rPr>
                        <a:t>)</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r h="149408">
                <a:tc>
                  <a:txBody>
                    <a:bodyPr/>
                    <a:lstStyle/>
                    <a:p>
                      <a:pPr algn="just">
                        <a:lnSpc>
                          <a:spcPct val="120000"/>
                        </a:lnSpc>
                        <a:spcAft>
                          <a:spcPts val="0"/>
                        </a:spcAft>
                      </a:pPr>
                      <a:r>
                        <a:rPr lang="en-US" sz="800" kern="100">
                          <a:effectLst/>
                        </a:rPr>
                        <a:t>CANTOS</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0x0000 6032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en-US" sz="800" kern="100">
                          <a:effectLst/>
                        </a:rPr>
                        <a:t>1</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c>
                  <a:txBody>
                    <a:bodyPr/>
                    <a:lstStyle/>
                    <a:p>
                      <a:pPr algn="just">
                        <a:lnSpc>
                          <a:spcPct val="120000"/>
                        </a:lnSpc>
                        <a:spcAft>
                          <a:spcPts val="0"/>
                        </a:spcAft>
                      </a:pPr>
                      <a:r>
                        <a:rPr lang="zh-CN" sz="800" kern="100" dirty="0">
                          <a:effectLst/>
                        </a:rPr>
                        <a:t>超时状态寄存器</a:t>
                      </a:r>
                      <a:r>
                        <a:rPr lang="en-US" sz="800" kern="100" dirty="0">
                          <a:effectLst/>
                        </a:rPr>
                        <a:t>(SCC</a:t>
                      </a:r>
                      <a:r>
                        <a:rPr lang="zh-CN" sz="800" kern="100" dirty="0">
                          <a:effectLst/>
                        </a:rPr>
                        <a:t>模式下保留</a:t>
                      </a:r>
                      <a:r>
                        <a:rPr lang="en-US" sz="800" kern="100" dirty="0">
                          <a:effectLst/>
                        </a:rPr>
                        <a:t>)</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5847" marR="45847" marT="0" marB="0"/>
                </a:tc>
              </a:tr>
            </a:tbl>
          </a:graphicData>
        </a:graphic>
      </p:graphicFrame>
      <p:sp>
        <p:nvSpPr>
          <p:cNvPr id="4" name="矩形 3"/>
          <p:cNvSpPr/>
          <p:nvPr/>
        </p:nvSpPr>
        <p:spPr>
          <a:xfrm>
            <a:off x="6732240" y="4342309"/>
            <a:ext cx="1656184" cy="535531"/>
          </a:xfrm>
          <a:prstGeom prst="rect">
            <a:avLst/>
          </a:prstGeom>
        </p:spPr>
        <p:txBody>
          <a:bodyPr wrap="square">
            <a:spAutoFit/>
          </a:bodyPr>
          <a:lstStyle/>
          <a:p>
            <a:pPr algn="ctr">
              <a:lnSpc>
                <a:spcPct val="120000"/>
              </a:lnSpc>
              <a:spcAft>
                <a:spcPts val="0"/>
              </a:spcAft>
            </a:pPr>
            <a:r>
              <a:rPr lang="zh-CN" altLang="zh-CN" sz="1200" kern="100" dirty="0">
                <a:latin typeface="+mj-ea"/>
                <a:ea typeface="+mj-ea"/>
                <a:cs typeface="Times New Roman" panose="02020603050405020304" pitchFamily="18" charset="0"/>
              </a:rPr>
              <a:t>表</a:t>
            </a:r>
            <a:r>
              <a:rPr lang="en-US" altLang="zh-CN" sz="1200" kern="100" dirty="0">
                <a:latin typeface="+mj-ea"/>
                <a:ea typeface="+mj-ea"/>
                <a:cs typeface="Times New Roman" panose="02020603050405020304" pitchFamily="18" charset="0"/>
              </a:rPr>
              <a:t>17-2 eCAN</a:t>
            </a:r>
            <a:r>
              <a:rPr lang="zh-CN" altLang="zh-CN" sz="1200" kern="100" dirty="0">
                <a:latin typeface="+mj-ea"/>
                <a:ea typeface="+mj-ea"/>
                <a:cs typeface="Times New Roman" panose="02020603050405020304" pitchFamily="18" charset="0"/>
              </a:rPr>
              <a:t>模块的控制和状态寄存器</a:t>
            </a:r>
            <a:endParaRPr lang="zh-CN" altLang="zh-CN" sz="4800" kern="100" dirty="0">
              <a:effectLst/>
              <a:latin typeface="+mj-ea"/>
              <a:ea typeface="+mj-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smtClean="0"/>
              <a:t>邮箱</a:t>
            </a:r>
            <a:r>
              <a:rPr lang="zh-CN" altLang="en-US" dirty="0"/>
              <a:t>使能寄存器</a:t>
            </a:r>
            <a:r>
              <a:rPr lang="en-US" altLang="zh-CN" dirty="0"/>
              <a:t>CANME</a:t>
            </a:r>
            <a:endParaRPr lang="zh-CN" altLang="en-US" dirty="0"/>
          </a:p>
        </p:txBody>
      </p:sp>
      <p:sp>
        <p:nvSpPr>
          <p:cNvPr id="2" name="矩形 1"/>
          <p:cNvSpPr/>
          <p:nvPr/>
        </p:nvSpPr>
        <p:spPr>
          <a:xfrm>
            <a:off x="647564" y="771550"/>
            <a:ext cx="7848872" cy="830997"/>
          </a:xfrm>
          <a:prstGeom prst="rect">
            <a:avLst/>
          </a:prstGeom>
        </p:spPr>
        <p:txBody>
          <a:bodyPr wrap="square">
            <a:spAutoFit/>
          </a:bodyPr>
          <a:lstStyle/>
          <a:p>
            <a:pPr indent="450850"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邮箱使能寄存器</a:t>
            </a:r>
            <a:r>
              <a:rPr lang="en-US" altLang="zh-CN" sz="2000" kern="100" dirty="0">
                <a:solidFill>
                  <a:schemeClr val="tx1">
                    <a:lumMod val="65000"/>
                    <a:lumOff val="35000"/>
                  </a:schemeClr>
                </a:solidFill>
                <a:latin typeface="+mn-ea"/>
                <a:cs typeface="Times New Roman" panose="02020603050405020304" pitchFamily="18" charset="0"/>
              </a:rPr>
              <a:t>CANME</a:t>
            </a:r>
            <a:r>
              <a:rPr lang="zh-CN" altLang="zh-CN" sz="2000" kern="100" dirty="0">
                <a:solidFill>
                  <a:schemeClr val="tx1">
                    <a:lumMod val="65000"/>
                    <a:lumOff val="35000"/>
                  </a:schemeClr>
                </a:solidFill>
                <a:latin typeface="+mn-ea"/>
                <a:cs typeface="Times New Roman" panose="02020603050405020304" pitchFamily="18" charset="0"/>
              </a:rPr>
              <a:t>用来使能或者屏蔽独立的邮箱。邮箱使能寄存器的位情况如图</a:t>
            </a:r>
            <a:r>
              <a:rPr lang="en-US" altLang="zh-CN" sz="2000" kern="100" dirty="0">
                <a:solidFill>
                  <a:schemeClr val="tx1">
                    <a:lumMod val="65000"/>
                    <a:lumOff val="35000"/>
                  </a:schemeClr>
                </a:solidFill>
                <a:latin typeface="+mn-ea"/>
                <a:cs typeface="Times New Roman" panose="02020603050405020304" pitchFamily="18" charset="0"/>
              </a:rPr>
              <a:t>17-21</a:t>
            </a:r>
            <a:r>
              <a:rPr lang="zh-CN" altLang="zh-CN"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pic>
        <p:nvPicPr>
          <p:cNvPr id="5" name="图片 4"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9856" y="1776096"/>
            <a:ext cx="7164288" cy="652552"/>
          </a:xfrm>
          <a:prstGeom prst="rect">
            <a:avLst/>
          </a:prstGeom>
        </p:spPr>
      </p:pic>
      <p:sp>
        <p:nvSpPr>
          <p:cNvPr id="7" name="矩形 6"/>
          <p:cNvSpPr/>
          <p:nvPr/>
        </p:nvSpPr>
        <p:spPr>
          <a:xfrm>
            <a:off x="2620985" y="2553694"/>
            <a:ext cx="3902030" cy="400110"/>
          </a:xfrm>
          <a:prstGeom prst="rect">
            <a:avLst/>
          </a:prstGeom>
        </p:spPr>
        <p:txBody>
          <a:bodyPr wrap="none">
            <a:spAutoFit/>
          </a:bodyPr>
          <a:lstStyle/>
          <a:p>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17-21</a:t>
            </a:r>
            <a:r>
              <a:rPr lang="zh-CN" altLang="zh-CN" sz="2000" kern="100" dirty="0">
                <a:latin typeface="+mn-ea"/>
                <a:cs typeface="Times New Roman" panose="02020603050405020304" pitchFamily="18" charset="0"/>
              </a:rPr>
              <a:t>邮箱使能寄存器</a:t>
            </a:r>
            <a:r>
              <a:rPr lang="en-US" altLang="zh-CN" sz="2000" kern="100" dirty="0">
                <a:latin typeface="+mn-ea"/>
                <a:cs typeface="Times New Roman" panose="02020603050405020304" pitchFamily="18" charset="0"/>
              </a:rPr>
              <a:t>CANME</a:t>
            </a:r>
            <a:endParaRPr lang="zh-CN" altLang="en-US" sz="2000" dirty="0">
              <a:latin typeface="+mn-ea"/>
            </a:endParaRPr>
          </a:p>
        </p:txBody>
      </p:sp>
      <p:sp>
        <p:nvSpPr>
          <p:cNvPr id="8" name="矩形 7"/>
          <p:cNvSpPr/>
          <p:nvPr/>
        </p:nvSpPr>
        <p:spPr>
          <a:xfrm>
            <a:off x="832257" y="3001355"/>
            <a:ext cx="7479486" cy="400110"/>
          </a:xfrm>
          <a:prstGeom prst="rect">
            <a:avLst/>
          </a:prstGeom>
        </p:spPr>
        <p:txBody>
          <a:bodyPr wrap="square">
            <a:spAutoFit/>
          </a:bodyPr>
          <a:lstStyle/>
          <a:p>
            <a:r>
              <a:rPr lang="zh-CN" altLang="zh-CN"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a:t>
            </a:r>
            <a:r>
              <a:rPr lang="zh-CN" altLang="zh-CN" sz="2000" kern="100" dirty="0">
                <a:latin typeface="+mn-ea"/>
                <a:cs typeface="Times New Roman" panose="02020603050405020304" pitchFamily="18" charset="0"/>
              </a:rPr>
              <a:t>只读访问，</a:t>
            </a:r>
            <a:r>
              <a:rPr lang="en-US" altLang="zh-CN" sz="2000" kern="100" dirty="0">
                <a:latin typeface="+mn-ea"/>
                <a:cs typeface="Times New Roman" panose="02020603050405020304" pitchFamily="18" charset="0"/>
              </a:rPr>
              <a:t>W=</a:t>
            </a:r>
            <a:r>
              <a:rPr lang="zh-CN" altLang="zh-CN" sz="2000" kern="100" dirty="0">
                <a:latin typeface="+mn-ea"/>
                <a:cs typeface="Times New Roman" panose="02020603050405020304" pitchFamily="18" charset="0"/>
              </a:rPr>
              <a:t>只写访问；–</a:t>
            </a:r>
            <a:r>
              <a:rPr lang="en-US" altLang="zh-CN" sz="2000" kern="100" dirty="0">
                <a:latin typeface="+mn-ea"/>
                <a:cs typeface="Times New Roman" panose="02020603050405020304" pitchFamily="18" charset="0"/>
              </a:rPr>
              <a:t>n=</a:t>
            </a:r>
            <a:r>
              <a:rPr lang="zh-CN" altLang="zh-CN" sz="2000" kern="100" dirty="0">
                <a:latin typeface="+mn-ea"/>
                <a:cs typeface="Times New Roman" panose="02020603050405020304" pitchFamily="18" charset="0"/>
              </a:rPr>
              <a:t>复位后的值。</a:t>
            </a:r>
            <a:endParaRPr lang="zh-CN" altLang="en-US" sz="2000" dirty="0">
              <a:latin typeface="+mn-ea"/>
            </a:endParaRPr>
          </a:p>
        </p:txBody>
      </p:sp>
      <p:graphicFrame>
        <p:nvGraphicFramePr>
          <p:cNvPr id="9" name="表格 8"/>
          <p:cNvGraphicFramePr>
            <a:graphicFrameLocks noGrp="1"/>
          </p:cNvGraphicFramePr>
          <p:nvPr/>
        </p:nvGraphicFramePr>
        <p:xfrm>
          <a:off x="1360170" y="3449016"/>
          <a:ext cx="7189133" cy="1463040"/>
        </p:xfrm>
        <a:graphic>
          <a:graphicData uri="http://schemas.openxmlformats.org/drawingml/2006/table">
            <a:tbl>
              <a:tblPr firstRow="1">
                <a:tableStyleId>{00A15C55-8517-42AA-B614-E9B94910E393}</a:tableStyleId>
              </a:tblPr>
              <a:tblGrid>
                <a:gridCol w="614998"/>
                <a:gridCol w="1034098"/>
                <a:gridCol w="5540037"/>
              </a:tblGrid>
              <a:tr h="0">
                <a:tc>
                  <a:txBody>
                    <a:bodyPr/>
                    <a:lstStyle/>
                    <a:p>
                      <a:pPr algn="just">
                        <a:spcAft>
                          <a:spcPts val="0"/>
                        </a:spcAft>
                      </a:pPr>
                      <a:r>
                        <a:rPr lang="zh-CN" sz="1200" kern="100">
                          <a:effectLst/>
                        </a:rPr>
                        <a:t>位</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名称</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说明</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200" kern="100">
                          <a:effectLst/>
                        </a:rPr>
                        <a:t>31</a:t>
                      </a:r>
                      <a:r>
                        <a:rPr lang="zh-CN" sz="1200" kern="100">
                          <a:effectLst/>
                        </a:rPr>
                        <a:t>～</a:t>
                      </a:r>
                      <a:r>
                        <a:rPr lang="en-US" sz="1200" kern="100">
                          <a:effectLst/>
                        </a:rPr>
                        <a:t>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ME[31</a:t>
                      </a:r>
                      <a:r>
                        <a:rPr lang="zh-CN" sz="1200" kern="100" dirty="0">
                          <a:effectLst/>
                        </a:rPr>
                        <a:t>：</a:t>
                      </a:r>
                      <a:r>
                        <a:rPr lang="en-US" sz="1200" kern="100" dirty="0">
                          <a:effectLst/>
                        </a:rPr>
                        <a:t>0]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邮箱使能位。</a:t>
                      </a:r>
                      <a:endParaRPr lang="zh-CN" sz="1200" kern="100" dirty="0">
                        <a:effectLst/>
                      </a:endParaRPr>
                    </a:p>
                    <a:p>
                      <a:pPr algn="just">
                        <a:spcAft>
                          <a:spcPts val="0"/>
                        </a:spcAft>
                      </a:pPr>
                      <a:r>
                        <a:rPr lang="zh-CN" sz="1200" kern="100" dirty="0">
                          <a:effectLst/>
                        </a:rPr>
                        <a:t>上电以后，在</a:t>
                      </a:r>
                      <a:r>
                        <a:rPr lang="en-US" sz="1200" kern="100" dirty="0">
                          <a:effectLst/>
                        </a:rPr>
                        <a:t>CANME</a:t>
                      </a:r>
                      <a:r>
                        <a:rPr lang="zh-CN" sz="1200" kern="100" dirty="0">
                          <a:effectLst/>
                        </a:rPr>
                        <a:t>中的所有位都被清</a:t>
                      </a:r>
                      <a:r>
                        <a:rPr lang="en-US" sz="1200" kern="100" dirty="0">
                          <a:effectLst/>
                        </a:rPr>
                        <a:t>0</a:t>
                      </a:r>
                      <a:r>
                        <a:rPr lang="zh-CN" sz="1200" kern="100" dirty="0">
                          <a:effectLst/>
                        </a:rPr>
                        <a:t>。没有使能的邮箱所映射的存储空间可以当做一般的存储器使用。</a:t>
                      </a:r>
                      <a:endParaRPr lang="zh-CN" sz="1200" kern="100" dirty="0">
                        <a:effectLst/>
                      </a:endParaRPr>
                    </a:p>
                    <a:p>
                      <a:pPr marL="333375" indent="-333375" algn="just">
                        <a:spcAft>
                          <a:spcPts val="0"/>
                        </a:spcAft>
                      </a:pPr>
                      <a:r>
                        <a:rPr lang="en-US" sz="1200" kern="100" dirty="0">
                          <a:effectLst/>
                        </a:rPr>
                        <a:t>  1  CAN</a:t>
                      </a:r>
                      <a:r>
                        <a:rPr lang="zh-CN" sz="1200" kern="100" dirty="0">
                          <a:effectLst/>
                        </a:rPr>
                        <a:t>模块相应的邮箱被使能。在写标识符之前，必须将所有的邮箱屏蔽。如果</a:t>
                      </a:r>
                      <a:r>
                        <a:rPr lang="en-US" sz="1200" kern="100" dirty="0">
                          <a:effectLst/>
                        </a:rPr>
                        <a:t>CANME</a:t>
                      </a:r>
                      <a:r>
                        <a:rPr lang="zh-CN" sz="1200" kern="100" dirty="0">
                          <a:effectLst/>
                        </a:rPr>
                        <a:t>中相应的使能位被置位，则将不能对该消息对象的标识符进行写操作。</a:t>
                      </a:r>
                      <a:endParaRPr lang="zh-CN" sz="1200" kern="100" dirty="0">
                        <a:effectLst/>
                      </a:endParaRPr>
                    </a:p>
                    <a:p>
                      <a:pPr marL="333375" indent="-333375" algn="just">
                        <a:spcAft>
                          <a:spcPts val="0"/>
                        </a:spcAft>
                      </a:pPr>
                      <a:r>
                        <a:rPr lang="en-US" sz="1200" kern="100" dirty="0">
                          <a:effectLst/>
                        </a:rPr>
                        <a:t>  0  </a:t>
                      </a:r>
                      <a:r>
                        <a:rPr lang="zh-CN" sz="1200" kern="100" dirty="0">
                          <a:effectLst/>
                        </a:rPr>
                        <a:t>对应的邮箱</a:t>
                      </a:r>
                      <a:r>
                        <a:rPr lang="en-US" sz="1200" kern="100" dirty="0">
                          <a:effectLst/>
                        </a:rPr>
                        <a:t>RAM</a:t>
                      </a:r>
                      <a:r>
                        <a:rPr lang="zh-CN" sz="1200" kern="100" dirty="0">
                          <a:effectLst/>
                        </a:rPr>
                        <a:t>区域被屏蔽，此时它可被</a:t>
                      </a:r>
                      <a:r>
                        <a:rPr lang="en-US" sz="1200" kern="100" dirty="0">
                          <a:effectLst/>
                        </a:rPr>
                        <a:t>CPU</a:t>
                      </a:r>
                      <a:r>
                        <a:rPr lang="zh-CN" sz="1200" kern="100" dirty="0">
                          <a:effectLst/>
                        </a:rPr>
                        <a:t>作为普通的</a:t>
                      </a:r>
                      <a:r>
                        <a:rPr lang="en-US" sz="1200" kern="100" dirty="0">
                          <a:effectLst/>
                        </a:rPr>
                        <a:t>RAM</a:t>
                      </a:r>
                      <a:r>
                        <a:rPr lang="zh-CN" sz="1200" kern="100" dirty="0">
                          <a:effectLst/>
                        </a:rPr>
                        <a:t>空间使用。</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邮箱数据方向寄存器</a:t>
            </a:r>
            <a:r>
              <a:rPr lang="en-US" altLang="zh-CN" dirty="0"/>
              <a:t>CANMD</a:t>
            </a:r>
            <a:endParaRPr lang="zh-CN" altLang="en-US" dirty="0"/>
          </a:p>
        </p:txBody>
      </p:sp>
      <p:sp>
        <p:nvSpPr>
          <p:cNvPr id="2" name="矩形 1"/>
          <p:cNvSpPr/>
          <p:nvPr/>
        </p:nvSpPr>
        <p:spPr>
          <a:xfrm>
            <a:off x="647564" y="771550"/>
            <a:ext cx="7848872" cy="830997"/>
          </a:xfrm>
          <a:prstGeom prst="rect">
            <a:avLst/>
          </a:prstGeom>
        </p:spPr>
        <p:txBody>
          <a:bodyPr wrap="square">
            <a:spAutoFit/>
          </a:bodyPr>
          <a:lstStyle/>
          <a:p>
            <a:pPr indent="45085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邮箱数据方向寄存器</a:t>
            </a:r>
            <a:r>
              <a:rPr lang="en-US" altLang="zh-CN" sz="2000" kern="100" dirty="0">
                <a:solidFill>
                  <a:schemeClr val="tx1">
                    <a:lumMod val="65000"/>
                    <a:lumOff val="35000"/>
                  </a:schemeClr>
                </a:solidFill>
                <a:latin typeface="+mn-ea"/>
                <a:cs typeface="Times New Roman" panose="02020603050405020304" pitchFamily="18" charset="0"/>
              </a:rPr>
              <a:t>CANMD</a:t>
            </a:r>
            <a:r>
              <a:rPr lang="zh-CN" altLang="en-US" sz="2000" kern="100" dirty="0">
                <a:solidFill>
                  <a:schemeClr val="tx1">
                    <a:lumMod val="65000"/>
                    <a:lumOff val="35000"/>
                  </a:schemeClr>
                </a:solidFill>
                <a:latin typeface="+mn-ea"/>
                <a:cs typeface="Times New Roman" panose="02020603050405020304" pitchFamily="18" charset="0"/>
              </a:rPr>
              <a:t>用来配置邮箱为发送邮箱还是接收邮箱。邮箱数据方向寄存器</a:t>
            </a:r>
            <a:r>
              <a:rPr lang="en-US" altLang="zh-CN" sz="2000" kern="100" dirty="0">
                <a:solidFill>
                  <a:schemeClr val="tx1">
                    <a:lumMod val="65000"/>
                    <a:lumOff val="35000"/>
                  </a:schemeClr>
                </a:solidFill>
                <a:latin typeface="+mn-ea"/>
                <a:cs typeface="Times New Roman" panose="02020603050405020304" pitchFamily="18" charset="0"/>
              </a:rPr>
              <a:t>CANMD</a:t>
            </a:r>
            <a:r>
              <a:rPr lang="zh-CN" altLang="en-US"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17-22</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sp>
        <p:nvSpPr>
          <p:cNvPr id="7" name="矩形 6"/>
          <p:cNvSpPr/>
          <p:nvPr/>
        </p:nvSpPr>
        <p:spPr>
          <a:xfrm>
            <a:off x="2299583" y="2244434"/>
            <a:ext cx="4544834" cy="400110"/>
          </a:xfrm>
          <a:prstGeom prst="rect">
            <a:avLst/>
          </a:prstGeom>
        </p:spPr>
        <p:txBody>
          <a:bodyPr wrap="none">
            <a:spAutoFit/>
          </a:bodyPr>
          <a:lstStyle/>
          <a:p>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17-22 </a:t>
            </a:r>
            <a:r>
              <a:rPr lang="zh-CN" altLang="en-US" sz="2000" kern="100" dirty="0">
                <a:latin typeface="+mn-ea"/>
                <a:cs typeface="Times New Roman" panose="02020603050405020304" pitchFamily="18" charset="0"/>
              </a:rPr>
              <a:t>邮箱数据方向寄存器</a:t>
            </a:r>
            <a:r>
              <a:rPr lang="en-US" altLang="zh-CN" sz="2000" kern="100" dirty="0">
                <a:latin typeface="+mn-ea"/>
                <a:cs typeface="Times New Roman" panose="02020603050405020304" pitchFamily="18" charset="0"/>
              </a:rPr>
              <a:t>CANMD</a:t>
            </a:r>
            <a:endParaRPr lang="zh-CN" altLang="en-US" sz="2000" dirty="0">
              <a:latin typeface="+mn-ea"/>
            </a:endParaRPr>
          </a:p>
        </p:txBody>
      </p:sp>
      <p:sp>
        <p:nvSpPr>
          <p:cNvPr id="8" name="矩形 7"/>
          <p:cNvSpPr/>
          <p:nvPr/>
        </p:nvSpPr>
        <p:spPr>
          <a:xfrm>
            <a:off x="832257" y="2844336"/>
            <a:ext cx="7479486" cy="400110"/>
          </a:xfrm>
          <a:prstGeom prst="rect">
            <a:avLst/>
          </a:prstGeom>
        </p:spPr>
        <p:txBody>
          <a:bodyPr wrap="square">
            <a:spAutoFit/>
          </a:bodyPr>
          <a:lstStyle/>
          <a:p>
            <a:r>
              <a:rPr lang="zh-CN" altLang="en-US"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a:t>
            </a:r>
            <a:r>
              <a:rPr lang="zh-CN" altLang="en-US" sz="2000" kern="100" dirty="0">
                <a:latin typeface="+mn-ea"/>
                <a:cs typeface="Times New Roman" panose="02020603050405020304" pitchFamily="18" charset="0"/>
              </a:rPr>
              <a:t>只读访问，</a:t>
            </a:r>
            <a:r>
              <a:rPr lang="en-US" altLang="zh-CN" sz="2000" kern="100" dirty="0">
                <a:latin typeface="+mn-ea"/>
                <a:cs typeface="Times New Roman" panose="02020603050405020304" pitchFamily="18" charset="0"/>
              </a:rPr>
              <a:t>W=</a:t>
            </a:r>
            <a:r>
              <a:rPr lang="zh-CN" altLang="en-US" sz="2000" kern="100" dirty="0">
                <a:latin typeface="+mn-ea"/>
                <a:cs typeface="Times New Roman" panose="02020603050405020304" pitchFamily="18" charset="0"/>
              </a:rPr>
              <a:t>只写访问；</a:t>
            </a:r>
            <a:r>
              <a:rPr lang="en-US" altLang="zh-CN" sz="2000" kern="100" dirty="0">
                <a:latin typeface="+mn-ea"/>
                <a:cs typeface="Times New Roman" panose="02020603050405020304" pitchFamily="18" charset="0"/>
              </a:rPr>
              <a:t>–n=</a:t>
            </a:r>
            <a:r>
              <a:rPr lang="zh-CN" altLang="en-US" sz="2000" kern="100" dirty="0">
                <a:latin typeface="+mn-ea"/>
                <a:cs typeface="Times New Roman" panose="02020603050405020304" pitchFamily="18" charset="0"/>
              </a:rPr>
              <a:t>复位后的值。</a:t>
            </a:r>
            <a:endParaRPr lang="zh-CN" altLang="en-US" sz="2000" dirty="0">
              <a:latin typeface="+mn-ea"/>
            </a:endParaRPr>
          </a:p>
        </p:txBody>
      </p:sp>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2635" y="1574913"/>
            <a:ext cx="7598730" cy="640975"/>
          </a:xfrm>
          <a:prstGeom prst="rect">
            <a:avLst/>
          </a:prstGeom>
        </p:spPr>
      </p:pic>
      <p:graphicFrame>
        <p:nvGraphicFramePr>
          <p:cNvPr id="4" name="表格 3"/>
          <p:cNvGraphicFramePr>
            <a:graphicFrameLocks noGrp="1"/>
          </p:cNvGraphicFramePr>
          <p:nvPr/>
        </p:nvGraphicFramePr>
        <p:xfrm>
          <a:off x="1360170" y="3435846"/>
          <a:ext cx="6092151" cy="1371600"/>
        </p:xfrm>
        <a:graphic>
          <a:graphicData uri="http://schemas.openxmlformats.org/drawingml/2006/table">
            <a:tbl>
              <a:tblPr firstRow="1">
                <a:tableStyleId>{00A15C55-8517-42AA-B614-E9B94910E393}</a:tableStyleId>
              </a:tblPr>
              <a:tblGrid>
                <a:gridCol w="840583"/>
                <a:gridCol w="1476550"/>
                <a:gridCol w="3775018"/>
              </a:tblGrid>
              <a:tr h="0">
                <a:tc>
                  <a:txBody>
                    <a:bodyPr/>
                    <a:lstStyle/>
                    <a:p>
                      <a:pPr algn="just">
                        <a:spcAft>
                          <a:spcPts val="0"/>
                        </a:spcAft>
                      </a:pPr>
                      <a:r>
                        <a:rPr lang="zh-CN" sz="1800" kern="100">
                          <a:effectLst/>
                        </a:rPr>
                        <a:t>位</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名称</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说明</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800" kern="100" dirty="0">
                          <a:effectLst/>
                        </a:rPr>
                        <a:t>31</a:t>
                      </a:r>
                      <a:r>
                        <a:rPr lang="zh-CN" sz="1800" kern="100" dirty="0">
                          <a:effectLst/>
                        </a:rPr>
                        <a:t>～</a:t>
                      </a:r>
                      <a:r>
                        <a:rPr lang="en-US" sz="1800" kern="100" dirty="0">
                          <a:effectLst/>
                        </a:rPr>
                        <a:t>0</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MD[31</a:t>
                      </a:r>
                      <a:r>
                        <a:rPr lang="zh-CN" sz="1800" kern="100" dirty="0">
                          <a:effectLst/>
                        </a:rPr>
                        <a:t>：</a:t>
                      </a:r>
                      <a:r>
                        <a:rPr lang="en-US" sz="1800" kern="100" dirty="0">
                          <a:effectLst/>
                        </a:rPr>
                        <a:t>0] </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邮箱数据方向控制位。</a:t>
                      </a:r>
                      <a:endParaRPr lang="zh-CN" sz="1800" kern="100" dirty="0">
                        <a:effectLst/>
                      </a:endParaRPr>
                    </a:p>
                    <a:p>
                      <a:pPr algn="just">
                        <a:spcAft>
                          <a:spcPts val="0"/>
                        </a:spcAft>
                      </a:pPr>
                      <a:r>
                        <a:rPr lang="zh-CN" sz="1800" kern="100" dirty="0">
                          <a:effectLst/>
                        </a:rPr>
                        <a:t>上电以后，所有位清</a:t>
                      </a:r>
                      <a:r>
                        <a:rPr lang="en-US" sz="1800" kern="100" dirty="0">
                          <a:effectLst/>
                        </a:rPr>
                        <a:t>0</a:t>
                      </a:r>
                      <a:r>
                        <a:rPr lang="zh-CN" sz="1800" kern="100" dirty="0">
                          <a:effectLst/>
                        </a:rPr>
                        <a:t>。</a:t>
                      </a:r>
                      <a:endParaRPr lang="zh-CN" sz="1800" kern="100" dirty="0">
                        <a:effectLst/>
                      </a:endParaRPr>
                    </a:p>
                    <a:p>
                      <a:pPr marL="333375" indent="-333375" algn="just">
                        <a:spcAft>
                          <a:spcPts val="0"/>
                        </a:spcAft>
                      </a:pPr>
                      <a:r>
                        <a:rPr lang="en-US" sz="1800" kern="100" dirty="0">
                          <a:effectLst/>
                        </a:rPr>
                        <a:t>  1  </a:t>
                      </a:r>
                      <a:r>
                        <a:rPr lang="zh-CN" sz="1800" kern="100" dirty="0">
                          <a:effectLst/>
                        </a:rPr>
                        <a:t>对应的邮箱被定义为接收邮箱。</a:t>
                      </a:r>
                      <a:endParaRPr lang="zh-CN" sz="1800" kern="100" dirty="0">
                        <a:effectLst/>
                      </a:endParaRPr>
                    </a:p>
                    <a:p>
                      <a:pPr marL="333375" indent="-333375" algn="just">
                        <a:spcAft>
                          <a:spcPts val="0"/>
                        </a:spcAft>
                      </a:pPr>
                      <a:r>
                        <a:rPr lang="en-US" sz="1800" kern="100" dirty="0">
                          <a:effectLst/>
                        </a:rPr>
                        <a:t>  0  </a:t>
                      </a:r>
                      <a:r>
                        <a:rPr lang="zh-CN" sz="1800" kern="100" dirty="0">
                          <a:effectLst/>
                        </a:rPr>
                        <a:t>对应的邮箱被定义为发送邮箱。</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发送请求置位寄存器</a:t>
            </a:r>
            <a:r>
              <a:rPr lang="en-US" altLang="zh-CN" dirty="0"/>
              <a:t>CANTRS</a:t>
            </a:r>
            <a:endParaRPr lang="zh-CN" altLang="en-US" dirty="0"/>
          </a:p>
        </p:txBody>
      </p:sp>
      <p:sp>
        <p:nvSpPr>
          <p:cNvPr id="2" name="矩形 1"/>
          <p:cNvSpPr/>
          <p:nvPr/>
        </p:nvSpPr>
        <p:spPr>
          <a:xfrm>
            <a:off x="647564" y="771550"/>
            <a:ext cx="7848872" cy="1569660"/>
          </a:xfrm>
          <a:prstGeom prst="rect">
            <a:avLst/>
          </a:prstGeom>
        </p:spPr>
        <p:txBody>
          <a:bodyPr wrap="square">
            <a:spAutoFit/>
          </a:bodyPr>
          <a:lstStyle/>
          <a:p>
            <a:pPr indent="45085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当邮箱</a:t>
            </a:r>
            <a:r>
              <a:rPr lang="en-US" altLang="zh-CN" sz="2000" kern="100" dirty="0">
                <a:solidFill>
                  <a:schemeClr val="tx1">
                    <a:lumMod val="65000"/>
                    <a:lumOff val="35000"/>
                  </a:schemeClr>
                </a:solidFill>
                <a:latin typeface="+mn-ea"/>
                <a:cs typeface="Times New Roman" panose="02020603050405020304" pitchFamily="18" charset="0"/>
              </a:rPr>
              <a:t>n</a:t>
            </a:r>
            <a:r>
              <a:rPr lang="zh-CN" altLang="en-US" sz="2000" kern="100" dirty="0">
                <a:solidFill>
                  <a:schemeClr val="tx1">
                    <a:lumMod val="65000"/>
                    <a:lumOff val="35000"/>
                  </a:schemeClr>
                </a:solidFill>
                <a:latin typeface="+mn-ea"/>
                <a:cs typeface="Times New Roman" panose="02020603050405020304" pitchFamily="18" charset="0"/>
              </a:rPr>
              <a:t>准备发送时，</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将</a:t>
            </a:r>
            <a:r>
              <a:rPr lang="en-US" altLang="zh-CN" sz="2000" kern="100" dirty="0" err="1">
                <a:solidFill>
                  <a:schemeClr val="tx1">
                    <a:lumMod val="65000"/>
                    <a:lumOff val="35000"/>
                  </a:schemeClr>
                </a:solidFill>
                <a:latin typeface="+mn-ea"/>
                <a:cs typeface="Times New Roman" panose="02020603050405020304" pitchFamily="18" charset="0"/>
              </a:rPr>
              <a:t>TRSn</a:t>
            </a:r>
            <a:r>
              <a:rPr lang="zh-CN" altLang="en-US" sz="2000" kern="100" dirty="0">
                <a:solidFill>
                  <a:schemeClr val="tx1">
                    <a:lumMod val="65000"/>
                    <a:lumOff val="35000"/>
                  </a:schemeClr>
                </a:solidFill>
                <a:latin typeface="+mn-ea"/>
                <a:cs typeface="Times New Roman" panose="02020603050405020304" pitchFamily="18" charset="0"/>
              </a:rPr>
              <a:t>置</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，启动发送，就相当于一个开关一样，当数据要被发送时，将开关</a:t>
            </a:r>
            <a:r>
              <a:rPr lang="en-US" altLang="zh-CN" sz="2000" kern="100" dirty="0" err="1">
                <a:solidFill>
                  <a:schemeClr val="tx1">
                    <a:lumMod val="65000"/>
                    <a:lumOff val="35000"/>
                  </a:schemeClr>
                </a:solidFill>
                <a:latin typeface="+mn-ea"/>
                <a:cs typeface="Times New Roman" panose="02020603050405020304" pitchFamily="18" charset="0"/>
              </a:rPr>
              <a:t>TRSn</a:t>
            </a:r>
            <a:r>
              <a:rPr lang="zh-CN" altLang="en-US" sz="2000" kern="100" dirty="0">
                <a:solidFill>
                  <a:schemeClr val="tx1">
                    <a:lumMod val="65000"/>
                    <a:lumOff val="35000"/>
                  </a:schemeClr>
                </a:solidFill>
                <a:latin typeface="+mn-ea"/>
                <a:cs typeface="Times New Roman" panose="02020603050405020304" pitchFamily="18" charset="0"/>
              </a:rPr>
              <a:t>闭合，则数据发送出去。上电复位，各位都被清</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。发送请求置位寄存器</a:t>
            </a:r>
            <a:r>
              <a:rPr lang="en-US" altLang="zh-CN" sz="2000" kern="100" dirty="0">
                <a:solidFill>
                  <a:schemeClr val="tx1">
                    <a:lumMod val="65000"/>
                    <a:lumOff val="35000"/>
                  </a:schemeClr>
                </a:solidFill>
                <a:latin typeface="+mn-ea"/>
                <a:cs typeface="Times New Roman" panose="02020603050405020304" pitchFamily="18" charset="0"/>
              </a:rPr>
              <a:t>CANTRS</a:t>
            </a:r>
            <a:r>
              <a:rPr lang="zh-CN" altLang="en-US"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17-23</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sp>
        <p:nvSpPr>
          <p:cNvPr id="7" name="矩形 6"/>
          <p:cNvSpPr/>
          <p:nvPr/>
        </p:nvSpPr>
        <p:spPr>
          <a:xfrm>
            <a:off x="2287507" y="3054831"/>
            <a:ext cx="4544834" cy="400110"/>
          </a:xfrm>
          <a:prstGeom prst="rect">
            <a:avLst/>
          </a:prstGeom>
        </p:spPr>
        <p:txBody>
          <a:bodyPr wrap="none">
            <a:spAutoFit/>
          </a:bodyPr>
          <a:lstStyle/>
          <a:p>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17-23 </a:t>
            </a:r>
            <a:r>
              <a:rPr lang="zh-CN" altLang="en-US" sz="2000" kern="100" dirty="0">
                <a:latin typeface="+mn-ea"/>
                <a:cs typeface="Times New Roman" panose="02020603050405020304" pitchFamily="18" charset="0"/>
              </a:rPr>
              <a:t>发送请求置位寄存器</a:t>
            </a:r>
            <a:r>
              <a:rPr lang="en-US" altLang="zh-CN" sz="2000" kern="100" dirty="0">
                <a:latin typeface="+mn-ea"/>
                <a:cs typeface="Times New Roman" panose="02020603050405020304" pitchFamily="18" charset="0"/>
              </a:rPr>
              <a:t>CANTRS</a:t>
            </a:r>
            <a:endParaRPr lang="zh-CN" altLang="en-US" sz="2000" dirty="0">
              <a:latin typeface="+mn-ea"/>
            </a:endParaRPr>
          </a:p>
        </p:txBody>
      </p:sp>
      <p:sp>
        <p:nvSpPr>
          <p:cNvPr id="8" name="矩形 7"/>
          <p:cNvSpPr/>
          <p:nvPr/>
        </p:nvSpPr>
        <p:spPr>
          <a:xfrm>
            <a:off x="580728" y="3391419"/>
            <a:ext cx="7479486" cy="400110"/>
          </a:xfrm>
          <a:prstGeom prst="rect">
            <a:avLst/>
          </a:prstGeom>
        </p:spPr>
        <p:txBody>
          <a:bodyPr wrap="square">
            <a:spAutoFit/>
          </a:bodyPr>
          <a:lstStyle/>
          <a:p>
            <a:r>
              <a:rPr lang="zh-CN" altLang="en-US"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RS=</a:t>
            </a:r>
            <a:r>
              <a:rPr lang="zh-CN" altLang="en-US"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a:t>
            </a:r>
            <a:r>
              <a:rPr lang="zh-CN" altLang="en-US" sz="2000" kern="100" dirty="0">
                <a:latin typeface="+mn-ea"/>
                <a:cs typeface="Times New Roman" panose="02020603050405020304" pitchFamily="18" charset="0"/>
              </a:rPr>
              <a:t>设置；</a:t>
            </a:r>
            <a:r>
              <a:rPr lang="en-US" altLang="zh-CN" sz="2000" kern="100" dirty="0">
                <a:latin typeface="+mn-ea"/>
                <a:cs typeface="Times New Roman" panose="02020603050405020304" pitchFamily="18" charset="0"/>
              </a:rPr>
              <a:t>–n=</a:t>
            </a:r>
            <a:r>
              <a:rPr lang="zh-CN" altLang="en-US" sz="2000" kern="100" dirty="0">
                <a:latin typeface="+mn-ea"/>
                <a:cs typeface="Times New Roman" panose="02020603050405020304" pitchFamily="18" charset="0"/>
              </a:rPr>
              <a:t>复位后的值。</a:t>
            </a:r>
            <a:endParaRPr lang="zh-CN" altLang="en-US" sz="2000" dirty="0">
              <a:latin typeface="+mn-ea"/>
            </a:endParaRPr>
          </a:p>
        </p:txBody>
      </p:sp>
      <p:grpSp>
        <p:nvGrpSpPr>
          <p:cNvPr id="10" name="组合 9"/>
          <p:cNvGrpSpPr/>
          <p:nvPr/>
        </p:nvGrpSpPr>
        <p:grpSpPr>
          <a:xfrm>
            <a:off x="611560" y="2283718"/>
            <a:ext cx="7896728" cy="692373"/>
            <a:chOff x="1883974" y="2588520"/>
            <a:chExt cx="5376052" cy="471364"/>
          </a:xfrm>
        </p:grpSpPr>
        <p:pic>
          <p:nvPicPr>
            <p:cNvPr id="5" name="图片 4" descr="屏幕剪辑"/>
            <p:cNvPicPr>
              <a:picLocks noChangeAspect="1"/>
            </p:cNvPicPr>
            <p:nvPr/>
          </p:nvPicPr>
          <p:blipFill rotWithShape="1">
            <a:blip r:embed="rId1">
              <a:extLst>
                <a:ext uri="{28A0092B-C50C-407E-A947-70E740481C1C}">
                  <a14:useLocalDpi xmlns:a14="http://schemas.microsoft.com/office/drawing/2010/main" val="0"/>
                </a:ext>
              </a:extLst>
            </a:blip>
            <a:srcRect b="93399"/>
            <a:stretch>
              <a:fillRect/>
            </a:stretch>
          </p:blipFill>
          <p:spPr>
            <a:xfrm>
              <a:off x="1883974" y="2588520"/>
              <a:ext cx="5376052" cy="339502"/>
            </a:xfrm>
            <a:prstGeom prst="rect">
              <a:avLst/>
            </a:prstGeom>
          </p:spPr>
        </p:pic>
        <p:pic>
          <p:nvPicPr>
            <p:cNvPr id="9" name="图片 8" descr="屏幕剪辑"/>
            <p:cNvPicPr>
              <a:picLocks noChangeAspect="1"/>
            </p:cNvPicPr>
            <p:nvPr/>
          </p:nvPicPr>
          <p:blipFill rotWithShape="1">
            <a:blip r:embed="rId1">
              <a:extLst>
                <a:ext uri="{28A0092B-C50C-407E-A947-70E740481C1C}">
                  <a14:useLocalDpi xmlns:a14="http://schemas.microsoft.com/office/drawing/2010/main" val="0"/>
                </a:ext>
              </a:extLst>
            </a:blip>
            <a:srcRect t="97436"/>
            <a:stretch>
              <a:fillRect/>
            </a:stretch>
          </p:blipFill>
          <p:spPr>
            <a:xfrm>
              <a:off x="1883974" y="2928022"/>
              <a:ext cx="5376052" cy="131862"/>
            </a:xfrm>
            <a:prstGeom prst="rect">
              <a:avLst/>
            </a:prstGeom>
          </p:spPr>
        </p:pic>
      </p:grpSp>
      <p:graphicFrame>
        <p:nvGraphicFramePr>
          <p:cNvPr id="11" name="表格 10"/>
          <p:cNvGraphicFramePr>
            <a:graphicFrameLocks noGrp="1"/>
          </p:cNvGraphicFramePr>
          <p:nvPr/>
        </p:nvGraphicFramePr>
        <p:xfrm>
          <a:off x="1365424" y="3764839"/>
          <a:ext cx="6413152" cy="1066800"/>
        </p:xfrm>
        <a:graphic>
          <a:graphicData uri="http://schemas.openxmlformats.org/drawingml/2006/table">
            <a:tbl>
              <a:tblPr firstRow="1">
                <a:tableStyleId>{00A15C55-8517-42AA-B614-E9B94910E393}</a:tableStyleId>
              </a:tblPr>
              <a:tblGrid>
                <a:gridCol w="692785"/>
                <a:gridCol w="1272223"/>
                <a:gridCol w="4448144"/>
              </a:tblGrid>
              <a:tr h="0">
                <a:tc>
                  <a:txBody>
                    <a:bodyPr/>
                    <a:lstStyle/>
                    <a:p>
                      <a:pPr algn="just">
                        <a:spcAft>
                          <a:spcPts val="0"/>
                        </a:spcAft>
                      </a:pPr>
                      <a:r>
                        <a:rPr lang="zh-CN" sz="1400" kern="100">
                          <a:effectLst/>
                        </a:rPr>
                        <a:t>位</a:t>
                      </a:r>
                      <a:endParaRPr lang="zh-CN" sz="14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名称</a:t>
                      </a:r>
                      <a:endParaRPr lang="zh-CN" sz="14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a:effectLst/>
                        </a:rPr>
                        <a:t>说明</a:t>
                      </a:r>
                      <a:endParaRPr lang="zh-CN" sz="14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400" kern="100">
                          <a:effectLst/>
                        </a:rPr>
                        <a:t>31</a:t>
                      </a:r>
                      <a:r>
                        <a:rPr lang="zh-CN" sz="1400" kern="100">
                          <a:effectLst/>
                        </a:rPr>
                        <a:t>～</a:t>
                      </a:r>
                      <a:r>
                        <a:rPr lang="en-US" sz="1400" kern="100">
                          <a:effectLst/>
                        </a:rPr>
                        <a:t>0</a:t>
                      </a:r>
                      <a:endParaRPr lang="zh-CN" sz="14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TRS[31</a:t>
                      </a:r>
                      <a:r>
                        <a:rPr lang="zh-CN" sz="1400" kern="100" dirty="0">
                          <a:effectLst/>
                        </a:rPr>
                        <a:t>：</a:t>
                      </a:r>
                      <a:r>
                        <a:rPr lang="en-US" sz="1400" kern="100" dirty="0">
                          <a:effectLst/>
                        </a:rPr>
                        <a:t>0] </a:t>
                      </a:r>
                      <a:endParaRPr lang="zh-CN" sz="14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发送请求设置位。</a:t>
                      </a:r>
                      <a:endParaRPr lang="zh-CN" sz="1400" kern="100" dirty="0">
                        <a:effectLst/>
                      </a:endParaRPr>
                    </a:p>
                    <a:p>
                      <a:pPr marL="333375" indent="-333375" algn="just">
                        <a:spcAft>
                          <a:spcPts val="0"/>
                        </a:spcAft>
                      </a:pPr>
                      <a:r>
                        <a:rPr lang="en-US" sz="1400" kern="100" dirty="0">
                          <a:effectLst/>
                        </a:rPr>
                        <a:t>  1  </a:t>
                      </a:r>
                      <a:r>
                        <a:rPr lang="zh-CN" sz="1400" kern="100" dirty="0">
                          <a:effectLst/>
                        </a:rPr>
                        <a:t>置位该位会发送在相应邮箱中的消息。可以同时置位几</a:t>
                      </a:r>
                      <a:r>
                        <a:rPr lang="zh-CN" sz="1400" kern="100" dirty="0" smtClean="0">
                          <a:effectLst/>
                        </a:rPr>
                        <a:t>个比特</a:t>
                      </a:r>
                      <a:r>
                        <a:rPr lang="zh-CN" sz="1400" kern="100" dirty="0">
                          <a:effectLst/>
                        </a:rPr>
                        <a:t>位而使多个消息轮流发送。</a:t>
                      </a:r>
                      <a:endParaRPr lang="zh-CN" sz="1400" kern="100" dirty="0">
                        <a:effectLst/>
                      </a:endParaRPr>
                    </a:p>
                    <a:p>
                      <a:pPr marL="333375" indent="-333375" algn="just">
                        <a:spcAft>
                          <a:spcPts val="0"/>
                        </a:spcAft>
                      </a:pPr>
                      <a:r>
                        <a:rPr lang="en-US" sz="1400" kern="100" dirty="0">
                          <a:effectLst/>
                        </a:rPr>
                        <a:t>  0  </a:t>
                      </a:r>
                      <a:r>
                        <a:rPr lang="zh-CN" sz="1400" kern="100" dirty="0">
                          <a:effectLst/>
                        </a:rPr>
                        <a:t>无操作。</a:t>
                      </a:r>
                      <a:endParaRPr lang="zh-CN" sz="14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right)">
                                      <p:cBhvr>
                                        <p:cTn id="14" dur="500"/>
                                        <p:tgtEl>
                                          <p:spTgt spid="7"/>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发送请求复位寄存器</a:t>
            </a:r>
            <a:r>
              <a:rPr lang="en-US" altLang="zh-CN" dirty="0"/>
              <a:t>CANTRR</a:t>
            </a:r>
            <a:endParaRPr lang="zh-CN" altLang="en-US" dirty="0"/>
          </a:p>
        </p:txBody>
      </p:sp>
      <p:sp>
        <p:nvSpPr>
          <p:cNvPr id="2" name="矩形 1"/>
          <p:cNvSpPr/>
          <p:nvPr/>
        </p:nvSpPr>
        <p:spPr>
          <a:xfrm>
            <a:off x="628327" y="1635646"/>
            <a:ext cx="7848872" cy="2308324"/>
          </a:xfrm>
          <a:prstGeom prst="rect">
            <a:avLst/>
          </a:prstGeom>
        </p:spPr>
        <p:txBody>
          <a:bodyPr wrap="square">
            <a:spAutoFit/>
          </a:bodyPr>
          <a:lstStyle/>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如果邮箱</a:t>
            </a:r>
            <a:r>
              <a:rPr lang="en-US" altLang="zh-CN" sz="2000" kern="100" dirty="0">
                <a:solidFill>
                  <a:schemeClr val="tx1">
                    <a:lumMod val="65000"/>
                    <a:lumOff val="35000"/>
                  </a:schemeClr>
                </a:solidFill>
                <a:latin typeface="+mn-ea"/>
                <a:cs typeface="Times New Roman" panose="02020603050405020304" pitchFamily="18" charset="0"/>
              </a:rPr>
              <a:t>n</a:t>
            </a:r>
            <a:r>
              <a:rPr lang="zh-CN" altLang="en-US" sz="2000" kern="100" dirty="0">
                <a:solidFill>
                  <a:schemeClr val="tx1">
                    <a:lumMod val="65000"/>
                    <a:lumOff val="35000"/>
                  </a:schemeClr>
                </a:solidFill>
                <a:latin typeface="+mn-ea"/>
                <a:cs typeface="Times New Roman" panose="02020603050405020304" pitchFamily="18" charset="0"/>
              </a:rPr>
              <a:t>的</a:t>
            </a:r>
            <a:r>
              <a:rPr lang="en-US" altLang="zh-CN" sz="2000" kern="100" dirty="0" err="1">
                <a:solidFill>
                  <a:schemeClr val="tx1">
                    <a:lumMod val="65000"/>
                    <a:lumOff val="35000"/>
                  </a:schemeClr>
                </a:solidFill>
                <a:latin typeface="+mn-ea"/>
                <a:cs typeface="Times New Roman" panose="02020603050405020304" pitchFamily="18" charset="0"/>
              </a:rPr>
              <a:t>TRSn</a:t>
            </a:r>
            <a:r>
              <a:rPr lang="zh-CN" altLang="en-US" sz="2000" kern="100" dirty="0">
                <a:solidFill>
                  <a:schemeClr val="tx1">
                    <a:lumMod val="65000"/>
                    <a:lumOff val="35000"/>
                  </a:schemeClr>
                </a:solidFill>
                <a:latin typeface="+mn-ea"/>
                <a:cs typeface="Times New Roman" panose="02020603050405020304" pitchFamily="18" charset="0"/>
              </a:rPr>
              <a:t>已经被置位，此时假设相应的</a:t>
            </a:r>
            <a:r>
              <a:rPr lang="en-US" altLang="zh-CN" sz="2000" kern="100" dirty="0" err="1">
                <a:solidFill>
                  <a:schemeClr val="tx1">
                    <a:lumMod val="65000"/>
                    <a:lumOff val="35000"/>
                  </a:schemeClr>
                </a:solidFill>
                <a:latin typeface="+mn-ea"/>
                <a:cs typeface="Times New Roman" panose="02020603050405020304" pitchFamily="18" charset="0"/>
              </a:rPr>
              <a:t>TRRn</a:t>
            </a:r>
            <a:r>
              <a:rPr lang="zh-CN" altLang="en-US" sz="2000" kern="100" dirty="0">
                <a:solidFill>
                  <a:schemeClr val="tx1">
                    <a:lumMod val="65000"/>
                    <a:lumOff val="35000"/>
                  </a:schemeClr>
                </a:solidFill>
                <a:latin typeface="+mn-ea"/>
                <a:cs typeface="Times New Roman" panose="02020603050405020304" pitchFamily="18" charset="0"/>
              </a:rPr>
              <a:t>也被置位，如果还没有对消息进行处理，则取消原来的传输请求。如果当前正在处理相应的消息，无论数据发送成功还是失败，相应的位将被复位。如果发送失败，则相应的状态位</a:t>
            </a:r>
            <a:r>
              <a:rPr lang="en-US" altLang="zh-CN" sz="2000" kern="100" dirty="0">
                <a:solidFill>
                  <a:schemeClr val="tx1">
                    <a:lumMod val="65000"/>
                    <a:lumOff val="35000"/>
                  </a:schemeClr>
                </a:solidFill>
                <a:latin typeface="+mn-ea"/>
                <a:cs typeface="Times New Roman" panose="02020603050405020304" pitchFamily="18" charset="0"/>
              </a:rPr>
              <a:t>AA(31:0)</a:t>
            </a:r>
            <a:r>
              <a:rPr lang="zh-CN" altLang="en-US" sz="2000" kern="100" dirty="0">
                <a:solidFill>
                  <a:schemeClr val="tx1">
                    <a:lumMod val="65000"/>
                    <a:lumOff val="35000"/>
                  </a:schemeClr>
                </a:solidFill>
                <a:latin typeface="+mn-ea"/>
                <a:cs typeface="Times New Roman" panose="02020603050405020304" pitchFamily="18" charset="0"/>
              </a:rPr>
              <a:t>将被置位，如果发送成功，相应的状态位</a:t>
            </a:r>
            <a:r>
              <a:rPr lang="en-US" altLang="zh-CN" sz="2000" kern="100" dirty="0">
                <a:solidFill>
                  <a:schemeClr val="tx1">
                    <a:lumMod val="65000"/>
                    <a:lumOff val="35000"/>
                  </a:schemeClr>
                </a:solidFill>
                <a:latin typeface="+mn-ea"/>
                <a:cs typeface="Times New Roman" panose="02020603050405020304" pitchFamily="18" charset="0"/>
              </a:rPr>
              <a:t>TA(31:0)</a:t>
            </a:r>
            <a:r>
              <a:rPr lang="zh-CN" altLang="en-US" sz="2000" kern="100" dirty="0">
                <a:solidFill>
                  <a:schemeClr val="tx1">
                    <a:lumMod val="65000"/>
                    <a:lumOff val="35000"/>
                  </a:schemeClr>
                </a:solidFill>
                <a:latin typeface="+mn-ea"/>
                <a:cs typeface="Times New Roman" panose="02020603050405020304" pitchFamily="18" charset="0"/>
              </a:rPr>
              <a:t>将被置位。发送请求复位寄存器</a:t>
            </a:r>
            <a:r>
              <a:rPr lang="en-US" altLang="zh-CN" sz="2000" kern="100" dirty="0">
                <a:solidFill>
                  <a:schemeClr val="tx1">
                    <a:lumMod val="65000"/>
                    <a:lumOff val="35000"/>
                  </a:schemeClr>
                </a:solidFill>
                <a:latin typeface="+mn-ea"/>
                <a:cs typeface="Times New Roman" panose="02020603050405020304" pitchFamily="18" charset="0"/>
              </a:rPr>
              <a:t>CANTRR</a:t>
            </a:r>
            <a:r>
              <a:rPr lang="zh-CN" altLang="en-US"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17-24</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发送请求复位寄存器</a:t>
            </a:r>
            <a:r>
              <a:rPr lang="en-US" altLang="zh-CN" dirty="0"/>
              <a:t>CANTRR</a:t>
            </a:r>
            <a:endParaRPr lang="zh-CN" altLang="en-US" dirty="0"/>
          </a:p>
        </p:txBody>
      </p:sp>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69876" y="1491630"/>
            <a:ext cx="6804248" cy="635850"/>
          </a:xfrm>
          <a:prstGeom prst="rect">
            <a:avLst/>
          </a:prstGeom>
        </p:spPr>
      </p:pic>
      <p:sp>
        <p:nvSpPr>
          <p:cNvPr id="5" name="矩形 4"/>
          <p:cNvSpPr/>
          <p:nvPr/>
        </p:nvSpPr>
        <p:spPr>
          <a:xfrm>
            <a:off x="2281950" y="2242596"/>
            <a:ext cx="4580100" cy="400110"/>
          </a:xfrm>
          <a:prstGeom prst="rect">
            <a:avLst/>
          </a:prstGeom>
        </p:spPr>
        <p:txBody>
          <a:bodyPr wrap="none">
            <a:spAutoFit/>
          </a:bodyPr>
          <a:lstStyle/>
          <a:p>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17-24 </a:t>
            </a:r>
            <a:r>
              <a:rPr lang="zh-CN" altLang="zh-CN" sz="2000" kern="100" dirty="0">
                <a:latin typeface="+mn-ea"/>
                <a:cs typeface="Times New Roman" panose="02020603050405020304" pitchFamily="18" charset="0"/>
              </a:rPr>
              <a:t>发送请求复位寄存器</a:t>
            </a:r>
            <a:r>
              <a:rPr lang="en-US" altLang="zh-CN" sz="2000" kern="100" dirty="0">
                <a:latin typeface="+mn-ea"/>
                <a:cs typeface="Times New Roman" panose="02020603050405020304" pitchFamily="18" charset="0"/>
              </a:rPr>
              <a:t>CANTRR</a:t>
            </a:r>
            <a:endParaRPr lang="zh-CN" altLang="en-US" sz="2000" dirty="0">
              <a:latin typeface="+mn-ea"/>
            </a:endParaRPr>
          </a:p>
        </p:txBody>
      </p:sp>
      <p:sp>
        <p:nvSpPr>
          <p:cNvPr id="7" name="矩形 6"/>
          <p:cNvSpPr/>
          <p:nvPr/>
        </p:nvSpPr>
        <p:spPr>
          <a:xfrm>
            <a:off x="893532" y="2931426"/>
            <a:ext cx="4620176" cy="400110"/>
          </a:xfrm>
          <a:prstGeom prst="rect">
            <a:avLst/>
          </a:prstGeom>
        </p:spPr>
        <p:txBody>
          <a:bodyPr wrap="none">
            <a:spAutoFit/>
          </a:bodyPr>
          <a:lstStyle/>
          <a:p>
            <a:pPr algn="just">
              <a:spcAft>
                <a:spcPts val="0"/>
              </a:spcAft>
            </a:pPr>
            <a:r>
              <a:rPr lang="zh-CN" altLang="zh-CN"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RS=</a:t>
            </a:r>
            <a:r>
              <a:rPr lang="zh-CN" altLang="zh-CN"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a:t>
            </a:r>
            <a:r>
              <a:rPr lang="zh-CN" altLang="zh-CN" sz="2000" kern="100" dirty="0">
                <a:latin typeface="+mn-ea"/>
                <a:cs typeface="Times New Roman" panose="02020603050405020304" pitchFamily="18" charset="0"/>
              </a:rPr>
              <a:t>设置；–</a:t>
            </a:r>
            <a:r>
              <a:rPr lang="en-US" altLang="zh-CN" sz="2000" kern="100" dirty="0">
                <a:latin typeface="+mn-ea"/>
                <a:cs typeface="Times New Roman" panose="02020603050405020304" pitchFamily="18" charset="0"/>
              </a:rPr>
              <a:t>n=</a:t>
            </a:r>
            <a:r>
              <a:rPr lang="zh-CN" altLang="zh-CN" sz="2000" kern="100" dirty="0">
                <a:latin typeface="+mn-ea"/>
                <a:cs typeface="Times New Roman" panose="02020603050405020304" pitchFamily="18" charset="0"/>
              </a:rPr>
              <a:t>复位后的值。</a:t>
            </a:r>
            <a:endParaRPr lang="zh-CN" altLang="zh-CN" sz="2000" kern="100" dirty="0">
              <a:latin typeface="+mn-ea"/>
              <a:cs typeface="Times New Roman" panose="02020603050405020304" pitchFamily="18" charset="0"/>
            </a:endParaRPr>
          </a:p>
        </p:txBody>
      </p:sp>
      <p:graphicFrame>
        <p:nvGraphicFramePr>
          <p:cNvPr id="8" name="表格 7"/>
          <p:cNvGraphicFramePr>
            <a:graphicFrameLocks noGrp="1"/>
          </p:cNvGraphicFramePr>
          <p:nvPr/>
        </p:nvGraphicFramePr>
        <p:xfrm>
          <a:off x="982503" y="3491157"/>
          <a:ext cx="7178994" cy="1097280"/>
        </p:xfrm>
        <a:graphic>
          <a:graphicData uri="http://schemas.openxmlformats.org/drawingml/2006/table">
            <a:tbl>
              <a:tblPr bandRow="1">
                <a:tableStyleId>{00A15C55-8517-42AA-B614-E9B94910E393}</a:tableStyleId>
              </a:tblPr>
              <a:tblGrid>
                <a:gridCol w="856298"/>
                <a:gridCol w="1602423"/>
                <a:gridCol w="4720273"/>
              </a:tblGrid>
              <a:tr h="0">
                <a:tc>
                  <a:txBody>
                    <a:bodyPr/>
                    <a:lstStyle/>
                    <a:p>
                      <a:pPr algn="just">
                        <a:spcAft>
                          <a:spcPts val="0"/>
                        </a:spcAft>
                      </a:pPr>
                      <a:r>
                        <a:rPr lang="zh-CN" sz="1800" kern="100">
                          <a:effectLst/>
                        </a:rPr>
                        <a:t>位</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名称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说明</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800" kern="100">
                          <a:effectLst/>
                        </a:rPr>
                        <a:t>31</a:t>
                      </a:r>
                      <a:r>
                        <a:rPr lang="zh-CN" sz="1800" kern="100">
                          <a:effectLst/>
                        </a:rPr>
                        <a:t>～</a:t>
                      </a:r>
                      <a:r>
                        <a:rPr lang="en-US" sz="1800" kern="100">
                          <a:effectLst/>
                        </a:rPr>
                        <a:t>0</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TRR[31</a:t>
                      </a:r>
                      <a:r>
                        <a:rPr lang="zh-CN" sz="1800" kern="100">
                          <a:effectLst/>
                        </a:rPr>
                        <a:t>：</a:t>
                      </a:r>
                      <a:r>
                        <a:rPr lang="en-US" sz="1800" kern="100">
                          <a:effectLst/>
                        </a:rPr>
                        <a:t>0]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发送请求复位位。</a:t>
                      </a:r>
                      <a:endParaRPr lang="zh-CN" sz="1800" kern="100" dirty="0">
                        <a:effectLst/>
                      </a:endParaRPr>
                    </a:p>
                    <a:p>
                      <a:pPr marL="333375" indent="-333375" algn="just">
                        <a:spcAft>
                          <a:spcPts val="0"/>
                        </a:spcAft>
                      </a:pPr>
                      <a:r>
                        <a:rPr lang="en-US" sz="1800" kern="100" dirty="0">
                          <a:effectLst/>
                        </a:rPr>
                        <a:t>  1  </a:t>
                      </a:r>
                      <a:r>
                        <a:rPr lang="zh-CN" sz="1800" kern="100" dirty="0">
                          <a:effectLst/>
                        </a:rPr>
                        <a:t>置位</a:t>
                      </a:r>
                      <a:r>
                        <a:rPr lang="en-US" sz="1800" kern="100" dirty="0" err="1">
                          <a:effectLst/>
                        </a:rPr>
                        <a:t>TRRn</a:t>
                      </a:r>
                      <a:r>
                        <a:rPr lang="zh-CN" sz="1800" kern="100" dirty="0">
                          <a:effectLst/>
                        </a:rPr>
                        <a:t>会取消一个相应的发送请求。</a:t>
                      </a:r>
                      <a:endParaRPr lang="zh-CN" sz="1800" kern="100" dirty="0">
                        <a:effectLst/>
                      </a:endParaRPr>
                    </a:p>
                    <a:p>
                      <a:pPr marL="333375" indent="-333375" algn="just">
                        <a:spcAft>
                          <a:spcPts val="0"/>
                        </a:spcAft>
                      </a:pPr>
                      <a:r>
                        <a:rPr lang="en-US" sz="1800" kern="100" dirty="0">
                          <a:effectLst/>
                        </a:rPr>
                        <a:t>  0  </a:t>
                      </a:r>
                      <a:r>
                        <a:rPr lang="zh-CN" sz="1800" kern="100" dirty="0">
                          <a:effectLst/>
                        </a:rPr>
                        <a:t>无操作。</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发送响应寄存器</a:t>
            </a:r>
            <a:r>
              <a:rPr lang="en-US" altLang="zh-CN" dirty="0"/>
              <a:t>CANTA</a:t>
            </a:r>
            <a:endParaRPr lang="zh-CN" altLang="en-US" dirty="0"/>
          </a:p>
        </p:txBody>
      </p:sp>
      <p:sp>
        <p:nvSpPr>
          <p:cNvPr id="2" name="矩形 1"/>
          <p:cNvSpPr/>
          <p:nvPr/>
        </p:nvSpPr>
        <p:spPr>
          <a:xfrm>
            <a:off x="611561" y="627534"/>
            <a:ext cx="7920878" cy="1938992"/>
          </a:xfrm>
          <a:prstGeom prst="rect">
            <a:avLst/>
          </a:prstGeom>
        </p:spPr>
        <p:txBody>
          <a:bodyPr wrap="square">
            <a:spAutoFit/>
          </a:bodyPr>
          <a:lstStyle/>
          <a:p>
            <a:pPr indent="533400"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如果邮箱</a:t>
            </a:r>
            <a:r>
              <a:rPr lang="en-US" altLang="zh-CN" sz="2000" kern="100" dirty="0">
                <a:solidFill>
                  <a:schemeClr val="tx1">
                    <a:lumMod val="65000"/>
                    <a:lumOff val="35000"/>
                  </a:schemeClr>
                </a:solidFill>
                <a:latin typeface="+mn-ea"/>
                <a:cs typeface="Times New Roman" panose="02020603050405020304" pitchFamily="18" charset="0"/>
              </a:rPr>
              <a:t>n</a:t>
            </a:r>
            <a:r>
              <a:rPr lang="zh-CN" altLang="zh-CN" sz="2000" kern="100" dirty="0">
                <a:solidFill>
                  <a:schemeClr val="tx1">
                    <a:lumMod val="65000"/>
                    <a:lumOff val="35000"/>
                  </a:schemeClr>
                </a:solidFill>
                <a:latin typeface="+mn-ea"/>
                <a:cs typeface="Times New Roman" panose="02020603050405020304" pitchFamily="18" charset="0"/>
              </a:rPr>
              <a:t>中的消息已经发送成功，则相应的</a:t>
            </a:r>
            <a:r>
              <a:rPr lang="en-US" altLang="zh-CN" sz="2000" kern="100" dirty="0" err="1">
                <a:solidFill>
                  <a:schemeClr val="tx1">
                    <a:lumMod val="65000"/>
                    <a:lumOff val="35000"/>
                  </a:schemeClr>
                </a:solidFill>
                <a:latin typeface="+mn-ea"/>
                <a:cs typeface="Times New Roman" panose="02020603050405020304" pitchFamily="18" charset="0"/>
              </a:rPr>
              <a:t>TAn</a:t>
            </a:r>
            <a:r>
              <a:rPr lang="zh-CN" altLang="zh-CN" sz="2000" kern="100" dirty="0">
                <a:solidFill>
                  <a:schemeClr val="tx1">
                    <a:lumMod val="65000"/>
                    <a:lumOff val="35000"/>
                  </a:schemeClr>
                </a:solidFill>
                <a:latin typeface="+mn-ea"/>
                <a:cs typeface="Times New Roman" panose="02020603050405020304" pitchFamily="18" charset="0"/>
              </a:rPr>
              <a:t>将置位。</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zh-CN" sz="2000" kern="100" dirty="0">
                <a:solidFill>
                  <a:schemeClr val="tx1">
                    <a:lumMod val="65000"/>
                    <a:lumOff val="35000"/>
                  </a:schemeClr>
                </a:solidFill>
                <a:latin typeface="+mn-ea"/>
                <a:cs typeface="Times New Roman" panose="02020603050405020304" pitchFamily="18" charset="0"/>
              </a:rPr>
              <a:t>通过向</a:t>
            </a:r>
            <a:r>
              <a:rPr lang="en-US" altLang="zh-CN" sz="2000" kern="100" dirty="0">
                <a:solidFill>
                  <a:schemeClr val="tx1">
                    <a:lumMod val="65000"/>
                    <a:lumOff val="35000"/>
                  </a:schemeClr>
                </a:solidFill>
                <a:latin typeface="+mn-ea"/>
                <a:cs typeface="Times New Roman" panose="02020603050405020304" pitchFamily="18" charset="0"/>
              </a:rPr>
              <a:t>CANTA</a:t>
            </a:r>
            <a:r>
              <a:rPr lang="zh-CN" altLang="zh-CN" sz="2000" kern="100" dirty="0">
                <a:solidFill>
                  <a:schemeClr val="tx1">
                    <a:lumMod val="65000"/>
                    <a:lumOff val="35000"/>
                  </a:schemeClr>
                </a:solidFill>
                <a:latin typeface="+mn-ea"/>
                <a:cs typeface="Times New Roman" panose="02020603050405020304" pitchFamily="18" charset="0"/>
              </a:rPr>
              <a:t>中的位写</a:t>
            </a:r>
            <a:r>
              <a:rPr lang="en-US" altLang="zh-CN" sz="2000" kern="100" dirty="0">
                <a:solidFill>
                  <a:schemeClr val="tx1">
                    <a:lumMod val="65000"/>
                    <a:lumOff val="35000"/>
                  </a:schemeClr>
                </a:solidFill>
                <a:latin typeface="+mn-ea"/>
                <a:cs typeface="Times New Roman" panose="02020603050405020304" pitchFamily="18" charset="0"/>
              </a:rPr>
              <a:t>1</a:t>
            </a:r>
            <a:r>
              <a:rPr lang="zh-CN" altLang="zh-CN" sz="2000" kern="100" dirty="0">
                <a:solidFill>
                  <a:schemeClr val="tx1">
                    <a:lumMod val="65000"/>
                    <a:lumOff val="35000"/>
                  </a:schemeClr>
                </a:solidFill>
                <a:latin typeface="+mn-ea"/>
                <a:cs typeface="Times New Roman" panose="02020603050405020304" pitchFamily="18" charset="0"/>
              </a:rPr>
              <a:t>，使其复位。如果已经产生中断，向</a:t>
            </a:r>
            <a:r>
              <a:rPr lang="en-US" altLang="zh-CN" sz="2000" kern="100" dirty="0">
                <a:solidFill>
                  <a:schemeClr val="tx1">
                    <a:lumMod val="65000"/>
                    <a:lumOff val="35000"/>
                  </a:schemeClr>
                </a:solidFill>
                <a:latin typeface="+mn-ea"/>
                <a:cs typeface="Times New Roman" panose="02020603050405020304" pitchFamily="18" charset="0"/>
              </a:rPr>
              <a:t>CANTA</a:t>
            </a:r>
            <a:r>
              <a:rPr lang="zh-CN" altLang="zh-CN" sz="2000" kern="100" dirty="0">
                <a:solidFill>
                  <a:schemeClr val="tx1">
                    <a:lumMod val="65000"/>
                    <a:lumOff val="35000"/>
                  </a:schemeClr>
                </a:solidFill>
                <a:latin typeface="+mn-ea"/>
                <a:cs typeface="Times New Roman" panose="02020603050405020304" pitchFamily="18" charset="0"/>
              </a:rPr>
              <a:t>寄存器写</a:t>
            </a:r>
            <a:r>
              <a:rPr lang="en-US" altLang="zh-CN" sz="2000" kern="100" dirty="0">
                <a:solidFill>
                  <a:schemeClr val="tx1">
                    <a:lumMod val="65000"/>
                    <a:lumOff val="35000"/>
                  </a:schemeClr>
                </a:solidFill>
                <a:latin typeface="+mn-ea"/>
                <a:cs typeface="Times New Roman" panose="02020603050405020304" pitchFamily="18" charset="0"/>
              </a:rPr>
              <a:t>1</a:t>
            </a:r>
            <a:r>
              <a:rPr lang="zh-CN" altLang="zh-CN" sz="2000" kern="100" dirty="0">
                <a:solidFill>
                  <a:schemeClr val="tx1">
                    <a:lumMod val="65000"/>
                    <a:lumOff val="35000"/>
                  </a:schemeClr>
                </a:solidFill>
                <a:latin typeface="+mn-ea"/>
                <a:cs typeface="Times New Roman" panose="02020603050405020304" pitchFamily="18" charset="0"/>
              </a:rPr>
              <a:t>，则可以清除中断，向</a:t>
            </a:r>
            <a:r>
              <a:rPr lang="en-US" altLang="zh-CN" sz="2000" kern="100" dirty="0">
                <a:solidFill>
                  <a:schemeClr val="tx1">
                    <a:lumMod val="65000"/>
                    <a:lumOff val="35000"/>
                  </a:schemeClr>
                </a:solidFill>
                <a:latin typeface="+mn-ea"/>
                <a:cs typeface="Times New Roman" panose="02020603050405020304" pitchFamily="18" charset="0"/>
              </a:rPr>
              <a:t>CANTA</a:t>
            </a:r>
            <a:r>
              <a:rPr lang="zh-CN" altLang="zh-CN" sz="2000" kern="100" dirty="0">
                <a:solidFill>
                  <a:schemeClr val="tx1">
                    <a:lumMod val="65000"/>
                    <a:lumOff val="35000"/>
                  </a:schemeClr>
                </a:solidFill>
                <a:latin typeface="+mn-ea"/>
                <a:cs typeface="Times New Roman" panose="02020603050405020304" pitchFamily="18" charset="0"/>
              </a:rPr>
              <a:t>寄存器写</a:t>
            </a:r>
            <a:r>
              <a:rPr lang="en-US" altLang="zh-CN" sz="2000" kern="100" dirty="0">
                <a:solidFill>
                  <a:schemeClr val="tx1">
                    <a:lumMod val="65000"/>
                    <a:lumOff val="35000"/>
                  </a:schemeClr>
                </a:solidFill>
                <a:latin typeface="+mn-ea"/>
                <a:cs typeface="Times New Roman" panose="02020603050405020304" pitchFamily="18" charset="0"/>
              </a:rPr>
              <a:t>0</a:t>
            </a:r>
            <a:r>
              <a:rPr lang="zh-CN" altLang="zh-CN" sz="2000" kern="100" dirty="0">
                <a:solidFill>
                  <a:schemeClr val="tx1">
                    <a:lumMod val="65000"/>
                    <a:lumOff val="35000"/>
                  </a:schemeClr>
                </a:solidFill>
                <a:latin typeface="+mn-ea"/>
                <a:cs typeface="Times New Roman" panose="02020603050405020304" pitchFamily="18" charset="0"/>
              </a:rPr>
              <a:t>没有影响。上电后，寄存器所有的位都被清除。发送响应寄存器</a:t>
            </a:r>
            <a:r>
              <a:rPr lang="en-US" altLang="zh-CN" sz="2000" kern="100" dirty="0">
                <a:solidFill>
                  <a:schemeClr val="tx1">
                    <a:lumMod val="65000"/>
                    <a:lumOff val="35000"/>
                  </a:schemeClr>
                </a:solidFill>
                <a:latin typeface="+mn-ea"/>
                <a:cs typeface="Times New Roman" panose="02020603050405020304" pitchFamily="18" charset="0"/>
              </a:rPr>
              <a:t>CANTA</a:t>
            </a:r>
            <a:r>
              <a:rPr lang="zh-CN" altLang="zh-CN"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17-25</a:t>
            </a:r>
            <a:r>
              <a:rPr lang="zh-CN" altLang="zh-CN"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pic>
        <p:nvPicPr>
          <p:cNvPr id="4" name="图片 3" descr="屏幕剪辑"/>
          <p:cNvPicPr>
            <a:picLocks noChangeAspect="1"/>
          </p:cNvPicPr>
          <p:nvPr/>
        </p:nvPicPr>
        <p:blipFill rotWithShape="1">
          <a:blip r:embed="rId1">
            <a:extLst>
              <a:ext uri="{28A0092B-C50C-407E-A947-70E740481C1C}">
                <a14:useLocalDpi xmlns:a14="http://schemas.microsoft.com/office/drawing/2010/main" val="0"/>
              </a:ext>
            </a:extLst>
          </a:blip>
          <a:srcRect b="71875"/>
          <a:stretch>
            <a:fillRect/>
          </a:stretch>
        </p:blipFill>
        <p:spPr>
          <a:xfrm>
            <a:off x="615758" y="2491206"/>
            <a:ext cx="7916681" cy="728616"/>
          </a:xfrm>
          <a:prstGeom prst="rect">
            <a:avLst/>
          </a:prstGeom>
        </p:spPr>
      </p:pic>
      <p:sp>
        <p:nvSpPr>
          <p:cNvPr id="9" name="矩形 8"/>
          <p:cNvSpPr/>
          <p:nvPr/>
        </p:nvSpPr>
        <p:spPr>
          <a:xfrm>
            <a:off x="2624961" y="3219822"/>
            <a:ext cx="3894079" cy="400110"/>
          </a:xfrm>
          <a:prstGeom prst="rect">
            <a:avLst/>
          </a:prstGeom>
        </p:spPr>
        <p:txBody>
          <a:bodyPr wrap="none">
            <a:spAutoFit/>
          </a:bodyPr>
          <a:lstStyle/>
          <a:p>
            <a:pPr algn="ctr">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17-25 </a:t>
            </a:r>
            <a:r>
              <a:rPr lang="zh-CN" altLang="zh-CN" sz="2000" kern="100" dirty="0">
                <a:latin typeface="+mn-ea"/>
                <a:cs typeface="Times New Roman" panose="02020603050405020304" pitchFamily="18" charset="0"/>
              </a:rPr>
              <a:t>发送响应寄存器</a:t>
            </a:r>
            <a:r>
              <a:rPr lang="en-US" altLang="zh-CN" sz="2000" kern="100" dirty="0">
                <a:latin typeface="+mn-ea"/>
                <a:cs typeface="Times New Roman" panose="02020603050405020304" pitchFamily="18" charset="0"/>
              </a:rPr>
              <a:t>CANTA</a:t>
            </a:r>
            <a:endParaRPr lang="zh-CN" altLang="zh-CN" sz="2000" kern="100" dirty="0">
              <a:latin typeface="+mn-ea"/>
              <a:cs typeface="Times New Roman" panose="02020603050405020304" pitchFamily="18" charset="0"/>
            </a:endParaRPr>
          </a:p>
        </p:txBody>
      </p:sp>
      <p:sp>
        <p:nvSpPr>
          <p:cNvPr id="10" name="矩形 9"/>
          <p:cNvSpPr/>
          <p:nvPr/>
        </p:nvSpPr>
        <p:spPr>
          <a:xfrm>
            <a:off x="579763" y="3503786"/>
            <a:ext cx="4640309" cy="400110"/>
          </a:xfrm>
          <a:prstGeom prst="rect">
            <a:avLst/>
          </a:prstGeom>
        </p:spPr>
        <p:txBody>
          <a:bodyPr wrap="none">
            <a:spAutoFit/>
          </a:bodyPr>
          <a:lstStyle/>
          <a:p>
            <a:pPr algn="just">
              <a:spcAft>
                <a:spcPts val="0"/>
              </a:spcAft>
            </a:pPr>
            <a:r>
              <a:rPr lang="zh-CN" altLang="zh-CN"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RC=</a:t>
            </a:r>
            <a:r>
              <a:rPr lang="zh-CN" altLang="zh-CN"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a:t>
            </a:r>
            <a:r>
              <a:rPr lang="zh-CN" altLang="zh-CN" sz="2000" kern="100" dirty="0">
                <a:latin typeface="+mn-ea"/>
                <a:cs typeface="Times New Roman" panose="02020603050405020304" pitchFamily="18" charset="0"/>
              </a:rPr>
              <a:t>清除；–</a:t>
            </a:r>
            <a:r>
              <a:rPr lang="en-US" altLang="zh-CN" sz="2000" kern="100" dirty="0">
                <a:latin typeface="+mn-ea"/>
                <a:cs typeface="Times New Roman" panose="02020603050405020304" pitchFamily="18" charset="0"/>
              </a:rPr>
              <a:t>n=</a:t>
            </a:r>
            <a:r>
              <a:rPr lang="zh-CN" altLang="zh-CN" sz="2000" kern="100" dirty="0">
                <a:latin typeface="+mn-ea"/>
                <a:cs typeface="Times New Roman" panose="02020603050405020304" pitchFamily="18" charset="0"/>
              </a:rPr>
              <a:t>复位后的值。</a:t>
            </a:r>
            <a:endParaRPr lang="zh-CN" altLang="zh-CN" sz="2000" kern="100" dirty="0">
              <a:latin typeface="+mn-ea"/>
              <a:cs typeface="Times New Roman" panose="02020603050405020304" pitchFamily="18" charset="0"/>
            </a:endParaRPr>
          </a:p>
        </p:txBody>
      </p:sp>
      <p:graphicFrame>
        <p:nvGraphicFramePr>
          <p:cNvPr id="11" name="表格 10"/>
          <p:cNvGraphicFramePr>
            <a:graphicFrameLocks noGrp="1"/>
          </p:cNvGraphicFramePr>
          <p:nvPr/>
        </p:nvGraphicFramePr>
        <p:xfrm>
          <a:off x="1360170" y="3896798"/>
          <a:ext cx="6493510" cy="1066800"/>
        </p:xfrm>
        <a:graphic>
          <a:graphicData uri="http://schemas.openxmlformats.org/drawingml/2006/table">
            <a:tbl>
              <a:tblPr bandRow="1">
                <a:tableStyleId>{00A15C55-8517-42AA-B614-E9B94910E393}</a:tableStyleId>
              </a:tblPr>
              <a:tblGrid>
                <a:gridCol w="705485"/>
                <a:gridCol w="1718945"/>
                <a:gridCol w="4069080"/>
              </a:tblGrid>
              <a:tr h="0">
                <a:tc>
                  <a:txBody>
                    <a:bodyPr/>
                    <a:lstStyle/>
                    <a:p>
                      <a:pPr algn="just">
                        <a:spcAft>
                          <a:spcPts val="0"/>
                        </a:spcAft>
                      </a:pPr>
                      <a:r>
                        <a:rPr lang="zh-CN" sz="1400" kern="100">
                          <a:effectLst/>
                        </a:rPr>
                        <a:t>位</a:t>
                      </a:r>
                      <a:endParaRPr lang="zh-CN" sz="140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400" kern="100">
                          <a:effectLst/>
                        </a:rPr>
                        <a:t>名称</a:t>
                      </a:r>
                      <a:endParaRPr lang="zh-CN" sz="140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400" kern="100">
                          <a:effectLst/>
                        </a:rPr>
                        <a:t>说明</a:t>
                      </a:r>
                      <a:endParaRPr lang="zh-CN" sz="1400" b="0" kern="10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400" kern="100" dirty="0">
                          <a:effectLst/>
                        </a:rPr>
                        <a:t>31</a:t>
                      </a:r>
                      <a:r>
                        <a:rPr lang="zh-CN" sz="1400" kern="100" dirty="0">
                          <a:effectLst/>
                        </a:rPr>
                        <a:t>～</a:t>
                      </a:r>
                      <a:r>
                        <a:rPr lang="en-US" sz="1400" kern="100" dirty="0">
                          <a:effectLst/>
                        </a:rPr>
                        <a:t>0</a:t>
                      </a:r>
                      <a:endParaRPr lang="zh-CN" sz="1400" b="0" kern="100" dirty="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TA[31</a:t>
                      </a:r>
                      <a:r>
                        <a:rPr lang="zh-CN" sz="1400" kern="100" dirty="0">
                          <a:effectLst/>
                        </a:rPr>
                        <a:t>：</a:t>
                      </a:r>
                      <a:r>
                        <a:rPr lang="en-US" sz="1400" kern="100" dirty="0">
                          <a:effectLst/>
                        </a:rPr>
                        <a:t>0] </a:t>
                      </a:r>
                      <a:endParaRPr lang="zh-CN" sz="1400" b="0" kern="100" dirty="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发送响应位。</a:t>
                      </a:r>
                      <a:endParaRPr lang="zh-CN" sz="1400" kern="100" dirty="0">
                        <a:effectLst/>
                      </a:endParaRPr>
                    </a:p>
                    <a:p>
                      <a:pPr marL="333375" indent="-333375" algn="just">
                        <a:spcAft>
                          <a:spcPts val="0"/>
                        </a:spcAft>
                      </a:pPr>
                      <a:r>
                        <a:rPr lang="en-US" sz="1400" kern="100" dirty="0">
                          <a:effectLst/>
                        </a:rPr>
                        <a:t>  1  </a:t>
                      </a:r>
                      <a:r>
                        <a:rPr lang="zh-CN" sz="1400" kern="100" dirty="0">
                          <a:effectLst/>
                        </a:rPr>
                        <a:t>如果信箱</a:t>
                      </a:r>
                      <a:r>
                        <a:rPr lang="en-US" sz="1400" kern="100" dirty="0">
                          <a:effectLst/>
                        </a:rPr>
                        <a:t>n</a:t>
                      </a:r>
                      <a:r>
                        <a:rPr lang="zh-CN" sz="1400" kern="100" dirty="0">
                          <a:effectLst/>
                        </a:rPr>
                        <a:t>中的消息被成功发送，则该寄存器的比特位</a:t>
                      </a:r>
                      <a:r>
                        <a:rPr lang="en-US" sz="1400" kern="100" dirty="0">
                          <a:effectLst/>
                        </a:rPr>
                        <a:t>n</a:t>
                      </a:r>
                      <a:r>
                        <a:rPr lang="zh-CN" sz="1400" kern="100" dirty="0">
                          <a:effectLst/>
                        </a:rPr>
                        <a:t>被置位。</a:t>
                      </a:r>
                      <a:endParaRPr lang="zh-CN" sz="1400" kern="100" dirty="0">
                        <a:effectLst/>
                      </a:endParaRPr>
                    </a:p>
                    <a:p>
                      <a:pPr marL="333375" indent="-333375" algn="just">
                        <a:spcAft>
                          <a:spcPts val="0"/>
                        </a:spcAft>
                      </a:pPr>
                      <a:r>
                        <a:rPr lang="en-US" sz="1400" kern="100" dirty="0">
                          <a:effectLst/>
                        </a:rPr>
                        <a:t>  0  </a:t>
                      </a:r>
                      <a:r>
                        <a:rPr lang="zh-CN" sz="1400" kern="100" dirty="0">
                          <a:effectLst/>
                        </a:rPr>
                        <a:t>消息没有被发送。</a:t>
                      </a:r>
                      <a:endParaRPr lang="zh-CN" sz="1400" b="0" kern="100" dirty="0">
                        <a:effectLst/>
                        <a:latin typeface="+mn-ea"/>
                        <a:ea typeface="+mn-ea"/>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发送失败响应寄存器</a:t>
            </a:r>
            <a:r>
              <a:rPr lang="en-US" altLang="zh-CN" dirty="0"/>
              <a:t>CANAA</a:t>
            </a:r>
            <a:endParaRPr lang="zh-CN" altLang="en-US" dirty="0"/>
          </a:p>
        </p:txBody>
      </p:sp>
      <p:sp>
        <p:nvSpPr>
          <p:cNvPr id="2" name="矩形 1"/>
          <p:cNvSpPr/>
          <p:nvPr/>
        </p:nvSpPr>
        <p:spPr>
          <a:xfrm>
            <a:off x="611561" y="627534"/>
            <a:ext cx="7920878" cy="1938992"/>
          </a:xfrm>
          <a:prstGeom prst="rect">
            <a:avLst/>
          </a:prstGeom>
        </p:spPr>
        <p:txBody>
          <a:bodyPr wrap="square">
            <a:spAutoFit/>
          </a:bodyPr>
          <a:lstStyle/>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如果邮箱</a:t>
            </a:r>
            <a:r>
              <a:rPr lang="en-US" altLang="zh-CN" sz="2000" kern="100" dirty="0">
                <a:solidFill>
                  <a:schemeClr val="tx1">
                    <a:lumMod val="65000"/>
                    <a:lumOff val="35000"/>
                  </a:schemeClr>
                </a:solidFill>
                <a:latin typeface="+mn-ea"/>
                <a:cs typeface="Times New Roman" panose="02020603050405020304" pitchFamily="18" charset="0"/>
              </a:rPr>
              <a:t>n</a:t>
            </a:r>
            <a:r>
              <a:rPr lang="zh-CN" altLang="en-US" sz="2000" kern="100" dirty="0">
                <a:solidFill>
                  <a:schemeClr val="tx1">
                    <a:lumMod val="65000"/>
                    <a:lumOff val="35000"/>
                  </a:schemeClr>
                </a:solidFill>
                <a:latin typeface="+mn-ea"/>
                <a:cs typeface="Times New Roman" panose="02020603050405020304" pitchFamily="18" charset="0"/>
              </a:rPr>
              <a:t>中的消息发送时失败，则相应的</a:t>
            </a:r>
            <a:r>
              <a:rPr lang="en-US" altLang="zh-CN" sz="2000" kern="100" dirty="0" err="1">
                <a:solidFill>
                  <a:schemeClr val="tx1">
                    <a:lumMod val="65000"/>
                    <a:lumOff val="35000"/>
                  </a:schemeClr>
                </a:solidFill>
                <a:latin typeface="+mn-ea"/>
                <a:cs typeface="Times New Roman" panose="02020603050405020304" pitchFamily="18" charset="0"/>
              </a:rPr>
              <a:t>AAn</a:t>
            </a:r>
            <a:r>
              <a:rPr lang="zh-CN" altLang="en-US" sz="2000" kern="100" dirty="0">
                <a:solidFill>
                  <a:schemeClr val="tx1">
                    <a:lumMod val="65000"/>
                    <a:lumOff val="35000"/>
                  </a:schemeClr>
                </a:solidFill>
                <a:latin typeface="+mn-ea"/>
                <a:cs typeface="Times New Roman" panose="02020603050405020304" pitchFamily="18" charset="0"/>
              </a:rPr>
              <a:t>位置位，</a:t>
            </a:r>
            <a:r>
              <a:rPr lang="en-US" altLang="zh-CN" sz="2000" kern="100" dirty="0">
                <a:solidFill>
                  <a:schemeClr val="tx1">
                    <a:lumMod val="65000"/>
                    <a:lumOff val="35000"/>
                  </a:schemeClr>
                </a:solidFill>
                <a:latin typeface="+mn-ea"/>
                <a:cs typeface="Times New Roman" panose="02020603050405020304" pitchFamily="18" charset="0"/>
              </a:rPr>
              <a:t>AAIF(CANGIF1[14])</a:t>
            </a:r>
            <a:r>
              <a:rPr lang="zh-CN" altLang="en-US" sz="2000" kern="100" dirty="0">
                <a:solidFill>
                  <a:schemeClr val="tx1">
                    <a:lumMod val="65000"/>
                    <a:lumOff val="35000"/>
                  </a:schemeClr>
                </a:solidFill>
                <a:latin typeface="+mn-ea"/>
                <a:cs typeface="Times New Roman" panose="02020603050405020304" pitchFamily="18" charset="0"/>
              </a:rPr>
              <a:t>也被置位，如果中断已经使能，则可能引发中断。如果</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en-US" sz="2000" kern="100" dirty="0">
                <a:solidFill>
                  <a:schemeClr val="tx1">
                    <a:lumMod val="65000"/>
                    <a:lumOff val="35000"/>
                  </a:schemeClr>
                </a:solidFill>
                <a:latin typeface="+mn-ea"/>
                <a:cs typeface="Times New Roman" panose="02020603050405020304" pitchFamily="18" charset="0"/>
              </a:rPr>
              <a:t>通过向</a:t>
            </a:r>
            <a:r>
              <a:rPr lang="en-US" altLang="zh-CN" sz="2000" kern="100" dirty="0">
                <a:solidFill>
                  <a:schemeClr val="tx1">
                    <a:lumMod val="65000"/>
                    <a:lumOff val="35000"/>
                  </a:schemeClr>
                </a:solidFill>
                <a:latin typeface="+mn-ea"/>
                <a:cs typeface="Times New Roman" panose="02020603050405020304" pitchFamily="18" charset="0"/>
              </a:rPr>
              <a:t>CANAA</a:t>
            </a:r>
            <a:r>
              <a:rPr lang="zh-CN" altLang="en-US" sz="2000" kern="100" dirty="0">
                <a:solidFill>
                  <a:schemeClr val="tx1">
                    <a:lumMod val="65000"/>
                    <a:lumOff val="35000"/>
                  </a:schemeClr>
                </a:solidFill>
                <a:latin typeface="+mn-ea"/>
                <a:cs typeface="Times New Roman" panose="02020603050405020304" pitchFamily="18" charset="0"/>
              </a:rPr>
              <a:t>寄存器写</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使能中断，则</a:t>
            </a:r>
            <a:r>
              <a:rPr lang="en-US" altLang="zh-CN" sz="2000" kern="100" dirty="0">
                <a:solidFill>
                  <a:schemeClr val="tx1">
                    <a:lumMod val="65000"/>
                    <a:lumOff val="35000"/>
                  </a:schemeClr>
                </a:solidFill>
                <a:latin typeface="+mn-ea"/>
                <a:cs typeface="Times New Roman" panose="02020603050405020304" pitchFamily="18" charset="0"/>
              </a:rPr>
              <a:t>AAIF</a:t>
            </a:r>
            <a:r>
              <a:rPr lang="zh-CN" altLang="en-US" sz="2000" kern="100" dirty="0">
                <a:solidFill>
                  <a:schemeClr val="tx1">
                    <a:lumMod val="65000"/>
                    <a:lumOff val="35000"/>
                  </a:schemeClr>
                </a:solidFill>
                <a:latin typeface="+mn-ea"/>
                <a:cs typeface="Times New Roman" panose="02020603050405020304" pitchFamily="18" charset="0"/>
              </a:rPr>
              <a:t>也被置位，写</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没有影响。上电后，寄存器所有的位都被清除。发送失败响应寄存器</a:t>
            </a:r>
            <a:r>
              <a:rPr lang="en-US" altLang="zh-CN" sz="2000" kern="100" dirty="0">
                <a:solidFill>
                  <a:schemeClr val="tx1">
                    <a:lumMod val="65000"/>
                    <a:lumOff val="35000"/>
                  </a:schemeClr>
                </a:solidFill>
                <a:latin typeface="+mn-ea"/>
                <a:cs typeface="Times New Roman" panose="02020603050405020304" pitchFamily="18" charset="0"/>
              </a:rPr>
              <a:t>CANAA</a:t>
            </a:r>
            <a:r>
              <a:rPr lang="zh-CN" altLang="en-US"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17-26</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41884" y="2535932"/>
            <a:ext cx="6660232" cy="562018"/>
          </a:xfrm>
          <a:prstGeom prst="rect">
            <a:avLst/>
          </a:prstGeom>
        </p:spPr>
      </p:pic>
      <p:sp>
        <p:nvSpPr>
          <p:cNvPr id="5" name="矩形 4"/>
          <p:cNvSpPr/>
          <p:nvPr/>
        </p:nvSpPr>
        <p:spPr>
          <a:xfrm>
            <a:off x="2341261" y="3130320"/>
            <a:ext cx="4461479" cy="400110"/>
          </a:xfrm>
          <a:prstGeom prst="rect">
            <a:avLst/>
          </a:prstGeom>
        </p:spPr>
        <p:txBody>
          <a:bodyPr wrap="none">
            <a:spAutoFit/>
          </a:bodyPr>
          <a:lstStyle/>
          <a:p>
            <a:pPr algn="ctr">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17-26 </a:t>
            </a:r>
            <a:r>
              <a:rPr lang="zh-CN" altLang="zh-CN" sz="2000" kern="100" dirty="0">
                <a:latin typeface="+mn-ea"/>
                <a:cs typeface="Times New Roman" panose="02020603050405020304" pitchFamily="18" charset="0"/>
              </a:rPr>
              <a:t>发送失败响应寄存器</a:t>
            </a:r>
            <a:r>
              <a:rPr lang="en-US" altLang="zh-CN" sz="2000" kern="100" dirty="0">
                <a:latin typeface="+mn-ea"/>
                <a:cs typeface="Times New Roman" panose="02020603050405020304" pitchFamily="18" charset="0"/>
              </a:rPr>
              <a:t>CANAA</a:t>
            </a:r>
            <a:endParaRPr lang="zh-CN" altLang="zh-CN" sz="2000" kern="100" dirty="0">
              <a:latin typeface="+mn-ea"/>
              <a:cs typeface="Times New Roman" panose="02020603050405020304" pitchFamily="18" charset="0"/>
            </a:endParaRPr>
          </a:p>
        </p:txBody>
      </p:sp>
      <p:sp>
        <p:nvSpPr>
          <p:cNvPr id="7" name="矩形 6"/>
          <p:cNvSpPr/>
          <p:nvPr/>
        </p:nvSpPr>
        <p:spPr>
          <a:xfrm>
            <a:off x="581696" y="3562800"/>
            <a:ext cx="4640309" cy="400110"/>
          </a:xfrm>
          <a:prstGeom prst="rect">
            <a:avLst/>
          </a:prstGeom>
        </p:spPr>
        <p:txBody>
          <a:bodyPr wrap="none">
            <a:spAutoFit/>
          </a:bodyPr>
          <a:lstStyle/>
          <a:p>
            <a:pPr algn="just">
              <a:spcAft>
                <a:spcPts val="0"/>
              </a:spcAft>
            </a:pPr>
            <a:r>
              <a:rPr lang="zh-CN" altLang="zh-CN"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RC=</a:t>
            </a:r>
            <a:r>
              <a:rPr lang="zh-CN" altLang="zh-CN"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a:t>
            </a:r>
            <a:r>
              <a:rPr lang="zh-CN" altLang="zh-CN" sz="2000" kern="100" dirty="0">
                <a:latin typeface="+mn-ea"/>
                <a:cs typeface="Times New Roman" panose="02020603050405020304" pitchFamily="18" charset="0"/>
              </a:rPr>
              <a:t>清除；–</a:t>
            </a:r>
            <a:r>
              <a:rPr lang="en-US" altLang="zh-CN" sz="2000" kern="100" dirty="0">
                <a:latin typeface="+mn-ea"/>
                <a:cs typeface="Times New Roman" panose="02020603050405020304" pitchFamily="18" charset="0"/>
              </a:rPr>
              <a:t>n=</a:t>
            </a:r>
            <a:r>
              <a:rPr lang="zh-CN" altLang="zh-CN" sz="2000" kern="100" dirty="0">
                <a:latin typeface="+mn-ea"/>
                <a:cs typeface="Times New Roman" panose="02020603050405020304" pitchFamily="18" charset="0"/>
              </a:rPr>
              <a:t>复位后的值。</a:t>
            </a:r>
            <a:endParaRPr lang="zh-CN" altLang="zh-CN" sz="2000" kern="100" dirty="0">
              <a:latin typeface="+mn-ea"/>
              <a:cs typeface="Times New Roman" panose="02020603050405020304" pitchFamily="18" charset="0"/>
            </a:endParaRPr>
          </a:p>
        </p:txBody>
      </p:sp>
      <p:graphicFrame>
        <p:nvGraphicFramePr>
          <p:cNvPr id="8" name="表格 7"/>
          <p:cNvGraphicFramePr>
            <a:graphicFrameLocks noGrp="1"/>
          </p:cNvGraphicFramePr>
          <p:nvPr/>
        </p:nvGraphicFramePr>
        <p:xfrm>
          <a:off x="693046" y="4011910"/>
          <a:ext cx="8067993" cy="994438"/>
        </p:xfrm>
        <a:graphic>
          <a:graphicData uri="http://schemas.openxmlformats.org/drawingml/2006/table">
            <a:tbl>
              <a:tblPr bandRow="1">
                <a:tableStyleId>{00A15C55-8517-42AA-B614-E9B94910E393}</a:tableStyleId>
              </a:tblPr>
              <a:tblGrid>
                <a:gridCol w="786448"/>
                <a:gridCol w="1321435"/>
                <a:gridCol w="5960110"/>
              </a:tblGrid>
              <a:tr h="262918">
                <a:tc>
                  <a:txBody>
                    <a:bodyPr/>
                    <a:lstStyle/>
                    <a:p>
                      <a:pPr algn="just">
                        <a:spcAft>
                          <a:spcPts val="0"/>
                        </a:spcAft>
                      </a:pPr>
                      <a:r>
                        <a:rPr lang="zh-CN" sz="1600" kern="100">
                          <a:effectLst/>
                        </a:rPr>
                        <a:t>位</a:t>
                      </a:r>
                      <a:endParaRPr lang="zh-CN" sz="160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600" kern="100">
                          <a:effectLst/>
                        </a:rPr>
                        <a:t>名称</a:t>
                      </a:r>
                      <a:endParaRPr lang="zh-CN" sz="160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600" kern="100">
                          <a:effectLst/>
                        </a:rPr>
                        <a:t>说明</a:t>
                      </a:r>
                      <a:endParaRPr lang="zh-CN" sz="1600" b="0" kern="10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600" kern="100" dirty="0">
                          <a:effectLst/>
                        </a:rPr>
                        <a:t>31</a:t>
                      </a:r>
                      <a:r>
                        <a:rPr lang="zh-CN" sz="1600" kern="100" dirty="0">
                          <a:effectLst/>
                        </a:rPr>
                        <a:t>～</a:t>
                      </a:r>
                      <a:r>
                        <a:rPr lang="en-US" sz="1600" kern="100" dirty="0">
                          <a:effectLst/>
                        </a:rPr>
                        <a:t>0</a:t>
                      </a:r>
                      <a:endParaRPr lang="zh-CN" sz="1600" b="0" kern="100" dirty="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600" kern="100" dirty="0">
                          <a:effectLst/>
                        </a:rPr>
                        <a:t>AA[31</a:t>
                      </a:r>
                      <a:r>
                        <a:rPr lang="zh-CN" sz="1600" kern="100" dirty="0">
                          <a:effectLst/>
                        </a:rPr>
                        <a:t>：</a:t>
                      </a:r>
                      <a:r>
                        <a:rPr lang="en-US" sz="1600" kern="100" dirty="0">
                          <a:effectLst/>
                        </a:rPr>
                        <a:t>0] </a:t>
                      </a:r>
                      <a:endParaRPr lang="zh-CN" sz="1600" b="0" kern="100" dirty="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失败响应位。</a:t>
                      </a:r>
                      <a:endParaRPr lang="zh-CN" sz="1600" kern="100" dirty="0">
                        <a:effectLst/>
                      </a:endParaRPr>
                    </a:p>
                    <a:p>
                      <a:pPr marL="333375" indent="-333375" algn="just">
                        <a:spcAft>
                          <a:spcPts val="0"/>
                        </a:spcAft>
                      </a:pPr>
                      <a:r>
                        <a:rPr lang="en-US" sz="1600" kern="100" dirty="0">
                          <a:effectLst/>
                        </a:rPr>
                        <a:t>  1  </a:t>
                      </a:r>
                      <a:r>
                        <a:rPr lang="zh-CN" sz="1600" kern="100" dirty="0">
                          <a:effectLst/>
                        </a:rPr>
                        <a:t>如果邮箱</a:t>
                      </a:r>
                      <a:r>
                        <a:rPr lang="en-US" sz="1600" kern="100" dirty="0">
                          <a:effectLst/>
                        </a:rPr>
                        <a:t>n</a:t>
                      </a:r>
                      <a:r>
                        <a:rPr lang="zh-CN" sz="1600" kern="100" dirty="0">
                          <a:effectLst/>
                        </a:rPr>
                        <a:t>中的消息发送失败，则该寄存器的第</a:t>
                      </a:r>
                      <a:r>
                        <a:rPr lang="en-US" sz="1600" kern="100" dirty="0">
                          <a:effectLst/>
                        </a:rPr>
                        <a:t>n</a:t>
                      </a:r>
                      <a:r>
                        <a:rPr lang="zh-CN" sz="1600" kern="100" dirty="0">
                          <a:effectLst/>
                        </a:rPr>
                        <a:t>位被置位。</a:t>
                      </a:r>
                      <a:endParaRPr lang="zh-CN" sz="1600" kern="100" dirty="0">
                        <a:effectLst/>
                      </a:endParaRPr>
                    </a:p>
                    <a:p>
                      <a:pPr marL="333375" indent="-333375" algn="just">
                        <a:spcAft>
                          <a:spcPts val="0"/>
                        </a:spcAft>
                      </a:pPr>
                      <a:r>
                        <a:rPr lang="en-US" sz="1600" kern="100" dirty="0">
                          <a:effectLst/>
                        </a:rPr>
                        <a:t>  0  </a:t>
                      </a:r>
                      <a:r>
                        <a:rPr lang="zh-CN" sz="1600" kern="100" dirty="0">
                          <a:effectLst/>
                        </a:rPr>
                        <a:t>消息发送成功。</a:t>
                      </a:r>
                      <a:endParaRPr lang="zh-CN" sz="1600" b="0" kern="100" dirty="0">
                        <a:effectLst/>
                        <a:latin typeface="+mn-ea"/>
                        <a:ea typeface="+mn-ea"/>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接收消息挂起寄存器</a:t>
            </a:r>
            <a:r>
              <a:rPr lang="en-US" altLang="zh-CN" dirty="0"/>
              <a:t>CANRMP</a:t>
            </a:r>
            <a:endParaRPr lang="zh-CN" altLang="en-US" dirty="0"/>
          </a:p>
        </p:txBody>
      </p:sp>
      <p:sp>
        <p:nvSpPr>
          <p:cNvPr id="2" name="矩形 1"/>
          <p:cNvSpPr/>
          <p:nvPr/>
        </p:nvSpPr>
        <p:spPr>
          <a:xfrm>
            <a:off x="611561" y="627534"/>
            <a:ext cx="7920878" cy="1200329"/>
          </a:xfrm>
          <a:prstGeom prst="rect">
            <a:avLst/>
          </a:prstGeom>
        </p:spPr>
        <p:txBody>
          <a:bodyPr wrap="square">
            <a:spAutoFit/>
          </a:bodyPr>
          <a:lstStyle/>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如果邮箱</a:t>
            </a:r>
            <a:r>
              <a:rPr lang="en-US" altLang="zh-CN" sz="2000" kern="100" dirty="0">
                <a:solidFill>
                  <a:schemeClr val="tx1">
                    <a:lumMod val="65000"/>
                    <a:lumOff val="35000"/>
                  </a:schemeClr>
                </a:solidFill>
                <a:latin typeface="+mn-ea"/>
                <a:cs typeface="Times New Roman" panose="02020603050405020304" pitchFamily="18" charset="0"/>
              </a:rPr>
              <a:t>n</a:t>
            </a:r>
            <a:r>
              <a:rPr lang="zh-CN" altLang="en-US" sz="2000" kern="100" dirty="0">
                <a:solidFill>
                  <a:schemeClr val="tx1">
                    <a:lumMod val="65000"/>
                    <a:lumOff val="35000"/>
                  </a:schemeClr>
                </a:solidFill>
                <a:latin typeface="+mn-ea"/>
                <a:cs typeface="Times New Roman" panose="02020603050405020304" pitchFamily="18" charset="0"/>
              </a:rPr>
              <a:t>接收到消息，寄存器的</a:t>
            </a:r>
            <a:r>
              <a:rPr lang="en-US" altLang="zh-CN" sz="2000" kern="100" dirty="0" err="1">
                <a:solidFill>
                  <a:schemeClr val="tx1">
                    <a:lumMod val="65000"/>
                    <a:lumOff val="35000"/>
                  </a:schemeClr>
                </a:solidFill>
                <a:latin typeface="+mn-ea"/>
                <a:cs typeface="Times New Roman" panose="02020603050405020304" pitchFamily="18" charset="0"/>
              </a:rPr>
              <a:t>RMPn</a:t>
            </a:r>
            <a:r>
              <a:rPr lang="zh-CN" altLang="en-US" sz="2000" kern="100" dirty="0">
                <a:solidFill>
                  <a:schemeClr val="tx1">
                    <a:lumMod val="65000"/>
                    <a:lumOff val="35000"/>
                  </a:schemeClr>
                </a:solidFill>
                <a:latin typeface="+mn-ea"/>
                <a:cs typeface="Times New Roman" panose="02020603050405020304" pitchFamily="18" charset="0"/>
              </a:rPr>
              <a:t>将被置位，表示这个邮箱已经接收到了一个数据。接收消息挂起寄存器</a:t>
            </a:r>
            <a:r>
              <a:rPr lang="en-US" altLang="zh-CN" sz="2000" kern="100" dirty="0">
                <a:solidFill>
                  <a:schemeClr val="tx1">
                    <a:lumMod val="65000"/>
                    <a:lumOff val="35000"/>
                  </a:schemeClr>
                </a:solidFill>
                <a:latin typeface="+mn-ea"/>
                <a:cs typeface="Times New Roman" panose="02020603050405020304" pitchFamily="18" charset="0"/>
              </a:rPr>
              <a:t>CANRMP</a:t>
            </a:r>
            <a:r>
              <a:rPr lang="zh-CN" altLang="en-US"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17-27</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sp>
        <p:nvSpPr>
          <p:cNvPr id="5" name="矩形 4"/>
          <p:cNvSpPr/>
          <p:nvPr/>
        </p:nvSpPr>
        <p:spPr>
          <a:xfrm>
            <a:off x="2160121" y="2787625"/>
            <a:ext cx="4823757" cy="400110"/>
          </a:xfrm>
          <a:prstGeom prst="rect">
            <a:avLst/>
          </a:prstGeom>
        </p:spPr>
        <p:txBody>
          <a:bodyPr wrap="none">
            <a:spAutoFit/>
          </a:bodyPr>
          <a:lstStyle/>
          <a:p>
            <a:pPr algn="ctr">
              <a:spcAft>
                <a:spcPts val="0"/>
              </a:spcAft>
            </a:pPr>
            <a:r>
              <a:rPr lang="zh-CN" altLang="en-US" sz="2000" kern="100" dirty="0">
                <a:latin typeface="+mn-ea"/>
                <a:cs typeface="Times New Roman" panose="02020603050405020304" pitchFamily="18" charset="0"/>
              </a:rPr>
              <a:t>图 </a:t>
            </a:r>
            <a:r>
              <a:rPr lang="en-US" altLang="zh-CN" sz="2000" kern="100" dirty="0">
                <a:latin typeface="+mn-ea"/>
                <a:cs typeface="Times New Roman" panose="02020603050405020304" pitchFamily="18" charset="0"/>
              </a:rPr>
              <a:t>17-27 </a:t>
            </a:r>
            <a:r>
              <a:rPr lang="zh-CN" altLang="en-US" sz="2000" kern="100" dirty="0">
                <a:latin typeface="+mn-ea"/>
                <a:cs typeface="Times New Roman" panose="02020603050405020304" pitchFamily="18" charset="0"/>
              </a:rPr>
              <a:t>接收消息挂起寄存器 </a:t>
            </a:r>
            <a:r>
              <a:rPr lang="en-US" altLang="zh-CN" sz="2000" kern="100" dirty="0">
                <a:latin typeface="+mn-ea"/>
                <a:cs typeface="Times New Roman" panose="02020603050405020304" pitchFamily="18" charset="0"/>
              </a:rPr>
              <a:t>CANRMP</a:t>
            </a:r>
            <a:endParaRPr lang="zh-CN" altLang="zh-CN" sz="2000" kern="100" dirty="0">
              <a:latin typeface="+mn-ea"/>
              <a:cs typeface="Times New Roman" panose="02020603050405020304" pitchFamily="18" charset="0"/>
            </a:endParaRPr>
          </a:p>
        </p:txBody>
      </p:sp>
      <p:sp>
        <p:nvSpPr>
          <p:cNvPr id="7" name="矩形 6"/>
          <p:cNvSpPr/>
          <p:nvPr/>
        </p:nvSpPr>
        <p:spPr>
          <a:xfrm>
            <a:off x="611561" y="3365419"/>
            <a:ext cx="4640309" cy="400110"/>
          </a:xfrm>
          <a:prstGeom prst="rect">
            <a:avLst/>
          </a:prstGeom>
        </p:spPr>
        <p:txBody>
          <a:bodyPr wrap="none">
            <a:spAutoFit/>
          </a:bodyPr>
          <a:lstStyle/>
          <a:p>
            <a:pPr algn="just">
              <a:spcAft>
                <a:spcPts val="0"/>
              </a:spcAft>
            </a:pPr>
            <a:r>
              <a:rPr lang="zh-CN" altLang="en-US"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RC=</a:t>
            </a:r>
            <a:r>
              <a:rPr lang="zh-CN" altLang="en-US"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a:t>
            </a:r>
            <a:r>
              <a:rPr lang="zh-CN" altLang="en-US" sz="2000" kern="100" dirty="0">
                <a:latin typeface="+mn-ea"/>
                <a:cs typeface="Times New Roman" panose="02020603050405020304" pitchFamily="18" charset="0"/>
              </a:rPr>
              <a:t>清除；</a:t>
            </a:r>
            <a:r>
              <a:rPr lang="en-US" altLang="zh-CN" sz="2000" kern="100" dirty="0">
                <a:latin typeface="+mn-ea"/>
                <a:cs typeface="Times New Roman" panose="02020603050405020304" pitchFamily="18" charset="0"/>
              </a:rPr>
              <a:t>–n=</a:t>
            </a:r>
            <a:r>
              <a:rPr lang="zh-CN" altLang="en-US" sz="2000" kern="100" dirty="0">
                <a:latin typeface="+mn-ea"/>
                <a:cs typeface="Times New Roman" panose="02020603050405020304" pitchFamily="18" charset="0"/>
              </a:rPr>
              <a:t>复位后的值。</a:t>
            </a:r>
            <a:endParaRPr lang="zh-CN" altLang="zh-CN" sz="2000" kern="100" dirty="0">
              <a:latin typeface="+mn-ea"/>
              <a:cs typeface="Times New Roman" panose="02020603050405020304" pitchFamily="18" charset="0"/>
            </a:endParaRPr>
          </a:p>
        </p:txBody>
      </p:sp>
      <p:pic>
        <p:nvPicPr>
          <p:cNvPr id="4" name="图片 3"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3832" y="2038567"/>
            <a:ext cx="7596336" cy="651324"/>
          </a:xfrm>
          <a:prstGeom prst="rect">
            <a:avLst/>
          </a:prstGeom>
        </p:spPr>
      </p:pic>
      <p:graphicFrame>
        <p:nvGraphicFramePr>
          <p:cNvPr id="9" name="表格 8"/>
          <p:cNvGraphicFramePr>
            <a:graphicFrameLocks noGrp="1"/>
          </p:cNvGraphicFramePr>
          <p:nvPr/>
        </p:nvGraphicFramePr>
        <p:xfrm>
          <a:off x="1451609" y="3861687"/>
          <a:ext cx="6240781" cy="731520"/>
        </p:xfrm>
        <a:graphic>
          <a:graphicData uri="http://schemas.openxmlformats.org/drawingml/2006/table">
            <a:tbl>
              <a:tblPr>
                <a:tableStyleId>{00A15C55-8517-42AA-B614-E9B94910E393}</a:tableStyleId>
              </a:tblPr>
              <a:tblGrid>
                <a:gridCol w="586423"/>
                <a:gridCol w="1053148"/>
                <a:gridCol w="4601210"/>
              </a:tblGrid>
              <a:tr h="0">
                <a:tc>
                  <a:txBody>
                    <a:bodyPr/>
                    <a:lstStyle/>
                    <a:p>
                      <a:pPr algn="just">
                        <a:spcAft>
                          <a:spcPts val="0"/>
                        </a:spcAft>
                      </a:pPr>
                      <a:r>
                        <a:rPr lang="zh-CN" sz="1200" kern="100">
                          <a:effectLst/>
                        </a:rPr>
                        <a:t>位</a:t>
                      </a:r>
                      <a:endParaRPr lang="zh-CN" sz="120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名称</a:t>
                      </a:r>
                      <a:endParaRPr lang="zh-CN" sz="1200" b="0" kern="100" dirty="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a:effectLst/>
                        </a:rPr>
                        <a:t>说明</a:t>
                      </a:r>
                      <a:endParaRPr lang="zh-CN" sz="1200" b="0" kern="10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200" kern="100">
                          <a:effectLst/>
                        </a:rPr>
                        <a:t>31</a:t>
                      </a:r>
                      <a:r>
                        <a:rPr lang="zh-CN" sz="1200" kern="100">
                          <a:effectLst/>
                        </a:rPr>
                        <a:t>～</a:t>
                      </a:r>
                      <a:r>
                        <a:rPr lang="en-US" sz="1200" kern="100">
                          <a:effectLst/>
                        </a:rPr>
                        <a:t>0</a:t>
                      </a:r>
                      <a:endParaRPr lang="zh-CN" sz="120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RMP[31</a:t>
                      </a:r>
                      <a:r>
                        <a:rPr lang="zh-CN" sz="1200" kern="100" dirty="0">
                          <a:effectLst/>
                        </a:rPr>
                        <a:t>：</a:t>
                      </a:r>
                      <a:r>
                        <a:rPr lang="en-US" sz="1200" kern="100" dirty="0">
                          <a:effectLst/>
                        </a:rPr>
                        <a:t>0] </a:t>
                      </a:r>
                      <a:endParaRPr lang="zh-CN" sz="1200" b="0" kern="100" dirty="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接收消息挂起位。</a:t>
                      </a:r>
                      <a:endParaRPr lang="zh-CN" sz="1200" kern="100" dirty="0">
                        <a:effectLst/>
                      </a:endParaRPr>
                    </a:p>
                    <a:p>
                      <a:pPr marL="333375" indent="-333375" algn="just">
                        <a:spcAft>
                          <a:spcPts val="0"/>
                        </a:spcAft>
                      </a:pPr>
                      <a:r>
                        <a:rPr lang="en-US" sz="1200" kern="100" dirty="0">
                          <a:effectLst/>
                        </a:rPr>
                        <a:t>  1  </a:t>
                      </a:r>
                      <a:r>
                        <a:rPr lang="zh-CN" sz="1200" kern="100" dirty="0">
                          <a:effectLst/>
                        </a:rPr>
                        <a:t>如果邮箱</a:t>
                      </a:r>
                      <a:r>
                        <a:rPr lang="en-US" sz="1200" kern="100" dirty="0">
                          <a:effectLst/>
                        </a:rPr>
                        <a:t>n</a:t>
                      </a:r>
                      <a:r>
                        <a:rPr lang="zh-CN" sz="1200" kern="100" dirty="0">
                          <a:effectLst/>
                        </a:rPr>
                        <a:t>中接收到一个消息，则该寄存器的</a:t>
                      </a:r>
                      <a:r>
                        <a:rPr lang="en-US" sz="1200" kern="100" dirty="0" err="1">
                          <a:effectLst/>
                        </a:rPr>
                        <a:t>RMPn</a:t>
                      </a:r>
                      <a:r>
                        <a:rPr lang="zh-CN" sz="1200" kern="100" dirty="0">
                          <a:effectLst/>
                        </a:rPr>
                        <a:t>位被置位。</a:t>
                      </a:r>
                      <a:endParaRPr lang="zh-CN" sz="1200" kern="100" dirty="0">
                        <a:effectLst/>
                      </a:endParaRPr>
                    </a:p>
                    <a:p>
                      <a:pPr marL="333375" indent="-333375" algn="just">
                        <a:spcAft>
                          <a:spcPts val="0"/>
                        </a:spcAft>
                      </a:pPr>
                      <a:r>
                        <a:rPr lang="en-US" sz="1200" kern="100" dirty="0">
                          <a:effectLst/>
                        </a:rPr>
                        <a:t>  0  </a:t>
                      </a:r>
                      <a:r>
                        <a:rPr lang="zh-CN" sz="1200" kern="100" dirty="0">
                          <a:effectLst/>
                        </a:rPr>
                        <a:t>邮箱内没有消息。</a:t>
                      </a:r>
                      <a:endParaRPr lang="zh-CN" sz="1200" b="0" kern="100" dirty="0">
                        <a:effectLst/>
                        <a:latin typeface="+mn-ea"/>
                        <a:ea typeface="+mn-ea"/>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接收消息丢失寄存器</a:t>
            </a:r>
            <a:r>
              <a:rPr lang="en-US" altLang="zh-CN" dirty="0"/>
              <a:t>CANRML</a:t>
            </a:r>
            <a:endParaRPr lang="zh-CN" altLang="en-US" dirty="0"/>
          </a:p>
        </p:txBody>
      </p:sp>
      <p:sp>
        <p:nvSpPr>
          <p:cNvPr id="2" name="矩形 1"/>
          <p:cNvSpPr/>
          <p:nvPr/>
        </p:nvSpPr>
        <p:spPr>
          <a:xfrm>
            <a:off x="611561" y="627534"/>
            <a:ext cx="7920878" cy="1569660"/>
          </a:xfrm>
          <a:prstGeom prst="rect">
            <a:avLst/>
          </a:prstGeom>
        </p:spPr>
        <p:txBody>
          <a:bodyPr wrap="square">
            <a:spAutoFit/>
          </a:bodyPr>
          <a:lstStyle/>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如果邮箱</a:t>
            </a:r>
            <a:r>
              <a:rPr lang="en-US" altLang="zh-CN" sz="2000" kern="100" dirty="0">
                <a:solidFill>
                  <a:schemeClr val="tx1">
                    <a:lumMod val="65000"/>
                    <a:lumOff val="35000"/>
                  </a:schemeClr>
                </a:solidFill>
                <a:latin typeface="+mn-ea"/>
                <a:cs typeface="Times New Roman" panose="02020603050405020304" pitchFamily="18" charset="0"/>
              </a:rPr>
              <a:t>n</a:t>
            </a:r>
            <a:r>
              <a:rPr lang="zh-CN" altLang="en-US" sz="2000" kern="100" dirty="0">
                <a:solidFill>
                  <a:schemeClr val="tx1">
                    <a:lumMod val="65000"/>
                    <a:lumOff val="35000"/>
                  </a:schemeClr>
                </a:solidFill>
                <a:latin typeface="+mn-ea"/>
                <a:cs typeface="Times New Roman" panose="02020603050405020304" pitchFamily="18" charset="0"/>
              </a:rPr>
              <a:t>中前一个消息被新接收到的消息覆盖，则</a:t>
            </a:r>
            <a:r>
              <a:rPr lang="en-US" altLang="zh-CN" sz="2000" kern="100" dirty="0" err="1">
                <a:solidFill>
                  <a:schemeClr val="tx1">
                    <a:lumMod val="65000"/>
                    <a:lumOff val="35000"/>
                  </a:schemeClr>
                </a:solidFill>
                <a:latin typeface="+mn-ea"/>
                <a:cs typeface="Times New Roman" panose="02020603050405020304" pitchFamily="18" charset="0"/>
              </a:rPr>
              <a:t>RMLn</a:t>
            </a:r>
            <a:r>
              <a:rPr lang="zh-CN" altLang="en-US" sz="2000" kern="100" dirty="0">
                <a:solidFill>
                  <a:schemeClr val="tx1">
                    <a:lumMod val="65000"/>
                    <a:lumOff val="35000"/>
                  </a:schemeClr>
                </a:solidFill>
                <a:latin typeface="+mn-ea"/>
                <a:cs typeface="Times New Roman" panose="02020603050405020304" pitchFamily="18" charset="0"/>
              </a:rPr>
              <a:t>将被置位，表示邮箱</a:t>
            </a:r>
            <a:r>
              <a:rPr lang="en-US" altLang="zh-CN" sz="2000" kern="100" dirty="0">
                <a:solidFill>
                  <a:schemeClr val="tx1">
                    <a:lumMod val="65000"/>
                    <a:lumOff val="35000"/>
                  </a:schemeClr>
                </a:solidFill>
                <a:latin typeface="+mn-ea"/>
                <a:cs typeface="Times New Roman" panose="02020603050405020304" pitchFamily="18" charset="0"/>
              </a:rPr>
              <a:t>n</a:t>
            </a:r>
            <a:r>
              <a:rPr lang="zh-CN" altLang="en-US" sz="2000" kern="100" dirty="0">
                <a:solidFill>
                  <a:schemeClr val="tx1">
                    <a:lumMod val="65000"/>
                    <a:lumOff val="35000"/>
                  </a:schemeClr>
                </a:solidFill>
                <a:latin typeface="+mn-ea"/>
                <a:cs typeface="Times New Roman" panose="02020603050405020304" pitchFamily="18" charset="0"/>
              </a:rPr>
              <a:t>丢失了一个数据。通过向</a:t>
            </a:r>
            <a:r>
              <a:rPr lang="en-US" altLang="zh-CN" sz="2000" kern="100" dirty="0">
                <a:solidFill>
                  <a:schemeClr val="tx1">
                    <a:lumMod val="65000"/>
                    <a:lumOff val="35000"/>
                  </a:schemeClr>
                </a:solidFill>
                <a:latin typeface="+mn-ea"/>
                <a:cs typeface="Times New Roman" panose="02020603050405020304" pitchFamily="18" charset="0"/>
              </a:rPr>
              <a:t>CANRMP</a:t>
            </a:r>
            <a:r>
              <a:rPr lang="zh-CN" altLang="en-US" sz="2000" kern="100" dirty="0">
                <a:solidFill>
                  <a:schemeClr val="tx1">
                    <a:lumMod val="65000"/>
                    <a:lumOff val="35000"/>
                  </a:schemeClr>
                </a:solidFill>
                <a:latin typeface="+mn-ea"/>
                <a:cs typeface="Times New Roman" panose="02020603050405020304" pitchFamily="18" charset="0"/>
              </a:rPr>
              <a:t>相应的位写</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，可以清除该位。需要注意的是，是向</a:t>
            </a:r>
            <a:r>
              <a:rPr lang="en-US" altLang="zh-CN" sz="2000" kern="100" dirty="0">
                <a:solidFill>
                  <a:schemeClr val="tx1">
                    <a:lumMod val="65000"/>
                    <a:lumOff val="35000"/>
                  </a:schemeClr>
                </a:solidFill>
                <a:latin typeface="+mn-ea"/>
                <a:cs typeface="Times New Roman" panose="02020603050405020304" pitchFamily="18" charset="0"/>
              </a:rPr>
              <a:t>CANRMP</a:t>
            </a:r>
            <a:r>
              <a:rPr lang="zh-CN" altLang="en-US" sz="2000" kern="100" dirty="0">
                <a:solidFill>
                  <a:schemeClr val="tx1">
                    <a:lumMod val="65000"/>
                    <a:lumOff val="35000"/>
                  </a:schemeClr>
                </a:solidFill>
                <a:latin typeface="+mn-ea"/>
                <a:cs typeface="Times New Roman" panose="02020603050405020304" pitchFamily="18" charset="0"/>
              </a:rPr>
              <a:t>寄存器写</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来实现清</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的。接收消息丢失寄存器</a:t>
            </a:r>
            <a:r>
              <a:rPr lang="en-US" altLang="zh-CN" sz="2000" kern="100" dirty="0">
                <a:solidFill>
                  <a:schemeClr val="tx1">
                    <a:lumMod val="65000"/>
                    <a:lumOff val="35000"/>
                  </a:schemeClr>
                </a:solidFill>
                <a:latin typeface="+mn-ea"/>
                <a:cs typeface="Times New Roman" panose="02020603050405020304" pitchFamily="18" charset="0"/>
              </a:rPr>
              <a:t>CANRML</a:t>
            </a:r>
            <a:r>
              <a:rPr lang="zh-CN" altLang="en-US"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17-28</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sp>
        <p:nvSpPr>
          <p:cNvPr id="5" name="矩形 4"/>
          <p:cNvSpPr/>
          <p:nvPr/>
        </p:nvSpPr>
        <p:spPr>
          <a:xfrm>
            <a:off x="2160120" y="2912431"/>
            <a:ext cx="4823757" cy="400110"/>
          </a:xfrm>
          <a:prstGeom prst="rect">
            <a:avLst/>
          </a:prstGeom>
        </p:spPr>
        <p:txBody>
          <a:bodyPr wrap="none">
            <a:spAutoFit/>
          </a:bodyPr>
          <a:lstStyle/>
          <a:p>
            <a:pPr algn="ctr">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17-28 </a:t>
            </a:r>
            <a:r>
              <a:rPr lang="zh-CN" altLang="en-US" sz="2000" kern="100" dirty="0">
                <a:latin typeface="+mn-ea"/>
                <a:cs typeface="Times New Roman" panose="02020603050405020304" pitchFamily="18" charset="0"/>
              </a:rPr>
              <a:t>接收消息丢失寄存器</a:t>
            </a:r>
            <a:r>
              <a:rPr lang="en-US" altLang="zh-CN" sz="2000" kern="100" dirty="0">
                <a:latin typeface="+mn-ea"/>
                <a:cs typeface="Times New Roman" panose="02020603050405020304" pitchFamily="18" charset="0"/>
              </a:rPr>
              <a:t>CANRML</a:t>
            </a:r>
            <a:endParaRPr lang="zh-CN" altLang="zh-CN" sz="2000" kern="100" dirty="0">
              <a:latin typeface="+mn-ea"/>
              <a:cs typeface="Times New Roman" panose="02020603050405020304" pitchFamily="18" charset="0"/>
            </a:endParaRPr>
          </a:p>
        </p:txBody>
      </p:sp>
      <p:sp>
        <p:nvSpPr>
          <p:cNvPr id="7" name="矩形 6"/>
          <p:cNvSpPr/>
          <p:nvPr/>
        </p:nvSpPr>
        <p:spPr>
          <a:xfrm>
            <a:off x="467544" y="3424783"/>
            <a:ext cx="4640309" cy="400110"/>
          </a:xfrm>
          <a:prstGeom prst="rect">
            <a:avLst/>
          </a:prstGeom>
        </p:spPr>
        <p:txBody>
          <a:bodyPr wrap="none">
            <a:spAutoFit/>
          </a:bodyPr>
          <a:lstStyle/>
          <a:p>
            <a:pPr algn="just">
              <a:spcAft>
                <a:spcPts val="0"/>
              </a:spcAft>
            </a:pPr>
            <a:r>
              <a:rPr lang="zh-CN" altLang="en-US"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RC=</a:t>
            </a:r>
            <a:r>
              <a:rPr lang="zh-CN" altLang="en-US"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a:t>
            </a:r>
            <a:r>
              <a:rPr lang="zh-CN" altLang="en-US" sz="2000" kern="100" dirty="0">
                <a:latin typeface="+mn-ea"/>
                <a:cs typeface="Times New Roman" panose="02020603050405020304" pitchFamily="18" charset="0"/>
              </a:rPr>
              <a:t>清除；</a:t>
            </a:r>
            <a:r>
              <a:rPr lang="en-US" altLang="zh-CN" sz="2000" kern="100" dirty="0">
                <a:latin typeface="+mn-ea"/>
                <a:cs typeface="Times New Roman" panose="02020603050405020304" pitchFamily="18" charset="0"/>
              </a:rPr>
              <a:t>–n=</a:t>
            </a:r>
            <a:r>
              <a:rPr lang="zh-CN" altLang="en-US" sz="2000" kern="100" dirty="0">
                <a:latin typeface="+mn-ea"/>
                <a:cs typeface="Times New Roman" panose="02020603050405020304" pitchFamily="18" charset="0"/>
              </a:rPr>
              <a:t>复位后的值。</a:t>
            </a:r>
            <a:endParaRPr lang="zh-CN" altLang="zh-CN" sz="2000" kern="100" dirty="0">
              <a:latin typeface="+mn-ea"/>
              <a:cs typeface="Times New Roman" panose="02020603050405020304" pitchFamily="18" charset="0"/>
            </a:endParaRPr>
          </a:p>
        </p:txBody>
      </p:sp>
      <p:pic>
        <p:nvPicPr>
          <p:cNvPr id="8" name="图片 7"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89591" y="2320802"/>
            <a:ext cx="6588224" cy="553259"/>
          </a:xfrm>
          <a:prstGeom prst="rect">
            <a:avLst/>
          </a:prstGeom>
        </p:spPr>
      </p:pic>
      <p:graphicFrame>
        <p:nvGraphicFramePr>
          <p:cNvPr id="10" name="表格 9"/>
          <p:cNvGraphicFramePr>
            <a:graphicFrameLocks noGrp="1"/>
          </p:cNvGraphicFramePr>
          <p:nvPr/>
        </p:nvGraphicFramePr>
        <p:xfrm>
          <a:off x="1028540" y="3824893"/>
          <a:ext cx="7086919" cy="1219200"/>
        </p:xfrm>
        <a:graphic>
          <a:graphicData uri="http://schemas.openxmlformats.org/drawingml/2006/table">
            <a:tbl>
              <a:tblPr>
                <a:tableStyleId>{00A15C55-8517-42AA-B614-E9B94910E393}</a:tableStyleId>
              </a:tblPr>
              <a:tblGrid>
                <a:gridCol w="738823"/>
                <a:gridCol w="1338898"/>
                <a:gridCol w="5009198"/>
              </a:tblGrid>
              <a:tr h="0">
                <a:tc>
                  <a:txBody>
                    <a:bodyPr/>
                    <a:lstStyle/>
                    <a:p>
                      <a:pPr algn="just">
                        <a:spcAft>
                          <a:spcPts val="0"/>
                        </a:spcAft>
                      </a:pPr>
                      <a:r>
                        <a:rPr lang="zh-CN" sz="1600" kern="100">
                          <a:effectLst/>
                          <a:latin typeface="+mn-ea"/>
                          <a:ea typeface="+mn-ea"/>
                        </a:rPr>
                        <a:t>位</a:t>
                      </a:r>
                      <a:endParaRPr lang="zh-CN" sz="16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600" kern="100">
                          <a:effectLst/>
                          <a:latin typeface="+mn-ea"/>
                          <a:ea typeface="+mn-ea"/>
                        </a:rPr>
                        <a:t>名称</a:t>
                      </a:r>
                      <a:endParaRPr lang="zh-CN" sz="16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600" kern="100">
                          <a:effectLst/>
                          <a:latin typeface="+mn-ea"/>
                          <a:ea typeface="+mn-ea"/>
                        </a:rPr>
                        <a:t>说明</a:t>
                      </a:r>
                      <a:endParaRPr lang="zh-CN" sz="1600" kern="10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600" kern="100">
                          <a:effectLst/>
                          <a:latin typeface="+mn-ea"/>
                          <a:ea typeface="+mn-ea"/>
                        </a:rPr>
                        <a:t>31</a:t>
                      </a:r>
                      <a:r>
                        <a:rPr lang="zh-CN" sz="1600" kern="100">
                          <a:effectLst/>
                          <a:latin typeface="+mn-ea"/>
                          <a:ea typeface="+mn-ea"/>
                        </a:rPr>
                        <a:t>～</a:t>
                      </a:r>
                      <a:r>
                        <a:rPr lang="en-US" sz="1600" kern="100">
                          <a:effectLst/>
                          <a:latin typeface="+mn-ea"/>
                          <a:ea typeface="+mn-ea"/>
                        </a:rPr>
                        <a:t>0</a:t>
                      </a:r>
                      <a:endParaRPr lang="zh-CN" sz="16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mn-ea"/>
                          <a:ea typeface="+mn-ea"/>
                        </a:rPr>
                        <a:t>RML[31</a:t>
                      </a:r>
                      <a:r>
                        <a:rPr lang="zh-CN" sz="1600" kern="100" dirty="0">
                          <a:effectLst/>
                          <a:latin typeface="+mn-ea"/>
                          <a:ea typeface="+mn-ea"/>
                        </a:rPr>
                        <a:t>：</a:t>
                      </a:r>
                      <a:r>
                        <a:rPr lang="en-US" sz="1600" kern="100" dirty="0">
                          <a:effectLst/>
                          <a:latin typeface="+mn-ea"/>
                          <a:ea typeface="+mn-ea"/>
                        </a:rPr>
                        <a:t>0] </a:t>
                      </a:r>
                      <a:endParaRPr lang="zh-CN" sz="1600" kern="100" dirty="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600" kern="100" dirty="0">
                          <a:effectLst/>
                          <a:latin typeface="+mn-ea"/>
                          <a:ea typeface="+mn-ea"/>
                        </a:rPr>
                        <a:t>接收消息丢失位。</a:t>
                      </a:r>
                      <a:endParaRPr lang="zh-CN" sz="1600" kern="100" dirty="0">
                        <a:effectLst/>
                        <a:latin typeface="+mn-ea"/>
                        <a:ea typeface="+mn-ea"/>
                      </a:endParaRPr>
                    </a:p>
                    <a:p>
                      <a:pPr marL="333375" indent="-333375" algn="just">
                        <a:spcAft>
                          <a:spcPts val="0"/>
                        </a:spcAft>
                      </a:pPr>
                      <a:r>
                        <a:rPr lang="en-US" sz="1600" kern="100" dirty="0">
                          <a:effectLst/>
                          <a:latin typeface="+mn-ea"/>
                          <a:ea typeface="+mn-ea"/>
                        </a:rPr>
                        <a:t>  1  </a:t>
                      </a:r>
                      <a:r>
                        <a:rPr lang="zh-CN" sz="1600" kern="100" dirty="0">
                          <a:effectLst/>
                          <a:latin typeface="+mn-ea"/>
                          <a:ea typeface="+mn-ea"/>
                        </a:rPr>
                        <a:t>某邮箱中的一个旧的未被及时读取的消息已被一个新的消息所覆盖。</a:t>
                      </a:r>
                      <a:endParaRPr lang="zh-CN" sz="1600" kern="100" dirty="0">
                        <a:effectLst/>
                        <a:latin typeface="+mn-ea"/>
                        <a:ea typeface="+mn-ea"/>
                      </a:endParaRPr>
                    </a:p>
                    <a:p>
                      <a:pPr marL="333375" indent="-333375" algn="just">
                        <a:spcAft>
                          <a:spcPts val="0"/>
                        </a:spcAft>
                      </a:pPr>
                      <a:r>
                        <a:rPr lang="en-US" sz="1600" kern="100" dirty="0">
                          <a:effectLst/>
                          <a:latin typeface="+mn-ea"/>
                          <a:ea typeface="+mn-ea"/>
                        </a:rPr>
                        <a:t>  0  </a:t>
                      </a:r>
                      <a:r>
                        <a:rPr lang="zh-CN" sz="1600" kern="100" dirty="0">
                          <a:effectLst/>
                          <a:latin typeface="+mn-ea"/>
                          <a:ea typeface="+mn-ea"/>
                        </a:rPr>
                        <a:t>没有丢失消息。</a:t>
                      </a:r>
                      <a:endParaRPr lang="zh-CN" sz="1600" kern="100" dirty="0">
                        <a:effectLst/>
                        <a:latin typeface="+mn-ea"/>
                        <a:ea typeface="+mn-ea"/>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a:t>
            </a:r>
            <a:r>
              <a:rPr lang="zh-CN" altLang="zh-CN" dirty="0"/>
              <a:t>总线的概述</a:t>
            </a:r>
            <a:r>
              <a:rPr lang="en-US" altLang="zh-CN" dirty="0" smtClean="0"/>
              <a:t>·</a:t>
            </a:r>
            <a:r>
              <a:rPr lang="en-US" altLang="zh-CN" dirty="0"/>
              <a:t>CAN</a:t>
            </a:r>
            <a:r>
              <a:rPr lang="zh-CN" altLang="en-US" dirty="0"/>
              <a:t>是怎样工作的</a:t>
            </a:r>
            <a:endParaRPr lang="zh-CN" altLang="en-US" dirty="0"/>
          </a:p>
        </p:txBody>
      </p:sp>
      <p:sp>
        <p:nvSpPr>
          <p:cNvPr id="4" name="矩形 3"/>
          <p:cNvSpPr/>
          <p:nvPr/>
        </p:nvSpPr>
        <p:spPr>
          <a:xfrm>
            <a:off x="906977" y="1347614"/>
            <a:ext cx="7265423" cy="3170099"/>
          </a:xfrm>
          <a:prstGeom prst="rect">
            <a:avLst/>
          </a:prstGeom>
        </p:spPr>
        <p:txBody>
          <a:bodyPr wrap="square">
            <a:spAutoFit/>
          </a:bodyPr>
          <a:lstStyle/>
          <a:p>
            <a:pPr indent="538480" algn="just"/>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通讯协议主要描述设备之间的信息传递方式。</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层的定义和开放系统互联模型</a:t>
            </a:r>
            <a:r>
              <a:rPr lang="en-US" altLang="zh-CN" sz="2000" kern="100" dirty="0">
                <a:solidFill>
                  <a:schemeClr val="tx1">
                    <a:lumMod val="65000"/>
                    <a:lumOff val="35000"/>
                  </a:schemeClr>
                </a:solidFill>
                <a:latin typeface="+mn-ea"/>
              </a:rPr>
              <a:t>(OSI)</a:t>
            </a:r>
            <a:r>
              <a:rPr lang="zh-CN" altLang="en-US" sz="2000" kern="100" dirty="0">
                <a:solidFill>
                  <a:schemeClr val="tx1">
                    <a:lumMod val="65000"/>
                    <a:lumOff val="35000"/>
                  </a:schemeClr>
                </a:solidFill>
                <a:latin typeface="+mn-ea"/>
              </a:rPr>
              <a:t>一致。每一层与另一设备上相同的那一层进行通讯。实际的通讯发生在每一设备上相邻的两层，而设备只通过模型物理层的物理介质相互连接。表</a:t>
            </a:r>
            <a:r>
              <a:rPr lang="en-US" altLang="zh-CN" sz="2000" kern="100" dirty="0">
                <a:solidFill>
                  <a:schemeClr val="tx1">
                    <a:lumMod val="65000"/>
                    <a:lumOff val="35000"/>
                  </a:schemeClr>
                </a:solidFill>
                <a:latin typeface="+mn-ea"/>
              </a:rPr>
              <a:t>17-1</a:t>
            </a:r>
            <a:r>
              <a:rPr lang="zh-CN" altLang="en-US" sz="2000" kern="100" dirty="0">
                <a:solidFill>
                  <a:schemeClr val="tx1">
                    <a:lumMod val="65000"/>
                    <a:lumOff val="35000"/>
                  </a:schemeClr>
                </a:solidFill>
                <a:latin typeface="+mn-ea"/>
              </a:rPr>
              <a:t>为</a:t>
            </a:r>
            <a:r>
              <a:rPr lang="en-US" altLang="zh-CN" sz="2000" kern="100" dirty="0">
                <a:solidFill>
                  <a:schemeClr val="tx1">
                    <a:lumMod val="65000"/>
                    <a:lumOff val="35000"/>
                  </a:schemeClr>
                </a:solidFill>
                <a:latin typeface="+mn-ea"/>
              </a:rPr>
              <a:t>OSI</a:t>
            </a:r>
            <a:r>
              <a:rPr lang="zh-CN" altLang="en-US" sz="2000" kern="100" dirty="0">
                <a:solidFill>
                  <a:schemeClr val="tx1">
                    <a:lumMod val="65000"/>
                    <a:lumOff val="35000"/>
                  </a:schemeClr>
                </a:solidFill>
                <a:latin typeface="+mn-ea"/>
              </a:rPr>
              <a:t>开放式互连模型的各层。</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的规范定义了</a:t>
            </a:r>
            <a:r>
              <a:rPr lang="en-US" altLang="zh-CN" sz="2000" kern="100" dirty="0">
                <a:solidFill>
                  <a:schemeClr val="tx1">
                    <a:lumMod val="65000"/>
                    <a:lumOff val="35000"/>
                  </a:schemeClr>
                </a:solidFill>
                <a:latin typeface="+mn-ea"/>
              </a:rPr>
              <a:t>OSI</a:t>
            </a:r>
            <a:r>
              <a:rPr lang="zh-CN" altLang="en-US" sz="2000" kern="100" dirty="0">
                <a:solidFill>
                  <a:schemeClr val="tx1">
                    <a:lumMod val="65000"/>
                    <a:lumOff val="35000"/>
                  </a:schemeClr>
                </a:solidFill>
                <a:latin typeface="+mn-ea"/>
              </a:rPr>
              <a:t>模型的最下面两层，即数据链路层和物理层。应用层协议可以由</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用户自由定义成适合于某个特定领域的任意的方案。也就是说</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的规范规定了</a:t>
            </a:r>
            <a:r>
              <a:rPr lang="en-US" altLang="zh-CN" sz="2000" kern="100" dirty="0">
                <a:solidFill>
                  <a:schemeClr val="tx1">
                    <a:lumMod val="65000"/>
                    <a:lumOff val="35000"/>
                  </a:schemeClr>
                </a:solidFill>
                <a:latin typeface="+mn-ea"/>
              </a:rPr>
              <a:t>CAN</a:t>
            </a:r>
            <a:r>
              <a:rPr lang="zh-CN" altLang="en-US" sz="2000" kern="100" dirty="0">
                <a:solidFill>
                  <a:schemeClr val="tx1">
                    <a:lumMod val="65000"/>
                    <a:lumOff val="35000"/>
                  </a:schemeClr>
                </a:solidFill>
                <a:latin typeface="+mn-ea"/>
              </a:rPr>
              <a:t>接口用什么样的传输线进行物理连接，规定了数据是按照什么方式进行传输，但是传输的数据代表什么含义用户是可以自由定义的。</a:t>
            </a:r>
            <a:endParaRPr lang="zh-CN" altLang="en-US" sz="2000" kern="100" dirty="0">
              <a:solidFill>
                <a:schemeClr val="tx1">
                  <a:lumMod val="65000"/>
                  <a:lumOff val="35000"/>
                </a:schemeClr>
              </a:solidFill>
              <a:latin typeface="+mn-ea"/>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远程帧请求寄存器</a:t>
            </a:r>
            <a:r>
              <a:rPr lang="en-US" altLang="zh-CN" dirty="0"/>
              <a:t>CANRFP</a:t>
            </a:r>
            <a:endParaRPr lang="zh-CN" altLang="en-US" dirty="0"/>
          </a:p>
        </p:txBody>
      </p:sp>
      <p:sp>
        <p:nvSpPr>
          <p:cNvPr id="2" name="矩形 1"/>
          <p:cNvSpPr/>
          <p:nvPr/>
        </p:nvSpPr>
        <p:spPr>
          <a:xfrm>
            <a:off x="611561" y="627534"/>
            <a:ext cx="7920878" cy="1569660"/>
          </a:xfrm>
          <a:prstGeom prst="rect">
            <a:avLst/>
          </a:prstGeom>
        </p:spPr>
        <p:txBody>
          <a:bodyPr wrap="square">
            <a:spAutoFit/>
          </a:bodyPr>
          <a:lstStyle/>
          <a:p>
            <a:pPr indent="53340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无论何时，</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模块接收到远程帧请求，远程帧请求寄存器相应的</a:t>
            </a:r>
            <a:r>
              <a:rPr lang="en-US" altLang="zh-CN" sz="2000" kern="100" dirty="0" err="1">
                <a:solidFill>
                  <a:schemeClr val="tx1">
                    <a:lumMod val="65000"/>
                    <a:lumOff val="35000"/>
                  </a:schemeClr>
                </a:solidFill>
                <a:latin typeface="+mn-ea"/>
                <a:cs typeface="Times New Roman" panose="02020603050405020304" pitchFamily="18" charset="0"/>
              </a:rPr>
              <a:t>RPFn</a:t>
            </a:r>
            <a:r>
              <a:rPr lang="zh-CN" altLang="en-US" sz="2000" kern="100" dirty="0">
                <a:solidFill>
                  <a:schemeClr val="tx1">
                    <a:lumMod val="65000"/>
                    <a:lumOff val="35000"/>
                  </a:schemeClr>
                </a:solidFill>
                <a:latin typeface="+mn-ea"/>
                <a:cs typeface="Times New Roman" panose="02020603050405020304" pitchFamily="18" charset="0"/>
              </a:rPr>
              <a:t>位将被置位。如果接收邮箱中已经存在有远程帧</a:t>
            </a:r>
            <a:r>
              <a:rPr lang="en-US" altLang="zh-CN" sz="2000" kern="100" dirty="0">
                <a:solidFill>
                  <a:schemeClr val="tx1">
                    <a:lumMod val="65000"/>
                    <a:lumOff val="35000"/>
                  </a:schemeClr>
                </a:solidFill>
                <a:latin typeface="+mn-ea"/>
                <a:cs typeface="Times New Roman" panose="02020603050405020304" pitchFamily="18" charset="0"/>
              </a:rPr>
              <a:t>(AAM=0</a:t>
            </a:r>
            <a:r>
              <a:rPr lang="zh-CN" altLang="en-US" sz="2000" kern="100" dirty="0">
                <a:solidFill>
                  <a:schemeClr val="tx1">
                    <a:lumMod val="65000"/>
                    <a:lumOff val="35000"/>
                  </a:schemeClr>
                </a:solidFill>
                <a:latin typeface="+mn-ea"/>
                <a:cs typeface="Times New Roman" panose="02020603050405020304" pitchFamily="18" charset="0"/>
              </a:rPr>
              <a:t>，</a:t>
            </a:r>
            <a:r>
              <a:rPr lang="en-US" altLang="zh-CN" sz="2000" kern="100" dirty="0">
                <a:solidFill>
                  <a:schemeClr val="tx1">
                    <a:lumMod val="65000"/>
                    <a:lumOff val="35000"/>
                  </a:schemeClr>
                </a:solidFill>
                <a:latin typeface="+mn-ea"/>
                <a:cs typeface="Times New Roman" panose="02020603050405020304" pitchFamily="18" charset="0"/>
              </a:rPr>
              <a:t>CANMD=1)</a:t>
            </a:r>
            <a:r>
              <a:rPr lang="zh-CN" altLang="en-US" sz="2000" kern="100" dirty="0">
                <a:solidFill>
                  <a:schemeClr val="tx1">
                    <a:lumMod val="65000"/>
                    <a:lumOff val="35000"/>
                  </a:schemeClr>
                </a:solidFill>
                <a:latin typeface="+mn-ea"/>
                <a:cs typeface="Times New Roman" panose="02020603050405020304" pitchFamily="18" charset="0"/>
              </a:rPr>
              <a:t>，则</a:t>
            </a:r>
            <a:r>
              <a:rPr lang="en-US" altLang="zh-CN" sz="2000" kern="100" dirty="0" err="1">
                <a:solidFill>
                  <a:schemeClr val="tx1">
                    <a:lumMod val="65000"/>
                    <a:lumOff val="35000"/>
                  </a:schemeClr>
                </a:solidFill>
                <a:latin typeface="+mn-ea"/>
                <a:cs typeface="Times New Roman" panose="02020603050405020304" pitchFamily="18" charset="0"/>
              </a:rPr>
              <a:t>RPFn</a:t>
            </a:r>
            <a:r>
              <a:rPr lang="zh-CN" altLang="en-US" sz="2000" kern="100" dirty="0">
                <a:solidFill>
                  <a:schemeClr val="tx1">
                    <a:lumMod val="65000"/>
                    <a:lumOff val="35000"/>
                  </a:schemeClr>
                </a:solidFill>
                <a:latin typeface="+mn-ea"/>
                <a:cs typeface="Times New Roman" panose="02020603050405020304" pitchFamily="18" charset="0"/>
              </a:rPr>
              <a:t>位将不会被置位。远程帧请求寄存器</a:t>
            </a:r>
            <a:r>
              <a:rPr lang="en-US" altLang="zh-CN" sz="2000" kern="100" dirty="0">
                <a:solidFill>
                  <a:schemeClr val="tx1">
                    <a:lumMod val="65000"/>
                    <a:lumOff val="35000"/>
                  </a:schemeClr>
                </a:solidFill>
                <a:latin typeface="+mn-ea"/>
                <a:cs typeface="Times New Roman" panose="02020603050405020304" pitchFamily="18" charset="0"/>
              </a:rPr>
              <a:t>CANRFP</a:t>
            </a:r>
            <a:r>
              <a:rPr lang="zh-CN" altLang="en-US"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17-29</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sp>
        <p:nvSpPr>
          <p:cNvPr id="5" name="矩形 4"/>
          <p:cNvSpPr/>
          <p:nvPr/>
        </p:nvSpPr>
        <p:spPr>
          <a:xfrm>
            <a:off x="2420608" y="2787774"/>
            <a:ext cx="4302780" cy="400110"/>
          </a:xfrm>
          <a:prstGeom prst="rect">
            <a:avLst/>
          </a:prstGeom>
        </p:spPr>
        <p:txBody>
          <a:bodyPr wrap="none">
            <a:spAutoFit/>
          </a:bodyPr>
          <a:lstStyle/>
          <a:p>
            <a:pPr algn="ctr">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17-29 </a:t>
            </a:r>
            <a:r>
              <a:rPr lang="zh-CN" altLang="en-US" sz="2000" kern="100" dirty="0">
                <a:latin typeface="+mn-ea"/>
                <a:cs typeface="Times New Roman" panose="02020603050405020304" pitchFamily="18" charset="0"/>
              </a:rPr>
              <a:t>远程帧请求寄存器</a:t>
            </a:r>
            <a:r>
              <a:rPr lang="en-US" altLang="zh-CN" sz="2000" kern="100" dirty="0">
                <a:latin typeface="+mn-ea"/>
                <a:cs typeface="Times New Roman" panose="02020603050405020304" pitchFamily="18" charset="0"/>
              </a:rPr>
              <a:t>CANRFP</a:t>
            </a:r>
            <a:endParaRPr lang="zh-CN" altLang="zh-CN" sz="2000" kern="100" dirty="0">
              <a:latin typeface="+mn-ea"/>
              <a:cs typeface="Times New Roman" panose="02020603050405020304" pitchFamily="18" charset="0"/>
            </a:endParaRPr>
          </a:p>
        </p:txBody>
      </p:sp>
      <p:sp>
        <p:nvSpPr>
          <p:cNvPr id="7" name="矩形 6"/>
          <p:cNvSpPr/>
          <p:nvPr/>
        </p:nvSpPr>
        <p:spPr>
          <a:xfrm>
            <a:off x="467544" y="3219822"/>
            <a:ext cx="4640309" cy="400110"/>
          </a:xfrm>
          <a:prstGeom prst="rect">
            <a:avLst/>
          </a:prstGeom>
        </p:spPr>
        <p:txBody>
          <a:bodyPr wrap="none">
            <a:spAutoFit/>
          </a:bodyPr>
          <a:lstStyle/>
          <a:p>
            <a:pPr algn="just">
              <a:spcAft>
                <a:spcPts val="0"/>
              </a:spcAft>
            </a:pPr>
            <a:r>
              <a:rPr lang="zh-CN" altLang="en-US"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RC=</a:t>
            </a:r>
            <a:r>
              <a:rPr lang="zh-CN" altLang="en-US"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a:t>
            </a:r>
            <a:r>
              <a:rPr lang="zh-CN" altLang="en-US" sz="2000" kern="100" dirty="0">
                <a:latin typeface="+mn-ea"/>
                <a:cs typeface="Times New Roman" panose="02020603050405020304" pitchFamily="18" charset="0"/>
              </a:rPr>
              <a:t>清除；</a:t>
            </a:r>
            <a:r>
              <a:rPr lang="en-US" altLang="zh-CN" sz="2000" kern="100" dirty="0">
                <a:latin typeface="+mn-ea"/>
                <a:cs typeface="Times New Roman" panose="02020603050405020304" pitchFamily="18" charset="0"/>
              </a:rPr>
              <a:t>–n=</a:t>
            </a:r>
            <a:r>
              <a:rPr lang="zh-CN" altLang="en-US" sz="2000" kern="100" dirty="0">
                <a:latin typeface="+mn-ea"/>
                <a:cs typeface="Times New Roman" panose="02020603050405020304" pitchFamily="18" charset="0"/>
              </a:rPr>
              <a:t>复位后的值。</a:t>
            </a:r>
            <a:endParaRPr lang="zh-CN" altLang="zh-CN" sz="2000" kern="100" dirty="0">
              <a:latin typeface="+mn-ea"/>
              <a:cs typeface="Times New Roman" panose="02020603050405020304" pitchFamily="18" charset="0"/>
            </a:endParaRPr>
          </a:p>
        </p:txBody>
      </p:sp>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3179" y="2139702"/>
            <a:ext cx="7092280" cy="629816"/>
          </a:xfrm>
          <a:prstGeom prst="rect">
            <a:avLst/>
          </a:prstGeom>
        </p:spPr>
      </p:pic>
      <p:graphicFrame>
        <p:nvGraphicFramePr>
          <p:cNvPr id="4" name="表格 3"/>
          <p:cNvGraphicFramePr>
            <a:graphicFrameLocks noGrp="1"/>
          </p:cNvGraphicFramePr>
          <p:nvPr/>
        </p:nvGraphicFramePr>
        <p:xfrm>
          <a:off x="803164" y="3651870"/>
          <a:ext cx="7532310" cy="1280160"/>
        </p:xfrm>
        <a:graphic>
          <a:graphicData uri="http://schemas.openxmlformats.org/drawingml/2006/table">
            <a:tbl>
              <a:tblPr firstRow="1" firstCol="1" lastRow="1" lastCol="1" bandRow="1" bandCol="1">
                <a:tableStyleId>{775DCB02-9BB8-47FD-8907-85C794F793BA}</a:tableStyleId>
              </a:tblPr>
              <a:tblGrid>
                <a:gridCol w="784227"/>
                <a:gridCol w="1306478"/>
                <a:gridCol w="5441605"/>
              </a:tblGrid>
              <a:tr h="0">
                <a:tc>
                  <a:txBody>
                    <a:bodyPr/>
                    <a:lstStyle/>
                    <a:p>
                      <a:pPr algn="just">
                        <a:spcAft>
                          <a:spcPts val="0"/>
                        </a:spcAft>
                      </a:pPr>
                      <a:r>
                        <a:rPr lang="zh-CN" sz="1200" b="0" kern="100">
                          <a:effectLst/>
                          <a:latin typeface="+mn-ea"/>
                          <a:ea typeface="+mn-ea"/>
                        </a:rPr>
                        <a:t>位</a:t>
                      </a:r>
                      <a:endParaRPr lang="zh-CN" sz="120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b="0" kern="100">
                          <a:effectLst/>
                          <a:latin typeface="+mn-ea"/>
                          <a:ea typeface="+mn-ea"/>
                        </a:rPr>
                        <a:t>名称</a:t>
                      </a:r>
                      <a:endParaRPr lang="zh-CN" sz="120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b="0" kern="100">
                          <a:effectLst/>
                          <a:latin typeface="+mn-ea"/>
                          <a:ea typeface="+mn-ea"/>
                        </a:rPr>
                        <a:t>说明</a:t>
                      </a:r>
                      <a:endParaRPr lang="zh-CN" sz="1200" b="0" kern="10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200" b="0" kern="100">
                          <a:effectLst/>
                          <a:latin typeface="+mn-ea"/>
                          <a:ea typeface="+mn-ea"/>
                        </a:rPr>
                        <a:t>31</a:t>
                      </a:r>
                      <a:r>
                        <a:rPr lang="zh-CN" sz="1200" b="0" kern="100">
                          <a:effectLst/>
                          <a:latin typeface="+mn-ea"/>
                          <a:ea typeface="+mn-ea"/>
                        </a:rPr>
                        <a:t>～</a:t>
                      </a:r>
                      <a:r>
                        <a:rPr lang="en-US" sz="1200" b="0" kern="100">
                          <a:effectLst/>
                          <a:latin typeface="+mn-ea"/>
                          <a:ea typeface="+mn-ea"/>
                        </a:rPr>
                        <a:t>0</a:t>
                      </a:r>
                      <a:endParaRPr lang="zh-CN" sz="120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200" b="0" kern="100" dirty="0">
                          <a:effectLst/>
                          <a:latin typeface="+mn-ea"/>
                          <a:ea typeface="+mn-ea"/>
                        </a:rPr>
                        <a:t>RFP[31</a:t>
                      </a:r>
                      <a:r>
                        <a:rPr lang="zh-CN" sz="1200" b="0" kern="100" dirty="0">
                          <a:effectLst/>
                          <a:latin typeface="+mn-ea"/>
                          <a:ea typeface="+mn-ea"/>
                        </a:rPr>
                        <a:t>：</a:t>
                      </a:r>
                      <a:r>
                        <a:rPr lang="en-US" sz="1200" b="0" kern="100" dirty="0">
                          <a:effectLst/>
                          <a:latin typeface="+mn-ea"/>
                          <a:ea typeface="+mn-ea"/>
                        </a:rPr>
                        <a:t>0]</a:t>
                      </a:r>
                      <a:endParaRPr lang="zh-CN" sz="1200" b="0" kern="100" dirty="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b="0" kern="100" dirty="0">
                          <a:effectLst/>
                          <a:latin typeface="+mn-ea"/>
                          <a:ea typeface="+mn-ea"/>
                        </a:rPr>
                        <a:t>远程帧请求寄存器。</a:t>
                      </a:r>
                      <a:endParaRPr lang="zh-CN" sz="1200" b="0" kern="100" dirty="0">
                        <a:effectLst/>
                        <a:latin typeface="+mn-ea"/>
                        <a:ea typeface="+mn-ea"/>
                      </a:endParaRPr>
                    </a:p>
                    <a:p>
                      <a:pPr algn="just">
                        <a:spcAft>
                          <a:spcPts val="0"/>
                        </a:spcAft>
                      </a:pPr>
                      <a:r>
                        <a:rPr lang="zh-CN" sz="1200" b="0" kern="100" dirty="0">
                          <a:effectLst/>
                          <a:latin typeface="+mn-ea"/>
                          <a:ea typeface="+mn-ea"/>
                        </a:rPr>
                        <a:t>对于一个接收邮箱，如果接收到一个远程帧，</a:t>
                      </a:r>
                      <a:r>
                        <a:rPr lang="en-US" sz="1200" b="0" kern="100" dirty="0" err="1">
                          <a:effectLst/>
                          <a:latin typeface="+mn-ea"/>
                          <a:ea typeface="+mn-ea"/>
                        </a:rPr>
                        <a:t>RFPn</a:t>
                      </a:r>
                      <a:r>
                        <a:rPr lang="zh-CN" sz="1200" b="0" kern="100" dirty="0">
                          <a:effectLst/>
                          <a:latin typeface="+mn-ea"/>
                          <a:ea typeface="+mn-ea"/>
                        </a:rPr>
                        <a:t>被置位，而</a:t>
                      </a:r>
                      <a:r>
                        <a:rPr lang="en-US" sz="1200" b="0" kern="100" dirty="0" err="1">
                          <a:effectLst/>
                          <a:latin typeface="+mn-ea"/>
                          <a:ea typeface="+mn-ea"/>
                        </a:rPr>
                        <a:t>TRSn</a:t>
                      </a:r>
                      <a:r>
                        <a:rPr lang="zh-CN" sz="1200" b="0" kern="100" dirty="0">
                          <a:effectLst/>
                          <a:latin typeface="+mn-ea"/>
                          <a:ea typeface="+mn-ea"/>
                        </a:rPr>
                        <a:t>则无影响。</a:t>
                      </a:r>
                      <a:endParaRPr lang="zh-CN" sz="1200" b="0" kern="100" dirty="0">
                        <a:effectLst/>
                        <a:latin typeface="+mn-ea"/>
                        <a:ea typeface="+mn-ea"/>
                      </a:endParaRPr>
                    </a:p>
                    <a:p>
                      <a:pPr algn="just">
                        <a:spcAft>
                          <a:spcPts val="0"/>
                        </a:spcAft>
                      </a:pPr>
                      <a:r>
                        <a:rPr lang="zh-CN" sz="1200" b="0" kern="100" dirty="0">
                          <a:effectLst/>
                          <a:latin typeface="+mn-ea"/>
                          <a:ea typeface="+mn-ea"/>
                        </a:rPr>
                        <a:t>对于一个发送邮箱，如果接收到远程帧，</a:t>
                      </a:r>
                      <a:r>
                        <a:rPr lang="en-US" sz="1200" b="0" kern="100" dirty="0" err="1">
                          <a:effectLst/>
                          <a:latin typeface="+mn-ea"/>
                          <a:ea typeface="+mn-ea"/>
                        </a:rPr>
                        <a:t>RPFn</a:t>
                      </a:r>
                      <a:r>
                        <a:rPr lang="zh-CN" sz="1200" b="0" kern="100" dirty="0">
                          <a:effectLst/>
                          <a:latin typeface="+mn-ea"/>
                          <a:ea typeface="+mn-ea"/>
                        </a:rPr>
                        <a:t>被置位，并且如果邮箱的</a:t>
                      </a:r>
                      <a:r>
                        <a:rPr lang="en-US" sz="1200" b="0" kern="100" dirty="0">
                          <a:effectLst/>
                          <a:latin typeface="+mn-ea"/>
                          <a:ea typeface="+mn-ea"/>
                        </a:rPr>
                        <a:t>AAM</a:t>
                      </a:r>
                      <a:r>
                        <a:rPr lang="zh-CN" sz="1200" b="0" kern="100" dirty="0">
                          <a:effectLst/>
                          <a:latin typeface="+mn-ea"/>
                          <a:ea typeface="+mn-ea"/>
                        </a:rPr>
                        <a:t>值为</a:t>
                      </a:r>
                      <a:r>
                        <a:rPr lang="en-US" sz="1200" b="0" kern="100" dirty="0">
                          <a:effectLst/>
                          <a:latin typeface="+mn-ea"/>
                          <a:ea typeface="+mn-ea"/>
                        </a:rPr>
                        <a:t>1</a:t>
                      </a:r>
                      <a:r>
                        <a:rPr lang="zh-CN" sz="1200" b="0" kern="100" dirty="0">
                          <a:effectLst/>
                          <a:latin typeface="+mn-ea"/>
                          <a:ea typeface="+mn-ea"/>
                        </a:rPr>
                        <a:t>，则</a:t>
                      </a:r>
                      <a:r>
                        <a:rPr lang="en-US" sz="1200" b="0" kern="100" dirty="0" err="1">
                          <a:effectLst/>
                          <a:latin typeface="+mn-ea"/>
                          <a:ea typeface="+mn-ea"/>
                        </a:rPr>
                        <a:t>TRSn</a:t>
                      </a:r>
                      <a:r>
                        <a:rPr lang="zh-CN" sz="1200" b="0" kern="100" dirty="0">
                          <a:effectLst/>
                          <a:latin typeface="+mn-ea"/>
                          <a:ea typeface="+mn-ea"/>
                        </a:rPr>
                        <a:t>也置位。邮箱的</a:t>
                      </a:r>
                      <a:r>
                        <a:rPr lang="en-US" sz="1200" b="0" kern="100" dirty="0">
                          <a:effectLst/>
                          <a:latin typeface="+mn-ea"/>
                          <a:ea typeface="+mn-ea"/>
                        </a:rPr>
                        <a:t>ID</a:t>
                      </a:r>
                      <a:r>
                        <a:rPr lang="zh-CN" sz="1200" b="0" kern="100" dirty="0">
                          <a:effectLst/>
                          <a:latin typeface="+mn-ea"/>
                          <a:ea typeface="+mn-ea"/>
                        </a:rPr>
                        <a:t>必须与远程帧的</a:t>
                      </a:r>
                      <a:r>
                        <a:rPr lang="en-US" sz="1200" b="0" kern="100" dirty="0">
                          <a:effectLst/>
                          <a:latin typeface="+mn-ea"/>
                          <a:ea typeface="+mn-ea"/>
                        </a:rPr>
                        <a:t>ID</a:t>
                      </a:r>
                      <a:r>
                        <a:rPr lang="zh-CN" sz="1200" b="0" kern="100" dirty="0">
                          <a:effectLst/>
                          <a:latin typeface="+mn-ea"/>
                          <a:ea typeface="+mn-ea"/>
                        </a:rPr>
                        <a:t>匹配。</a:t>
                      </a:r>
                      <a:endParaRPr lang="zh-CN" sz="1200" b="0" kern="100" dirty="0">
                        <a:effectLst/>
                        <a:latin typeface="+mn-ea"/>
                        <a:ea typeface="+mn-ea"/>
                      </a:endParaRPr>
                    </a:p>
                    <a:p>
                      <a:pPr marL="333375" indent="-333375" algn="just">
                        <a:spcAft>
                          <a:spcPts val="0"/>
                        </a:spcAft>
                      </a:pPr>
                      <a:r>
                        <a:rPr lang="en-US" sz="1200" b="0" kern="100" dirty="0">
                          <a:effectLst/>
                          <a:latin typeface="+mn-ea"/>
                          <a:ea typeface="+mn-ea"/>
                        </a:rPr>
                        <a:t>  1  </a:t>
                      </a:r>
                      <a:r>
                        <a:rPr lang="zh-CN" sz="1200" b="0" kern="100" dirty="0">
                          <a:effectLst/>
                          <a:latin typeface="+mn-ea"/>
                          <a:ea typeface="+mn-ea"/>
                        </a:rPr>
                        <a:t>模块接收到一个远程帧请求。</a:t>
                      </a:r>
                      <a:endParaRPr lang="zh-CN" sz="1200" b="0" kern="100" dirty="0">
                        <a:effectLst/>
                        <a:latin typeface="+mn-ea"/>
                        <a:ea typeface="+mn-ea"/>
                      </a:endParaRPr>
                    </a:p>
                    <a:p>
                      <a:pPr marL="333375" indent="-333375" algn="just">
                        <a:spcAft>
                          <a:spcPts val="0"/>
                        </a:spcAft>
                      </a:pPr>
                      <a:r>
                        <a:rPr lang="en-US" sz="1200" b="0" kern="100" dirty="0">
                          <a:effectLst/>
                          <a:latin typeface="+mn-ea"/>
                          <a:ea typeface="+mn-ea"/>
                        </a:rPr>
                        <a:t>  0  </a:t>
                      </a:r>
                      <a:r>
                        <a:rPr lang="zh-CN" sz="1200" b="0" kern="100" dirty="0">
                          <a:effectLst/>
                          <a:latin typeface="+mn-ea"/>
                          <a:ea typeface="+mn-ea"/>
                        </a:rPr>
                        <a:t>没有接收到远程帧请求。该寄存器被</a:t>
                      </a:r>
                      <a:r>
                        <a:rPr lang="en-US" sz="1200" b="0" kern="100" dirty="0">
                          <a:effectLst/>
                          <a:latin typeface="+mn-ea"/>
                          <a:ea typeface="+mn-ea"/>
                        </a:rPr>
                        <a:t>CPU</a:t>
                      </a:r>
                      <a:r>
                        <a:rPr lang="zh-CN" sz="1200" b="0" kern="100" dirty="0">
                          <a:effectLst/>
                          <a:latin typeface="+mn-ea"/>
                          <a:ea typeface="+mn-ea"/>
                        </a:rPr>
                        <a:t>清</a:t>
                      </a:r>
                      <a:r>
                        <a:rPr lang="en-US" sz="1200" b="0" kern="100" dirty="0">
                          <a:effectLst/>
                          <a:latin typeface="+mn-ea"/>
                          <a:ea typeface="+mn-ea"/>
                        </a:rPr>
                        <a:t>0</a:t>
                      </a:r>
                      <a:r>
                        <a:rPr lang="zh-CN" sz="1200" b="0" kern="100" dirty="0">
                          <a:effectLst/>
                          <a:latin typeface="+mn-ea"/>
                          <a:ea typeface="+mn-ea"/>
                        </a:rPr>
                        <a:t>。</a:t>
                      </a:r>
                      <a:endParaRPr lang="zh-CN" sz="1200" b="0" kern="100" dirty="0">
                        <a:effectLst/>
                        <a:latin typeface="+mn-ea"/>
                        <a:ea typeface="+mn-ea"/>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全局接收屏蔽寄存器</a:t>
            </a:r>
            <a:r>
              <a:rPr lang="en-US" altLang="zh-CN" dirty="0"/>
              <a:t>CANGAM</a:t>
            </a:r>
            <a:endParaRPr lang="zh-CN" altLang="en-US" dirty="0"/>
          </a:p>
        </p:txBody>
      </p:sp>
      <p:sp>
        <p:nvSpPr>
          <p:cNvPr id="2" name="矩形 1"/>
          <p:cNvSpPr/>
          <p:nvPr/>
        </p:nvSpPr>
        <p:spPr>
          <a:xfrm>
            <a:off x="611561" y="815690"/>
            <a:ext cx="7920878" cy="1569660"/>
          </a:xfrm>
          <a:prstGeom prst="rect">
            <a:avLst/>
          </a:prstGeom>
        </p:spPr>
        <p:txBody>
          <a:bodyPr wrap="square">
            <a:spAutoFit/>
          </a:bodyPr>
          <a:lstStyle/>
          <a:p>
            <a:pPr indent="533400" algn="just">
              <a:lnSpc>
                <a:spcPct val="120000"/>
              </a:lnSpc>
              <a:spcAft>
                <a:spcPts val="0"/>
              </a:spcAft>
            </a:pP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模块的全局接收屏蔽功能在标准</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模式</a:t>
            </a:r>
            <a:r>
              <a:rPr lang="en-US" altLang="zh-CN" sz="2000" kern="100" dirty="0">
                <a:solidFill>
                  <a:schemeClr val="tx1">
                    <a:lumMod val="65000"/>
                    <a:lumOff val="35000"/>
                  </a:schemeClr>
                </a:solidFill>
                <a:latin typeface="+mn-ea"/>
                <a:cs typeface="Times New Roman" panose="02020603050405020304" pitchFamily="18" charset="0"/>
              </a:rPr>
              <a:t>(SCC)</a:t>
            </a:r>
            <a:r>
              <a:rPr lang="zh-CN" altLang="en-US" sz="2000" kern="100" dirty="0">
                <a:solidFill>
                  <a:schemeClr val="tx1">
                    <a:lumMod val="65000"/>
                    <a:lumOff val="35000"/>
                  </a:schemeClr>
                </a:solidFill>
                <a:latin typeface="+mn-ea"/>
                <a:cs typeface="Times New Roman" panose="02020603050405020304" pitchFamily="18" charset="0"/>
              </a:rPr>
              <a:t>下使用。如果相应邮箱的</a:t>
            </a:r>
            <a:r>
              <a:rPr lang="en-US" altLang="zh-CN" sz="2000" kern="100" dirty="0">
                <a:solidFill>
                  <a:schemeClr val="tx1">
                    <a:lumMod val="65000"/>
                    <a:lumOff val="35000"/>
                  </a:schemeClr>
                </a:solidFill>
                <a:latin typeface="+mn-ea"/>
                <a:cs typeface="Times New Roman" panose="02020603050405020304" pitchFamily="18" charset="0"/>
              </a:rPr>
              <a:t>AME</a:t>
            </a:r>
            <a:r>
              <a:rPr lang="zh-CN" altLang="en-US" sz="2000" kern="100" dirty="0">
                <a:solidFill>
                  <a:schemeClr val="tx1">
                    <a:lumMod val="65000"/>
                    <a:lumOff val="35000"/>
                  </a:schemeClr>
                </a:solidFill>
                <a:latin typeface="+mn-ea"/>
                <a:cs typeface="Times New Roman" panose="02020603050405020304" pitchFamily="18" charset="0"/>
              </a:rPr>
              <a:t>位，也就是</a:t>
            </a:r>
            <a:r>
              <a:rPr lang="en-US" altLang="zh-CN" sz="2000" kern="100" dirty="0">
                <a:solidFill>
                  <a:schemeClr val="tx1">
                    <a:lumMod val="65000"/>
                    <a:lumOff val="35000"/>
                  </a:schemeClr>
                </a:solidFill>
                <a:latin typeface="+mn-ea"/>
                <a:cs typeface="Times New Roman" panose="02020603050405020304" pitchFamily="18" charset="0"/>
              </a:rPr>
              <a:t>MSGID</a:t>
            </a:r>
            <a:r>
              <a:rPr lang="zh-CN" altLang="en-US" sz="2000" kern="100" dirty="0">
                <a:solidFill>
                  <a:schemeClr val="tx1">
                    <a:lumMod val="65000"/>
                    <a:lumOff val="35000"/>
                  </a:schemeClr>
                </a:solidFill>
                <a:latin typeface="+mn-ea"/>
                <a:cs typeface="Times New Roman" panose="02020603050405020304" pitchFamily="18" charset="0"/>
              </a:rPr>
              <a:t>的第</a:t>
            </a:r>
            <a:r>
              <a:rPr lang="en-US" altLang="zh-CN" sz="2000" kern="100" dirty="0">
                <a:solidFill>
                  <a:schemeClr val="tx1">
                    <a:lumMod val="65000"/>
                    <a:lumOff val="35000"/>
                  </a:schemeClr>
                </a:solidFill>
                <a:latin typeface="+mn-ea"/>
                <a:cs typeface="Times New Roman" panose="02020603050405020304" pitchFamily="18" charset="0"/>
              </a:rPr>
              <a:t>30</a:t>
            </a:r>
            <a:r>
              <a:rPr lang="zh-CN" altLang="en-US" sz="2000" kern="100" dirty="0">
                <a:solidFill>
                  <a:schemeClr val="tx1">
                    <a:lumMod val="65000"/>
                    <a:lumOff val="35000"/>
                  </a:schemeClr>
                </a:solidFill>
                <a:latin typeface="+mn-ea"/>
                <a:cs typeface="Times New Roman" panose="02020603050405020304" pitchFamily="18" charset="0"/>
              </a:rPr>
              <a:t>位置位，则全局接收屏蔽功能用于邮箱</a:t>
            </a:r>
            <a:r>
              <a:rPr lang="en-US" altLang="zh-CN" sz="2000" kern="100" dirty="0">
                <a:solidFill>
                  <a:schemeClr val="tx1">
                    <a:lumMod val="65000"/>
                    <a:lumOff val="35000"/>
                  </a:schemeClr>
                </a:solidFill>
                <a:latin typeface="+mn-ea"/>
                <a:cs typeface="Times New Roman" panose="02020603050405020304" pitchFamily="18" charset="0"/>
              </a:rPr>
              <a:t>6~15</a:t>
            </a:r>
            <a:r>
              <a:rPr lang="zh-CN" altLang="en-US" sz="2000" kern="100" dirty="0">
                <a:solidFill>
                  <a:schemeClr val="tx1">
                    <a:lumMod val="65000"/>
                    <a:lumOff val="35000"/>
                  </a:schemeClr>
                </a:solidFill>
                <a:latin typeface="+mn-ea"/>
                <a:cs typeface="Times New Roman" panose="02020603050405020304" pitchFamily="18" charset="0"/>
              </a:rPr>
              <a:t>，接收到的消息只有存储到第一个标识符号匹配的邮箱内。全局接收屏蔽寄存器</a:t>
            </a:r>
            <a:r>
              <a:rPr lang="en-US" altLang="zh-CN" sz="2000" kern="100" dirty="0">
                <a:solidFill>
                  <a:schemeClr val="tx1">
                    <a:lumMod val="65000"/>
                    <a:lumOff val="35000"/>
                  </a:schemeClr>
                </a:solidFill>
                <a:latin typeface="+mn-ea"/>
                <a:cs typeface="Times New Roman" panose="02020603050405020304" pitchFamily="18" charset="0"/>
              </a:rPr>
              <a:t>CANGAM</a:t>
            </a:r>
            <a:r>
              <a:rPr lang="zh-CN" altLang="en-US"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17-30</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sp>
        <p:nvSpPr>
          <p:cNvPr id="5" name="矩形 4"/>
          <p:cNvSpPr/>
          <p:nvPr/>
        </p:nvSpPr>
        <p:spPr>
          <a:xfrm>
            <a:off x="2211417" y="3893244"/>
            <a:ext cx="4721165" cy="400110"/>
          </a:xfrm>
          <a:prstGeom prst="rect">
            <a:avLst/>
          </a:prstGeom>
        </p:spPr>
        <p:txBody>
          <a:bodyPr wrap="none">
            <a:spAutoFit/>
          </a:bodyPr>
          <a:lstStyle/>
          <a:p>
            <a:pPr algn="ctr">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17-30 </a:t>
            </a:r>
            <a:r>
              <a:rPr lang="zh-CN" altLang="en-US" sz="2000" kern="100" dirty="0">
                <a:latin typeface="+mn-ea"/>
                <a:cs typeface="Times New Roman" panose="02020603050405020304" pitchFamily="18" charset="0"/>
              </a:rPr>
              <a:t>全局接收屏蔽寄存器</a:t>
            </a:r>
            <a:r>
              <a:rPr lang="en-US" altLang="zh-CN" sz="2000" kern="100" dirty="0">
                <a:latin typeface="+mn-ea"/>
                <a:cs typeface="Times New Roman" panose="02020603050405020304" pitchFamily="18" charset="0"/>
              </a:rPr>
              <a:t>CANGAM</a:t>
            </a:r>
            <a:endParaRPr lang="zh-CN" altLang="zh-CN" sz="2000" kern="100" dirty="0">
              <a:latin typeface="+mn-ea"/>
              <a:cs typeface="Times New Roman" panose="02020603050405020304" pitchFamily="18" charset="0"/>
            </a:endParaRPr>
          </a:p>
        </p:txBody>
      </p:sp>
      <p:pic>
        <p:nvPicPr>
          <p:cNvPr id="8" name="图片 7"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9856" y="2571750"/>
            <a:ext cx="7164288" cy="1303859"/>
          </a:xfrm>
          <a:prstGeom prst="rect">
            <a:avLst/>
          </a:prstGeom>
        </p:spPr>
      </p:pic>
      <p:sp>
        <p:nvSpPr>
          <p:cNvPr id="7" name="矩形 6"/>
          <p:cNvSpPr/>
          <p:nvPr/>
        </p:nvSpPr>
        <p:spPr>
          <a:xfrm>
            <a:off x="371972" y="4310989"/>
            <a:ext cx="8400056" cy="400110"/>
          </a:xfrm>
          <a:prstGeom prst="rect">
            <a:avLst/>
          </a:prstGeom>
        </p:spPr>
        <p:txBody>
          <a:bodyPr wrap="none">
            <a:spAutoFit/>
          </a:bodyPr>
          <a:lstStyle/>
          <a:p>
            <a:pPr algn="ctr">
              <a:spcAft>
                <a:spcPts val="0"/>
              </a:spcAft>
            </a:pPr>
            <a:r>
              <a:rPr lang="zh-CN" altLang="en-US"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RWI=</a:t>
            </a:r>
            <a:r>
              <a:rPr lang="zh-CN" altLang="en-US" sz="2000" kern="100" dirty="0">
                <a:latin typeface="+mn-ea"/>
                <a:cs typeface="Times New Roman" panose="02020603050405020304" pitchFamily="18" charset="0"/>
              </a:rPr>
              <a:t>在任何时间可读</a:t>
            </a:r>
            <a:r>
              <a:rPr lang="en-US" altLang="zh-CN" sz="2000" kern="100" dirty="0">
                <a:latin typeface="+mn-ea"/>
                <a:cs typeface="Times New Roman" panose="02020603050405020304" pitchFamily="18" charset="0"/>
              </a:rPr>
              <a:t>/</a:t>
            </a:r>
            <a:r>
              <a:rPr lang="zh-CN" altLang="en-US" sz="2000" kern="100" dirty="0">
                <a:latin typeface="+mn-ea"/>
                <a:cs typeface="Times New Roman" panose="02020603050405020304" pitchFamily="18" charset="0"/>
              </a:rPr>
              <a:t>仅在初始化模式期间可写；</a:t>
            </a:r>
            <a:r>
              <a:rPr lang="en-US" altLang="zh-CN" sz="2000" kern="100" dirty="0">
                <a:latin typeface="+mn-ea"/>
                <a:cs typeface="Times New Roman" panose="02020603050405020304" pitchFamily="18" charset="0"/>
              </a:rPr>
              <a:t>–n=</a:t>
            </a:r>
            <a:r>
              <a:rPr lang="zh-CN" altLang="en-US" sz="2000" kern="100" dirty="0">
                <a:latin typeface="+mn-ea"/>
                <a:cs typeface="Times New Roman" panose="02020603050405020304" pitchFamily="18" charset="0"/>
              </a:rPr>
              <a:t>复位后的值。</a:t>
            </a:r>
            <a:endParaRPr lang="zh-CN" altLang="zh-CN" sz="20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全局接收屏蔽寄存器</a:t>
            </a:r>
            <a:r>
              <a:rPr lang="en-US" altLang="zh-CN" dirty="0"/>
              <a:t>CANGAM</a:t>
            </a:r>
            <a:endParaRPr lang="zh-CN" altLang="en-US" dirty="0"/>
          </a:p>
        </p:txBody>
      </p:sp>
      <p:graphicFrame>
        <p:nvGraphicFramePr>
          <p:cNvPr id="3" name="表格 2"/>
          <p:cNvGraphicFramePr>
            <a:graphicFrameLocks noGrp="1"/>
          </p:cNvGraphicFramePr>
          <p:nvPr/>
        </p:nvGraphicFramePr>
        <p:xfrm>
          <a:off x="970871" y="843558"/>
          <a:ext cx="7202257" cy="4053840"/>
        </p:xfrm>
        <a:graphic>
          <a:graphicData uri="http://schemas.openxmlformats.org/drawingml/2006/table">
            <a:tbl>
              <a:tblPr firstRow="1" bandRow="1">
                <a:tableStyleId>{00A15C55-8517-42AA-B614-E9B94910E393}</a:tableStyleId>
              </a:tblPr>
              <a:tblGrid>
                <a:gridCol w="818198"/>
                <a:gridCol w="1276985"/>
                <a:gridCol w="5107074"/>
              </a:tblGrid>
              <a:tr h="0">
                <a:tc>
                  <a:txBody>
                    <a:bodyPr/>
                    <a:lstStyle/>
                    <a:p>
                      <a:pPr algn="just">
                        <a:spcAft>
                          <a:spcPts val="0"/>
                        </a:spcAft>
                      </a:pPr>
                      <a:r>
                        <a:rPr lang="zh-CN" sz="1400" kern="100">
                          <a:effectLst/>
                        </a:rPr>
                        <a:t>位</a:t>
                      </a:r>
                      <a:endParaRPr lang="zh-CN" sz="14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400" kern="100">
                          <a:effectLst/>
                        </a:rPr>
                        <a:t>名称</a:t>
                      </a:r>
                      <a:endParaRPr lang="zh-CN" sz="14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说明</a:t>
                      </a:r>
                      <a:endParaRPr lang="zh-CN" sz="1400" kern="100" dirty="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400" kern="100">
                          <a:effectLst/>
                        </a:rPr>
                        <a:t>31</a:t>
                      </a:r>
                      <a:endParaRPr lang="zh-CN" sz="14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AMI</a:t>
                      </a:r>
                      <a:endParaRPr lang="zh-CN" sz="1400" kern="100" dirty="0">
                        <a:effectLst/>
                        <a:latin typeface="+mn-ea"/>
                        <a:ea typeface="+mn-ea"/>
                        <a:cs typeface="Times New Roman" panose="02020603050405020304" pitchFamily="18" charset="0"/>
                      </a:endParaRPr>
                    </a:p>
                  </a:txBody>
                  <a:tcPr marL="68580" marR="68580" marT="0" marB="0"/>
                </a:tc>
                <a:tc>
                  <a:txBody>
                    <a:bodyPr/>
                    <a:lstStyle/>
                    <a:p>
                      <a:pPr marL="333375" indent="-333375" algn="just">
                        <a:spcAft>
                          <a:spcPts val="0"/>
                        </a:spcAft>
                      </a:pPr>
                      <a:r>
                        <a:rPr lang="zh-CN" sz="1400" kern="100" dirty="0">
                          <a:effectLst/>
                        </a:rPr>
                        <a:t>接收屏蔽标识符扩展位。</a:t>
                      </a:r>
                      <a:endParaRPr lang="zh-CN" sz="1400" kern="100" dirty="0">
                        <a:effectLst/>
                      </a:endParaRPr>
                    </a:p>
                    <a:p>
                      <a:pPr marL="333375" indent="-333375" algn="just">
                        <a:spcAft>
                          <a:spcPts val="0"/>
                        </a:spcAft>
                      </a:pPr>
                      <a:r>
                        <a:rPr lang="en-US" sz="1400" kern="100" dirty="0">
                          <a:effectLst/>
                        </a:rPr>
                        <a:t>  1  </a:t>
                      </a:r>
                      <a:r>
                        <a:rPr lang="zh-CN" sz="1400" kern="100" dirty="0">
                          <a:effectLst/>
                        </a:rPr>
                        <a:t>可以接收标准帧和扩展帧。如果是扩展帧，所有的</a:t>
                      </a:r>
                      <a:r>
                        <a:rPr lang="en-US" sz="1400" kern="100" dirty="0">
                          <a:effectLst/>
                        </a:rPr>
                        <a:t>29</a:t>
                      </a:r>
                      <a:r>
                        <a:rPr lang="zh-CN" sz="1400" kern="100" dirty="0">
                          <a:effectLst/>
                        </a:rPr>
                        <a:t>位标识符都要存储到邮箱中，并且全局接收屏蔽寄存器的所有</a:t>
                      </a:r>
                      <a:r>
                        <a:rPr lang="en-US" sz="1400" kern="100" dirty="0">
                          <a:effectLst/>
                        </a:rPr>
                        <a:t>29</a:t>
                      </a:r>
                      <a:r>
                        <a:rPr lang="zh-CN" sz="1400" kern="100" dirty="0">
                          <a:effectLst/>
                        </a:rPr>
                        <a:t>位都被用于过滤。如果是标准帧，则只使用前</a:t>
                      </a:r>
                      <a:r>
                        <a:rPr lang="en-US" sz="1400" kern="100" dirty="0">
                          <a:effectLst/>
                        </a:rPr>
                        <a:t>11</a:t>
                      </a:r>
                      <a:r>
                        <a:rPr lang="zh-CN" sz="1400" kern="100" dirty="0">
                          <a:effectLst/>
                        </a:rPr>
                        <a:t>位（</a:t>
                      </a:r>
                      <a:r>
                        <a:rPr lang="en-US" sz="1400" kern="100" dirty="0">
                          <a:effectLst/>
                        </a:rPr>
                        <a:t>28~18</a:t>
                      </a:r>
                      <a:r>
                        <a:rPr lang="zh-CN" sz="1400" kern="100" dirty="0">
                          <a:effectLst/>
                        </a:rPr>
                        <a:t>）标识符和全局接收屏蔽功能。</a:t>
                      </a:r>
                      <a:endParaRPr lang="zh-CN" sz="1400" kern="100" dirty="0">
                        <a:effectLst/>
                      </a:endParaRPr>
                    </a:p>
                    <a:p>
                      <a:pPr marL="333375" indent="-333375" algn="just">
                        <a:spcAft>
                          <a:spcPts val="0"/>
                        </a:spcAft>
                      </a:pPr>
                      <a:r>
                        <a:rPr lang="en-US" sz="1400" kern="100" dirty="0">
                          <a:effectLst/>
                        </a:rPr>
                        <a:t>     </a:t>
                      </a:r>
                      <a:r>
                        <a:rPr lang="zh-CN" sz="1400" kern="100" dirty="0">
                          <a:effectLst/>
                        </a:rPr>
                        <a:t>此时，接收邮箱的</a:t>
                      </a:r>
                      <a:r>
                        <a:rPr lang="en-US" sz="1400" kern="100" dirty="0">
                          <a:effectLst/>
                        </a:rPr>
                        <a:t>IDE</a:t>
                      </a:r>
                      <a:r>
                        <a:rPr lang="zh-CN" sz="1400" kern="100" dirty="0">
                          <a:effectLst/>
                        </a:rPr>
                        <a:t>位不起作用，并且会被所发送消息的</a:t>
                      </a:r>
                      <a:r>
                        <a:rPr lang="en-US" sz="1400" kern="100" dirty="0">
                          <a:effectLst/>
                        </a:rPr>
                        <a:t>IDE</a:t>
                      </a:r>
                      <a:r>
                        <a:rPr lang="zh-CN" sz="1400" kern="100" dirty="0">
                          <a:effectLst/>
                        </a:rPr>
                        <a:t>位所覆盖。为了接收到消息，必须满足过滤器的规定。</a:t>
                      </a:r>
                      <a:endParaRPr lang="zh-CN" sz="1400" kern="100" dirty="0">
                        <a:effectLst/>
                      </a:endParaRPr>
                    </a:p>
                    <a:p>
                      <a:pPr marL="333375" indent="-333375" algn="just">
                        <a:spcAft>
                          <a:spcPts val="0"/>
                        </a:spcAft>
                      </a:pPr>
                      <a:r>
                        <a:rPr lang="en-US" sz="1400" kern="100" dirty="0">
                          <a:effectLst/>
                        </a:rPr>
                        <a:t>  0  </a:t>
                      </a:r>
                      <a:r>
                        <a:rPr lang="zh-CN" sz="1400" kern="100" dirty="0">
                          <a:effectLst/>
                        </a:rPr>
                        <a:t>存储在邮箱中的标识符扩展位决定着哪一个消息要被接收，接收邮箱的</a:t>
                      </a:r>
                      <a:r>
                        <a:rPr lang="en-US" sz="1400" kern="100" dirty="0">
                          <a:effectLst/>
                        </a:rPr>
                        <a:t>IDE</a:t>
                      </a:r>
                      <a:r>
                        <a:rPr lang="zh-CN" sz="1400" kern="100" dirty="0">
                          <a:effectLst/>
                        </a:rPr>
                        <a:t>位决定着要进行比较的比特位的数目，此时不能用过滤器。为了接收某个消息，</a:t>
                      </a:r>
                      <a:r>
                        <a:rPr lang="en-US" sz="1400" kern="100" dirty="0">
                          <a:effectLst/>
                        </a:rPr>
                        <a:t>MSGID</a:t>
                      </a:r>
                      <a:r>
                        <a:rPr lang="zh-CN" sz="1400" kern="100" dirty="0">
                          <a:effectLst/>
                        </a:rPr>
                        <a:t>必须逐位地进行匹配。</a:t>
                      </a:r>
                      <a:endParaRPr lang="zh-CN" sz="1400" kern="100" dirty="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400" kern="100">
                          <a:effectLst/>
                        </a:rPr>
                        <a:t>30</a:t>
                      </a:r>
                      <a:r>
                        <a:rPr lang="zh-CN" sz="1400" kern="100">
                          <a:effectLst/>
                        </a:rPr>
                        <a:t>～</a:t>
                      </a:r>
                      <a:r>
                        <a:rPr lang="en-US" sz="1400" kern="100">
                          <a:effectLst/>
                        </a:rPr>
                        <a:t>29</a:t>
                      </a:r>
                      <a:endParaRPr lang="zh-CN" sz="14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400" kern="100">
                          <a:effectLst/>
                        </a:rPr>
                        <a:t>Reserved</a:t>
                      </a:r>
                      <a:endParaRPr lang="zh-CN" sz="1400" kern="100">
                        <a:effectLst/>
                        <a:latin typeface="+mn-ea"/>
                        <a:ea typeface="+mn-ea"/>
                        <a:cs typeface="Times New Roman" panose="02020603050405020304" pitchFamily="18" charset="0"/>
                      </a:endParaRPr>
                    </a:p>
                  </a:txBody>
                  <a:tcPr marL="68580" marR="68580" marT="0" marB="0"/>
                </a:tc>
                <a:tc>
                  <a:txBody>
                    <a:bodyPr/>
                    <a:lstStyle/>
                    <a:p>
                      <a:pPr marL="333375" indent="-333375" algn="just">
                        <a:spcAft>
                          <a:spcPts val="0"/>
                        </a:spcAft>
                      </a:pPr>
                      <a:r>
                        <a:rPr lang="zh-CN" sz="1400" kern="100">
                          <a:effectLst/>
                        </a:rPr>
                        <a:t>保留位。</a:t>
                      </a:r>
                      <a:endParaRPr lang="zh-CN" sz="1400" kern="100">
                        <a:effectLst/>
                      </a:endParaRPr>
                    </a:p>
                    <a:p>
                      <a:pPr marL="333375" indent="-333375" algn="just">
                        <a:spcAft>
                          <a:spcPts val="0"/>
                        </a:spcAft>
                      </a:pPr>
                      <a:r>
                        <a:rPr lang="en-US" sz="1400" kern="100">
                          <a:effectLst/>
                        </a:rPr>
                        <a:t> </a:t>
                      </a:r>
                      <a:endParaRPr lang="zh-CN" sz="1400" kern="100">
                        <a:effectLst/>
                      </a:endParaRPr>
                    </a:p>
                    <a:p>
                      <a:pPr marL="333375" indent="-333375" algn="just">
                        <a:spcAft>
                          <a:spcPts val="0"/>
                        </a:spcAft>
                      </a:pPr>
                      <a:r>
                        <a:rPr lang="zh-CN" sz="1400" kern="100">
                          <a:effectLst/>
                        </a:rPr>
                        <a:t>读操作为不确定值，写操作无效。</a:t>
                      </a:r>
                      <a:endParaRPr lang="zh-CN" sz="1400" kern="10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400" kern="100">
                          <a:effectLst/>
                        </a:rPr>
                        <a:t>28</a:t>
                      </a:r>
                      <a:r>
                        <a:rPr lang="zh-CN" sz="1400" kern="100">
                          <a:effectLst/>
                        </a:rPr>
                        <a:t>～</a:t>
                      </a:r>
                      <a:r>
                        <a:rPr lang="en-US" sz="1400" kern="100">
                          <a:effectLst/>
                        </a:rPr>
                        <a:t>0</a:t>
                      </a:r>
                      <a:endParaRPr lang="zh-CN" sz="14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400" kern="100">
                          <a:effectLst/>
                        </a:rPr>
                        <a:t>GAM[28</a:t>
                      </a:r>
                      <a:r>
                        <a:rPr lang="zh-CN" sz="1400" kern="100">
                          <a:effectLst/>
                        </a:rPr>
                        <a:t>：</a:t>
                      </a:r>
                      <a:r>
                        <a:rPr lang="en-US" sz="1400" kern="100">
                          <a:effectLst/>
                        </a:rPr>
                        <a:t>0]</a:t>
                      </a:r>
                      <a:endParaRPr lang="zh-CN" sz="14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400" kern="100" dirty="0">
                          <a:effectLst/>
                        </a:rPr>
                        <a:t>全局接收屏蔽位。</a:t>
                      </a:r>
                      <a:endParaRPr lang="zh-CN" sz="1400" kern="100" dirty="0">
                        <a:effectLst/>
                      </a:endParaRPr>
                    </a:p>
                    <a:p>
                      <a:pPr algn="just">
                        <a:spcAft>
                          <a:spcPts val="0"/>
                        </a:spcAft>
                      </a:pPr>
                      <a:r>
                        <a:rPr lang="zh-CN" sz="1400" kern="100" dirty="0">
                          <a:effectLst/>
                        </a:rPr>
                        <a:t>这些比特位允许屏蔽输入消息的任何标识符位。接收到的标识符相应的位可以是</a:t>
                      </a:r>
                      <a:r>
                        <a:rPr lang="en-US" sz="1400" kern="100" dirty="0">
                          <a:effectLst/>
                        </a:rPr>
                        <a:t>0</a:t>
                      </a:r>
                      <a:r>
                        <a:rPr lang="zh-CN" sz="1400" kern="100" dirty="0">
                          <a:effectLst/>
                        </a:rPr>
                        <a:t>或者</a:t>
                      </a:r>
                      <a:r>
                        <a:rPr lang="en-US" sz="1400" kern="100" dirty="0">
                          <a:effectLst/>
                        </a:rPr>
                        <a:t>1(</a:t>
                      </a:r>
                      <a:r>
                        <a:rPr lang="zh-CN" sz="1400" kern="100" dirty="0">
                          <a:effectLst/>
                        </a:rPr>
                        <a:t>无关</a:t>
                      </a:r>
                      <a:r>
                        <a:rPr lang="en-US" sz="1400" kern="100" dirty="0">
                          <a:effectLst/>
                        </a:rPr>
                        <a:t>)</a:t>
                      </a:r>
                      <a:r>
                        <a:rPr lang="zh-CN" sz="1400" kern="100" dirty="0">
                          <a:effectLst/>
                        </a:rPr>
                        <a:t>。接收到的消息的标识符位的值必须与</a:t>
                      </a:r>
                      <a:r>
                        <a:rPr lang="en-US" sz="1400" kern="100" dirty="0">
                          <a:effectLst/>
                        </a:rPr>
                        <a:t>MSGID</a:t>
                      </a:r>
                      <a:r>
                        <a:rPr lang="zh-CN" sz="1400" kern="100" dirty="0">
                          <a:effectLst/>
                        </a:rPr>
                        <a:t>寄存器的相应的标识符位匹配。</a:t>
                      </a:r>
                      <a:endParaRPr lang="zh-CN" sz="1400" kern="100" dirty="0">
                        <a:effectLst/>
                        <a:latin typeface="+mn-ea"/>
                        <a:ea typeface="+mn-ea"/>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主控寄存器</a:t>
            </a:r>
            <a:r>
              <a:rPr lang="en-US" altLang="zh-CN" dirty="0"/>
              <a:t>CANMC</a:t>
            </a:r>
            <a:endParaRPr lang="zh-CN" altLang="en-US" dirty="0"/>
          </a:p>
        </p:txBody>
      </p:sp>
      <p:sp>
        <p:nvSpPr>
          <p:cNvPr id="2" name="矩形 1"/>
          <p:cNvSpPr/>
          <p:nvPr/>
        </p:nvSpPr>
        <p:spPr>
          <a:xfrm>
            <a:off x="539552" y="843558"/>
            <a:ext cx="8064896" cy="830997"/>
          </a:xfrm>
          <a:prstGeom prst="rect">
            <a:avLst/>
          </a:prstGeom>
        </p:spPr>
        <p:txBody>
          <a:bodyPr wrap="square">
            <a:spAutoFit/>
          </a:bodyPr>
          <a:lstStyle/>
          <a:p>
            <a:pPr indent="533400"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主控寄存器</a:t>
            </a:r>
            <a:r>
              <a:rPr lang="en-US" altLang="zh-CN" sz="2000" kern="100" dirty="0">
                <a:solidFill>
                  <a:schemeClr val="tx1">
                    <a:lumMod val="65000"/>
                    <a:lumOff val="35000"/>
                  </a:schemeClr>
                </a:solidFill>
                <a:latin typeface="+mn-ea"/>
                <a:cs typeface="Times New Roman" panose="02020603050405020304" pitchFamily="18" charset="0"/>
              </a:rPr>
              <a:t>CANMC</a:t>
            </a:r>
            <a:r>
              <a:rPr lang="zh-CN" altLang="zh-CN" sz="2000" kern="100" dirty="0">
                <a:solidFill>
                  <a:schemeClr val="tx1">
                    <a:lumMod val="65000"/>
                    <a:lumOff val="35000"/>
                  </a:schemeClr>
                </a:solidFill>
                <a:latin typeface="+mn-ea"/>
                <a:cs typeface="Times New Roman" panose="02020603050405020304" pitchFamily="18" charset="0"/>
              </a:rPr>
              <a:t>用来控制</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zh-CN" sz="2000" kern="100" dirty="0">
                <a:solidFill>
                  <a:schemeClr val="tx1">
                    <a:lumMod val="65000"/>
                    <a:lumOff val="35000"/>
                  </a:schemeClr>
                </a:solidFill>
                <a:latin typeface="+mn-ea"/>
                <a:cs typeface="Times New Roman" panose="02020603050405020304" pitchFamily="18" charset="0"/>
              </a:rPr>
              <a:t>模块的设置，其位的情况如图</a:t>
            </a:r>
            <a:r>
              <a:rPr lang="en-US" altLang="zh-CN" sz="2000" kern="100" dirty="0">
                <a:solidFill>
                  <a:schemeClr val="tx1">
                    <a:lumMod val="65000"/>
                    <a:lumOff val="35000"/>
                  </a:schemeClr>
                </a:solidFill>
                <a:latin typeface="+mn-ea"/>
                <a:cs typeface="Times New Roman" panose="02020603050405020304" pitchFamily="18" charset="0"/>
              </a:rPr>
              <a:t>17-31</a:t>
            </a:r>
            <a:r>
              <a:rPr lang="zh-CN" altLang="zh-CN"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sp>
        <p:nvSpPr>
          <p:cNvPr id="5" name="矩形 4"/>
          <p:cNvSpPr/>
          <p:nvPr/>
        </p:nvSpPr>
        <p:spPr>
          <a:xfrm>
            <a:off x="2824566" y="3147814"/>
            <a:ext cx="3494867" cy="400110"/>
          </a:xfrm>
          <a:prstGeom prst="rect">
            <a:avLst/>
          </a:prstGeom>
        </p:spPr>
        <p:txBody>
          <a:bodyPr wrap="none">
            <a:spAutoFit/>
          </a:bodyPr>
          <a:lstStyle/>
          <a:p>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17-31 </a:t>
            </a:r>
            <a:r>
              <a:rPr lang="zh-CN" altLang="zh-CN" sz="2000" kern="100" dirty="0">
                <a:latin typeface="+mn-ea"/>
                <a:cs typeface="Times New Roman" panose="02020603050405020304" pitchFamily="18" charset="0"/>
              </a:rPr>
              <a:t>主控寄存器</a:t>
            </a:r>
            <a:r>
              <a:rPr lang="en-US" altLang="zh-CN" sz="2000" kern="100" dirty="0">
                <a:latin typeface="+mn-ea"/>
                <a:cs typeface="Times New Roman" panose="02020603050405020304" pitchFamily="18" charset="0"/>
              </a:rPr>
              <a:t>CANMC</a:t>
            </a:r>
            <a:endParaRPr lang="zh-CN" altLang="en-US" sz="2000" dirty="0">
              <a:latin typeface="+mn-ea"/>
            </a:endParaRPr>
          </a:p>
        </p:txBody>
      </p:sp>
      <p:sp>
        <p:nvSpPr>
          <p:cNvPr id="7" name="矩形 6"/>
          <p:cNvSpPr/>
          <p:nvPr/>
        </p:nvSpPr>
        <p:spPr>
          <a:xfrm>
            <a:off x="1025860" y="3740388"/>
            <a:ext cx="7434571" cy="707886"/>
          </a:xfrm>
          <a:prstGeom prst="rect">
            <a:avLst/>
          </a:prstGeom>
        </p:spPr>
        <p:txBody>
          <a:bodyPr wrap="square">
            <a:spAutoFit/>
          </a:bodyPr>
          <a:lstStyle/>
          <a:p>
            <a:pPr marL="266700" indent="-266700" algn="just">
              <a:spcAft>
                <a:spcPts val="0"/>
              </a:spcAft>
            </a:pPr>
            <a:r>
              <a:rPr lang="zh-CN" altLang="zh-CN"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a:t>
            </a:r>
            <a:r>
              <a:rPr lang="zh-CN" altLang="zh-CN"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WP=</a:t>
            </a:r>
            <a:r>
              <a:rPr lang="zh-CN" altLang="zh-CN" sz="2000" kern="100" dirty="0">
                <a:latin typeface="+mn-ea"/>
                <a:cs typeface="Times New Roman" panose="02020603050405020304" pitchFamily="18" charset="0"/>
              </a:rPr>
              <a:t>仅在</a:t>
            </a:r>
            <a:r>
              <a:rPr lang="en-US" altLang="zh-CN" sz="2000" kern="100" dirty="0">
                <a:latin typeface="+mn-ea"/>
                <a:cs typeface="Times New Roman" panose="02020603050405020304" pitchFamily="18" charset="0"/>
              </a:rPr>
              <a:t>EALLOW</a:t>
            </a:r>
            <a:r>
              <a:rPr lang="zh-CN" altLang="zh-CN" sz="2000" kern="100" dirty="0">
                <a:latin typeface="+mn-ea"/>
                <a:cs typeface="Times New Roman" panose="02020603050405020304" pitchFamily="18" charset="0"/>
              </a:rPr>
              <a:t>模式中可写；</a:t>
            </a:r>
            <a:r>
              <a:rPr lang="en-US" altLang="zh-CN" sz="2000" kern="100" dirty="0">
                <a:latin typeface="+mn-ea"/>
                <a:cs typeface="Times New Roman" panose="02020603050405020304" pitchFamily="18" charset="0"/>
              </a:rPr>
              <a:t>S=</a:t>
            </a:r>
            <a:r>
              <a:rPr lang="zh-CN" altLang="zh-CN" sz="2000" kern="100" dirty="0">
                <a:latin typeface="+mn-ea"/>
                <a:cs typeface="Times New Roman" panose="02020603050405020304" pitchFamily="18" charset="0"/>
              </a:rPr>
              <a:t>仅在</a:t>
            </a:r>
            <a:r>
              <a:rPr lang="en-US" altLang="zh-CN" sz="2000" kern="100" dirty="0">
                <a:latin typeface="+mn-ea"/>
                <a:cs typeface="Times New Roman" panose="02020603050405020304" pitchFamily="18" charset="0"/>
              </a:rPr>
              <a:t>EALLOW</a:t>
            </a:r>
            <a:r>
              <a:rPr lang="zh-CN" altLang="zh-CN" sz="2000" kern="100" dirty="0">
                <a:latin typeface="+mn-ea"/>
                <a:cs typeface="Times New Roman" panose="02020603050405020304" pitchFamily="18" charset="0"/>
              </a:rPr>
              <a:t>模式中可设置；–</a:t>
            </a:r>
            <a:r>
              <a:rPr lang="en-US" altLang="zh-CN" sz="2000" kern="100" dirty="0">
                <a:latin typeface="+mn-ea"/>
                <a:cs typeface="Times New Roman" panose="02020603050405020304" pitchFamily="18" charset="0"/>
              </a:rPr>
              <a:t>n=</a:t>
            </a:r>
            <a:r>
              <a:rPr lang="zh-CN" altLang="zh-CN" sz="2000" kern="100" dirty="0">
                <a:latin typeface="+mn-ea"/>
                <a:cs typeface="Times New Roman" panose="02020603050405020304" pitchFamily="18" charset="0"/>
              </a:rPr>
              <a:t>复位后的值；–</a:t>
            </a:r>
            <a:r>
              <a:rPr lang="en-US" altLang="zh-CN" sz="2000" kern="100" dirty="0">
                <a:latin typeface="+mn-ea"/>
                <a:cs typeface="Times New Roman" panose="02020603050405020304" pitchFamily="18" charset="0"/>
              </a:rPr>
              <a:t>x=</a:t>
            </a:r>
            <a:r>
              <a:rPr lang="zh-CN" altLang="zh-CN" sz="2000" kern="100" dirty="0">
                <a:latin typeface="+mn-ea"/>
                <a:cs typeface="Times New Roman" panose="02020603050405020304" pitchFamily="18" charset="0"/>
              </a:rPr>
              <a:t>仅在</a:t>
            </a:r>
            <a:r>
              <a:rPr lang="en-US" altLang="zh-CN" sz="2000" kern="100" dirty="0">
                <a:latin typeface="+mn-ea"/>
                <a:cs typeface="Times New Roman" panose="02020603050405020304" pitchFamily="18" charset="0"/>
              </a:rPr>
              <a:t>eCAN</a:t>
            </a:r>
            <a:r>
              <a:rPr lang="zh-CN" altLang="zh-CN" sz="2000" kern="100" dirty="0">
                <a:latin typeface="+mn-ea"/>
                <a:cs typeface="Times New Roman" panose="02020603050405020304" pitchFamily="18" charset="0"/>
              </a:rPr>
              <a:t>是不确定的。</a:t>
            </a:r>
            <a:endParaRPr lang="zh-CN" altLang="zh-CN" sz="2000" kern="100" dirty="0">
              <a:latin typeface="+mn-ea"/>
              <a:cs typeface="Times New Roman" panose="02020603050405020304" pitchFamily="18" charset="0"/>
            </a:endParaRPr>
          </a:p>
        </p:txBody>
      </p:sp>
      <p:pic>
        <p:nvPicPr>
          <p:cNvPr id="8" name="图片 7"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89955" y="1655796"/>
            <a:ext cx="5364088" cy="144318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主控寄存器</a:t>
            </a:r>
            <a:r>
              <a:rPr lang="en-US" altLang="zh-CN" dirty="0"/>
              <a:t>CANMC</a:t>
            </a:r>
            <a:endParaRPr lang="zh-CN" altLang="en-US" dirty="0"/>
          </a:p>
        </p:txBody>
      </p:sp>
      <p:graphicFrame>
        <p:nvGraphicFramePr>
          <p:cNvPr id="3" name="表格 2"/>
          <p:cNvGraphicFramePr>
            <a:graphicFrameLocks noGrp="1"/>
          </p:cNvGraphicFramePr>
          <p:nvPr/>
        </p:nvGraphicFramePr>
        <p:xfrm>
          <a:off x="2502617" y="987574"/>
          <a:ext cx="4339869" cy="3888429"/>
        </p:xfrm>
        <a:graphic>
          <a:graphicData uri="http://schemas.openxmlformats.org/drawingml/2006/table">
            <a:tbl>
              <a:tblPr firstRow="1" bandRow="1">
                <a:tableStyleId>{00A15C55-8517-42AA-B614-E9B94910E393}</a:tableStyleId>
              </a:tblPr>
              <a:tblGrid>
                <a:gridCol w="239317"/>
                <a:gridCol w="352512"/>
                <a:gridCol w="3748040"/>
              </a:tblGrid>
              <a:tr h="0">
                <a:tc>
                  <a:txBody>
                    <a:bodyPr/>
                    <a:lstStyle/>
                    <a:p>
                      <a:pPr algn="just">
                        <a:spcAft>
                          <a:spcPts val="0"/>
                        </a:spcAft>
                      </a:pPr>
                      <a:r>
                        <a:rPr lang="zh-CN" sz="400" kern="100">
                          <a:effectLst/>
                        </a:rPr>
                        <a:t>位</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zh-CN" sz="400" kern="100">
                          <a:effectLst/>
                        </a:rPr>
                        <a:t>名称</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zh-CN" sz="400" kern="100" dirty="0">
                          <a:effectLst/>
                        </a:rPr>
                        <a:t>说明</a:t>
                      </a:r>
                      <a:endParaRPr lang="zh-CN" sz="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r>
              <a:tr h="127844">
                <a:tc>
                  <a:txBody>
                    <a:bodyPr/>
                    <a:lstStyle/>
                    <a:p>
                      <a:pPr algn="just">
                        <a:spcAft>
                          <a:spcPts val="0"/>
                        </a:spcAft>
                      </a:pPr>
                      <a:r>
                        <a:rPr lang="en-US" sz="400" kern="100">
                          <a:effectLst/>
                        </a:rPr>
                        <a:t>31</a:t>
                      </a:r>
                      <a:r>
                        <a:rPr lang="zh-CN" sz="400" kern="100">
                          <a:effectLst/>
                        </a:rPr>
                        <a:t>～</a:t>
                      </a:r>
                      <a:r>
                        <a:rPr lang="en-US" sz="400" kern="100">
                          <a:effectLst/>
                        </a:rPr>
                        <a:t>17</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en-US" sz="400" kern="100">
                          <a:effectLst/>
                        </a:rPr>
                        <a:t>Reserved</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marL="333375" indent="-333375" algn="just">
                        <a:spcAft>
                          <a:spcPts val="0"/>
                        </a:spcAft>
                      </a:pPr>
                      <a:r>
                        <a:rPr lang="zh-CN" sz="400" kern="100">
                          <a:effectLst/>
                        </a:rPr>
                        <a:t>保留位。</a:t>
                      </a:r>
                      <a:endParaRPr lang="zh-CN" sz="400" kern="100">
                        <a:effectLst/>
                      </a:endParaRPr>
                    </a:p>
                    <a:p>
                      <a:pPr marL="333375" indent="-333375" algn="just">
                        <a:spcAft>
                          <a:spcPts val="0"/>
                        </a:spcAft>
                      </a:pPr>
                      <a:r>
                        <a:rPr lang="zh-CN" sz="400" kern="100">
                          <a:effectLst/>
                        </a:rPr>
                        <a:t>读操作为不确定值，写操作无效。</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r>
              <a:tr h="311998">
                <a:tc>
                  <a:txBody>
                    <a:bodyPr/>
                    <a:lstStyle/>
                    <a:p>
                      <a:pPr algn="just">
                        <a:spcAft>
                          <a:spcPts val="0"/>
                        </a:spcAft>
                      </a:pPr>
                      <a:r>
                        <a:rPr lang="en-US" sz="400" kern="100">
                          <a:effectLst/>
                        </a:rPr>
                        <a:t>17</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en-US" sz="400" kern="100" dirty="0">
                          <a:effectLst/>
                        </a:rPr>
                        <a:t>SUSP</a:t>
                      </a:r>
                      <a:endParaRPr lang="zh-CN" sz="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zh-CN" sz="400" kern="100" dirty="0">
                          <a:effectLst/>
                        </a:rPr>
                        <a:t>暂停（</a:t>
                      </a:r>
                      <a:r>
                        <a:rPr lang="en-US" sz="400" kern="100" dirty="0">
                          <a:effectLst/>
                        </a:rPr>
                        <a:t>SUSPEND</a:t>
                      </a:r>
                      <a:r>
                        <a:rPr lang="zh-CN" sz="400" kern="100" dirty="0">
                          <a:effectLst/>
                        </a:rPr>
                        <a:t>）模式位。</a:t>
                      </a:r>
                      <a:endParaRPr lang="zh-CN" sz="400" kern="100" dirty="0">
                        <a:effectLst/>
                      </a:endParaRPr>
                    </a:p>
                    <a:p>
                      <a:pPr algn="just">
                        <a:spcAft>
                          <a:spcPts val="0"/>
                        </a:spcAft>
                      </a:pPr>
                      <a:r>
                        <a:rPr lang="zh-CN" sz="400" kern="100" dirty="0">
                          <a:effectLst/>
                        </a:rPr>
                        <a:t>这一位决定</a:t>
                      </a:r>
                      <a:r>
                        <a:rPr lang="en-US" sz="400" kern="100" dirty="0">
                          <a:effectLst/>
                        </a:rPr>
                        <a:t>CAN</a:t>
                      </a:r>
                      <a:r>
                        <a:rPr lang="zh-CN" sz="400" kern="100" dirty="0">
                          <a:effectLst/>
                        </a:rPr>
                        <a:t>模块在</a:t>
                      </a:r>
                      <a:r>
                        <a:rPr lang="en-US" sz="400" kern="100" dirty="0">
                          <a:effectLst/>
                        </a:rPr>
                        <a:t>SUSPEND</a:t>
                      </a:r>
                      <a:r>
                        <a:rPr lang="zh-CN" sz="400" kern="100" dirty="0">
                          <a:effectLst/>
                        </a:rPr>
                        <a:t>（仿真停止时，如断点或单步执行）时的操作。</a:t>
                      </a:r>
                      <a:endParaRPr lang="zh-CN" sz="400" kern="100" dirty="0">
                        <a:effectLst/>
                      </a:endParaRPr>
                    </a:p>
                    <a:p>
                      <a:pPr marL="333375" indent="-333375" algn="just">
                        <a:spcAft>
                          <a:spcPts val="0"/>
                        </a:spcAft>
                      </a:pPr>
                      <a:r>
                        <a:rPr lang="en-US" sz="400" kern="100" dirty="0">
                          <a:effectLst/>
                        </a:rPr>
                        <a:t>  1  FREE</a:t>
                      </a:r>
                      <a:r>
                        <a:rPr lang="zh-CN" sz="400" kern="100" dirty="0">
                          <a:effectLst/>
                        </a:rPr>
                        <a:t>模式。在</a:t>
                      </a:r>
                      <a:r>
                        <a:rPr lang="en-US" sz="400" kern="100" dirty="0">
                          <a:effectLst/>
                        </a:rPr>
                        <a:t>SUSPEND</a:t>
                      </a:r>
                      <a:r>
                        <a:rPr lang="zh-CN" sz="400" kern="100" dirty="0">
                          <a:effectLst/>
                        </a:rPr>
                        <a:t>模式下，外设继续运行，节点正常的参加</a:t>
                      </a:r>
                      <a:r>
                        <a:rPr lang="en-US" sz="400" kern="100" dirty="0">
                          <a:effectLst/>
                        </a:rPr>
                        <a:t>CAN</a:t>
                      </a:r>
                      <a:r>
                        <a:rPr lang="zh-CN" sz="400" kern="100" dirty="0">
                          <a:effectLst/>
                        </a:rPr>
                        <a:t>通信操作（比如发送响应，产生错误帧，发送</a:t>
                      </a:r>
                      <a:r>
                        <a:rPr lang="en-US" sz="400" kern="100" dirty="0">
                          <a:effectLst/>
                        </a:rPr>
                        <a:t>/</a:t>
                      </a:r>
                      <a:r>
                        <a:rPr lang="zh-CN" sz="400" kern="100" dirty="0">
                          <a:effectLst/>
                        </a:rPr>
                        <a:t>接收数据）。</a:t>
                      </a:r>
                      <a:endParaRPr lang="zh-CN" sz="400" kern="100" dirty="0">
                        <a:effectLst/>
                      </a:endParaRPr>
                    </a:p>
                    <a:p>
                      <a:pPr marL="333375" indent="-333375" algn="just">
                        <a:spcAft>
                          <a:spcPts val="0"/>
                        </a:spcAft>
                      </a:pPr>
                      <a:r>
                        <a:rPr lang="en-US" sz="400" kern="100" dirty="0">
                          <a:effectLst/>
                        </a:rPr>
                        <a:t>  0  SOFT</a:t>
                      </a:r>
                      <a:r>
                        <a:rPr lang="zh-CN" sz="400" kern="100" dirty="0">
                          <a:effectLst/>
                        </a:rPr>
                        <a:t>模式。在完成当前的发送操作后，在</a:t>
                      </a:r>
                      <a:r>
                        <a:rPr lang="en-US" sz="400" kern="100" dirty="0">
                          <a:effectLst/>
                        </a:rPr>
                        <a:t>SUSPEND</a:t>
                      </a:r>
                      <a:r>
                        <a:rPr lang="zh-CN" sz="400" kern="100" dirty="0">
                          <a:effectLst/>
                        </a:rPr>
                        <a:t>模式下，外设将被关闭。</a:t>
                      </a:r>
                      <a:endParaRPr lang="zh-CN" sz="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r>
              <a:tr h="255688">
                <a:tc>
                  <a:txBody>
                    <a:bodyPr/>
                    <a:lstStyle/>
                    <a:p>
                      <a:pPr algn="just">
                        <a:spcAft>
                          <a:spcPts val="0"/>
                        </a:spcAft>
                      </a:pPr>
                      <a:r>
                        <a:rPr lang="en-US" sz="400" kern="100">
                          <a:effectLst/>
                        </a:rPr>
                        <a:t>15</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en-US" sz="400" kern="100">
                          <a:effectLst/>
                        </a:rPr>
                        <a:t>MBCC</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zh-CN" sz="400" kern="100">
                          <a:effectLst/>
                        </a:rPr>
                        <a:t>邮箱定时邮递计数器清</a:t>
                      </a:r>
                      <a:r>
                        <a:rPr lang="en-US" sz="400" kern="100">
                          <a:effectLst/>
                        </a:rPr>
                        <a:t>0</a:t>
                      </a:r>
                      <a:r>
                        <a:rPr lang="zh-CN" sz="400" kern="100">
                          <a:effectLst/>
                        </a:rPr>
                        <a:t>位。</a:t>
                      </a:r>
                      <a:endParaRPr lang="zh-CN" sz="400" kern="100">
                        <a:effectLst/>
                      </a:endParaRPr>
                    </a:p>
                    <a:p>
                      <a:pPr algn="just">
                        <a:spcAft>
                          <a:spcPts val="0"/>
                        </a:spcAft>
                      </a:pPr>
                      <a:r>
                        <a:rPr lang="zh-CN" sz="400" kern="100">
                          <a:effectLst/>
                        </a:rPr>
                        <a:t>在</a:t>
                      </a:r>
                      <a:r>
                        <a:rPr lang="en-US" sz="400" kern="100">
                          <a:effectLst/>
                        </a:rPr>
                        <a:t>SCC</a:t>
                      </a:r>
                      <a:r>
                        <a:rPr lang="zh-CN" sz="400" kern="100">
                          <a:effectLst/>
                        </a:rPr>
                        <a:t>模式，该位被保留并且它是</a:t>
                      </a:r>
                      <a:r>
                        <a:rPr lang="en-US" sz="400" kern="100">
                          <a:effectLst/>
                        </a:rPr>
                        <a:t>EALLOW</a:t>
                      </a:r>
                      <a:r>
                        <a:rPr lang="zh-CN" sz="400" kern="100">
                          <a:effectLst/>
                        </a:rPr>
                        <a:t>保护的。</a:t>
                      </a:r>
                      <a:endParaRPr lang="zh-CN" sz="400" kern="100">
                        <a:effectLst/>
                      </a:endParaRPr>
                    </a:p>
                    <a:p>
                      <a:pPr algn="just">
                        <a:spcAft>
                          <a:spcPts val="0"/>
                        </a:spcAft>
                      </a:pPr>
                      <a:r>
                        <a:rPr lang="en-US" sz="400" kern="100">
                          <a:effectLst/>
                        </a:rPr>
                        <a:t>  1  </a:t>
                      </a:r>
                      <a:r>
                        <a:rPr lang="zh-CN" sz="400" kern="100">
                          <a:effectLst/>
                        </a:rPr>
                        <a:t>发送成功或者邮箱</a:t>
                      </a:r>
                      <a:r>
                        <a:rPr lang="en-US" sz="400" kern="100">
                          <a:effectLst/>
                        </a:rPr>
                        <a:t>17</a:t>
                      </a:r>
                      <a:r>
                        <a:rPr lang="zh-CN" sz="400" kern="100">
                          <a:effectLst/>
                        </a:rPr>
                        <a:t>接收到消息后，邮箱定时邮递计数器清</a:t>
                      </a:r>
                      <a:r>
                        <a:rPr lang="en-US" sz="400" kern="100">
                          <a:effectLst/>
                        </a:rPr>
                        <a:t>0</a:t>
                      </a:r>
                      <a:r>
                        <a:rPr lang="zh-CN" sz="400" kern="100">
                          <a:effectLst/>
                        </a:rPr>
                        <a:t>。</a:t>
                      </a:r>
                      <a:endParaRPr lang="zh-CN" sz="400" kern="100">
                        <a:effectLst/>
                      </a:endParaRPr>
                    </a:p>
                    <a:p>
                      <a:pPr algn="just">
                        <a:spcAft>
                          <a:spcPts val="0"/>
                        </a:spcAft>
                      </a:pPr>
                      <a:r>
                        <a:rPr lang="en-US" sz="400" kern="100">
                          <a:effectLst/>
                        </a:rPr>
                        <a:t>  0  </a:t>
                      </a:r>
                      <a:r>
                        <a:rPr lang="zh-CN" sz="400" kern="100">
                          <a:effectLst/>
                        </a:rPr>
                        <a:t>邮箱定时邮递寄存器未复位。</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r>
              <a:tr h="255688">
                <a:tc>
                  <a:txBody>
                    <a:bodyPr/>
                    <a:lstStyle/>
                    <a:p>
                      <a:pPr algn="just">
                        <a:spcAft>
                          <a:spcPts val="0"/>
                        </a:spcAft>
                      </a:pPr>
                      <a:r>
                        <a:rPr lang="en-US" sz="400" kern="100">
                          <a:effectLst/>
                        </a:rPr>
                        <a:t>14</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en-US" sz="400" kern="100">
                          <a:effectLst/>
                        </a:rPr>
                        <a:t>TCC</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zh-CN" sz="400" kern="100">
                          <a:effectLst/>
                        </a:rPr>
                        <a:t>邮箱定时邮递计数器</a:t>
                      </a:r>
                      <a:r>
                        <a:rPr lang="en-US" sz="400" kern="100">
                          <a:effectLst/>
                        </a:rPr>
                        <a:t>MSB</a:t>
                      </a:r>
                      <a:r>
                        <a:rPr lang="zh-CN" sz="400" kern="100">
                          <a:effectLst/>
                        </a:rPr>
                        <a:t>清</a:t>
                      </a:r>
                      <a:r>
                        <a:rPr lang="en-US" sz="400" kern="100">
                          <a:effectLst/>
                        </a:rPr>
                        <a:t>0</a:t>
                      </a:r>
                      <a:r>
                        <a:rPr lang="zh-CN" sz="400" kern="100">
                          <a:effectLst/>
                        </a:rPr>
                        <a:t>位。</a:t>
                      </a:r>
                      <a:endParaRPr lang="zh-CN" sz="400" kern="100">
                        <a:effectLst/>
                      </a:endParaRPr>
                    </a:p>
                    <a:p>
                      <a:pPr algn="just">
                        <a:spcAft>
                          <a:spcPts val="0"/>
                        </a:spcAft>
                      </a:pPr>
                      <a:r>
                        <a:rPr lang="zh-CN" sz="400" kern="100">
                          <a:effectLst/>
                        </a:rPr>
                        <a:t>在</a:t>
                      </a:r>
                      <a:r>
                        <a:rPr lang="en-US" sz="400" kern="100">
                          <a:effectLst/>
                        </a:rPr>
                        <a:t>SCC</a:t>
                      </a:r>
                      <a:r>
                        <a:rPr lang="zh-CN" sz="400" kern="100">
                          <a:effectLst/>
                        </a:rPr>
                        <a:t>模式，该位被保留并且它是</a:t>
                      </a:r>
                      <a:r>
                        <a:rPr lang="en-US" sz="400" kern="100">
                          <a:effectLst/>
                        </a:rPr>
                        <a:t>EALLOW</a:t>
                      </a:r>
                      <a:r>
                        <a:rPr lang="zh-CN" sz="400" kern="100">
                          <a:effectLst/>
                        </a:rPr>
                        <a:t>保护的。</a:t>
                      </a:r>
                      <a:endParaRPr lang="zh-CN" sz="400" kern="100">
                        <a:effectLst/>
                      </a:endParaRPr>
                    </a:p>
                    <a:p>
                      <a:pPr marL="333375" indent="-333375" algn="just">
                        <a:spcAft>
                          <a:spcPts val="0"/>
                        </a:spcAft>
                      </a:pPr>
                      <a:r>
                        <a:rPr lang="en-US" sz="400" kern="100">
                          <a:effectLst/>
                        </a:rPr>
                        <a:t>  1  </a:t>
                      </a:r>
                      <a:r>
                        <a:rPr lang="zh-CN" sz="400" kern="100">
                          <a:effectLst/>
                        </a:rPr>
                        <a:t>邮箱定时邮递计数器最高位</a:t>
                      </a:r>
                      <a:r>
                        <a:rPr lang="en-US" sz="400" kern="100">
                          <a:effectLst/>
                        </a:rPr>
                        <a:t>MSB</a:t>
                      </a:r>
                      <a:r>
                        <a:rPr lang="zh-CN" sz="400" kern="100">
                          <a:effectLst/>
                        </a:rPr>
                        <a:t>复位。在由内部逻辑产生的一个时钟周期以后，</a:t>
                      </a:r>
                      <a:r>
                        <a:rPr lang="en-US" sz="400" kern="100">
                          <a:effectLst/>
                        </a:rPr>
                        <a:t>TCC</a:t>
                      </a:r>
                      <a:r>
                        <a:rPr lang="zh-CN" sz="400" kern="100">
                          <a:effectLst/>
                        </a:rPr>
                        <a:t>位由内部逻辑清</a:t>
                      </a:r>
                      <a:r>
                        <a:rPr lang="en-US" sz="400" kern="100">
                          <a:effectLst/>
                        </a:rPr>
                        <a:t>0</a:t>
                      </a:r>
                      <a:r>
                        <a:rPr lang="zh-CN" sz="400" kern="100">
                          <a:effectLst/>
                        </a:rPr>
                        <a:t>。</a:t>
                      </a:r>
                      <a:endParaRPr lang="zh-CN" sz="400" kern="100">
                        <a:effectLst/>
                      </a:endParaRPr>
                    </a:p>
                    <a:p>
                      <a:pPr algn="just">
                        <a:spcAft>
                          <a:spcPts val="0"/>
                        </a:spcAft>
                      </a:pPr>
                      <a:r>
                        <a:rPr lang="en-US" sz="400" kern="100">
                          <a:effectLst/>
                        </a:rPr>
                        <a:t>  0  </a:t>
                      </a:r>
                      <a:r>
                        <a:rPr lang="zh-CN" sz="400" kern="100">
                          <a:effectLst/>
                        </a:rPr>
                        <a:t>邮箱定时邮递计数器不变。</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r>
              <a:tr h="255688">
                <a:tc>
                  <a:txBody>
                    <a:bodyPr/>
                    <a:lstStyle/>
                    <a:p>
                      <a:pPr algn="just">
                        <a:spcAft>
                          <a:spcPts val="0"/>
                        </a:spcAft>
                      </a:pPr>
                      <a:r>
                        <a:rPr lang="en-US" sz="400" kern="100">
                          <a:effectLst/>
                        </a:rPr>
                        <a:t>13</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en-US" sz="400" kern="100">
                          <a:effectLst/>
                        </a:rPr>
                        <a:t>SCB</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en-US" sz="400" kern="100" dirty="0">
                          <a:effectLst/>
                        </a:rPr>
                        <a:t>SCC</a:t>
                      </a:r>
                      <a:r>
                        <a:rPr lang="zh-CN" sz="400" kern="100" dirty="0">
                          <a:effectLst/>
                        </a:rPr>
                        <a:t>模式兼容控制位。</a:t>
                      </a:r>
                      <a:endParaRPr lang="zh-CN" sz="400" kern="100" dirty="0">
                        <a:effectLst/>
                      </a:endParaRPr>
                    </a:p>
                    <a:p>
                      <a:pPr algn="just">
                        <a:spcAft>
                          <a:spcPts val="0"/>
                        </a:spcAft>
                      </a:pPr>
                      <a:r>
                        <a:rPr lang="zh-CN" sz="400" kern="100" dirty="0">
                          <a:effectLst/>
                        </a:rPr>
                        <a:t>在</a:t>
                      </a:r>
                      <a:r>
                        <a:rPr lang="en-US" sz="400" kern="100" dirty="0">
                          <a:effectLst/>
                        </a:rPr>
                        <a:t>SCC</a:t>
                      </a:r>
                      <a:r>
                        <a:rPr lang="zh-CN" sz="400" kern="100" dirty="0">
                          <a:effectLst/>
                        </a:rPr>
                        <a:t>模式，该位被保留并且它是</a:t>
                      </a:r>
                      <a:r>
                        <a:rPr lang="en-US" sz="400" kern="100" dirty="0">
                          <a:effectLst/>
                        </a:rPr>
                        <a:t>EALLOW</a:t>
                      </a:r>
                      <a:r>
                        <a:rPr lang="zh-CN" sz="400" kern="100" dirty="0">
                          <a:effectLst/>
                        </a:rPr>
                        <a:t>保护的。</a:t>
                      </a:r>
                      <a:endParaRPr lang="zh-CN" sz="400" kern="100" dirty="0">
                        <a:effectLst/>
                      </a:endParaRPr>
                    </a:p>
                    <a:p>
                      <a:pPr algn="just">
                        <a:spcAft>
                          <a:spcPts val="0"/>
                        </a:spcAft>
                      </a:pPr>
                      <a:r>
                        <a:rPr lang="en-US" sz="400" kern="100" dirty="0">
                          <a:effectLst/>
                        </a:rPr>
                        <a:t>  1  </a:t>
                      </a:r>
                      <a:r>
                        <a:rPr lang="zh-CN" sz="400" kern="100" dirty="0">
                          <a:effectLst/>
                        </a:rPr>
                        <a:t>选择</a:t>
                      </a:r>
                      <a:r>
                        <a:rPr lang="en-US" sz="400" kern="100" dirty="0">
                          <a:effectLst/>
                        </a:rPr>
                        <a:t>eCAN</a:t>
                      </a:r>
                      <a:r>
                        <a:rPr lang="zh-CN" sz="400" kern="100" dirty="0">
                          <a:effectLst/>
                        </a:rPr>
                        <a:t>模式。</a:t>
                      </a:r>
                      <a:endParaRPr lang="zh-CN" sz="400" kern="100" dirty="0">
                        <a:effectLst/>
                      </a:endParaRPr>
                    </a:p>
                    <a:p>
                      <a:pPr algn="just">
                        <a:spcAft>
                          <a:spcPts val="0"/>
                        </a:spcAft>
                      </a:pPr>
                      <a:r>
                        <a:rPr lang="en-US" sz="400" kern="100" dirty="0">
                          <a:effectLst/>
                        </a:rPr>
                        <a:t>  0  eCAN</a:t>
                      </a:r>
                      <a:r>
                        <a:rPr lang="zh-CN" sz="400" kern="100" dirty="0">
                          <a:effectLst/>
                        </a:rPr>
                        <a:t>模块处于</a:t>
                      </a:r>
                      <a:r>
                        <a:rPr lang="en-US" sz="400" kern="100" dirty="0">
                          <a:effectLst/>
                        </a:rPr>
                        <a:t>SCC</a:t>
                      </a:r>
                      <a:r>
                        <a:rPr lang="zh-CN" sz="400" kern="100" dirty="0">
                          <a:effectLst/>
                        </a:rPr>
                        <a:t>模式。只能使用</a:t>
                      </a:r>
                      <a:r>
                        <a:rPr lang="en-US" sz="400" kern="100" dirty="0">
                          <a:effectLst/>
                        </a:rPr>
                        <a:t>0</a:t>
                      </a:r>
                      <a:r>
                        <a:rPr lang="zh-CN" sz="400" kern="100" dirty="0">
                          <a:effectLst/>
                        </a:rPr>
                        <a:t>～</a:t>
                      </a:r>
                      <a:r>
                        <a:rPr lang="en-US" sz="400" kern="100" dirty="0">
                          <a:effectLst/>
                        </a:rPr>
                        <a:t>15</a:t>
                      </a:r>
                      <a:r>
                        <a:rPr lang="zh-CN" sz="400" kern="100" dirty="0">
                          <a:effectLst/>
                        </a:rPr>
                        <a:t>号邮箱。</a:t>
                      </a:r>
                      <a:endParaRPr lang="zh-CN" sz="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r>
              <a:tr h="384756">
                <a:tc>
                  <a:txBody>
                    <a:bodyPr/>
                    <a:lstStyle/>
                    <a:p>
                      <a:pPr algn="just">
                        <a:spcAft>
                          <a:spcPts val="0"/>
                        </a:spcAft>
                      </a:pPr>
                      <a:r>
                        <a:rPr lang="en-US" sz="400" kern="100">
                          <a:effectLst/>
                        </a:rPr>
                        <a:t>12</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en-US" sz="400" kern="100">
                          <a:effectLst/>
                        </a:rPr>
                        <a:t>CCR</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zh-CN" sz="400" kern="100" dirty="0">
                          <a:effectLst/>
                        </a:rPr>
                        <a:t>改变配置请求位。</a:t>
                      </a:r>
                      <a:endParaRPr lang="zh-CN" sz="400" kern="100" dirty="0">
                        <a:effectLst/>
                      </a:endParaRPr>
                    </a:p>
                    <a:p>
                      <a:pPr algn="just">
                        <a:spcAft>
                          <a:spcPts val="0"/>
                        </a:spcAft>
                      </a:pPr>
                      <a:r>
                        <a:rPr lang="zh-CN" sz="400" kern="100" dirty="0">
                          <a:effectLst/>
                        </a:rPr>
                        <a:t>它是</a:t>
                      </a:r>
                      <a:r>
                        <a:rPr lang="en-US" sz="400" kern="100" dirty="0">
                          <a:effectLst/>
                        </a:rPr>
                        <a:t>EALLOW</a:t>
                      </a:r>
                      <a:r>
                        <a:rPr lang="zh-CN" sz="400" kern="100" dirty="0">
                          <a:effectLst/>
                        </a:rPr>
                        <a:t>保护的。</a:t>
                      </a:r>
                      <a:endParaRPr lang="zh-CN" sz="400" kern="100" dirty="0">
                        <a:effectLst/>
                      </a:endParaRPr>
                    </a:p>
                    <a:p>
                      <a:pPr marL="88900" indent="-88900" algn="just">
                        <a:spcAft>
                          <a:spcPts val="0"/>
                        </a:spcAft>
                      </a:pPr>
                      <a:r>
                        <a:rPr lang="en-US" sz="400" kern="100" dirty="0">
                          <a:effectLst/>
                        </a:rPr>
                        <a:t>  1 </a:t>
                      </a:r>
                      <a:r>
                        <a:rPr lang="en-US" sz="400" kern="100" dirty="0" smtClean="0">
                          <a:effectLst/>
                        </a:rPr>
                        <a:t>CPU</a:t>
                      </a:r>
                      <a:r>
                        <a:rPr lang="zh-CN" sz="400" kern="100" dirty="0">
                          <a:effectLst/>
                        </a:rPr>
                        <a:t>请求对</a:t>
                      </a:r>
                      <a:r>
                        <a:rPr lang="en-US" sz="400" kern="100" dirty="0">
                          <a:effectLst/>
                        </a:rPr>
                        <a:t>SCC</a:t>
                      </a:r>
                      <a:r>
                        <a:rPr lang="zh-CN" sz="400" kern="100" dirty="0">
                          <a:effectLst/>
                        </a:rPr>
                        <a:t>模式下的配置寄存器</a:t>
                      </a:r>
                      <a:r>
                        <a:rPr lang="en-US" sz="400" kern="100" dirty="0">
                          <a:effectLst/>
                        </a:rPr>
                        <a:t>CANBTC</a:t>
                      </a:r>
                      <a:r>
                        <a:rPr lang="zh-CN" sz="400" kern="100" dirty="0">
                          <a:effectLst/>
                        </a:rPr>
                        <a:t>和接收屏蔽寄存器（</a:t>
                      </a:r>
                      <a:r>
                        <a:rPr lang="en-US" sz="400" kern="100" dirty="0">
                          <a:effectLst/>
                        </a:rPr>
                        <a:t>CANGAM</a:t>
                      </a:r>
                      <a:r>
                        <a:rPr lang="zh-CN" sz="400" kern="100" dirty="0">
                          <a:effectLst/>
                        </a:rPr>
                        <a:t>、</a:t>
                      </a:r>
                      <a:r>
                        <a:rPr lang="en-US" sz="400" kern="100" dirty="0">
                          <a:effectLst/>
                        </a:rPr>
                        <a:t>LAM[0]</a:t>
                      </a:r>
                      <a:r>
                        <a:rPr lang="zh-CN" sz="400" kern="100" dirty="0">
                          <a:effectLst/>
                        </a:rPr>
                        <a:t>、</a:t>
                      </a:r>
                      <a:r>
                        <a:rPr lang="en-US" sz="400" kern="100" dirty="0">
                          <a:effectLst/>
                        </a:rPr>
                        <a:t>LAM[3]</a:t>
                      </a:r>
                      <a:r>
                        <a:rPr lang="zh-CN" sz="400" kern="100" dirty="0">
                          <a:effectLst/>
                        </a:rPr>
                        <a:t>）进行写操作。置位该位后，在对</a:t>
                      </a:r>
                      <a:r>
                        <a:rPr lang="en-US" sz="400" kern="100" dirty="0">
                          <a:effectLst/>
                        </a:rPr>
                        <a:t>CANBTC</a:t>
                      </a:r>
                      <a:r>
                        <a:rPr lang="zh-CN" sz="400" kern="100" dirty="0">
                          <a:effectLst/>
                        </a:rPr>
                        <a:t>进行操作之前，</a:t>
                      </a:r>
                      <a:r>
                        <a:rPr lang="en-US" sz="400" kern="100" dirty="0">
                          <a:effectLst/>
                        </a:rPr>
                        <a:t>CPU</a:t>
                      </a:r>
                      <a:r>
                        <a:rPr lang="zh-CN" sz="400" kern="100" dirty="0">
                          <a:effectLst/>
                        </a:rPr>
                        <a:t>必须等待，直到寄存器</a:t>
                      </a:r>
                      <a:r>
                        <a:rPr lang="en-US" sz="400" kern="100" dirty="0">
                          <a:effectLst/>
                        </a:rPr>
                        <a:t>CANES</a:t>
                      </a:r>
                      <a:r>
                        <a:rPr lang="zh-CN" sz="400" kern="100" dirty="0">
                          <a:effectLst/>
                        </a:rPr>
                        <a:t>的</a:t>
                      </a:r>
                      <a:r>
                        <a:rPr lang="en-US" sz="400" kern="100" dirty="0">
                          <a:effectLst/>
                        </a:rPr>
                        <a:t>CCE</a:t>
                      </a:r>
                      <a:r>
                        <a:rPr lang="zh-CN" sz="400" kern="100" dirty="0">
                          <a:effectLst/>
                        </a:rPr>
                        <a:t>标志位为</a:t>
                      </a:r>
                      <a:r>
                        <a:rPr lang="en-US" sz="400" kern="100" dirty="0">
                          <a:effectLst/>
                        </a:rPr>
                        <a:t>1</a:t>
                      </a:r>
                      <a:r>
                        <a:rPr lang="zh-CN" sz="400" kern="100" dirty="0">
                          <a:effectLst/>
                        </a:rPr>
                        <a:t>为止。</a:t>
                      </a:r>
                      <a:endParaRPr lang="zh-CN" sz="400" kern="100" dirty="0">
                        <a:effectLst/>
                      </a:endParaRPr>
                    </a:p>
                    <a:p>
                      <a:pPr marL="333375" indent="-333375" algn="just">
                        <a:spcAft>
                          <a:spcPts val="0"/>
                        </a:spcAft>
                      </a:pPr>
                      <a:r>
                        <a:rPr lang="en-US" sz="400" kern="100" dirty="0">
                          <a:effectLst/>
                        </a:rPr>
                        <a:t>  0  CPU</a:t>
                      </a:r>
                      <a:r>
                        <a:rPr lang="zh-CN" sz="400" kern="100" dirty="0">
                          <a:effectLst/>
                        </a:rPr>
                        <a:t>请求正常的操作。只有当配置寄存器</a:t>
                      </a:r>
                      <a:r>
                        <a:rPr lang="en-US" sz="400" kern="100" dirty="0">
                          <a:effectLst/>
                        </a:rPr>
                        <a:t>CANBTC</a:t>
                      </a:r>
                      <a:r>
                        <a:rPr lang="zh-CN" sz="400" kern="100" dirty="0">
                          <a:effectLst/>
                        </a:rPr>
                        <a:t>被设置为允许的值后，才能执行这项操作。</a:t>
                      </a:r>
                      <a:endParaRPr lang="zh-CN" sz="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r>
              <a:tr h="255688">
                <a:tc>
                  <a:txBody>
                    <a:bodyPr/>
                    <a:lstStyle/>
                    <a:p>
                      <a:pPr algn="just">
                        <a:spcAft>
                          <a:spcPts val="0"/>
                        </a:spcAft>
                      </a:pPr>
                      <a:r>
                        <a:rPr lang="en-US" sz="400" kern="100">
                          <a:effectLst/>
                        </a:rPr>
                        <a:t>11</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en-US" sz="400" kern="100">
                          <a:effectLst/>
                        </a:rPr>
                        <a:t>PDR</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zh-CN" sz="400" kern="100" dirty="0">
                          <a:effectLst/>
                        </a:rPr>
                        <a:t>掉电模式（</a:t>
                      </a:r>
                      <a:r>
                        <a:rPr lang="en-US" sz="400" kern="100" dirty="0">
                          <a:effectLst/>
                        </a:rPr>
                        <a:t>Power down mode</a:t>
                      </a:r>
                      <a:r>
                        <a:rPr lang="zh-CN" sz="400" kern="100" dirty="0">
                          <a:effectLst/>
                        </a:rPr>
                        <a:t>）请求位。</a:t>
                      </a:r>
                      <a:endParaRPr lang="zh-CN" sz="400" kern="100" dirty="0">
                        <a:effectLst/>
                      </a:endParaRPr>
                    </a:p>
                    <a:p>
                      <a:pPr algn="just">
                        <a:spcAft>
                          <a:spcPts val="0"/>
                        </a:spcAft>
                      </a:pPr>
                      <a:r>
                        <a:rPr lang="zh-CN" sz="400" kern="100" dirty="0">
                          <a:effectLst/>
                        </a:rPr>
                        <a:t>当从低功耗模式（</a:t>
                      </a:r>
                      <a:r>
                        <a:rPr lang="en-US" sz="400" kern="100" dirty="0">
                          <a:effectLst/>
                        </a:rPr>
                        <a:t>low-power mode</a:t>
                      </a:r>
                      <a:r>
                        <a:rPr lang="zh-CN" sz="400" kern="100" dirty="0">
                          <a:effectLst/>
                        </a:rPr>
                        <a:t>）被唤醒后，该位由</a:t>
                      </a:r>
                      <a:r>
                        <a:rPr lang="en-US" sz="400" kern="100" dirty="0">
                          <a:effectLst/>
                        </a:rPr>
                        <a:t>eCAN</a:t>
                      </a:r>
                      <a:r>
                        <a:rPr lang="zh-CN" sz="400" kern="100" dirty="0">
                          <a:effectLst/>
                        </a:rPr>
                        <a:t>模块自动清</a:t>
                      </a:r>
                      <a:r>
                        <a:rPr lang="en-US" sz="400" kern="100" dirty="0">
                          <a:effectLst/>
                        </a:rPr>
                        <a:t>0</a:t>
                      </a:r>
                      <a:r>
                        <a:rPr lang="zh-CN" sz="400" kern="100" dirty="0">
                          <a:effectLst/>
                        </a:rPr>
                        <a:t>。该位是受</a:t>
                      </a:r>
                      <a:r>
                        <a:rPr lang="en-US" sz="400" kern="100" dirty="0">
                          <a:effectLst/>
                        </a:rPr>
                        <a:t>EALLOW</a:t>
                      </a:r>
                      <a:r>
                        <a:rPr lang="zh-CN" sz="400" kern="100" dirty="0">
                          <a:effectLst/>
                        </a:rPr>
                        <a:t>保护的。</a:t>
                      </a:r>
                      <a:endParaRPr lang="zh-CN" sz="400" kern="100" dirty="0">
                        <a:effectLst/>
                      </a:endParaRPr>
                    </a:p>
                    <a:p>
                      <a:pPr algn="just">
                        <a:spcAft>
                          <a:spcPts val="0"/>
                        </a:spcAft>
                      </a:pPr>
                      <a:r>
                        <a:rPr lang="en-US" sz="400" kern="100" dirty="0">
                          <a:effectLst/>
                        </a:rPr>
                        <a:t>  1  </a:t>
                      </a:r>
                      <a:r>
                        <a:rPr lang="zh-CN" sz="400" kern="100" dirty="0">
                          <a:effectLst/>
                        </a:rPr>
                        <a:t>局部掉电模式请求。</a:t>
                      </a:r>
                      <a:endParaRPr lang="zh-CN" sz="400" kern="100" dirty="0">
                        <a:effectLst/>
                      </a:endParaRPr>
                    </a:p>
                    <a:p>
                      <a:pPr algn="just">
                        <a:spcAft>
                          <a:spcPts val="0"/>
                        </a:spcAft>
                      </a:pPr>
                      <a:r>
                        <a:rPr lang="en-US" sz="400" kern="100" dirty="0">
                          <a:effectLst/>
                        </a:rPr>
                        <a:t>  0  </a:t>
                      </a:r>
                      <a:r>
                        <a:rPr lang="zh-CN" sz="400" kern="100" dirty="0">
                          <a:effectLst/>
                        </a:rPr>
                        <a:t>不请求局部掉电模式（处于正常操作模式）。</a:t>
                      </a:r>
                      <a:endParaRPr lang="zh-CN" sz="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r>
              <a:tr h="255688">
                <a:tc>
                  <a:txBody>
                    <a:bodyPr/>
                    <a:lstStyle/>
                    <a:p>
                      <a:pPr algn="just">
                        <a:spcAft>
                          <a:spcPts val="0"/>
                        </a:spcAft>
                      </a:pPr>
                      <a:r>
                        <a:rPr lang="en-US" sz="400" kern="100">
                          <a:effectLst/>
                        </a:rPr>
                        <a:t>10</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en-US" sz="400" kern="100">
                          <a:effectLst/>
                        </a:rPr>
                        <a:t>DBO</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zh-CN" sz="400" kern="100">
                          <a:effectLst/>
                        </a:rPr>
                        <a:t>数据字节顺序。</a:t>
                      </a:r>
                      <a:endParaRPr lang="zh-CN" sz="400" kern="100">
                        <a:effectLst/>
                      </a:endParaRPr>
                    </a:p>
                    <a:p>
                      <a:pPr algn="just">
                        <a:spcAft>
                          <a:spcPts val="0"/>
                        </a:spcAft>
                      </a:pPr>
                      <a:r>
                        <a:rPr lang="zh-CN" sz="400" kern="100">
                          <a:effectLst/>
                        </a:rPr>
                        <a:t>这一位选择消息数据区域的字节顺序。该位是</a:t>
                      </a:r>
                      <a:r>
                        <a:rPr lang="en-US" sz="400" kern="100">
                          <a:effectLst/>
                        </a:rPr>
                        <a:t>EALLOW</a:t>
                      </a:r>
                      <a:r>
                        <a:rPr lang="zh-CN" sz="400" kern="100">
                          <a:effectLst/>
                        </a:rPr>
                        <a:t>保护的。</a:t>
                      </a:r>
                      <a:endParaRPr lang="zh-CN" sz="400" kern="100">
                        <a:effectLst/>
                      </a:endParaRPr>
                    </a:p>
                    <a:p>
                      <a:pPr algn="just">
                        <a:spcAft>
                          <a:spcPts val="0"/>
                        </a:spcAft>
                      </a:pPr>
                      <a:r>
                        <a:rPr lang="en-US" sz="400" kern="100">
                          <a:effectLst/>
                        </a:rPr>
                        <a:t>  1  </a:t>
                      </a:r>
                      <a:r>
                        <a:rPr lang="zh-CN" sz="400" kern="100">
                          <a:effectLst/>
                        </a:rPr>
                        <a:t>首先发送或接收数据的最低有效字节（</a:t>
                      </a:r>
                      <a:r>
                        <a:rPr lang="en-US" sz="400" kern="100">
                          <a:effectLst/>
                        </a:rPr>
                        <a:t>LSB</a:t>
                      </a:r>
                      <a:r>
                        <a:rPr lang="zh-CN" sz="400" kern="100">
                          <a:effectLst/>
                        </a:rPr>
                        <a:t>）。</a:t>
                      </a:r>
                      <a:endParaRPr lang="zh-CN" sz="400" kern="100">
                        <a:effectLst/>
                      </a:endParaRPr>
                    </a:p>
                    <a:p>
                      <a:pPr algn="just">
                        <a:spcAft>
                          <a:spcPts val="0"/>
                        </a:spcAft>
                      </a:pPr>
                      <a:r>
                        <a:rPr lang="en-US" sz="400" kern="100">
                          <a:effectLst/>
                        </a:rPr>
                        <a:t>  0  </a:t>
                      </a:r>
                      <a:r>
                        <a:rPr lang="zh-CN" sz="400" kern="100">
                          <a:effectLst/>
                        </a:rPr>
                        <a:t>首先发送或接收数据的最高有效字节（</a:t>
                      </a:r>
                      <a:r>
                        <a:rPr lang="en-US" sz="400" kern="100">
                          <a:effectLst/>
                        </a:rPr>
                        <a:t>MSB</a:t>
                      </a:r>
                      <a:r>
                        <a:rPr lang="zh-CN" sz="400" kern="100">
                          <a:effectLst/>
                        </a:rPr>
                        <a:t>）。</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r>
              <a:tr h="255688">
                <a:tc>
                  <a:txBody>
                    <a:bodyPr/>
                    <a:lstStyle/>
                    <a:p>
                      <a:pPr algn="just">
                        <a:spcAft>
                          <a:spcPts val="0"/>
                        </a:spcAft>
                      </a:pPr>
                      <a:r>
                        <a:rPr lang="en-US" sz="400" kern="100">
                          <a:effectLst/>
                        </a:rPr>
                        <a:t>9</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en-US" sz="400" kern="100">
                          <a:effectLst/>
                        </a:rPr>
                        <a:t>WUBA</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zh-CN" sz="400" kern="100">
                          <a:effectLst/>
                        </a:rPr>
                        <a:t>总线唤醒位。</a:t>
                      </a:r>
                      <a:endParaRPr lang="zh-CN" sz="400" kern="100">
                        <a:effectLst/>
                      </a:endParaRPr>
                    </a:p>
                    <a:p>
                      <a:pPr algn="just">
                        <a:spcAft>
                          <a:spcPts val="0"/>
                        </a:spcAft>
                      </a:pPr>
                      <a:r>
                        <a:rPr lang="zh-CN" sz="400" kern="100">
                          <a:effectLst/>
                        </a:rPr>
                        <a:t>该位是</a:t>
                      </a:r>
                      <a:r>
                        <a:rPr lang="en-US" sz="400" kern="100">
                          <a:effectLst/>
                        </a:rPr>
                        <a:t>EALLOW</a:t>
                      </a:r>
                      <a:r>
                        <a:rPr lang="zh-CN" sz="400" kern="100">
                          <a:effectLst/>
                        </a:rPr>
                        <a:t>保护的。</a:t>
                      </a:r>
                      <a:endParaRPr lang="zh-CN" sz="400" kern="100">
                        <a:effectLst/>
                      </a:endParaRPr>
                    </a:p>
                    <a:p>
                      <a:pPr algn="just">
                        <a:spcAft>
                          <a:spcPts val="0"/>
                        </a:spcAft>
                      </a:pPr>
                      <a:r>
                        <a:rPr lang="en-US" sz="400" kern="100">
                          <a:effectLst/>
                        </a:rPr>
                        <a:t>  1  </a:t>
                      </a:r>
                      <a:r>
                        <a:rPr lang="zh-CN" sz="400" kern="100">
                          <a:effectLst/>
                        </a:rPr>
                        <a:t>在检测到任何总线活动后，模块退出低功耗模式。</a:t>
                      </a:r>
                      <a:endParaRPr lang="zh-CN" sz="400" kern="100">
                        <a:effectLst/>
                      </a:endParaRPr>
                    </a:p>
                    <a:p>
                      <a:pPr algn="just">
                        <a:spcAft>
                          <a:spcPts val="0"/>
                        </a:spcAft>
                      </a:pPr>
                      <a:r>
                        <a:rPr lang="en-US" sz="400" kern="100">
                          <a:effectLst/>
                        </a:rPr>
                        <a:t>  0  </a:t>
                      </a:r>
                      <a:r>
                        <a:rPr lang="zh-CN" sz="400" kern="100">
                          <a:effectLst/>
                        </a:rPr>
                        <a:t>仅当对</a:t>
                      </a:r>
                      <a:r>
                        <a:rPr lang="en-US" sz="400" kern="100">
                          <a:effectLst/>
                        </a:rPr>
                        <a:t>PDR</a:t>
                      </a:r>
                      <a:r>
                        <a:rPr lang="zh-CN" sz="400" kern="100">
                          <a:effectLst/>
                        </a:rPr>
                        <a:t>写入</a:t>
                      </a:r>
                      <a:r>
                        <a:rPr lang="en-US" sz="400" kern="100">
                          <a:effectLst/>
                        </a:rPr>
                        <a:t>0</a:t>
                      </a:r>
                      <a:r>
                        <a:rPr lang="zh-CN" sz="400" kern="100">
                          <a:effectLst/>
                        </a:rPr>
                        <a:t>后，模块才退出低功耗模式。</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r>
              <a:tr h="336661">
                <a:tc>
                  <a:txBody>
                    <a:bodyPr/>
                    <a:lstStyle/>
                    <a:p>
                      <a:pPr algn="just">
                        <a:spcAft>
                          <a:spcPts val="0"/>
                        </a:spcAft>
                      </a:pPr>
                      <a:r>
                        <a:rPr lang="en-US" sz="400" kern="100">
                          <a:effectLst/>
                        </a:rPr>
                        <a:t>8</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en-US" sz="400" kern="100">
                          <a:effectLst/>
                        </a:rPr>
                        <a:t>CDR</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zh-CN" sz="400" kern="100">
                          <a:effectLst/>
                        </a:rPr>
                        <a:t>改变数据区域请求位。</a:t>
                      </a:r>
                      <a:endParaRPr lang="zh-CN" sz="400" kern="100">
                        <a:effectLst/>
                      </a:endParaRPr>
                    </a:p>
                    <a:p>
                      <a:pPr algn="just">
                        <a:spcAft>
                          <a:spcPts val="0"/>
                        </a:spcAft>
                      </a:pPr>
                      <a:r>
                        <a:rPr lang="zh-CN" sz="400" kern="100">
                          <a:effectLst/>
                        </a:rPr>
                        <a:t>该位允许快速更新数据消息。</a:t>
                      </a:r>
                      <a:endParaRPr lang="zh-CN" sz="400" kern="100">
                        <a:effectLst/>
                      </a:endParaRPr>
                    </a:p>
                    <a:p>
                      <a:pPr marL="333375" indent="-333375" algn="just">
                        <a:spcAft>
                          <a:spcPts val="0"/>
                        </a:spcAft>
                      </a:pPr>
                      <a:r>
                        <a:rPr lang="en-US" sz="400" kern="100">
                          <a:effectLst/>
                        </a:rPr>
                        <a:t>  1  CPU</a:t>
                      </a:r>
                      <a:r>
                        <a:rPr lang="zh-CN" sz="400" kern="100">
                          <a:effectLst/>
                        </a:rPr>
                        <a:t>请求向由</a:t>
                      </a:r>
                      <a:r>
                        <a:rPr lang="en-US" sz="400" kern="100">
                          <a:effectLst/>
                        </a:rPr>
                        <a:t>MBNR.4</a:t>
                      </a:r>
                      <a:r>
                        <a:rPr lang="zh-CN" sz="400" kern="100">
                          <a:effectLst/>
                        </a:rPr>
                        <a:t>～</a:t>
                      </a:r>
                      <a:r>
                        <a:rPr lang="en-US" sz="400" kern="100">
                          <a:effectLst/>
                        </a:rPr>
                        <a:t>0</a:t>
                      </a:r>
                      <a:r>
                        <a:rPr lang="zh-CN" sz="400" kern="100">
                          <a:effectLst/>
                        </a:rPr>
                        <a:t>（</a:t>
                      </a:r>
                      <a:r>
                        <a:rPr lang="en-US" sz="400" kern="100">
                          <a:effectLst/>
                        </a:rPr>
                        <a:t>MC[4-0]</a:t>
                      </a:r>
                      <a:r>
                        <a:rPr lang="zh-CN" sz="400" kern="100">
                          <a:effectLst/>
                        </a:rPr>
                        <a:t>）确定的邮箱的数据区写数据。</a:t>
                      </a:r>
                      <a:r>
                        <a:rPr lang="en-US" sz="400" kern="100">
                          <a:effectLst/>
                        </a:rPr>
                        <a:t>CPU</a:t>
                      </a:r>
                      <a:r>
                        <a:rPr lang="zh-CN" sz="400" kern="100">
                          <a:effectLst/>
                        </a:rPr>
                        <a:t>访问完该邮箱后，必须将</a:t>
                      </a:r>
                      <a:r>
                        <a:rPr lang="en-US" sz="400" kern="100">
                          <a:effectLst/>
                        </a:rPr>
                        <a:t>CDR</a:t>
                      </a:r>
                      <a:r>
                        <a:rPr lang="zh-CN" sz="400" kern="100">
                          <a:effectLst/>
                        </a:rPr>
                        <a:t>位清除。在</a:t>
                      </a:r>
                      <a:r>
                        <a:rPr lang="en-US" sz="400" kern="100">
                          <a:effectLst/>
                        </a:rPr>
                        <a:t>CDR</a:t>
                      </a:r>
                      <a:r>
                        <a:rPr lang="zh-CN" sz="400" kern="100">
                          <a:effectLst/>
                        </a:rPr>
                        <a:t>置位时，</a:t>
                      </a:r>
                      <a:r>
                        <a:rPr lang="en-US" sz="400" kern="100">
                          <a:effectLst/>
                        </a:rPr>
                        <a:t>CAN</a:t>
                      </a:r>
                      <a:r>
                        <a:rPr lang="zh-CN" sz="400" kern="100">
                          <a:effectLst/>
                        </a:rPr>
                        <a:t>模块不会发送该邮箱里的内容。在从邮箱中读取数据然后将其存储到发送缓冲器，由状态机检测该位。</a:t>
                      </a:r>
                      <a:endParaRPr lang="zh-CN" sz="400" kern="100">
                        <a:effectLst/>
                      </a:endParaRPr>
                    </a:p>
                    <a:p>
                      <a:pPr algn="just">
                        <a:spcAft>
                          <a:spcPts val="0"/>
                        </a:spcAft>
                      </a:pPr>
                      <a:r>
                        <a:rPr lang="en-US" sz="400" kern="100">
                          <a:effectLst/>
                        </a:rPr>
                        <a:t>  0  CPU</a:t>
                      </a:r>
                      <a:r>
                        <a:rPr lang="zh-CN" sz="400" kern="100">
                          <a:effectLst/>
                        </a:rPr>
                        <a:t>请求正常操作。</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r>
              <a:tr h="255688">
                <a:tc>
                  <a:txBody>
                    <a:bodyPr/>
                    <a:lstStyle/>
                    <a:p>
                      <a:pPr algn="just">
                        <a:spcAft>
                          <a:spcPts val="0"/>
                        </a:spcAft>
                      </a:pPr>
                      <a:r>
                        <a:rPr lang="en-US" sz="400" kern="100">
                          <a:effectLst/>
                        </a:rPr>
                        <a:t>7</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en-US" sz="400" kern="100">
                          <a:effectLst/>
                        </a:rPr>
                        <a:t>ABO</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zh-CN" sz="400" kern="100">
                          <a:effectLst/>
                        </a:rPr>
                        <a:t>自动总线连接位。</a:t>
                      </a:r>
                      <a:endParaRPr lang="zh-CN" sz="400" kern="100">
                        <a:effectLst/>
                      </a:endParaRPr>
                    </a:p>
                    <a:p>
                      <a:pPr algn="just">
                        <a:spcAft>
                          <a:spcPts val="0"/>
                        </a:spcAft>
                      </a:pPr>
                      <a:r>
                        <a:rPr lang="zh-CN" sz="400" kern="100">
                          <a:effectLst/>
                        </a:rPr>
                        <a:t>该位是</a:t>
                      </a:r>
                      <a:r>
                        <a:rPr lang="en-US" sz="400" kern="100">
                          <a:effectLst/>
                        </a:rPr>
                        <a:t>EALLOW</a:t>
                      </a:r>
                      <a:r>
                        <a:rPr lang="zh-CN" sz="400" kern="100">
                          <a:effectLst/>
                        </a:rPr>
                        <a:t>保护的。</a:t>
                      </a:r>
                      <a:endParaRPr lang="zh-CN" sz="400" kern="100">
                        <a:effectLst/>
                      </a:endParaRPr>
                    </a:p>
                    <a:p>
                      <a:pPr marL="333375" indent="-333375" algn="just">
                        <a:spcAft>
                          <a:spcPts val="0"/>
                        </a:spcAft>
                      </a:pPr>
                      <a:r>
                        <a:rPr lang="en-US" sz="400" kern="100">
                          <a:effectLst/>
                        </a:rPr>
                        <a:t>  1  </a:t>
                      </a:r>
                      <a:r>
                        <a:rPr lang="zh-CN" sz="400" kern="100">
                          <a:effectLst/>
                        </a:rPr>
                        <a:t>在总线脱离状态下，当检测到</a:t>
                      </a:r>
                      <a:r>
                        <a:rPr lang="en-US" sz="400" kern="100">
                          <a:effectLst/>
                        </a:rPr>
                        <a:t>128</a:t>
                      </a:r>
                      <a:r>
                        <a:rPr lang="zh-CN" sz="400" kern="100">
                          <a:effectLst/>
                        </a:rPr>
                        <a:t>×</a:t>
                      </a:r>
                      <a:r>
                        <a:rPr lang="en-US" sz="400" kern="100">
                          <a:effectLst/>
                        </a:rPr>
                        <a:t>11</a:t>
                      </a:r>
                      <a:r>
                        <a:rPr lang="zh-CN" sz="400" kern="100">
                          <a:effectLst/>
                        </a:rPr>
                        <a:t>个隐性位后，模块将自动恢复总线的连接状态。</a:t>
                      </a:r>
                      <a:endParaRPr lang="zh-CN" sz="400" kern="100">
                        <a:effectLst/>
                      </a:endParaRPr>
                    </a:p>
                    <a:p>
                      <a:pPr marL="333375" indent="-333375" algn="just">
                        <a:spcAft>
                          <a:spcPts val="0"/>
                        </a:spcAft>
                      </a:pPr>
                      <a:r>
                        <a:rPr lang="en-US" sz="400" kern="100">
                          <a:effectLst/>
                        </a:rPr>
                        <a:t>  0  </a:t>
                      </a:r>
                      <a:r>
                        <a:rPr lang="zh-CN" sz="400" kern="100">
                          <a:effectLst/>
                        </a:rPr>
                        <a:t>无操作</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r>
              <a:tr h="319610">
                <a:tc>
                  <a:txBody>
                    <a:bodyPr/>
                    <a:lstStyle/>
                    <a:p>
                      <a:pPr algn="just">
                        <a:spcAft>
                          <a:spcPts val="0"/>
                        </a:spcAft>
                      </a:pPr>
                      <a:r>
                        <a:rPr lang="en-US" sz="400" kern="100">
                          <a:effectLst/>
                        </a:rPr>
                        <a:t>6</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en-US" sz="400" kern="100">
                          <a:effectLst/>
                        </a:rPr>
                        <a:t>STM</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zh-CN" sz="400" kern="100" dirty="0">
                          <a:effectLst/>
                        </a:rPr>
                        <a:t>自测试模式使能位。</a:t>
                      </a:r>
                      <a:endParaRPr lang="zh-CN" sz="400" kern="100" dirty="0">
                        <a:effectLst/>
                      </a:endParaRPr>
                    </a:p>
                    <a:p>
                      <a:pPr algn="just">
                        <a:spcAft>
                          <a:spcPts val="0"/>
                        </a:spcAft>
                      </a:pPr>
                      <a:r>
                        <a:rPr lang="zh-CN" sz="400" kern="100" dirty="0">
                          <a:effectLst/>
                        </a:rPr>
                        <a:t>该位是</a:t>
                      </a:r>
                      <a:r>
                        <a:rPr lang="en-US" sz="400" kern="100" dirty="0">
                          <a:effectLst/>
                        </a:rPr>
                        <a:t>EALLOW</a:t>
                      </a:r>
                      <a:r>
                        <a:rPr lang="zh-CN" sz="400" kern="100" dirty="0">
                          <a:effectLst/>
                        </a:rPr>
                        <a:t>保护的。</a:t>
                      </a:r>
                      <a:endParaRPr lang="zh-CN" sz="400" kern="100" dirty="0">
                        <a:effectLst/>
                      </a:endParaRPr>
                    </a:p>
                    <a:p>
                      <a:pPr marL="88900" indent="-88900" algn="just">
                        <a:spcAft>
                          <a:spcPts val="0"/>
                        </a:spcAft>
                      </a:pPr>
                      <a:r>
                        <a:rPr lang="en-US" sz="400" kern="100" dirty="0">
                          <a:effectLst/>
                        </a:rPr>
                        <a:t>  1 </a:t>
                      </a:r>
                      <a:r>
                        <a:rPr lang="zh-CN" sz="400" kern="100" dirty="0" smtClean="0">
                          <a:effectLst/>
                        </a:rPr>
                        <a:t>模块</a:t>
                      </a:r>
                      <a:r>
                        <a:rPr lang="zh-CN" sz="400" kern="100" dirty="0">
                          <a:effectLst/>
                        </a:rPr>
                        <a:t>工作在自测试模式。此时</a:t>
                      </a:r>
                      <a:r>
                        <a:rPr lang="en-US" sz="400" kern="100" dirty="0">
                          <a:effectLst/>
                        </a:rPr>
                        <a:t>CAN</a:t>
                      </a:r>
                      <a:r>
                        <a:rPr lang="zh-CN" sz="400" kern="100" dirty="0">
                          <a:effectLst/>
                        </a:rPr>
                        <a:t>模块生成自己的应答信号，这样，在没有总线连接到模块时，也可使能相应的操作。消息没有被发送，但可以读取并存储在适当的邮箱中。</a:t>
                      </a:r>
                      <a:endParaRPr lang="zh-CN" sz="400" kern="100" dirty="0">
                        <a:effectLst/>
                      </a:endParaRPr>
                    </a:p>
                    <a:p>
                      <a:pPr algn="just">
                        <a:spcAft>
                          <a:spcPts val="0"/>
                        </a:spcAft>
                      </a:pPr>
                      <a:r>
                        <a:rPr lang="en-US" sz="400" kern="100" dirty="0">
                          <a:effectLst/>
                        </a:rPr>
                        <a:t>  0  </a:t>
                      </a:r>
                      <a:r>
                        <a:rPr lang="zh-CN" sz="400" kern="100" dirty="0">
                          <a:effectLst/>
                        </a:rPr>
                        <a:t>模块工作在正常模式。</a:t>
                      </a:r>
                      <a:endParaRPr lang="zh-CN" sz="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r>
              <a:tr h="336661">
                <a:tc>
                  <a:txBody>
                    <a:bodyPr/>
                    <a:lstStyle/>
                    <a:p>
                      <a:pPr algn="just">
                        <a:spcAft>
                          <a:spcPts val="0"/>
                        </a:spcAft>
                      </a:pPr>
                      <a:r>
                        <a:rPr lang="en-US" sz="400" kern="100">
                          <a:effectLst/>
                        </a:rPr>
                        <a:t>5</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en-US" sz="400" kern="100">
                          <a:effectLst/>
                        </a:rPr>
                        <a:t>SRES</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zh-CN" sz="400" kern="100" dirty="0">
                          <a:effectLst/>
                        </a:rPr>
                        <a:t>模块软件复位。</a:t>
                      </a:r>
                      <a:endParaRPr lang="zh-CN" sz="400" kern="100" dirty="0">
                        <a:effectLst/>
                      </a:endParaRPr>
                    </a:p>
                    <a:p>
                      <a:pPr algn="just">
                        <a:spcAft>
                          <a:spcPts val="0"/>
                        </a:spcAft>
                      </a:pPr>
                      <a:r>
                        <a:rPr lang="zh-CN" sz="400" kern="100" dirty="0">
                          <a:effectLst/>
                        </a:rPr>
                        <a:t>该位只能进行写操作，读出的数据始终为</a:t>
                      </a:r>
                      <a:r>
                        <a:rPr lang="en-US" sz="400" kern="100" dirty="0">
                          <a:effectLst/>
                        </a:rPr>
                        <a:t>0</a:t>
                      </a:r>
                      <a:r>
                        <a:rPr lang="zh-CN" sz="400" kern="100" dirty="0">
                          <a:effectLst/>
                        </a:rPr>
                        <a:t>。</a:t>
                      </a:r>
                      <a:endParaRPr lang="zh-CN" sz="400" kern="100" dirty="0">
                        <a:effectLst/>
                      </a:endParaRPr>
                    </a:p>
                    <a:p>
                      <a:pPr marL="88900" indent="-88900" algn="just">
                        <a:spcAft>
                          <a:spcPts val="0"/>
                        </a:spcAft>
                        <a:tabLst>
                          <a:tab pos="88900" algn="l"/>
                        </a:tabLst>
                      </a:pPr>
                      <a:r>
                        <a:rPr lang="en-US" sz="400" kern="100" dirty="0">
                          <a:effectLst/>
                        </a:rPr>
                        <a:t>  1 </a:t>
                      </a:r>
                      <a:r>
                        <a:rPr lang="zh-CN" sz="400" kern="100" dirty="0" smtClean="0">
                          <a:effectLst/>
                        </a:rPr>
                        <a:t>对</a:t>
                      </a:r>
                      <a:r>
                        <a:rPr lang="zh-CN" sz="400" kern="100" dirty="0">
                          <a:effectLst/>
                        </a:rPr>
                        <a:t>这一位的写操作会引起模块的软件复位（除了受保护的寄存器以外，所有的参数将复位到默认值）。但这不会修改邮箱内容和错误寄存器。在不至于造成通信混乱的情况下，将取消未完成的和正在进行的传输。</a:t>
                      </a:r>
                      <a:endParaRPr lang="zh-CN" sz="400" kern="100" dirty="0">
                        <a:effectLst/>
                      </a:endParaRPr>
                    </a:p>
                    <a:p>
                      <a:pPr algn="just">
                        <a:spcAft>
                          <a:spcPts val="0"/>
                        </a:spcAft>
                      </a:pPr>
                      <a:r>
                        <a:rPr lang="en-US" sz="400" kern="100" dirty="0">
                          <a:effectLst/>
                        </a:rPr>
                        <a:t>  0 </a:t>
                      </a:r>
                      <a:r>
                        <a:rPr lang="zh-CN" sz="400" kern="100" dirty="0" smtClean="0">
                          <a:effectLst/>
                        </a:rPr>
                        <a:t>无效</a:t>
                      </a:r>
                      <a:r>
                        <a:rPr lang="zh-CN" sz="400" kern="100" dirty="0">
                          <a:effectLst/>
                        </a:rPr>
                        <a:t>。</a:t>
                      </a:r>
                      <a:endParaRPr lang="zh-CN" sz="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r>
              <a:tr h="192378">
                <a:tc>
                  <a:txBody>
                    <a:bodyPr/>
                    <a:lstStyle/>
                    <a:p>
                      <a:pPr algn="just">
                        <a:spcAft>
                          <a:spcPts val="0"/>
                        </a:spcAft>
                      </a:pPr>
                      <a:r>
                        <a:rPr lang="en-US" sz="400" kern="100">
                          <a:effectLst/>
                        </a:rPr>
                        <a:t>4</a:t>
                      </a:r>
                      <a:r>
                        <a:rPr lang="zh-CN" sz="400" kern="100">
                          <a:effectLst/>
                        </a:rPr>
                        <a:t>～</a:t>
                      </a:r>
                      <a:r>
                        <a:rPr lang="en-US" sz="400" kern="100">
                          <a:effectLst/>
                        </a:rPr>
                        <a:t>0</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en-US" sz="400" kern="100">
                          <a:effectLst/>
                        </a:rPr>
                        <a:t>MBNR[4:0]</a:t>
                      </a:r>
                      <a:endParaRPr lang="zh-CN" sz="400" kern="10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c>
                  <a:txBody>
                    <a:bodyPr/>
                    <a:lstStyle/>
                    <a:p>
                      <a:pPr algn="just">
                        <a:spcAft>
                          <a:spcPts val="0"/>
                        </a:spcAft>
                      </a:pPr>
                      <a:r>
                        <a:rPr lang="zh-CN" sz="400" kern="100" dirty="0">
                          <a:effectLst/>
                        </a:rPr>
                        <a:t>邮箱号。</a:t>
                      </a:r>
                      <a:endParaRPr lang="zh-CN" sz="400" kern="100" dirty="0">
                        <a:effectLst/>
                      </a:endParaRPr>
                    </a:p>
                    <a:p>
                      <a:pPr algn="just">
                        <a:spcAft>
                          <a:spcPts val="0"/>
                        </a:spcAft>
                      </a:pPr>
                      <a:r>
                        <a:rPr lang="en-US" sz="400" kern="100" dirty="0">
                          <a:effectLst/>
                        </a:rPr>
                        <a:t>MBNR.4</a:t>
                      </a:r>
                      <a:r>
                        <a:rPr lang="zh-CN" sz="400" kern="100" dirty="0">
                          <a:effectLst/>
                        </a:rPr>
                        <a:t>位只用于</a:t>
                      </a:r>
                      <a:r>
                        <a:rPr lang="en-US" sz="400" kern="100" dirty="0">
                          <a:effectLst/>
                        </a:rPr>
                        <a:t>eCAN</a:t>
                      </a:r>
                      <a:r>
                        <a:rPr lang="zh-CN" sz="400" kern="100" dirty="0">
                          <a:effectLst/>
                        </a:rPr>
                        <a:t>模式，而对</a:t>
                      </a:r>
                      <a:r>
                        <a:rPr lang="en-US" sz="400" kern="100" dirty="0">
                          <a:effectLst/>
                        </a:rPr>
                        <a:t>SCC</a:t>
                      </a:r>
                      <a:r>
                        <a:rPr lang="zh-CN" sz="400" kern="100" dirty="0">
                          <a:effectLst/>
                        </a:rPr>
                        <a:t>模式保留。</a:t>
                      </a:r>
                      <a:r>
                        <a:rPr lang="en-US" sz="400" kern="100" dirty="0">
                          <a:effectLst/>
                        </a:rPr>
                        <a:t>CPU</a:t>
                      </a:r>
                      <a:r>
                        <a:rPr lang="zh-CN" sz="400" kern="100" dirty="0">
                          <a:effectLst/>
                        </a:rPr>
                        <a:t>请求对其数据区进行写操作的邮箱号。使用这一区域需要同时需要考虑</a:t>
                      </a:r>
                      <a:r>
                        <a:rPr lang="en-US" sz="400" kern="100" dirty="0">
                          <a:effectLst/>
                        </a:rPr>
                        <a:t>CDR</a:t>
                      </a:r>
                      <a:r>
                        <a:rPr lang="zh-CN" sz="400" kern="100" dirty="0">
                          <a:effectLst/>
                        </a:rPr>
                        <a:t>位的设置。</a:t>
                      </a:r>
                      <a:endParaRPr lang="zh-CN" sz="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0612" marR="20612"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位时序配置寄存器</a:t>
            </a:r>
            <a:r>
              <a:rPr lang="en-US" altLang="zh-CN" dirty="0"/>
              <a:t>CANBTC</a:t>
            </a:r>
            <a:endParaRPr lang="zh-CN" altLang="en-US" dirty="0"/>
          </a:p>
        </p:txBody>
      </p:sp>
      <p:sp>
        <p:nvSpPr>
          <p:cNvPr id="2" name="矩形 1"/>
          <p:cNvSpPr/>
          <p:nvPr/>
        </p:nvSpPr>
        <p:spPr>
          <a:xfrm>
            <a:off x="359532" y="771550"/>
            <a:ext cx="8424936" cy="1569660"/>
          </a:xfrm>
          <a:prstGeom prst="rect">
            <a:avLst/>
          </a:prstGeom>
        </p:spPr>
        <p:txBody>
          <a:bodyPr wrap="square">
            <a:spAutoFit/>
          </a:bodyPr>
          <a:lstStyle/>
          <a:p>
            <a:pPr indent="538480"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位时序配置寄存器</a:t>
            </a:r>
            <a:r>
              <a:rPr lang="en-US" altLang="zh-CN" sz="2000" kern="100" dirty="0">
                <a:solidFill>
                  <a:schemeClr val="tx1">
                    <a:lumMod val="65000"/>
                    <a:lumOff val="35000"/>
                  </a:schemeClr>
                </a:solidFill>
                <a:latin typeface="+mn-ea"/>
                <a:cs typeface="Times New Roman" panose="02020603050405020304" pitchFamily="18" charset="0"/>
              </a:rPr>
              <a:t>CANBTC</a:t>
            </a:r>
            <a:r>
              <a:rPr lang="zh-CN" altLang="zh-CN" sz="2000" kern="100" dirty="0">
                <a:solidFill>
                  <a:schemeClr val="tx1">
                    <a:lumMod val="65000"/>
                    <a:lumOff val="35000"/>
                  </a:schemeClr>
                </a:solidFill>
                <a:latin typeface="+mn-ea"/>
                <a:cs typeface="Times New Roman" panose="02020603050405020304" pitchFamily="18" charset="0"/>
              </a:rPr>
              <a:t>用来配置</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zh-CN" sz="2000" kern="100" dirty="0">
                <a:solidFill>
                  <a:schemeClr val="tx1">
                    <a:lumMod val="65000"/>
                    <a:lumOff val="35000"/>
                  </a:schemeClr>
                </a:solidFill>
                <a:latin typeface="+mn-ea"/>
                <a:cs typeface="Times New Roman" panose="02020603050405020304" pitchFamily="18" charset="0"/>
              </a:rPr>
              <a:t>节点的适当的网络时序参数，例如通信传输的波特率。在使用</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zh-CN" sz="2000" kern="100" dirty="0">
                <a:solidFill>
                  <a:schemeClr val="tx1">
                    <a:lumMod val="65000"/>
                    <a:lumOff val="35000"/>
                  </a:schemeClr>
                </a:solidFill>
                <a:latin typeface="+mn-ea"/>
                <a:cs typeface="Times New Roman" panose="02020603050405020304" pitchFamily="18" charset="0"/>
              </a:rPr>
              <a:t>模块前，必须对该寄存器进行编程。在应用时，该寄存器被写保护，只能在初始化阶段时进行写操作。位时序配置寄存器</a:t>
            </a:r>
            <a:r>
              <a:rPr lang="en-US" altLang="zh-CN" sz="2000" kern="100" dirty="0">
                <a:solidFill>
                  <a:schemeClr val="tx1">
                    <a:lumMod val="65000"/>
                    <a:lumOff val="35000"/>
                  </a:schemeClr>
                </a:solidFill>
                <a:latin typeface="+mn-ea"/>
                <a:cs typeface="Times New Roman" panose="02020603050405020304" pitchFamily="18" charset="0"/>
              </a:rPr>
              <a:t>CANBTC</a:t>
            </a:r>
            <a:r>
              <a:rPr lang="zh-CN" altLang="zh-CN"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17-32</a:t>
            </a:r>
            <a:r>
              <a:rPr lang="zh-CN" altLang="zh-CN"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pic>
        <p:nvPicPr>
          <p:cNvPr id="4" name="图片 3"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3872" y="2341210"/>
            <a:ext cx="6876256" cy="1211121"/>
          </a:xfrm>
          <a:prstGeom prst="rect">
            <a:avLst/>
          </a:prstGeom>
        </p:spPr>
      </p:pic>
      <p:sp>
        <p:nvSpPr>
          <p:cNvPr id="5" name="矩形 4"/>
          <p:cNvSpPr/>
          <p:nvPr/>
        </p:nvSpPr>
        <p:spPr>
          <a:xfrm>
            <a:off x="2423367" y="3723878"/>
            <a:ext cx="4297267" cy="400110"/>
          </a:xfrm>
          <a:prstGeom prst="rect">
            <a:avLst/>
          </a:prstGeom>
        </p:spPr>
        <p:txBody>
          <a:bodyPr wrap="none">
            <a:spAutoFit/>
          </a:bodyPr>
          <a:lstStyle/>
          <a:p>
            <a:pPr algn="ctr">
              <a:spcAft>
                <a:spcPts val="0"/>
              </a:spcAft>
            </a:pPr>
            <a:r>
              <a:rPr lang="zh-CN" altLang="en-US"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17-32 </a:t>
            </a:r>
            <a:r>
              <a:rPr lang="zh-CN" altLang="en-US" sz="2000" kern="100" dirty="0">
                <a:latin typeface="+mn-ea"/>
                <a:cs typeface="Times New Roman" panose="02020603050405020304" pitchFamily="18" charset="0"/>
              </a:rPr>
              <a:t>位时序配置寄存器</a:t>
            </a:r>
            <a:r>
              <a:rPr lang="en-US" altLang="zh-CN" sz="2000" kern="100" dirty="0">
                <a:latin typeface="+mn-ea"/>
                <a:cs typeface="Times New Roman" panose="02020603050405020304" pitchFamily="18" charset="0"/>
              </a:rPr>
              <a:t>CANBTC</a:t>
            </a:r>
            <a:endParaRPr lang="zh-CN" altLang="zh-CN" sz="2000" kern="100" dirty="0">
              <a:latin typeface="+mn-ea"/>
              <a:cs typeface="Times New Roman" panose="02020603050405020304" pitchFamily="18" charset="0"/>
            </a:endParaRPr>
          </a:p>
        </p:txBody>
      </p:sp>
      <p:sp>
        <p:nvSpPr>
          <p:cNvPr id="7" name="矩形 6"/>
          <p:cNvSpPr/>
          <p:nvPr/>
        </p:nvSpPr>
        <p:spPr>
          <a:xfrm>
            <a:off x="539552" y="4304832"/>
            <a:ext cx="7992888" cy="707886"/>
          </a:xfrm>
          <a:prstGeom prst="rect">
            <a:avLst/>
          </a:prstGeom>
        </p:spPr>
        <p:txBody>
          <a:bodyPr wrap="square">
            <a:spAutoFit/>
          </a:bodyPr>
          <a:lstStyle/>
          <a:p>
            <a:pPr algn="just">
              <a:spcAft>
                <a:spcPts val="0"/>
              </a:spcAft>
            </a:pPr>
            <a:r>
              <a:rPr lang="zh-CN" altLang="en-US"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RWPI=</a:t>
            </a:r>
            <a:r>
              <a:rPr lang="zh-CN" altLang="en-US" sz="2000" kern="100" dirty="0">
                <a:latin typeface="+mn-ea"/>
                <a:cs typeface="Times New Roman" panose="02020603050405020304" pitchFamily="18" charset="0"/>
              </a:rPr>
              <a:t>在任何模式可读，仅在</a:t>
            </a:r>
            <a:r>
              <a:rPr lang="en-US" altLang="zh-CN" sz="2000" kern="100" dirty="0">
                <a:latin typeface="+mn-ea"/>
                <a:cs typeface="Times New Roman" panose="02020603050405020304" pitchFamily="18" charset="0"/>
              </a:rPr>
              <a:t>EALLOW</a:t>
            </a:r>
            <a:r>
              <a:rPr lang="zh-CN" altLang="en-US" sz="2000" kern="100" dirty="0">
                <a:latin typeface="+mn-ea"/>
                <a:cs typeface="Times New Roman" panose="02020603050405020304" pitchFamily="18" charset="0"/>
              </a:rPr>
              <a:t>模式中在初始化期间可写；</a:t>
            </a:r>
            <a:r>
              <a:rPr lang="en-US" altLang="zh-CN" sz="2000" kern="100" dirty="0">
                <a:latin typeface="+mn-ea"/>
                <a:cs typeface="Times New Roman" panose="02020603050405020304" pitchFamily="18" charset="0"/>
              </a:rPr>
              <a:t>–n=</a:t>
            </a:r>
            <a:r>
              <a:rPr lang="zh-CN" altLang="en-US" sz="2000" kern="100" dirty="0">
                <a:latin typeface="+mn-ea"/>
                <a:cs typeface="Times New Roman" panose="02020603050405020304" pitchFamily="18" charset="0"/>
              </a:rPr>
              <a:t>复位后的值；</a:t>
            </a:r>
            <a:r>
              <a:rPr lang="en-US" altLang="zh-CN" sz="2000" kern="100" dirty="0">
                <a:latin typeface="+mn-ea"/>
                <a:cs typeface="Times New Roman" panose="02020603050405020304" pitchFamily="18" charset="0"/>
              </a:rPr>
              <a:t>–x=</a:t>
            </a:r>
            <a:r>
              <a:rPr lang="zh-CN" altLang="en-US" sz="2000" kern="100" dirty="0">
                <a:latin typeface="+mn-ea"/>
                <a:cs typeface="Times New Roman" panose="02020603050405020304" pitchFamily="18" charset="0"/>
              </a:rPr>
              <a:t>仅在</a:t>
            </a:r>
            <a:r>
              <a:rPr lang="en-US" altLang="zh-CN" sz="2000" kern="100" dirty="0">
                <a:latin typeface="+mn-ea"/>
                <a:cs typeface="Times New Roman" panose="02020603050405020304" pitchFamily="18" charset="0"/>
              </a:rPr>
              <a:t>eCAN</a:t>
            </a:r>
            <a:r>
              <a:rPr lang="zh-CN" altLang="en-US" sz="2000" kern="100" dirty="0">
                <a:latin typeface="+mn-ea"/>
                <a:cs typeface="Times New Roman" panose="02020603050405020304" pitchFamily="18" charset="0"/>
              </a:rPr>
              <a:t>是不确定的。</a:t>
            </a:r>
            <a:endParaRPr lang="zh-CN" altLang="zh-CN" sz="20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位时序配置寄存器</a:t>
            </a:r>
            <a:r>
              <a:rPr lang="en-US" altLang="zh-CN" dirty="0"/>
              <a:t>CANBTC</a:t>
            </a:r>
            <a:endParaRPr lang="zh-CN" altLang="en-US" dirty="0"/>
          </a:p>
        </p:txBody>
      </p:sp>
      <p:graphicFrame>
        <p:nvGraphicFramePr>
          <p:cNvPr id="3" name="表格 2"/>
          <p:cNvGraphicFramePr>
            <a:graphicFrameLocks noGrp="1"/>
          </p:cNvGraphicFramePr>
          <p:nvPr/>
        </p:nvGraphicFramePr>
        <p:xfrm>
          <a:off x="2411760" y="915566"/>
          <a:ext cx="4220196" cy="3749040"/>
        </p:xfrm>
        <a:graphic>
          <a:graphicData uri="http://schemas.openxmlformats.org/drawingml/2006/table">
            <a:tbl>
              <a:tblPr firstRow="1" bandRow="1">
                <a:tableStyleId>{00A15C55-8517-42AA-B614-E9B94910E393}</a:tableStyleId>
              </a:tblPr>
              <a:tblGrid>
                <a:gridCol w="355883"/>
                <a:gridCol w="665001"/>
                <a:gridCol w="3199312"/>
              </a:tblGrid>
              <a:tr h="0">
                <a:tc>
                  <a:txBody>
                    <a:bodyPr/>
                    <a:lstStyle/>
                    <a:p>
                      <a:pPr algn="just">
                        <a:spcAft>
                          <a:spcPts val="0"/>
                        </a:spcAft>
                      </a:pPr>
                      <a:r>
                        <a:rPr lang="zh-CN" sz="600" kern="100">
                          <a:effectLst/>
                        </a:rPr>
                        <a:t>位</a:t>
                      </a:r>
                      <a:endParaRPr lang="zh-CN" sz="600" kern="100">
                        <a:effectLst/>
                        <a:latin typeface="+mn-ea"/>
                        <a:ea typeface="+mn-ea"/>
                        <a:cs typeface="Times New Roman" panose="02020603050405020304" pitchFamily="18" charset="0"/>
                      </a:endParaRPr>
                    </a:p>
                  </a:txBody>
                  <a:tcPr marL="30304" marR="30304" marT="0" marB="0"/>
                </a:tc>
                <a:tc>
                  <a:txBody>
                    <a:bodyPr/>
                    <a:lstStyle/>
                    <a:p>
                      <a:pPr algn="just">
                        <a:spcAft>
                          <a:spcPts val="0"/>
                        </a:spcAft>
                      </a:pPr>
                      <a:r>
                        <a:rPr lang="zh-CN" sz="600" kern="100">
                          <a:effectLst/>
                        </a:rPr>
                        <a:t>名称</a:t>
                      </a:r>
                      <a:endParaRPr lang="zh-CN" sz="600" kern="100">
                        <a:effectLst/>
                        <a:latin typeface="+mn-ea"/>
                        <a:ea typeface="+mn-ea"/>
                        <a:cs typeface="Times New Roman" panose="02020603050405020304" pitchFamily="18" charset="0"/>
                      </a:endParaRPr>
                    </a:p>
                  </a:txBody>
                  <a:tcPr marL="30304" marR="30304" marT="0" marB="0"/>
                </a:tc>
                <a:tc>
                  <a:txBody>
                    <a:bodyPr/>
                    <a:lstStyle/>
                    <a:p>
                      <a:pPr algn="just">
                        <a:spcAft>
                          <a:spcPts val="0"/>
                        </a:spcAft>
                      </a:pPr>
                      <a:r>
                        <a:rPr lang="zh-CN" sz="600" kern="100">
                          <a:effectLst/>
                        </a:rPr>
                        <a:t>说明</a:t>
                      </a:r>
                      <a:endParaRPr lang="zh-CN" sz="600" kern="100">
                        <a:effectLst/>
                        <a:latin typeface="+mn-ea"/>
                        <a:ea typeface="+mn-ea"/>
                        <a:cs typeface="Times New Roman" panose="02020603050405020304" pitchFamily="18" charset="0"/>
                      </a:endParaRPr>
                    </a:p>
                  </a:txBody>
                  <a:tcPr marL="30304" marR="30304" marT="0" marB="0"/>
                </a:tc>
              </a:tr>
              <a:tr h="141420">
                <a:tc>
                  <a:txBody>
                    <a:bodyPr/>
                    <a:lstStyle/>
                    <a:p>
                      <a:pPr algn="just">
                        <a:spcAft>
                          <a:spcPts val="0"/>
                        </a:spcAft>
                      </a:pPr>
                      <a:r>
                        <a:rPr lang="en-US" sz="600" kern="100">
                          <a:effectLst/>
                        </a:rPr>
                        <a:t>31</a:t>
                      </a:r>
                      <a:r>
                        <a:rPr lang="zh-CN" sz="600" kern="100">
                          <a:effectLst/>
                        </a:rPr>
                        <a:t>～</a:t>
                      </a:r>
                      <a:r>
                        <a:rPr lang="en-US" sz="600" kern="100">
                          <a:effectLst/>
                        </a:rPr>
                        <a:t>24</a:t>
                      </a:r>
                      <a:endParaRPr lang="zh-CN" sz="600" kern="100">
                        <a:effectLst/>
                        <a:latin typeface="+mn-ea"/>
                        <a:ea typeface="+mn-ea"/>
                        <a:cs typeface="Times New Roman" panose="02020603050405020304" pitchFamily="18" charset="0"/>
                      </a:endParaRPr>
                    </a:p>
                  </a:txBody>
                  <a:tcPr marL="30304" marR="30304" marT="0" marB="0"/>
                </a:tc>
                <a:tc>
                  <a:txBody>
                    <a:bodyPr/>
                    <a:lstStyle/>
                    <a:p>
                      <a:pPr algn="just">
                        <a:spcAft>
                          <a:spcPts val="0"/>
                        </a:spcAft>
                      </a:pPr>
                      <a:r>
                        <a:rPr lang="en-US" sz="600" kern="100">
                          <a:effectLst/>
                        </a:rPr>
                        <a:t>Reserved</a:t>
                      </a:r>
                      <a:endParaRPr lang="zh-CN" sz="600" kern="100">
                        <a:effectLst/>
                        <a:latin typeface="+mn-ea"/>
                        <a:ea typeface="+mn-ea"/>
                        <a:cs typeface="Times New Roman" panose="02020603050405020304" pitchFamily="18" charset="0"/>
                      </a:endParaRPr>
                    </a:p>
                  </a:txBody>
                  <a:tcPr marL="30304" marR="30304" marT="0" marB="0"/>
                </a:tc>
                <a:tc>
                  <a:txBody>
                    <a:bodyPr/>
                    <a:lstStyle/>
                    <a:p>
                      <a:pPr marL="333375" indent="-333375" algn="just">
                        <a:spcAft>
                          <a:spcPts val="0"/>
                        </a:spcAft>
                      </a:pPr>
                      <a:r>
                        <a:rPr lang="zh-CN" sz="600" kern="100">
                          <a:effectLst/>
                        </a:rPr>
                        <a:t>保留位。</a:t>
                      </a:r>
                      <a:endParaRPr lang="zh-CN" sz="600" kern="100">
                        <a:effectLst/>
                      </a:endParaRPr>
                    </a:p>
                    <a:p>
                      <a:pPr marL="333375" indent="-333375" algn="just">
                        <a:spcAft>
                          <a:spcPts val="0"/>
                        </a:spcAft>
                      </a:pPr>
                      <a:r>
                        <a:rPr lang="zh-CN" sz="600" kern="100">
                          <a:effectLst/>
                        </a:rPr>
                        <a:t>读操作为不确定值，写操作无效。</a:t>
                      </a:r>
                      <a:endParaRPr lang="zh-CN" sz="600" kern="100">
                        <a:effectLst/>
                        <a:latin typeface="+mn-ea"/>
                        <a:ea typeface="+mn-ea"/>
                        <a:cs typeface="Times New Roman" panose="02020603050405020304" pitchFamily="18" charset="0"/>
                      </a:endParaRPr>
                    </a:p>
                  </a:txBody>
                  <a:tcPr marL="30304" marR="30304" marT="0" marB="0"/>
                </a:tc>
              </a:tr>
              <a:tr h="494969">
                <a:tc>
                  <a:txBody>
                    <a:bodyPr/>
                    <a:lstStyle/>
                    <a:p>
                      <a:pPr algn="just">
                        <a:spcAft>
                          <a:spcPts val="0"/>
                        </a:spcAft>
                      </a:pPr>
                      <a:r>
                        <a:rPr lang="en-US" sz="600" kern="100">
                          <a:effectLst/>
                        </a:rPr>
                        <a:t>23</a:t>
                      </a:r>
                      <a:r>
                        <a:rPr lang="zh-CN" sz="600" kern="100">
                          <a:effectLst/>
                        </a:rPr>
                        <a:t>～</a:t>
                      </a:r>
                      <a:r>
                        <a:rPr lang="en-US" sz="600" kern="100">
                          <a:effectLst/>
                        </a:rPr>
                        <a:t>17</a:t>
                      </a:r>
                      <a:endParaRPr lang="zh-CN" sz="600" kern="100">
                        <a:effectLst/>
                        <a:latin typeface="+mn-ea"/>
                        <a:ea typeface="+mn-ea"/>
                        <a:cs typeface="Times New Roman" panose="02020603050405020304" pitchFamily="18" charset="0"/>
                      </a:endParaRPr>
                    </a:p>
                  </a:txBody>
                  <a:tcPr marL="30304" marR="30304" marT="0" marB="0"/>
                </a:tc>
                <a:tc>
                  <a:txBody>
                    <a:bodyPr/>
                    <a:lstStyle/>
                    <a:p>
                      <a:pPr algn="just">
                        <a:spcAft>
                          <a:spcPts val="0"/>
                        </a:spcAft>
                      </a:pPr>
                      <a:r>
                        <a:rPr lang="en-US" sz="600" kern="100">
                          <a:effectLst/>
                        </a:rPr>
                        <a:t>BRPreg [7</a:t>
                      </a:r>
                      <a:r>
                        <a:rPr lang="zh-CN" sz="600" kern="100">
                          <a:effectLst/>
                        </a:rPr>
                        <a:t>：</a:t>
                      </a:r>
                      <a:r>
                        <a:rPr lang="en-US" sz="600" kern="100">
                          <a:effectLst/>
                        </a:rPr>
                        <a:t>0]</a:t>
                      </a:r>
                      <a:endParaRPr lang="zh-CN" sz="600" kern="100">
                        <a:effectLst/>
                        <a:latin typeface="+mn-ea"/>
                        <a:ea typeface="+mn-ea"/>
                        <a:cs typeface="Times New Roman" panose="02020603050405020304" pitchFamily="18" charset="0"/>
                      </a:endParaRPr>
                    </a:p>
                  </a:txBody>
                  <a:tcPr marL="30304" marR="30304" marT="0" marB="0"/>
                </a:tc>
                <a:tc>
                  <a:txBody>
                    <a:bodyPr/>
                    <a:lstStyle/>
                    <a:p>
                      <a:pPr marL="333375" indent="-333375" algn="just">
                        <a:spcAft>
                          <a:spcPts val="0"/>
                        </a:spcAft>
                      </a:pPr>
                      <a:r>
                        <a:rPr lang="zh-CN" sz="600" kern="100" dirty="0">
                          <a:effectLst/>
                        </a:rPr>
                        <a:t>波特率预定标器。</a:t>
                      </a:r>
                      <a:endParaRPr lang="zh-CN" sz="600" kern="100" dirty="0">
                        <a:effectLst/>
                      </a:endParaRPr>
                    </a:p>
                    <a:p>
                      <a:pPr marL="333375" indent="-333375" algn="just">
                        <a:spcAft>
                          <a:spcPts val="0"/>
                        </a:spcAft>
                      </a:pPr>
                      <a:r>
                        <a:rPr lang="zh-CN" sz="600" kern="100" dirty="0">
                          <a:effectLst/>
                        </a:rPr>
                        <a:t>这个寄存器为波特率设定预定标器。</a:t>
                      </a:r>
                      <a:endParaRPr lang="zh-CN" sz="600" kern="100" dirty="0">
                        <a:effectLst/>
                      </a:endParaRPr>
                    </a:p>
                    <a:p>
                      <a:pPr algn="just">
                        <a:spcAft>
                          <a:spcPts val="0"/>
                        </a:spcAft>
                      </a:pPr>
                      <a:r>
                        <a:rPr lang="zh-CN" sz="600" kern="100" dirty="0">
                          <a:effectLst/>
                        </a:rPr>
                        <a:t>一个时间份额</a:t>
                      </a:r>
                      <a:r>
                        <a:rPr lang="en-US" sz="600" kern="100" dirty="0">
                          <a:effectLst/>
                        </a:rPr>
                        <a:t>TQ</a:t>
                      </a:r>
                      <a:r>
                        <a:rPr lang="zh-CN" sz="600" kern="100" dirty="0">
                          <a:effectLst/>
                        </a:rPr>
                        <a:t>的长度定义为：</a:t>
                      </a:r>
                      <a:r>
                        <a:rPr lang="en-US" sz="600" kern="100" dirty="0">
                          <a:effectLst/>
                        </a:rPr>
                        <a:t>TQ=</a:t>
                      </a:r>
                      <a:r>
                        <a:rPr lang="zh-CN" sz="600" kern="100" dirty="0">
                          <a:effectLst/>
                        </a:rPr>
                        <a:t>（</a:t>
                      </a:r>
                      <a:r>
                        <a:rPr lang="en-US" sz="600" kern="100" dirty="0">
                          <a:effectLst/>
                        </a:rPr>
                        <a:t>1/SYSCLK</a:t>
                      </a:r>
                      <a:r>
                        <a:rPr lang="zh-CN" sz="600" kern="100" dirty="0">
                          <a:effectLst/>
                        </a:rPr>
                        <a:t>）×（</a:t>
                      </a:r>
                      <a:r>
                        <a:rPr lang="en-US" sz="600" kern="100" dirty="0">
                          <a:effectLst/>
                        </a:rPr>
                        <a:t>BRPreg+1</a:t>
                      </a:r>
                      <a:r>
                        <a:rPr lang="zh-CN" sz="600" kern="100" dirty="0">
                          <a:effectLst/>
                        </a:rPr>
                        <a:t>）其中</a:t>
                      </a:r>
                      <a:r>
                        <a:rPr lang="en-US" sz="600" kern="100" dirty="0">
                          <a:effectLst/>
                        </a:rPr>
                        <a:t>SYSCLK</a:t>
                      </a:r>
                      <a:r>
                        <a:rPr lang="zh-CN" sz="600" kern="100" dirty="0">
                          <a:effectLst/>
                        </a:rPr>
                        <a:t>为</a:t>
                      </a:r>
                      <a:r>
                        <a:rPr lang="en-US" sz="600" kern="100" dirty="0">
                          <a:effectLst/>
                        </a:rPr>
                        <a:t>CAN</a:t>
                      </a:r>
                      <a:r>
                        <a:rPr lang="zh-CN" sz="600" kern="100" dirty="0">
                          <a:effectLst/>
                        </a:rPr>
                        <a:t>模块系统时钟的频率。</a:t>
                      </a:r>
                      <a:r>
                        <a:rPr lang="en-US" sz="600" kern="100" dirty="0" err="1">
                          <a:effectLst/>
                        </a:rPr>
                        <a:t>BRPreg</a:t>
                      </a:r>
                      <a:r>
                        <a:rPr lang="zh-CN" sz="600" kern="100" dirty="0">
                          <a:effectLst/>
                        </a:rPr>
                        <a:t>表示预定标器的寄存器值，也就是写入到</a:t>
                      </a:r>
                      <a:r>
                        <a:rPr lang="en-US" sz="600" kern="100" dirty="0">
                          <a:effectLst/>
                        </a:rPr>
                        <a:t>CANBTC</a:t>
                      </a:r>
                      <a:r>
                        <a:rPr lang="zh-CN" sz="600" kern="100" dirty="0">
                          <a:effectLst/>
                        </a:rPr>
                        <a:t>寄存器</a:t>
                      </a:r>
                      <a:r>
                        <a:rPr lang="en-US" sz="600" kern="100" dirty="0">
                          <a:effectLst/>
                        </a:rPr>
                        <a:t>23</a:t>
                      </a:r>
                      <a:r>
                        <a:rPr lang="zh-CN" sz="600" kern="100" dirty="0">
                          <a:effectLst/>
                        </a:rPr>
                        <a:t>～</a:t>
                      </a:r>
                      <a:r>
                        <a:rPr lang="en-US" sz="600" kern="100" dirty="0">
                          <a:effectLst/>
                        </a:rPr>
                        <a:t>17</a:t>
                      </a:r>
                      <a:r>
                        <a:rPr lang="zh-CN" sz="600" kern="100" dirty="0">
                          <a:effectLst/>
                        </a:rPr>
                        <a:t>位的值。当</a:t>
                      </a:r>
                      <a:r>
                        <a:rPr lang="en-US" sz="600" kern="100" dirty="0">
                          <a:effectLst/>
                        </a:rPr>
                        <a:t>CAN</a:t>
                      </a:r>
                      <a:r>
                        <a:rPr lang="zh-CN" sz="600" kern="100" dirty="0">
                          <a:effectLst/>
                        </a:rPr>
                        <a:t>访问它时，这个值自动加</a:t>
                      </a:r>
                      <a:r>
                        <a:rPr lang="en-US" sz="600" kern="100" dirty="0">
                          <a:effectLst/>
                        </a:rPr>
                        <a:t>1</a:t>
                      </a:r>
                      <a:r>
                        <a:rPr lang="zh-CN" sz="600" kern="100" dirty="0">
                          <a:effectLst/>
                        </a:rPr>
                        <a:t>。增加以后的值表示为</a:t>
                      </a:r>
                      <a:r>
                        <a:rPr lang="en-US" sz="600" kern="100" dirty="0">
                          <a:effectLst/>
                        </a:rPr>
                        <a:t>BRP</a:t>
                      </a:r>
                      <a:r>
                        <a:rPr lang="zh-CN" sz="600" kern="100" dirty="0">
                          <a:effectLst/>
                        </a:rPr>
                        <a:t>（</a:t>
                      </a:r>
                      <a:r>
                        <a:rPr lang="en-US" sz="600" kern="100" dirty="0">
                          <a:effectLst/>
                        </a:rPr>
                        <a:t>BRP=BRPreg+1</a:t>
                      </a:r>
                      <a:r>
                        <a:rPr lang="zh-CN" sz="600" kern="100" dirty="0">
                          <a:effectLst/>
                        </a:rPr>
                        <a:t>），</a:t>
                      </a:r>
                      <a:r>
                        <a:rPr lang="en-US" sz="600" kern="100" dirty="0">
                          <a:effectLst/>
                        </a:rPr>
                        <a:t>BRP</a:t>
                      </a:r>
                      <a:r>
                        <a:rPr lang="zh-CN" sz="600" kern="100" dirty="0">
                          <a:effectLst/>
                        </a:rPr>
                        <a:t>从</a:t>
                      </a:r>
                      <a:r>
                        <a:rPr lang="en-US" sz="600" kern="100" dirty="0">
                          <a:effectLst/>
                        </a:rPr>
                        <a:t>1</a:t>
                      </a:r>
                      <a:r>
                        <a:rPr lang="zh-CN" sz="600" kern="100" dirty="0">
                          <a:effectLst/>
                        </a:rPr>
                        <a:t>～</a:t>
                      </a:r>
                      <a:r>
                        <a:rPr lang="en-US" sz="600" kern="100" dirty="0">
                          <a:effectLst/>
                        </a:rPr>
                        <a:t>256</a:t>
                      </a:r>
                      <a:r>
                        <a:rPr lang="zh-CN" sz="600" kern="100" dirty="0">
                          <a:effectLst/>
                        </a:rPr>
                        <a:t>可编程。</a:t>
                      </a:r>
                      <a:endParaRPr lang="zh-CN" sz="600" kern="100" dirty="0">
                        <a:effectLst/>
                        <a:latin typeface="+mn-ea"/>
                        <a:ea typeface="+mn-ea"/>
                        <a:cs typeface="Times New Roman" panose="02020603050405020304" pitchFamily="18" charset="0"/>
                      </a:endParaRPr>
                    </a:p>
                  </a:txBody>
                  <a:tcPr marL="30304" marR="30304" marT="0" marB="0"/>
                </a:tc>
              </a:tr>
              <a:tr h="141420">
                <a:tc>
                  <a:txBody>
                    <a:bodyPr/>
                    <a:lstStyle/>
                    <a:p>
                      <a:pPr algn="just">
                        <a:spcAft>
                          <a:spcPts val="0"/>
                        </a:spcAft>
                      </a:pPr>
                      <a:r>
                        <a:rPr lang="en-US" sz="600" kern="100">
                          <a:effectLst/>
                        </a:rPr>
                        <a:t>15</a:t>
                      </a:r>
                      <a:r>
                        <a:rPr lang="zh-CN" sz="600" kern="100">
                          <a:effectLst/>
                        </a:rPr>
                        <a:t>～</a:t>
                      </a:r>
                      <a:r>
                        <a:rPr lang="en-US" sz="600" kern="100">
                          <a:effectLst/>
                        </a:rPr>
                        <a:t>10</a:t>
                      </a:r>
                      <a:endParaRPr lang="zh-CN" sz="600" kern="100">
                        <a:effectLst/>
                        <a:latin typeface="+mn-ea"/>
                        <a:ea typeface="+mn-ea"/>
                        <a:cs typeface="Times New Roman" panose="02020603050405020304" pitchFamily="18" charset="0"/>
                      </a:endParaRPr>
                    </a:p>
                  </a:txBody>
                  <a:tcPr marL="30304" marR="30304" marT="0" marB="0"/>
                </a:tc>
                <a:tc>
                  <a:txBody>
                    <a:bodyPr/>
                    <a:lstStyle/>
                    <a:p>
                      <a:pPr algn="just">
                        <a:spcAft>
                          <a:spcPts val="0"/>
                        </a:spcAft>
                      </a:pPr>
                      <a:r>
                        <a:rPr lang="en-US" sz="600" kern="100">
                          <a:effectLst/>
                        </a:rPr>
                        <a:t>Reserved</a:t>
                      </a:r>
                      <a:endParaRPr lang="zh-CN" sz="600" kern="100">
                        <a:effectLst/>
                        <a:latin typeface="+mn-ea"/>
                        <a:ea typeface="+mn-ea"/>
                        <a:cs typeface="Times New Roman" panose="02020603050405020304" pitchFamily="18" charset="0"/>
                      </a:endParaRPr>
                    </a:p>
                  </a:txBody>
                  <a:tcPr marL="30304" marR="30304" marT="0" marB="0"/>
                </a:tc>
                <a:tc>
                  <a:txBody>
                    <a:bodyPr/>
                    <a:lstStyle/>
                    <a:p>
                      <a:pPr algn="just">
                        <a:spcAft>
                          <a:spcPts val="0"/>
                        </a:spcAft>
                      </a:pPr>
                      <a:r>
                        <a:rPr lang="zh-CN" sz="600" kern="100">
                          <a:effectLst/>
                        </a:rPr>
                        <a:t>保留位。</a:t>
                      </a:r>
                      <a:endParaRPr lang="zh-CN" sz="600" kern="100">
                        <a:effectLst/>
                      </a:endParaRPr>
                    </a:p>
                    <a:p>
                      <a:pPr algn="just">
                        <a:spcAft>
                          <a:spcPts val="0"/>
                        </a:spcAft>
                      </a:pPr>
                      <a:r>
                        <a:rPr lang="zh-CN" sz="600" kern="100">
                          <a:effectLst/>
                        </a:rPr>
                        <a:t>读操作为不确定值，写操作无效。</a:t>
                      </a:r>
                      <a:endParaRPr lang="zh-CN" sz="600" kern="100">
                        <a:effectLst/>
                        <a:latin typeface="+mn-ea"/>
                        <a:ea typeface="+mn-ea"/>
                        <a:cs typeface="Times New Roman" panose="02020603050405020304" pitchFamily="18" charset="0"/>
                      </a:endParaRPr>
                    </a:p>
                  </a:txBody>
                  <a:tcPr marL="30304" marR="30304" marT="0" marB="0"/>
                </a:tc>
              </a:tr>
              <a:tr h="707099">
                <a:tc>
                  <a:txBody>
                    <a:bodyPr/>
                    <a:lstStyle/>
                    <a:p>
                      <a:pPr algn="just">
                        <a:spcAft>
                          <a:spcPts val="0"/>
                        </a:spcAft>
                      </a:pPr>
                      <a:r>
                        <a:rPr lang="en-US" sz="600" kern="100">
                          <a:effectLst/>
                        </a:rPr>
                        <a:t>9</a:t>
                      </a:r>
                      <a:r>
                        <a:rPr lang="zh-CN" sz="600" kern="100">
                          <a:effectLst/>
                        </a:rPr>
                        <a:t>～</a:t>
                      </a:r>
                      <a:r>
                        <a:rPr lang="en-US" sz="600" kern="100">
                          <a:effectLst/>
                        </a:rPr>
                        <a:t>8</a:t>
                      </a:r>
                      <a:endParaRPr lang="zh-CN" sz="600" kern="100">
                        <a:effectLst/>
                        <a:latin typeface="+mn-ea"/>
                        <a:ea typeface="+mn-ea"/>
                        <a:cs typeface="Times New Roman" panose="02020603050405020304" pitchFamily="18" charset="0"/>
                      </a:endParaRPr>
                    </a:p>
                  </a:txBody>
                  <a:tcPr marL="30304" marR="30304" marT="0" marB="0"/>
                </a:tc>
                <a:tc>
                  <a:txBody>
                    <a:bodyPr/>
                    <a:lstStyle/>
                    <a:p>
                      <a:pPr algn="just">
                        <a:spcAft>
                          <a:spcPts val="0"/>
                        </a:spcAft>
                      </a:pPr>
                      <a:r>
                        <a:rPr lang="en-US" sz="600" kern="100">
                          <a:effectLst/>
                        </a:rPr>
                        <a:t>SJWreg [1</a:t>
                      </a:r>
                      <a:r>
                        <a:rPr lang="zh-CN" sz="600" kern="100">
                          <a:effectLst/>
                        </a:rPr>
                        <a:t>：</a:t>
                      </a:r>
                      <a:r>
                        <a:rPr lang="en-US" sz="600" kern="100">
                          <a:effectLst/>
                        </a:rPr>
                        <a:t>0]</a:t>
                      </a:r>
                      <a:endParaRPr lang="zh-CN" sz="600" kern="100">
                        <a:effectLst/>
                        <a:latin typeface="+mn-ea"/>
                        <a:ea typeface="+mn-ea"/>
                        <a:cs typeface="Times New Roman" panose="02020603050405020304" pitchFamily="18" charset="0"/>
                      </a:endParaRPr>
                    </a:p>
                  </a:txBody>
                  <a:tcPr marL="30304" marR="30304" marT="0" marB="0"/>
                </a:tc>
                <a:tc>
                  <a:txBody>
                    <a:bodyPr/>
                    <a:lstStyle/>
                    <a:p>
                      <a:pPr algn="just">
                        <a:spcAft>
                          <a:spcPts val="0"/>
                        </a:spcAft>
                      </a:pPr>
                      <a:r>
                        <a:rPr lang="zh-CN" sz="600" kern="100" dirty="0">
                          <a:effectLst/>
                        </a:rPr>
                        <a:t>同步跳转宽度控制位。</a:t>
                      </a:r>
                      <a:endParaRPr lang="zh-CN" sz="600" kern="100" dirty="0">
                        <a:effectLst/>
                      </a:endParaRPr>
                    </a:p>
                    <a:p>
                      <a:pPr algn="just">
                        <a:spcAft>
                          <a:spcPts val="0"/>
                        </a:spcAft>
                      </a:pPr>
                      <a:r>
                        <a:rPr lang="en-US" sz="600" kern="100" dirty="0">
                          <a:effectLst/>
                        </a:rPr>
                        <a:t>SJW</a:t>
                      </a:r>
                      <a:r>
                        <a:rPr lang="zh-CN" sz="600" kern="100" dirty="0">
                          <a:effectLst/>
                        </a:rPr>
                        <a:t>参数指示了当进行重新同步时，可允许一个位延长或缩短多少个</a:t>
                      </a:r>
                      <a:r>
                        <a:rPr lang="en-US" sz="600" kern="100" dirty="0">
                          <a:effectLst/>
                        </a:rPr>
                        <a:t>TQ</a:t>
                      </a:r>
                      <a:r>
                        <a:rPr lang="zh-CN" sz="600" kern="100" dirty="0">
                          <a:effectLst/>
                        </a:rPr>
                        <a:t>单元。该值可以在</a:t>
                      </a:r>
                      <a:r>
                        <a:rPr lang="en-US" sz="600" kern="100" dirty="0">
                          <a:effectLst/>
                        </a:rPr>
                        <a:t>1</a:t>
                      </a:r>
                      <a:r>
                        <a:rPr lang="zh-CN" sz="600" kern="100" dirty="0">
                          <a:effectLst/>
                        </a:rPr>
                        <a:t>（</a:t>
                      </a:r>
                      <a:r>
                        <a:rPr lang="en-US" sz="600" kern="100" dirty="0">
                          <a:effectLst/>
                        </a:rPr>
                        <a:t>SJW=00b</a:t>
                      </a:r>
                      <a:r>
                        <a:rPr lang="zh-CN" sz="600" kern="100" dirty="0">
                          <a:effectLst/>
                        </a:rPr>
                        <a:t>）和</a:t>
                      </a:r>
                      <a:r>
                        <a:rPr lang="en-US" sz="600" kern="100" dirty="0">
                          <a:effectLst/>
                        </a:rPr>
                        <a:t>4</a:t>
                      </a:r>
                      <a:r>
                        <a:rPr lang="zh-CN" sz="600" kern="100" dirty="0">
                          <a:effectLst/>
                        </a:rPr>
                        <a:t>（</a:t>
                      </a:r>
                      <a:r>
                        <a:rPr lang="en-US" sz="600" kern="100" dirty="0">
                          <a:effectLst/>
                        </a:rPr>
                        <a:t>SJW=11b</a:t>
                      </a:r>
                      <a:r>
                        <a:rPr lang="zh-CN" sz="600" kern="100" dirty="0">
                          <a:effectLst/>
                        </a:rPr>
                        <a:t>）之间调整。</a:t>
                      </a:r>
                      <a:endParaRPr lang="zh-CN" sz="600" kern="100" dirty="0">
                        <a:effectLst/>
                      </a:endParaRPr>
                    </a:p>
                    <a:p>
                      <a:pPr indent="276225" algn="just">
                        <a:spcAft>
                          <a:spcPts val="0"/>
                        </a:spcAft>
                      </a:pPr>
                      <a:r>
                        <a:rPr lang="en-US" sz="600" kern="100" dirty="0" err="1">
                          <a:effectLst/>
                        </a:rPr>
                        <a:t>SJWreg</a:t>
                      </a:r>
                      <a:r>
                        <a:rPr lang="zh-CN" sz="600" kern="100" dirty="0">
                          <a:effectLst/>
                        </a:rPr>
                        <a:t>表示重新同步跳跃宽度的寄存器值，也就是写入到</a:t>
                      </a:r>
                      <a:r>
                        <a:rPr lang="en-US" sz="600" kern="100" dirty="0">
                          <a:effectLst/>
                        </a:rPr>
                        <a:t>CANBTC</a:t>
                      </a:r>
                      <a:r>
                        <a:rPr lang="zh-CN" sz="600" kern="100" dirty="0">
                          <a:effectLst/>
                        </a:rPr>
                        <a:t>寄存器的</a:t>
                      </a:r>
                      <a:r>
                        <a:rPr lang="en-US" sz="600" kern="100" dirty="0">
                          <a:effectLst/>
                        </a:rPr>
                        <a:t>9</a:t>
                      </a:r>
                      <a:r>
                        <a:rPr lang="zh-CN" sz="600" kern="100" dirty="0">
                          <a:effectLst/>
                        </a:rPr>
                        <a:t>～</a:t>
                      </a:r>
                      <a:r>
                        <a:rPr lang="en-US" sz="600" kern="100" dirty="0">
                          <a:effectLst/>
                        </a:rPr>
                        <a:t>8</a:t>
                      </a:r>
                      <a:r>
                        <a:rPr lang="zh-CN" sz="600" kern="100" dirty="0">
                          <a:effectLst/>
                        </a:rPr>
                        <a:t>位中的值。当</a:t>
                      </a:r>
                      <a:r>
                        <a:rPr lang="en-US" sz="600" kern="100" dirty="0">
                          <a:effectLst/>
                        </a:rPr>
                        <a:t>CAN</a:t>
                      </a:r>
                      <a:r>
                        <a:rPr lang="zh-CN" sz="600" kern="100" dirty="0">
                          <a:effectLst/>
                        </a:rPr>
                        <a:t>模块访问它时，该值自动加</a:t>
                      </a:r>
                      <a:r>
                        <a:rPr lang="en-US" sz="600" kern="100" dirty="0">
                          <a:effectLst/>
                        </a:rPr>
                        <a:t>1</a:t>
                      </a:r>
                      <a:r>
                        <a:rPr lang="zh-CN" sz="600" kern="100" dirty="0">
                          <a:effectLst/>
                        </a:rPr>
                        <a:t>。增加以后的值由符号</a:t>
                      </a:r>
                      <a:r>
                        <a:rPr lang="en-US" sz="600" kern="100" dirty="0">
                          <a:effectLst/>
                        </a:rPr>
                        <a:t>SJW</a:t>
                      </a:r>
                      <a:r>
                        <a:rPr lang="zh-CN" sz="600" kern="100" dirty="0">
                          <a:effectLst/>
                        </a:rPr>
                        <a:t>表示。</a:t>
                      </a:r>
                      <a:endParaRPr lang="zh-CN" sz="600" kern="100" dirty="0">
                        <a:effectLst/>
                      </a:endParaRPr>
                    </a:p>
                    <a:p>
                      <a:pPr indent="276225" algn="just">
                        <a:spcAft>
                          <a:spcPts val="0"/>
                        </a:spcAft>
                      </a:pPr>
                      <a:r>
                        <a:rPr lang="en-US" sz="600" kern="100" dirty="0">
                          <a:effectLst/>
                        </a:rPr>
                        <a:t>SJW=SJWreg+1</a:t>
                      </a:r>
                      <a:endParaRPr lang="zh-CN" sz="600" kern="100" dirty="0">
                        <a:effectLst/>
                      </a:endParaRPr>
                    </a:p>
                    <a:p>
                      <a:pPr indent="276225" algn="just">
                        <a:spcAft>
                          <a:spcPts val="0"/>
                        </a:spcAft>
                      </a:pPr>
                      <a:r>
                        <a:rPr lang="en-US" sz="600" kern="100" dirty="0">
                          <a:effectLst/>
                        </a:rPr>
                        <a:t>SJW</a:t>
                      </a:r>
                      <a:r>
                        <a:rPr lang="zh-CN" sz="600" kern="100" dirty="0">
                          <a:effectLst/>
                        </a:rPr>
                        <a:t>是从</a:t>
                      </a:r>
                      <a:r>
                        <a:rPr lang="en-US" sz="600" kern="100" dirty="0">
                          <a:effectLst/>
                        </a:rPr>
                        <a:t>1</a:t>
                      </a:r>
                      <a:r>
                        <a:rPr lang="zh-CN" sz="600" kern="100" dirty="0">
                          <a:effectLst/>
                        </a:rPr>
                        <a:t>～</a:t>
                      </a:r>
                      <a:r>
                        <a:rPr lang="en-US" sz="600" kern="100" dirty="0">
                          <a:effectLst/>
                        </a:rPr>
                        <a:t>4</a:t>
                      </a:r>
                      <a:r>
                        <a:rPr lang="zh-CN" sz="600" kern="100" dirty="0">
                          <a:effectLst/>
                        </a:rPr>
                        <a:t>个</a:t>
                      </a:r>
                      <a:r>
                        <a:rPr lang="en-US" sz="600" kern="100" dirty="0">
                          <a:effectLst/>
                        </a:rPr>
                        <a:t>TQ</a:t>
                      </a:r>
                      <a:r>
                        <a:rPr lang="zh-CN" sz="600" kern="100" dirty="0">
                          <a:effectLst/>
                        </a:rPr>
                        <a:t>可编程的。</a:t>
                      </a:r>
                      <a:r>
                        <a:rPr lang="en-US" sz="600" kern="100" dirty="0">
                          <a:effectLst/>
                        </a:rPr>
                        <a:t>SJW</a:t>
                      </a:r>
                      <a:r>
                        <a:rPr lang="zh-CN" sz="600" kern="100" dirty="0">
                          <a:effectLst/>
                        </a:rPr>
                        <a:t>的最大值由</a:t>
                      </a:r>
                      <a:r>
                        <a:rPr lang="en-US" sz="600" kern="100" dirty="0">
                          <a:effectLst/>
                        </a:rPr>
                        <a:t>TSEG2</a:t>
                      </a:r>
                      <a:r>
                        <a:rPr lang="zh-CN" sz="600" kern="100" dirty="0">
                          <a:effectLst/>
                        </a:rPr>
                        <a:t>和</a:t>
                      </a:r>
                      <a:r>
                        <a:rPr lang="en-US" sz="600" kern="100" dirty="0">
                          <a:effectLst/>
                        </a:rPr>
                        <a:t>4</a:t>
                      </a:r>
                      <a:r>
                        <a:rPr lang="zh-CN" sz="600" kern="100" dirty="0">
                          <a:effectLst/>
                        </a:rPr>
                        <a:t>个</a:t>
                      </a:r>
                      <a:r>
                        <a:rPr lang="en-US" sz="600" kern="100" dirty="0">
                          <a:effectLst/>
                        </a:rPr>
                        <a:t>TQ</a:t>
                      </a:r>
                      <a:r>
                        <a:rPr lang="zh-CN" sz="600" kern="100" dirty="0">
                          <a:effectLst/>
                        </a:rPr>
                        <a:t>的最小值决定，即</a:t>
                      </a:r>
                      <a:endParaRPr lang="zh-CN" sz="600" kern="100" dirty="0">
                        <a:effectLst/>
                      </a:endParaRPr>
                    </a:p>
                    <a:p>
                      <a:pPr indent="276225" algn="just">
                        <a:spcAft>
                          <a:spcPts val="0"/>
                        </a:spcAft>
                      </a:pPr>
                      <a:r>
                        <a:rPr lang="en-US" sz="600" kern="100" dirty="0">
                          <a:effectLst/>
                        </a:rPr>
                        <a:t>SJW</a:t>
                      </a:r>
                      <a:r>
                        <a:rPr lang="zh-CN" sz="600" kern="100" dirty="0">
                          <a:effectLst/>
                        </a:rPr>
                        <a:t>（</a:t>
                      </a:r>
                      <a:r>
                        <a:rPr lang="en-US" sz="600" kern="100" dirty="0">
                          <a:effectLst/>
                        </a:rPr>
                        <a:t>max</a:t>
                      </a:r>
                      <a:r>
                        <a:rPr lang="zh-CN" sz="600" kern="100" dirty="0">
                          <a:effectLst/>
                        </a:rPr>
                        <a:t>）</a:t>
                      </a:r>
                      <a:r>
                        <a:rPr lang="en-US" sz="600" kern="100" dirty="0">
                          <a:effectLst/>
                        </a:rPr>
                        <a:t>=min[4TQ</a:t>
                      </a:r>
                      <a:r>
                        <a:rPr lang="zh-CN" sz="600" kern="100" dirty="0">
                          <a:effectLst/>
                        </a:rPr>
                        <a:t>，</a:t>
                      </a:r>
                      <a:r>
                        <a:rPr lang="en-US" sz="600" kern="100" dirty="0">
                          <a:effectLst/>
                        </a:rPr>
                        <a:t>TSEG2]</a:t>
                      </a:r>
                      <a:endParaRPr lang="zh-CN" sz="600" kern="100" dirty="0">
                        <a:effectLst/>
                        <a:latin typeface="+mn-ea"/>
                        <a:ea typeface="+mn-ea"/>
                        <a:cs typeface="Times New Roman" panose="02020603050405020304" pitchFamily="18" charset="0"/>
                      </a:endParaRPr>
                    </a:p>
                  </a:txBody>
                  <a:tcPr marL="30304" marR="30304" marT="0" marB="0"/>
                </a:tc>
              </a:tr>
              <a:tr h="424259">
                <a:tc>
                  <a:txBody>
                    <a:bodyPr/>
                    <a:lstStyle/>
                    <a:p>
                      <a:pPr algn="just">
                        <a:spcAft>
                          <a:spcPts val="0"/>
                        </a:spcAft>
                      </a:pPr>
                      <a:r>
                        <a:rPr lang="en-US" sz="600" kern="100">
                          <a:effectLst/>
                        </a:rPr>
                        <a:t>7</a:t>
                      </a:r>
                      <a:endParaRPr lang="zh-CN" sz="600" kern="100">
                        <a:effectLst/>
                        <a:latin typeface="+mn-ea"/>
                        <a:ea typeface="+mn-ea"/>
                        <a:cs typeface="Times New Roman" panose="02020603050405020304" pitchFamily="18" charset="0"/>
                      </a:endParaRPr>
                    </a:p>
                  </a:txBody>
                  <a:tcPr marL="30304" marR="30304" marT="0" marB="0"/>
                </a:tc>
                <a:tc>
                  <a:txBody>
                    <a:bodyPr/>
                    <a:lstStyle/>
                    <a:p>
                      <a:pPr algn="just">
                        <a:spcAft>
                          <a:spcPts val="0"/>
                        </a:spcAft>
                      </a:pPr>
                      <a:r>
                        <a:rPr lang="en-US" sz="600" kern="100">
                          <a:effectLst/>
                        </a:rPr>
                        <a:t>SAM</a:t>
                      </a:r>
                      <a:endParaRPr lang="zh-CN" sz="600" kern="100">
                        <a:effectLst/>
                        <a:latin typeface="+mn-ea"/>
                        <a:ea typeface="+mn-ea"/>
                        <a:cs typeface="Times New Roman" panose="02020603050405020304" pitchFamily="18" charset="0"/>
                      </a:endParaRPr>
                    </a:p>
                  </a:txBody>
                  <a:tcPr marL="30304" marR="30304" marT="0" marB="0"/>
                </a:tc>
                <a:tc>
                  <a:txBody>
                    <a:bodyPr/>
                    <a:lstStyle/>
                    <a:p>
                      <a:pPr algn="just">
                        <a:spcAft>
                          <a:spcPts val="0"/>
                        </a:spcAft>
                      </a:pPr>
                      <a:r>
                        <a:rPr lang="zh-CN" sz="600" kern="100">
                          <a:effectLst/>
                        </a:rPr>
                        <a:t>该参数由</a:t>
                      </a:r>
                      <a:r>
                        <a:rPr lang="en-US" sz="600" kern="100">
                          <a:effectLst/>
                        </a:rPr>
                        <a:t>CAN</a:t>
                      </a:r>
                      <a:r>
                        <a:rPr lang="zh-CN" sz="600" kern="100">
                          <a:effectLst/>
                        </a:rPr>
                        <a:t>模块设置，确定</a:t>
                      </a:r>
                      <a:r>
                        <a:rPr lang="en-US" sz="600" kern="100">
                          <a:effectLst/>
                        </a:rPr>
                        <a:t>CAN</a:t>
                      </a:r>
                      <a:r>
                        <a:rPr lang="zh-CN" sz="600" kern="100">
                          <a:effectLst/>
                        </a:rPr>
                        <a:t>总线数据的采样次数。当</a:t>
                      </a:r>
                      <a:r>
                        <a:rPr lang="en-US" sz="600" kern="100">
                          <a:effectLst/>
                        </a:rPr>
                        <a:t>SAM</a:t>
                      </a:r>
                      <a:r>
                        <a:rPr lang="zh-CN" sz="600" kern="100">
                          <a:effectLst/>
                        </a:rPr>
                        <a:t>位被置位时，</a:t>
                      </a:r>
                      <a:r>
                        <a:rPr lang="en-US" sz="600" kern="100">
                          <a:effectLst/>
                        </a:rPr>
                        <a:t>CAN</a:t>
                      </a:r>
                      <a:r>
                        <a:rPr lang="zh-CN" sz="600" kern="100">
                          <a:effectLst/>
                        </a:rPr>
                        <a:t>模块对总线上的每位数据进行</a:t>
                      </a:r>
                      <a:r>
                        <a:rPr lang="en-US" sz="600" kern="100">
                          <a:effectLst/>
                        </a:rPr>
                        <a:t>3</a:t>
                      </a:r>
                      <a:r>
                        <a:rPr lang="zh-CN" sz="600" kern="100">
                          <a:effectLst/>
                        </a:rPr>
                        <a:t>次采样，根据结果中占多数的值来决定最终的结果。</a:t>
                      </a:r>
                      <a:endParaRPr lang="zh-CN" sz="600" kern="100">
                        <a:effectLst/>
                      </a:endParaRPr>
                    </a:p>
                    <a:p>
                      <a:pPr marL="333375" indent="-333375" algn="just">
                        <a:spcAft>
                          <a:spcPts val="0"/>
                        </a:spcAft>
                      </a:pPr>
                      <a:r>
                        <a:rPr lang="en-US" sz="600" kern="100">
                          <a:effectLst/>
                        </a:rPr>
                        <a:t>  1  CAN</a:t>
                      </a:r>
                      <a:r>
                        <a:rPr lang="zh-CN" sz="600" kern="100">
                          <a:effectLst/>
                        </a:rPr>
                        <a:t>模块采样三个值并进行多数判决。只有在波特率预定标值大于</a:t>
                      </a:r>
                      <a:r>
                        <a:rPr lang="en-US" sz="600" kern="100">
                          <a:effectLst/>
                        </a:rPr>
                        <a:t>4</a:t>
                      </a:r>
                      <a:r>
                        <a:rPr lang="zh-CN" sz="600" kern="100">
                          <a:effectLst/>
                        </a:rPr>
                        <a:t>（</a:t>
                      </a:r>
                      <a:r>
                        <a:rPr lang="en-US" sz="600" kern="100">
                          <a:effectLst/>
                        </a:rPr>
                        <a:t>BRP&gt;4</a:t>
                      </a:r>
                      <a:r>
                        <a:rPr lang="zh-CN" sz="600" kern="100">
                          <a:effectLst/>
                        </a:rPr>
                        <a:t>）时才选择这种</a:t>
                      </a:r>
                      <a:r>
                        <a:rPr lang="en-US" sz="600" kern="100">
                          <a:effectLst/>
                        </a:rPr>
                        <a:t>3</a:t>
                      </a:r>
                      <a:r>
                        <a:rPr lang="zh-CN" sz="600" kern="100">
                          <a:effectLst/>
                        </a:rPr>
                        <a:t>次采样模式。</a:t>
                      </a:r>
                      <a:endParaRPr lang="zh-CN" sz="600" kern="100">
                        <a:effectLst/>
                      </a:endParaRPr>
                    </a:p>
                    <a:p>
                      <a:pPr algn="just">
                        <a:spcAft>
                          <a:spcPts val="0"/>
                        </a:spcAft>
                      </a:pPr>
                      <a:r>
                        <a:rPr lang="en-US" sz="600" kern="100">
                          <a:effectLst/>
                        </a:rPr>
                        <a:t>  0  CAN</a:t>
                      </a:r>
                      <a:r>
                        <a:rPr lang="zh-CN" sz="600" kern="100">
                          <a:effectLst/>
                        </a:rPr>
                        <a:t>模块在每个采样点处仅采样一次。</a:t>
                      </a:r>
                      <a:endParaRPr lang="zh-CN" sz="600" kern="100">
                        <a:effectLst/>
                        <a:latin typeface="+mn-ea"/>
                        <a:ea typeface="+mn-ea"/>
                        <a:cs typeface="Times New Roman" panose="02020603050405020304" pitchFamily="18" charset="0"/>
                      </a:endParaRPr>
                    </a:p>
                  </a:txBody>
                  <a:tcPr marL="30304" marR="30304" marT="0" marB="0"/>
                </a:tc>
              </a:tr>
              <a:tr h="919229">
                <a:tc>
                  <a:txBody>
                    <a:bodyPr/>
                    <a:lstStyle/>
                    <a:p>
                      <a:pPr algn="just">
                        <a:spcAft>
                          <a:spcPts val="0"/>
                        </a:spcAft>
                      </a:pPr>
                      <a:r>
                        <a:rPr lang="en-US" sz="600" kern="100">
                          <a:effectLst/>
                        </a:rPr>
                        <a:t>6</a:t>
                      </a:r>
                      <a:r>
                        <a:rPr lang="zh-CN" sz="600" kern="100">
                          <a:effectLst/>
                        </a:rPr>
                        <a:t>～</a:t>
                      </a:r>
                      <a:r>
                        <a:rPr lang="en-US" sz="600" kern="100">
                          <a:effectLst/>
                        </a:rPr>
                        <a:t>3</a:t>
                      </a:r>
                      <a:endParaRPr lang="zh-CN" sz="600" kern="100">
                        <a:effectLst/>
                        <a:latin typeface="+mn-ea"/>
                        <a:ea typeface="+mn-ea"/>
                        <a:cs typeface="Times New Roman" panose="02020603050405020304" pitchFamily="18" charset="0"/>
                      </a:endParaRPr>
                    </a:p>
                  </a:txBody>
                  <a:tcPr marL="30304" marR="30304" marT="0" marB="0"/>
                </a:tc>
                <a:tc>
                  <a:txBody>
                    <a:bodyPr/>
                    <a:lstStyle/>
                    <a:p>
                      <a:pPr algn="just">
                        <a:spcAft>
                          <a:spcPts val="0"/>
                        </a:spcAft>
                      </a:pPr>
                      <a:r>
                        <a:rPr lang="en-US" sz="600" kern="100">
                          <a:effectLst/>
                        </a:rPr>
                        <a:t>TSEG1reg 3</a:t>
                      </a:r>
                      <a:r>
                        <a:rPr lang="zh-CN" sz="600" kern="100">
                          <a:effectLst/>
                        </a:rPr>
                        <a:t>：</a:t>
                      </a:r>
                      <a:r>
                        <a:rPr lang="en-US" sz="600" kern="100">
                          <a:effectLst/>
                        </a:rPr>
                        <a:t>0</a:t>
                      </a:r>
                      <a:endParaRPr lang="zh-CN" sz="600" kern="100">
                        <a:effectLst/>
                        <a:latin typeface="+mn-ea"/>
                        <a:ea typeface="+mn-ea"/>
                        <a:cs typeface="Times New Roman" panose="02020603050405020304" pitchFamily="18" charset="0"/>
                      </a:endParaRPr>
                    </a:p>
                  </a:txBody>
                  <a:tcPr marL="30304" marR="30304" marT="0" marB="0"/>
                </a:tc>
                <a:tc>
                  <a:txBody>
                    <a:bodyPr/>
                    <a:lstStyle/>
                    <a:p>
                      <a:pPr algn="just">
                        <a:spcAft>
                          <a:spcPts val="0"/>
                        </a:spcAft>
                      </a:pPr>
                      <a:r>
                        <a:rPr lang="zh-CN" sz="600" kern="100">
                          <a:effectLst/>
                        </a:rPr>
                        <a:t>时间段</a:t>
                      </a:r>
                      <a:r>
                        <a:rPr lang="en-US" sz="600" kern="100">
                          <a:effectLst/>
                        </a:rPr>
                        <a:t>1</a:t>
                      </a:r>
                      <a:r>
                        <a:rPr lang="zh-CN" sz="600" kern="100">
                          <a:effectLst/>
                        </a:rPr>
                        <a:t>。</a:t>
                      </a:r>
                      <a:endParaRPr lang="zh-CN" sz="600" kern="100">
                        <a:effectLst/>
                      </a:endParaRPr>
                    </a:p>
                    <a:p>
                      <a:pPr algn="just">
                        <a:spcAft>
                          <a:spcPts val="0"/>
                        </a:spcAft>
                      </a:pPr>
                      <a:r>
                        <a:rPr lang="en-US" sz="600" kern="100">
                          <a:effectLst/>
                        </a:rPr>
                        <a:t>CAN</a:t>
                      </a:r>
                      <a:r>
                        <a:rPr lang="zh-CN" sz="600" kern="100">
                          <a:effectLst/>
                        </a:rPr>
                        <a:t>总线上一个比特位的时间长度由参数</a:t>
                      </a:r>
                      <a:r>
                        <a:rPr lang="en-US" sz="600" kern="100">
                          <a:effectLst/>
                        </a:rPr>
                        <a:t>TSEG1</a:t>
                      </a:r>
                      <a:r>
                        <a:rPr lang="zh-CN" sz="600" kern="100">
                          <a:effectLst/>
                        </a:rPr>
                        <a:t>、</a:t>
                      </a:r>
                      <a:r>
                        <a:rPr lang="en-US" sz="600" kern="100">
                          <a:effectLst/>
                        </a:rPr>
                        <a:t>TSEG2</a:t>
                      </a:r>
                      <a:r>
                        <a:rPr lang="zh-CN" sz="600" kern="100">
                          <a:effectLst/>
                        </a:rPr>
                        <a:t>和</a:t>
                      </a:r>
                      <a:r>
                        <a:rPr lang="en-US" sz="600" kern="100">
                          <a:effectLst/>
                        </a:rPr>
                        <a:t>BRP</a:t>
                      </a:r>
                      <a:r>
                        <a:rPr lang="zh-CN" sz="600" kern="100">
                          <a:effectLst/>
                        </a:rPr>
                        <a:t>决定。所有</a:t>
                      </a:r>
                      <a:r>
                        <a:rPr lang="en-US" sz="600" kern="100">
                          <a:effectLst/>
                        </a:rPr>
                        <a:t>CAN</a:t>
                      </a:r>
                      <a:r>
                        <a:rPr lang="zh-CN" sz="600" kern="100">
                          <a:effectLst/>
                        </a:rPr>
                        <a:t>总线上的控制器必须具有相同的波特率和位宽度。对于个别的具有不同时钟频率的控制器，其波特率必须进行相应的调整。</a:t>
                      </a:r>
                      <a:endParaRPr lang="zh-CN" sz="600" kern="100">
                        <a:effectLst/>
                      </a:endParaRPr>
                    </a:p>
                    <a:p>
                      <a:pPr indent="276225" algn="just">
                        <a:spcAft>
                          <a:spcPts val="0"/>
                        </a:spcAft>
                      </a:pPr>
                      <a:r>
                        <a:rPr lang="zh-CN" sz="600" kern="100">
                          <a:effectLst/>
                        </a:rPr>
                        <a:t>这一参数以</a:t>
                      </a:r>
                      <a:r>
                        <a:rPr lang="en-US" sz="600" kern="100">
                          <a:effectLst/>
                        </a:rPr>
                        <a:t>TQ</a:t>
                      </a:r>
                      <a:r>
                        <a:rPr lang="zh-CN" sz="600" kern="100">
                          <a:effectLst/>
                        </a:rPr>
                        <a:t>单元为单位确定</a:t>
                      </a:r>
                      <a:r>
                        <a:rPr lang="en-US" sz="600" kern="100">
                          <a:effectLst/>
                        </a:rPr>
                        <a:t>TSEG1</a:t>
                      </a:r>
                      <a:r>
                        <a:rPr lang="zh-CN" sz="600" kern="100">
                          <a:effectLst/>
                        </a:rPr>
                        <a:t>段的长度。</a:t>
                      </a:r>
                      <a:endParaRPr lang="zh-CN" sz="600" kern="100">
                        <a:effectLst/>
                      </a:endParaRPr>
                    </a:p>
                    <a:p>
                      <a:pPr indent="276225" algn="just">
                        <a:spcAft>
                          <a:spcPts val="0"/>
                        </a:spcAft>
                      </a:pPr>
                      <a:r>
                        <a:rPr lang="en-US" sz="600" kern="100">
                          <a:effectLst/>
                        </a:rPr>
                        <a:t>TSEG1</a:t>
                      </a:r>
                      <a:r>
                        <a:rPr lang="zh-CN" sz="600" kern="100">
                          <a:effectLst/>
                        </a:rPr>
                        <a:t>合并了</a:t>
                      </a:r>
                      <a:r>
                        <a:rPr lang="en-US" sz="600" kern="100">
                          <a:effectLst/>
                        </a:rPr>
                        <a:t>PROP_SEG</a:t>
                      </a:r>
                      <a:r>
                        <a:rPr lang="zh-CN" sz="600" kern="100">
                          <a:effectLst/>
                        </a:rPr>
                        <a:t>和</a:t>
                      </a:r>
                      <a:r>
                        <a:rPr lang="en-US" sz="600" kern="100">
                          <a:effectLst/>
                        </a:rPr>
                        <a:t>PHASE_SEG1</a:t>
                      </a:r>
                      <a:r>
                        <a:rPr lang="zh-CN" sz="600" kern="100">
                          <a:effectLst/>
                        </a:rPr>
                        <a:t>，</a:t>
                      </a:r>
                      <a:r>
                        <a:rPr lang="en-US" sz="600" kern="100">
                          <a:effectLst/>
                        </a:rPr>
                        <a:t>TSEG1=PROP_SEG</a:t>
                      </a:r>
                      <a:endParaRPr lang="zh-CN" sz="600" kern="100">
                        <a:effectLst/>
                      </a:endParaRPr>
                    </a:p>
                    <a:p>
                      <a:pPr algn="just">
                        <a:spcAft>
                          <a:spcPts val="0"/>
                        </a:spcAft>
                      </a:pPr>
                      <a:r>
                        <a:rPr lang="en-US" sz="600" kern="100">
                          <a:effectLst/>
                        </a:rPr>
                        <a:t>+PHASE_SEG1</a:t>
                      </a:r>
                      <a:r>
                        <a:rPr lang="zh-CN" sz="600" kern="100">
                          <a:effectLst/>
                        </a:rPr>
                        <a:t>，其中，</a:t>
                      </a:r>
                      <a:r>
                        <a:rPr lang="en-US" sz="600" kern="100">
                          <a:effectLst/>
                        </a:rPr>
                        <a:t>PROP_SEG</a:t>
                      </a:r>
                      <a:r>
                        <a:rPr lang="zh-CN" sz="600" kern="100">
                          <a:effectLst/>
                        </a:rPr>
                        <a:t>和</a:t>
                      </a:r>
                      <a:r>
                        <a:rPr lang="en-US" sz="600" kern="100">
                          <a:effectLst/>
                        </a:rPr>
                        <a:t>PHASE_SEG1</a:t>
                      </a:r>
                      <a:r>
                        <a:rPr lang="zh-CN" sz="600" kern="100">
                          <a:effectLst/>
                        </a:rPr>
                        <a:t>是以</a:t>
                      </a:r>
                      <a:r>
                        <a:rPr lang="en-US" sz="600" kern="100">
                          <a:effectLst/>
                        </a:rPr>
                        <a:t>TQ</a:t>
                      </a:r>
                      <a:r>
                        <a:rPr lang="zh-CN" sz="600" kern="100">
                          <a:effectLst/>
                        </a:rPr>
                        <a:t>单元为单位的段的长度。</a:t>
                      </a:r>
                      <a:endParaRPr lang="zh-CN" sz="600" kern="100">
                        <a:effectLst/>
                      </a:endParaRPr>
                    </a:p>
                    <a:p>
                      <a:pPr indent="276225" algn="just">
                        <a:spcAft>
                          <a:spcPts val="0"/>
                        </a:spcAft>
                      </a:pPr>
                      <a:r>
                        <a:rPr lang="en-US" sz="600" kern="100">
                          <a:effectLst/>
                        </a:rPr>
                        <a:t>TSEG1reg  </a:t>
                      </a:r>
                      <a:r>
                        <a:rPr lang="zh-CN" sz="600" kern="100">
                          <a:effectLst/>
                        </a:rPr>
                        <a:t>表示时间段</a:t>
                      </a:r>
                      <a:r>
                        <a:rPr lang="en-US" sz="600" kern="100">
                          <a:effectLst/>
                        </a:rPr>
                        <a:t>1</a:t>
                      </a:r>
                      <a:r>
                        <a:rPr lang="zh-CN" sz="600" kern="100">
                          <a:effectLst/>
                        </a:rPr>
                        <a:t>的寄存器值，也就是写入寄存器</a:t>
                      </a:r>
                      <a:r>
                        <a:rPr lang="en-US" sz="600" kern="100">
                          <a:effectLst/>
                        </a:rPr>
                        <a:t>CANBTC</a:t>
                      </a:r>
                      <a:r>
                        <a:rPr lang="zh-CN" sz="600" kern="100">
                          <a:effectLst/>
                        </a:rPr>
                        <a:t>的</a:t>
                      </a:r>
                      <a:r>
                        <a:rPr lang="en-US" sz="600" kern="100">
                          <a:effectLst/>
                        </a:rPr>
                        <a:t>6</a:t>
                      </a:r>
                      <a:r>
                        <a:rPr lang="zh-CN" sz="600" kern="100">
                          <a:effectLst/>
                        </a:rPr>
                        <a:t>～</a:t>
                      </a:r>
                      <a:r>
                        <a:rPr lang="en-US" sz="600" kern="100">
                          <a:effectLst/>
                        </a:rPr>
                        <a:t>3 </a:t>
                      </a:r>
                      <a:r>
                        <a:rPr lang="zh-CN" sz="600" kern="100">
                          <a:effectLst/>
                        </a:rPr>
                        <a:t>位的值。当</a:t>
                      </a:r>
                      <a:r>
                        <a:rPr lang="en-US" sz="600" kern="100">
                          <a:effectLst/>
                        </a:rPr>
                        <a:t>CAN</a:t>
                      </a:r>
                      <a:r>
                        <a:rPr lang="zh-CN" sz="600" kern="100">
                          <a:effectLst/>
                        </a:rPr>
                        <a:t>模块访问它时，该值自动加</a:t>
                      </a:r>
                      <a:r>
                        <a:rPr lang="en-US" sz="600" kern="100">
                          <a:effectLst/>
                        </a:rPr>
                        <a:t>1</a:t>
                      </a:r>
                      <a:r>
                        <a:rPr lang="zh-CN" sz="600" kern="100">
                          <a:effectLst/>
                        </a:rPr>
                        <a:t>。增加以后的值由符号</a:t>
                      </a:r>
                      <a:r>
                        <a:rPr lang="en-US" sz="600" kern="100">
                          <a:effectLst/>
                        </a:rPr>
                        <a:t>TSEG1</a:t>
                      </a:r>
                      <a:r>
                        <a:rPr lang="zh-CN" sz="600" kern="100">
                          <a:effectLst/>
                        </a:rPr>
                        <a:t>表示。</a:t>
                      </a:r>
                      <a:endParaRPr lang="zh-CN" sz="600" kern="100">
                        <a:effectLst/>
                      </a:endParaRPr>
                    </a:p>
                    <a:p>
                      <a:pPr indent="276225" algn="just">
                        <a:spcAft>
                          <a:spcPts val="0"/>
                        </a:spcAft>
                      </a:pPr>
                      <a:r>
                        <a:rPr lang="en-US" sz="600" kern="100">
                          <a:effectLst/>
                        </a:rPr>
                        <a:t>TSEG1= TSEG1reg+1</a:t>
                      </a:r>
                      <a:endParaRPr lang="zh-CN" sz="600" kern="100">
                        <a:effectLst/>
                      </a:endParaRPr>
                    </a:p>
                    <a:p>
                      <a:pPr algn="just">
                        <a:spcAft>
                          <a:spcPts val="0"/>
                        </a:spcAft>
                      </a:pPr>
                      <a:r>
                        <a:rPr lang="zh-CN" sz="600" kern="100">
                          <a:effectLst/>
                        </a:rPr>
                        <a:t>应该合理选择</a:t>
                      </a:r>
                      <a:r>
                        <a:rPr lang="en-US" sz="600" kern="100">
                          <a:effectLst/>
                        </a:rPr>
                        <a:t>TSEG1</a:t>
                      </a:r>
                      <a:r>
                        <a:rPr lang="zh-CN" sz="600" kern="100">
                          <a:effectLst/>
                        </a:rPr>
                        <a:t>的值而使其大于或等于</a:t>
                      </a:r>
                      <a:r>
                        <a:rPr lang="en-US" sz="600" kern="100">
                          <a:effectLst/>
                        </a:rPr>
                        <a:t>TSEG2</a:t>
                      </a:r>
                      <a:r>
                        <a:rPr lang="zh-CN" sz="600" kern="100">
                          <a:effectLst/>
                        </a:rPr>
                        <a:t>和</a:t>
                      </a:r>
                      <a:r>
                        <a:rPr lang="en-US" sz="600" kern="100">
                          <a:effectLst/>
                        </a:rPr>
                        <a:t>IPT</a:t>
                      </a:r>
                      <a:r>
                        <a:rPr lang="zh-CN" sz="600" kern="100">
                          <a:effectLst/>
                        </a:rPr>
                        <a:t>。</a:t>
                      </a:r>
                      <a:endParaRPr lang="zh-CN" sz="600" kern="100">
                        <a:effectLst/>
                        <a:latin typeface="+mn-ea"/>
                        <a:ea typeface="+mn-ea"/>
                        <a:cs typeface="Times New Roman" panose="02020603050405020304" pitchFamily="18" charset="0"/>
                      </a:endParaRPr>
                    </a:p>
                  </a:txBody>
                  <a:tcPr marL="30304" marR="30304" marT="0" marB="0"/>
                </a:tc>
              </a:tr>
              <a:tr h="494969">
                <a:tc>
                  <a:txBody>
                    <a:bodyPr/>
                    <a:lstStyle/>
                    <a:p>
                      <a:pPr algn="just">
                        <a:spcAft>
                          <a:spcPts val="0"/>
                        </a:spcAft>
                      </a:pPr>
                      <a:r>
                        <a:rPr lang="en-US" sz="600" kern="100">
                          <a:effectLst/>
                        </a:rPr>
                        <a:t>2</a:t>
                      </a:r>
                      <a:r>
                        <a:rPr lang="zh-CN" sz="600" kern="100">
                          <a:effectLst/>
                        </a:rPr>
                        <a:t>～</a:t>
                      </a:r>
                      <a:r>
                        <a:rPr lang="en-US" sz="600" kern="100">
                          <a:effectLst/>
                        </a:rPr>
                        <a:t>0</a:t>
                      </a:r>
                      <a:endParaRPr lang="zh-CN" sz="600" kern="100">
                        <a:effectLst/>
                        <a:latin typeface="+mn-ea"/>
                        <a:ea typeface="+mn-ea"/>
                        <a:cs typeface="Times New Roman" panose="02020603050405020304" pitchFamily="18" charset="0"/>
                      </a:endParaRPr>
                    </a:p>
                  </a:txBody>
                  <a:tcPr marL="30304" marR="30304" marT="0" marB="0"/>
                </a:tc>
                <a:tc>
                  <a:txBody>
                    <a:bodyPr/>
                    <a:lstStyle/>
                    <a:p>
                      <a:pPr algn="just">
                        <a:spcAft>
                          <a:spcPts val="0"/>
                        </a:spcAft>
                      </a:pPr>
                      <a:r>
                        <a:rPr lang="en-US" sz="600" kern="100">
                          <a:effectLst/>
                        </a:rPr>
                        <a:t>TSEG2reg 2</a:t>
                      </a:r>
                      <a:r>
                        <a:rPr lang="zh-CN" sz="600" kern="100">
                          <a:effectLst/>
                        </a:rPr>
                        <a:t>：</a:t>
                      </a:r>
                      <a:r>
                        <a:rPr lang="en-US" sz="600" kern="100">
                          <a:effectLst/>
                        </a:rPr>
                        <a:t>0</a:t>
                      </a:r>
                      <a:endParaRPr lang="zh-CN" sz="600" kern="100">
                        <a:effectLst/>
                        <a:latin typeface="+mn-ea"/>
                        <a:ea typeface="+mn-ea"/>
                        <a:cs typeface="Times New Roman" panose="02020603050405020304" pitchFamily="18" charset="0"/>
                      </a:endParaRPr>
                    </a:p>
                  </a:txBody>
                  <a:tcPr marL="30304" marR="30304" marT="0" marB="0"/>
                </a:tc>
                <a:tc>
                  <a:txBody>
                    <a:bodyPr/>
                    <a:lstStyle/>
                    <a:p>
                      <a:pPr algn="just">
                        <a:spcAft>
                          <a:spcPts val="0"/>
                        </a:spcAft>
                      </a:pPr>
                      <a:r>
                        <a:rPr lang="zh-CN" sz="600" kern="100" dirty="0">
                          <a:effectLst/>
                        </a:rPr>
                        <a:t>时间段</a:t>
                      </a:r>
                      <a:r>
                        <a:rPr lang="en-US" sz="600" kern="100" dirty="0">
                          <a:effectLst/>
                        </a:rPr>
                        <a:t>2</a:t>
                      </a:r>
                      <a:r>
                        <a:rPr lang="zh-CN" sz="600" kern="100" dirty="0">
                          <a:effectLst/>
                        </a:rPr>
                        <a:t>。</a:t>
                      </a:r>
                      <a:endParaRPr lang="zh-CN" sz="600" kern="100" dirty="0">
                        <a:effectLst/>
                      </a:endParaRPr>
                    </a:p>
                    <a:p>
                      <a:pPr algn="just">
                        <a:spcAft>
                          <a:spcPts val="0"/>
                        </a:spcAft>
                      </a:pPr>
                      <a:r>
                        <a:rPr lang="en-US" sz="600" kern="100" dirty="0">
                          <a:effectLst/>
                        </a:rPr>
                        <a:t>TSEG2</a:t>
                      </a:r>
                      <a:r>
                        <a:rPr lang="zh-CN" sz="600" kern="100" dirty="0">
                          <a:effectLst/>
                        </a:rPr>
                        <a:t>以</a:t>
                      </a:r>
                      <a:r>
                        <a:rPr lang="en-US" sz="600" kern="100" dirty="0">
                          <a:effectLst/>
                        </a:rPr>
                        <a:t>TQ</a:t>
                      </a:r>
                      <a:r>
                        <a:rPr lang="zh-CN" sz="600" kern="100" dirty="0">
                          <a:effectLst/>
                        </a:rPr>
                        <a:t>单元为单位定义了</a:t>
                      </a:r>
                      <a:r>
                        <a:rPr lang="en-US" sz="600" kern="100" dirty="0">
                          <a:effectLst/>
                        </a:rPr>
                        <a:t>PHASE_SEG2</a:t>
                      </a:r>
                      <a:r>
                        <a:rPr lang="zh-CN" sz="600" kern="100" dirty="0">
                          <a:effectLst/>
                        </a:rPr>
                        <a:t>段的长度。</a:t>
                      </a:r>
                      <a:r>
                        <a:rPr lang="en-US" sz="600" kern="100" dirty="0">
                          <a:effectLst/>
                        </a:rPr>
                        <a:t>TSEG2</a:t>
                      </a:r>
                      <a:r>
                        <a:rPr lang="zh-CN" sz="600" kern="100" dirty="0">
                          <a:effectLst/>
                        </a:rPr>
                        <a:t>在</a:t>
                      </a:r>
                      <a:r>
                        <a:rPr lang="en-US" sz="600" kern="100" dirty="0">
                          <a:effectLst/>
                        </a:rPr>
                        <a:t>1TQ</a:t>
                      </a:r>
                      <a:r>
                        <a:rPr lang="zh-CN" sz="600" kern="100" dirty="0">
                          <a:effectLst/>
                        </a:rPr>
                        <a:t>～</a:t>
                      </a:r>
                      <a:r>
                        <a:rPr lang="en-US" sz="600" kern="100" dirty="0">
                          <a:effectLst/>
                        </a:rPr>
                        <a:t>8TQ</a:t>
                      </a:r>
                      <a:r>
                        <a:rPr lang="zh-CN" sz="600" kern="100" dirty="0">
                          <a:effectLst/>
                        </a:rPr>
                        <a:t>范围内可编程，并且必须满足下面的定时规则：</a:t>
                      </a:r>
                      <a:endParaRPr lang="zh-CN" sz="600" kern="100" dirty="0">
                        <a:effectLst/>
                      </a:endParaRPr>
                    </a:p>
                    <a:p>
                      <a:pPr algn="just">
                        <a:spcAft>
                          <a:spcPts val="0"/>
                        </a:spcAft>
                      </a:pPr>
                      <a:r>
                        <a:rPr lang="en-US" sz="600" kern="100" dirty="0">
                          <a:effectLst/>
                        </a:rPr>
                        <a:t>TSEG2</a:t>
                      </a:r>
                      <a:r>
                        <a:rPr lang="zh-CN" sz="600" kern="100" dirty="0">
                          <a:effectLst/>
                        </a:rPr>
                        <a:t>必须小于或等于</a:t>
                      </a:r>
                      <a:r>
                        <a:rPr lang="en-US" sz="600" kern="100" dirty="0">
                          <a:effectLst/>
                        </a:rPr>
                        <a:t>TSEG1</a:t>
                      </a:r>
                      <a:r>
                        <a:rPr lang="zh-CN" sz="600" kern="100" dirty="0">
                          <a:effectLst/>
                        </a:rPr>
                        <a:t>并且必须大于或等于</a:t>
                      </a:r>
                      <a:r>
                        <a:rPr lang="en-US" sz="600" kern="100" dirty="0">
                          <a:effectLst/>
                        </a:rPr>
                        <a:t>IPT</a:t>
                      </a:r>
                      <a:r>
                        <a:rPr lang="zh-CN" sz="600" kern="100" dirty="0">
                          <a:effectLst/>
                        </a:rPr>
                        <a:t>。</a:t>
                      </a:r>
                      <a:r>
                        <a:rPr lang="en-US" sz="600" kern="100" dirty="0">
                          <a:effectLst/>
                        </a:rPr>
                        <a:t>TSEG2reg</a:t>
                      </a:r>
                      <a:r>
                        <a:rPr lang="zh-CN" sz="600" kern="100" dirty="0">
                          <a:effectLst/>
                        </a:rPr>
                        <a:t>表示时间段</a:t>
                      </a:r>
                      <a:r>
                        <a:rPr lang="en-US" sz="600" kern="100" dirty="0">
                          <a:effectLst/>
                        </a:rPr>
                        <a:t>2</a:t>
                      </a:r>
                      <a:r>
                        <a:rPr lang="zh-CN" sz="600" kern="100" dirty="0">
                          <a:effectLst/>
                        </a:rPr>
                        <a:t>的寄存器值，也就是写入寄存器</a:t>
                      </a:r>
                      <a:r>
                        <a:rPr lang="en-US" sz="600" kern="100" dirty="0">
                          <a:effectLst/>
                        </a:rPr>
                        <a:t>CANBTC</a:t>
                      </a:r>
                      <a:r>
                        <a:rPr lang="zh-CN" sz="600" kern="100" dirty="0">
                          <a:effectLst/>
                        </a:rPr>
                        <a:t>的</a:t>
                      </a:r>
                      <a:r>
                        <a:rPr lang="en-US" sz="600" kern="100" dirty="0">
                          <a:effectLst/>
                        </a:rPr>
                        <a:t>2</a:t>
                      </a:r>
                      <a:r>
                        <a:rPr lang="zh-CN" sz="600" kern="100" dirty="0">
                          <a:effectLst/>
                        </a:rPr>
                        <a:t>～</a:t>
                      </a:r>
                      <a:r>
                        <a:rPr lang="en-US" sz="600" kern="100" dirty="0">
                          <a:effectLst/>
                        </a:rPr>
                        <a:t>0</a:t>
                      </a:r>
                      <a:r>
                        <a:rPr lang="zh-CN" sz="600" kern="100" dirty="0">
                          <a:effectLst/>
                        </a:rPr>
                        <a:t>位的值。当</a:t>
                      </a:r>
                      <a:r>
                        <a:rPr lang="en-US" sz="600" kern="100" dirty="0">
                          <a:effectLst/>
                        </a:rPr>
                        <a:t>CAN</a:t>
                      </a:r>
                      <a:r>
                        <a:rPr lang="zh-CN" sz="600" kern="100" dirty="0">
                          <a:effectLst/>
                        </a:rPr>
                        <a:t>模块访问它时，该值自动加</a:t>
                      </a:r>
                      <a:r>
                        <a:rPr lang="en-US" sz="600" kern="100" dirty="0">
                          <a:effectLst/>
                        </a:rPr>
                        <a:t>1</a:t>
                      </a:r>
                      <a:r>
                        <a:rPr lang="zh-CN" sz="600" kern="100" dirty="0">
                          <a:effectLst/>
                        </a:rPr>
                        <a:t>。增加以后的值由符号</a:t>
                      </a:r>
                      <a:r>
                        <a:rPr lang="en-US" sz="600" kern="100" dirty="0">
                          <a:effectLst/>
                        </a:rPr>
                        <a:t>TSEG2</a:t>
                      </a:r>
                      <a:r>
                        <a:rPr lang="zh-CN" sz="600" kern="100" dirty="0">
                          <a:effectLst/>
                        </a:rPr>
                        <a:t>表示：</a:t>
                      </a:r>
                      <a:r>
                        <a:rPr lang="en-US" sz="600" kern="100" dirty="0">
                          <a:effectLst/>
                        </a:rPr>
                        <a:t>TSEG2= TSEG2reg 2+1</a:t>
                      </a:r>
                      <a:endParaRPr lang="zh-CN" sz="600" kern="100" dirty="0">
                        <a:effectLst/>
                        <a:latin typeface="+mn-ea"/>
                        <a:ea typeface="+mn-ea"/>
                        <a:cs typeface="Times New Roman" panose="02020603050405020304" pitchFamily="18" charset="0"/>
                      </a:endParaRPr>
                    </a:p>
                  </a:txBody>
                  <a:tcPr marL="30304" marR="30304"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错误和状态寄存器</a:t>
            </a:r>
            <a:r>
              <a:rPr lang="en-US" altLang="zh-CN" dirty="0"/>
              <a:t>CANES</a:t>
            </a:r>
            <a:endParaRPr lang="zh-CN" altLang="en-US" dirty="0"/>
          </a:p>
        </p:txBody>
      </p:sp>
      <p:sp>
        <p:nvSpPr>
          <p:cNvPr id="2" name="矩形 1"/>
          <p:cNvSpPr/>
          <p:nvPr/>
        </p:nvSpPr>
        <p:spPr>
          <a:xfrm>
            <a:off x="615252" y="843558"/>
            <a:ext cx="7913496" cy="1200329"/>
          </a:xfrm>
          <a:prstGeom prst="rect">
            <a:avLst/>
          </a:prstGeom>
        </p:spPr>
        <p:txBody>
          <a:bodyPr wrap="square">
            <a:spAutoFit/>
          </a:bodyPr>
          <a:lstStyle/>
          <a:p>
            <a:pPr indent="533400"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错误和状态寄存器是由</a:t>
            </a:r>
            <a:r>
              <a:rPr lang="en-US" altLang="zh-CN" sz="2000" kern="100" dirty="0">
                <a:solidFill>
                  <a:schemeClr val="tx1">
                    <a:lumMod val="65000"/>
                    <a:lumOff val="35000"/>
                  </a:schemeClr>
                </a:solidFill>
                <a:latin typeface="+mn-ea"/>
                <a:cs typeface="Times New Roman" panose="02020603050405020304" pitchFamily="18" charset="0"/>
              </a:rPr>
              <a:t>CAN</a:t>
            </a:r>
            <a:r>
              <a:rPr lang="zh-CN" altLang="zh-CN" sz="2000" kern="100" dirty="0">
                <a:solidFill>
                  <a:schemeClr val="tx1">
                    <a:lumMod val="65000"/>
                    <a:lumOff val="35000"/>
                  </a:schemeClr>
                </a:solidFill>
                <a:latin typeface="+mn-ea"/>
                <a:cs typeface="Times New Roman" panose="02020603050405020304" pitchFamily="18" charset="0"/>
              </a:rPr>
              <a:t>模块的实际状态信息位组成的，主要显示总线上的错误标志以及错误状态标志。错误和状态寄存器</a:t>
            </a:r>
            <a:r>
              <a:rPr lang="en-US" altLang="zh-CN" sz="2000" kern="100" dirty="0">
                <a:solidFill>
                  <a:schemeClr val="tx1">
                    <a:lumMod val="65000"/>
                    <a:lumOff val="35000"/>
                  </a:schemeClr>
                </a:solidFill>
                <a:latin typeface="+mn-ea"/>
                <a:cs typeface="Times New Roman" panose="02020603050405020304" pitchFamily="18" charset="0"/>
              </a:rPr>
              <a:t>CANES</a:t>
            </a:r>
            <a:r>
              <a:rPr lang="zh-CN" altLang="zh-CN"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17-33</a:t>
            </a:r>
            <a:r>
              <a:rPr lang="zh-CN" altLang="zh-CN"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pic>
        <p:nvPicPr>
          <p:cNvPr id="4" name="图片 3"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9856" y="2043887"/>
            <a:ext cx="7164288" cy="1259428"/>
          </a:xfrm>
          <a:prstGeom prst="rect">
            <a:avLst/>
          </a:prstGeom>
        </p:spPr>
      </p:pic>
      <p:sp>
        <p:nvSpPr>
          <p:cNvPr id="5" name="矩形 4"/>
          <p:cNvSpPr/>
          <p:nvPr/>
        </p:nvSpPr>
        <p:spPr>
          <a:xfrm>
            <a:off x="2506370" y="3435846"/>
            <a:ext cx="4131260" cy="400110"/>
          </a:xfrm>
          <a:prstGeom prst="rect">
            <a:avLst/>
          </a:prstGeom>
        </p:spPr>
        <p:txBody>
          <a:bodyPr wrap="none">
            <a:spAutoFit/>
          </a:bodyPr>
          <a:lstStyle/>
          <a:p>
            <a:pPr algn="ctr">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17-33 </a:t>
            </a:r>
            <a:r>
              <a:rPr lang="zh-CN" altLang="zh-CN" sz="2000" kern="100" dirty="0">
                <a:latin typeface="+mn-ea"/>
                <a:cs typeface="Times New Roman" panose="02020603050405020304" pitchFamily="18" charset="0"/>
              </a:rPr>
              <a:t>错误和状态寄存器</a:t>
            </a:r>
            <a:r>
              <a:rPr lang="en-US" altLang="zh-CN" sz="2000" kern="100" dirty="0">
                <a:latin typeface="+mn-ea"/>
                <a:cs typeface="Times New Roman" panose="02020603050405020304" pitchFamily="18" charset="0"/>
              </a:rPr>
              <a:t>CANES</a:t>
            </a:r>
            <a:endParaRPr lang="zh-CN" altLang="zh-CN" sz="2000" kern="100" dirty="0">
              <a:latin typeface="+mn-ea"/>
              <a:cs typeface="Times New Roman" panose="02020603050405020304" pitchFamily="18" charset="0"/>
            </a:endParaRPr>
          </a:p>
        </p:txBody>
      </p:sp>
      <p:sp>
        <p:nvSpPr>
          <p:cNvPr id="7" name="矩形 6"/>
          <p:cNvSpPr/>
          <p:nvPr/>
        </p:nvSpPr>
        <p:spPr>
          <a:xfrm>
            <a:off x="615252" y="3968487"/>
            <a:ext cx="5088252" cy="400110"/>
          </a:xfrm>
          <a:prstGeom prst="rect">
            <a:avLst/>
          </a:prstGeom>
        </p:spPr>
        <p:txBody>
          <a:bodyPr wrap="none">
            <a:spAutoFit/>
          </a:bodyPr>
          <a:lstStyle/>
          <a:p>
            <a:r>
              <a:rPr lang="zh-CN" altLang="en-US" sz="2000" dirty="0">
                <a:latin typeface="+mn-ea"/>
              </a:rPr>
              <a:t>注：R=可读；C=清除；–n=复位后的值。</a:t>
            </a:r>
            <a:endParaRPr lang="zh-CN" altLang="en-US" sz="200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2018898" y="771550"/>
          <a:ext cx="4713342" cy="4267200"/>
        </p:xfrm>
        <a:graphic>
          <a:graphicData uri="http://schemas.openxmlformats.org/drawingml/2006/table">
            <a:tbl>
              <a:tblPr firstRow="1">
                <a:tableStyleId>{00A15C55-8517-42AA-B614-E9B94910E393}</a:tableStyleId>
              </a:tblPr>
              <a:tblGrid>
                <a:gridCol w="286058"/>
                <a:gridCol w="358575"/>
                <a:gridCol w="4068709"/>
              </a:tblGrid>
              <a:tr h="0">
                <a:tc>
                  <a:txBody>
                    <a:bodyPr/>
                    <a:lstStyle/>
                    <a:p>
                      <a:pPr algn="just">
                        <a:spcAft>
                          <a:spcPts val="0"/>
                        </a:spcAft>
                      </a:pPr>
                      <a:r>
                        <a:rPr lang="zh-CN" sz="500" kern="100">
                          <a:effectLst/>
                        </a:rPr>
                        <a:t>位</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zh-CN" sz="500" kern="100">
                          <a:effectLst/>
                        </a:rPr>
                        <a:t>名称</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zh-CN" sz="500" kern="100">
                          <a:effectLst/>
                        </a:rPr>
                        <a:t>说明</a:t>
                      </a:r>
                      <a:endParaRPr lang="zh-CN" sz="500" kern="100">
                        <a:effectLst/>
                        <a:latin typeface="+mn-ea"/>
                        <a:ea typeface="+mn-ea"/>
                        <a:cs typeface="Times New Roman" panose="02020603050405020304" pitchFamily="18" charset="0"/>
                      </a:endParaRPr>
                    </a:p>
                  </a:txBody>
                  <a:tcPr marL="22379" marR="22379" marT="0" marB="0"/>
                </a:tc>
              </a:tr>
              <a:tr h="0">
                <a:tc>
                  <a:txBody>
                    <a:bodyPr/>
                    <a:lstStyle/>
                    <a:p>
                      <a:pPr algn="just">
                        <a:spcAft>
                          <a:spcPts val="0"/>
                        </a:spcAft>
                      </a:pPr>
                      <a:r>
                        <a:rPr lang="en-US" sz="500" kern="100">
                          <a:effectLst/>
                        </a:rPr>
                        <a:t>31</a:t>
                      </a:r>
                      <a:r>
                        <a:rPr lang="zh-CN" sz="500" kern="100">
                          <a:effectLst/>
                        </a:rPr>
                        <a:t>～</a:t>
                      </a:r>
                      <a:r>
                        <a:rPr lang="en-US" sz="500" kern="100">
                          <a:effectLst/>
                        </a:rPr>
                        <a:t>25</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Reserved</a:t>
                      </a:r>
                      <a:endParaRPr lang="zh-CN" sz="500" kern="100">
                        <a:effectLst/>
                        <a:latin typeface="+mn-ea"/>
                        <a:ea typeface="+mn-ea"/>
                        <a:cs typeface="Times New Roman" panose="02020603050405020304" pitchFamily="18" charset="0"/>
                      </a:endParaRPr>
                    </a:p>
                  </a:txBody>
                  <a:tcPr marL="22379" marR="22379" marT="0" marB="0"/>
                </a:tc>
                <a:tc>
                  <a:txBody>
                    <a:bodyPr/>
                    <a:lstStyle/>
                    <a:p>
                      <a:pPr marL="333375" indent="-333375" algn="just">
                        <a:spcAft>
                          <a:spcPts val="0"/>
                        </a:spcAft>
                      </a:pPr>
                      <a:r>
                        <a:rPr lang="zh-CN" sz="500" kern="100">
                          <a:effectLst/>
                        </a:rPr>
                        <a:t>保留位。</a:t>
                      </a:r>
                      <a:endParaRPr lang="zh-CN" sz="500" kern="100">
                        <a:effectLst/>
                      </a:endParaRPr>
                    </a:p>
                    <a:p>
                      <a:pPr marL="333375" indent="-333375" algn="just">
                        <a:spcAft>
                          <a:spcPts val="0"/>
                        </a:spcAft>
                      </a:pPr>
                      <a:r>
                        <a:rPr lang="zh-CN" sz="500" kern="100">
                          <a:effectLst/>
                        </a:rPr>
                        <a:t>读操作为不确定值，写操作无效。</a:t>
                      </a:r>
                      <a:endParaRPr lang="zh-CN" sz="500" kern="100">
                        <a:effectLst/>
                        <a:latin typeface="+mn-ea"/>
                        <a:ea typeface="+mn-ea"/>
                        <a:cs typeface="Times New Roman" panose="02020603050405020304" pitchFamily="18" charset="0"/>
                      </a:endParaRPr>
                    </a:p>
                  </a:txBody>
                  <a:tcPr marL="22379" marR="22379" marT="0" marB="0"/>
                </a:tc>
              </a:tr>
              <a:tr h="208866">
                <a:tc>
                  <a:txBody>
                    <a:bodyPr/>
                    <a:lstStyle/>
                    <a:p>
                      <a:pPr algn="just">
                        <a:spcAft>
                          <a:spcPts val="0"/>
                        </a:spcAft>
                      </a:pPr>
                      <a:r>
                        <a:rPr lang="en-US" sz="500" kern="100">
                          <a:effectLst/>
                        </a:rPr>
                        <a:t>24</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dirty="0">
                          <a:effectLst/>
                        </a:rPr>
                        <a:t>PE</a:t>
                      </a:r>
                      <a:endParaRPr lang="zh-CN" sz="500" kern="100" dirty="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zh-CN" sz="500" kern="100">
                          <a:effectLst/>
                        </a:rPr>
                        <a:t>格式错误标志。</a:t>
                      </a:r>
                      <a:endParaRPr lang="zh-CN" sz="500" kern="100">
                        <a:effectLst/>
                      </a:endParaRPr>
                    </a:p>
                    <a:p>
                      <a:pPr marL="333375" indent="-333375" algn="just">
                        <a:spcAft>
                          <a:spcPts val="0"/>
                        </a:spcAft>
                      </a:pPr>
                      <a:r>
                        <a:rPr lang="en-US" sz="500" kern="100">
                          <a:effectLst/>
                        </a:rPr>
                        <a:t>  1  </a:t>
                      </a:r>
                      <a:r>
                        <a:rPr lang="zh-CN" sz="500" kern="100">
                          <a:effectLst/>
                        </a:rPr>
                        <a:t>在总线上产生了格式错误，这意味着在总线上一个或多个固定格式位区域有错误状态。</a:t>
                      </a:r>
                      <a:endParaRPr lang="zh-CN" sz="500" kern="100">
                        <a:effectLst/>
                      </a:endParaRPr>
                    </a:p>
                    <a:p>
                      <a:pPr algn="just">
                        <a:spcAft>
                          <a:spcPts val="0"/>
                        </a:spcAft>
                      </a:pPr>
                      <a:r>
                        <a:rPr lang="en-US" sz="500" kern="100">
                          <a:effectLst/>
                        </a:rPr>
                        <a:t>  0  </a:t>
                      </a:r>
                      <a:r>
                        <a:rPr lang="zh-CN" sz="500" kern="100">
                          <a:effectLst/>
                        </a:rPr>
                        <a:t>没有检测到格式错误。</a:t>
                      </a:r>
                      <a:r>
                        <a:rPr lang="en-US" sz="500" kern="100">
                          <a:effectLst/>
                        </a:rPr>
                        <a:t>CAN</a:t>
                      </a:r>
                      <a:r>
                        <a:rPr lang="zh-CN" sz="500" kern="100">
                          <a:effectLst/>
                        </a:rPr>
                        <a:t>模块可以正确地发送和接收。</a:t>
                      </a:r>
                      <a:endParaRPr lang="zh-CN" sz="500" kern="100">
                        <a:effectLst/>
                        <a:latin typeface="+mn-ea"/>
                        <a:ea typeface="+mn-ea"/>
                        <a:cs typeface="Times New Roman" panose="02020603050405020304" pitchFamily="18" charset="0"/>
                      </a:endParaRPr>
                    </a:p>
                  </a:txBody>
                  <a:tcPr marL="22379" marR="22379" marT="0" marB="0"/>
                </a:tc>
              </a:tr>
              <a:tr h="156650">
                <a:tc>
                  <a:txBody>
                    <a:bodyPr/>
                    <a:lstStyle/>
                    <a:p>
                      <a:pPr algn="just">
                        <a:spcAft>
                          <a:spcPts val="0"/>
                        </a:spcAft>
                      </a:pPr>
                      <a:r>
                        <a:rPr lang="en-US" sz="500" kern="100">
                          <a:effectLst/>
                        </a:rPr>
                        <a:t>23</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BE</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zh-CN" sz="500" kern="100">
                          <a:effectLst/>
                        </a:rPr>
                        <a:t>位错误标志。</a:t>
                      </a:r>
                      <a:endParaRPr lang="zh-CN" sz="500" kern="100">
                        <a:effectLst/>
                      </a:endParaRPr>
                    </a:p>
                    <a:p>
                      <a:pPr marL="333375" indent="-333375" algn="just">
                        <a:spcAft>
                          <a:spcPts val="0"/>
                        </a:spcAft>
                      </a:pPr>
                      <a:r>
                        <a:rPr lang="en-US" sz="500" kern="100">
                          <a:effectLst/>
                        </a:rPr>
                        <a:t>  1  </a:t>
                      </a:r>
                      <a:r>
                        <a:rPr lang="zh-CN" sz="500" kern="100">
                          <a:effectLst/>
                        </a:rPr>
                        <a:t>在发送仲裁位时或发送后，接收的位和发送的位不匹配。</a:t>
                      </a:r>
                      <a:endParaRPr lang="zh-CN" sz="500" kern="100">
                        <a:effectLst/>
                      </a:endParaRPr>
                    </a:p>
                    <a:p>
                      <a:pPr algn="just">
                        <a:spcAft>
                          <a:spcPts val="0"/>
                        </a:spcAft>
                      </a:pPr>
                      <a:r>
                        <a:rPr lang="en-US" sz="500" kern="100">
                          <a:effectLst/>
                        </a:rPr>
                        <a:t>  0  </a:t>
                      </a:r>
                      <a:r>
                        <a:rPr lang="zh-CN" sz="500" kern="100">
                          <a:effectLst/>
                        </a:rPr>
                        <a:t>没有检测到位错误。</a:t>
                      </a:r>
                      <a:endParaRPr lang="zh-CN" sz="500" kern="100">
                        <a:effectLst/>
                        <a:latin typeface="+mn-ea"/>
                        <a:ea typeface="+mn-ea"/>
                        <a:cs typeface="Times New Roman" panose="02020603050405020304" pitchFamily="18" charset="0"/>
                      </a:endParaRPr>
                    </a:p>
                  </a:txBody>
                  <a:tcPr marL="22379" marR="22379" marT="0" marB="0"/>
                </a:tc>
              </a:tr>
              <a:tr h="261083">
                <a:tc>
                  <a:txBody>
                    <a:bodyPr/>
                    <a:lstStyle/>
                    <a:p>
                      <a:pPr algn="just">
                        <a:spcAft>
                          <a:spcPts val="0"/>
                        </a:spcAft>
                      </a:pPr>
                      <a:r>
                        <a:rPr lang="en-US" sz="500" kern="100">
                          <a:effectLst/>
                        </a:rPr>
                        <a:t>22</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SA1</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zh-CN" sz="500" kern="100" dirty="0">
                          <a:effectLst/>
                        </a:rPr>
                        <a:t>出现显性错误标志。</a:t>
                      </a:r>
                      <a:endParaRPr lang="zh-CN" sz="500" kern="100" dirty="0">
                        <a:effectLst/>
                      </a:endParaRPr>
                    </a:p>
                    <a:p>
                      <a:pPr algn="just">
                        <a:spcAft>
                          <a:spcPts val="0"/>
                        </a:spcAft>
                      </a:pPr>
                      <a:r>
                        <a:rPr lang="en-US" sz="500" kern="100" dirty="0">
                          <a:effectLst/>
                        </a:rPr>
                        <a:t>SA1</a:t>
                      </a:r>
                      <a:r>
                        <a:rPr lang="zh-CN" sz="500" kern="100" dirty="0">
                          <a:effectLst/>
                        </a:rPr>
                        <a:t>位在软、硬件复位或者总线禁止后总是</a:t>
                      </a:r>
                      <a:r>
                        <a:rPr lang="en-US" sz="500" kern="100" dirty="0">
                          <a:effectLst/>
                        </a:rPr>
                        <a:t>1</a:t>
                      </a:r>
                      <a:r>
                        <a:rPr lang="zh-CN" sz="500" kern="100" dirty="0">
                          <a:effectLst/>
                        </a:rPr>
                        <a:t>，当总线上检测到隐性位时，该位自动清</a:t>
                      </a:r>
                      <a:r>
                        <a:rPr lang="en-US" sz="500" kern="100" dirty="0">
                          <a:effectLst/>
                        </a:rPr>
                        <a:t>0</a:t>
                      </a:r>
                      <a:r>
                        <a:rPr lang="zh-CN" sz="500" kern="100" dirty="0">
                          <a:effectLst/>
                        </a:rPr>
                        <a:t>。</a:t>
                      </a:r>
                      <a:endParaRPr lang="zh-CN" sz="500" kern="100" dirty="0">
                        <a:effectLst/>
                      </a:endParaRPr>
                    </a:p>
                    <a:p>
                      <a:pPr algn="just">
                        <a:spcAft>
                          <a:spcPts val="0"/>
                        </a:spcAft>
                      </a:pPr>
                      <a:r>
                        <a:rPr lang="en-US" sz="500" kern="100" dirty="0">
                          <a:effectLst/>
                        </a:rPr>
                        <a:t>  1  CAN</a:t>
                      </a:r>
                      <a:r>
                        <a:rPr lang="zh-CN" sz="500" kern="100" dirty="0">
                          <a:effectLst/>
                        </a:rPr>
                        <a:t>没有检测到隐性位。</a:t>
                      </a:r>
                      <a:endParaRPr lang="zh-CN" sz="500" kern="100" dirty="0">
                        <a:effectLst/>
                      </a:endParaRPr>
                    </a:p>
                    <a:p>
                      <a:pPr algn="just">
                        <a:spcAft>
                          <a:spcPts val="0"/>
                        </a:spcAft>
                      </a:pPr>
                      <a:r>
                        <a:rPr lang="en-US" sz="500" kern="100" dirty="0">
                          <a:effectLst/>
                        </a:rPr>
                        <a:t>  0  CAN</a:t>
                      </a:r>
                      <a:r>
                        <a:rPr lang="zh-CN" sz="500" kern="100" dirty="0">
                          <a:effectLst/>
                        </a:rPr>
                        <a:t>检测到一个隐性位。</a:t>
                      </a:r>
                      <a:endParaRPr lang="zh-CN" sz="500" kern="100" dirty="0">
                        <a:effectLst/>
                        <a:latin typeface="+mn-ea"/>
                        <a:ea typeface="+mn-ea"/>
                        <a:cs typeface="Times New Roman" panose="02020603050405020304" pitchFamily="18" charset="0"/>
                      </a:endParaRPr>
                    </a:p>
                  </a:txBody>
                  <a:tcPr marL="22379" marR="22379" marT="0" marB="0"/>
                </a:tc>
              </a:tr>
              <a:tr h="156650">
                <a:tc>
                  <a:txBody>
                    <a:bodyPr/>
                    <a:lstStyle/>
                    <a:p>
                      <a:pPr algn="just">
                        <a:spcAft>
                          <a:spcPts val="0"/>
                        </a:spcAft>
                      </a:pPr>
                      <a:r>
                        <a:rPr lang="en-US" sz="500" kern="100">
                          <a:effectLst/>
                        </a:rPr>
                        <a:t>21</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CRCE</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CRC</a:t>
                      </a:r>
                      <a:r>
                        <a:rPr lang="zh-CN" sz="500" kern="100">
                          <a:effectLst/>
                        </a:rPr>
                        <a:t>错误。</a:t>
                      </a:r>
                      <a:endParaRPr lang="zh-CN" sz="500" kern="100">
                        <a:effectLst/>
                      </a:endParaRPr>
                    </a:p>
                    <a:p>
                      <a:pPr algn="just">
                        <a:spcAft>
                          <a:spcPts val="0"/>
                        </a:spcAft>
                      </a:pPr>
                      <a:r>
                        <a:rPr lang="en-US" sz="500" kern="100">
                          <a:effectLst/>
                        </a:rPr>
                        <a:t>  1  CAN</a:t>
                      </a:r>
                      <a:r>
                        <a:rPr lang="zh-CN" sz="500" kern="100">
                          <a:effectLst/>
                        </a:rPr>
                        <a:t>模块接收到一个</a:t>
                      </a:r>
                      <a:r>
                        <a:rPr lang="en-US" sz="500" kern="100">
                          <a:effectLst/>
                        </a:rPr>
                        <a:t>CRC</a:t>
                      </a:r>
                      <a:r>
                        <a:rPr lang="zh-CN" sz="500" kern="100">
                          <a:effectLst/>
                        </a:rPr>
                        <a:t>错误。</a:t>
                      </a:r>
                      <a:endParaRPr lang="zh-CN" sz="500" kern="100">
                        <a:effectLst/>
                      </a:endParaRPr>
                    </a:p>
                    <a:p>
                      <a:pPr algn="just">
                        <a:spcAft>
                          <a:spcPts val="0"/>
                        </a:spcAft>
                      </a:pPr>
                      <a:r>
                        <a:rPr lang="en-US" sz="500" kern="100">
                          <a:effectLst/>
                        </a:rPr>
                        <a:t>  0  CAN</a:t>
                      </a:r>
                      <a:r>
                        <a:rPr lang="zh-CN" sz="500" kern="100">
                          <a:effectLst/>
                        </a:rPr>
                        <a:t>模块没有接收到一个</a:t>
                      </a:r>
                      <a:r>
                        <a:rPr lang="en-US" sz="500" kern="100">
                          <a:effectLst/>
                        </a:rPr>
                        <a:t>CRC</a:t>
                      </a:r>
                      <a:r>
                        <a:rPr lang="zh-CN" sz="500" kern="100">
                          <a:effectLst/>
                        </a:rPr>
                        <a:t>错误。</a:t>
                      </a:r>
                      <a:endParaRPr lang="zh-CN" sz="500" kern="100">
                        <a:effectLst/>
                        <a:latin typeface="+mn-ea"/>
                        <a:ea typeface="+mn-ea"/>
                        <a:cs typeface="Times New Roman" panose="02020603050405020304" pitchFamily="18" charset="0"/>
                      </a:endParaRPr>
                    </a:p>
                  </a:txBody>
                  <a:tcPr marL="22379" marR="22379" marT="0" marB="0"/>
                </a:tc>
              </a:tr>
              <a:tr h="156650">
                <a:tc>
                  <a:txBody>
                    <a:bodyPr/>
                    <a:lstStyle/>
                    <a:p>
                      <a:pPr algn="just">
                        <a:spcAft>
                          <a:spcPts val="0"/>
                        </a:spcAft>
                      </a:pPr>
                      <a:r>
                        <a:rPr lang="en-US" sz="500" kern="100">
                          <a:effectLst/>
                        </a:rPr>
                        <a:t>20</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SE</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zh-CN" sz="500" kern="100" dirty="0">
                          <a:effectLst/>
                        </a:rPr>
                        <a:t>填充错误（</a:t>
                      </a:r>
                      <a:r>
                        <a:rPr lang="en-US" sz="500" kern="100" dirty="0">
                          <a:effectLst/>
                        </a:rPr>
                        <a:t>Stuff error</a:t>
                      </a:r>
                      <a:r>
                        <a:rPr lang="zh-CN" sz="500" kern="100" dirty="0">
                          <a:effectLst/>
                        </a:rPr>
                        <a:t>）。</a:t>
                      </a:r>
                      <a:endParaRPr lang="zh-CN" sz="500" kern="100" dirty="0">
                        <a:effectLst/>
                      </a:endParaRPr>
                    </a:p>
                    <a:p>
                      <a:pPr algn="just">
                        <a:spcAft>
                          <a:spcPts val="0"/>
                        </a:spcAft>
                      </a:pPr>
                      <a:r>
                        <a:rPr lang="en-US" sz="500" kern="100" dirty="0">
                          <a:effectLst/>
                        </a:rPr>
                        <a:t>  1  </a:t>
                      </a:r>
                      <a:r>
                        <a:rPr lang="zh-CN" sz="500" kern="100" dirty="0">
                          <a:effectLst/>
                        </a:rPr>
                        <a:t>发生了一个填充位错误。</a:t>
                      </a:r>
                      <a:endParaRPr lang="zh-CN" sz="500" kern="100" dirty="0">
                        <a:effectLst/>
                      </a:endParaRPr>
                    </a:p>
                    <a:p>
                      <a:pPr algn="just">
                        <a:spcAft>
                          <a:spcPts val="0"/>
                        </a:spcAft>
                      </a:pPr>
                      <a:r>
                        <a:rPr lang="en-US" sz="500" kern="100" dirty="0">
                          <a:effectLst/>
                        </a:rPr>
                        <a:t>  0  </a:t>
                      </a:r>
                      <a:r>
                        <a:rPr lang="zh-CN" sz="500" kern="100" dirty="0">
                          <a:effectLst/>
                        </a:rPr>
                        <a:t>未发生填充位错误。</a:t>
                      </a:r>
                      <a:endParaRPr lang="zh-CN" sz="500" kern="100" dirty="0">
                        <a:effectLst/>
                        <a:latin typeface="+mn-ea"/>
                        <a:ea typeface="+mn-ea"/>
                        <a:cs typeface="Times New Roman" panose="02020603050405020304" pitchFamily="18" charset="0"/>
                      </a:endParaRPr>
                    </a:p>
                  </a:txBody>
                  <a:tcPr marL="22379" marR="22379" marT="0" marB="0"/>
                </a:tc>
              </a:tr>
              <a:tr h="156650">
                <a:tc>
                  <a:txBody>
                    <a:bodyPr/>
                    <a:lstStyle/>
                    <a:p>
                      <a:pPr algn="just">
                        <a:spcAft>
                          <a:spcPts val="0"/>
                        </a:spcAft>
                      </a:pPr>
                      <a:r>
                        <a:rPr lang="en-US" sz="500" kern="100">
                          <a:effectLst/>
                        </a:rPr>
                        <a:t>19</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ACKE</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zh-CN" sz="500" kern="100" dirty="0">
                          <a:effectLst/>
                        </a:rPr>
                        <a:t>应答错误。</a:t>
                      </a:r>
                      <a:endParaRPr lang="zh-CN" sz="500" kern="100" dirty="0">
                        <a:effectLst/>
                      </a:endParaRPr>
                    </a:p>
                    <a:p>
                      <a:pPr algn="just">
                        <a:spcAft>
                          <a:spcPts val="0"/>
                        </a:spcAft>
                      </a:pPr>
                      <a:r>
                        <a:rPr lang="en-US" sz="500" kern="100" dirty="0">
                          <a:effectLst/>
                        </a:rPr>
                        <a:t>  1  CAN</a:t>
                      </a:r>
                      <a:r>
                        <a:rPr lang="zh-CN" sz="500" kern="100" dirty="0">
                          <a:effectLst/>
                        </a:rPr>
                        <a:t>没有接收到应答。</a:t>
                      </a:r>
                      <a:endParaRPr lang="zh-CN" sz="500" kern="100" dirty="0">
                        <a:effectLst/>
                      </a:endParaRPr>
                    </a:p>
                    <a:p>
                      <a:pPr algn="just">
                        <a:spcAft>
                          <a:spcPts val="0"/>
                        </a:spcAft>
                      </a:pPr>
                      <a:r>
                        <a:rPr lang="en-US" sz="500" kern="100" dirty="0">
                          <a:effectLst/>
                        </a:rPr>
                        <a:t>  0  </a:t>
                      </a:r>
                      <a:r>
                        <a:rPr lang="zh-CN" sz="500" kern="100" dirty="0">
                          <a:effectLst/>
                        </a:rPr>
                        <a:t>所有消息已被正确应答。</a:t>
                      </a:r>
                      <a:endParaRPr lang="zh-CN" sz="500" kern="100" dirty="0">
                        <a:effectLst/>
                        <a:latin typeface="+mn-ea"/>
                        <a:ea typeface="+mn-ea"/>
                        <a:cs typeface="Times New Roman" panose="02020603050405020304" pitchFamily="18" charset="0"/>
                      </a:endParaRPr>
                    </a:p>
                  </a:txBody>
                  <a:tcPr marL="22379" marR="22379" marT="0" marB="0"/>
                </a:tc>
              </a:tr>
              <a:tr h="417732">
                <a:tc>
                  <a:txBody>
                    <a:bodyPr/>
                    <a:lstStyle/>
                    <a:p>
                      <a:pPr algn="just">
                        <a:spcAft>
                          <a:spcPts val="0"/>
                        </a:spcAft>
                      </a:pPr>
                      <a:r>
                        <a:rPr lang="en-US" sz="500" kern="100">
                          <a:effectLst/>
                        </a:rPr>
                        <a:t>18</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BO</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zh-CN" sz="500" kern="100" dirty="0">
                          <a:effectLst/>
                        </a:rPr>
                        <a:t>总线禁止状态。</a:t>
                      </a:r>
                      <a:endParaRPr lang="zh-CN" sz="500" kern="100" dirty="0">
                        <a:effectLst/>
                      </a:endParaRPr>
                    </a:p>
                    <a:p>
                      <a:pPr algn="just">
                        <a:spcAft>
                          <a:spcPts val="0"/>
                        </a:spcAft>
                      </a:pPr>
                      <a:r>
                        <a:rPr lang="en-US" sz="500" kern="100" dirty="0">
                          <a:effectLst/>
                        </a:rPr>
                        <a:t>CAN</a:t>
                      </a:r>
                      <a:r>
                        <a:rPr lang="zh-CN" sz="500" kern="100" dirty="0">
                          <a:effectLst/>
                        </a:rPr>
                        <a:t>模块处于总线禁止状态。</a:t>
                      </a:r>
                      <a:endParaRPr lang="zh-CN" sz="500" kern="100" dirty="0">
                        <a:effectLst/>
                      </a:endParaRPr>
                    </a:p>
                    <a:p>
                      <a:pPr marL="333375" indent="-333375" algn="just">
                        <a:spcAft>
                          <a:spcPts val="0"/>
                        </a:spcAft>
                      </a:pPr>
                      <a:r>
                        <a:rPr lang="en-US" sz="500" kern="100" dirty="0">
                          <a:effectLst/>
                        </a:rPr>
                        <a:t>  1  </a:t>
                      </a:r>
                      <a:r>
                        <a:rPr lang="zh-CN" sz="500" kern="100" dirty="0">
                          <a:effectLst/>
                        </a:rPr>
                        <a:t>在</a:t>
                      </a:r>
                      <a:r>
                        <a:rPr lang="en-US" sz="500" kern="100" dirty="0">
                          <a:effectLst/>
                        </a:rPr>
                        <a:t>CAN</a:t>
                      </a:r>
                      <a:r>
                        <a:rPr lang="zh-CN" sz="500" kern="100" dirty="0">
                          <a:effectLst/>
                        </a:rPr>
                        <a:t>总线上出现了异常的错误率。当发送错误计数器值（</a:t>
                      </a:r>
                      <a:r>
                        <a:rPr lang="en-US" sz="500" kern="100" dirty="0">
                          <a:effectLst/>
                        </a:rPr>
                        <a:t>CANTEC</a:t>
                      </a:r>
                      <a:r>
                        <a:rPr lang="zh-CN" sz="500" kern="100" dirty="0">
                          <a:effectLst/>
                        </a:rPr>
                        <a:t>）达到</a:t>
                      </a:r>
                      <a:r>
                        <a:rPr lang="en-US" sz="500" kern="100" dirty="0">
                          <a:effectLst/>
                        </a:rPr>
                        <a:t>256</a:t>
                      </a:r>
                      <a:r>
                        <a:rPr lang="zh-CN" sz="500" kern="100" dirty="0">
                          <a:effectLst/>
                        </a:rPr>
                        <a:t>的限制时，将出现这一问题。在总线禁止状态，不能发送或接收消息。通过置位自动开启总线位（</a:t>
                      </a:r>
                      <a:r>
                        <a:rPr lang="en-US" sz="500" kern="100" dirty="0">
                          <a:effectLst/>
                        </a:rPr>
                        <a:t>ABO</a:t>
                      </a:r>
                      <a:r>
                        <a:rPr lang="zh-CN" sz="500" kern="100" dirty="0">
                          <a:effectLst/>
                        </a:rPr>
                        <a:t>）（</a:t>
                      </a:r>
                      <a:r>
                        <a:rPr lang="en-US" sz="500" kern="100" dirty="0">
                          <a:effectLst/>
                        </a:rPr>
                        <a:t>CANMC.7</a:t>
                      </a:r>
                      <a:r>
                        <a:rPr lang="zh-CN" sz="500" kern="100" dirty="0">
                          <a:effectLst/>
                        </a:rPr>
                        <a:t>）和在接收到</a:t>
                      </a:r>
                      <a:r>
                        <a:rPr lang="en-US" sz="500" kern="100" dirty="0">
                          <a:effectLst/>
                        </a:rPr>
                        <a:t>128</a:t>
                      </a:r>
                      <a:r>
                        <a:rPr lang="zh-CN" sz="500" kern="100" dirty="0">
                          <a:effectLst/>
                        </a:rPr>
                        <a:t>×</a:t>
                      </a:r>
                      <a:r>
                        <a:rPr lang="en-US" sz="500" kern="100" dirty="0">
                          <a:effectLst/>
                        </a:rPr>
                        <a:t>11</a:t>
                      </a:r>
                      <a:r>
                        <a:rPr lang="zh-CN" sz="500" kern="100" dirty="0">
                          <a:effectLst/>
                        </a:rPr>
                        <a:t>个隐性位后，可以退出总线禁止状态。在离开总线禁止状态后，错误计数器会清</a:t>
                      </a:r>
                      <a:r>
                        <a:rPr lang="en-US" sz="500" kern="100" dirty="0">
                          <a:effectLst/>
                        </a:rPr>
                        <a:t>0</a:t>
                      </a:r>
                      <a:r>
                        <a:rPr lang="zh-CN" sz="500" kern="100" dirty="0">
                          <a:effectLst/>
                        </a:rPr>
                        <a:t>。</a:t>
                      </a:r>
                      <a:endParaRPr lang="zh-CN" sz="500" kern="100" dirty="0">
                        <a:effectLst/>
                      </a:endParaRPr>
                    </a:p>
                    <a:p>
                      <a:pPr algn="just">
                        <a:spcAft>
                          <a:spcPts val="0"/>
                        </a:spcAft>
                      </a:pPr>
                      <a:r>
                        <a:rPr lang="en-US" sz="500" kern="100" dirty="0">
                          <a:effectLst/>
                        </a:rPr>
                        <a:t>  0  </a:t>
                      </a:r>
                      <a:r>
                        <a:rPr lang="zh-CN" sz="500" kern="100" dirty="0">
                          <a:effectLst/>
                        </a:rPr>
                        <a:t>正常操作。</a:t>
                      </a:r>
                      <a:endParaRPr lang="zh-CN" sz="500" kern="100" dirty="0">
                        <a:effectLst/>
                        <a:latin typeface="+mn-ea"/>
                        <a:ea typeface="+mn-ea"/>
                        <a:cs typeface="Times New Roman" panose="02020603050405020304" pitchFamily="18" charset="0"/>
                      </a:endParaRPr>
                    </a:p>
                  </a:txBody>
                  <a:tcPr marL="22379" marR="22379" marT="0" marB="0"/>
                </a:tc>
              </a:tr>
              <a:tr h="156650">
                <a:tc>
                  <a:txBody>
                    <a:bodyPr/>
                    <a:lstStyle/>
                    <a:p>
                      <a:pPr algn="just">
                        <a:spcAft>
                          <a:spcPts val="0"/>
                        </a:spcAft>
                      </a:pPr>
                      <a:r>
                        <a:rPr lang="en-US" sz="500" kern="100">
                          <a:effectLst/>
                        </a:rPr>
                        <a:t>17</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EP</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zh-CN" sz="500" kern="100">
                          <a:effectLst/>
                        </a:rPr>
                        <a:t>被动错误状态。</a:t>
                      </a:r>
                      <a:endParaRPr lang="zh-CN" sz="500" kern="100">
                        <a:effectLst/>
                      </a:endParaRPr>
                    </a:p>
                    <a:p>
                      <a:pPr marL="333375" indent="-333375" algn="just">
                        <a:spcAft>
                          <a:spcPts val="0"/>
                        </a:spcAft>
                      </a:pPr>
                      <a:r>
                        <a:rPr lang="en-US" sz="500" kern="100">
                          <a:effectLst/>
                        </a:rPr>
                        <a:t>  1  CAN</a:t>
                      </a:r>
                      <a:r>
                        <a:rPr lang="zh-CN" sz="500" kern="100">
                          <a:effectLst/>
                        </a:rPr>
                        <a:t>处于被动错误（</a:t>
                      </a:r>
                      <a:r>
                        <a:rPr lang="en-US" sz="500" kern="100">
                          <a:effectLst/>
                        </a:rPr>
                        <a:t>error-passive</a:t>
                      </a:r>
                      <a:r>
                        <a:rPr lang="zh-CN" sz="500" kern="100">
                          <a:effectLst/>
                        </a:rPr>
                        <a:t>）模式。</a:t>
                      </a:r>
                      <a:r>
                        <a:rPr lang="en-US" sz="500" kern="100">
                          <a:effectLst/>
                        </a:rPr>
                        <a:t>CANTEC</a:t>
                      </a:r>
                      <a:r>
                        <a:rPr lang="zh-CN" sz="500" kern="100">
                          <a:effectLst/>
                        </a:rPr>
                        <a:t>已经达到</a:t>
                      </a:r>
                      <a:r>
                        <a:rPr lang="en-US" sz="500" kern="100">
                          <a:effectLst/>
                        </a:rPr>
                        <a:t>128</a:t>
                      </a:r>
                      <a:r>
                        <a:rPr lang="zh-CN" sz="500" kern="100">
                          <a:effectLst/>
                        </a:rPr>
                        <a:t>。</a:t>
                      </a:r>
                      <a:endParaRPr lang="zh-CN" sz="500" kern="100">
                        <a:effectLst/>
                      </a:endParaRPr>
                    </a:p>
                    <a:p>
                      <a:pPr algn="just">
                        <a:spcAft>
                          <a:spcPts val="0"/>
                        </a:spcAft>
                      </a:pPr>
                      <a:r>
                        <a:rPr lang="en-US" sz="500" kern="100">
                          <a:effectLst/>
                        </a:rPr>
                        <a:t>  0  CAN</a:t>
                      </a:r>
                      <a:r>
                        <a:rPr lang="zh-CN" sz="500" kern="100">
                          <a:effectLst/>
                        </a:rPr>
                        <a:t>处于主动错误（</a:t>
                      </a:r>
                      <a:r>
                        <a:rPr lang="en-US" sz="500" kern="100">
                          <a:effectLst/>
                        </a:rPr>
                        <a:t>error-active</a:t>
                      </a:r>
                      <a:r>
                        <a:rPr lang="zh-CN" sz="500" kern="100">
                          <a:effectLst/>
                        </a:rPr>
                        <a:t>）模式。</a:t>
                      </a:r>
                      <a:endParaRPr lang="zh-CN" sz="500" kern="100">
                        <a:effectLst/>
                        <a:latin typeface="+mn-ea"/>
                        <a:ea typeface="+mn-ea"/>
                        <a:cs typeface="Times New Roman" panose="02020603050405020304" pitchFamily="18" charset="0"/>
                      </a:endParaRPr>
                    </a:p>
                  </a:txBody>
                  <a:tcPr marL="22379" marR="22379" marT="0" marB="0"/>
                </a:tc>
              </a:tr>
              <a:tr h="208866">
                <a:tc>
                  <a:txBody>
                    <a:bodyPr/>
                    <a:lstStyle/>
                    <a:p>
                      <a:pPr algn="just">
                        <a:spcAft>
                          <a:spcPts val="0"/>
                        </a:spcAft>
                      </a:pPr>
                      <a:r>
                        <a:rPr lang="en-US" sz="500" kern="100">
                          <a:effectLst/>
                        </a:rPr>
                        <a:t>17</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EW</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zh-CN" sz="500" kern="100">
                          <a:effectLst/>
                        </a:rPr>
                        <a:t>警告状态。</a:t>
                      </a:r>
                      <a:endParaRPr lang="zh-CN" sz="500" kern="100">
                        <a:effectLst/>
                      </a:endParaRPr>
                    </a:p>
                    <a:p>
                      <a:pPr marL="333375" indent="-333375" algn="just">
                        <a:spcAft>
                          <a:spcPts val="0"/>
                        </a:spcAft>
                      </a:pPr>
                      <a:r>
                        <a:rPr lang="en-US" sz="500" kern="100">
                          <a:effectLst/>
                        </a:rPr>
                        <a:t>  1  </a:t>
                      </a:r>
                      <a:r>
                        <a:rPr lang="zh-CN" sz="500" kern="100">
                          <a:effectLst/>
                        </a:rPr>
                        <a:t>两个错误计数器（</a:t>
                      </a:r>
                      <a:r>
                        <a:rPr lang="en-US" sz="500" kern="100">
                          <a:effectLst/>
                        </a:rPr>
                        <a:t>CANREC</a:t>
                      </a:r>
                      <a:r>
                        <a:rPr lang="zh-CN" sz="500" kern="100">
                          <a:effectLst/>
                        </a:rPr>
                        <a:t>或</a:t>
                      </a:r>
                      <a:r>
                        <a:rPr lang="en-US" sz="500" kern="100">
                          <a:effectLst/>
                        </a:rPr>
                        <a:t>CANTEC</a:t>
                      </a:r>
                      <a:r>
                        <a:rPr lang="zh-CN" sz="500" kern="100">
                          <a:effectLst/>
                        </a:rPr>
                        <a:t>）的其中一个达到了报警值</a:t>
                      </a:r>
                      <a:r>
                        <a:rPr lang="en-US" sz="500" kern="100">
                          <a:effectLst/>
                        </a:rPr>
                        <a:t>96</a:t>
                      </a:r>
                      <a:r>
                        <a:rPr lang="zh-CN" sz="500" kern="100">
                          <a:effectLst/>
                        </a:rPr>
                        <a:t>。</a:t>
                      </a:r>
                      <a:endParaRPr lang="zh-CN" sz="500" kern="100">
                        <a:effectLst/>
                      </a:endParaRPr>
                    </a:p>
                    <a:p>
                      <a:pPr algn="just">
                        <a:spcAft>
                          <a:spcPts val="0"/>
                        </a:spcAft>
                      </a:pPr>
                      <a:r>
                        <a:rPr lang="en-US" sz="500" kern="100">
                          <a:effectLst/>
                        </a:rPr>
                        <a:t>  0  </a:t>
                      </a:r>
                      <a:r>
                        <a:rPr lang="zh-CN" sz="500" kern="100">
                          <a:effectLst/>
                        </a:rPr>
                        <a:t>两个错误计数器（</a:t>
                      </a:r>
                      <a:r>
                        <a:rPr lang="en-US" sz="500" kern="100">
                          <a:effectLst/>
                        </a:rPr>
                        <a:t>CANREC</a:t>
                      </a:r>
                      <a:r>
                        <a:rPr lang="zh-CN" sz="500" kern="100">
                          <a:effectLst/>
                        </a:rPr>
                        <a:t>或</a:t>
                      </a:r>
                      <a:r>
                        <a:rPr lang="en-US" sz="500" kern="100">
                          <a:effectLst/>
                        </a:rPr>
                        <a:t>CANTEC</a:t>
                      </a:r>
                      <a:r>
                        <a:rPr lang="zh-CN" sz="500" kern="100">
                          <a:effectLst/>
                        </a:rPr>
                        <a:t>）的值均小于</a:t>
                      </a:r>
                      <a:r>
                        <a:rPr lang="en-US" sz="500" kern="100">
                          <a:effectLst/>
                        </a:rPr>
                        <a:t>96</a:t>
                      </a:r>
                      <a:r>
                        <a:rPr lang="zh-CN" sz="500" kern="100">
                          <a:effectLst/>
                        </a:rPr>
                        <a:t>。</a:t>
                      </a:r>
                      <a:endParaRPr lang="zh-CN" sz="500" kern="100">
                        <a:effectLst/>
                        <a:latin typeface="+mn-ea"/>
                        <a:ea typeface="+mn-ea"/>
                        <a:cs typeface="Times New Roman" panose="02020603050405020304" pitchFamily="18" charset="0"/>
                      </a:endParaRPr>
                    </a:p>
                  </a:txBody>
                  <a:tcPr marL="22379" marR="22379" marT="0" marB="0"/>
                </a:tc>
              </a:tr>
              <a:tr h="0">
                <a:tc>
                  <a:txBody>
                    <a:bodyPr/>
                    <a:lstStyle/>
                    <a:p>
                      <a:pPr algn="just">
                        <a:spcAft>
                          <a:spcPts val="0"/>
                        </a:spcAft>
                      </a:pPr>
                      <a:r>
                        <a:rPr lang="en-US" sz="500" kern="100">
                          <a:effectLst/>
                        </a:rPr>
                        <a:t>15</a:t>
                      </a:r>
                      <a:r>
                        <a:rPr lang="zh-CN" sz="500" kern="100">
                          <a:effectLst/>
                        </a:rPr>
                        <a:t>～</a:t>
                      </a:r>
                      <a:r>
                        <a:rPr lang="en-US" sz="500" kern="100">
                          <a:effectLst/>
                        </a:rPr>
                        <a:t>6</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Reserved</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zh-CN" sz="500" kern="100">
                          <a:effectLst/>
                        </a:rPr>
                        <a:t>读操作为不确定值，写操作无效。</a:t>
                      </a:r>
                      <a:endParaRPr lang="zh-CN" sz="500" kern="100">
                        <a:effectLst/>
                        <a:latin typeface="+mn-ea"/>
                        <a:ea typeface="+mn-ea"/>
                        <a:cs typeface="Times New Roman" panose="02020603050405020304" pitchFamily="18" charset="0"/>
                      </a:endParaRPr>
                    </a:p>
                  </a:txBody>
                  <a:tcPr marL="22379" marR="22379" marT="0" marB="0"/>
                </a:tc>
              </a:tr>
              <a:tr h="261083">
                <a:tc>
                  <a:txBody>
                    <a:bodyPr/>
                    <a:lstStyle/>
                    <a:p>
                      <a:pPr algn="just">
                        <a:spcAft>
                          <a:spcPts val="0"/>
                        </a:spcAft>
                      </a:pPr>
                      <a:r>
                        <a:rPr lang="en-US" sz="500" kern="100">
                          <a:effectLst/>
                        </a:rPr>
                        <a:t>5</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SMA</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Suspend</a:t>
                      </a:r>
                      <a:r>
                        <a:rPr lang="zh-CN" sz="500" kern="100">
                          <a:effectLst/>
                        </a:rPr>
                        <a:t>模式确认。</a:t>
                      </a:r>
                      <a:endParaRPr lang="zh-CN" sz="500" kern="100">
                        <a:effectLst/>
                      </a:endParaRPr>
                    </a:p>
                    <a:p>
                      <a:pPr algn="just">
                        <a:spcAft>
                          <a:spcPts val="0"/>
                        </a:spcAft>
                      </a:pPr>
                      <a:r>
                        <a:rPr lang="zh-CN" sz="500" kern="100">
                          <a:effectLst/>
                        </a:rPr>
                        <a:t>在激活</a:t>
                      </a:r>
                      <a:r>
                        <a:rPr lang="en-US" sz="500" kern="100">
                          <a:effectLst/>
                        </a:rPr>
                        <a:t>Suspend</a:t>
                      </a:r>
                      <a:r>
                        <a:rPr lang="zh-CN" sz="500" kern="100">
                          <a:effectLst/>
                        </a:rPr>
                        <a:t>模式以后，经过一个时钟周期（最多一个帧的长度）的等待时间，会置位该位。</a:t>
                      </a:r>
                      <a:endParaRPr lang="zh-CN" sz="500" kern="100">
                        <a:effectLst/>
                      </a:endParaRPr>
                    </a:p>
                    <a:p>
                      <a:pPr algn="just">
                        <a:spcAft>
                          <a:spcPts val="0"/>
                        </a:spcAft>
                      </a:pPr>
                      <a:r>
                        <a:rPr lang="en-US" sz="500" kern="100">
                          <a:effectLst/>
                        </a:rPr>
                        <a:t>  1  </a:t>
                      </a:r>
                      <a:r>
                        <a:rPr lang="zh-CN" sz="500" kern="100">
                          <a:effectLst/>
                        </a:rPr>
                        <a:t>模块已进入暂停模式。</a:t>
                      </a:r>
                      <a:endParaRPr lang="zh-CN" sz="500" kern="100">
                        <a:effectLst/>
                      </a:endParaRPr>
                    </a:p>
                    <a:p>
                      <a:pPr algn="just">
                        <a:spcAft>
                          <a:spcPts val="0"/>
                        </a:spcAft>
                      </a:pPr>
                      <a:r>
                        <a:rPr lang="en-US" sz="500" kern="100">
                          <a:effectLst/>
                        </a:rPr>
                        <a:t>  0  </a:t>
                      </a:r>
                      <a:r>
                        <a:rPr lang="zh-CN" sz="500" kern="100">
                          <a:effectLst/>
                        </a:rPr>
                        <a:t>模块未处于暂停模式。</a:t>
                      </a:r>
                      <a:endParaRPr lang="zh-CN" sz="500" kern="100">
                        <a:effectLst/>
                        <a:latin typeface="+mn-ea"/>
                        <a:ea typeface="+mn-ea"/>
                        <a:cs typeface="Times New Roman" panose="02020603050405020304" pitchFamily="18" charset="0"/>
                      </a:endParaRPr>
                    </a:p>
                  </a:txBody>
                  <a:tcPr marL="22379" marR="22379" marT="0" marB="0"/>
                </a:tc>
              </a:tr>
              <a:tr h="261083">
                <a:tc>
                  <a:txBody>
                    <a:bodyPr/>
                    <a:lstStyle/>
                    <a:p>
                      <a:pPr algn="just">
                        <a:spcAft>
                          <a:spcPts val="0"/>
                        </a:spcAft>
                      </a:pPr>
                      <a:r>
                        <a:rPr lang="en-US" sz="500" kern="100">
                          <a:effectLst/>
                        </a:rPr>
                        <a:t>4</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CCE</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zh-CN" sz="500" kern="100">
                          <a:effectLst/>
                        </a:rPr>
                        <a:t>改变配置使能位。</a:t>
                      </a:r>
                      <a:endParaRPr lang="zh-CN" sz="500" kern="100">
                        <a:effectLst/>
                      </a:endParaRPr>
                    </a:p>
                    <a:p>
                      <a:pPr algn="just">
                        <a:spcAft>
                          <a:spcPts val="0"/>
                        </a:spcAft>
                      </a:pPr>
                      <a:r>
                        <a:rPr lang="zh-CN" sz="500" kern="100">
                          <a:effectLst/>
                        </a:rPr>
                        <a:t>这一位显示了配置访问权限。操作时，在延迟一个时钟周期后，该位被置位。</a:t>
                      </a:r>
                      <a:endParaRPr lang="zh-CN" sz="500" kern="100">
                        <a:effectLst/>
                      </a:endParaRPr>
                    </a:p>
                    <a:p>
                      <a:pPr algn="just">
                        <a:spcAft>
                          <a:spcPts val="0"/>
                        </a:spcAft>
                      </a:pPr>
                      <a:r>
                        <a:rPr lang="en-US" sz="500" kern="100">
                          <a:effectLst/>
                        </a:rPr>
                        <a:t>  1  CPU</a:t>
                      </a:r>
                      <a:r>
                        <a:rPr lang="zh-CN" sz="500" kern="100">
                          <a:effectLst/>
                        </a:rPr>
                        <a:t>已经对配置寄存器进行写操作。</a:t>
                      </a:r>
                      <a:endParaRPr lang="zh-CN" sz="500" kern="100">
                        <a:effectLst/>
                      </a:endParaRPr>
                    </a:p>
                    <a:p>
                      <a:pPr algn="just">
                        <a:spcAft>
                          <a:spcPts val="0"/>
                        </a:spcAft>
                      </a:pPr>
                      <a:r>
                        <a:rPr lang="en-US" sz="500" kern="100">
                          <a:effectLst/>
                        </a:rPr>
                        <a:t>  0  CPU</a:t>
                      </a:r>
                      <a:r>
                        <a:rPr lang="zh-CN" sz="500" kern="100">
                          <a:effectLst/>
                        </a:rPr>
                        <a:t>禁止对配置寄存器进行写操作。</a:t>
                      </a:r>
                      <a:endParaRPr lang="zh-CN" sz="500" kern="100">
                        <a:effectLst/>
                        <a:latin typeface="+mn-ea"/>
                        <a:ea typeface="+mn-ea"/>
                        <a:cs typeface="Times New Roman" panose="02020603050405020304" pitchFamily="18" charset="0"/>
                      </a:endParaRPr>
                    </a:p>
                  </a:txBody>
                  <a:tcPr marL="22379" marR="22379" marT="0" marB="0"/>
                </a:tc>
              </a:tr>
              <a:tr h="156650">
                <a:tc>
                  <a:txBody>
                    <a:bodyPr/>
                    <a:lstStyle/>
                    <a:p>
                      <a:pPr algn="just">
                        <a:spcAft>
                          <a:spcPts val="0"/>
                        </a:spcAft>
                      </a:pPr>
                      <a:r>
                        <a:rPr lang="en-US" sz="500" kern="100">
                          <a:effectLst/>
                        </a:rPr>
                        <a:t>3</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PDA</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zh-CN" sz="500" kern="100">
                          <a:effectLst/>
                        </a:rPr>
                        <a:t>掉电模式响应位。</a:t>
                      </a:r>
                      <a:endParaRPr lang="zh-CN" sz="500" kern="100">
                        <a:effectLst/>
                      </a:endParaRPr>
                    </a:p>
                    <a:p>
                      <a:pPr algn="just">
                        <a:spcAft>
                          <a:spcPts val="0"/>
                        </a:spcAft>
                      </a:pPr>
                      <a:r>
                        <a:rPr lang="en-US" sz="500" kern="100">
                          <a:effectLst/>
                        </a:rPr>
                        <a:t>  1  CAN</a:t>
                      </a:r>
                      <a:r>
                        <a:rPr lang="zh-CN" sz="500" kern="100">
                          <a:effectLst/>
                        </a:rPr>
                        <a:t>模块已经进入了掉电模式。</a:t>
                      </a:r>
                      <a:endParaRPr lang="zh-CN" sz="500" kern="100">
                        <a:effectLst/>
                      </a:endParaRPr>
                    </a:p>
                    <a:p>
                      <a:pPr algn="just">
                        <a:spcAft>
                          <a:spcPts val="0"/>
                        </a:spcAft>
                      </a:pPr>
                      <a:r>
                        <a:rPr lang="en-US" sz="500" kern="100">
                          <a:effectLst/>
                        </a:rPr>
                        <a:t>  0  </a:t>
                      </a:r>
                      <a:r>
                        <a:rPr lang="zh-CN" sz="500" kern="100">
                          <a:effectLst/>
                        </a:rPr>
                        <a:t>正常操作。</a:t>
                      </a:r>
                      <a:endParaRPr lang="zh-CN" sz="500" kern="100">
                        <a:effectLst/>
                        <a:latin typeface="+mn-ea"/>
                        <a:ea typeface="+mn-ea"/>
                        <a:cs typeface="Times New Roman" panose="02020603050405020304" pitchFamily="18" charset="0"/>
                      </a:endParaRPr>
                    </a:p>
                  </a:txBody>
                  <a:tcPr marL="22379" marR="22379" marT="0" marB="0"/>
                </a:tc>
              </a:tr>
              <a:tr h="0">
                <a:tc>
                  <a:txBody>
                    <a:bodyPr/>
                    <a:lstStyle/>
                    <a:p>
                      <a:pPr algn="just">
                        <a:spcAft>
                          <a:spcPts val="0"/>
                        </a:spcAft>
                      </a:pPr>
                      <a:r>
                        <a:rPr lang="en-US" sz="500" kern="100">
                          <a:effectLst/>
                        </a:rPr>
                        <a:t>2</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Reserved</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zh-CN" sz="500" kern="100">
                          <a:effectLst/>
                        </a:rPr>
                        <a:t>保留位。</a:t>
                      </a:r>
                      <a:endParaRPr lang="zh-CN" sz="500" kern="100">
                        <a:effectLst/>
                      </a:endParaRPr>
                    </a:p>
                    <a:p>
                      <a:pPr algn="just">
                        <a:spcAft>
                          <a:spcPts val="0"/>
                        </a:spcAft>
                      </a:pPr>
                      <a:r>
                        <a:rPr lang="zh-CN" sz="500" kern="100">
                          <a:effectLst/>
                        </a:rPr>
                        <a:t>读操作为不确定值，写操作无效。</a:t>
                      </a:r>
                      <a:endParaRPr lang="zh-CN" sz="500" kern="100">
                        <a:effectLst/>
                        <a:latin typeface="+mn-ea"/>
                        <a:ea typeface="+mn-ea"/>
                        <a:cs typeface="Times New Roman" panose="02020603050405020304" pitchFamily="18" charset="0"/>
                      </a:endParaRPr>
                    </a:p>
                  </a:txBody>
                  <a:tcPr marL="22379" marR="22379" marT="0" marB="0"/>
                </a:tc>
              </a:tr>
              <a:tr h="261083">
                <a:tc>
                  <a:txBody>
                    <a:bodyPr/>
                    <a:lstStyle/>
                    <a:p>
                      <a:pPr algn="just">
                        <a:spcAft>
                          <a:spcPts val="0"/>
                        </a:spcAft>
                      </a:pPr>
                      <a:r>
                        <a:rPr lang="en-US" sz="500" kern="100">
                          <a:effectLst/>
                        </a:rPr>
                        <a:t>1</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RM</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zh-CN" sz="500" kern="100">
                          <a:effectLst/>
                        </a:rPr>
                        <a:t>接收模式位。</a:t>
                      </a:r>
                      <a:endParaRPr lang="zh-CN" sz="500" kern="100">
                        <a:effectLst/>
                      </a:endParaRPr>
                    </a:p>
                    <a:p>
                      <a:pPr algn="just">
                        <a:spcAft>
                          <a:spcPts val="0"/>
                        </a:spcAft>
                      </a:pPr>
                      <a:r>
                        <a:rPr lang="en-US" sz="500" kern="100">
                          <a:effectLst/>
                        </a:rPr>
                        <a:t>CAN</a:t>
                      </a:r>
                      <a:r>
                        <a:rPr lang="zh-CN" sz="500" kern="100">
                          <a:effectLst/>
                        </a:rPr>
                        <a:t>模块处于接收模式。不管邮箱的配置如何，这一位反映的是</a:t>
                      </a:r>
                      <a:r>
                        <a:rPr lang="en-US" sz="500" kern="100">
                          <a:effectLst/>
                        </a:rPr>
                        <a:t>CAN</a:t>
                      </a:r>
                      <a:r>
                        <a:rPr lang="zh-CN" sz="500" kern="100">
                          <a:effectLst/>
                        </a:rPr>
                        <a:t>模块实际正在进行的操作。</a:t>
                      </a:r>
                      <a:endParaRPr lang="zh-CN" sz="500" kern="100">
                        <a:effectLst/>
                      </a:endParaRPr>
                    </a:p>
                    <a:p>
                      <a:pPr algn="just">
                        <a:spcAft>
                          <a:spcPts val="0"/>
                        </a:spcAft>
                      </a:pPr>
                      <a:r>
                        <a:rPr lang="en-US" sz="500" kern="100">
                          <a:effectLst/>
                        </a:rPr>
                        <a:t>  1  CAN</a:t>
                      </a:r>
                      <a:r>
                        <a:rPr lang="zh-CN" sz="500" kern="100">
                          <a:effectLst/>
                        </a:rPr>
                        <a:t>模块正在接收消息。</a:t>
                      </a:r>
                      <a:endParaRPr lang="zh-CN" sz="500" kern="100">
                        <a:effectLst/>
                      </a:endParaRPr>
                    </a:p>
                    <a:p>
                      <a:pPr algn="just">
                        <a:spcAft>
                          <a:spcPts val="0"/>
                        </a:spcAft>
                      </a:pPr>
                      <a:r>
                        <a:rPr lang="en-US" sz="500" kern="100">
                          <a:effectLst/>
                        </a:rPr>
                        <a:t>  0  CAN</a:t>
                      </a:r>
                      <a:r>
                        <a:rPr lang="zh-CN" sz="500" kern="100">
                          <a:effectLst/>
                        </a:rPr>
                        <a:t>模块没有接收消息。</a:t>
                      </a:r>
                      <a:endParaRPr lang="zh-CN" sz="500" kern="100">
                        <a:effectLst/>
                        <a:latin typeface="+mn-ea"/>
                        <a:ea typeface="+mn-ea"/>
                        <a:cs typeface="Times New Roman" panose="02020603050405020304" pitchFamily="18" charset="0"/>
                      </a:endParaRPr>
                    </a:p>
                  </a:txBody>
                  <a:tcPr marL="22379" marR="22379" marT="0" marB="0"/>
                </a:tc>
              </a:tr>
              <a:tr h="261083">
                <a:tc>
                  <a:txBody>
                    <a:bodyPr/>
                    <a:lstStyle/>
                    <a:p>
                      <a:pPr algn="just">
                        <a:spcAft>
                          <a:spcPts val="0"/>
                        </a:spcAft>
                      </a:pPr>
                      <a:r>
                        <a:rPr lang="en-US" sz="500" kern="100">
                          <a:effectLst/>
                        </a:rPr>
                        <a:t>0</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en-US" sz="500" kern="100">
                          <a:effectLst/>
                        </a:rPr>
                        <a:t>TM</a:t>
                      </a:r>
                      <a:endParaRPr lang="zh-CN" sz="500" kern="100">
                        <a:effectLst/>
                        <a:latin typeface="+mn-ea"/>
                        <a:ea typeface="+mn-ea"/>
                        <a:cs typeface="Times New Roman" panose="02020603050405020304" pitchFamily="18" charset="0"/>
                      </a:endParaRPr>
                    </a:p>
                  </a:txBody>
                  <a:tcPr marL="22379" marR="22379" marT="0" marB="0"/>
                </a:tc>
                <a:tc>
                  <a:txBody>
                    <a:bodyPr/>
                    <a:lstStyle/>
                    <a:p>
                      <a:pPr algn="just">
                        <a:spcAft>
                          <a:spcPts val="0"/>
                        </a:spcAft>
                      </a:pPr>
                      <a:r>
                        <a:rPr lang="zh-CN" sz="500" kern="100" dirty="0">
                          <a:effectLst/>
                        </a:rPr>
                        <a:t>发送模式位。</a:t>
                      </a:r>
                      <a:endParaRPr lang="zh-CN" sz="500" kern="100" dirty="0">
                        <a:effectLst/>
                      </a:endParaRPr>
                    </a:p>
                    <a:p>
                      <a:pPr algn="just">
                        <a:spcAft>
                          <a:spcPts val="0"/>
                        </a:spcAft>
                      </a:pPr>
                      <a:r>
                        <a:rPr lang="en-US" sz="500" kern="100" dirty="0">
                          <a:effectLst/>
                        </a:rPr>
                        <a:t>CAN</a:t>
                      </a:r>
                      <a:r>
                        <a:rPr lang="zh-CN" sz="500" kern="100" dirty="0">
                          <a:effectLst/>
                        </a:rPr>
                        <a:t>模块处于发送模式。不管邮箱的配置如何，这一位反映的是</a:t>
                      </a:r>
                      <a:r>
                        <a:rPr lang="en-US" sz="500" kern="100" dirty="0">
                          <a:effectLst/>
                        </a:rPr>
                        <a:t>CPK</a:t>
                      </a:r>
                      <a:r>
                        <a:rPr lang="zh-CN" sz="500" kern="100" dirty="0">
                          <a:effectLst/>
                        </a:rPr>
                        <a:t>模块实际正在进行的操作。</a:t>
                      </a:r>
                      <a:endParaRPr lang="zh-CN" sz="500" kern="100" dirty="0">
                        <a:effectLst/>
                      </a:endParaRPr>
                    </a:p>
                    <a:p>
                      <a:pPr algn="just">
                        <a:spcAft>
                          <a:spcPts val="0"/>
                        </a:spcAft>
                      </a:pPr>
                      <a:r>
                        <a:rPr lang="en-US" sz="500" kern="100" dirty="0">
                          <a:effectLst/>
                        </a:rPr>
                        <a:t>  1  CAN</a:t>
                      </a:r>
                      <a:r>
                        <a:rPr lang="zh-CN" sz="500" kern="100" dirty="0">
                          <a:effectLst/>
                        </a:rPr>
                        <a:t>模块正在发送消息。</a:t>
                      </a:r>
                      <a:endParaRPr lang="zh-CN" sz="500" kern="100" dirty="0">
                        <a:effectLst/>
                      </a:endParaRPr>
                    </a:p>
                    <a:p>
                      <a:pPr algn="just">
                        <a:spcAft>
                          <a:spcPts val="0"/>
                        </a:spcAft>
                      </a:pPr>
                      <a:r>
                        <a:rPr lang="en-US" sz="500" kern="100" dirty="0">
                          <a:effectLst/>
                        </a:rPr>
                        <a:t>  0  CAN</a:t>
                      </a:r>
                      <a:r>
                        <a:rPr lang="zh-CN" sz="500" kern="100" dirty="0">
                          <a:effectLst/>
                        </a:rPr>
                        <a:t>模块没有发送消息。</a:t>
                      </a:r>
                      <a:endParaRPr lang="zh-CN" sz="500" kern="100" dirty="0">
                        <a:effectLst/>
                        <a:latin typeface="+mn-ea"/>
                        <a:ea typeface="+mn-ea"/>
                        <a:cs typeface="Times New Roman" panose="02020603050405020304" pitchFamily="18" charset="0"/>
                      </a:endParaRPr>
                    </a:p>
                  </a:txBody>
                  <a:tcPr marL="22379" marR="22379" marT="0" marB="0"/>
                </a:tc>
              </a:tr>
            </a:tbl>
          </a:graphicData>
        </a:graphic>
      </p:graphicFrame>
      <p:sp>
        <p:nvSpPr>
          <p:cNvPr id="9"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错误和状态寄存器</a:t>
            </a:r>
            <a:r>
              <a:rPr lang="en-US" altLang="zh-CN" dirty="0"/>
              <a:t>CANES</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7553455"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错误计数寄存器</a:t>
            </a:r>
            <a:r>
              <a:rPr lang="en-US" altLang="zh-CN" dirty="0"/>
              <a:t>CANTEC/CANREC</a:t>
            </a:r>
            <a:endParaRPr lang="zh-CN" altLang="en-US" dirty="0"/>
          </a:p>
        </p:txBody>
      </p:sp>
      <p:sp>
        <p:nvSpPr>
          <p:cNvPr id="2" name="矩形 1"/>
          <p:cNvSpPr/>
          <p:nvPr/>
        </p:nvSpPr>
        <p:spPr>
          <a:xfrm>
            <a:off x="503548" y="771550"/>
            <a:ext cx="8136904" cy="1569660"/>
          </a:xfrm>
          <a:prstGeom prst="rect">
            <a:avLst/>
          </a:prstGeom>
        </p:spPr>
        <p:txBody>
          <a:bodyPr wrap="square">
            <a:spAutoFit/>
          </a:bodyPr>
          <a:lstStyle/>
          <a:p>
            <a:pPr indent="538480" algn="just">
              <a:lnSpc>
                <a:spcPct val="120000"/>
              </a:lnSpc>
              <a:spcAft>
                <a:spcPts val="0"/>
              </a:spcAft>
            </a:pPr>
            <a:r>
              <a:rPr lang="en-US" altLang="zh-CN" sz="2000" kern="100" dirty="0">
                <a:solidFill>
                  <a:schemeClr val="tx1">
                    <a:lumMod val="65000"/>
                    <a:lumOff val="35000"/>
                  </a:schemeClr>
                </a:solidFill>
                <a:latin typeface="+mn-ea"/>
                <a:cs typeface="Times New Roman" panose="02020603050405020304" pitchFamily="18" charset="0"/>
              </a:rPr>
              <a:t>CAN</a:t>
            </a:r>
            <a:r>
              <a:rPr lang="zh-CN" altLang="zh-CN" sz="2000" kern="100" dirty="0">
                <a:solidFill>
                  <a:schemeClr val="tx1">
                    <a:lumMod val="65000"/>
                    <a:lumOff val="35000"/>
                  </a:schemeClr>
                </a:solidFill>
                <a:latin typeface="+mn-ea"/>
                <a:cs typeface="Times New Roman" panose="02020603050405020304" pitchFamily="18" charset="0"/>
              </a:rPr>
              <a:t>模块包含两个错误计数器：接收错误计数器</a:t>
            </a:r>
            <a:r>
              <a:rPr lang="en-US" altLang="zh-CN" sz="2000" kern="100" dirty="0">
                <a:solidFill>
                  <a:schemeClr val="tx1">
                    <a:lumMod val="65000"/>
                    <a:lumOff val="35000"/>
                  </a:schemeClr>
                </a:solidFill>
                <a:latin typeface="+mn-ea"/>
                <a:cs typeface="Times New Roman" panose="02020603050405020304" pitchFamily="18" charset="0"/>
              </a:rPr>
              <a:t>CANREC</a:t>
            </a:r>
            <a:r>
              <a:rPr lang="zh-CN" altLang="zh-CN" sz="2000" kern="100" dirty="0">
                <a:solidFill>
                  <a:schemeClr val="tx1">
                    <a:lumMod val="65000"/>
                    <a:lumOff val="35000"/>
                  </a:schemeClr>
                </a:solidFill>
                <a:latin typeface="+mn-ea"/>
                <a:cs typeface="Times New Roman" panose="02020603050405020304" pitchFamily="18" charset="0"/>
              </a:rPr>
              <a:t>和发送错误计数器</a:t>
            </a:r>
            <a:r>
              <a:rPr lang="en-US" altLang="zh-CN" sz="2000" kern="100" dirty="0">
                <a:solidFill>
                  <a:schemeClr val="tx1">
                    <a:lumMod val="65000"/>
                    <a:lumOff val="35000"/>
                  </a:schemeClr>
                </a:solidFill>
                <a:latin typeface="+mn-ea"/>
                <a:cs typeface="Times New Roman" panose="02020603050405020304" pitchFamily="18" charset="0"/>
              </a:rPr>
              <a:t>CANTEC</a:t>
            </a:r>
            <a:r>
              <a:rPr lang="zh-CN" altLang="zh-CN" sz="2000" kern="100" dirty="0">
                <a:solidFill>
                  <a:schemeClr val="tx1">
                    <a:lumMod val="65000"/>
                    <a:lumOff val="35000"/>
                  </a:schemeClr>
                </a:solidFill>
                <a:latin typeface="+mn-ea"/>
                <a:cs typeface="Times New Roman" panose="02020603050405020304" pitchFamily="18" charset="0"/>
              </a:rPr>
              <a:t>。这两个寄存器都可以通过</a:t>
            </a:r>
            <a:r>
              <a:rPr lang="en-US" altLang="zh-CN" sz="2000" kern="100" dirty="0">
                <a:solidFill>
                  <a:schemeClr val="tx1">
                    <a:lumMod val="65000"/>
                    <a:lumOff val="35000"/>
                  </a:schemeClr>
                </a:solidFill>
                <a:latin typeface="+mn-ea"/>
                <a:cs typeface="Times New Roman" panose="02020603050405020304" pitchFamily="18" charset="0"/>
              </a:rPr>
              <a:t>CPU</a:t>
            </a:r>
            <a:r>
              <a:rPr lang="zh-CN" altLang="zh-CN" sz="2000" kern="100" dirty="0">
                <a:solidFill>
                  <a:schemeClr val="tx1">
                    <a:lumMod val="65000"/>
                    <a:lumOff val="35000"/>
                  </a:schemeClr>
                </a:solidFill>
                <a:latin typeface="+mn-ea"/>
                <a:cs typeface="Times New Roman" panose="02020603050405020304" pitchFamily="18" charset="0"/>
              </a:rPr>
              <a:t>来读取。根据</a:t>
            </a:r>
            <a:r>
              <a:rPr lang="en-US" altLang="zh-CN" sz="2000" kern="100" dirty="0">
                <a:solidFill>
                  <a:schemeClr val="tx1">
                    <a:lumMod val="65000"/>
                    <a:lumOff val="35000"/>
                  </a:schemeClr>
                </a:solidFill>
                <a:latin typeface="+mn-ea"/>
                <a:cs typeface="Times New Roman" panose="02020603050405020304" pitchFamily="18" charset="0"/>
              </a:rPr>
              <a:t>CAN2.0</a:t>
            </a:r>
            <a:r>
              <a:rPr lang="zh-CN" altLang="zh-CN" sz="2000" kern="100" dirty="0">
                <a:solidFill>
                  <a:schemeClr val="tx1">
                    <a:lumMod val="65000"/>
                    <a:lumOff val="35000"/>
                  </a:schemeClr>
                </a:solidFill>
                <a:latin typeface="+mn-ea"/>
                <a:cs typeface="Times New Roman" panose="02020603050405020304" pitchFamily="18" charset="0"/>
              </a:rPr>
              <a:t>协议规范，两个计数器可以递增或递减计数。这两个寄存器具体的位情况分别如图</a:t>
            </a:r>
            <a:r>
              <a:rPr lang="en-US" altLang="zh-CN" sz="2000" kern="100" dirty="0">
                <a:solidFill>
                  <a:schemeClr val="tx1">
                    <a:lumMod val="65000"/>
                    <a:lumOff val="35000"/>
                  </a:schemeClr>
                </a:solidFill>
                <a:latin typeface="+mn-ea"/>
                <a:cs typeface="Times New Roman" panose="02020603050405020304" pitchFamily="18" charset="0"/>
              </a:rPr>
              <a:t>17-34</a:t>
            </a:r>
            <a:r>
              <a:rPr lang="zh-CN" altLang="zh-CN" sz="2000" kern="100" dirty="0">
                <a:solidFill>
                  <a:schemeClr val="tx1">
                    <a:lumMod val="65000"/>
                    <a:lumOff val="35000"/>
                  </a:schemeClr>
                </a:solidFill>
                <a:latin typeface="+mn-ea"/>
                <a:cs typeface="Times New Roman" panose="02020603050405020304" pitchFamily="18" charset="0"/>
              </a:rPr>
              <a:t>和</a:t>
            </a:r>
            <a:r>
              <a:rPr lang="en-US" altLang="zh-CN" sz="2000" kern="100" dirty="0">
                <a:solidFill>
                  <a:schemeClr val="tx1">
                    <a:lumMod val="65000"/>
                    <a:lumOff val="35000"/>
                  </a:schemeClr>
                </a:solidFill>
                <a:latin typeface="+mn-ea"/>
                <a:cs typeface="Times New Roman" panose="02020603050405020304" pitchFamily="18" charset="0"/>
              </a:rPr>
              <a:t>17-35</a:t>
            </a:r>
            <a:r>
              <a:rPr lang="zh-CN" altLang="zh-CN"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pic>
        <p:nvPicPr>
          <p:cNvPr id="4" name="图片 3" descr="屏幕剪辑"/>
          <p:cNvPicPr>
            <a:picLocks noChangeAspect="1"/>
          </p:cNvPicPr>
          <p:nvPr/>
        </p:nvPicPr>
        <p:blipFill rotWithShape="1">
          <a:blip r:embed="rId1">
            <a:extLst>
              <a:ext uri="{28A0092B-C50C-407E-A947-70E740481C1C}">
                <a14:useLocalDpi xmlns:a14="http://schemas.microsoft.com/office/drawing/2010/main" val="0"/>
              </a:ext>
            </a:extLst>
          </a:blip>
          <a:srcRect b="54330"/>
          <a:stretch>
            <a:fillRect/>
          </a:stretch>
        </p:blipFill>
        <p:spPr>
          <a:xfrm>
            <a:off x="1039817" y="2538021"/>
            <a:ext cx="7064366" cy="609794"/>
          </a:xfrm>
          <a:prstGeom prst="rect">
            <a:avLst/>
          </a:prstGeom>
        </p:spPr>
      </p:pic>
      <p:pic>
        <p:nvPicPr>
          <p:cNvPr id="6" name="图片 5" descr="屏幕剪辑"/>
          <p:cNvPicPr>
            <a:picLocks noChangeAspect="1"/>
          </p:cNvPicPr>
          <p:nvPr/>
        </p:nvPicPr>
        <p:blipFill rotWithShape="1">
          <a:blip r:embed="rId1">
            <a:extLst>
              <a:ext uri="{28A0092B-C50C-407E-A947-70E740481C1C}">
                <a14:useLocalDpi xmlns:a14="http://schemas.microsoft.com/office/drawing/2010/main" val="0"/>
              </a:ext>
            </a:extLst>
          </a:blip>
          <a:srcRect t="62191"/>
          <a:stretch>
            <a:fillRect/>
          </a:stretch>
        </p:blipFill>
        <p:spPr>
          <a:xfrm>
            <a:off x="1039817" y="3723878"/>
            <a:ext cx="7064366" cy="504831"/>
          </a:xfrm>
          <a:prstGeom prst="rect">
            <a:avLst/>
          </a:prstGeom>
        </p:spPr>
      </p:pic>
      <p:sp>
        <p:nvSpPr>
          <p:cNvPr id="5" name="矩形 4"/>
          <p:cNvSpPr/>
          <p:nvPr/>
        </p:nvSpPr>
        <p:spPr>
          <a:xfrm>
            <a:off x="2153710" y="3147815"/>
            <a:ext cx="4836580" cy="400110"/>
          </a:xfrm>
          <a:prstGeom prst="rect">
            <a:avLst/>
          </a:prstGeom>
        </p:spPr>
        <p:txBody>
          <a:bodyPr wrap="none">
            <a:spAutoFit/>
          </a:bodyPr>
          <a:lstStyle/>
          <a:p>
            <a:r>
              <a:rPr lang="zh-CN" altLang="en-US" sz="2000" dirty="0"/>
              <a:t>图 17-34 发送错误计数寄存器 CANTEC</a:t>
            </a:r>
            <a:endParaRPr lang="zh-CN" altLang="en-US" sz="2000" dirty="0"/>
          </a:p>
        </p:txBody>
      </p:sp>
      <p:sp>
        <p:nvSpPr>
          <p:cNvPr id="7" name="矩形 6"/>
          <p:cNvSpPr/>
          <p:nvPr/>
        </p:nvSpPr>
        <p:spPr>
          <a:xfrm>
            <a:off x="2125229" y="4404662"/>
            <a:ext cx="4855816" cy="400110"/>
          </a:xfrm>
          <a:prstGeom prst="rect">
            <a:avLst/>
          </a:prstGeom>
        </p:spPr>
        <p:txBody>
          <a:bodyPr wrap="none">
            <a:spAutoFit/>
          </a:bodyPr>
          <a:lstStyle/>
          <a:p>
            <a:r>
              <a:rPr lang="zh-CN" altLang="en-US" sz="2000" dirty="0"/>
              <a:t>图 17-35 接收错误计数寄存器 CANREC</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a:t>
            </a:r>
            <a:r>
              <a:rPr lang="zh-CN" altLang="zh-CN" dirty="0"/>
              <a:t>总线的概述</a:t>
            </a:r>
            <a:r>
              <a:rPr lang="en-US" altLang="zh-CN" dirty="0" smtClean="0"/>
              <a:t>·</a:t>
            </a:r>
            <a:r>
              <a:rPr lang="en-US" altLang="zh-CN" dirty="0"/>
              <a:t>CAN</a:t>
            </a:r>
            <a:r>
              <a:rPr lang="zh-CN" altLang="en-US" dirty="0"/>
              <a:t>是怎样工作的</a:t>
            </a:r>
            <a:endParaRPr lang="zh-CN" altLang="en-US" dirty="0"/>
          </a:p>
        </p:txBody>
      </p:sp>
      <p:graphicFrame>
        <p:nvGraphicFramePr>
          <p:cNvPr id="3" name="表格 2"/>
          <p:cNvGraphicFramePr>
            <a:graphicFrameLocks noGrp="1"/>
          </p:cNvGraphicFramePr>
          <p:nvPr/>
        </p:nvGraphicFramePr>
        <p:xfrm>
          <a:off x="1124119" y="1275606"/>
          <a:ext cx="6923644" cy="1792224"/>
        </p:xfrm>
        <a:graphic>
          <a:graphicData uri="http://schemas.openxmlformats.org/drawingml/2006/table">
            <a:tbl>
              <a:tblPr firstCol="1" bandRow="1">
                <a:tableStyleId>{00A15C55-8517-42AA-B614-E9B94910E393}</a:tableStyleId>
              </a:tblPr>
              <a:tblGrid>
                <a:gridCol w="346948"/>
                <a:gridCol w="1065848"/>
                <a:gridCol w="5510848"/>
              </a:tblGrid>
              <a:tr h="0">
                <a:tc>
                  <a:txBody>
                    <a:bodyPr/>
                    <a:lstStyle/>
                    <a:p>
                      <a:pPr algn="ctr">
                        <a:lnSpc>
                          <a:spcPct val="120000"/>
                        </a:lnSpc>
                        <a:spcAft>
                          <a:spcPts val="0"/>
                        </a:spcAft>
                      </a:pPr>
                      <a:r>
                        <a:rPr lang="en-US" sz="1400" kern="100">
                          <a:effectLst/>
                        </a:rPr>
                        <a:t>7</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400" kern="100" dirty="0">
                          <a:effectLst/>
                        </a:rPr>
                        <a:t>应用层</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400" kern="100">
                          <a:effectLst/>
                        </a:rPr>
                        <a:t>最高层。用户、软件、网络终端等之间用来进行信息交换。</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lnSpc>
                          <a:spcPct val="120000"/>
                        </a:lnSpc>
                        <a:spcAft>
                          <a:spcPts val="0"/>
                        </a:spcAft>
                      </a:pPr>
                      <a:r>
                        <a:rPr lang="en-US" sz="1400" kern="100">
                          <a:effectLst/>
                        </a:rPr>
                        <a:t>6</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400" kern="100">
                          <a:effectLst/>
                        </a:rPr>
                        <a:t>表示层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400" kern="100">
                          <a:effectLst/>
                        </a:rPr>
                        <a:t>将两个应用不同数据格式的系统信息转化为能共同理解的格式。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lnSpc>
                          <a:spcPct val="120000"/>
                        </a:lnSpc>
                        <a:spcAft>
                          <a:spcPts val="0"/>
                        </a:spcAft>
                      </a:pPr>
                      <a:r>
                        <a:rPr lang="en-US" sz="1400" kern="100">
                          <a:effectLst/>
                        </a:rPr>
                        <a:t>5</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400" kern="100">
                          <a:effectLst/>
                        </a:rPr>
                        <a:t>会话层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400" kern="100">
                          <a:effectLst/>
                        </a:rPr>
                        <a:t>依靠低层的通信功能来进行数据的有效传递。</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lnSpc>
                          <a:spcPct val="120000"/>
                        </a:lnSpc>
                        <a:spcAft>
                          <a:spcPts val="0"/>
                        </a:spcAft>
                      </a:pPr>
                      <a:r>
                        <a:rPr lang="en-US" sz="1400" kern="100">
                          <a:effectLst/>
                        </a:rPr>
                        <a:t>4</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400" kern="100">
                          <a:effectLst/>
                        </a:rPr>
                        <a:t>传输层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400" kern="100">
                          <a:effectLst/>
                        </a:rPr>
                        <a:t>两通讯节点之间数据传输控制。操作如：数据重发，数据错误修复</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lnSpc>
                          <a:spcPct val="120000"/>
                        </a:lnSpc>
                        <a:spcAft>
                          <a:spcPts val="0"/>
                        </a:spcAft>
                      </a:pPr>
                      <a:r>
                        <a:rPr lang="en-US" sz="1400" kern="100">
                          <a:effectLst/>
                        </a:rPr>
                        <a:t>3</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400" kern="100">
                          <a:effectLst/>
                        </a:rPr>
                        <a:t>网络层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400" kern="100">
                          <a:effectLst/>
                        </a:rPr>
                        <a:t>规定了网络连接的建立、维持和拆除的协议。如：路由与寻址</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lnSpc>
                          <a:spcPct val="120000"/>
                        </a:lnSpc>
                        <a:spcAft>
                          <a:spcPts val="0"/>
                        </a:spcAft>
                      </a:pPr>
                      <a:r>
                        <a:rPr lang="en-US" sz="1400" kern="100">
                          <a:effectLst/>
                        </a:rPr>
                        <a:t>2</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400" kern="100">
                          <a:effectLst/>
                        </a:rPr>
                        <a:t>数据链路层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400" kern="100">
                          <a:effectLst/>
                        </a:rPr>
                        <a:t>规定了在介质上传输的数据位的排列和组织。如：数据校验和帧结构</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lnSpc>
                          <a:spcPct val="120000"/>
                        </a:lnSpc>
                        <a:spcAft>
                          <a:spcPts val="0"/>
                        </a:spcAft>
                      </a:pPr>
                      <a:r>
                        <a:rPr lang="en-US" sz="1400" kern="100">
                          <a:effectLst/>
                        </a:rPr>
                        <a:t>1</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400" kern="100">
                          <a:effectLst/>
                        </a:rPr>
                        <a:t>物理层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20000"/>
                        </a:lnSpc>
                        <a:spcAft>
                          <a:spcPts val="0"/>
                        </a:spcAft>
                      </a:pPr>
                      <a:r>
                        <a:rPr lang="zh-CN" sz="1400" kern="100" dirty="0">
                          <a:effectLst/>
                        </a:rPr>
                        <a:t>规定通讯介质的物理特性。如：电气特性和信号交换的解释</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5" name="矩形 4"/>
          <p:cNvSpPr/>
          <p:nvPr/>
        </p:nvSpPr>
        <p:spPr>
          <a:xfrm>
            <a:off x="2974762" y="3348852"/>
            <a:ext cx="3222357" cy="396583"/>
          </a:xfrm>
          <a:prstGeom prst="rect">
            <a:avLst/>
          </a:prstGeom>
        </p:spPr>
        <p:txBody>
          <a:bodyPr wrap="none">
            <a:spAutoFit/>
          </a:bodyPr>
          <a:lstStyle/>
          <a:p>
            <a:pPr algn="ctr">
              <a:lnSpc>
                <a:spcPct val="120000"/>
              </a:lnSpc>
              <a:spcAft>
                <a:spcPts val="0"/>
              </a:spcAft>
            </a:pPr>
            <a:r>
              <a:rPr lang="zh-CN" altLang="zh-CN" kern="100" dirty="0">
                <a:latin typeface="+mn-ea"/>
                <a:cs typeface="Times New Roman" panose="02020603050405020304" pitchFamily="18" charset="0"/>
              </a:rPr>
              <a:t>表</a:t>
            </a:r>
            <a:r>
              <a:rPr lang="en-US" altLang="zh-CN" kern="100" dirty="0">
                <a:latin typeface="+mn-ea"/>
                <a:cs typeface="Times New Roman" panose="02020603050405020304" pitchFamily="18" charset="0"/>
              </a:rPr>
              <a:t>17-1 OSI</a:t>
            </a:r>
            <a:r>
              <a:rPr lang="zh-CN" altLang="zh-CN" kern="100" dirty="0">
                <a:latin typeface="+mn-ea"/>
                <a:cs typeface="Times New Roman" panose="02020603050405020304" pitchFamily="18" charset="0"/>
              </a:rPr>
              <a:t>开放系统互联模型</a:t>
            </a:r>
            <a:endParaRPr lang="zh-CN" altLang="zh-CN" sz="6600" kern="100" dirty="0">
              <a:effectLst/>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全局中断标志寄存器</a:t>
            </a:r>
            <a:r>
              <a:rPr lang="en-US" altLang="zh-CN" dirty="0"/>
              <a:t>CANGIF0/CANGIF1</a:t>
            </a:r>
            <a:endParaRPr lang="zh-CN" altLang="en-US" dirty="0"/>
          </a:p>
        </p:txBody>
      </p:sp>
      <p:sp>
        <p:nvSpPr>
          <p:cNvPr id="2" name="矩形 1"/>
          <p:cNvSpPr/>
          <p:nvPr/>
        </p:nvSpPr>
        <p:spPr>
          <a:xfrm>
            <a:off x="503548" y="1248567"/>
            <a:ext cx="8136904" cy="2677656"/>
          </a:xfrm>
          <a:prstGeom prst="rect">
            <a:avLst/>
          </a:prstGeom>
        </p:spPr>
        <p:txBody>
          <a:bodyPr wrap="square">
            <a:spAutoFit/>
          </a:bodyPr>
          <a:lstStyle/>
          <a:p>
            <a:pPr indent="538480" algn="just">
              <a:lnSpc>
                <a:spcPct val="120000"/>
              </a:lnSpc>
              <a:spcAft>
                <a:spcPts val="0"/>
              </a:spcAft>
            </a:pPr>
            <a:r>
              <a:rPr lang="en-US" altLang="zh-CN" sz="2000" kern="100" dirty="0">
                <a:solidFill>
                  <a:schemeClr val="tx1">
                    <a:lumMod val="65000"/>
                    <a:lumOff val="35000"/>
                  </a:schemeClr>
                </a:solidFill>
                <a:latin typeface="+mn-ea"/>
                <a:cs typeface="Times New Roman" panose="02020603050405020304" pitchFamily="18" charset="0"/>
              </a:rPr>
              <a:t>CAN</a:t>
            </a:r>
            <a:r>
              <a:rPr lang="zh-CN" altLang="en-US" sz="2000" kern="100" dirty="0">
                <a:solidFill>
                  <a:schemeClr val="tx1">
                    <a:lumMod val="65000"/>
                    <a:lumOff val="35000"/>
                  </a:schemeClr>
                </a:solidFill>
                <a:latin typeface="+mn-ea"/>
                <a:cs typeface="Times New Roman" panose="02020603050405020304" pitchFamily="18" charset="0"/>
              </a:rPr>
              <a:t>模块如果相应的中断条件产生，则中断标志位将被置位。全局中断将根据</a:t>
            </a:r>
            <a:r>
              <a:rPr lang="en-US" altLang="zh-CN" sz="2000" kern="100" dirty="0">
                <a:solidFill>
                  <a:schemeClr val="tx1">
                    <a:lumMod val="65000"/>
                    <a:lumOff val="35000"/>
                  </a:schemeClr>
                </a:solidFill>
                <a:latin typeface="+mn-ea"/>
                <a:cs typeface="Times New Roman" panose="02020603050405020304" pitchFamily="18" charset="0"/>
              </a:rPr>
              <a:t>CANGIM</a:t>
            </a:r>
            <a:r>
              <a:rPr lang="zh-CN" altLang="en-US" sz="2000" kern="100" dirty="0">
                <a:solidFill>
                  <a:schemeClr val="tx1">
                    <a:lumMod val="65000"/>
                    <a:lumOff val="35000"/>
                  </a:schemeClr>
                </a:solidFill>
                <a:latin typeface="+mn-ea"/>
                <a:cs typeface="Times New Roman" panose="02020603050405020304" pitchFamily="18" charset="0"/>
              </a:rPr>
              <a:t>寄存器的</a:t>
            </a:r>
            <a:r>
              <a:rPr lang="en-US" altLang="zh-CN" sz="2000" kern="100" dirty="0">
                <a:solidFill>
                  <a:schemeClr val="tx1">
                    <a:lumMod val="65000"/>
                    <a:lumOff val="35000"/>
                  </a:schemeClr>
                </a:solidFill>
                <a:latin typeface="+mn-ea"/>
                <a:cs typeface="Times New Roman" panose="02020603050405020304" pitchFamily="18" charset="0"/>
              </a:rPr>
              <a:t>GIF</a:t>
            </a:r>
            <a:r>
              <a:rPr lang="zh-CN" altLang="en-US" sz="2000" kern="100" dirty="0">
                <a:solidFill>
                  <a:schemeClr val="tx1">
                    <a:lumMod val="65000"/>
                    <a:lumOff val="35000"/>
                  </a:schemeClr>
                </a:solidFill>
                <a:latin typeface="+mn-ea"/>
                <a:cs typeface="Times New Roman" panose="02020603050405020304" pitchFamily="18" charset="0"/>
              </a:rPr>
              <a:t>位的设置情况，来将</a:t>
            </a:r>
            <a:r>
              <a:rPr lang="en-US" altLang="zh-CN" sz="2000" kern="100" dirty="0">
                <a:solidFill>
                  <a:schemeClr val="tx1">
                    <a:lumMod val="65000"/>
                    <a:lumOff val="35000"/>
                  </a:schemeClr>
                </a:solidFill>
                <a:latin typeface="+mn-ea"/>
                <a:cs typeface="Times New Roman" panose="02020603050405020304" pitchFamily="18" charset="0"/>
              </a:rPr>
              <a:t>CANGIF1</a:t>
            </a:r>
            <a:r>
              <a:rPr lang="zh-CN" altLang="en-US" sz="2000" kern="100" dirty="0">
                <a:solidFill>
                  <a:schemeClr val="tx1">
                    <a:lumMod val="65000"/>
                    <a:lumOff val="35000"/>
                  </a:schemeClr>
                </a:solidFill>
                <a:latin typeface="+mn-ea"/>
                <a:cs typeface="Times New Roman" panose="02020603050405020304" pitchFamily="18" charset="0"/>
              </a:rPr>
              <a:t>的中断标志位置位或者将</a:t>
            </a:r>
            <a:r>
              <a:rPr lang="en-US" altLang="zh-CN" sz="2000" kern="100" dirty="0">
                <a:solidFill>
                  <a:schemeClr val="tx1">
                    <a:lumMod val="65000"/>
                    <a:lumOff val="35000"/>
                  </a:schemeClr>
                </a:solidFill>
                <a:latin typeface="+mn-ea"/>
                <a:cs typeface="Times New Roman" panose="02020603050405020304" pitchFamily="18" charset="0"/>
              </a:rPr>
              <a:t>CANGIF0</a:t>
            </a:r>
            <a:r>
              <a:rPr lang="zh-CN" altLang="en-US" sz="2000" kern="100" dirty="0">
                <a:solidFill>
                  <a:schemeClr val="tx1">
                    <a:lumMod val="65000"/>
                    <a:lumOff val="35000"/>
                  </a:schemeClr>
                </a:solidFill>
                <a:latin typeface="+mn-ea"/>
                <a:cs typeface="Times New Roman" panose="02020603050405020304" pitchFamily="18" charset="0"/>
              </a:rPr>
              <a:t>的中断标志位置位。值得注意的是，</a:t>
            </a:r>
            <a:r>
              <a:rPr lang="en-US" altLang="zh-CN" sz="2000" kern="100" dirty="0" err="1">
                <a:solidFill>
                  <a:schemeClr val="tx1">
                    <a:lumMod val="65000"/>
                    <a:lumOff val="35000"/>
                  </a:schemeClr>
                </a:solidFill>
                <a:latin typeface="+mn-ea"/>
                <a:cs typeface="Times New Roman" panose="02020603050405020304" pitchFamily="18" charset="0"/>
              </a:rPr>
              <a:t>CANGIFx</a:t>
            </a:r>
            <a:r>
              <a:rPr lang="zh-CN" altLang="en-US" sz="2000" kern="100" dirty="0">
                <a:solidFill>
                  <a:schemeClr val="tx1">
                    <a:lumMod val="65000"/>
                    <a:lumOff val="35000"/>
                  </a:schemeClr>
                </a:solidFill>
                <a:latin typeface="+mn-ea"/>
                <a:cs typeface="Times New Roman" panose="02020603050405020304" pitchFamily="18" charset="0"/>
              </a:rPr>
              <a:t>的标志位必须通过向</a:t>
            </a:r>
            <a:r>
              <a:rPr lang="en-US" altLang="zh-CN" sz="2000" kern="100" dirty="0">
                <a:solidFill>
                  <a:schemeClr val="tx1">
                    <a:lumMod val="65000"/>
                    <a:lumOff val="35000"/>
                  </a:schemeClr>
                </a:solidFill>
                <a:latin typeface="+mn-ea"/>
                <a:cs typeface="Times New Roman" panose="02020603050405020304" pitchFamily="18" charset="0"/>
              </a:rPr>
              <a:t>CANTA</a:t>
            </a:r>
            <a:r>
              <a:rPr lang="zh-CN" altLang="en-US" sz="2000" kern="100" dirty="0">
                <a:solidFill>
                  <a:schemeClr val="tx1">
                    <a:lumMod val="65000"/>
                    <a:lumOff val="35000"/>
                  </a:schemeClr>
                </a:solidFill>
                <a:latin typeface="+mn-ea"/>
                <a:cs typeface="Times New Roman" panose="02020603050405020304" pitchFamily="18" charset="0"/>
              </a:rPr>
              <a:t>或</a:t>
            </a:r>
            <a:r>
              <a:rPr lang="en-US" altLang="zh-CN" sz="2000" kern="100" dirty="0">
                <a:solidFill>
                  <a:schemeClr val="tx1">
                    <a:lumMod val="65000"/>
                    <a:lumOff val="35000"/>
                  </a:schemeClr>
                </a:solidFill>
                <a:latin typeface="+mn-ea"/>
                <a:cs typeface="Times New Roman" panose="02020603050405020304" pitchFamily="18" charset="0"/>
              </a:rPr>
              <a:t>CANRMP</a:t>
            </a:r>
            <a:r>
              <a:rPr lang="zh-CN" altLang="en-US" sz="2000" kern="100" dirty="0">
                <a:solidFill>
                  <a:schemeClr val="tx1">
                    <a:lumMod val="65000"/>
                    <a:lumOff val="35000"/>
                  </a:schemeClr>
                </a:solidFill>
                <a:latin typeface="+mn-ea"/>
                <a:cs typeface="Times New Roman" panose="02020603050405020304" pitchFamily="18" charset="0"/>
              </a:rPr>
              <a:t>寄存器的相关位写</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来清除，而不能在</a:t>
            </a:r>
            <a:r>
              <a:rPr lang="en-US" altLang="zh-CN" sz="2000" kern="100" dirty="0" err="1">
                <a:solidFill>
                  <a:schemeClr val="tx1">
                    <a:lumMod val="65000"/>
                    <a:lumOff val="35000"/>
                  </a:schemeClr>
                </a:solidFill>
                <a:latin typeface="+mn-ea"/>
                <a:cs typeface="Times New Roman" panose="02020603050405020304" pitchFamily="18" charset="0"/>
              </a:rPr>
              <a:t>CANGIFx</a:t>
            </a:r>
            <a:r>
              <a:rPr lang="zh-CN" altLang="en-US" sz="2000" kern="100" dirty="0">
                <a:solidFill>
                  <a:schemeClr val="tx1">
                    <a:lumMod val="65000"/>
                    <a:lumOff val="35000"/>
                  </a:schemeClr>
                </a:solidFill>
                <a:latin typeface="+mn-ea"/>
                <a:cs typeface="Times New Roman" panose="02020603050405020304" pitchFamily="18" charset="0"/>
              </a:rPr>
              <a:t>寄存器中清除，这是和之前的外设中断标志寄存器所不同的。</a:t>
            </a:r>
            <a:r>
              <a:rPr lang="en-US" altLang="zh-CN" sz="2000" kern="100" dirty="0">
                <a:solidFill>
                  <a:schemeClr val="tx1">
                    <a:lumMod val="65000"/>
                    <a:lumOff val="35000"/>
                  </a:schemeClr>
                </a:solidFill>
                <a:latin typeface="+mn-ea"/>
                <a:cs typeface="Times New Roman" panose="02020603050405020304" pitchFamily="18" charset="0"/>
              </a:rPr>
              <a:t>CANGIF0</a:t>
            </a:r>
            <a:r>
              <a:rPr lang="zh-CN" altLang="en-US"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17-36</a:t>
            </a:r>
            <a:r>
              <a:rPr lang="zh-CN" altLang="en-US" sz="2000" kern="100" dirty="0">
                <a:solidFill>
                  <a:schemeClr val="tx1">
                    <a:lumMod val="65000"/>
                    <a:lumOff val="35000"/>
                  </a:schemeClr>
                </a:solidFill>
                <a:latin typeface="+mn-ea"/>
                <a:cs typeface="Times New Roman" panose="02020603050405020304" pitchFamily="18" charset="0"/>
              </a:rPr>
              <a:t>所示，</a:t>
            </a:r>
            <a:r>
              <a:rPr lang="en-US" altLang="zh-CN" sz="2000" kern="100" dirty="0">
                <a:solidFill>
                  <a:schemeClr val="tx1">
                    <a:lumMod val="65000"/>
                    <a:lumOff val="35000"/>
                  </a:schemeClr>
                </a:solidFill>
                <a:latin typeface="+mn-ea"/>
                <a:cs typeface="Times New Roman" panose="02020603050405020304" pitchFamily="18" charset="0"/>
              </a:rPr>
              <a:t>CANGIF1</a:t>
            </a:r>
            <a:r>
              <a:rPr lang="zh-CN" altLang="en-US"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17-37</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全局中断标志寄存器</a:t>
            </a:r>
            <a:r>
              <a:rPr lang="en-US" altLang="zh-CN" dirty="0"/>
              <a:t>CANGIF0/CANGIF1</a:t>
            </a:r>
            <a:endParaRPr lang="zh-CN" altLang="en-US" dirty="0"/>
          </a:p>
        </p:txBody>
      </p:sp>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41072" y="915566"/>
            <a:ext cx="6661855" cy="1196702"/>
          </a:xfrm>
          <a:prstGeom prst="rect">
            <a:avLst/>
          </a:prstGeom>
        </p:spPr>
      </p:pic>
      <p:sp>
        <p:nvSpPr>
          <p:cNvPr id="4" name="矩形 3"/>
          <p:cNvSpPr/>
          <p:nvPr/>
        </p:nvSpPr>
        <p:spPr>
          <a:xfrm>
            <a:off x="2330841" y="2067694"/>
            <a:ext cx="4482317" cy="369332"/>
          </a:xfrm>
          <a:prstGeom prst="rect">
            <a:avLst/>
          </a:prstGeom>
        </p:spPr>
        <p:txBody>
          <a:bodyPr wrap="none">
            <a:spAutoFit/>
          </a:bodyPr>
          <a:lstStyle/>
          <a:p>
            <a:r>
              <a:rPr lang="zh-CN" altLang="en-US" dirty="0"/>
              <a:t>图 17-36 全局中断标志寄存器 CANGIF0</a:t>
            </a:r>
            <a:endParaRPr lang="zh-CN" altLang="en-US"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072" y="2763364"/>
            <a:ext cx="6661855" cy="1168407"/>
          </a:xfrm>
          <a:prstGeom prst="rect">
            <a:avLst/>
          </a:prstGeom>
        </p:spPr>
      </p:pic>
      <p:sp>
        <p:nvSpPr>
          <p:cNvPr id="6" name="矩形 5"/>
          <p:cNvSpPr/>
          <p:nvPr/>
        </p:nvSpPr>
        <p:spPr>
          <a:xfrm>
            <a:off x="2330841" y="4011910"/>
            <a:ext cx="4482317" cy="369332"/>
          </a:xfrm>
          <a:prstGeom prst="rect">
            <a:avLst/>
          </a:prstGeom>
        </p:spPr>
        <p:txBody>
          <a:bodyPr wrap="none">
            <a:spAutoFit/>
          </a:bodyPr>
          <a:lstStyle/>
          <a:p>
            <a:r>
              <a:rPr lang="zh-CN" altLang="en-US" dirty="0"/>
              <a:t>图 17-37 全局中断标志寄存器 CANGIF1</a:t>
            </a:r>
            <a:endParaRPr lang="zh-CN" altLang="en-US" dirty="0"/>
          </a:p>
        </p:txBody>
      </p:sp>
      <p:sp>
        <p:nvSpPr>
          <p:cNvPr id="7" name="矩形 6"/>
          <p:cNvSpPr/>
          <p:nvPr/>
        </p:nvSpPr>
        <p:spPr>
          <a:xfrm>
            <a:off x="683568" y="4582867"/>
            <a:ext cx="7776864" cy="369332"/>
          </a:xfrm>
          <a:prstGeom prst="rect">
            <a:avLst/>
          </a:prstGeom>
        </p:spPr>
        <p:txBody>
          <a:bodyPr wrap="square">
            <a:spAutoFit/>
          </a:bodyPr>
          <a:lstStyle/>
          <a:p>
            <a:r>
              <a:rPr lang="zh-CN" altLang="en-US" dirty="0"/>
              <a:t>注：R=可读；C=清除；–n=复位后的值。仅 eCAN 在 SCC 中被保留</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全局中断标志寄存器</a:t>
            </a:r>
            <a:r>
              <a:rPr lang="en-US" altLang="zh-CN" dirty="0"/>
              <a:t>CANGIF0/CANGIF1</a:t>
            </a:r>
            <a:endParaRPr lang="zh-CN" altLang="en-US" dirty="0"/>
          </a:p>
        </p:txBody>
      </p:sp>
      <p:sp>
        <p:nvSpPr>
          <p:cNvPr id="2" name="矩形 1"/>
          <p:cNvSpPr/>
          <p:nvPr/>
        </p:nvSpPr>
        <p:spPr>
          <a:xfrm>
            <a:off x="269776" y="1635646"/>
            <a:ext cx="8604448" cy="2308324"/>
          </a:xfrm>
          <a:prstGeom prst="rect">
            <a:avLst/>
          </a:prstGeom>
        </p:spPr>
        <p:txBody>
          <a:bodyPr wrap="square">
            <a:spAutoFit/>
          </a:bodyPr>
          <a:lstStyle/>
          <a:p>
            <a:pPr marL="401320" indent="-401320" algn="just">
              <a:spcAft>
                <a:spcPts val="0"/>
              </a:spcAft>
            </a:pPr>
            <a:r>
              <a:rPr lang="zh-CN" altLang="zh-CN" b="1" kern="100" dirty="0">
                <a:latin typeface="+mn-ea"/>
                <a:cs typeface="Times New Roman" panose="02020603050405020304" pitchFamily="18" charset="0"/>
              </a:rPr>
              <a:t>注意：</a:t>
            </a:r>
            <a:r>
              <a:rPr lang="zh-CN" altLang="zh-CN" kern="100" dirty="0">
                <a:latin typeface="+mn-ea"/>
                <a:cs typeface="Times New Roman" panose="02020603050405020304" pitchFamily="18" charset="0"/>
              </a:rPr>
              <a:t>下面的比特位描述对</a:t>
            </a:r>
            <a:r>
              <a:rPr lang="en-US" altLang="zh-CN" kern="100" dirty="0">
                <a:latin typeface="+mn-ea"/>
                <a:cs typeface="Times New Roman" panose="02020603050405020304" pitchFamily="18" charset="0"/>
              </a:rPr>
              <a:t>CANGIF0</a:t>
            </a:r>
            <a:r>
              <a:rPr lang="zh-CN" altLang="zh-CN" kern="100" dirty="0">
                <a:latin typeface="+mn-ea"/>
                <a:cs typeface="Times New Roman" panose="02020603050405020304" pitchFamily="18" charset="0"/>
              </a:rPr>
              <a:t>和</a:t>
            </a:r>
            <a:r>
              <a:rPr lang="en-US" altLang="zh-CN" kern="100" dirty="0">
                <a:latin typeface="+mn-ea"/>
                <a:cs typeface="Times New Roman" panose="02020603050405020304" pitchFamily="18" charset="0"/>
              </a:rPr>
              <a:t>CANGIF1</a:t>
            </a:r>
            <a:r>
              <a:rPr lang="zh-CN" altLang="zh-CN" kern="100" dirty="0">
                <a:latin typeface="+mn-ea"/>
                <a:cs typeface="Times New Roman" panose="02020603050405020304" pitchFamily="18" charset="0"/>
              </a:rPr>
              <a:t>寄存器都适用。对于下面的中断标志，由寄存器</a:t>
            </a:r>
            <a:r>
              <a:rPr lang="en-US" altLang="zh-CN" kern="100" dirty="0">
                <a:latin typeface="+mn-ea"/>
                <a:cs typeface="Times New Roman" panose="02020603050405020304" pitchFamily="18" charset="0"/>
              </a:rPr>
              <a:t>CANGIM</a:t>
            </a:r>
            <a:r>
              <a:rPr lang="zh-CN" altLang="zh-CN" kern="100" dirty="0">
                <a:latin typeface="+mn-ea"/>
                <a:cs typeface="Times New Roman" panose="02020603050405020304" pitchFamily="18" charset="0"/>
              </a:rPr>
              <a:t>的</a:t>
            </a:r>
            <a:r>
              <a:rPr lang="en-US" altLang="zh-CN" kern="100" dirty="0">
                <a:latin typeface="+mn-ea"/>
                <a:cs typeface="Times New Roman" panose="02020603050405020304" pitchFamily="18" charset="0"/>
              </a:rPr>
              <a:t>GIL</a:t>
            </a:r>
            <a:r>
              <a:rPr lang="zh-CN" altLang="zh-CN" kern="100" dirty="0">
                <a:latin typeface="+mn-ea"/>
                <a:cs typeface="Times New Roman" panose="02020603050405020304" pitchFamily="18" charset="0"/>
              </a:rPr>
              <a:t>位决定是对寄存器</a:t>
            </a:r>
            <a:r>
              <a:rPr lang="en-US" altLang="zh-CN" kern="100" dirty="0">
                <a:latin typeface="+mn-ea"/>
                <a:cs typeface="Times New Roman" panose="02020603050405020304" pitchFamily="18" charset="0"/>
              </a:rPr>
              <a:t>CANGIF0</a:t>
            </a:r>
            <a:r>
              <a:rPr lang="zh-CN" altLang="zh-CN" kern="100" dirty="0">
                <a:latin typeface="+mn-ea"/>
                <a:cs typeface="Times New Roman" panose="02020603050405020304" pitchFamily="18" charset="0"/>
              </a:rPr>
              <a:t>还是对寄存器</a:t>
            </a:r>
            <a:r>
              <a:rPr lang="en-US" altLang="zh-CN" kern="100" dirty="0">
                <a:latin typeface="+mn-ea"/>
                <a:cs typeface="Times New Roman" panose="02020603050405020304" pitchFamily="18" charset="0"/>
              </a:rPr>
              <a:t>CANGIF1</a:t>
            </a:r>
            <a:r>
              <a:rPr lang="zh-CN" altLang="zh-CN" kern="100" dirty="0">
                <a:latin typeface="+mn-ea"/>
                <a:cs typeface="Times New Roman" panose="02020603050405020304" pitchFamily="18" charset="0"/>
              </a:rPr>
              <a:t>进行设置：</a:t>
            </a:r>
            <a:endParaRPr lang="zh-CN" altLang="zh-CN" kern="100" dirty="0">
              <a:latin typeface="+mn-ea"/>
              <a:cs typeface="Times New Roman" panose="02020603050405020304" pitchFamily="18" charset="0"/>
            </a:endParaRPr>
          </a:p>
          <a:p>
            <a:pPr marL="266700" indent="-266700" algn="just">
              <a:spcAft>
                <a:spcPts val="0"/>
              </a:spcAft>
            </a:pPr>
            <a:r>
              <a:rPr lang="en-US" altLang="zh-CN" kern="100" dirty="0">
                <a:latin typeface="+mn-ea"/>
                <a:cs typeface="Times New Roman" panose="02020603050405020304" pitchFamily="18" charset="0"/>
              </a:rPr>
              <a:t>      </a:t>
            </a:r>
            <a:r>
              <a:rPr lang="en-US" altLang="zh-CN" kern="100" dirty="0" err="1">
                <a:latin typeface="+mn-ea"/>
                <a:cs typeface="Times New Roman" panose="02020603050405020304" pitchFamily="18" charset="0"/>
              </a:rPr>
              <a:t>TCOFn</a:t>
            </a:r>
            <a:r>
              <a:rPr lang="zh-CN" altLang="zh-CN" kern="100" dirty="0">
                <a:latin typeface="+mn-ea"/>
                <a:cs typeface="Times New Roman" panose="02020603050405020304" pitchFamily="18" charset="0"/>
              </a:rPr>
              <a:t>，</a:t>
            </a:r>
            <a:r>
              <a:rPr lang="en-US" altLang="zh-CN" kern="100" dirty="0" err="1">
                <a:latin typeface="+mn-ea"/>
                <a:cs typeface="Times New Roman" panose="02020603050405020304" pitchFamily="18" charset="0"/>
              </a:rPr>
              <a:t>AAIFn</a:t>
            </a:r>
            <a:r>
              <a:rPr lang="zh-CN" altLang="zh-CN" kern="100" dirty="0">
                <a:latin typeface="+mn-ea"/>
                <a:cs typeface="Times New Roman" panose="02020603050405020304" pitchFamily="18" charset="0"/>
              </a:rPr>
              <a:t>，</a:t>
            </a:r>
            <a:r>
              <a:rPr lang="en-US" altLang="zh-CN" kern="100" dirty="0" err="1">
                <a:latin typeface="+mn-ea"/>
                <a:cs typeface="Times New Roman" panose="02020603050405020304" pitchFamily="18" charset="0"/>
              </a:rPr>
              <a:t>WDIFn</a:t>
            </a:r>
            <a:r>
              <a:rPr lang="zh-CN" altLang="zh-CN" kern="100" dirty="0">
                <a:latin typeface="+mn-ea"/>
                <a:cs typeface="Times New Roman" panose="02020603050405020304" pitchFamily="18" charset="0"/>
              </a:rPr>
              <a:t>，</a:t>
            </a:r>
            <a:r>
              <a:rPr lang="en-US" altLang="zh-CN" kern="100" dirty="0" err="1">
                <a:latin typeface="+mn-ea"/>
                <a:cs typeface="Times New Roman" panose="02020603050405020304" pitchFamily="18" charset="0"/>
              </a:rPr>
              <a:t>WUIFn</a:t>
            </a:r>
            <a:r>
              <a:rPr lang="zh-CN" altLang="zh-CN" kern="100" dirty="0">
                <a:latin typeface="+mn-ea"/>
                <a:cs typeface="Times New Roman" panose="02020603050405020304" pitchFamily="18" charset="0"/>
              </a:rPr>
              <a:t>，</a:t>
            </a:r>
            <a:r>
              <a:rPr lang="en-US" altLang="zh-CN" kern="100" dirty="0" err="1">
                <a:latin typeface="+mn-ea"/>
                <a:cs typeface="Times New Roman" panose="02020603050405020304" pitchFamily="18" charset="0"/>
              </a:rPr>
              <a:t>RMLIFn</a:t>
            </a:r>
            <a:r>
              <a:rPr lang="zh-CN" altLang="zh-CN" kern="100" dirty="0">
                <a:latin typeface="+mn-ea"/>
                <a:cs typeface="Times New Roman" panose="02020603050405020304" pitchFamily="18" charset="0"/>
              </a:rPr>
              <a:t>，</a:t>
            </a:r>
            <a:r>
              <a:rPr lang="en-US" altLang="zh-CN" kern="100" dirty="0" err="1">
                <a:latin typeface="+mn-ea"/>
                <a:cs typeface="Times New Roman" panose="02020603050405020304" pitchFamily="18" charset="0"/>
              </a:rPr>
              <a:t>BOIFn</a:t>
            </a:r>
            <a:r>
              <a:rPr lang="zh-CN" altLang="zh-CN" kern="100" dirty="0">
                <a:latin typeface="+mn-ea"/>
                <a:cs typeface="Times New Roman" panose="02020603050405020304" pitchFamily="18" charset="0"/>
              </a:rPr>
              <a:t>，</a:t>
            </a:r>
            <a:r>
              <a:rPr lang="en-US" altLang="zh-CN" kern="100" dirty="0" err="1">
                <a:latin typeface="+mn-ea"/>
                <a:cs typeface="Times New Roman" panose="02020603050405020304" pitchFamily="18" charset="0"/>
              </a:rPr>
              <a:t>EPIFn</a:t>
            </a:r>
            <a:r>
              <a:rPr lang="en-US" altLang="zh-CN" kern="100" dirty="0">
                <a:latin typeface="+mn-ea"/>
                <a:cs typeface="Times New Roman" panose="02020603050405020304" pitchFamily="18" charset="0"/>
              </a:rPr>
              <a:t> and </a:t>
            </a:r>
            <a:r>
              <a:rPr lang="en-US" altLang="zh-CN" kern="100" dirty="0" err="1">
                <a:latin typeface="+mn-ea"/>
                <a:cs typeface="Times New Roman" panose="02020603050405020304" pitchFamily="18" charset="0"/>
              </a:rPr>
              <a:t>WLIFn</a:t>
            </a:r>
            <a:endParaRPr lang="zh-CN" altLang="zh-CN" kern="100" dirty="0">
              <a:latin typeface="+mn-ea"/>
              <a:cs typeface="Times New Roman" panose="02020603050405020304" pitchFamily="18" charset="0"/>
            </a:endParaRPr>
          </a:p>
          <a:p>
            <a:pPr marL="400050" indent="-400050" algn="just">
              <a:spcAft>
                <a:spcPts val="0"/>
              </a:spcAft>
            </a:pPr>
            <a:r>
              <a:rPr lang="en-US" altLang="zh-CN" kern="100" dirty="0">
                <a:latin typeface="+mn-ea"/>
                <a:cs typeface="Times New Roman" panose="02020603050405020304" pitchFamily="18" charset="0"/>
              </a:rPr>
              <a:t>      </a:t>
            </a:r>
            <a:r>
              <a:rPr lang="zh-CN" altLang="zh-CN" kern="100" dirty="0">
                <a:latin typeface="+mn-ea"/>
                <a:cs typeface="Times New Roman" panose="02020603050405020304" pitchFamily="18" charset="0"/>
              </a:rPr>
              <a:t>如果</a:t>
            </a:r>
            <a:r>
              <a:rPr lang="en-US" altLang="zh-CN" kern="100" dirty="0">
                <a:latin typeface="+mn-ea"/>
                <a:cs typeface="Times New Roman" panose="02020603050405020304" pitchFamily="18" charset="0"/>
              </a:rPr>
              <a:t>GIL=0</a:t>
            </a:r>
            <a:r>
              <a:rPr lang="zh-CN" altLang="zh-CN" kern="100" dirty="0">
                <a:latin typeface="+mn-ea"/>
                <a:cs typeface="Times New Roman" panose="02020603050405020304" pitchFamily="18" charset="0"/>
              </a:rPr>
              <a:t>，则对</a:t>
            </a:r>
            <a:r>
              <a:rPr lang="en-US" altLang="zh-CN" kern="100" dirty="0">
                <a:latin typeface="+mn-ea"/>
                <a:cs typeface="Times New Roman" panose="02020603050405020304" pitchFamily="18" charset="0"/>
              </a:rPr>
              <a:t>CANGIF0</a:t>
            </a:r>
            <a:r>
              <a:rPr lang="zh-CN" altLang="zh-CN" kern="100" dirty="0">
                <a:latin typeface="+mn-ea"/>
                <a:cs typeface="Times New Roman" panose="02020603050405020304" pitchFamily="18" charset="0"/>
              </a:rPr>
              <a:t>寄存器中的标志进行设置，如果</a:t>
            </a:r>
            <a:r>
              <a:rPr lang="en-US" altLang="zh-CN" kern="100" dirty="0">
                <a:latin typeface="+mn-ea"/>
                <a:cs typeface="Times New Roman" panose="02020603050405020304" pitchFamily="18" charset="0"/>
              </a:rPr>
              <a:t>GIL=1</a:t>
            </a:r>
            <a:r>
              <a:rPr lang="zh-CN" altLang="zh-CN" kern="100" dirty="0">
                <a:latin typeface="+mn-ea"/>
                <a:cs typeface="Times New Roman" panose="02020603050405020304" pitchFamily="18" charset="0"/>
              </a:rPr>
              <a:t>，则对</a:t>
            </a:r>
            <a:r>
              <a:rPr lang="en-US" altLang="zh-CN" kern="100" dirty="0">
                <a:latin typeface="+mn-ea"/>
                <a:cs typeface="Times New Roman" panose="02020603050405020304" pitchFamily="18" charset="0"/>
              </a:rPr>
              <a:t>CANGIF1</a:t>
            </a:r>
            <a:r>
              <a:rPr lang="zh-CN" altLang="zh-CN" kern="100" dirty="0">
                <a:latin typeface="+mn-ea"/>
                <a:cs typeface="Times New Roman" panose="02020603050405020304" pitchFamily="18" charset="0"/>
              </a:rPr>
              <a:t>寄存器中的标志进行设置。</a:t>
            </a:r>
            <a:endParaRPr lang="zh-CN" altLang="zh-CN" kern="100" dirty="0">
              <a:latin typeface="+mn-ea"/>
              <a:cs typeface="Times New Roman" panose="02020603050405020304" pitchFamily="18" charset="0"/>
            </a:endParaRPr>
          </a:p>
          <a:p>
            <a:pPr marL="400050" indent="-400050" algn="just">
              <a:spcAft>
                <a:spcPts val="0"/>
              </a:spcAft>
            </a:pPr>
            <a:r>
              <a:rPr lang="en-US" altLang="zh-CN" kern="100" dirty="0">
                <a:latin typeface="+mn-ea"/>
                <a:cs typeface="Times New Roman" panose="02020603050405020304" pitchFamily="18" charset="0"/>
              </a:rPr>
              <a:t>      </a:t>
            </a:r>
            <a:r>
              <a:rPr lang="zh-CN" altLang="zh-CN" kern="100" dirty="0">
                <a:latin typeface="+mn-ea"/>
                <a:cs typeface="Times New Roman" panose="02020603050405020304" pitchFamily="18" charset="0"/>
              </a:rPr>
              <a:t>同样，设置</a:t>
            </a:r>
            <a:r>
              <a:rPr lang="en-US" altLang="zh-CN" kern="100" dirty="0" err="1">
                <a:latin typeface="+mn-ea"/>
                <a:cs typeface="Times New Roman" panose="02020603050405020304" pitchFamily="18" charset="0"/>
              </a:rPr>
              <a:t>MTOFn</a:t>
            </a:r>
            <a:r>
              <a:rPr lang="zh-CN" altLang="zh-CN" kern="100" dirty="0">
                <a:latin typeface="+mn-ea"/>
                <a:cs typeface="Times New Roman" panose="02020603050405020304" pitchFamily="18" charset="0"/>
              </a:rPr>
              <a:t>和</a:t>
            </a:r>
            <a:r>
              <a:rPr lang="en-US" altLang="zh-CN" kern="100" dirty="0" err="1">
                <a:latin typeface="+mn-ea"/>
                <a:cs typeface="Times New Roman" panose="02020603050405020304" pitchFamily="18" charset="0"/>
              </a:rPr>
              <a:t>GMIFn</a:t>
            </a:r>
            <a:r>
              <a:rPr lang="zh-CN" altLang="zh-CN" kern="100" dirty="0">
                <a:latin typeface="+mn-ea"/>
                <a:cs typeface="Times New Roman" panose="02020603050405020304" pitchFamily="18" charset="0"/>
              </a:rPr>
              <a:t>位时，对寄存器</a:t>
            </a:r>
            <a:r>
              <a:rPr lang="en-US" altLang="zh-CN" kern="100" dirty="0">
                <a:latin typeface="+mn-ea"/>
                <a:cs typeface="Times New Roman" panose="02020603050405020304" pitchFamily="18" charset="0"/>
              </a:rPr>
              <a:t>CANGIF0</a:t>
            </a:r>
            <a:r>
              <a:rPr lang="zh-CN" altLang="zh-CN" kern="100" dirty="0">
                <a:latin typeface="+mn-ea"/>
                <a:cs typeface="Times New Roman" panose="02020603050405020304" pitchFamily="18" charset="0"/>
              </a:rPr>
              <a:t>和</a:t>
            </a:r>
            <a:r>
              <a:rPr lang="en-US" altLang="zh-CN" kern="100" dirty="0">
                <a:latin typeface="+mn-ea"/>
                <a:cs typeface="Times New Roman" panose="02020603050405020304" pitchFamily="18" charset="0"/>
              </a:rPr>
              <a:t>CANGIF1</a:t>
            </a:r>
            <a:r>
              <a:rPr lang="zh-CN" altLang="zh-CN" kern="100" dirty="0">
                <a:latin typeface="+mn-ea"/>
                <a:cs typeface="Times New Roman" panose="02020603050405020304" pitchFamily="18" charset="0"/>
              </a:rPr>
              <a:t>的选择将由寄存器</a:t>
            </a:r>
            <a:r>
              <a:rPr lang="en-US" altLang="zh-CN" kern="100" dirty="0">
                <a:latin typeface="+mn-ea"/>
                <a:cs typeface="Times New Roman" panose="02020603050405020304" pitchFamily="18" charset="0"/>
              </a:rPr>
              <a:t>CANMIL</a:t>
            </a:r>
            <a:r>
              <a:rPr lang="zh-CN" altLang="zh-CN" kern="100" dirty="0">
                <a:latin typeface="+mn-ea"/>
                <a:cs typeface="Times New Roman" panose="02020603050405020304" pitchFamily="18" charset="0"/>
              </a:rPr>
              <a:t>中的</a:t>
            </a:r>
            <a:r>
              <a:rPr lang="en-US" altLang="zh-CN" kern="100" dirty="0" err="1">
                <a:latin typeface="+mn-ea"/>
                <a:cs typeface="Times New Roman" panose="02020603050405020304" pitchFamily="18" charset="0"/>
              </a:rPr>
              <a:t>MILn</a:t>
            </a:r>
            <a:r>
              <a:rPr lang="zh-CN" altLang="zh-CN" kern="100" dirty="0">
                <a:latin typeface="+mn-ea"/>
                <a:cs typeface="Times New Roman" panose="02020603050405020304" pitchFamily="18" charset="0"/>
              </a:rPr>
              <a:t>位来决定。</a:t>
            </a:r>
            <a:endParaRPr lang="zh-CN" altLang="zh-CN"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全局中断标志寄存器</a:t>
            </a:r>
            <a:r>
              <a:rPr lang="en-US" altLang="zh-CN" dirty="0"/>
              <a:t>CANGIF0/CANGIF1</a:t>
            </a:r>
            <a:endParaRPr lang="zh-CN" altLang="en-US" dirty="0"/>
          </a:p>
        </p:txBody>
      </p:sp>
      <p:graphicFrame>
        <p:nvGraphicFramePr>
          <p:cNvPr id="3" name="表格 2"/>
          <p:cNvGraphicFramePr>
            <a:graphicFrameLocks noGrp="1"/>
          </p:cNvGraphicFramePr>
          <p:nvPr/>
        </p:nvGraphicFramePr>
        <p:xfrm>
          <a:off x="2128955" y="843558"/>
          <a:ext cx="4886089" cy="3965999"/>
        </p:xfrm>
        <a:graphic>
          <a:graphicData uri="http://schemas.openxmlformats.org/drawingml/2006/table">
            <a:tbl>
              <a:tblPr firstRow="1">
                <a:tableStyleId>{00A15C55-8517-42AA-B614-E9B94910E393}</a:tableStyleId>
              </a:tblPr>
              <a:tblGrid>
                <a:gridCol w="351121"/>
                <a:gridCol w="630521"/>
                <a:gridCol w="3904447"/>
              </a:tblGrid>
              <a:tr h="0">
                <a:tc>
                  <a:txBody>
                    <a:bodyPr/>
                    <a:lstStyle/>
                    <a:p>
                      <a:pPr algn="just">
                        <a:spcAft>
                          <a:spcPts val="0"/>
                        </a:spcAft>
                      </a:pPr>
                      <a:r>
                        <a:rPr lang="zh-CN" sz="600" kern="100">
                          <a:effectLst/>
                        </a:rPr>
                        <a:t>位</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zh-CN" sz="600" kern="100">
                          <a:effectLst/>
                        </a:rPr>
                        <a:t>名称</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zh-CN" sz="600" kern="100">
                          <a:effectLst/>
                        </a:rPr>
                        <a:t>说明</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r>
              <a:tr h="141420">
                <a:tc>
                  <a:txBody>
                    <a:bodyPr/>
                    <a:lstStyle/>
                    <a:p>
                      <a:pPr algn="just">
                        <a:spcAft>
                          <a:spcPts val="0"/>
                        </a:spcAft>
                      </a:pPr>
                      <a:r>
                        <a:rPr lang="en-US" sz="600" kern="100" dirty="0">
                          <a:effectLst/>
                        </a:rPr>
                        <a:t>31</a:t>
                      </a:r>
                      <a:r>
                        <a:rPr lang="zh-CN" sz="600" kern="100" dirty="0">
                          <a:effectLst/>
                        </a:rPr>
                        <a:t>～</a:t>
                      </a:r>
                      <a:r>
                        <a:rPr lang="en-US" sz="600" kern="100" dirty="0">
                          <a:effectLst/>
                        </a:rPr>
                        <a:t>18</a:t>
                      </a:r>
                      <a:endParaRPr lang="zh-CN" sz="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en-US" sz="600" kern="100">
                          <a:effectLst/>
                        </a:rPr>
                        <a:t>Reserved</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marL="333375" indent="-333375" algn="just">
                        <a:spcAft>
                          <a:spcPts val="0"/>
                        </a:spcAft>
                      </a:pPr>
                      <a:r>
                        <a:rPr lang="zh-CN" sz="600" kern="100">
                          <a:effectLst/>
                        </a:rPr>
                        <a:t>保留位。</a:t>
                      </a:r>
                      <a:endParaRPr lang="zh-CN" sz="600" kern="100">
                        <a:effectLst/>
                      </a:endParaRPr>
                    </a:p>
                    <a:p>
                      <a:pPr marL="333375" indent="-333375" algn="just">
                        <a:spcAft>
                          <a:spcPts val="0"/>
                        </a:spcAft>
                      </a:pPr>
                      <a:r>
                        <a:rPr lang="zh-CN" sz="600" kern="100">
                          <a:effectLst/>
                        </a:rPr>
                        <a:t>读操作为不确定值，写操作无效。</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r>
              <a:tr h="282840">
                <a:tc>
                  <a:txBody>
                    <a:bodyPr/>
                    <a:lstStyle/>
                    <a:p>
                      <a:pPr algn="just">
                        <a:spcAft>
                          <a:spcPts val="0"/>
                        </a:spcAft>
                      </a:pPr>
                      <a:r>
                        <a:rPr lang="en-US" sz="600" kern="100">
                          <a:effectLst/>
                        </a:rPr>
                        <a:t>17</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en-US" sz="600" kern="100">
                          <a:effectLst/>
                        </a:rPr>
                        <a:t>MTOF0/1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marL="333375" indent="-333375" algn="just">
                        <a:spcAft>
                          <a:spcPts val="0"/>
                        </a:spcAft>
                      </a:pPr>
                      <a:r>
                        <a:rPr lang="zh-CN" sz="600" kern="100">
                          <a:effectLst/>
                        </a:rPr>
                        <a:t>邮箱超时标志位。</a:t>
                      </a:r>
                      <a:endParaRPr lang="zh-CN" sz="600" kern="100">
                        <a:effectLst/>
                      </a:endParaRPr>
                    </a:p>
                    <a:p>
                      <a:pPr marL="333375" indent="-333375" algn="just">
                        <a:spcAft>
                          <a:spcPts val="0"/>
                        </a:spcAft>
                      </a:pPr>
                      <a:r>
                        <a:rPr lang="zh-CN" sz="600" kern="100">
                          <a:effectLst/>
                        </a:rPr>
                        <a:t>在</a:t>
                      </a:r>
                      <a:r>
                        <a:rPr lang="en-US" sz="600" kern="100">
                          <a:effectLst/>
                        </a:rPr>
                        <a:t>SCC</a:t>
                      </a:r>
                      <a:r>
                        <a:rPr lang="zh-CN" sz="600" kern="100">
                          <a:effectLst/>
                        </a:rPr>
                        <a:t>模式下，无该标志位。</a:t>
                      </a:r>
                      <a:endParaRPr lang="zh-CN" sz="600" kern="100">
                        <a:effectLst/>
                      </a:endParaRPr>
                    </a:p>
                    <a:p>
                      <a:pPr marL="333375" indent="-333375" algn="just">
                        <a:spcAft>
                          <a:spcPts val="0"/>
                        </a:spcAft>
                      </a:pPr>
                      <a:r>
                        <a:rPr lang="en-US" sz="600" kern="100">
                          <a:effectLst/>
                        </a:rPr>
                        <a:t>  1  </a:t>
                      </a:r>
                      <a:r>
                        <a:rPr lang="zh-CN" sz="600" kern="100">
                          <a:effectLst/>
                        </a:rPr>
                        <a:t>某邮箱在特定的时间帧内没有进行发送或接收消息。</a:t>
                      </a:r>
                      <a:endParaRPr lang="zh-CN" sz="600" kern="100">
                        <a:effectLst/>
                      </a:endParaRPr>
                    </a:p>
                    <a:p>
                      <a:pPr marL="333375" indent="-333375" algn="just">
                        <a:spcAft>
                          <a:spcPts val="0"/>
                        </a:spcAft>
                      </a:pPr>
                      <a:r>
                        <a:rPr lang="en-US" sz="600" kern="100">
                          <a:effectLst/>
                        </a:rPr>
                        <a:t>  0  </a:t>
                      </a:r>
                      <a:r>
                        <a:rPr lang="zh-CN" sz="600" kern="100">
                          <a:effectLst/>
                        </a:rPr>
                        <a:t>邮箱没有发生超时。</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r>
              <a:tr h="212130">
                <a:tc>
                  <a:txBody>
                    <a:bodyPr/>
                    <a:lstStyle/>
                    <a:p>
                      <a:pPr algn="just">
                        <a:spcAft>
                          <a:spcPts val="0"/>
                        </a:spcAft>
                      </a:pPr>
                      <a:r>
                        <a:rPr lang="en-US" sz="600" kern="100">
                          <a:effectLst/>
                        </a:rPr>
                        <a:t>17</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en-US" sz="600" kern="100" dirty="0">
                          <a:effectLst/>
                        </a:rPr>
                        <a:t>TCOF0/1</a:t>
                      </a:r>
                      <a:endParaRPr lang="zh-CN" sz="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zh-CN" sz="600" kern="100">
                          <a:effectLst/>
                        </a:rPr>
                        <a:t>定时邮递计数器溢出标志位。</a:t>
                      </a:r>
                      <a:endParaRPr lang="zh-CN" sz="600" kern="100">
                        <a:effectLst/>
                      </a:endParaRPr>
                    </a:p>
                    <a:p>
                      <a:pPr algn="just">
                        <a:spcAft>
                          <a:spcPts val="0"/>
                        </a:spcAft>
                      </a:pPr>
                      <a:r>
                        <a:rPr lang="en-US" sz="600" kern="100">
                          <a:effectLst/>
                        </a:rPr>
                        <a:t>  1  </a:t>
                      </a:r>
                      <a:r>
                        <a:rPr lang="zh-CN" sz="600" kern="100">
                          <a:effectLst/>
                        </a:rPr>
                        <a:t>定时邮递计数器的</a:t>
                      </a:r>
                      <a:r>
                        <a:rPr lang="en-US" sz="600" kern="100">
                          <a:effectLst/>
                        </a:rPr>
                        <a:t>MSB</a:t>
                      </a:r>
                      <a:r>
                        <a:rPr lang="zh-CN" sz="600" kern="100">
                          <a:effectLst/>
                        </a:rPr>
                        <a:t>从</a:t>
                      </a:r>
                      <a:r>
                        <a:rPr lang="en-US" sz="600" kern="100">
                          <a:effectLst/>
                        </a:rPr>
                        <a:t>0</a:t>
                      </a:r>
                      <a:r>
                        <a:rPr lang="zh-CN" sz="600" kern="100">
                          <a:effectLst/>
                        </a:rPr>
                        <a:t>变为</a:t>
                      </a:r>
                      <a:r>
                        <a:rPr lang="en-US" sz="600" kern="100">
                          <a:effectLst/>
                        </a:rPr>
                        <a:t>1</a:t>
                      </a:r>
                      <a:r>
                        <a:rPr lang="zh-CN" sz="600" kern="100">
                          <a:effectLst/>
                        </a:rPr>
                        <a:t>。</a:t>
                      </a:r>
                      <a:endParaRPr lang="zh-CN" sz="600" kern="100">
                        <a:effectLst/>
                      </a:endParaRPr>
                    </a:p>
                    <a:p>
                      <a:pPr algn="just">
                        <a:spcAft>
                          <a:spcPts val="0"/>
                        </a:spcAft>
                      </a:pPr>
                      <a:r>
                        <a:rPr lang="en-US" sz="600" kern="100">
                          <a:effectLst/>
                        </a:rPr>
                        <a:t>  0  </a:t>
                      </a:r>
                      <a:r>
                        <a:rPr lang="zh-CN" sz="600" kern="100">
                          <a:effectLst/>
                        </a:rPr>
                        <a:t>定时邮递计数器的</a:t>
                      </a:r>
                      <a:r>
                        <a:rPr lang="en-US" sz="600" kern="100">
                          <a:effectLst/>
                        </a:rPr>
                        <a:t>MSB</a:t>
                      </a:r>
                      <a:r>
                        <a:rPr lang="zh-CN" sz="600" kern="100">
                          <a:effectLst/>
                        </a:rPr>
                        <a:t>为</a:t>
                      </a:r>
                      <a:r>
                        <a:rPr lang="en-US" sz="600" kern="100">
                          <a:effectLst/>
                        </a:rPr>
                        <a:t>0</a:t>
                      </a:r>
                      <a:r>
                        <a:rPr lang="zh-CN" sz="600" kern="100">
                          <a:effectLst/>
                        </a:rPr>
                        <a:t>，也就是说，它没有从</a:t>
                      </a:r>
                      <a:r>
                        <a:rPr lang="en-US" sz="600" kern="100">
                          <a:effectLst/>
                        </a:rPr>
                        <a:t>0</a:t>
                      </a:r>
                      <a:r>
                        <a:rPr lang="zh-CN" sz="600" kern="100">
                          <a:effectLst/>
                        </a:rPr>
                        <a:t>变为</a:t>
                      </a:r>
                      <a:r>
                        <a:rPr lang="en-US" sz="600" kern="100">
                          <a:effectLst/>
                        </a:rPr>
                        <a:t>1</a:t>
                      </a:r>
                      <a:r>
                        <a:rPr lang="zh-CN" sz="600" kern="100">
                          <a:effectLst/>
                        </a:rPr>
                        <a:t>。</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r>
              <a:tr h="353549">
                <a:tc>
                  <a:txBody>
                    <a:bodyPr/>
                    <a:lstStyle/>
                    <a:p>
                      <a:pPr algn="just">
                        <a:spcAft>
                          <a:spcPts val="0"/>
                        </a:spcAft>
                      </a:pPr>
                      <a:r>
                        <a:rPr lang="en-US" sz="600" kern="100">
                          <a:effectLst/>
                        </a:rPr>
                        <a:t>15</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en-US" sz="600" kern="100">
                          <a:effectLst/>
                        </a:rPr>
                        <a:t>GMIF0/1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zh-CN" sz="600" kern="100" dirty="0">
                          <a:effectLst/>
                        </a:rPr>
                        <a:t>全局邮箱中断标志位。</a:t>
                      </a:r>
                      <a:endParaRPr lang="zh-CN" sz="600" kern="100" dirty="0">
                        <a:effectLst/>
                      </a:endParaRPr>
                    </a:p>
                    <a:p>
                      <a:pPr algn="just">
                        <a:spcAft>
                          <a:spcPts val="0"/>
                        </a:spcAft>
                      </a:pPr>
                      <a:r>
                        <a:rPr lang="zh-CN" sz="600" kern="100" dirty="0">
                          <a:effectLst/>
                        </a:rPr>
                        <a:t>只有当在</a:t>
                      </a:r>
                      <a:r>
                        <a:rPr lang="en-US" sz="600" kern="100" dirty="0">
                          <a:effectLst/>
                        </a:rPr>
                        <a:t>CANMIM</a:t>
                      </a:r>
                      <a:r>
                        <a:rPr lang="zh-CN" sz="600" kern="100" dirty="0">
                          <a:effectLst/>
                        </a:rPr>
                        <a:t>寄存器中的对应邮箱中断屏蔽位已置位时，该位才可被置位。</a:t>
                      </a:r>
                      <a:endParaRPr lang="zh-CN" sz="600" kern="100" dirty="0">
                        <a:effectLst/>
                      </a:endParaRPr>
                    </a:p>
                    <a:p>
                      <a:pPr algn="just">
                        <a:spcAft>
                          <a:spcPts val="0"/>
                        </a:spcAft>
                      </a:pPr>
                      <a:r>
                        <a:rPr lang="en-US" sz="600" kern="100" dirty="0">
                          <a:effectLst/>
                        </a:rPr>
                        <a:t>  1  </a:t>
                      </a:r>
                      <a:r>
                        <a:rPr lang="zh-CN" sz="600" kern="100" dirty="0">
                          <a:effectLst/>
                        </a:rPr>
                        <a:t>某一邮箱成功地发送和接收了一个消息。</a:t>
                      </a:r>
                      <a:endParaRPr lang="zh-CN" sz="600" kern="100" dirty="0">
                        <a:effectLst/>
                      </a:endParaRPr>
                    </a:p>
                    <a:p>
                      <a:pPr algn="just">
                        <a:spcAft>
                          <a:spcPts val="0"/>
                        </a:spcAft>
                      </a:pPr>
                      <a:r>
                        <a:rPr lang="en-US" sz="600" kern="100" dirty="0">
                          <a:effectLst/>
                        </a:rPr>
                        <a:t>  0  </a:t>
                      </a:r>
                      <a:r>
                        <a:rPr lang="zh-CN" sz="600" kern="100" dirty="0">
                          <a:effectLst/>
                        </a:rPr>
                        <a:t>没有发送或接收任何消息。</a:t>
                      </a:r>
                      <a:endParaRPr lang="zh-CN" sz="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r>
              <a:tr h="212130">
                <a:tc>
                  <a:txBody>
                    <a:bodyPr/>
                    <a:lstStyle/>
                    <a:p>
                      <a:pPr algn="just">
                        <a:spcAft>
                          <a:spcPts val="0"/>
                        </a:spcAft>
                      </a:pPr>
                      <a:r>
                        <a:rPr lang="en-US" sz="600" kern="100">
                          <a:effectLst/>
                        </a:rPr>
                        <a:t>14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en-US" sz="600" kern="100">
                          <a:effectLst/>
                        </a:rPr>
                        <a:t>AAIF0/1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zh-CN" sz="600" kern="100" dirty="0">
                          <a:effectLst/>
                        </a:rPr>
                        <a:t>失败确认中断标志位。</a:t>
                      </a:r>
                      <a:endParaRPr lang="zh-CN" sz="600" kern="100" dirty="0">
                        <a:effectLst/>
                      </a:endParaRPr>
                    </a:p>
                    <a:p>
                      <a:pPr algn="just">
                        <a:spcAft>
                          <a:spcPts val="0"/>
                        </a:spcAft>
                      </a:pPr>
                      <a:r>
                        <a:rPr lang="en-US" sz="600" kern="100" dirty="0">
                          <a:effectLst/>
                        </a:rPr>
                        <a:t>  1  </a:t>
                      </a:r>
                      <a:r>
                        <a:rPr lang="zh-CN" sz="600" kern="100" dirty="0">
                          <a:effectLst/>
                        </a:rPr>
                        <a:t>发送请求已失败。</a:t>
                      </a:r>
                      <a:endParaRPr lang="zh-CN" sz="600" kern="100" dirty="0">
                        <a:effectLst/>
                      </a:endParaRPr>
                    </a:p>
                    <a:p>
                      <a:pPr algn="just">
                        <a:spcAft>
                          <a:spcPts val="0"/>
                        </a:spcAft>
                      </a:pPr>
                      <a:r>
                        <a:rPr lang="en-US" sz="600" kern="100" dirty="0">
                          <a:effectLst/>
                        </a:rPr>
                        <a:t>  0  </a:t>
                      </a:r>
                      <a:r>
                        <a:rPr lang="zh-CN" sz="600" kern="100" dirty="0">
                          <a:effectLst/>
                        </a:rPr>
                        <a:t>没有发送失败。</a:t>
                      </a:r>
                      <a:endParaRPr lang="zh-CN" sz="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r>
              <a:tr h="212130">
                <a:tc>
                  <a:txBody>
                    <a:bodyPr/>
                    <a:lstStyle/>
                    <a:p>
                      <a:pPr algn="just">
                        <a:spcAft>
                          <a:spcPts val="0"/>
                        </a:spcAft>
                      </a:pPr>
                      <a:r>
                        <a:rPr lang="en-US" sz="600" kern="100">
                          <a:effectLst/>
                        </a:rPr>
                        <a:t>13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en-US" sz="600" kern="100">
                          <a:effectLst/>
                        </a:rPr>
                        <a:t>WDIF0/WDIF1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zh-CN" sz="600" kern="100">
                          <a:effectLst/>
                        </a:rPr>
                        <a:t>“写拒绝”中断标志位。</a:t>
                      </a:r>
                      <a:endParaRPr lang="zh-CN" sz="600" kern="100">
                        <a:effectLst/>
                      </a:endParaRPr>
                    </a:p>
                    <a:p>
                      <a:pPr algn="just">
                        <a:spcAft>
                          <a:spcPts val="0"/>
                        </a:spcAft>
                      </a:pPr>
                      <a:r>
                        <a:rPr lang="en-US" sz="600" kern="100">
                          <a:effectLst/>
                        </a:rPr>
                        <a:t>  1  CPU</a:t>
                      </a:r>
                      <a:r>
                        <a:rPr lang="zh-CN" sz="600" kern="100">
                          <a:effectLst/>
                        </a:rPr>
                        <a:t>对某邮箱的写操作失败。</a:t>
                      </a:r>
                      <a:endParaRPr lang="zh-CN" sz="600" kern="100">
                        <a:effectLst/>
                      </a:endParaRPr>
                    </a:p>
                    <a:p>
                      <a:pPr algn="just">
                        <a:spcAft>
                          <a:spcPts val="0"/>
                        </a:spcAft>
                      </a:pPr>
                      <a:r>
                        <a:rPr lang="en-US" sz="600" kern="100">
                          <a:effectLst/>
                        </a:rPr>
                        <a:t>  0  CPU</a:t>
                      </a:r>
                      <a:r>
                        <a:rPr lang="zh-CN" sz="600" kern="100">
                          <a:effectLst/>
                        </a:rPr>
                        <a:t>对某邮箱的写操作成功。</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r>
              <a:tr h="282840">
                <a:tc>
                  <a:txBody>
                    <a:bodyPr/>
                    <a:lstStyle/>
                    <a:p>
                      <a:pPr algn="just">
                        <a:spcAft>
                          <a:spcPts val="0"/>
                        </a:spcAft>
                      </a:pPr>
                      <a:r>
                        <a:rPr lang="en-US" sz="600" kern="100">
                          <a:effectLst/>
                        </a:rPr>
                        <a:t>12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en-US" sz="600" kern="100">
                          <a:effectLst/>
                        </a:rPr>
                        <a:t>WUIF0/WUIF1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zh-CN" sz="600" kern="100">
                          <a:effectLst/>
                        </a:rPr>
                        <a:t>唤醒中断标志位。</a:t>
                      </a:r>
                      <a:endParaRPr lang="zh-CN" sz="600" kern="100">
                        <a:effectLst/>
                      </a:endParaRPr>
                    </a:p>
                    <a:p>
                      <a:pPr marL="333375" indent="-333375" algn="just">
                        <a:spcAft>
                          <a:spcPts val="0"/>
                        </a:spcAft>
                      </a:pPr>
                      <a:r>
                        <a:rPr lang="en-US" sz="600" kern="100">
                          <a:effectLst/>
                        </a:rPr>
                        <a:t>  1  </a:t>
                      </a:r>
                      <a:r>
                        <a:rPr lang="zh-CN" sz="600" kern="100">
                          <a:effectLst/>
                        </a:rPr>
                        <a:t>在局部掉电过程期间，这一标志表示模块已退出休眠模式（</a:t>
                      </a:r>
                      <a:r>
                        <a:rPr lang="en-US" sz="600" kern="100">
                          <a:effectLst/>
                        </a:rPr>
                        <a:t>sleep mode</a:t>
                      </a:r>
                      <a:r>
                        <a:rPr lang="zh-CN" sz="600" kern="100">
                          <a:effectLst/>
                        </a:rPr>
                        <a:t>）。</a:t>
                      </a:r>
                      <a:endParaRPr lang="zh-CN" sz="600" kern="100">
                        <a:effectLst/>
                      </a:endParaRPr>
                    </a:p>
                    <a:p>
                      <a:pPr algn="just">
                        <a:spcAft>
                          <a:spcPts val="0"/>
                        </a:spcAft>
                      </a:pPr>
                      <a:r>
                        <a:rPr lang="en-US" sz="600" kern="100">
                          <a:effectLst/>
                        </a:rPr>
                        <a:t>  0  </a:t>
                      </a:r>
                      <a:r>
                        <a:rPr lang="zh-CN" sz="600" kern="100">
                          <a:effectLst/>
                        </a:rPr>
                        <a:t>模块仍处于休眠模式或正常模式。</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r>
              <a:tr h="282840">
                <a:tc>
                  <a:txBody>
                    <a:bodyPr/>
                    <a:lstStyle/>
                    <a:p>
                      <a:pPr algn="just">
                        <a:spcAft>
                          <a:spcPts val="0"/>
                        </a:spcAft>
                      </a:pPr>
                      <a:r>
                        <a:rPr lang="en-US" sz="600" kern="100">
                          <a:effectLst/>
                        </a:rPr>
                        <a:t>11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en-US" sz="600" kern="100">
                          <a:effectLst/>
                        </a:rPr>
                        <a:t>RMLIF0/1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zh-CN" sz="600" kern="100">
                          <a:effectLst/>
                        </a:rPr>
                        <a:t>“接收消息丢失”中断标志位。</a:t>
                      </a:r>
                      <a:endParaRPr lang="zh-CN" sz="600" kern="100">
                        <a:effectLst/>
                      </a:endParaRPr>
                    </a:p>
                    <a:p>
                      <a:pPr marL="333375" indent="-333375" algn="just">
                        <a:spcAft>
                          <a:spcPts val="0"/>
                        </a:spcAft>
                      </a:pPr>
                      <a:r>
                        <a:rPr lang="en-US" sz="600" kern="100">
                          <a:effectLst/>
                        </a:rPr>
                        <a:t>  1  </a:t>
                      </a:r>
                      <a:r>
                        <a:rPr lang="zh-CN" sz="600" kern="100">
                          <a:effectLst/>
                        </a:rPr>
                        <a:t>至少有一个接收邮箱发生了溢出，并且在</a:t>
                      </a:r>
                      <a:r>
                        <a:rPr lang="en-US" sz="600" kern="100">
                          <a:effectLst/>
                        </a:rPr>
                        <a:t>MILn</a:t>
                      </a:r>
                      <a:r>
                        <a:rPr lang="zh-CN" sz="600" kern="100">
                          <a:effectLst/>
                        </a:rPr>
                        <a:t>寄存器中的相应位已被置位。</a:t>
                      </a:r>
                      <a:endParaRPr lang="zh-CN" sz="600" kern="100">
                        <a:effectLst/>
                      </a:endParaRPr>
                    </a:p>
                    <a:p>
                      <a:pPr algn="just">
                        <a:spcAft>
                          <a:spcPts val="0"/>
                        </a:spcAft>
                      </a:pPr>
                      <a:r>
                        <a:rPr lang="en-US" sz="600" kern="100">
                          <a:effectLst/>
                        </a:rPr>
                        <a:t>  0  </a:t>
                      </a:r>
                      <a:r>
                        <a:rPr lang="zh-CN" sz="600" kern="100">
                          <a:effectLst/>
                        </a:rPr>
                        <a:t>没有丢失任何消息。</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r>
              <a:tr h="212130">
                <a:tc>
                  <a:txBody>
                    <a:bodyPr/>
                    <a:lstStyle/>
                    <a:p>
                      <a:pPr algn="just">
                        <a:spcAft>
                          <a:spcPts val="0"/>
                        </a:spcAft>
                      </a:pPr>
                      <a:r>
                        <a:rPr lang="en-US" sz="600" kern="100">
                          <a:effectLst/>
                        </a:rPr>
                        <a:t>10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en-US" sz="600" kern="100">
                          <a:effectLst/>
                        </a:rPr>
                        <a:t>BOIF0/BOIF1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zh-CN" sz="600" kern="100">
                          <a:effectLst/>
                        </a:rPr>
                        <a:t>总线禁止中断标志位。</a:t>
                      </a:r>
                      <a:endParaRPr lang="zh-CN" sz="600" kern="100">
                        <a:effectLst/>
                      </a:endParaRPr>
                    </a:p>
                    <a:p>
                      <a:pPr algn="just">
                        <a:spcAft>
                          <a:spcPts val="0"/>
                        </a:spcAft>
                      </a:pPr>
                      <a:r>
                        <a:rPr lang="en-US" sz="600" kern="100">
                          <a:effectLst/>
                        </a:rPr>
                        <a:t>  1  CAN</a:t>
                      </a:r>
                      <a:r>
                        <a:rPr lang="zh-CN" sz="600" kern="100">
                          <a:effectLst/>
                        </a:rPr>
                        <a:t>模块已进入总线禁止模式。</a:t>
                      </a:r>
                      <a:endParaRPr lang="zh-CN" sz="600" kern="100">
                        <a:effectLst/>
                      </a:endParaRPr>
                    </a:p>
                    <a:p>
                      <a:pPr algn="just">
                        <a:spcAft>
                          <a:spcPts val="0"/>
                        </a:spcAft>
                      </a:pPr>
                      <a:r>
                        <a:rPr lang="en-US" sz="600" kern="100">
                          <a:effectLst/>
                        </a:rPr>
                        <a:t>  0  CAN</a:t>
                      </a:r>
                      <a:r>
                        <a:rPr lang="zh-CN" sz="600" kern="100">
                          <a:effectLst/>
                        </a:rPr>
                        <a:t>模块仍处于总线运行模式。</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r>
              <a:tr h="212130">
                <a:tc>
                  <a:txBody>
                    <a:bodyPr/>
                    <a:lstStyle/>
                    <a:p>
                      <a:pPr algn="just">
                        <a:spcAft>
                          <a:spcPts val="0"/>
                        </a:spcAft>
                      </a:pPr>
                      <a:r>
                        <a:rPr lang="en-US" sz="600" kern="100">
                          <a:effectLst/>
                        </a:rPr>
                        <a:t>9</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en-US" sz="600" kern="100">
                          <a:effectLst/>
                        </a:rPr>
                        <a:t>EPIF0/EPIF1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zh-CN" sz="600" kern="100">
                          <a:effectLst/>
                        </a:rPr>
                        <a:t>被动错误中断标志位。</a:t>
                      </a:r>
                      <a:endParaRPr lang="zh-CN" sz="600" kern="100">
                        <a:effectLst/>
                      </a:endParaRPr>
                    </a:p>
                    <a:p>
                      <a:pPr algn="just">
                        <a:spcAft>
                          <a:spcPts val="0"/>
                        </a:spcAft>
                      </a:pPr>
                      <a:r>
                        <a:rPr lang="en-US" sz="600" kern="100">
                          <a:effectLst/>
                        </a:rPr>
                        <a:t>  1  CAN</a:t>
                      </a:r>
                      <a:r>
                        <a:rPr lang="zh-CN" sz="600" kern="100">
                          <a:effectLst/>
                        </a:rPr>
                        <a:t>模块已进入被动错误模式。</a:t>
                      </a:r>
                      <a:endParaRPr lang="zh-CN" sz="600" kern="100">
                        <a:effectLst/>
                      </a:endParaRPr>
                    </a:p>
                    <a:p>
                      <a:pPr algn="just">
                        <a:spcAft>
                          <a:spcPts val="0"/>
                        </a:spcAft>
                      </a:pPr>
                      <a:r>
                        <a:rPr lang="en-US" sz="600" kern="100">
                          <a:effectLst/>
                        </a:rPr>
                        <a:t>  0  CAN</a:t>
                      </a:r>
                      <a:r>
                        <a:rPr lang="zh-CN" sz="600" kern="100">
                          <a:effectLst/>
                        </a:rPr>
                        <a:t>模块没有进入被动错误模式。</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r>
              <a:tr h="212130">
                <a:tc>
                  <a:txBody>
                    <a:bodyPr/>
                    <a:lstStyle/>
                    <a:p>
                      <a:pPr algn="just">
                        <a:spcAft>
                          <a:spcPts val="0"/>
                        </a:spcAft>
                      </a:pPr>
                      <a:r>
                        <a:rPr lang="en-US" sz="600" kern="100">
                          <a:effectLst/>
                        </a:rPr>
                        <a:t>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en-US" sz="600" kern="100">
                          <a:effectLst/>
                        </a:rPr>
                        <a:t>WLIF0/WLIF1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zh-CN" sz="600" kern="100">
                          <a:effectLst/>
                        </a:rPr>
                        <a:t>警告级别中断标志位。</a:t>
                      </a:r>
                      <a:endParaRPr lang="zh-CN" sz="600" kern="100">
                        <a:effectLst/>
                      </a:endParaRPr>
                    </a:p>
                    <a:p>
                      <a:pPr algn="just">
                        <a:spcAft>
                          <a:spcPts val="0"/>
                        </a:spcAft>
                      </a:pPr>
                      <a:r>
                        <a:rPr lang="en-US" sz="600" kern="100">
                          <a:effectLst/>
                        </a:rPr>
                        <a:t>  1  </a:t>
                      </a:r>
                      <a:r>
                        <a:rPr lang="zh-CN" sz="600" kern="100">
                          <a:effectLst/>
                        </a:rPr>
                        <a:t>至少有一个错误计数器达到了警告级别。</a:t>
                      </a:r>
                      <a:endParaRPr lang="zh-CN" sz="600" kern="100">
                        <a:effectLst/>
                      </a:endParaRPr>
                    </a:p>
                    <a:p>
                      <a:pPr algn="just">
                        <a:spcAft>
                          <a:spcPts val="0"/>
                        </a:spcAft>
                      </a:pPr>
                      <a:r>
                        <a:rPr lang="en-US" sz="600" kern="100">
                          <a:effectLst/>
                        </a:rPr>
                        <a:t>  0  </a:t>
                      </a:r>
                      <a:r>
                        <a:rPr lang="zh-CN" sz="600" kern="100">
                          <a:effectLst/>
                        </a:rPr>
                        <a:t>没有错误计数器达到了警告级别。</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r>
              <a:tr h="141420">
                <a:tc>
                  <a:txBody>
                    <a:bodyPr/>
                    <a:lstStyle/>
                    <a:p>
                      <a:pPr algn="just">
                        <a:spcAft>
                          <a:spcPts val="0"/>
                        </a:spcAft>
                      </a:pPr>
                      <a:r>
                        <a:rPr lang="en-US" sz="600" kern="100">
                          <a:effectLst/>
                        </a:rPr>
                        <a:t>7</a:t>
                      </a:r>
                      <a:r>
                        <a:rPr lang="zh-CN" sz="600" kern="100">
                          <a:effectLst/>
                        </a:rPr>
                        <a:t>～</a:t>
                      </a:r>
                      <a:r>
                        <a:rPr lang="en-US" sz="600" kern="100">
                          <a:effectLst/>
                        </a:rPr>
                        <a:t>5</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en-US" sz="600" kern="100">
                          <a:effectLst/>
                        </a:rPr>
                        <a:t>Reserved</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zh-CN" sz="600" kern="100">
                          <a:effectLst/>
                        </a:rPr>
                        <a:t>保留位。</a:t>
                      </a:r>
                      <a:endParaRPr lang="zh-CN" sz="600" kern="100">
                        <a:effectLst/>
                      </a:endParaRPr>
                    </a:p>
                    <a:p>
                      <a:pPr algn="just">
                        <a:spcAft>
                          <a:spcPts val="0"/>
                        </a:spcAft>
                      </a:pPr>
                      <a:r>
                        <a:rPr lang="zh-CN" sz="600" kern="100">
                          <a:effectLst/>
                        </a:rPr>
                        <a:t>读为不确定值，写无效。</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r>
              <a:tr h="565679">
                <a:tc>
                  <a:txBody>
                    <a:bodyPr/>
                    <a:lstStyle/>
                    <a:p>
                      <a:pPr algn="just">
                        <a:spcAft>
                          <a:spcPts val="0"/>
                        </a:spcAft>
                      </a:pPr>
                      <a:r>
                        <a:rPr lang="en-US" sz="600" kern="100">
                          <a:effectLst/>
                        </a:rPr>
                        <a:t>4</a:t>
                      </a:r>
                      <a:r>
                        <a:rPr lang="zh-CN" sz="600" kern="100">
                          <a:effectLst/>
                        </a:rPr>
                        <a:t>～</a:t>
                      </a:r>
                      <a:r>
                        <a:rPr lang="en-US" sz="600" kern="100">
                          <a:effectLst/>
                        </a:rPr>
                        <a:t>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en-US" sz="600" kern="100">
                          <a:effectLst/>
                        </a:rPr>
                        <a:t>MIV0.4</a:t>
                      </a:r>
                      <a:r>
                        <a:rPr lang="zh-CN" sz="600" kern="100">
                          <a:effectLst/>
                        </a:rPr>
                        <a:t>～</a:t>
                      </a:r>
                      <a:r>
                        <a:rPr lang="en-US" sz="600" kern="100">
                          <a:effectLst/>
                        </a:rPr>
                        <a:t>0.0/</a:t>
                      </a:r>
                      <a:endParaRPr lang="zh-CN" sz="600" kern="100">
                        <a:effectLst/>
                      </a:endParaRPr>
                    </a:p>
                    <a:p>
                      <a:pPr algn="just">
                        <a:spcAft>
                          <a:spcPts val="0"/>
                        </a:spcAft>
                      </a:pPr>
                      <a:r>
                        <a:rPr lang="en-US" sz="600" kern="100">
                          <a:effectLst/>
                        </a:rPr>
                        <a:t>MIV1.4</a:t>
                      </a:r>
                      <a:r>
                        <a:rPr lang="zh-CN" sz="600" kern="100">
                          <a:effectLst/>
                        </a:rPr>
                        <a:t>～</a:t>
                      </a:r>
                      <a:r>
                        <a:rPr lang="en-US" sz="600" kern="100">
                          <a:effectLst/>
                        </a:rPr>
                        <a:t>1.0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c>
                  <a:txBody>
                    <a:bodyPr/>
                    <a:lstStyle/>
                    <a:p>
                      <a:pPr algn="just">
                        <a:spcAft>
                          <a:spcPts val="0"/>
                        </a:spcAft>
                      </a:pPr>
                      <a:r>
                        <a:rPr lang="zh-CN" sz="600" kern="100" dirty="0">
                          <a:effectLst/>
                        </a:rPr>
                        <a:t>邮箱中断向量</a:t>
                      </a:r>
                      <a:endParaRPr lang="zh-CN" sz="600" kern="100" dirty="0">
                        <a:effectLst/>
                      </a:endParaRPr>
                    </a:p>
                    <a:p>
                      <a:pPr algn="just">
                        <a:spcAft>
                          <a:spcPts val="0"/>
                        </a:spcAft>
                      </a:pPr>
                      <a:r>
                        <a:rPr lang="zh-CN" sz="600" kern="100" dirty="0">
                          <a:effectLst/>
                        </a:rPr>
                        <a:t>在</a:t>
                      </a:r>
                      <a:r>
                        <a:rPr lang="en-US" sz="600" kern="100" dirty="0">
                          <a:effectLst/>
                        </a:rPr>
                        <a:t>SCC</a:t>
                      </a:r>
                      <a:r>
                        <a:rPr lang="zh-CN" sz="600" kern="100" dirty="0">
                          <a:effectLst/>
                        </a:rPr>
                        <a:t>模式下，只有为</a:t>
                      </a:r>
                      <a:r>
                        <a:rPr lang="en-US" sz="600" kern="100" dirty="0">
                          <a:effectLst/>
                        </a:rPr>
                        <a:t>3~0</a:t>
                      </a:r>
                      <a:r>
                        <a:rPr lang="zh-CN" sz="600" kern="100" dirty="0">
                          <a:effectLst/>
                        </a:rPr>
                        <a:t>可用。</a:t>
                      </a:r>
                      <a:endParaRPr lang="zh-CN" sz="600" kern="100" dirty="0">
                        <a:effectLst/>
                      </a:endParaRPr>
                    </a:p>
                    <a:p>
                      <a:pPr algn="just">
                        <a:spcAft>
                          <a:spcPts val="0"/>
                        </a:spcAft>
                      </a:pPr>
                      <a:r>
                        <a:rPr lang="zh-CN" sz="600" kern="100" dirty="0">
                          <a:effectLst/>
                        </a:rPr>
                        <a:t>这个矢量指出了置位全局邮箱中断标志的邮箱号。它会保存这个矢量值，直到相应的位被清</a:t>
                      </a:r>
                      <a:r>
                        <a:rPr lang="en-US" sz="600" kern="100" dirty="0">
                          <a:effectLst/>
                        </a:rPr>
                        <a:t>0</a:t>
                      </a:r>
                      <a:r>
                        <a:rPr lang="zh-CN" sz="600" kern="100" dirty="0">
                          <a:effectLst/>
                        </a:rPr>
                        <a:t>或发生了一个更高优先级的邮箱中断。邮箱</a:t>
                      </a:r>
                      <a:r>
                        <a:rPr lang="en-US" sz="600" kern="100" dirty="0">
                          <a:effectLst/>
                        </a:rPr>
                        <a:t>31</a:t>
                      </a:r>
                      <a:r>
                        <a:rPr lang="zh-CN" sz="600" kern="100" dirty="0">
                          <a:effectLst/>
                        </a:rPr>
                        <a:t>具有最高的优先级，所以这是最大的中断矢量。在</a:t>
                      </a:r>
                      <a:r>
                        <a:rPr lang="en-US" sz="600" kern="100" dirty="0">
                          <a:effectLst/>
                        </a:rPr>
                        <a:t>SCC</a:t>
                      </a:r>
                      <a:r>
                        <a:rPr lang="zh-CN" sz="600" kern="100" dirty="0">
                          <a:effectLst/>
                        </a:rPr>
                        <a:t>模式，邮箱</a:t>
                      </a:r>
                      <a:r>
                        <a:rPr lang="en-US" sz="600" kern="100" dirty="0">
                          <a:effectLst/>
                        </a:rPr>
                        <a:t>15</a:t>
                      </a:r>
                      <a:r>
                        <a:rPr lang="zh-CN" sz="600" kern="100" dirty="0">
                          <a:effectLst/>
                        </a:rPr>
                        <a:t>具有最高优先级，而邮箱</a:t>
                      </a:r>
                      <a:r>
                        <a:rPr lang="en-US" sz="600" kern="100" dirty="0">
                          <a:effectLst/>
                        </a:rPr>
                        <a:t>17</a:t>
                      </a:r>
                      <a:r>
                        <a:rPr lang="zh-CN" sz="600" kern="100" dirty="0">
                          <a:effectLst/>
                        </a:rPr>
                        <a:t>～</a:t>
                      </a:r>
                      <a:r>
                        <a:rPr lang="en-US" sz="600" kern="100" dirty="0">
                          <a:effectLst/>
                        </a:rPr>
                        <a:t>30</a:t>
                      </a:r>
                      <a:r>
                        <a:rPr lang="zh-CN" sz="600" kern="100" dirty="0">
                          <a:effectLst/>
                        </a:rPr>
                        <a:t>无效。</a:t>
                      </a:r>
                      <a:endParaRPr lang="zh-CN" sz="600" kern="100" dirty="0">
                        <a:effectLst/>
                      </a:endParaRPr>
                    </a:p>
                    <a:p>
                      <a:pPr algn="just">
                        <a:spcAft>
                          <a:spcPts val="0"/>
                        </a:spcAft>
                      </a:pPr>
                      <a:r>
                        <a:rPr lang="zh-CN" sz="600" kern="100" dirty="0">
                          <a:effectLst/>
                        </a:rPr>
                        <a:t>如果在</a:t>
                      </a:r>
                      <a:r>
                        <a:rPr lang="en-US" sz="600" kern="100" dirty="0">
                          <a:effectLst/>
                        </a:rPr>
                        <a:t>TA/RMP</a:t>
                      </a:r>
                      <a:r>
                        <a:rPr lang="zh-CN" sz="600" kern="100" dirty="0">
                          <a:effectLst/>
                        </a:rPr>
                        <a:t>寄存器中的标志没有置位并且</a:t>
                      </a:r>
                      <a:r>
                        <a:rPr lang="en-US" sz="600" kern="100" dirty="0">
                          <a:effectLst/>
                        </a:rPr>
                        <a:t>GMIF1</a:t>
                      </a:r>
                      <a:r>
                        <a:rPr lang="zh-CN" sz="600" kern="100" dirty="0">
                          <a:effectLst/>
                        </a:rPr>
                        <a:t>或</a:t>
                      </a:r>
                      <a:r>
                        <a:rPr lang="en-US" sz="600" kern="100" dirty="0">
                          <a:effectLst/>
                        </a:rPr>
                        <a:t>GMIF0</a:t>
                      </a:r>
                      <a:r>
                        <a:rPr lang="zh-CN" sz="600" kern="100" dirty="0">
                          <a:effectLst/>
                        </a:rPr>
                        <a:t>也清</a:t>
                      </a:r>
                      <a:r>
                        <a:rPr lang="en-US" sz="600" kern="100" dirty="0">
                          <a:effectLst/>
                        </a:rPr>
                        <a:t>0</a:t>
                      </a:r>
                      <a:r>
                        <a:rPr lang="zh-CN" sz="600" kern="100" dirty="0">
                          <a:effectLst/>
                        </a:rPr>
                        <a:t>，则该值为不确定值。</a:t>
                      </a:r>
                      <a:endParaRPr lang="zh-CN" sz="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0304" marR="30304"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全局中断屏蔽寄存器</a:t>
            </a:r>
            <a:r>
              <a:rPr lang="en-US" altLang="zh-CN" dirty="0"/>
              <a:t>CANGIM</a:t>
            </a:r>
            <a:endParaRPr lang="zh-CN" altLang="en-US" dirty="0"/>
          </a:p>
        </p:txBody>
      </p:sp>
      <p:sp>
        <p:nvSpPr>
          <p:cNvPr id="2" name="矩形 1"/>
          <p:cNvSpPr/>
          <p:nvPr/>
        </p:nvSpPr>
        <p:spPr>
          <a:xfrm>
            <a:off x="467544" y="771550"/>
            <a:ext cx="6840760" cy="430374"/>
          </a:xfrm>
          <a:prstGeom prst="rect">
            <a:avLst/>
          </a:prstGeom>
        </p:spPr>
        <p:txBody>
          <a:bodyPr wrap="square">
            <a:spAutoFit/>
          </a:bodyPr>
          <a:lstStyle/>
          <a:p>
            <a:pPr indent="266700"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全局中断屏蔽寄存器</a:t>
            </a:r>
            <a:r>
              <a:rPr lang="en-US" altLang="zh-CN" sz="2000" kern="100" dirty="0">
                <a:solidFill>
                  <a:schemeClr val="tx1">
                    <a:lumMod val="65000"/>
                    <a:lumOff val="35000"/>
                  </a:schemeClr>
                </a:solidFill>
                <a:latin typeface="+mn-ea"/>
                <a:cs typeface="Times New Roman" panose="02020603050405020304" pitchFamily="18" charset="0"/>
              </a:rPr>
              <a:t>CANGIM</a:t>
            </a:r>
            <a:r>
              <a:rPr lang="zh-CN" altLang="zh-CN"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17-38</a:t>
            </a:r>
            <a:r>
              <a:rPr lang="zh-CN" altLang="zh-CN"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pic>
        <p:nvPicPr>
          <p:cNvPr id="4" name="图片 3"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69876" y="1406764"/>
            <a:ext cx="6804248" cy="1828887"/>
          </a:xfrm>
          <a:prstGeom prst="rect">
            <a:avLst/>
          </a:prstGeom>
        </p:spPr>
      </p:pic>
      <p:sp>
        <p:nvSpPr>
          <p:cNvPr id="5" name="矩形 4"/>
          <p:cNvSpPr/>
          <p:nvPr/>
        </p:nvSpPr>
        <p:spPr>
          <a:xfrm>
            <a:off x="2142489" y="3409200"/>
            <a:ext cx="4859022" cy="400110"/>
          </a:xfrm>
          <a:prstGeom prst="rect">
            <a:avLst/>
          </a:prstGeom>
        </p:spPr>
        <p:txBody>
          <a:bodyPr wrap="none">
            <a:spAutoFit/>
          </a:bodyPr>
          <a:lstStyle/>
          <a:p>
            <a:r>
              <a:rPr lang="zh-CN" altLang="en-US" sz="2000" dirty="0"/>
              <a:t>图 17-38 全局中断屏蔽寄存器 CANGIM</a:t>
            </a:r>
            <a:endParaRPr lang="zh-CN" altLang="en-US" sz="2000" dirty="0"/>
          </a:p>
        </p:txBody>
      </p:sp>
      <p:sp>
        <p:nvSpPr>
          <p:cNvPr id="6" name="矩形 5"/>
          <p:cNvSpPr/>
          <p:nvPr/>
        </p:nvSpPr>
        <p:spPr>
          <a:xfrm>
            <a:off x="1169876" y="4044414"/>
            <a:ext cx="7002524" cy="707886"/>
          </a:xfrm>
          <a:prstGeom prst="rect">
            <a:avLst/>
          </a:prstGeom>
        </p:spPr>
        <p:txBody>
          <a:bodyPr wrap="square">
            <a:spAutoFit/>
          </a:bodyPr>
          <a:lstStyle/>
          <a:p>
            <a:r>
              <a:rPr lang="zh-CN" altLang="en-US" sz="2000" dirty="0"/>
              <a:t>注：R=可读；W=可写；WP=仅在 EALLOW 模式中可写；–n=复位后的值。</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全局中断屏蔽寄存器</a:t>
            </a:r>
            <a:r>
              <a:rPr lang="en-US" altLang="zh-CN" dirty="0"/>
              <a:t>CANGIM</a:t>
            </a:r>
            <a:endParaRPr lang="zh-CN" altLang="en-US" dirty="0"/>
          </a:p>
        </p:txBody>
      </p:sp>
      <p:graphicFrame>
        <p:nvGraphicFramePr>
          <p:cNvPr id="3" name="表格 2"/>
          <p:cNvGraphicFramePr>
            <a:graphicFrameLocks noGrp="1"/>
          </p:cNvGraphicFramePr>
          <p:nvPr/>
        </p:nvGraphicFramePr>
        <p:xfrm>
          <a:off x="2816673" y="915566"/>
          <a:ext cx="3510653" cy="3840480"/>
        </p:xfrm>
        <a:graphic>
          <a:graphicData uri="http://schemas.openxmlformats.org/drawingml/2006/table">
            <a:tbl>
              <a:tblPr firstRow="1" bandRow="1">
                <a:tableStyleId>{00A15C55-8517-42AA-B614-E9B94910E393}</a:tableStyleId>
              </a:tblPr>
              <a:tblGrid>
                <a:gridCol w="356631"/>
                <a:gridCol w="435053"/>
                <a:gridCol w="2718969"/>
              </a:tblGrid>
              <a:tr h="0">
                <a:tc>
                  <a:txBody>
                    <a:bodyPr/>
                    <a:lstStyle/>
                    <a:p>
                      <a:pPr algn="just">
                        <a:spcAft>
                          <a:spcPts val="0"/>
                        </a:spcAft>
                      </a:pPr>
                      <a:r>
                        <a:rPr lang="zh-CN" sz="600" kern="100">
                          <a:effectLst/>
                        </a:rPr>
                        <a:t>位</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zh-CN" sz="600" kern="100">
                          <a:effectLst/>
                        </a:rPr>
                        <a:t>名称</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zh-CN" sz="600" kern="100">
                          <a:effectLst/>
                        </a:rPr>
                        <a:t>说明</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r>
              <a:tr h="0">
                <a:tc>
                  <a:txBody>
                    <a:bodyPr/>
                    <a:lstStyle/>
                    <a:p>
                      <a:pPr algn="just">
                        <a:spcAft>
                          <a:spcPts val="0"/>
                        </a:spcAft>
                      </a:pPr>
                      <a:r>
                        <a:rPr lang="en-US" sz="600" kern="100">
                          <a:effectLst/>
                        </a:rPr>
                        <a:t>31</a:t>
                      </a:r>
                      <a:r>
                        <a:rPr lang="zh-CN" sz="600" kern="100">
                          <a:effectLst/>
                        </a:rPr>
                        <a:t>～</a:t>
                      </a:r>
                      <a:r>
                        <a:rPr lang="en-US" sz="600" kern="100">
                          <a:effectLst/>
                        </a:rPr>
                        <a:t>18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en-US" sz="600" kern="100">
                          <a:effectLst/>
                        </a:rPr>
                        <a:t>Reserved</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marL="333375" indent="-333375" algn="just">
                        <a:spcAft>
                          <a:spcPts val="0"/>
                        </a:spcAft>
                      </a:pPr>
                      <a:r>
                        <a:rPr lang="zh-CN" sz="600" kern="100">
                          <a:effectLst/>
                        </a:rPr>
                        <a:t>读操作为不确定值，写操作无效。</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r>
              <a:tr h="231414">
                <a:tc>
                  <a:txBody>
                    <a:bodyPr/>
                    <a:lstStyle/>
                    <a:p>
                      <a:pPr algn="just">
                        <a:spcAft>
                          <a:spcPts val="0"/>
                        </a:spcAft>
                      </a:pPr>
                      <a:r>
                        <a:rPr lang="en-US" sz="600" kern="100">
                          <a:effectLst/>
                        </a:rPr>
                        <a:t>17</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en-US" sz="600" kern="100">
                          <a:effectLst/>
                        </a:rPr>
                        <a:t>MTOM</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marL="333375" indent="-333375" algn="just">
                        <a:spcAft>
                          <a:spcPts val="0"/>
                        </a:spcAft>
                      </a:pPr>
                      <a:r>
                        <a:rPr lang="zh-CN" sz="600" kern="100">
                          <a:effectLst/>
                        </a:rPr>
                        <a:t>邮箱超时中断屏蔽位。</a:t>
                      </a:r>
                      <a:endParaRPr lang="zh-CN" sz="600" kern="100">
                        <a:effectLst/>
                      </a:endParaRPr>
                    </a:p>
                    <a:p>
                      <a:pPr marL="333375" indent="-333375" algn="just">
                        <a:spcAft>
                          <a:spcPts val="0"/>
                        </a:spcAft>
                      </a:pPr>
                      <a:r>
                        <a:rPr lang="en-US" sz="600" kern="100">
                          <a:effectLst/>
                        </a:rPr>
                        <a:t>  1  </a:t>
                      </a:r>
                      <a:r>
                        <a:rPr lang="zh-CN" sz="600" kern="100">
                          <a:effectLst/>
                        </a:rPr>
                        <a:t>使能</a:t>
                      </a:r>
                      <a:endParaRPr lang="zh-CN" sz="600" kern="100">
                        <a:effectLst/>
                      </a:endParaRPr>
                    </a:p>
                    <a:p>
                      <a:pPr marL="333375" indent="-333375" algn="just">
                        <a:spcAft>
                          <a:spcPts val="0"/>
                        </a:spcAft>
                      </a:pPr>
                      <a:r>
                        <a:rPr lang="en-US" sz="600" kern="100">
                          <a:effectLst/>
                        </a:rPr>
                        <a:t>  0  </a:t>
                      </a:r>
                      <a:r>
                        <a:rPr lang="zh-CN" sz="600" kern="100">
                          <a:effectLst/>
                        </a:rPr>
                        <a:t>禁止</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r>
              <a:tr h="231414">
                <a:tc>
                  <a:txBody>
                    <a:bodyPr/>
                    <a:lstStyle/>
                    <a:p>
                      <a:pPr algn="just">
                        <a:spcAft>
                          <a:spcPts val="0"/>
                        </a:spcAft>
                      </a:pPr>
                      <a:r>
                        <a:rPr lang="en-US" sz="600" kern="100">
                          <a:effectLst/>
                        </a:rPr>
                        <a:t>17</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en-US" sz="600" kern="100">
                          <a:effectLst/>
                        </a:rPr>
                        <a:t>TCOM</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zh-CN" sz="600" kern="100">
                          <a:effectLst/>
                        </a:rPr>
                        <a:t>定时邮递计数器溢出屏蔽位。</a:t>
                      </a:r>
                      <a:endParaRPr lang="zh-CN" sz="600" kern="100">
                        <a:effectLst/>
                      </a:endParaRPr>
                    </a:p>
                    <a:p>
                      <a:pPr algn="just">
                        <a:spcAft>
                          <a:spcPts val="0"/>
                        </a:spcAft>
                      </a:pPr>
                      <a:r>
                        <a:rPr lang="en-US" sz="600" kern="100">
                          <a:effectLst/>
                        </a:rPr>
                        <a:t>  1  </a:t>
                      </a:r>
                      <a:r>
                        <a:rPr lang="zh-CN" sz="600" kern="100">
                          <a:effectLst/>
                        </a:rPr>
                        <a:t>使能</a:t>
                      </a:r>
                      <a:endParaRPr lang="zh-CN" sz="600" kern="100">
                        <a:effectLst/>
                      </a:endParaRPr>
                    </a:p>
                    <a:p>
                      <a:pPr algn="just">
                        <a:spcAft>
                          <a:spcPts val="0"/>
                        </a:spcAft>
                      </a:pPr>
                      <a:r>
                        <a:rPr lang="en-US" sz="600" kern="100">
                          <a:effectLst/>
                        </a:rPr>
                        <a:t>  0  </a:t>
                      </a:r>
                      <a:r>
                        <a:rPr lang="zh-CN" sz="600" kern="100">
                          <a:effectLst/>
                        </a:rPr>
                        <a:t>禁止</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r>
              <a:tr h="154276">
                <a:tc>
                  <a:txBody>
                    <a:bodyPr/>
                    <a:lstStyle/>
                    <a:p>
                      <a:pPr algn="just">
                        <a:spcAft>
                          <a:spcPts val="0"/>
                        </a:spcAft>
                      </a:pPr>
                      <a:r>
                        <a:rPr lang="en-US" sz="600" kern="100">
                          <a:effectLst/>
                        </a:rPr>
                        <a:t>15</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en-US" sz="600" kern="100">
                          <a:effectLst/>
                        </a:rPr>
                        <a:t>Reserved</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zh-CN" sz="600" kern="100">
                          <a:effectLst/>
                        </a:rPr>
                        <a:t>保留位。</a:t>
                      </a:r>
                      <a:endParaRPr lang="zh-CN" sz="600" kern="100">
                        <a:effectLst/>
                      </a:endParaRPr>
                    </a:p>
                    <a:p>
                      <a:pPr algn="just">
                        <a:spcAft>
                          <a:spcPts val="0"/>
                        </a:spcAft>
                      </a:pPr>
                      <a:r>
                        <a:rPr lang="zh-CN" sz="600" kern="100">
                          <a:effectLst/>
                        </a:rPr>
                        <a:t>读操作为不确定值，写操作无效。</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r>
              <a:tr h="231414">
                <a:tc>
                  <a:txBody>
                    <a:bodyPr/>
                    <a:lstStyle/>
                    <a:p>
                      <a:pPr algn="just">
                        <a:spcAft>
                          <a:spcPts val="0"/>
                        </a:spcAft>
                      </a:pPr>
                      <a:r>
                        <a:rPr lang="en-US" sz="600" kern="100">
                          <a:effectLst/>
                        </a:rPr>
                        <a:t>14</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en-US" sz="600" kern="100">
                          <a:effectLst/>
                        </a:rPr>
                        <a:t>AAIM</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zh-CN" sz="600" kern="100">
                          <a:effectLst/>
                        </a:rPr>
                        <a:t>失败响应中断屏蔽位。</a:t>
                      </a:r>
                      <a:endParaRPr lang="zh-CN" sz="600" kern="100">
                        <a:effectLst/>
                      </a:endParaRPr>
                    </a:p>
                    <a:p>
                      <a:pPr algn="just">
                        <a:spcAft>
                          <a:spcPts val="0"/>
                        </a:spcAft>
                      </a:pPr>
                      <a:r>
                        <a:rPr lang="en-US" sz="600" kern="100">
                          <a:effectLst/>
                        </a:rPr>
                        <a:t>  1  </a:t>
                      </a:r>
                      <a:r>
                        <a:rPr lang="zh-CN" sz="600" kern="100">
                          <a:effectLst/>
                        </a:rPr>
                        <a:t>使能</a:t>
                      </a:r>
                      <a:endParaRPr lang="zh-CN" sz="600" kern="100">
                        <a:effectLst/>
                      </a:endParaRPr>
                    </a:p>
                    <a:p>
                      <a:pPr algn="just">
                        <a:spcAft>
                          <a:spcPts val="0"/>
                        </a:spcAft>
                      </a:pPr>
                      <a:r>
                        <a:rPr lang="en-US" sz="600" kern="100">
                          <a:effectLst/>
                        </a:rPr>
                        <a:t>  0  </a:t>
                      </a:r>
                      <a:r>
                        <a:rPr lang="zh-CN" sz="600" kern="100">
                          <a:effectLst/>
                        </a:rPr>
                        <a:t>禁止</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r>
              <a:tr h="231414">
                <a:tc>
                  <a:txBody>
                    <a:bodyPr/>
                    <a:lstStyle/>
                    <a:p>
                      <a:pPr algn="just">
                        <a:spcAft>
                          <a:spcPts val="0"/>
                        </a:spcAft>
                      </a:pPr>
                      <a:r>
                        <a:rPr lang="en-US" sz="600" kern="100">
                          <a:effectLst/>
                        </a:rPr>
                        <a:t>13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en-US" sz="600" kern="100">
                          <a:effectLst/>
                        </a:rPr>
                        <a:t>WDIM</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marL="333375" indent="-333375" algn="just">
                        <a:spcAft>
                          <a:spcPts val="0"/>
                        </a:spcAft>
                      </a:pPr>
                      <a:r>
                        <a:rPr lang="zh-CN" sz="600" kern="100">
                          <a:effectLst/>
                        </a:rPr>
                        <a:t>写拒绝中断屏蔽位。</a:t>
                      </a:r>
                      <a:endParaRPr lang="zh-CN" sz="600" kern="100">
                        <a:effectLst/>
                      </a:endParaRPr>
                    </a:p>
                    <a:p>
                      <a:pPr marL="333375" indent="-333375" algn="just">
                        <a:spcAft>
                          <a:spcPts val="0"/>
                        </a:spcAft>
                      </a:pPr>
                      <a:r>
                        <a:rPr lang="en-US" sz="600" kern="100">
                          <a:effectLst/>
                        </a:rPr>
                        <a:t>  1  </a:t>
                      </a:r>
                      <a:r>
                        <a:rPr lang="zh-CN" sz="600" kern="100">
                          <a:effectLst/>
                        </a:rPr>
                        <a:t>使能</a:t>
                      </a:r>
                      <a:endParaRPr lang="zh-CN" sz="600" kern="100">
                        <a:effectLst/>
                      </a:endParaRPr>
                    </a:p>
                    <a:p>
                      <a:pPr marL="333375" indent="-333375" algn="just">
                        <a:spcAft>
                          <a:spcPts val="0"/>
                        </a:spcAft>
                      </a:pPr>
                      <a:r>
                        <a:rPr lang="en-US" sz="600" kern="100">
                          <a:effectLst/>
                        </a:rPr>
                        <a:t>  0  </a:t>
                      </a:r>
                      <a:r>
                        <a:rPr lang="zh-CN" sz="600" kern="100">
                          <a:effectLst/>
                        </a:rPr>
                        <a:t>禁止</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r>
              <a:tr h="231414">
                <a:tc>
                  <a:txBody>
                    <a:bodyPr/>
                    <a:lstStyle/>
                    <a:p>
                      <a:pPr algn="just">
                        <a:spcAft>
                          <a:spcPts val="0"/>
                        </a:spcAft>
                      </a:pPr>
                      <a:r>
                        <a:rPr lang="en-US" sz="600" kern="100">
                          <a:effectLst/>
                        </a:rPr>
                        <a:t>12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en-US" sz="600" kern="100">
                          <a:effectLst/>
                        </a:rPr>
                        <a:t>WUIM</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zh-CN" sz="600" kern="100" dirty="0">
                          <a:effectLst/>
                        </a:rPr>
                        <a:t>唤醒中断屏蔽位。</a:t>
                      </a:r>
                      <a:endParaRPr lang="zh-CN" sz="600" kern="100" dirty="0">
                        <a:effectLst/>
                      </a:endParaRPr>
                    </a:p>
                    <a:p>
                      <a:pPr algn="just">
                        <a:spcAft>
                          <a:spcPts val="0"/>
                        </a:spcAft>
                      </a:pPr>
                      <a:r>
                        <a:rPr lang="en-US" sz="600" kern="100" dirty="0">
                          <a:effectLst/>
                        </a:rPr>
                        <a:t>  1  </a:t>
                      </a:r>
                      <a:r>
                        <a:rPr lang="zh-CN" sz="600" kern="100" dirty="0">
                          <a:effectLst/>
                        </a:rPr>
                        <a:t>使能</a:t>
                      </a:r>
                      <a:endParaRPr lang="zh-CN" sz="600" kern="100" dirty="0">
                        <a:effectLst/>
                      </a:endParaRPr>
                    </a:p>
                    <a:p>
                      <a:pPr algn="just">
                        <a:spcAft>
                          <a:spcPts val="0"/>
                        </a:spcAft>
                      </a:pPr>
                      <a:r>
                        <a:rPr lang="en-US" sz="600" kern="100" dirty="0">
                          <a:effectLst/>
                        </a:rPr>
                        <a:t>  0  </a:t>
                      </a:r>
                      <a:r>
                        <a:rPr lang="zh-CN" sz="600" kern="100" dirty="0">
                          <a:effectLst/>
                        </a:rPr>
                        <a:t>禁止</a:t>
                      </a:r>
                      <a:endParaRPr lang="zh-CN" sz="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r>
              <a:tr h="231414">
                <a:tc>
                  <a:txBody>
                    <a:bodyPr/>
                    <a:lstStyle/>
                    <a:p>
                      <a:pPr algn="just">
                        <a:spcAft>
                          <a:spcPts val="0"/>
                        </a:spcAft>
                      </a:pPr>
                      <a:r>
                        <a:rPr lang="en-US" sz="600" kern="100">
                          <a:effectLst/>
                        </a:rPr>
                        <a:t>11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en-US" sz="600" kern="100">
                          <a:effectLst/>
                        </a:rPr>
                        <a:t>RMLIM</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zh-CN" sz="600" kern="100">
                          <a:effectLst/>
                        </a:rPr>
                        <a:t>接收消息丢失中断屏蔽位。</a:t>
                      </a:r>
                      <a:endParaRPr lang="zh-CN" sz="600" kern="100">
                        <a:effectLst/>
                      </a:endParaRPr>
                    </a:p>
                    <a:p>
                      <a:pPr algn="just">
                        <a:spcAft>
                          <a:spcPts val="0"/>
                        </a:spcAft>
                      </a:pPr>
                      <a:r>
                        <a:rPr lang="en-US" sz="600" kern="100">
                          <a:effectLst/>
                        </a:rPr>
                        <a:t>  1  </a:t>
                      </a:r>
                      <a:r>
                        <a:rPr lang="zh-CN" sz="600" kern="100">
                          <a:effectLst/>
                        </a:rPr>
                        <a:t>使能</a:t>
                      </a:r>
                      <a:endParaRPr lang="zh-CN" sz="600" kern="100">
                        <a:effectLst/>
                      </a:endParaRPr>
                    </a:p>
                    <a:p>
                      <a:pPr algn="just">
                        <a:spcAft>
                          <a:spcPts val="0"/>
                        </a:spcAft>
                      </a:pPr>
                      <a:r>
                        <a:rPr lang="en-US" sz="600" kern="100">
                          <a:effectLst/>
                        </a:rPr>
                        <a:t>  0  </a:t>
                      </a:r>
                      <a:r>
                        <a:rPr lang="zh-CN" sz="600" kern="100">
                          <a:effectLst/>
                        </a:rPr>
                        <a:t>禁止</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r>
              <a:tr h="231414">
                <a:tc>
                  <a:txBody>
                    <a:bodyPr/>
                    <a:lstStyle/>
                    <a:p>
                      <a:pPr algn="just">
                        <a:spcAft>
                          <a:spcPts val="0"/>
                        </a:spcAft>
                      </a:pPr>
                      <a:r>
                        <a:rPr lang="en-US" sz="600" kern="100">
                          <a:effectLst/>
                        </a:rPr>
                        <a:t>10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en-US" sz="600" kern="100">
                          <a:effectLst/>
                        </a:rPr>
                        <a:t>BOIM</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zh-CN" sz="600" kern="100">
                          <a:effectLst/>
                        </a:rPr>
                        <a:t>总线禁止中断屏蔽位。</a:t>
                      </a:r>
                      <a:endParaRPr lang="zh-CN" sz="600" kern="100">
                        <a:effectLst/>
                      </a:endParaRPr>
                    </a:p>
                    <a:p>
                      <a:pPr algn="just">
                        <a:spcAft>
                          <a:spcPts val="0"/>
                        </a:spcAft>
                      </a:pPr>
                      <a:r>
                        <a:rPr lang="en-US" sz="600" kern="100">
                          <a:effectLst/>
                        </a:rPr>
                        <a:t>  1  </a:t>
                      </a:r>
                      <a:r>
                        <a:rPr lang="zh-CN" sz="600" kern="100">
                          <a:effectLst/>
                        </a:rPr>
                        <a:t>使能</a:t>
                      </a:r>
                      <a:endParaRPr lang="zh-CN" sz="600" kern="100">
                        <a:effectLst/>
                      </a:endParaRPr>
                    </a:p>
                    <a:p>
                      <a:pPr algn="just">
                        <a:spcAft>
                          <a:spcPts val="0"/>
                        </a:spcAft>
                      </a:pPr>
                      <a:r>
                        <a:rPr lang="en-US" sz="600" kern="100">
                          <a:effectLst/>
                        </a:rPr>
                        <a:t>  0  </a:t>
                      </a:r>
                      <a:r>
                        <a:rPr lang="zh-CN" sz="600" kern="100">
                          <a:effectLst/>
                        </a:rPr>
                        <a:t>禁止</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r>
              <a:tr h="231414">
                <a:tc>
                  <a:txBody>
                    <a:bodyPr/>
                    <a:lstStyle/>
                    <a:p>
                      <a:pPr algn="just">
                        <a:spcAft>
                          <a:spcPts val="0"/>
                        </a:spcAft>
                      </a:pPr>
                      <a:r>
                        <a:rPr lang="en-US" sz="600" kern="100">
                          <a:effectLst/>
                        </a:rPr>
                        <a:t>9</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en-US" sz="600" kern="100">
                          <a:effectLst/>
                        </a:rPr>
                        <a:t>EPIM</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marL="333375" indent="-333375" algn="just">
                        <a:spcAft>
                          <a:spcPts val="0"/>
                        </a:spcAft>
                      </a:pPr>
                      <a:r>
                        <a:rPr lang="zh-CN" sz="600" kern="100">
                          <a:effectLst/>
                        </a:rPr>
                        <a:t>被动错误中断屏蔽位。</a:t>
                      </a:r>
                      <a:endParaRPr lang="zh-CN" sz="600" kern="100">
                        <a:effectLst/>
                      </a:endParaRPr>
                    </a:p>
                    <a:p>
                      <a:pPr marL="333375" indent="-333375" algn="just">
                        <a:spcAft>
                          <a:spcPts val="0"/>
                        </a:spcAft>
                      </a:pPr>
                      <a:r>
                        <a:rPr lang="en-US" sz="600" kern="100">
                          <a:effectLst/>
                        </a:rPr>
                        <a:t>  1  </a:t>
                      </a:r>
                      <a:r>
                        <a:rPr lang="zh-CN" sz="600" kern="100">
                          <a:effectLst/>
                        </a:rPr>
                        <a:t>使能</a:t>
                      </a:r>
                      <a:endParaRPr lang="zh-CN" sz="600" kern="100">
                        <a:effectLst/>
                      </a:endParaRPr>
                    </a:p>
                    <a:p>
                      <a:pPr marL="333375" indent="-333375" algn="just">
                        <a:spcAft>
                          <a:spcPts val="0"/>
                        </a:spcAft>
                      </a:pPr>
                      <a:r>
                        <a:rPr lang="en-US" sz="600" kern="100">
                          <a:effectLst/>
                        </a:rPr>
                        <a:t>  0  </a:t>
                      </a:r>
                      <a:r>
                        <a:rPr lang="zh-CN" sz="600" kern="100">
                          <a:effectLst/>
                        </a:rPr>
                        <a:t>禁止</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r>
              <a:tr h="231414">
                <a:tc>
                  <a:txBody>
                    <a:bodyPr/>
                    <a:lstStyle/>
                    <a:p>
                      <a:pPr algn="just">
                        <a:spcAft>
                          <a:spcPts val="0"/>
                        </a:spcAft>
                      </a:pPr>
                      <a:r>
                        <a:rPr lang="en-US" sz="600" kern="100">
                          <a:effectLst/>
                        </a:rPr>
                        <a:t>8</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en-US" sz="600" kern="100">
                          <a:effectLst/>
                        </a:rPr>
                        <a:t>WLIM</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zh-CN" sz="600" kern="100">
                          <a:effectLst/>
                        </a:rPr>
                        <a:t>警告标志中断屏蔽位。</a:t>
                      </a:r>
                      <a:endParaRPr lang="zh-CN" sz="600" kern="100">
                        <a:effectLst/>
                      </a:endParaRPr>
                    </a:p>
                    <a:p>
                      <a:pPr algn="just">
                        <a:spcAft>
                          <a:spcPts val="0"/>
                        </a:spcAft>
                      </a:pPr>
                      <a:r>
                        <a:rPr lang="en-US" sz="600" kern="100">
                          <a:effectLst/>
                        </a:rPr>
                        <a:t>  1  </a:t>
                      </a:r>
                      <a:r>
                        <a:rPr lang="zh-CN" sz="600" kern="100">
                          <a:effectLst/>
                        </a:rPr>
                        <a:t>使能</a:t>
                      </a:r>
                      <a:endParaRPr lang="zh-CN" sz="600" kern="100">
                        <a:effectLst/>
                      </a:endParaRPr>
                    </a:p>
                    <a:p>
                      <a:pPr algn="just">
                        <a:spcAft>
                          <a:spcPts val="0"/>
                        </a:spcAft>
                      </a:pPr>
                      <a:r>
                        <a:rPr lang="en-US" sz="600" kern="100">
                          <a:effectLst/>
                        </a:rPr>
                        <a:t>  0  </a:t>
                      </a:r>
                      <a:r>
                        <a:rPr lang="zh-CN" sz="600" kern="100">
                          <a:effectLst/>
                        </a:rPr>
                        <a:t>禁止</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r>
              <a:tr h="154276">
                <a:tc>
                  <a:txBody>
                    <a:bodyPr/>
                    <a:lstStyle/>
                    <a:p>
                      <a:pPr algn="just">
                        <a:spcAft>
                          <a:spcPts val="0"/>
                        </a:spcAft>
                      </a:pPr>
                      <a:r>
                        <a:rPr lang="en-US" sz="600" kern="100">
                          <a:effectLst/>
                        </a:rPr>
                        <a:t>7</a:t>
                      </a:r>
                      <a:r>
                        <a:rPr lang="zh-CN" sz="600" kern="100">
                          <a:effectLst/>
                        </a:rPr>
                        <a:t>～</a:t>
                      </a:r>
                      <a:r>
                        <a:rPr lang="en-US" sz="600" kern="100">
                          <a:effectLst/>
                        </a:rPr>
                        <a:t>3</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en-US" sz="600" kern="100">
                          <a:effectLst/>
                        </a:rPr>
                        <a:t>Reserved</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zh-CN" sz="600" kern="100">
                          <a:effectLst/>
                        </a:rPr>
                        <a:t>保留位。</a:t>
                      </a:r>
                      <a:endParaRPr lang="zh-CN" sz="600" kern="100">
                        <a:effectLst/>
                      </a:endParaRPr>
                    </a:p>
                    <a:p>
                      <a:pPr algn="just">
                        <a:spcAft>
                          <a:spcPts val="0"/>
                        </a:spcAft>
                      </a:pPr>
                      <a:r>
                        <a:rPr lang="zh-CN" sz="600" kern="100">
                          <a:effectLst/>
                        </a:rPr>
                        <a:t>读操作为不确定值，写操作无效。</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r>
              <a:tr h="231414">
                <a:tc>
                  <a:txBody>
                    <a:bodyPr/>
                    <a:lstStyle/>
                    <a:p>
                      <a:pPr algn="just">
                        <a:spcAft>
                          <a:spcPts val="0"/>
                        </a:spcAft>
                      </a:pPr>
                      <a:r>
                        <a:rPr lang="en-US" sz="600" kern="100">
                          <a:effectLst/>
                        </a:rPr>
                        <a:t>2</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en-US" sz="600" kern="100">
                          <a:effectLst/>
                        </a:rPr>
                        <a:t>GIL</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zh-CN" sz="600" kern="100" dirty="0">
                          <a:effectLst/>
                        </a:rPr>
                        <a:t>中断</a:t>
                      </a:r>
                      <a:r>
                        <a:rPr lang="en-US" sz="600" kern="100" dirty="0">
                          <a:effectLst/>
                        </a:rPr>
                        <a:t>TCOF</a:t>
                      </a:r>
                      <a:r>
                        <a:rPr lang="zh-CN" sz="600" kern="100" dirty="0">
                          <a:effectLst/>
                        </a:rPr>
                        <a:t>、</a:t>
                      </a:r>
                      <a:r>
                        <a:rPr lang="en-US" sz="600" kern="100" dirty="0">
                          <a:effectLst/>
                        </a:rPr>
                        <a:t>WDIF</a:t>
                      </a:r>
                      <a:r>
                        <a:rPr lang="zh-CN" sz="600" kern="100" dirty="0">
                          <a:effectLst/>
                        </a:rPr>
                        <a:t>、</a:t>
                      </a:r>
                      <a:r>
                        <a:rPr lang="en-US" sz="600" kern="100" dirty="0">
                          <a:effectLst/>
                        </a:rPr>
                        <a:t>WUIF</a:t>
                      </a:r>
                      <a:r>
                        <a:rPr lang="zh-CN" sz="600" kern="100" dirty="0">
                          <a:effectLst/>
                        </a:rPr>
                        <a:t>、</a:t>
                      </a:r>
                      <a:r>
                        <a:rPr lang="en-US" sz="600" kern="100" dirty="0">
                          <a:effectLst/>
                        </a:rPr>
                        <a:t>BOIF</a:t>
                      </a:r>
                      <a:r>
                        <a:rPr lang="zh-CN" sz="600" kern="100" dirty="0">
                          <a:effectLst/>
                        </a:rPr>
                        <a:t>、</a:t>
                      </a:r>
                      <a:r>
                        <a:rPr lang="en-US" sz="600" kern="100" dirty="0">
                          <a:effectLst/>
                        </a:rPr>
                        <a:t>EPIF</a:t>
                      </a:r>
                      <a:r>
                        <a:rPr lang="zh-CN" sz="600" kern="100" dirty="0">
                          <a:effectLst/>
                        </a:rPr>
                        <a:t>、</a:t>
                      </a:r>
                      <a:r>
                        <a:rPr lang="en-US" sz="600" kern="100" dirty="0">
                          <a:effectLst/>
                        </a:rPr>
                        <a:t>WLIF</a:t>
                      </a:r>
                      <a:r>
                        <a:rPr lang="zh-CN" sz="600" kern="100" dirty="0">
                          <a:effectLst/>
                        </a:rPr>
                        <a:t>的全局中断级。</a:t>
                      </a:r>
                      <a:endParaRPr lang="zh-CN" sz="600" kern="100" dirty="0">
                        <a:effectLst/>
                      </a:endParaRPr>
                    </a:p>
                    <a:p>
                      <a:pPr algn="just">
                        <a:spcAft>
                          <a:spcPts val="0"/>
                        </a:spcAft>
                      </a:pPr>
                      <a:r>
                        <a:rPr lang="en-US" sz="600" kern="100" dirty="0">
                          <a:effectLst/>
                        </a:rPr>
                        <a:t>  1  </a:t>
                      </a:r>
                      <a:r>
                        <a:rPr lang="zh-CN" sz="600" kern="100" dirty="0">
                          <a:effectLst/>
                        </a:rPr>
                        <a:t>所有全局中断都映射到</a:t>
                      </a:r>
                      <a:r>
                        <a:rPr lang="en-US" sz="600" kern="100" dirty="0">
                          <a:effectLst/>
                        </a:rPr>
                        <a:t>ECAN1INT</a:t>
                      </a:r>
                      <a:r>
                        <a:rPr lang="zh-CN" sz="600" kern="100" dirty="0">
                          <a:effectLst/>
                        </a:rPr>
                        <a:t>中断线上。</a:t>
                      </a:r>
                      <a:endParaRPr lang="zh-CN" sz="600" kern="100" dirty="0">
                        <a:effectLst/>
                      </a:endParaRPr>
                    </a:p>
                    <a:p>
                      <a:pPr algn="just">
                        <a:spcAft>
                          <a:spcPts val="0"/>
                        </a:spcAft>
                      </a:pPr>
                      <a:r>
                        <a:rPr lang="en-US" sz="600" kern="100" dirty="0">
                          <a:effectLst/>
                        </a:rPr>
                        <a:t>  0  </a:t>
                      </a:r>
                      <a:r>
                        <a:rPr lang="zh-CN" sz="600" kern="100" dirty="0">
                          <a:effectLst/>
                        </a:rPr>
                        <a:t>所有全局中断都映射到</a:t>
                      </a:r>
                      <a:r>
                        <a:rPr lang="en-US" sz="600" kern="100" dirty="0">
                          <a:effectLst/>
                        </a:rPr>
                        <a:t>ECAN0INT</a:t>
                      </a:r>
                      <a:r>
                        <a:rPr lang="zh-CN" sz="600" kern="100" dirty="0">
                          <a:effectLst/>
                        </a:rPr>
                        <a:t>中断线上。</a:t>
                      </a:r>
                      <a:endParaRPr lang="zh-CN" sz="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r>
              <a:tr h="250815">
                <a:tc>
                  <a:txBody>
                    <a:bodyPr/>
                    <a:lstStyle/>
                    <a:p>
                      <a:pPr algn="just">
                        <a:spcAft>
                          <a:spcPts val="0"/>
                        </a:spcAft>
                      </a:pPr>
                      <a:r>
                        <a:rPr lang="en-US" sz="600" kern="100">
                          <a:effectLst/>
                        </a:rPr>
                        <a:t>1</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en-US" sz="600" kern="100">
                          <a:effectLst/>
                        </a:rPr>
                        <a:t>I1EN</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marL="333375" indent="-333375" algn="just">
                        <a:spcAft>
                          <a:spcPts val="0"/>
                        </a:spcAft>
                      </a:pPr>
                      <a:r>
                        <a:rPr lang="zh-CN" sz="600" kern="100" dirty="0">
                          <a:effectLst/>
                        </a:rPr>
                        <a:t>中断</a:t>
                      </a:r>
                      <a:r>
                        <a:rPr lang="en-US" sz="600" kern="100" dirty="0">
                          <a:effectLst/>
                        </a:rPr>
                        <a:t>1</a:t>
                      </a:r>
                      <a:r>
                        <a:rPr lang="zh-CN" sz="600" kern="100" dirty="0">
                          <a:effectLst/>
                        </a:rPr>
                        <a:t>使能。</a:t>
                      </a:r>
                      <a:endParaRPr lang="zh-CN" sz="600" kern="100" dirty="0">
                        <a:effectLst/>
                      </a:endParaRPr>
                    </a:p>
                    <a:p>
                      <a:pPr marL="333375" indent="-333375" algn="just">
                        <a:spcAft>
                          <a:spcPts val="0"/>
                        </a:spcAft>
                      </a:pPr>
                      <a:r>
                        <a:rPr lang="en-US" sz="600" kern="100" dirty="0">
                          <a:effectLst/>
                        </a:rPr>
                        <a:t>  1  </a:t>
                      </a:r>
                      <a:r>
                        <a:rPr lang="zh-CN" sz="600" kern="100" dirty="0">
                          <a:effectLst/>
                        </a:rPr>
                        <a:t>如果相应的中断屏蔽位置位，</a:t>
                      </a:r>
                      <a:r>
                        <a:rPr lang="en-US" sz="600" kern="100" dirty="0">
                          <a:effectLst/>
                        </a:rPr>
                        <a:t>ECAN1INT</a:t>
                      </a:r>
                      <a:r>
                        <a:rPr lang="zh-CN" sz="600" kern="100" dirty="0">
                          <a:effectLst/>
                        </a:rPr>
                        <a:t>中断线上的所有中断被使能。</a:t>
                      </a:r>
                      <a:endParaRPr lang="zh-CN" sz="600" kern="100" dirty="0">
                        <a:effectLst/>
                      </a:endParaRPr>
                    </a:p>
                    <a:p>
                      <a:pPr marL="333375" indent="-333375" algn="just">
                        <a:spcAft>
                          <a:spcPts val="0"/>
                        </a:spcAft>
                      </a:pPr>
                      <a:r>
                        <a:rPr lang="en-US" sz="600" kern="100" dirty="0">
                          <a:effectLst/>
                        </a:rPr>
                        <a:t>  0  ECAN1INT</a:t>
                      </a:r>
                      <a:r>
                        <a:rPr lang="zh-CN" sz="600" kern="100" dirty="0">
                          <a:effectLst/>
                        </a:rPr>
                        <a:t>中断线所有中断被禁止。</a:t>
                      </a:r>
                      <a:endParaRPr lang="zh-CN" sz="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r>
              <a:tr h="230295">
                <a:tc>
                  <a:txBody>
                    <a:bodyPr/>
                    <a:lstStyle/>
                    <a:p>
                      <a:pPr algn="just">
                        <a:spcAft>
                          <a:spcPts val="0"/>
                        </a:spcAft>
                      </a:pPr>
                      <a:r>
                        <a:rPr lang="en-US" sz="600" kern="100">
                          <a:effectLst/>
                        </a:rPr>
                        <a:t>0</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algn="just">
                        <a:spcAft>
                          <a:spcPts val="0"/>
                        </a:spcAft>
                      </a:pPr>
                      <a:r>
                        <a:rPr lang="en-US" sz="600" kern="100">
                          <a:effectLst/>
                        </a:rPr>
                        <a:t>I0EN</a:t>
                      </a:r>
                      <a:endParaRPr lang="zh-CN" sz="600" kern="10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c>
                  <a:txBody>
                    <a:bodyPr/>
                    <a:lstStyle/>
                    <a:p>
                      <a:pPr marL="333375" indent="-333375" algn="just">
                        <a:spcAft>
                          <a:spcPts val="0"/>
                        </a:spcAft>
                      </a:pPr>
                      <a:r>
                        <a:rPr lang="zh-CN" sz="600" kern="100" dirty="0">
                          <a:effectLst/>
                        </a:rPr>
                        <a:t>中断</a:t>
                      </a:r>
                      <a:r>
                        <a:rPr lang="en-US" sz="600" kern="100" dirty="0">
                          <a:effectLst/>
                        </a:rPr>
                        <a:t>0</a:t>
                      </a:r>
                      <a:r>
                        <a:rPr lang="zh-CN" sz="600" kern="100" dirty="0">
                          <a:effectLst/>
                        </a:rPr>
                        <a:t>使能。</a:t>
                      </a:r>
                      <a:endParaRPr lang="zh-CN" sz="600" kern="100" dirty="0">
                        <a:effectLst/>
                      </a:endParaRPr>
                    </a:p>
                    <a:p>
                      <a:pPr marL="333375" indent="-333375" algn="just">
                        <a:spcAft>
                          <a:spcPts val="0"/>
                        </a:spcAft>
                      </a:pPr>
                      <a:r>
                        <a:rPr lang="en-US" sz="600" kern="100" dirty="0">
                          <a:effectLst/>
                        </a:rPr>
                        <a:t>  1  </a:t>
                      </a:r>
                      <a:r>
                        <a:rPr lang="zh-CN" sz="600" kern="100" dirty="0">
                          <a:effectLst/>
                        </a:rPr>
                        <a:t>如果相应的中断屏蔽位置位，</a:t>
                      </a:r>
                      <a:r>
                        <a:rPr lang="en-US" sz="600" kern="100" dirty="0">
                          <a:effectLst/>
                        </a:rPr>
                        <a:t>ECAN0INT</a:t>
                      </a:r>
                      <a:r>
                        <a:rPr lang="zh-CN" sz="600" kern="100" dirty="0">
                          <a:effectLst/>
                        </a:rPr>
                        <a:t>中断线上的所有中断被使能。</a:t>
                      </a:r>
                      <a:endParaRPr lang="zh-CN" sz="600" kern="100" dirty="0">
                        <a:effectLst/>
                      </a:endParaRPr>
                    </a:p>
                    <a:p>
                      <a:pPr algn="just">
                        <a:spcAft>
                          <a:spcPts val="0"/>
                        </a:spcAft>
                      </a:pPr>
                      <a:r>
                        <a:rPr lang="en-US" sz="600" kern="100" dirty="0">
                          <a:effectLst/>
                        </a:rPr>
                        <a:t>  0  ECAN0INT</a:t>
                      </a:r>
                      <a:r>
                        <a:rPr lang="zh-CN" sz="600" kern="100" dirty="0">
                          <a:effectLst/>
                        </a:rPr>
                        <a:t>中断线所有中断被禁止。</a:t>
                      </a:r>
                      <a:endParaRPr lang="zh-CN" sz="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3059" marR="33059"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邮箱中断屏蔽寄存器</a:t>
            </a:r>
            <a:r>
              <a:rPr lang="en-US" altLang="zh-CN" dirty="0"/>
              <a:t>CANMIM</a:t>
            </a:r>
            <a:endParaRPr lang="zh-CN" altLang="en-US" dirty="0"/>
          </a:p>
        </p:txBody>
      </p:sp>
      <p:sp>
        <p:nvSpPr>
          <p:cNvPr id="2" name="矩形 1"/>
          <p:cNvSpPr/>
          <p:nvPr/>
        </p:nvSpPr>
        <p:spPr>
          <a:xfrm>
            <a:off x="611560" y="987574"/>
            <a:ext cx="7920880" cy="1200329"/>
          </a:xfrm>
          <a:prstGeom prst="rect">
            <a:avLst/>
          </a:prstGeom>
        </p:spPr>
        <p:txBody>
          <a:bodyPr wrap="square">
            <a:spAutoFit/>
          </a:bodyPr>
          <a:lstStyle/>
          <a:p>
            <a:pPr indent="538480" algn="just">
              <a:lnSpc>
                <a:spcPct val="120000"/>
              </a:lnSpc>
              <a:spcAft>
                <a:spcPts val="0"/>
              </a:spcAft>
            </a:pPr>
            <a:r>
              <a:rPr lang="zh-CN" altLang="zh-CN" sz="2000" kern="100" dirty="0">
                <a:solidFill>
                  <a:schemeClr val="tx1">
                    <a:lumMod val="65000"/>
                    <a:lumOff val="35000"/>
                  </a:schemeClr>
                </a:solidFill>
                <a:latin typeface="+mn-ea"/>
                <a:cs typeface="Times New Roman" panose="02020603050405020304" pitchFamily="18" charset="0"/>
              </a:rPr>
              <a:t>每个邮箱都有一个中断标志，中断可以是接收中断，也可以是发送中断，具体的需要根据邮箱的配置来决定。邮箱中断屏蔽寄存器</a:t>
            </a:r>
            <a:r>
              <a:rPr lang="en-US" altLang="zh-CN" sz="2000" kern="100" dirty="0">
                <a:solidFill>
                  <a:schemeClr val="tx1">
                    <a:lumMod val="65000"/>
                    <a:lumOff val="35000"/>
                  </a:schemeClr>
                </a:solidFill>
                <a:latin typeface="+mn-ea"/>
                <a:cs typeface="Times New Roman" panose="02020603050405020304" pitchFamily="18" charset="0"/>
              </a:rPr>
              <a:t>CANMIM</a:t>
            </a:r>
            <a:r>
              <a:rPr lang="zh-CN" altLang="zh-CN"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17-39</a:t>
            </a:r>
            <a:r>
              <a:rPr lang="zh-CN" altLang="zh-CN"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pic>
        <p:nvPicPr>
          <p:cNvPr id="4" name="图片 3"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41884" y="2292769"/>
            <a:ext cx="6660232" cy="569414"/>
          </a:xfrm>
          <a:prstGeom prst="rect">
            <a:avLst/>
          </a:prstGeom>
        </p:spPr>
      </p:pic>
      <p:sp>
        <p:nvSpPr>
          <p:cNvPr id="5" name="矩形 4"/>
          <p:cNvSpPr/>
          <p:nvPr/>
        </p:nvSpPr>
        <p:spPr>
          <a:xfrm>
            <a:off x="2133672" y="2903399"/>
            <a:ext cx="4876656" cy="400110"/>
          </a:xfrm>
          <a:prstGeom prst="rect">
            <a:avLst/>
          </a:prstGeom>
        </p:spPr>
        <p:txBody>
          <a:bodyPr wrap="none">
            <a:spAutoFit/>
          </a:bodyPr>
          <a:lstStyle/>
          <a:p>
            <a:r>
              <a:rPr lang="zh-CN" altLang="en-US" sz="2000" dirty="0"/>
              <a:t>图 17-39 邮箱中断屏蔽寄存器 CANMIM</a:t>
            </a:r>
            <a:endParaRPr lang="zh-CN" altLang="en-US" sz="2000" dirty="0"/>
          </a:p>
        </p:txBody>
      </p:sp>
      <p:sp>
        <p:nvSpPr>
          <p:cNvPr id="6" name="矩形 5"/>
          <p:cNvSpPr/>
          <p:nvPr/>
        </p:nvSpPr>
        <p:spPr>
          <a:xfrm>
            <a:off x="906976" y="3386548"/>
            <a:ext cx="5072222" cy="400110"/>
          </a:xfrm>
          <a:prstGeom prst="rect">
            <a:avLst/>
          </a:prstGeom>
        </p:spPr>
        <p:txBody>
          <a:bodyPr wrap="none">
            <a:spAutoFit/>
          </a:bodyPr>
          <a:lstStyle/>
          <a:p>
            <a:pPr algn="just">
              <a:spcAft>
                <a:spcPts val="0"/>
              </a:spcAft>
            </a:pPr>
            <a:r>
              <a:rPr lang="zh-CN" altLang="zh-CN"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a:t>
            </a:r>
            <a:r>
              <a:rPr lang="zh-CN" altLang="zh-CN"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W=</a:t>
            </a:r>
            <a:r>
              <a:rPr lang="zh-CN" altLang="zh-CN" sz="2000" kern="100" dirty="0">
                <a:latin typeface="+mn-ea"/>
                <a:cs typeface="Times New Roman" panose="02020603050405020304" pitchFamily="18" charset="0"/>
              </a:rPr>
              <a:t>可写；–</a:t>
            </a:r>
            <a:r>
              <a:rPr lang="en-US" altLang="zh-CN" sz="2000" kern="100" dirty="0">
                <a:latin typeface="+mn-ea"/>
                <a:cs typeface="Times New Roman" panose="02020603050405020304" pitchFamily="18" charset="0"/>
              </a:rPr>
              <a:t>n=</a:t>
            </a:r>
            <a:r>
              <a:rPr lang="zh-CN" altLang="zh-CN" sz="2000" kern="100" dirty="0">
                <a:latin typeface="+mn-ea"/>
                <a:cs typeface="Times New Roman" panose="02020603050405020304" pitchFamily="18" charset="0"/>
              </a:rPr>
              <a:t>复位后的值。</a:t>
            </a:r>
            <a:endParaRPr lang="zh-CN" altLang="zh-CN" sz="2000" kern="100" dirty="0">
              <a:latin typeface="+mn-ea"/>
              <a:cs typeface="Times New Roman" panose="02020603050405020304" pitchFamily="18" charset="0"/>
            </a:endParaRPr>
          </a:p>
        </p:txBody>
      </p:sp>
      <p:graphicFrame>
        <p:nvGraphicFramePr>
          <p:cNvPr id="7" name="表格 6"/>
          <p:cNvGraphicFramePr>
            <a:graphicFrameLocks noGrp="1"/>
          </p:cNvGraphicFramePr>
          <p:nvPr/>
        </p:nvGraphicFramePr>
        <p:xfrm>
          <a:off x="1626408" y="3827874"/>
          <a:ext cx="5891183" cy="1120140"/>
        </p:xfrm>
        <a:graphic>
          <a:graphicData uri="http://schemas.openxmlformats.org/drawingml/2006/table">
            <a:tbl>
              <a:tblPr firstRow="1">
                <a:tableStyleId>{00A15C55-8517-42AA-B614-E9B94910E393}</a:tableStyleId>
              </a:tblPr>
              <a:tblGrid>
                <a:gridCol w="562610"/>
                <a:gridCol w="892810"/>
                <a:gridCol w="4435763"/>
              </a:tblGrid>
              <a:tr h="0">
                <a:tc>
                  <a:txBody>
                    <a:bodyPr/>
                    <a:lstStyle/>
                    <a:p>
                      <a:pPr algn="just">
                        <a:spcAft>
                          <a:spcPts val="0"/>
                        </a:spcAft>
                      </a:pPr>
                      <a:r>
                        <a:rPr lang="zh-CN" sz="1050" kern="100">
                          <a:effectLst/>
                        </a:rPr>
                        <a:t>位</a:t>
                      </a:r>
                      <a:endParaRPr lang="zh-CN" sz="105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050" kern="100">
                          <a:effectLst/>
                        </a:rPr>
                        <a:t>名称</a:t>
                      </a:r>
                      <a:endParaRPr lang="zh-CN" sz="105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050" kern="100">
                          <a:effectLst/>
                        </a:rPr>
                        <a:t>说明</a:t>
                      </a:r>
                      <a:endParaRPr lang="zh-CN" sz="1050" b="0" kern="10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050" kern="100">
                          <a:effectLst/>
                        </a:rPr>
                        <a:t>31</a:t>
                      </a:r>
                      <a:r>
                        <a:rPr lang="zh-CN" sz="1050" kern="100">
                          <a:effectLst/>
                        </a:rPr>
                        <a:t>～</a:t>
                      </a:r>
                      <a:r>
                        <a:rPr lang="en-US" sz="1050" kern="100">
                          <a:effectLst/>
                        </a:rPr>
                        <a:t>0</a:t>
                      </a:r>
                      <a:endParaRPr lang="zh-CN" sz="1050" b="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MIM.31</a:t>
                      </a:r>
                      <a:r>
                        <a:rPr lang="zh-CN" sz="1050" kern="100" dirty="0">
                          <a:effectLst/>
                        </a:rPr>
                        <a:t>：</a:t>
                      </a:r>
                      <a:r>
                        <a:rPr lang="en-US" sz="1050" kern="100" dirty="0">
                          <a:effectLst/>
                        </a:rPr>
                        <a:t>0</a:t>
                      </a:r>
                      <a:endParaRPr lang="zh-CN" sz="1050" b="0" kern="100" dirty="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邮箱中断屏蔽位。</a:t>
                      </a:r>
                      <a:endParaRPr lang="zh-CN" sz="1050" kern="100" dirty="0">
                        <a:effectLst/>
                      </a:endParaRPr>
                    </a:p>
                    <a:p>
                      <a:pPr algn="just">
                        <a:spcAft>
                          <a:spcPts val="0"/>
                        </a:spcAft>
                      </a:pPr>
                      <a:r>
                        <a:rPr lang="zh-CN" sz="1050" kern="100" dirty="0">
                          <a:effectLst/>
                        </a:rPr>
                        <a:t>在上电以后，所有的中断屏蔽位都被清</a:t>
                      </a:r>
                      <a:r>
                        <a:rPr lang="en-US" sz="1050" kern="100" dirty="0">
                          <a:effectLst/>
                        </a:rPr>
                        <a:t>0</a:t>
                      </a:r>
                      <a:r>
                        <a:rPr lang="zh-CN" sz="1050" kern="100" dirty="0">
                          <a:effectLst/>
                        </a:rPr>
                        <a:t>，从而使所有邮箱中断都被禁止。另外，允许单独屏蔽某个邮箱的中断。</a:t>
                      </a:r>
                      <a:endParaRPr lang="zh-CN" sz="1050" kern="100" dirty="0">
                        <a:effectLst/>
                      </a:endParaRPr>
                    </a:p>
                    <a:p>
                      <a:pPr marL="333375" indent="-333375" algn="just">
                        <a:spcAft>
                          <a:spcPts val="0"/>
                        </a:spcAft>
                      </a:pPr>
                      <a:r>
                        <a:rPr lang="en-US" sz="1050" kern="100" dirty="0">
                          <a:effectLst/>
                        </a:rPr>
                        <a:t>  1  </a:t>
                      </a:r>
                      <a:r>
                        <a:rPr lang="zh-CN" sz="1050" kern="100" dirty="0">
                          <a:effectLst/>
                        </a:rPr>
                        <a:t>邮箱中断使能。当成功发送一个消息（对于发送邮箱）或成功接收一个消息而没有发生任何错误（对于接收邮箱）时，会产生一个中断。</a:t>
                      </a:r>
                      <a:endParaRPr lang="zh-CN" sz="1050" kern="100" dirty="0">
                        <a:effectLst/>
                      </a:endParaRPr>
                    </a:p>
                    <a:p>
                      <a:pPr marL="333375" indent="-333375" algn="just">
                        <a:spcAft>
                          <a:spcPts val="0"/>
                        </a:spcAft>
                      </a:pPr>
                      <a:r>
                        <a:rPr lang="en-US" sz="1050" kern="100" dirty="0">
                          <a:effectLst/>
                        </a:rPr>
                        <a:t>  0  </a:t>
                      </a:r>
                      <a:r>
                        <a:rPr lang="zh-CN" sz="1050" kern="100" dirty="0">
                          <a:effectLst/>
                        </a:rPr>
                        <a:t>禁止邮箱中断。</a:t>
                      </a:r>
                      <a:endParaRPr lang="zh-CN" sz="1050" b="0" kern="100" dirty="0">
                        <a:effectLst/>
                        <a:latin typeface="+mn-ea"/>
                        <a:ea typeface="+mn-ea"/>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smtClean="0"/>
              <a:t>邮箱</a:t>
            </a:r>
            <a:r>
              <a:rPr lang="zh-CN" altLang="en-US" dirty="0"/>
              <a:t>中断级别设置寄存器</a:t>
            </a:r>
            <a:r>
              <a:rPr lang="en-US" altLang="zh-CN" dirty="0"/>
              <a:t>CANMIL</a:t>
            </a:r>
            <a:endParaRPr lang="zh-CN" altLang="en-US" dirty="0"/>
          </a:p>
        </p:txBody>
      </p:sp>
      <p:sp>
        <p:nvSpPr>
          <p:cNvPr id="2" name="矩形 1"/>
          <p:cNvSpPr/>
          <p:nvPr/>
        </p:nvSpPr>
        <p:spPr>
          <a:xfrm>
            <a:off x="611560" y="771550"/>
            <a:ext cx="7920880" cy="1569660"/>
          </a:xfrm>
          <a:prstGeom prst="rect">
            <a:avLst/>
          </a:prstGeom>
        </p:spPr>
        <p:txBody>
          <a:bodyPr wrap="square">
            <a:spAutoFit/>
          </a:bodyPr>
          <a:lstStyle/>
          <a:p>
            <a:pPr indent="538480" algn="just">
              <a:lnSpc>
                <a:spcPct val="120000"/>
              </a:lnSpc>
              <a:spcAft>
                <a:spcPts val="0"/>
              </a:spcAft>
            </a:pPr>
            <a:r>
              <a:rPr lang="en-US" altLang="zh-CN" sz="2000" kern="100" dirty="0">
                <a:solidFill>
                  <a:schemeClr val="tx1">
                    <a:lumMod val="65000"/>
                    <a:lumOff val="35000"/>
                  </a:schemeClr>
                </a:solidFill>
                <a:latin typeface="+mn-ea"/>
                <a:cs typeface="Times New Roman" panose="02020603050405020304" pitchFamily="18" charset="0"/>
              </a:rPr>
              <a:t>32</a:t>
            </a:r>
            <a:r>
              <a:rPr lang="zh-CN" altLang="en-US" sz="2000" kern="100" dirty="0">
                <a:solidFill>
                  <a:schemeClr val="tx1">
                    <a:lumMod val="65000"/>
                    <a:lumOff val="35000"/>
                  </a:schemeClr>
                </a:solidFill>
                <a:latin typeface="+mn-ea"/>
                <a:cs typeface="Times New Roman" panose="02020603050405020304" pitchFamily="18" charset="0"/>
              </a:rPr>
              <a:t>个邮箱中的任何一个都可以使两个中断线中的一个产生中断。如果</a:t>
            </a:r>
            <a:r>
              <a:rPr lang="en-US" altLang="zh-CN" sz="2000" kern="100" dirty="0" err="1">
                <a:solidFill>
                  <a:schemeClr val="tx1">
                    <a:lumMod val="65000"/>
                    <a:lumOff val="35000"/>
                  </a:schemeClr>
                </a:solidFill>
                <a:latin typeface="+mn-ea"/>
                <a:cs typeface="Times New Roman" panose="02020603050405020304" pitchFamily="18" charset="0"/>
              </a:rPr>
              <a:t>MILn</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，中断产生在</a:t>
            </a:r>
            <a:r>
              <a:rPr lang="en-US" altLang="zh-CN" sz="2000" kern="100" dirty="0">
                <a:solidFill>
                  <a:schemeClr val="tx1">
                    <a:lumMod val="65000"/>
                    <a:lumOff val="35000"/>
                  </a:schemeClr>
                </a:solidFill>
                <a:latin typeface="+mn-ea"/>
                <a:cs typeface="Times New Roman" panose="02020603050405020304" pitchFamily="18" charset="0"/>
              </a:rPr>
              <a:t>ECAN0INT</a:t>
            </a:r>
            <a:r>
              <a:rPr lang="zh-CN" altLang="en-US" sz="2000" kern="100" dirty="0">
                <a:solidFill>
                  <a:schemeClr val="tx1">
                    <a:lumMod val="65000"/>
                    <a:lumOff val="35000"/>
                  </a:schemeClr>
                </a:solidFill>
                <a:latin typeface="+mn-ea"/>
                <a:cs typeface="Times New Roman" panose="02020603050405020304" pitchFamily="18" charset="0"/>
              </a:rPr>
              <a:t>上；如果</a:t>
            </a:r>
            <a:r>
              <a:rPr lang="en-US" altLang="zh-CN" sz="2000" kern="100" dirty="0" err="1">
                <a:solidFill>
                  <a:schemeClr val="tx1">
                    <a:lumMod val="65000"/>
                    <a:lumOff val="35000"/>
                  </a:schemeClr>
                </a:solidFill>
                <a:latin typeface="+mn-ea"/>
                <a:cs typeface="Times New Roman" panose="02020603050405020304" pitchFamily="18" charset="0"/>
              </a:rPr>
              <a:t>MILn</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，中断产生在</a:t>
            </a:r>
            <a:r>
              <a:rPr lang="en-US" altLang="zh-CN" sz="2000" kern="100" dirty="0">
                <a:solidFill>
                  <a:schemeClr val="tx1">
                    <a:lumMod val="65000"/>
                    <a:lumOff val="35000"/>
                  </a:schemeClr>
                </a:solidFill>
                <a:latin typeface="+mn-ea"/>
                <a:cs typeface="Times New Roman" panose="02020603050405020304" pitchFamily="18" charset="0"/>
              </a:rPr>
              <a:t>ECAN1INT</a:t>
            </a:r>
            <a:r>
              <a:rPr lang="zh-CN" altLang="en-US" sz="2000" kern="100" dirty="0">
                <a:solidFill>
                  <a:schemeClr val="tx1">
                    <a:lumMod val="65000"/>
                    <a:lumOff val="35000"/>
                  </a:schemeClr>
                </a:solidFill>
                <a:latin typeface="+mn-ea"/>
                <a:cs typeface="Times New Roman" panose="02020603050405020304" pitchFamily="18" charset="0"/>
              </a:rPr>
              <a:t>上。邮箱中断级别设置寄存器</a:t>
            </a:r>
            <a:r>
              <a:rPr lang="en-US" altLang="zh-CN" sz="2000" kern="100" dirty="0">
                <a:solidFill>
                  <a:schemeClr val="tx1">
                    <a:lumMod val="65000"/>
                    <a:lumOff val="35000"/>
                  </a:schemeClr>
                </a:solidFill>
                <a:latin typeface="+mn-ea"/>
                <a:cs typeface="Times New Roman" panose="02020603050405020304" pitchFamily="18" charset="0"/>
              </a:rPr>
              <a:t>CANMIL</a:t>
            </a:r>
            <a:r>
              <a:rPr lang="zh-CN" altLang="en-US"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17-40</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5860" y="2283718"/>
            <a:ext cx="7092280" cy="670891"/>
          </a:xfrm>
          <a:prstGeom prst="rect">
            <a:avLst/>
          </a:prstGeom>
        </p:spPr>
      </p:pic>
      <p:sp>
        <p:nvSpPr>
          <p:cNvPr id="8" name="矩形 7"/>
          <p:cNvSpPr/>
          <p:nvPr/>
        </p:nvSpPr>
        <p:spPr>
          <a:xfrm>
            <a:off x="2037492" y="2947925"/>
            <a:ext cx="5069016" cy="400110"/>
          </a:xfrm>
          <a:prstGeom prst="rect">
            <a:avLst/>
          </a:prstGeom>
        </p:spPr>
        <p:txBody>
          <a:bodyPr wrap="none">
            <a:spAutoFit/>
          </a:bodyPr>
          <a:lstStyle/>
          <a:p>
            <a:pPr algn="ctr">
              <a:spcAft>
                <a:spcPts val="0"/>
              </a:spcAft>
            </a:pPr>
            <a:r>
              <a:rPr lang="zh-CN" altLang="zh-CN" sz="2000" kern="100" dirty="0">
                <a:latin typeface="+mn-ea"/>
                <a:cs typeface="Times New Roman" panose="02020603050405020304" pitchFamily="18" charset="0"/>
              </a:rPr>
              <a:t>图</a:t>
            </a:r>
            <a:r>
              <a:rPr lang="en-US" altLang="zh-CN" sz="2000" kern="100" dirty="0">
                <a:latin typeface="+mn-ea"/>
                <a:cs typeface="Times New Roman" panose="02020603050405020304" pitchFamily="18" charset="0"/>
              </a:rPr>
              <a:t>17-40 </a:t>
            </a:r>
            <a:r>
              <a:rPr lang="zh-CN" altLang="zh-CN" sz="2000" kern="100" dirty="0">
                <a:latin typeface="+mn-ea"/>
                <a:cs typeface="Times New Roman" panose="02020603050405020304" pitchFamily="18" charset="0"/>
              </a:rPr>
              <a:t>邮箱中断级别设置寄存器</a:t>
            </a:r>
            <a:r>
              <a:rPr lang="en-US" altLang="zh-CN" sz="2000" kern="100" dirty="0">
                <a:latin typeface="+mn-ea"/>
                <a:cs typeface="Times New Roman" panose="02020603050405020304" pitchFamily="18" charset="0"/>
              </a:rPr>
              <a:t>CANMIL</a:t>
            </a:r>
            <a:endParaRPr lang="zh-CN" altLang="zh-CN" sz="2000" kern="100" dirty="0">
              <a:latin typeface="+mn-ea"/>
              <a:cs typeface="Times New Roman" panose="02020603050405020304" pitchFamily="18" charset="0"/>
            </a:endParaRPr>
          </a:p>
        </p:txBody>
      </p:sp>
      <p:sp>
        <p:nvSpPr>
          <p:cNvPr id="10" name="矩形 9"/>
          <p:cNvSpPr/>
          <p:nvPr/>
        </p:nvSpPr>
        <p:spPr>
          <a:xfrm>
            <a:off x="605997" y="3435846"/>
            <a:ext cx="5072222" cy="400110"/>
          </a:xfrm>
          <a:prstGeom prst="rect">
            <a:avLst/>
          </a:prstGeom>
        </p:spPr>
        <p:txBody>
          <a:bodyPr wrap="none">
            <a:spAutoFit/>
          </a:bodyPr>
          <a:lstStyle/>
          <a:p>
            <a:pPr algn="just">
              <a:spcAft>
                <a:spcPts val="0"/>
              </a:spcAft>
            </a:pPr>
            <a:r>
              <a:rPr lang="zh-CN" altLang="zh-CN" sz="2000" kern="100" dirty="0">
                <a:latin typeface="+mn-ea"/>
                <a:cs typeface="Times New Roman" panose="02020603050405020304" pitchFamily="18" charset="0"/>
              </a:rPr>
              <a:t>注：</a:t>
            </a:r>
            <a:r>
              <a:rPr lang="en-US" altLang="zh-CN" sz="2000" kern="100" dirty="0">
                <a:latin typeface="+mn-ea"/>
                <a:cs typeface="Times New Roman" panose="02020603050405020304" pitchFamily="18" charset="0"/>
              </a:rPr>
              <a:t>R=</a:t>
            </a:r>
            <a:r>
              <a:rPr lang="zh-CN" altLang="zh-CN" sz="2000" kern="100" dirty="0">
                <a:latin typeface="+mn-ea"/>
                <a:cs typeface="Times New Roman" panose="02020603050405020304" pitchFamily="18" charset="0"/>
              </a:rPr>
              <a:t>可读；</a:t>
            </a:r>
            <a:r>
              <a:rPr lang="en-US" altLang="zh-CN" sz="2000" kern="100" dirty="0">
                <a:latin typeface="+mn-ea"/>
                <a:cs typeface="Times New Roman" panose="02020603050405020304" pitchFamily="18" charset="0"/>
              </a:rPr>
              <a:t>W=</a:t>
            </a:r>
            <a:r>
              <a:rPr lang="zh-CN" altLang="zh-CN" sz="2000" kern="100" dirty="0">
                <a:latin typeface="+mn-ea"/>
                <a:cs typeface="Times New Roman" panose="02020603050405020304" pitchFamily="18" charset="0"/>
              </a:rPr>
              <a:t>可写；–</a:t>
            </a:r>
            <a:r>
              <a:rPr lang="en-US" altLang="zh-CN" sz="2000" kern="100" dirty="0">
                <a:latin typeface="+mn-ea"/>
                <a:cs typeface="Times New Roman" panose="02020603050405020304" pitchFamily="18" charset="0"/>
              </a:rPr>
              <a:t>n=</a:t>
            </a:r>
            <a:r>
              <a:rPr lang="zh-CN" altLang="zh-CN" sz="2000" kern="100" dirty="0">
                <a:latin typeface="+mn-ea"/>
                <a:cs typeface="Times New Roman" panose="02020603050405020304" pitchFamily="18" charset="0"/>
              </a:rPr>
              <a:t>复位后的值。</a:t>
            </a:r>
            <a:endParaRPr lang="zh-CN" altLang="zh-CN" sz="2000" kern="100" dirty="0">
              <a:latin typeface="+mn-ea"/>
              <a:cs typeface="Times New Roman" panose="02020603050405020304" pitchFamily="18" charset="0"/>
            </a:endParaRPr>
          </a:p>
        </p:txBody>
      </p:sp>
      <p:graphicFrame>
        <p:nvGraphicFramePr>
          <p:cNvPr id="11" name="表格 10"/>
          <p:cNvGraphicFramePr>
            <a:graphicFrameLocks noGrp="1"/>
          </p:cNvGraphicFramePr>
          <p:nvPr/>
        </p:nvGraphicFramePr>
        <p:xfrm>
          <a:off x="1838325" y="3885145"/>
          <a:ext cx="5467350" cy="914400"/>
        </p:xfrm>
        <a:graphic>
          <a:graphicData uri="http://schemas.openxmlformats.org/drawingml/2006/table">
            <a:tbl>
              <a:tblPr firstRow="1">
                <a:tableStyleId>{00A15C55-8517-42AA-B614-E9B94910E393}</a:tableStyleId>
              </a:tblPr>
              <a:tblGrid>
                <a:gridCol w="553085"/>
                <a:gridCol w="845185"/>
                <a:gridCol w="4069080"/>
              </a:tblGrid>
              <a:tr h="0">
                <a:tc>
                  <a:txBody>
                    <a:bodyPr/>
                    <a:lstStyle/>
                    <a:p>
                      <a:pPr algn="just">
                        <a:spcAft>
                          <a:spcPts val="0"/>
                        </a:spcAft>
                      </a:pPr>
                      <a:r>
                        <a:rPr lang="zh-CN" sz="1200" kern="100">
                          <a:effectLst/>
                          <a:latin typeface="+mn-ea"/>
                          <a:ea typeface="+mn-ea"/>
                        </a:rPr>
                        <a:t>位</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a:effectLst/>
                          <a:latin typeface="+mn-ea"/>
                          <a:ea typeface="+mn-ea"/>
                        </a:rPr>
                        <a:t>名称</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a:effectLst/>
                          <a:latin typeface="+mn-ea"/>
                          <a:ea typeface="+mn-ea"/>
                        </a:rPr>
                        <a:t>说明</a:t>
                      </a:r>
                      <a:endParaRPr lang="zh-CN" sz="1200" kern="100">
                        <a:effectLst/>
                        <a:latin typeface="+mn-ea"/>
                        <a:ea typeface="+mn-ea"/>
                        <a:cs typeface="Times New Roman" panose="02020603050405020304" pitchFamily="18" charset="0"/>
                      </a:endParaRPr>
                    </a:p>
                  </a:txBody>
                  <a:tcPr marL="68580" marR="68580" marT="0" marB="0"/>
                </a:tc>
              </a:tr>
              <a:tr h="0">
                <a:tc>
                  <a:txBody>
                    <a:bodyPr/>
                    <a:lstStyle/>
                    <a:p>
                      <a:pPr algn="just">
                        <a:spcAft>
                          <a:spcPts val="0"/>
                        </a:spcAft>
                      </a:pPr>
                      <a:r>
                        <a:rPr lang="en-US" sz="1200" kern="100">
                          <a:effectLst/>
                          <a:latin typeface="+mn-ea"/>
                          <a:ea typeface="+mn-ea"/>
                        </a:rPr>
                        <a:t>31</a:t>
                      </a:r>
                      <a:r>
                        <a:rPr lang="zh-CN" sz="1200" kern="100">
                          <a:effectLst/>
                          <a:latin typeface="+mn-ea"/>
                          <a:ea typeface="+mn-ea"/>
                        </a:rPr>
                        <a:t>～</a:t>
                      </a:r>
                      <a:r>
                        <a:rPr lang="en-US" sz="1200" kern="100">
                          <a:effectLst/>
                          <a:latin typeface="+mn-ea"/>
                          <a:ea typeface="+mn-ea"/>
                        </a:rPr>
                        <a:t>0</a:t>
                      </a:r>
                      <a:endParaRPr lang="zh-CN" sz="1200" kern="10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en-US" sz="1200" kern="100" dirty="0">
                          <a:effectLst/>
                          <a:latin typeface="+mn-ea"/>
                          <a:ea typeface="+mn-ea"/>
                        </a:rPr>
                        <a:t>MIL.31</a:t>
                      </a:r>
                      <a:r>
                        <a:rPr lang="zh-CN" sz="1200" kern="100" dirty="0">
                          <a:effectLst/>
                          <a:latin typeface="+mn-ea"/>
                          <a:ea typeface="+mn-ea"/>
                        </a:rPr>
                        <a:t>：</a:t>
                      </a:r>
                      <a:r>
                        <a:rPr lang="en-US" sz="1200" kern="100" dirty="0">
                          <a:effectLst/>
                          <a:latin typeface="+mn-ea"/>
                          <a:ea typeface="+mn-ea"/>
                        </a:rPr>
                        <a:t>0</a:t>
                      </a:r>
                      <a:endParaRPr lang="zh-CN" sz="1200" kern="100" dirty="0">
                        <a:effectLst/>
                        <a:latin typeface="+mn-ea"/>
                        <a:ea typeface="+mn-ea"/>
                        <a:cs typeface="Times New Roman" panose="02020603050405020304" pitchFamily="18" charset="0"/>
                      </a:endParaRPr>
                    </a:p>
                  </a:txBody>
                  <a:tcPr marL="68580" marR="68580" marT="0" marB="0"/>
                </a:tc>
                <a:tc>
                  <a:txBody>
                    <a:bodyPr/>
                    <a:lstStyle/>
                    <a:p>
                      <a:pPr algn="just">
                        <a:spcAft>
                          <a:spcPts val="0"/>
                        </a:spcAft>
                      </a:pPr>
                      <a:r>
                        <a:rPr lang="zh-CN" sz="1200" kern="100" dirty="0">
                          <a:effectLst/>
                          <a:latin typeface="+mn-ea"/>
                          <a:ea typeface="+mn-ea"/>
                        </a:rPr>
                        <a:t>邮箱中断级别位。</a:t>
                      </a:r>
                      <a:endParaRPr lang="zh-CN" sz="1200" kern="100" dirty="0">
                        <a:effectLst/>
                        <a:latin typeface="+mn-ea"/>
                        <a:ea typeface="+mn-ea"/>
                      </a:endParaRPr>
                    </a:p>
                    <a:p>
                      <a:pPr algn="just">
                        <a:spcAft>
                          <a:spcPts val="0"/>
                        </a:spcAft>
                      </a:pPr>
                      <a:r>
                        <a:rPr lang="zh-CN" sz="1200" kern="100" dirty="0">
                          <a:effectLst/>
                          <a:latin typeface="+mn-ea"/>
                          <a:ea typeface="+mn-ea"/>
                        </a:rPr>
                        <a:t>这些位允许选择任意的邮箱中断级别。</a:t>
                      </a:r>
                      <a:endParaRPr lang="zh-CN" sz="1200" kern="100" dirty="0">
                        <a:effectLst/>
                        <a:latin typeface="+mn-ea"/>
                        <a:ea typeface="+mn-ea"/>
                      </a:endParaRPr>
                    </a:p>
                    <a:p>
                      <a:pPr marL="333375" indent="-333375" algn="just">
                        <a:spcAft>
                          <a:spcPts val="0"/>
                        </a:spcAft>
                      </a:pPr>
                      <a:r>
                        <a:rPr lang="en-US" sz="1200" kern="100" dirty="0">
                          <a:effectLst/>
                          <a:latin typeface="+mn-ea"/>
                          <a:ea typeface="+mn-ea"/>
                        </a:rPr>
                        <a:t>  1  </a:t>
                      </a:r>
                      <a:r>
                        <a:rPr lang="zh-CN" sz="1200" kern="100" dirty="0">
                          <a:effectLst/>
                          <a:latin typeface="+mn-ea"/>
                          <a:ea typeface="+mn-ea"/>
                        </a:rPr>
                        <a:t>在中断线</a:t>
                      </a:r>
                      <a:r>
                        <a:rPr lang="en-US" sz="1200" kern="100" dirty="0">
                          <a:effectLst/>
                          <a:latin typeface="+mn-ea"/>
                          <a:ea typeface="+mn-ea"/>
                        </a:rPr>
                        <a:t>1</a:t>
                      </a:r>
                      <a:r>
                        <a:rPr lang="zh-CN" sz="1200" kern="100" dirty="0">
                          <a:effectLst/>
                          <a:latin typeface="+mn-ea"/>
                          <a:ea typeface="+mn-ea"/>
                        </a:rPr>
                        <a:t>上产生邮箱中断。</a:t>
                      </a:r>
                      <a:endParaRPr lang="zh-CN" sz="1200" kern="100" dirty="0">
                        <a:effectLst/>
                        <a:latin typeface="+mn-ea"/>
                        <a:ea typeface="+mn-ea"/>
                      </a:endParaRPr>
                    </a:p>
                    <a:p>
                      <a:pPr marL="333375" indent="-333375" algn="just">
                        <a:spcAft>
                          <a:spcPts val="0"/>
                        </a:spcAft>
                      </a:pPr>
                      <a:r>
                        <a:rPr lang="en-US" sz="1200" kern="100" dirty="0">
                          <a:effectLst/>
                          <a:latin typeface="+mn-ea"/>
                          <a:ea typeface="+mn-ea"/>
                        </a:rPr>
                        <a:t>  0  </a:t>
                      </a:r>
                      <a:r>
                        <a:rPr lang="zh-CN" sz="1200" kern="100" dirty="0">
                          <a:effectLst/>
                          <a:latin typeface="+mn-ea"/>
                          <a:ea typeface="+mn-ea"/>
                        </a:rPr>
                        <a:t>在中断线</a:t>
                      </a:r>
                      <a:r>
                        <a:rPr lang="en-US" sz="1200" kern="100" dirty="0">
                          <a:effectLst/>
                          <a:latin typeface="+mn-ea"/>
                          <a:ea typeface="+mn-ea"/>
                        </a:rPr>
                        <a:t>0</a:t>
                      </a:r>
                      <a:r>
                        <a:rPr lang="zh-CN" sz="1200" kern="100" dirty="0">
                          <a:effectLst/>
                          <a:latin typeface="+mn-ea"/>
                          <a:ea typeface="+mn-ea"/>
                        </a:rPr>
                        <a:t>上产生邮箱中断。</a:t>
                      </a:r>
                      <a:endParaRPr lang="zh-CN" sz="1200" kern="100" dirty="0">
                        <a:effectLst/>
                        <a:latin typeface="+mn-ea"/>
                        <a:ea typeface="+mn-ea"/>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right)">
                                      <p:cBhvr>
                                        <p:cTn id="14" dur="500"/>
                                        <p:tgtEl>
                                          <p:spTgt spid="8"/>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覆盖保护控制寄存器</a:t>
            </a:r>
            <a:r>
              <a:rPr lang="en-US" altLang="zh-CN" dirty="0"/>
              <a:t>CANOPC</a:t>
            </a:r>
            <a:endParaRPr lang="zh-CN" altLang="en-US" dirty="0"/>
          </a:p>
        </p:txBody>
      </p:sp>
      <p:sp>
        <p:nvSpPr>
          <p:cNvPr id="2" name="矩形 1"/>
          <p:cNvSpPr/>
          <p:nvPr/>
        </p:nvSpPr>
        <p:spPr>
          <a:xfrm>
            <a:off x="611560" y="1347614"/>
            <a:ext cx="7920880" cy="3046988"/>
          </a:xfrm>
          <a:prstGeom prst="rect">
            <a:avLst/>
          </a:prstGeom>
        </p:spPr>
        <p:txBody>
          <a:bodyPr wrap="square">
            <a:spAutoFit/>
          </a:bodyPr>
          <a:lstStyle/>
          <a:p>
            <a:pPr indent="538480" algn="just">
              <a:lnSpc>
                <a:spcPct val="120000"/>
              </a:lnSpc>
              <a:spcAft>
                <a:spcPts val="0"/>
              </a:spcAft>
            </a:pPr>
            <a:r>
              <a:rPr lang="zh-CN" altLang="en-US" sz="2000" kern="100" dirty="0">
                <a:solidFill>
                  <a:schemeClr val="tx1">
                    <a:lumMod val="65000"/>
                    <a:lumOff val="35000"/>
                  </a:schemeClr>
                </a:solidFill>
                <a:latin typeface="+mn-ea"/>
                <a:cs typeface="Times New Roman" panose="02020603050405020304" pitchFamily="18" charset="0"/>
              </a:rPr>
              <a:t>如果邮箱</a:t>
            </a:r>
            <a:r>
              <a:rPr lang="en-US" altLang="zh-CN" sz="2000" kern="100" dirty="0">
                <a:solidFill>
                  <a:schemeClr val="tx1">
                    <a:lumMod val="65000"/>
                    <a:lumOff val="35000"/>
                  </a:schemeClr>
                </a:solidFill>
                <a:latin typeface="+mn-ea"/>
                <a:cs typeface="Times New Roman" panose="02020603050405020304" pitchFamily="18" charset="0"/>
              </a:rPr>
              <a:t>n</a:t>
            </a:r>
            <a:r>
              <a:rPr lang="zh-CN" altLang="en-US" sz="2000" kern="100" dirty="0">
                <a:solidFill>
                  <a:schemeClr val="tx1">
                    <a:lumMod val="65000"/>
                    <a:lumOff val="35000"/>
                  </a:schemeClr>
                </a:solidFill>
                <a:latin typeface="+mn-ea"/>
                <a:cs typeface="Times New Roman" panose="02020603050405020304" pitchFamily="18" charset="0"/>
              </a:rPr>
              <a:t>的</a:t>
            </a:r>
            <a:r>
              <a:rPr lang="en-US" altLang="zh-CN" sz="2000" kern="100" dirty="0" err="1">
                <a:solidFill>
                  <a:schemeClr val="tx1">
                    <a:lumMod val="65000"/>
                    <a:lumOff val="35000"/>
                  </a:schemeClr>
                </a:solidFill>
                <a:latin typeface="+mn-ea"/>
                <a:cs typeface="Times New Roman" panose="02020603050405020304" pitchFamily="18" charset="0"/>
              </a:rPr>
              <a:t>RMPn</a:t>
            </a:r>
            <a:r>
              <a:rPr lang="zh-CN" altLang="en-US" sz="2000" kern="100" dirty="0">
                <a:solidFill>
                  <a:schemeClr val="tx1">
                    <a:lumMod val="65000"/>
                    <a:lumOff val="35000"/>
                  </a:schemeClr>
                </a:solidFill>
                <a:latin typeface="+mn-ea"/>
                <a:cs typeface="Times New Roman" panose="02020603050405020304" pitchFamily="18" charset="0"/>
              </a:rPr>
              <a:t>置</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，也就是已经存放有一个消息，这时候如果接收到的新消息又是符合邮箱</a:t>
            </a:r>
            <a:r>
              <a:rPr lang="en-US" altLang="zh-CN" sz="2000" kern="100" dirty="0">
                <a:solidFill>
                  <a:schemeClr val="tx1">
                    <a:lumMod val="65000"/>
                    <a:lumOff val="35000"/>
                  </a:schemeClr>
                </a:solidFill>
                <a:latin typeface="+mn-ea"/>
                <a:cs typeface="Times New Roman" panose="02020603050405020304" pitchFamily="18" charset="0"/>
              </a:rPr>
              <a:t>n</a:t>
            </a:r>
            <a:r>
              <a:rPr lang="zh-CN" altLang="en-US" sz="2000" kern="100" dirty="0">
                <a:solidFill>
                  <a:schemeClr val="tx1">
                    <a:lumMod val="65000"/>
                    <a:lumOff val="35000"/>
                  </a:schemeClr>
                </a:solidFill>
                <a:latin typeface="+mn-ea"/>
                <a:cs typeface="Times New Roman" panose="02020603050405020304" pitchFamily="18" charset="0"/>
              </a:rPr>
              <a:t>的，则新消息的存储取决于</a:t>
            </a:r>
            <a:r>
              <a:rPr lang="en-US" altLang="zh-CN" sz="2000" kern="100" dirty="0">
                <a:solidFill>
                  <a:schemeClr val="tx1">
                    <a:lumMod val="65000"/>
                    <a:lumOff val="35000"/>
                  </a:schemeClr>
                </a:solidFill>
                <a:latin typeface="+mn-ea"/>
                <a:cs typeface="Times New Roman" panose="02020603050405020304" pitchFamily="18" charset="0"/>
              </a:rPr>
              <a:t>CANOPC</a:t>
            </a:r>
            <a:r>
              <a:rPr lang="zh-CN" altLang="en-US" sz="2000" kern="100" dirty="0">
                <a:solidFill>
                  <a:schemeClr val="tx1">
                    <a:lumMod val="65000"/>
                    <a:lumOff val="35000"/>
                  </a:schemeClr>
                </a:solidFill>
                <a:latin typeface="+mn-ea"/>
                <a:cs typeface="Times New Roman" panose="02020603050405020304" pitchFamily="18" charset="0"/>
              </a:rPr>
              <a:t>寄存器的设置。如果</a:t>
            </a:r>
            <a:r>
              <a:rPr lang="en-US" altLang="zh-CN" sz="2000" kern="100" dirty="0" err="1">
                <a:solidFill>
                  <a:schemeClr val="tx1">
                    <a:lumMod val="65000"/>
                    <a:lumOff val="35000"/>
                  </a:schemeClr>
                </a:solidFill>
                <a:latin typeface="+mn-ea"/>
                <a:cs typeface="Times New Roman" panose="02020603050405020304" pitchFamily="18" charset="0"/>
              </a:rPr>
              <a:t>OPCn</a:t>
            </a:r>
            <a:r>
              <a:rPr lang="zh-CN" altLang="en-US" sz="2000" kern="100" dirty="0">
                <a:solidFill>
                  <a:schemeClr val="tx1">
                    <a:lumMod val="65000"/>
                    <a:lumOff val="35000"/>
                  </a:schemeClr>
                </a:solidFill>
                <a:latin typeface="+mn-ea"/>
                <a:cs typeface="Times New Roman" panose="02020603050405020304" pitchFamily="18" charset="0"/>
              </a:rPr>
              <a:t>的相应位被置</a:t>
            </a:r>
            <a:r>
              <a:rPr lang="en-US" altLang="zh-CN" sz="2000" kern="100" dirty="0">
                <a:solidFill>
                  <a:schemeClr val="tx1">
                    <a:lumMod val="65000"/>
                    <a:lumOff val="35000"/>
                  </a:schemeClr>
                </a:solidFill>
                <a:latin typeface="+mn-ea"/>
                <a:cs typeface="Times New Roman" panose="02020603050405020304" pitchFamily="18" charset="0"/>
              </a:rPr>
              <a:t>1</a:t>
            </a:r>
            <a:r>
              <a:rPr lang="zh-CN" altLang="en-US" sz="2000" kern="100" dirty="0">
                <a:solidFill>
                  <a:schemeClr val="tx1">
                    <a:lumMod val="65000"/>
                    <a:lumOff val="35000"/>
                  </a:schemeClr>
                </a:solidFill>
                <a:latin typeface="+mn-ea"/>
                <a:cs typeface="Times New Roman" panose="02020603050405020304" pitchFamily="18" charset="0"/>
              </a:rPr>
              <a:t>，那么原来的消息受到保护，不会被新的消息所覆盖，因此，下一个邮箱将被检测，是否与</a:t>
            </a:r>
            <a:r>
              <a:rPr lang="en-US" altLang="zh-CN" sz="2000" kern="100" dirty="0">
                <a:solidFill>
                  <a:schemeClr val="tx1">
                    <a:lumMod val="65000"/>
                    <a:lumOff val="35000"/>
                  </a:schemeClr>
                </a:solidFill>
                <a:latin typeface="+mn-ea"/>
                <a:cs typeface="Times New Roman" panose="02020603050405020304" pitchFamily="18" charset="0"/>
              </a:rPr>
              <a:t>ID</a:t>
            </a:r>
            <a:r>
              <a:rPr lang="zh-CN" altLang="en-US" sz="2000" kern="100" dirty="0">
                <a:solidFill>
                  <a:schemeClr val="tx1">
                    <a:lumMod val="65000"/>
                    <a:lumOff val="35000"/>
                  </a:schemeClr>
                </a:solidFill>
                <a:latin typeface="+mn-ea"/>
                <a:cs typeface="Times New Roman" panose="02020603050405020304" pitchFamily="18" charset="0"/>
              </a:rPr>
              <a:t>号匹配。如果没有找到邮箱，该消息将会被丢掉，同时不会产生任何报告。如果</a:t>
            </a:r>
            <a:r>
              <a:rPr lang="en-US" altLang="zh-CN" sz="2000" kern="100" dirty="0" err="1">
                <a:solidFill>
                  <a:schemeClr val="tx1">
                    <a:lumMod val="65000"/>
                    <a:lumOff val="35000"/>
                  </a:schemeClr>
                </a:solidFill>
                <a:latin typeface="+mn-ea"/>
                <a:cs typeface="Times New Roman" panose="02020603050405020304" pitchFamily="18" charset="0"/>
              </a:rPr>
              <a:t>OPCn</a:t>
            </a:r>
            <a:r>
              <a:rPr lang="zh-CN" altLang="en-US" sz="2000" kern="100" dirty="0">
                <a:solidFill>
                  <a:schemeClr val="tx1">
                    <a:lumMod val="65000"/>
                    <a:lumOff val="35000"/>
                  </a:schemeClr>
                </a:solidFill>
                <a:latin typeface="+mn-ea"/>
                <a:cs typeface="Times New Roman" panose="02020603050405020304" pitchFamily="18" charset="0"/>
              </a:rPr>
              <a:t>清除为</a:t>
            </a:r>
            <a:r>
              <a:rPr lang="en-US" altLang="zh-CN" sz="2000" kern="100" dirty="0">
                <a:solidFill>
                  <a:schemeClr val="tx1">
                    <a:lumMod val="65000"/>
                    <a:lumOff val="35000"/>
                  </a:schemeClr>
                </a:solidFill>
                <a:latin typeface="+mn-ea"/>
                <a:cs typeface="Times New Roman" panose="02020603050405020304" pitchFamily="18" charset="0"/>
              </a:rPr>
              <a:t>0</a:t>
            </a:r>
            <a:r>
              <a:rPr lang="zh-CN" altLang="en-US" sz="2000" kern="100" dirty="0">
                <a:solidFill>
                  <a:schemeClr val="tx1">
                    <a:lumMod val="65000"/>
                    <a:lumOff val="35000"/>
                  </a:schemeClr>
                </a:solidFill>
                <a:latin typeface="+mn-ea"/>
                <a:cs typeface="Times New Roman" panose="02020603050405020304" pitchFamily="18" charset="0"/>
              </a:rPr>
              <a:t>，那么旧的消息将被新的消息覆盖，同时会将接收消息丢失位</a:t>
            </a:r>
            <a:r>
              <a:rPr lang="en-US" altLang="zh-CN" sz="2000" kern="100" dirty="0" err="1">
                <a:solidFill>
                  <a:schemeClr val="tx1">
                    <a:lumMod val="65000"/>
                    <a:lumOff val="35000"/>
                  </a:schemeClr>
                </a:solidFill>
                <a:latin typeface="+mn-ea"/>
                <a:cs typeface="Times New Roman" panose="02020603050405020304" pitchFamily="18" charset="0"/>
              </a:rPr>
              <a:t>PMLn</a:t>
            </a:r>
            <a:r>
              <a:rPr lang="zh-CN" altLang="en-US" sz="2000" kern="100" dirty="0">
                <a:solidFill>
                  <a:schemeClr val="tx1">
                    <a:lumMod val="65000"/>
                    <a:lumOff val="35000"/>
                  </a:schemeClr>
                </a:solidFill>
                <a:latin typeface="+mn-ea"/>
                <a:cs typeface="Times New Roman" panose="02020603050405020304" pitchFamily="18" charset="0"/>
              </a:rPr>
              <a:t>置位，表示已经覆盖。覆盖保护控制寄存器</a:t>
            </a:r>
            <a:r>
              <a:rPr lang="en-US" altLang="zh-CN" sz="2000" kern="100" dirty="0">
                <a:solidFill>
                  <a:schemeClr val="tx1">
                    <a:lumMod val="65000"/>
                    <a:lumOff val="35000"/>
                  </a:schemeClr>
                </a:solidFill>
                <a:latin typeface="+mn-ea"/>
                <a:cs typeface="Times New Roman" panose="02020603050405020304" pitchFamily="18" charset="0"/>
              </a:rPr>
              <a:t>CANOPC</a:t>
            </a:r>
            <a:r>
              <a:rPr lang="zh-CN" altLang="en-US" sz="2000" kern="100" dirty="0">
                <a:solidFill>
                  <a:schemeClr val="tx1">
                    <a:lumMod val="65000"/>
                    <a:lumOff val="35000"/>
                  </a:schemeClr>
                </a:solidFill>
                <a:latin typeface="+mn-ea"/>
                <a:cs typeface="Times New Roman" panose="02020603050405020304" pitchFamily="18" charset="0"/>
              </a:rPr>
              <a:t>的位情况如图</a:t>
            </a:r>
            <a:r>
              <a:rPr lang="en-US" altLang="zh-CN" sz="2000" kern="100" dirty="0">
                <a:solidFill>
                  <a:schemeClr val="tx1">
                    <a:lumMod val="65000"/>
                    <a:lumOff val="35000"/>
                  </a:schemeClr>
                </a:solidFill>
                <a:latin typeface="+mn-ea"/>
                <a:cs typeface="Times New Roman" panose="02020603050405020304" pitchFamily="18" charset="0"/>
              </a:rPr>
              <a:t>17-41</a:t>
            </a:r>
            <a:r>
              <a:rPr lang="zh-CN" altLang="en-US" sz="2000" kern="100" dirty="0">
                <a:solidFill>
                  <a:schemeClr val="tx1">
                    <a:lumMod val="65000"/>
                    <a:lumOff val="35000"/>
                  </a:schemeClr>
                </a:solidFill>
                <a:latin typeface="+mn-ea"/>
                <a:cs typeface="Times New Roman" panose="02020603050405020304" pitchFamily="18" charset="0"/>
              </a:rPr>
              <a:t>所示。</a:t>
            </a:r>
            <a:endParaRPr lang="zh-CN" altLang="zh-CN" sz="2000" kern="100" dirty="0">
              <a:solidFill>
                <a:schemeClr val="tx1">
                  <a:lumMod val="65000"/>
                  <a:lumOff val="35000"/>
                </a:schemeClr>
              </a:solidFill>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906976" y="267494"/>
            <a:ext cx="8057512" cy="330507"/>
          </a:xfrm>
        </p:spPr>
        <p:txBody>
          <a:bodyPr/>
          <a:lstStyle/>
          <a:p>
            <a:r>
              <a:rPr lang="en-US" altLang="zh-CN" dirty="0"/>
              <a:t>F28335 eCAN</a:t>
            </a:r>
            <a:r>
              <a:rPr lang="zh-CN" altLang="en-US" dirty="0"/>
              <a:t>模块的</a:t>
            </a:r>
            <a:r>
              <a:rPr lang="zh-CN" altLang="en-US" dirty="0" smtClean="0"/>
              <a:t>寄存器</a:t>
            </a:r>
            <a:r>
              <a:rPr lang="en-US" altLang="zh-CN" dirty="0" smtClean="0"/>
              <a:t>·</a:t>
            </a:r>
            <a:r>
              <a:rPr lang="zh-CN" altLang="en-US" dirty="0"/>
              <a:t>覆盖保护控制寄存器</a:t>
            </a:r>
            <a:r>
              <a:rPr lang="en-US" altLang="zh-CN" dirty="0"/>
              <a:t>CANOPC</a:t>
            </a:r>
            <a:endParaRPr lang="zh-CN" altLang="en-US" dirty="0"/>
          </a:p>
        </p:txBody>
      </p:sp>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1864" y="1203598"/>
            <a:ext cx="7020272" cy="853999"/>
          </a:xfrm>
          <a:prstGeom prst="rect">
            <a:avLst/>
          </a:prstGeom>
        </p:spPr>
      </p:pic>
      <p:sp>
        <p:nvSpPr>
          <p:cNvPr id="4" name="矩形 3"/>
          <p:cNvSpPr/>
          <p:nvPr/>
        </p:nvSpPr>
        <p:spPr>
          <a:xfrm>
            <a:off x="2136076" y="2057597"/>
            <a:ext cx="4871847" cy="400110"/>
          </a:xfrm>
          <a:prstGeom prst="rect">
            <a:avLst/>
          </a:prstGeom>
        </p:spPr>
        <p:txBody>
          <a:bodyPr wrap="none">
            <a:spAutoFit/>
          </a:bodyPr>
          <a:lstStyle/>
          <a:p>
            <a:r>
              <a:rPr lang="zh-CN" altLang="en-US" sz="2000" dirty="0"/>
              <a:t>图 17-41 覆盖保护控制寄存器 CANOPC</a:t>
            </a:r>
            <a:endParaRPr lang="zh-CN" altLang="en-US" sz="2000" dirty="0"/>
          </a:p>
        </p:txBody>
      </p:sp>
      <p:sp>
        <p:nvSpPr>
          <p:cNvPr id="5" name="矩形 4"/>
          <p:cNvSpPr/>
          <p:nvPr/>
        </p:nvSpPr>
        <p:spPr>
          <a:xfrm>
            <a:off x="539552" y="2832535"/>
            <a:ext cx="5161991" cy="400110"/>
          </a:xfrm>
          <a:prstGeom prst="rect">
            <a:avLst/>
          </a:prstGeom>
        </p:spPr>
        <p:txBody>
          <a:bodyPr wrap="none">
            <a:spAutoFit/>
          </a:bodyPr>
          <a:lstStyle/>
          <a:p>
            <a:r>
              <a:rPr lang="zh-CN" altLang="en-US" sz="2000" dirty="0"/>
              <a:t>注：R=可读；W=可写；–n=复位后的值。</a:t>
            </a:r>
            <a:endParaRPr lang="zh-CN" altLang="en-US" sz="2000" dirty="0"/>
          </a:p>
        </p:txBody>
      </p:sp>
      <p:graphicFrame>
        <p:nvGraphicFramePr>
          <p:cNvPr id="6" name="表格 5"/>
          <p:cNvGraphicFramePr>
            <a:graphicFrameLocks noGrp="1"/>
          </p:cNvGraphicFramePr>
          <p:nvPr/>
        </p:nvGraphicFramePr>
        <p:xfrm>
          <a:off x="1360169" y="3363838"/>
          <a:ext cx="6423660" cy="914400"/>
        </p:xfrm>
        <a:graphic>
          <a:graphicData uri="http://schemas.openxmlformats.org/drawingml/2006/table">
            <a:tbl>
              <a:tblPr firstRow="1" bandRow="1">
                <a:tableStyleId>{00A15C55-8517-42AA-B614-E9B94910E393}</a:tableStyleId>
              </a:tblPr>
              <a:tblGrid>
                <a:gridCol w="635635"/>
                <a:gridCol w="1718945"/>
                <a:gridCol w="4069080"/>
              </a:tblGrid>
              <a:tr h="0">
                <a:tc>
                  <a:txBody>
                    <a:bodyPr/>
                    <a:lstStyle/>
                    <a:p>
                      <a:pPr algn="just">
                        <a:spcAft>
                          <a:spcPts val="0"/>
                        </a:spcAft>
                      </a:pPr>
                      <a:r>
                        <a:rPr lang="zh-CN" sz="1200" kern="100">
                          <a:effectLst/>
                        </a:rPr>
                        <a:t>位</a:t>
                      </a:r>
                      <a:endParaRPr lang="zh-CN" sz="1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名称</a:t>
                      </a:r>
                      <a:endParaRPr lang="zh-CN" sz="1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a:effectLst/>
                        </a:rPr>
                        <a:t>说明</a:t>
                      </a:r>
                      <a:endParaRPr lang="zh-CN" sz="1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en-US" sz="1200" kern="100">
                          <a:effectLst/>
                        </a:rPr>
                        <a:t>31</a:t>
                      </a:r>
                      <a:r>
                        <a:rPr lang="zh-CN" sz="1200" kern="100">
                          <a:effectLst/>
                        </a:rPr>
                        <a:t>～</a:t>
                      </a:r>
                      <a:r>
                        <a:rPr lang="en-US" sz="1200" kern="100">
                          <a:effectLst/>
                        </a:rPr>
                        <a:t>0</a:t>
                      </a:r>
                      <a:endParaRPr lang="zh-CN" sz="1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200" kern="100" dirty="0">
                          <a:effectLst/>
                        </a:rPr>
                        <a:t>OPC.31</a:t>
                      </a:r>
                      <a:r>
                        <a:rPr lang="zh-CN" sz="1200" kern="100" dirty="0">
                          <a:effectLst/>
                        </a:rPr>
                        <a:t>：</a:t>
                      </a:r>
                      <a:r>
                        <a:rPr lang="en-US" sz="1200" kern="100" dirty="0">
                          <a:effectLst/>
                        </a:rPr>
                        <a:t>0</a:t>
                      </a:r>
                      <a:endParaRPr lang="zh-CN" sz="12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200" kern="100" dirty="0">
                          <a:effectLst/>
                        </a:rPr>
                        <a:t>覆盖保护控制位。</a:t>
                      </a:r>
                      <a:endParaRPr lang="zh-CN" sz="1200" kern="100" dirty="0">
                        <a:effectLst/>
                      </a:endParaRPr>
                    </a:p>
                    <a:p>
                      <a:pPr marL="333375" indent="-333375" algn="just">
                        <a:spcAft>
                          <a:spcPts val="0"/>
                        </a:spcAft>
                      </a:pPr>
                      <a:r>
                        <a:rPr lang="en-US" sz="1200" kern="100" dirty="0">
                          <a:effectLst/>
                        </a:rPr>
                        <a:t>  1  </a:t>
                      </a:r>
                      <a:r>
                        <a:rPr lang="zh-CN" sz="1200" kern="100" dirty="0">
                          <a:effectLst/>
                        </a:rPr>
                        <a:t>如果</a:t>
                      </a:r>
                      <a:r>
                        <a:rPr lang="en-US" sz="1200" kern="100" dirty="0">
                          <a:effectLst/>
                        </a:rPr>
                        <a:t>OPC[n]</a:t>
                      </a:r>
                      <a:r>
                        <a:rPr lang="zh-CN" sz="1200" kern="100" dirty="0">
                          <a:effectLst/>
                        </a:rPr>
                        <a:t>被置位，对应邮箱中的旧消息会对新的消息写保护而阻止被覆盖。</a:t>
                      </a:r>
                      <a:endParaRPr lang="zh-CN" sz="1200" kern="100" dirty="0">
                        <a:effectLst/>
                      </a:endParaRPr>
                    </a:p>
                    <a:p>
                      <a:pPr marL="333375" indent="-333375" algn="just">
                        <a:spcAft>
                          <a:spcPts val="0"/>
                        </a:spcAft>
                      </a:pPr>
                      <a:r>
                        <a:rPr lang="en-US" sz="1200" kern="100" dirty="0">
                          <a:effectLst/>
                        </a:rPr>
                        <a:t>  0  </a:t>
                      </a:r>
                      <a:r>
                        <a:rPr lang="zh-CN" sz="1200" kern="100" dirty="0">
                          <a:effectLst/>
                        </a:rPr>
                        <a:t>如果</a:t>
                      </a:r>
                      <a:r>
                        <a:rPr lang="en-US" sz="1200" kern="100" dirty="0">
                          <a:effectLst/>
                        </a:rPr>
                        <a:t>OPC[n]</a:t>
                      </a:r>
                      <a:r>
                        <a:rPr lang="zh-CN" sz="1200" kern="100" dirty="0">
                          <a:effectLst/>
                        </a:rPr>
                        <a:t>没有置位，则旧的消息将被新的消息覆盖。</a:t>
                      </a:r>
                      <a:endParaRPr lang="zh-CN" sz="12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ags/tag1.xml><?xml version="1.0" encoding="utf-8"?>
<p:tagLst xmlns:p="http://schemas.openxmlformats.org/presentationml/2006/main">
  <p:tag name="MH" val="20160202082519"/>
  <p:tag name="MH_LIBRARY" val="GRAPHIC"/>
  <p:tag name="MH_TYPE" val="Other"/>
  <p:tag name="MH_ORDER" val="4"/>
</p:tagLst>
</file>

<file path=ppt/tags/tag10.xml><?xml version="1.0" encoding="utf-8"?>
<p:tagLst xmlns:p="http://schemas.openxmlformats.org/presentationml/2006/main">
  <p:tag name="MH" val="20160202082519"/>
  <p:tag name="MH_LIBRARY" val="GRAPHIC"/>
  <p:tag name="MH_TYPE" val="Other"/>
  <p:tag name="MH_ORDER" val="4"/>
</p:tagLst>
</file>

<file path=ppt/tags/tag11.xml><?xml version="1.0" encoding="utf-8"?>
<p:tagLst xmlns:p="http://schemas.openxmlformats.org/presentationml/2006/main">
  <p:tag name="MH" val="20160202082519"/>
  <p:tag name="MH_LIBRARY" val="GRAPHIC"/>
  <p:tag name="MH_TYPE" val="Other"/>
  <p:tag name="MH_ORDER" val="4"/>
</p:tagLst>
</file>

<file path=ppt/tags/tag12.xml><?xml version="1.0" encoding="utf-8"?>
<p:tagLst xmlns:p="http://schemas.openxmlformats.org/presentationml/2006/main">
  <p:tag name="MH" val="20160202082519"/>
  <p:tag name="MH_LIBRARY" val="GRAPHIC"/>
  <p:tag name="MH_TYPE" val="Other"/>
  <p:tag name="MH_ORDER" val="4"/>
</p:tagLst>
</file>

<file path=ppt/tags/tag13.xml><?xml version="1.0" encoding="utf-8"?>
<p:tagLst xmlns:p="http://schemas.openxmlformats.org/presentationml/2006/main">
  <p:tag name="MH" val="20160202082519"/>
  <p:tag name="MH_LIBRARY" val="GRAPHIC"/>
  <p:tag name="MH_TYPE" val="SubTitle"/>
  <p:tag name="MH_ORDER" val="1"/>
</p:tagLst>
</file>

<file path=ppt/tags/tag2.xml><?xml version="1.0" encoding="utf-8"?>
<p:tagLst xmlns:p="http://schemas.openxmlformats.org/presentationml/2006/main">
  <p:tag name="MH" val="20160202082519"/>
  <p:tag name="MH_LIBRARY" val="GRAPHIC"/>
  <p:tag name="MH_TYPE" val="Other"/>
  <p:tag name="MH_ORDER" val="4"/>
</p:tagLst>
</file>

<file path=ppt/tags/tag3.xml><?xml version="1.0" encoding="utf-8"?>
<p:tagLst xmlns:p="http://schemas.openxmlformats.org/presentationml/2006/main">
  <p:tag name="MH" val="20160202082519"/>
  <p:tag name="MH_LIBRARY" val="GRAPHIC"/>
  <p:tag name="MH_TYPE" val="Other"/>
  <p:tag name="MH_ORDER" val="4"/>
</p:tagLst>
</file>

<file path=ppt/tags/tag4.xml><?xml version="1.0" encoding="utf-8"?>
<p:tagLst xmlns:p="http://schemas.openxmlformats.org/presentationml/2006/main">
  <p:tag name="MH" val="20160202082519"/>
  <p:tag name="MH_LIBRARY" val="GRAPHIC"/>
  <p:tag name="MH_TYPE" val="Other"/>
  <p:tag name="MH_ORDER" val="4"/>
</p:tagLst>
</file>

<file path=ppt/tags/tag5.xml><?xml version="1.0" encoding="utf-8"?>
<p:tagLst xmlns:p="http://schemas.openxmlformats.org/presentationml/2006/main">
  <p:tag name="MH" val="20160202082519"/>
  <p:tag name="MH_LIBRARY" val="GRAPHIC"/>
  <p:tag name="MH_TYPE" val="Other"/>
  <p:tag name="MH_ORDER" val="4"/>
</p:tagLst>
</file>

<file path=ppt/tags/tag6.xml><?xml version="1.0" encoding="utf-8"?>
<p:tagLst xmlns:p="http://schemas.openxmlformats.org/presentationml/2006/main">
  <p:tag name="MH" val="20160202082519"/>
  <p:tag name="MH_LIBRARY" val="GRAPHIC"/>
  <p:tag name="MH_TYPE" val="Other"/>
  <p:tag name="MH_ORDER" val="4"/>
</p:tagLst>
</file>

<file path=ppt/tags/tag7.xml><?xml version="1.0" encoding="utf-8"?>
<p:tagLst xmlns:p="http://schemas.openxmlformats.org/presentationml/2006/main">
  <p:tag name="MH" val="20160202082519"/>
  <p:tag name="MH_LIBRARY" val="GRAPHIC"/>
  <p:tag name="MH_TYPE" val="Other"/>
  <p:tag name="MH_ORDER" val="4"/>
</p:tagLst>
</file>

<file path=ppt/tags/tag8.xml><?xml version="1.0" encoding="utf-8"?>
<p:tagLst xmlns:p="http://schemas.openxmlformats.org/presentationml/2006/main">
  <p:tag name="MH" val="20160202082519"/>
  <p:tag name="MH_LIBRARY" val="GRAPHIC"/>
  <p:tag name="MH_TYPE" val="Other"/>
  <p:tag name="MH_ORDER" val="4"/>
</p:tagLst>
</file>

<file path=ppt/tags/tag9.xml><?xml version="1.0" encoding="utf-8"?>
<p:tagLst xmlns:p="http://schemas.openxmlformats.org/presentationml/2006/main">
  <p:tag name="MH" val="20160202082519"/>
  <p:tag name="MH_LIBRARY" val="GRAPHIC"/>
  <p:tag name="MH_TYPE" val="Other"/>
  <p:tag name="MH_ORDER" val="4"/>
</p:tagLst>
</file>

<file path=ppt/theme/theme1.xml><?xml version="1.0" encoding="utf-8"?>
<a:theme xmlns:a="http://schemas.openxmlformats.org/drawingml/2006/main" name="1_Office 主题​​">
  <a:themeElements>
    <a:clrScheme name="自定义 1">
      <a:dk1>
        <a:srgbClr val="000000"/>
      </a:dk1>
      <a:lt1>
        <a:srgbClr val="FFFFFF"/>
      </a:lt1>
      <a:dk2>
        <a:srgbClr val="000000"/>
      </a:dk2>
      <a:lt2>
        <a:srgbClr val="FFFFFF"/>
      </a:lt2>
      <a:accent1>
        <a:srgbClr val="23487C"/>
      </a:accent1>
      <a:accent2>
        <a:srgbClr val="A5A5A5"/>
      </a:accent2>
      <a:accent3>
        <a:srgbClr val="23487C"/>
      </a:accent3>
      <a:accent4>
        <a:srgbClr val="A5A5A5"/>
      </a:accent4>
      <a:accent5>
        <a:srgbClr val="A2C8A3"/>
      </a:accent5>
      <a:accent6>
        <a:srgbClr val="92D050"/>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42152</Words>
  <Application>WPS 演示</Application>
  <PresentationFormat>全屏显示(16:9)</PresentationFormat>
  <Paragraphs>2477</Paragraphs>
  <Slides>143</Slides>
  <Notes>144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31</vt:i4>
      </vt:variant>
      <vt:variant>
        <vt:lpstr>幻灯片标题</vt:lpstr>
      </vt:variant>
      <vt:variant>
        <vt:i4>143</vt:i4>
      </vt:variant>
    </vt:vector>
  </HeadingPairs>
  <TitlesOfParts>
    <vt:vector size="186" baseType="lpstr">
      <vt:lpstr>Arial</vt:lpstr>
      <vt:lpstr>宋体</vt:lpstr>
      <vt:lpstr>Wingdings</vt:lpstr>
      <vt:lpstr>Calibri</vt:lpstr>
      <vt:lpstr>微软雅黑</vt:lpstr>
      <vt:lpstr>Impact</vt:lpstr>
      <vt:lpstr>Calibri</vt:lpstr>
      <vt:lpstr>Times New Roman</vt:lpstr>
      <vt:lpstr>Verdana</vt:lpstr>
      <vt:lpstr>Arial Unicode MS</vt:lpstr>
      <vt:lpstr>Kozuka Gothic Pr6N B</vt:lpstr>
      <vt:lpstr>1_Office 主题​​</vt:lpstr>
      <vt:lpstr>Visio.Drawing.11</vt:lpstr>
      <vt:lpstr>Equation.DSMT4</vt:lpstr>
      <vt:lpstr>Equation.DSMT4</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Visio.Drawing.11</vt:lpstr>
      <vt:lpstr>Equation.DSMT4</vt:lpstr>
      <vt:lpstr>Equation.DSMT4</vt:lpstr>
      <vt:lpstr>Equation.DSMT4</vt:lpstr>
      <vt:lpstr>Equation.DSMT4</vt:lpstr>
      <vt:lpstr>Equation.DSMT4</vt:lpstr>
      <vt:lpstr>Equation.DSMT4</vt:lpstr>
      <vt:lpstr>Visio.Drawing.11</vt:lpstr>
      <vt:lpstr>Visio.Drawing.11</vt:lpstr>
      <vt:lpstr>Visio.Drawing.11</vt:lpstr>
      <vt:lpstr>Visio.Drawing.11</vt:lpstr>
      <vt:lpstr>Visio.Drawing.11</vt:lpstr>
      <vt:lpstr>Visio.Drawing.11</vt:lpstr>
      <vt:lpstr>Visio.Drawing.11</vt:lpstr>
      <vt:lpstr>Visio.Drawing.11</vt:lpstr>
      <vt:lpstr>Visio.Drawing.11</vt:lpstr>
      <vt:lpstr>Equation.DSMT4</vt:lpstr>
      <vt:lpstr>Equation.DSMT4</vt:lpstr>
      <vt:lpstr>PowerPoint 演示文稿</vt:lpstr>
      <vt:lpstr>增强型控制器局域网通信接口eCAN</vt:lpstr>
      <vt:lpstr>CAN总线的概述</vt:lpstr>
      <vt:lpstr>CAN总线的概述·什么是CAN</vt:lpstr>
      <vt:lpstr>CAN总线的概述·什么是CAN</vt:lpstr>
      <vt:lpstr>CAN总线的概述·CAN是怎样发展起来的</vt:lpstr>
      <vt:lpstr>CAN总线的概述·CAN是怎样发展起来的</vt:lpstr>
      <vt:lpstr>CAN总线的概述·CAN是怎样工作的</vt:lpstr>
      <vt:lpstr>CAN总线的概述·CAN是怎样工作的</vt:lpstr>
      <vt:lpstr>CAN总线的概述·CAN是怎样工作的</vt:lpstr>
      <vt:lpstr>CAN总线的概述·CAN有哪些特点</vt:lpstr>
      <vt:lpstr>CAN总线的概述·什么是标准格式CAN和扩展格式CAN</vt:lpstr>
      <vt:lpstr>CAN总线的概述·什么是标准格式CAN和扩展格式CAN</vt:lpstr>
      <vt:lpstr>CAN2.0B协议</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CAN2.0B协议·CAN总线帧的格式和类型</vt:lpstr>
      <vt:lpstr>CAN2.0B协议·CAN总线通信错误处理</vt:lpstr>
      <vt:lpstr>CAN2.0B协议·CAN总线通信错误处理</vt:lpstr>
      <vt:lpstr>CAN2.0B协议·CAN总线通信错误处理</vt:lpstr>
      <vt:lpstr>CAN2.0B协议·CAN总线通信错误处理</vt:lpstr>
      <vt:lpstr>CAN2.0B协议·CAN总线通信错误处理</vt:lpstr>
      <vt:lpstr>CAN2.0B协议·CAN总线通信错误处理</vt:lpstr>
      <vt:lpstr>CAN2.0B协议·CAN总线通信错误处理</vt:lpstr>
      <vt:lpstr>CAN2.0B协议·CAN总线的位定时要求</vt:lpstr>
      <vt:lpstr>CAN2.0B协议·CAN总线的位定时要求</vt:lpstr>
      <vt:lpstr>CAN2.0B协议·CAN总线的位定时要求</vt:lpstr>
      <vt:lpstr>CAN2.0B协议·CAN总线的位定时要求</vt:lpstr>
      <vt:lpstr>CAN2.0B协议·CAN总线的位仲裁</vt:lpstr>
      <vt:lpstr>CAN2.0B协议·CAN总线的位仲裁</vt:lpstr>
      <vt:lpstr>CAN2.0B协议·CAN总线的位仲裁</vt:lpstr>
      <vt:lpstr>F28335 eCAN模块的概述·eCAN模块的结构</vt:lpstr>
      <vt:lpstr>F28335 eCAN模块的概述·eCAN模块的结构</vt:lpstr>
      <vt:lpstr>F28335 eCAN模块的概述·eCAN模块的结构</vt:lpstr>
      <vt:lpstr>F28335 eCAN模块的概述·eCAN模块的结构</vt:lpstr>
      <vt:lpstr>F28335 eCAN模块的概述·eCAN模块的结构</vt:lpstr>
      <vt:lpstr>F28335 eCAN模块的概述·eCAN模块的特点</vt:lpstr>
      <vt:lpstr>F28335 eCAN模块的概述·eCAN模块的特点</vt:lpstr>
      <vt:lpstr>F28335 eCAN模块的概述·eCAN模块的存储空间</vt:lpstr>
      <vt:lpstr>F28335 eCAN模块的概述·eCAN模块的邮箱</vt:lpstr>
      <vt:lpstr>F28335 eCAN模块的概述·eCAN模块的邮箱</vt:lpstr>
      <vt:lpstr>F28335 eCAN模块的概述·eCAN模块的邮箱</vt:lpstr>
      <vt:lpstr>F28335 eCAN模块的概述·eCAN模块的邮箱</vt:lpstr>
      <vt:lpstr>F28335 eCAN模块的概述·eCAN模块的邮箱</vt:lpstr>
      <vt:lpstr>F28335 eCAN模块的概述·eCAN模块的邮箱</vt:lpstr>
      <vt:lpstr>F28335 eCAN模块的概述·eCAN模块的邮箱</vt:lpstr>
      <vt:lpstr>F28335 eCAN模块的概述·eCAN模块的邮箱</vt:lpstr>
      <vt:lpstr>F28335 eCAN模块的概述·eCAN模块的邮箱</vt:lpstr>
      <vt:lpstr>F28335 eCAN模块的概述·eCAN模块的邮箱</vt:lpstr>
      <vt:lpstr>F28335 eCAN模块的概述·eCAN模块的邮箱</vt:lpstr>
      <vt:lpstr>F28335 eCAN模块的寄存器</vt:lpstr>
      <vt:lpstr>F28335 eCAN模块的寄存器</vt:lpstr>
      <vt:lpstr>F28335 eCAN模块的寄存器·邮箱使能寄存器CANME</vt:lpstr>
      <vt:lpstr>F28335 eCAN模块的寄存器·邮箱数据方向寄存器CANMD</vt:lpstr>
      <vt:lpstr>F28335 eCAN模块的寄存器·发送请求置位寄存器CANTRS</vt:lpstr>
      <vt:lpstr>F28335 eCAN模块的寄存器·发送请求复位寄存器CANTRR</vt:lpstr>
      <vt:lpstr>F28335 eCAN模块的寄存器·发送请求复位寄存器CANTRR</vt:lpstr>
      <vt:lpstr>F28335 eCAN模块的寄存器·发送响应寄存器CANTA</vt:lpstr>
      <vt:lpstr>F28335 eCAN模块的寄存器·发送失败响应寄存器CANAA</vt:lpstr>
      <vt:lpstr>F28335 eCAN模块的寄存器·接收消息挂起寄存器CANRMP</vt:lpstr>
      <vt:lpstr>F28335 eCAN模块的寄存器·接收消息丢失寄存器CANRML</vt:lpstr>
      <vt:lpstr>F28335 eCAN模块的寄存器·远程帧请求寄存器CANRFP</vt:lpstr>
      <vt:lpstr>F28335 eCAN模块的寄存器·全局接收屏蔽寄存器CANGAM</vt:lpstr>
      <vt:lpstr>F28335 eCAN模块的寄存器·全局接收屏蔽寄存器CANGAM</vt:lpstr>
      <vt:lpstr>F28335 eCAN模块的寄存器·主控寄存器CANMC</vt:lpstr>
      <vt:lpstr>F28335 eCAN模块的寄存器·主控寄存器CANMC</vt:lpstr>
      <vt:lpstr>F28335 eCAN模块的寄存器·位时序配置寄存器CANBTC</vt:lpstr>
      <vt:lpstr>F28335 eCAN模块的寄存器·位时序配置寄存器CANBTC</vt:lpstr>
      <vt:lpstr>F28335 eCAN模块的寄存器·错误和状态寄存器CANES</vt:lpstr>
      <vt:lpstr>F28335 eCAN模块的寄存器·错误和状态寄存器CANES</vt:lpstr>
      <vt:lpstr>F28335 eCAN模块的寄存器·错误计数寄存器CANTEC/CANREC</vt:lpstr>
      <vt:lpstr>F28335 eCAN模块的寄存器·全局中断标志寄存器CANGIF0/CANGIF1</vt:lpstr>
      <vt:lpstr>F28335 eCAN模块的寄存器·全局中断标志寄存器CANGIF0/CANGIF1</vt:lpstr>
      <vt:lpstr>F28335 eCAN模块的寄存器·全局中断标志寄存器CANGIF0/CANGIF1</vt:lpstr>
      <vt:lpstr>F28335 eCAN模块的寄存器·全局中断标志寄存器CANGIF0/CANGIF1</vt:lpstr>
      <vt:lpstr>F28335 eCAN模块的寄存器·全局中断屏蔽寄存器CANGIM</vt:lpstr>
      <vt:lpstr>F28335 eCAN模块的寄存器·全局中断屏蔽寄存器CANGIM</vt:lpstr>
      <vt:lpstr>F28335 eCAN模块的寄存器·邮箱中断屏蔽寄存器CANMIM</vt:lpstr>
      <vt:lpstr>F28335 eCAN模块的寄存器·邮箱中断级别设置寄存器CANMIL</vt:lpstr>
      <vt:lpstr>F28335 eCAN模块的寄存器·覆盖保护控制寄存器CANOPC</vt:lpstr>
      <vt:lpstr>F28335 eCAN模块的寄存器·覆盖保护控制寄存器CANOPC</vt:lpstr>
      <vt:lpstr>F28335 eCAN模块的寄存器·TX I/O控制寄存器CANTIOC</vt:lpstr>
      <vt:lpstr>F28335 eCAN模块的寄存器·RX I/O控制寄存器CANRIOC</vt:lpstr>
      <vt:lpstr>F28335 eCAN模块的寄存器·RX I/O控制寄存器CANRIOC</vt:lpstr>
      <vt:lpstr>F28335 eCAN模块的寄存器·计时邮递计数器CANTSC</vt:lpstr>
      <vt:lpstr>F28335 eCAN模块的寄存器·消息目标计时邮递寄存器 MOTS</vt:lpstr>
      <vt:lpstr>F28335 eCAN模块的寄存器·消息目标超时寄存器MOTO</vt:lpstr>
      <vt:lpstr>F28335 eCAN模块的寄存器·超时控制寄存器CANTOC</vt:lpstr>
      <vt:lpstr>F28335 eCAN模块的寄存器·超时状态寄存器CANTOS</vt:lpstr>
      <vt:lpstr>F28335 eCAN模块的配置</vt:lpstr>
      <vt:lpstr>F28335 eCAN模块的配置·波特率的配置</vt:lpstr>
      <vt:lpstr>F28335 eCAN模块的配置·波特率的配置</vt:lpstr>
      <vt:lpstr>F28335 eCAN模块的配置·波特率的配置</vt:lpstr>
      <vt:lpstr>F28335 eCAN模块的配置·波特率的配置</vt:lpstr>
      <vt:lpstr>F28335 eCAN模块的配置·邮箱初始化的配置</vt:lpstr>
      <vt:lpstr>F28335 eCAN模块的配置·邮箱初始化的配置</vt:lpstr>
      <vt:lpstr>F28335 eCAN模块的配置·邮箱初始化的配置</vt:lpstr>
      <vt:lpstr>F28335 eCAN模块的配置·邮箱初始化的配置</vt:lpstr>
      <vt:lpstr>F28335 eCAN模块的配置·邮箱初始化的配置</vt:lpstr>
      <vt:lpstr>F28335 eCAN模块的配置·邮箱初始化的配置</vt:lpstr>
      <vt:lpstr>F28335 eCAN模块的配置·消息的发送操作</vt:lpstr>
      <vt:lpstr>F28335 eCAN模块的配置·消息的发送操作</vt:lpstr>
      <vt:lpstr>F28335 eCAN模块的配置·消息的接收操作</vt:lpstr>
      <vt:lpstr>F28335 eCAN模块的配置·消息的接收操作</vt:lpstr>
      <vt:lpstr>F28335 eCAN模块的配置·消息的接收操作</vt:lpstr>
      <vt:lpstr>F28335 eCAN模块的配置·消息的接收操作</vt:lpstr>
      <vt:lpstr>F28335 eCAN模块的配置·消息的接收操作</vt:lpstr>
      <vt:lpstr>F28335 eCAN模块的配置·消息的接收操作</vt:lpstr>
      <vt:lpstr>F28335 eCAN模块的配置·消息的接收操作</vt:lpstr>
      <vt:lpstr>eCAN模块的中断</vt:lpstr>
      <vt:lpstr>eCAN模块的中断</vt:lpstr>
      <vt:lpstr>eCAN模块的中断</vt:lpstr>
      <vt:lpstr>eCAN模块的中断</vt:lpstr>
      <vt:lpstr>eCAN模块的中断</vt:lpstr>
      <vt:lpstr>eCAN模块的中断</vt:lpstr>
      <vt:lpstr>eCAN模块的中断</vt:lpstr>
      <vt:lpstr>eCAN模块的中断</vt:lpstr>
      <vt:lpstr>手把手教你实现CAN通信</vt:lpstr>
      <vt:lpstr>手把手教你实现CAN通信·CAN消息的发送</vt:lpstr>
      <vt:lpstr>手把手教你实现CAN通信·CAN消息的发送</vt:lpstr>
      <vt:lpstr>手把手教你实现CAN通信·CAN消息的接收(中断方式)</vt:lpstr>
      <vt:lpstr>手把手教你实现CAN通信·CAN消息的接收(中断方式)</vt:lpstr>
      <vt:lpstr>手把手教你实现CAN通信·CAN消息的接收(中断方式)</vt:lpstr>
      <vt:lpstr>增强型控制器局域网通信接口eCAN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airxi</dc:creator>
  <cp:lastModifiedBy>小兽</cp:lastModifiedBy>
  <cp:revision>2154</cp:revision>
  <dcterms:created xsi:type="dcterms:W3CDTF">2016-12-11T00:22:00Z</dcterms:created>
  <dcterms:modified xsi:type="dcterms:W3CDTF">2017-10-16T03:04:35Z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