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91" r:id="rId3"/>
    <p:sldId id="353" r:id="rId4"/>
    <p:sldId id="890" r:id="rId5"/>
    <p:sldId id="891" r:id="rId6"/>
    <p:sldId id="892" r:id="rId7"/>
    <p:sldId id="893" r:id="rId8"/>
    <p:sldId id="894" r:id="rId9"/>
    <p:sldId id="895" r:id="rId10"/>
    <p:sldId id="896" r:id="rId11"/>
    <p:sldId id="897" r:id="rId12"/>
    <p:sldId id="757" r:id="rId13"/>
    <p:sldId id="898" r:id="rId14"/>
    <p:sldId id="899" r:id="rId15"/>
    <p:sldId id="900" r:id="rId16"/>
    <p:sldId id="901" r:id="rId17"/>
    <p:sldId id="902" r:id="rId18"/>
    <p:sldId id="903" r:id="rId19"/>
    <p:sldId id="904" r:id="rId20"/>
    <p:sldId id="905" r:id="rId21"/>
    <p:sldId id="907" r:id="rId22"/>
    <p:sldId id="759" r:id="rId23"/>
    <p:sldId id="908" r:id="rId24"/>
    <p:sldId id="910" r:id="rId25"/>
    <p:sldId id="911" r:id="rId26"/>
    <p:sldId id="913" r:id="rId27"/>
    <p:sldId id="914" r:id="rId28"/>
    <p:sldId id="915" r:id="rId29"/>
    <p:sldId id="762" r:id="rId30"/>
    <p:sldId id="916" r:id="rId31"/>
    <p:sldId id="917" r:id="rId32"/>
    <p:sldId id="918" r:id="rId33"/>
    <p:sldId id="919" r:id="rId34"/>
    <p:sldId id="765" r:id="rId35"/>
    <p:sldId id="920" r:id="rId36"/>
    <p:sldId id="921" r:id="rId37"/>
    <p:sldId id="922" r:id="rId38"/>
    <p:sldId id="923" r:id="rId39"/>
    <p:sldId id="924" r:id="rId40"/>
    <p:sldId id="925" r:id="rId41"/>
    <p:sldId id="926" r:id="rId42"/>
    <p:sldId id="927" r:id="rId43"/>
    <p:sldId id="928" r:id="rId44"/>
    <p:sldId id="929" r:id="rId45"/>
    <p:sldId id="930" r:id="rId46"/>
    <p:sldId id="931" r:id="rId47"/>
    <p:sldId id="679" r:id="rId48"/>
    <p:sldId id="932" r:id="rId4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99632" autoAdjust="0"/>
  </p:normalViewPr>
  <p:slideViewPr>
    <p:cSldViewPr>
      <p:cViewPr varScale="1">
        <p:scale>
          <a:sx n="151" d="100"/>
          <a:sy n="151" d="100"/>
        </p:scale>
        <p:origin x="49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8A702-CEA7-413B-8D8B-CA3DFDC33490}" type="datetimeFigureOut">
              <a:rPr lang="zh-CN" altLang="en-US" smtClean="0"/>
              <a:t>2017-09-08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4EF16-2C2F-4878-9027-FCDB2D58A6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5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732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76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55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04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3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367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44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79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1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077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425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44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72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76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8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25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42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75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168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767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35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4997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805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55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212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116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321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0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135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23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226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052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837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6981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02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787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9701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19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315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65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71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19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7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72508"/>
            <a:ext cx="2133600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6690" y="4772508"/>
            <a:ext cx="2895600" cy="273844"/>
          </a:xfr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 panose="020F0502020204030204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48573" y="4763842"/>
            <a:ext cx="1388046" cy="282500"/>
          </a:xfr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7" y="267494"/>
            <a:ext cx="5897272" cy="330507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514350">
              <a:lnSpc>
                <a:spcPct val="90000"/>
              </a:lnSpc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91015"/>
            <a:ext cx="2895600" cy="273844"/>
          </a:xfrm>
        </p:spPr>
        <p:txBody>
          <a:bodyPr/>
          <a:lstStyle>
            <a:lvl1pPr>
              <a:defRPr sz="105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452320" y="4788216"/>
            <a:ext cx="1224136" cy="304675"/>
          </a:xfrm>
        </p:spPr>
        <p:txBody>
          <a:bodyPr/>
          <a:lstStyle>
            <a:lvl1pPr algn="ctr">
              <a:defRPr sz="1400">
                <a:latin typeface="Impact" panose="020B0806030902050204" pitchFamily="34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953128" y="654062"/>
            <a:ext cx="7859428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5576" y="248444"/>
            <a:ext cx="396000" cy="396000"/>
            <a:chOff x="406574" y="236732"/>
            <a:chExt cx="612048" cy="593261"/>
          </a:xfrm>
        </p:grpSpPr>
        <p:sp>
          <p:nvSpPr>
            <p:cNvPr id="15" name="矩形 1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 advTm="1100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102156" tIns="51076" rIns="102156" bIns="5107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63"/>
            <a:ext cx="8229600" cy="3394472"/>
          </a:xfrm>
          <a:prstGeom prst="rect">
            <a:avLst/>
          </a:prstGeom>
        </p:spPr>
        <p:txBody>
          <a:bodyPr vert="horz" lIns="102156" tIns="51076" rIns="102156" bIns="51076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02298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540" indent="-383540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215" indent="-320040" algn="l" defTabSz="1022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889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251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549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730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4911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8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98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479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660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841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959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140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32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473750"/>
            <a:ext cx="2761685" cy="2196000"/>
          </a:xfrm>
          <a:custGeom>
            <a:avLst/>
            <a:gdLst/>
            <a:ahLst/>
            <a:cxnLst/>
            <a:rect l="l" t="t" r="r" b="b"/>
            <a:pathLst>
              <a:path w="2761685" h="2196000">
                <a:moveTo>
                  <a:pt x="0" y="0"/>
                </a:moveTo>
                <a:lnTo>
                  <a:pt x="2761685" y="0"/>
                </a:lnTo>
                <a:lnTo>
                  <a:pt x="2318746" y="2196000"/>
                </a:lnTo>
                <a:lnTo>
                  <a:pt x="0" y="219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4"/>
          <p:cNvSpPr/>
          <p:nvPr/>
        </p:nvSpPr>
        <p:spPr>
          <a:xfrm>
            <a:off x="2548726" y="1473750"/>
            <a:ext cx="6628125" cy="2196000"/>
          </a:xfrm>
          <a:custGeom>
            <a:avLst/>
            <a:gdLst/>
            <a:ahLst/>
            <a:cxnLst/>
            <a:rect l="l" t="t" r="r" b="b"/>
            <a:pathLst>
              <a:path w="6628125" h="2196000">
                <a:moveTo>
                  <a:pt x="442939" y="0"/>
                </a:moveTo>
                <a:lnTo>
                  <a:pt x="6628125" y="0"/>
                </a:lnTo>
                <a:lnTo>
                  <a:pt x="6628125" y="2196000"/>
                </a:lnTo>
                <a:lnTo>
                  <a:pt x="0" y="2196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3084427"/>
            <a:ext cx="18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讲师：顾卫钢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5385104" y="3114926"/>
            <a:ext cx="168120" cy="21600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62210" y="2187791"/>
            <a:ext cx="5902278" cy="56168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chemeClr val="bg1"/>
                </a:solidFill>
              </a:rPr>
              <a:t>将程序烧写在</a:t>
            </a:r>
            <a:r>
              <a:rPr lang="en-US" altLang="zh-CN" sz="3200" spc="300" dirty="0">
                <a:solidFill>
                  <a:schemeClr val="bg1"/>
                </a:solidFill>
              </a:rPr>
              <a:t>Flash</a:t>
            </a:r>
            <a:r>
              <a:rPr lang="zh-CN" altLang="en-US" sz="3200" spc="300" dirty="0">
                <a:solidFill>
                  <a:schemeClr val="bg1"/>
                </a:solidFill>
              </a:rPr>
              <a:t>中 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67544" y="1745324"/>
            <a:ext cx="1652852" cy="1652852"/>
            <a:chOff x="6775328" y="630868"/>
            <a:chExt cx="1652852" cy="1652852"/>
          </a:xfrm>
        </p:grpSpPr>
        <p:sp>
          <p:nvSpPr>
            <p:cNvPr id="26" name="椭圆 25"/>
            <p:cNvSpPr/>
            <p:nvPr/>
          </p:nvSpPr>
          <p:spPr>
            <a:xfrm>
              <a:off x="6775328" y="630868"/>
              <a:ext cx="1652852" cy="1652852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539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6959915" y="815455"/>
              <a:ext cx="1283679" cy="12836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76200" dist="1016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71" tIns="34285" rIns="68571" bIns="34285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en-US" sz="2100" b="1"/>
            </a:p>
          </p:txBody>
        </p:sp>
        <p:sp>
          <p:nvSpPr>
            <p:cNvPr id="28" name="KSO_Shape"/>
            <p:cNvSpPr>
              <a:spLocks noChangeAspect="1"/>
            </p:cNvSpPr>
            <p:nvPr/>
          </p:nvSpPr>
          <p:spPr bwMode="auto">
            <a:xfrm>
              <a:off x="7214180" y="1164029"/>
              <a:ext cx="775149" cy="586531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2" name="2"/>
          <p:cNvSpPr/>
          <p:nvPr>
            <p:custDataLst>
              <p:tags r:id="rId1"/>
            </p:custDataLst>
          </p:nvPr>
        </p:nvSpPr>
        <p:spPr>
          <a:xfrm>
            <a:off x="5998020" y="78908"/>
            <a:ext cx="765377" cy="75653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3" name="1"/>
          <p:cNvSpPr/>
          <p:nvPr>
            <p:custDataLst>
              <p:tags r:id="rId2"/>
            </p:custDataLst>
          </p:nvPr>
        </p:nvSpPr>
        <p:spPr>
          <a:xfrm>
            <a:off x="5272345" y="-285387"/>
            <a:ext cx="520817" cy="520817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4" name="3"/>
          <p:cNvSpPr/>
          <p:nvPr>
            <p:custDataLst>
              <p:tags r:id="rId3"/>
            </p:custDataLst>
          </p:nvPr>
        </p:nvSpPr>
        <p:spPr>
          <a:xfrm>
            <a:off x="6839826" y="-572185"/>
            <a:ext cx="947414" cy="936468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5" name="4"/>
          <p:cNvSpPr/>
          <p:nvPr>
            <p:custDataLst>
              <p:tags r:id="rId4"/>
            </p:custDataLst>
          </p:nvPr>
        </p:nvSpPr>
        <p:spPr>
          <a:xfrm>
            <a:off x="7979664" y="-120201"/>
            <a:ext cx="596669" cy="589775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6" name="6"/>
          <p:cNvSpPr/>
          <p:nvPr>
            <p:custDataLst>
              <p:tags r:id="rId5"/>
            </p:custDataLst>
          </p:nvPr>
        </p:nvSpPr>
        <p:spPr>
          <a:xfrm>
            <a:off x="8797087" y="-510681"/>
            <a:ext cx="722005" cy="713663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7" name="5"/>
          <p:cNvSpPr/>
          <p:nvPr>
            <p:custDataLst>
              <p:tags r:id="rId6"/>
            </p:custDataLst>
          </p:nvPr>
        </p:nvSpPr>
        <p:spPr>
          <a:xfrm>
            <a:off x="8647909" y="423634"/>
            <a:ext cx="195306" cy="195306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249" tIns="51123" rIns="102249" bIns="51123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8" name="8"/>
          <p:cNvSpPr/>
          <p:nvPr>
            <p:custDataLst>
              <p:tags r:id="rId7"/>
            </p:custDataLst>
          </p:nvPr>
        </p:nvSpPr>
        <p:spPr>
          <a:xfrm flipH="1">
            <a:off x="2371520" y="4912873"/>
            <a:ext cx="765377" cy="75653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9" name="7"/>
          <p:cNvSpPr/>
          <p:nvPr>
            <p:custDataLst>
              <p:tags r:id="rId8"/>
            </p:custDataLst>
          </p:nvPr>
        </p:nvSpPr>
        <p:spPr>
          <a:xfrm flipH="1">
            <a:off x="3348157" y="4734697"/>
            <a:ext cx="520817" cy="52081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0" name="9"/>
          <p:cNvSpPr/>
          <p:nvPr>
            <p:custDataLst>
              <p:tags r:id="rId9"/>
            </p:custDataLst>
          </p:nvPr>
        </p:nvSpPr>
        <p:spPr>
          <a:xfrm flipH="1">
            <a:off x="1259632" y="4587974"/>
            <a:ext cx="947414" cy="936468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1" name="9"/>
          <p:cNvSpPr/>
          <p:nvPr>
            <p:custDataLst>
              <p:tags r:id="rId10"/>
            </p:custDataLst>
          </p:nvPr>
        </p:nvSpPr>
        <p:spPr>
          <a:xfrm flipH="1">
            <a:off x="524650" y="4934310"/>
            <a:ext cx="596669" cy="589775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2" name="11"/>
          <p:cNvSpPr/>
          <p:nvPr>
            <p:custDataLst>
              <p:tags r:id="rId11"/>
            </p:custDataLst>
          </p:nvPr>
        </p:nvSpPr>
        <p:spPr>
          <a:xfrm flipH="1">
            <a:off x="-418155" y="4578455"/>
            <a:ext cx="722005" cy="713663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3" name="10"/>
          <p:cNvSpPr/>
          <p:nvPr>
            <p:custDataLst>
              <p:tags r:id="rId12"/>
            </p:custDataLst>
          </p:nvPr>
        </p:nvSpPr>
        <p:spPr>
          <a:xfrm flipH="1">
            <a:off x="357841" y="4897452"/>
            <a:ext cx="195306" cy="195306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25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3" presetClass="entr" presetSubtype="528" fill="hold" grpId="0" nodeType="afterEffect">
                                  <p:stCondLst>
                                    <p:cond delay="218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318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353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grpId="0" nodeType="withEffect">
                                  <p:stCondLst>
                                    <p:cond delay="579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grpId="0" nodeType="withEffect">
                                  <p:stCondLst>
                                    <p:cond delay="592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grpId="0" nodeType="withEffect">
                                  <p:stCondLst>
                                    <p:cond delay="361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grpId="0" nodeType="withEffect">
                                  <p:stCondLst>
                                    <p:cond delay="311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grpId="0" nodeType="withEffect">
                                  <p:stCondLst>
                                    <p:cond delay="265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grpId="0" nodeType="withEffect">
                                  <p:stCondLst>
                                    <p:cond delay="459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/>
      <p:bldP spid="14" grpId="0" animBg="1"/>
      <p:bldP spid="18" grpId="0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F28335</a:t>
            </a:r>
            <a:r>
              <a:rPr lang="zh-CN" altLang="en-US" dirty="0"/>
              <a:t>的上电启动过程</a:t>
            </a:r>
          </a:p>
        </p:txBody>
      </p:sp>
      <p:sp>
        <p:nvSpPr>
          <p:cNvPr id="6" name="矩形 5"/>
          <p:cNvSpPr/>
          <p:nvPr/>
        </p:nvSpPr>
        <p:spPr>
          <a:xfrm>
            <a:off x="719572" y="843558"/>
            <a:ext cx="77048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在开始介绍下面的内容前，先看下相关的例程资源，因为接下来讲解的内容是围绕这些例程来进行的。相关例程所在的路径为：“光盘资源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/project example/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第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章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/v6/”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，里面有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个工程文件夹和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need files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文件夹，如图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x-4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43" y="2412554"/>
            <a:ext cx="6316114" cy="170705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32567" y="4365169"/>
            <a:ext cx="2878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x-4 project example</a:t>
            </a:r>
            <a:endParaRPr lang="zh-CN" altLang="zh-CN" sz="2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F28335</a:t>
            </a:r>
            <a:r>
              <a:rPr lang="zh-CN" altLang="en-US" dirty="0"/>
              <a:t>的上电启动过程</a:t>
            </a:r>
          </a:p>
        </p:txBody>
      </p:sp>
      <p:sp>
        <p:nvSpPr>
          <p:cNvPr id="6" name="矩形 5"/>
          <p:cNvSpPr/>
          <p:nvPr/>
        </p:nvSpPr>
        <p:spPr>
          <a:xfrm>
            <a:off x="719572" y="1707654"/>
            <a:ext cx="7704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x-4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中的例程所实现的功能是一样的，都是控制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LED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灯的闪烁，区别就在于运行的存储器不一样，分别是：</a:t>
            </a:r>
          </a:p>
          <a:p>
            <a:pPr indent="444500"/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· 0_led_ram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中运行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；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444500"/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· 1_led_flash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中运行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；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444500"/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·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2_led_flash_copysections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：从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中复制段到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中运行；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444500"/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· 3_led_flash_copyfunctions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中复制函数到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中运行。</a:t>
            </a:r>
          </a:p>
        </p:txBody>
      </p:sp>
    </p:spTree>
    <p:extLst>
      <p:ext uri="{BB962C8B-B14F-4D97-AF65-F5344CB8AC3E}">
        <p14:creationId xmlns:p14="http://schemas.microsoft.com/office/powerpoint/2010/main" val="59938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程序在</a:t>
            </a:r>
            <a:r>
              <a:rPr lang="en-US" altLang="zh-CN" dirty="0"/>
              <a:t>Flash</a:t>
            </a:r>
            <a:r>
              <a:rPr lang="zh-CN" altLang="en-US" dirty="0"/>
              <a:t>中运行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1018346"/>
            <a:ext cx="7704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之前所介绍的工程都是下载到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里运行的，一是要连着仿真器才能运行，二是如果电路板关闭电源，则下载到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里的程序就不存在了，下次运行必需再连接仿真器，通过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CCS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将工程的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.out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文件重新下载到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里。作为一个产品而言的话，这是无法接受的情况，不可能在使用前每次都要重新下载代码，那如何解决这个问题呢？可以把工程烧写到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的内部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中，它是一块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256K×16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位的掉电可保存的存储器，也就是代码一旦烧写到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中，即使电路板掉电，存储在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内的程序也不会丢失。通常在一个项目的初期，比较适合将程序下载到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里进行运行调试，因为这样比较方便，但是当最终程序全部调试完成后，需要做成产品销售时，就得将程序烧写到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里。在某些特殊的场合，比如在做高电压实验时，可以考虑将程序烧写到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里面进行调试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72278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程序在</a:t>
            </a:r>
            <a:r>
              <a:rPr lang="en-US" altLang="zh-CN" dirty="0"/>
              <a:t>Flash</a:t>
            </a:r>
            <a:r>
              <a:rPr lang="zh-CN" altLang="en-US" dirty="0"/>
              <a:t>中运行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1347614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下面将详细介绍如何将一个在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中运行的程序修改成可以烧写到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中，并且可以脱机正常运行的程序。</a:t>
            </a:r>
          </a:p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值得一提的是，上面提出了两个目标，一是可以烧写到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中，二是脱机后可以正常运行。如果没有对工程进行正确地修改，往往会遇到这样的情况，程序是顺利地烧写到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了，整个过程也没有任何错误提示，但是给电路板重新上电之后，发现程序并没有正常地运行，这就是说只实现了第一个目标，而并没有实现第二个目标，但第二个目标其实才是终极目标。接下来，一步步地演示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0_led_ram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这个工程修改成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1_led_flash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8825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程序在</a:t>
            </a:r>
            <a:r>
              <a:rPr lang="en-US" altLang="zh-CN" dirty="0"/>
              <a:t>Flash</a:t>
            </a:r>
            <a:r>
              <a:rPr lang="zh-CN" altLang="en-US" dirty="0"/>
              <a:t>中运行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742295"/>
            <a:ext cx="77048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	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CCS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中导入工程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0_led_ram,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x-5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2.	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右击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F28335_RAM_lnk.cmd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，然后单击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Delete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F28335_RAM_lnk.cmd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从工程中删除， 这是适合下载到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空间的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CMD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文件，如图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x-6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3.	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打开图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x-4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need files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文件夹，打开文件夹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，然后：</a:t>
            </a:r>
          </a:p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·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F28335_nonBIOS_flash.cmd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复制到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0_led_ram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工程的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cmd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文件夹内，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F28335_nonBIOS_flash.cmd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是适合烧写到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空间的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CMD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文件，它将工程编译产生的各个段都分配到了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的内部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163" algn="just"/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·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F28335_example.h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复制到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0_led_ram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工程的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include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文件夹内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163" algn="just"/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· 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CodeStartBranch.asm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Passwords.asm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Flash.c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复制到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0_led_ram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工程的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source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文件夹内，这时的工程如图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x-7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所示。这里，先详细得来解读下这三个文件的内容及其作用。</a:t>
            </a:r>
          </a:p>
        </p:txBody>
      </p:sp>
    </p:spTree>
    <p:extLst>
      <p:ext uri="{BB962C8B-B14F-4D97-AF65-F5344CB8AC3E}">
        <p14:creationId xmlns:p14="http://schemas.microsoft.com/office/powerpoint/2010/main" val="221731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程序在</a:t>
            </a:r>
            <a:r>
              <a:rPr lang="en-US" altLang="zh-CN" dirty="0"/>
              <a:t>Flash</a:t>
            </a:r>
            <a:r>
              <a:rPr lang="zh-CN" altLang="en-US" dirty="0"/>
              <a:t>中运行</a:t>
            </a:r>
          </a:p>
        </p:txBody>
      </p:sp>
      <p:pic>
        <p:nvPicPr>
          <p:cNvPr id="5" name="图片 4" descr="led_ram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977" y="866552"/>
            <a:ext cx="2938769" cy="3797558"/>
          </a:xfrm>
          <a:prstGeom prst="rect">
            <a:avLst/>
          </a:prstGeom>
        </p:spPr>
      </p:pic>
      <p:pic>
        <p:nvPicPr>
          <p:cNvPr id="6" name="图片 5" descr="x-6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4532" y="866552"/>
            <a:ext cx="4259434" cy="36690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43608" y="4664110"/>
            <a:ext cx="326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zh-CN" altLang="zh-CN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x-5 </a:t>
            </a:r>
            <a:r>
              <a:rPr lang="zh-CN" altLang="zh-CN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导入工程“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0_led_ram</a:t>
            </a:r>
            <a:r>
              <a:rPr lang="zh-CN" altLang="zh-CN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2000" dirty="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40240" y="4619472"/>
            <a:ext cx="352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zh-CN" altLang="zh-CN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x-6 </a:t>
            </a:r>
            <a:r>
              <a:rPr lang="zh-CN" altLang="zh-CN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删除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F28335_RAM_lnk.cmd</a:t>
            </a:r>
            <a:endParaRPr lang="zh-CN" altLang="zh-CN" sz="2000" dirty="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7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程序在</a:t>
            </a:r>
            <a:r>
              <a:rPr lang="en-US" altLang="zh-CN" dirty="0"/>
              <a:t>Flash</a:t>
            </a:r>
            <a:r>
              <a:rPr lang="zh-CN" altLang="en-US" dirty="0"/>
              <a:t>中运行</a:t>
            </a:r>
          </a:p>
        </p:txBody>
      </p:sp>
      <p:pic>
        <p:nvPicPr>
          <p:cNvPr id="8" name="图片 7" descr="x-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560" y="766405"/>
            <a:ext cx="2974054" cy="39655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552" y="4731990"/>
            <a:ext cx="291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zh-CN" altLang="zh-CN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x-7 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替换完文件后的工程</a:t>
            </a:r>
            <a:endParaRPr lang="zh-CN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5612" y="621615"/>
            <a:ext cx="50368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1000"/>
              </a:spcAft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首先来看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CodeStartBranch.asm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，后缀名为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asm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的文件是指用汇编语言编写的源文件，文件内容如程序清单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x-1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所示。不难看出，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CodeStartBranch.asm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的作用就是重新定义了程序的入口地址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code_start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，本来默认的入口地址是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_c_int00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。由于这个文件的作用，程序将从段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code_start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处开始启动，如果设定了禁止看门狗，则程序将跳转到禁止看门狗的子函数，然后再跳转到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_c_int00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；如果没有禁止看门狗，则程序直接跳转到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_c_int00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84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程序在</a:t>
            </a:r>
            <a:r>
              <a:rPr lang="en-US" altLang="zh-CN" dirty="0"/>
              <a:t>Flash</a:t>
            </a:r>
            <a:r>
              <a:rPr lang="zh-CN" altLang="en-US" dirty="0"/>
              <a:t>中运行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00543"/>
              </p:ext>
            </p:extLst>
          </p:nvPr>
        </p:nvGraphicFramePr>
        <p:xfrm>
          <a:off x="1168158" y="864870"/>
          <a:ext cx="6807684" cy="34137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807684">
                  <a:extLst>
                    <a:ext uri="{9D8B030D-6E8A-4147-A177-3AD203B41FA5}">
                      <a16:colId xmlns:a16="http://schemas.microsoft.com/office/drawing/2014/main" val="2310192147"/>
                    </a:ext>
                  </a:extLst>
                </a:gridCol>
              </a:tblGrid>
              <a:tr h="3394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***********************************************************************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* File: Passwords.asm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* Devices: TMS320F2833x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* Author: David M. Alter, Texas Instruments Inc.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* History: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*   12/18/07 - original (D. Alter)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***********************************************************************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	.sect "passwords"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	.</a:t>
                      </a:r>
                      <a:r>
                        <a:rPr lang="en-US" sz="700" dirty="0" err="1">
                          <a:effectLst/>
                        </a:rPr>
                        <a:t>int</a:t>
                      </a:r>
                      <a:r>
                        <a:rPr lang="en-US" sz="700" dirty="0">
                          <a:effectLst/>
                        </a:rPr>
                        <a:t>	0xFFFF		;PWL0 (LSW of 128-bit password)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	.</a:t>
                      </a:r>
                      <a:r>
                        <a:rPr lang="en-US" sz="700" dirty="0" err="1">
                          <a:effectLst/>
                        </a:rPr>
                        <a:t>int</a:t>
                      </a:r>
                      <a:r>
                        <a:rPr lang="en-US" sz="700" dirty="0">
                          <a:effectLst/>
                        </a:rPr>
                        <a:t>	0xFFFF		;PWL1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	.</a:t>
                      </a:r>
                      <a:r>
                        <a:rPr lang="en-US" sz="700" dirty="0" err="1">
                          <a:effectLst/>
                        </a:rPr>
                        <a:t>int</a:t>
                      </a:r>
                      <a:r>
                        <a:rPr lang="en-US" sz="700" dirty="0">
                          <a:effectLst/>
                        </a:rPr>
                        <a:t>	0xFFFF		;PWL2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	.</a:t>
                      </a:r>
                      <a:r>
                        <a:rPr lang="en-US" sz="700" dirty="0" err="1">
                          <a:effectLst/>
                        </a:rPr>
                        <a:t>int</a:t>
                      </a:r>
                      <a:r>
                        <a:rPr lang="en-US" sz="700" dirty="0">
                          <a:effectLst/>
                        </a:rPr>
                        <a:t>	0xFFFF		;PWL3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	.</a:t>
                      </a:r>
                      <a:r>
                        <a:rPr lang="en-US" sz="700" dirty="0" err="1">
                          <a:effectLst/>
                        </a:rPr>
                        <a:t>int</a:t>
                      </a:r>
                      <a:r>
                        <a:rPr lang="en-US" sz="700" dirty="0">
                          <a:effectLst/>
                        </a:rPr>
                        <a:t>	0xFFFF		;PWL4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	.</a:t>
                      </a:r>
                      <a:r>
                        <a:rPr lang="en-US" sz="700" dirty="0" err="1">
                          <a:effectLst/>
                        </a:rPr>
                        <a:t>int</a:t>
                      </a:r>
                      <a:r>
                        <a:rPr lang="en-US" sz="700" dirty="0">
                          <a:effectLst/>
                        </a:rPr>
                        <a:t>	0xFFFF		;PWL5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	.</a:t>
                      </a:r>
                      <a:r>
                        <a:rPr lang="en-US" sz="700" dirty="0" err="1">
                          <a:effectLst/>
                        </a:rPr>
                        <a:t>int</a:t>
                      </a:r>
                      <a:r>
                        <a:rPr lang="en-US" sz="700" dirty="0">
                          <a:effectLst/>
                        </a:rPr>
                        <a:t>	0xFFFF		;PWL6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	.</a:t>
                      </a:r>
                      <a:r>
                        <a:rPr lang="en-US" sz="700" dirty="0" err="1">
                          <a:effectLst/>
                        </a:rPr>
                        <a:t>int</a:t>
                      </a:r>
                      <a:r>
                        <a:rPr lang="en-US" sz="700" dirty="0">
                          <a:effectLst/>
                        </a:rPr>
                        <a:t>	0xFFFF		;PWL7 (MSW of 128-bit password)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	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***********************************************************************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	.sect "</a:t>
                      </a:r>
                      <a:r>
                        <a:rPr lang="en-US" sz="700" dirty="0" err="1">
                          <a:effectLst/>
                        </a:rPr>
                        <a:t>csm_rsvd</a:t>
                      </a:r>
                      <a:r>
                        <a:rPr lang="en-US" sz="700" dirty="0">
                          <a:effectLst/>
                        </a:rPr>
                        <a:t>"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	.loop (33FFF5h - 33FF80h + 1)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		.</a:t>
                      </a:r>
                      <a:r>
                        <a:rPr lang="en-US" sz="700" dirty="0" err="1">
                          <a:effectLst/>
                        </a:rPr>
                        <a:t>int</a:t>
                      </a:r>
                      <a:r>
                        <a:rPr lang="en-US" sz="700" dirty="0">
                          <a:effectLst/>
                        </a:rPr>
                        <a:t> 0x0000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	.</a:t>
                      </a:r>
                      <a:r>
                        <a:rPr lang="en-US" sz="700" dirty="0" err="1">
                          <a:effectLst/>
                        </a:rPr>
                        <a:t>endloop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***********************************************************************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	.end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; end of file Passwords.asm</a:t>
                      </a:r>
                      <a:endParaRPr lang="zh-CN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zh-CN" sz="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790" marR="44790" marT="0" marB="0"/>
                </a:tc>
                <a:extLst>
                  <a:ext uri="{0D108BD9-81ED-4DB2-BD59-A6C34878D82A}">
                    <a16:rowId xmlns:a16="http://schemas.microsoft.com/office/drawing/2014/main" val="418830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99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程序在</a:t>
            </a:r>
            <a:r>
              <a:rPr lang="en-US" altLang="zh-CN" dirty="0"/>
              <a:t>Flash</a:t>
            </a:r>
            <a:r>
              <a:rPr lang="zh-CN" altLang="en-US" dirty="0"/>
              <a:t>中运行</a:t>
            </a:r>
          </a:p>
        </p:txBody>
      </p:sp>
      <p:sp>
        <p:nvSpPr>
          <p:cNvPr id="9" name="矩形 8"/>
          <p:cNvSpPr/>
          <p:nvPr/>
        </p:nvSpPr>
        <p:spPr>
          <a:xfrm>
            <a:off x="579249" y="771550"/>
            <a:ext cx="79855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>
              <a:lnSpc>
                <a:spcPct val="150000"/>
              </a:lnSpc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最后来看下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Flash.c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，这是对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进行初始化的文件，文件内容如程序清单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所示。其主要作用有两个，一个是定义了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InitFlash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函数，就是对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寄存器进行适当的设置，这样使得程序烧写到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内后可以正常地运行；另一个是通过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#pragma CODE_SECTION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命令为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InitFlash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函数定义了段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secureRamFuncs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，当程序编译后，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InitFlash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函数就会被存放到段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secureRamFuncs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中。这里需要提一下的是，请到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DSP2833x_SysCtrl.c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文件里查看下，是否也有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InitFlash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函数，如果有，请将其注释掉或者删掉，不然编译工程的时候会出现函数重复定义的错误。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5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程序在</a:t>
            </a:r>
            <a:r>
              <a:rPr lang="en-US" altLang="zh-CN" dirty="0"/>
              <a:t>Flash</a:t>
            </a:r>
            <a:r>
              <a:rPr lang="zh-CN" altLang="en-US" dirty="0"/>
              <a:t>中运行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69884"/>
              </p:ext>
            </p:extLst>
          </p:nvPr>
        </p:nvGraphicFramePr>
        <p:xfrm>
          <a:off x="1043608" y="987574"/>
          <a:ext cx="4248473" cy="38862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248473">
                  <a:extLst>
                    <a:ext uri="{9D8B030D-6E8A-4147-A177-3AD203B41FA5}">
                      <a16:colId xmlns:a16="http://schemas.microsoft.com/office/drawing/2014/main" val="1083285583"/>
                    </a:ext>
                  </a:extLst>
                </a:gridCol>
              </a:tblGrid>
              <a:tr h="3394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/**********************************************************************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* File: </a:t>
                      </a:r>
                      <a:r>
                        <a:rPr lang="en-US" sz="500" dirty="0" err="1">
                          <a:effectLst/>
                        </a:rPr>
                        <a:t>Flash.c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* Devices: TMS320F2833x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* Author: David M. Alter, Texas Instruments Inc.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* History: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*   12/18/07 - original (D. Alter)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**********************************************************************/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#include "F28335_example.h"	</a:t>
                      </a:r>
                      <a:r>
                        <a:rPr lang="en-US" sz="500" dirty="0" smtClean="0">
                          <a:effectLst/>
                        </a:rPr>
                        <a:t>// </a:t>
                      </a:r>
                      <a:r>
                        <a:rPr lang="en-US" sz="500" dirty="0">
                          <a:effectLst/>
                        </a:rPr>
                        <a:t>Main include file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 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/**********************************************************************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* Function: </a:t>
                      </a:r>
                      <a:r>
                        <a:rPr lang="en-US" sz="500" dirty="0" err="1">
                          <a:effectLst/>
                        </a:rPr>
                        <a:t>InitFlash</a:t>
                      </a:r>
                      <a:r>
                        <a:rPr lang="en-US" sz="500" dirty="0">
                          <a:effectLst/>
                        </a:rPr>
                        <a:t>()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* Description: Initializes the F2833x flash timing registers.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* be consulted to confirm the flash timing specifications.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**********************************************************************/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#pragma CODE_SECTION(</a:t>
                      </a:r>
                      <a:r>
                        <a:rPr lang="en-US" sz="500" dirty="0" err="1">
                          <a:effectLst/>
                        </a:rPr>
                        <a:t>InitFlash</a:t>
                      </a:r>
                      <a:r>
                        <a:rPr lang="en-US" sz="500" dirty="0">
                          <a:effectLst/>
                        </a:rPr>
                        <a:t>, "</a:t>
                      </a:r>
                      <a:r>
                        <a:rPr lang="en-US" sz="500" dirty="0" err="1">
                          <a:effectLst/>
                        </a:rPr>
                        <a:t>secureRamFuncs</a:t>
                      </a:r>
                      <a:r>
                        <a:rPr lang="en-US" sz="500" dirty="0">
                          <a:effectLst/>
                        </a:rPr>
                        <a:t>")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void </a:t>
                      </a:r>
                      <a:r>
                        <a:rPr lang="en-US" sz="500" dirty="0" err="1">
                          <a:effectLst/>
                        </a:rPr>
                        <a:t>InitFlash</a:t>
                      </a:r>
                      <a:r>
                        <a:rPr lang="en-US" sz="500" dirty="0">
                          <a:effectLst/>
                        </a:rPr>
                        <a:t>(void)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{</a:t>
                      </a:r>
                      <a:endParaRPr lang="zh-CN" sz="500" dirty="0">
                        <a:effectLst/>
                      </a:endParaRPr>
                    </a:p>
                    <a:p>
                      <a:pPr marL="209550"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//Enable EALLOW protected register access</a:t>
                      </a:r>
                      <a:endParaRPr lang="zh-CN" sz="500" dirty="0">
                        <a:effectLst/>
                      </a:endParaRPr>
                    </a:p>
                    <a:p>
                      <a:pPr marL="209550">
                        <a:spcAft>
                          <a:spcPts val="0"/>
                        </a:spcAft>
                      </a:pPr>
                      <a:r>
                        <a:rPr lang="en-US" sz="500" dirty="0" err="1">
                          <a:effectLst/>
                        </a:rPr>
                        <a:t>asm</a:t>
                      </a:r>
                      <a:r>
                        <a:rPr lang="en-US" sz="500" dirty="0">
                          <a:effectLst/>
                        </a:rPr>
                        <a:t>(" EALLOW");	</a:t>
                      </a:r>
                      <a:endParaRPr lang="zh-CN" sz="500" dirty="0">
                        <a:effectLst/>
                      </a:endParaRPr>
                    </a:p>
                    <a:p>
                      <a:pPr marL="209550"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				</a:t>
                      </a:r>
                      <a:endParaRPr lang="zh-CN" sz="5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// Pump and bank set to active mode</a:t>
                      </a:r>
                      <a:endParaRPr lang="zh-CN" sz="5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500" dirty="0" err="1">
                          <a:effectLst/>
                        </a:rPr>
                        <a:t>FlashRegs.FPWR.bit.PWR</a:t>
                      </a:r>
                      <a:r>
                        <a:rPr lang="en-US" sz="500" dirty="0">
                          <a:effectLst/>
                        </a:rPr>
                        <a:t> = 3; </a:t>
                      </a:r>
                      <a:endParaRPr lang="zh-CN" sz="5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// Clear the 3VSTAT bit</a:t>
                      </a:r>
                      <a:endParaRPr lang="zh-CN" sz="5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FlashRegs.FSTATUS.bit.V3STAT = 1; </a:t>
                      </a:r>
                      <a:endParaRPr lang="zh-CN" sz="5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// Sleep to standby transition cycles</a:t>
                      </a:r>
                      <a:endParaRPr lang="zh-CN" sz="5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500" dirty="0" err="1">
                          <a:effectLst/>
                        </a:rPr>
                        <a:t>FlashRegs.FSTDBYWAIT.bit.STDBYWAIT</a:t>
                      </a:r>
                      <a:r>
                        <a:rPr lang="en-US" sz="500" dirty="0">
                          <a:effectLst/>
                        </a:rPr>
                        <a:t> = 0x01FF; </a:t>
                      </a:r>
                      <a:endParaRPr lang="zh-CN" sz="5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// Standby to active transition cycles</a:t>
                      </a:r>
                      <a:endParaRPr lang="zh-CN" sz="5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500" dirty="0" err="1">
                          <a:effectLst/>
                        </a:rPr>
                        <a:t>FlashRegs.FACTIVEWAIT.bit.ACTIVEWAIT</a:t>
                      </a:r>
                      <a:r>
                        <a:rPr lang="en-US" sz="500" dirty="0">
                          <a:effectLst/>
                        </a:rPr>
                        <a:t> = 0x01FF;</a:t>
                      </a:r>
                      <a:endParaRPr lang="zh-CN" sz="5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// Random access </a:t>
                      </a:r>
                      <a:r>
                        <a:rPr lang="en-US" sz="500" dirty="0" err="1">
                          <a:effectLst/>
                        </a:rPr>
                        <a:t>waitstates</a:t>
                      </a:r>
                      <a:r>
                        <a:rPr lang="en-US" sz="500" dirty="0">
                          <a:effectLst/>
                        </a:rPr>
                        <a:t>	</a:t>
                      </a:r>
                      <a:endParaRPr lang="zh-CN" sz="5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500" dirty="0" err="1">
                          <a:effectLst/>
                        </a:rPr>
                        <a:t>FlashRegs.FBANKWAIT.bit.RANDWAIT</a:t>
                      </a:r>
                      <a:r>
                        <a:rPr lang="en-US" sz="500" dirty="0">
                          <a:effectLst/>
                        </a:rPr>
                        <a:t> = 5;			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   // Paged access </a:t>
                      </a:r>
                      <a:r>
                        <a:rPr lang="en-US" sz="500" dirty="0" err="1">
                          <a:effectLst/>
                        </a:rPr>
                        <a:t>waitstates</a:t>
                      </a:r>
                      <a:r>
                        <a:rPr lang="en-US" sz="500" dirty="0">
                          <a:effectLst/>
                        </a:rPr>
                        <a:t>	</a:t>
                      </a:r>
                      <a:endParaRPr lang="zh-CN" sz="5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500" dirty="0" err="1">
                          <a:effectLst/>
                        </a:rPr>
                        <a:t>FlashRegs.FBANKWAIT.bit.PAGEWAIT</a:t>
                      </a:r>
                      <a:r>
                        <a:rPr lang="en-US" sz="500" dirty="0">
                          <a:effectLst/>
                        </a:rPr>
                        <a:t> = 5;				</a:t>
                      </a:r>
                      <a:endParaRPr lang="zh-CN" sz="5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// OTP </a:t>
                      </a:r>
                      <a:r>
                        <a:rPr lang="en-US" sz="500" dirty="0" err="1">
                          <a:effectLst/>
                        </a:rPr>
                        <a:t>waitstates</a:t>
                      </a:r>
                      <a:endParaRPr lang="zh-CN" sz="5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500" dirty="0" err="1">
                          <a:effectLst/>
                        </a:rPr>
                        <a:t>FlashRegs.FOTPWAIT.bit.OTPWAIT</a:t>
                      </a:r>
                      <a:r>
                        <a:rPr lang="en-US" sz="500" dirty="0">
                          <a:effectLst/>
                        </a:rPr>
                        <a:t> = 8;				</a:t>
                      </a:r>
                      <a:endParaRPr lang="zh-CN" sz="5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// Enable the flash pipeline</a:t>
                      </a:r>
                      <a:endParaRPr lang="zh-CN" sz="5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500" dirty="0" err="1">
                          <a:effectLst/>
                        </a:rPr>
                        <a:t>FlashRegs.FOPT.bit.ENPIPE</a:t>
                      </a:r>
                      <a:r>
                        <a:rPr lang="en-US" sz="500" dirty="0">
                          <a:effectLst/>
                        </a:rPr>
                        <a:t> = 1;						</a:t>
                      </a:r>
                      <a:endParaRPr lang="zh-CN" sz="5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// Disable EALLOW protected register access</a:t>
                      </a:r>
                      <a:endParaRPr lang="zh-CN" sz="5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500" dirty="0" err="1">
                          <a:effectLst/>
                        </a:rPr>
                        <a:t>asm</a:t>
                      </a:r>
                      <a:r>
                        <a:rPr lang="en-US" sz="500" dirty="0">
                          <a:effectLst/>
                        </a:rPr>
                        <a:t>(" EDIS");						 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// Force a complete pipeline flush to ensure that the write to the last register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// configured occurs before returning.  Safest thing is to wait 8 full cycles.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    </a:t>
                      </a:r>
                      <a:r>
                        <a:rPr lang="en-US" sz="500" dirty="0" err="1">
                          <a:effectLst/>
                        </a:rPr>
                        <a:t>asm</a:t>
                      </a:r>
                      <a:r>
                        <a:rPr lang="en-US" sz="500" dirty="0">
                          <a:effectLst/>
                        </a:rPr>
                        <a:t>(" RPT #6 || NOP");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} // end of </a:t>
                      </a:r>
                      <a:r>
                        <a:rPr lang="en-US" sz="500" dirty="0" err="1">
                          <a:effectLst/>
                        </a:rPr>
                        <a:t>InitFlash</a:t>
                      </a:r>
                      <a:r>
                        <a:rPr lang="en-US" sz="500" dirty="0" smtClean="0">
                          <a:effectLst/>
                        </a:rPr>
                        <a:t>()</a:t>
                      </a:r>
                      <a:r>
                        <a:rPr lang="en-US" sz="500" dirty="0">
                          <a:effectLst/>
                        </a:rPr>
                        <a:t> </a:t>
                      </a:r>
                      <a:endParaRPr lang="zh-CN" sz="5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zh-CN" sz="5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265" marR="26265" marT="0" marB="0"/>
                </a:tc>
                <a:extLst>
                  <a:ext uri="{0D108BD9-81ED-4DB2-BD59-A6C34878D82A}">
                    <a16:rowId xmlns:a16="http://schemas.microsoft.com/office/drawing/2014/main" val="1743907717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558555" y="4464114"/>
            <a:ext cx="24913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+mn-ea"/>
                <a:cs typeface="Consolas" panose="020B0609020204030204" pitchFamily="49" charset="0"/>
              </a:rPr>
              <a:t>程序清单</a:t>
            </a: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x-3 </a:t>
            </a:r>
            <a:r>
              <a:rPr lang="en-US" altLang="zh-CN" sz="2000" dirty="0" err="1">
                <a:latin typeface="+mn-ea"/>
                <a:cs typeface="Consolas" panose="020B0609020204030204" pitchFamily="49" charset="0"/>
              </a:rPr>
              <a:t>Flash.c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371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将程序烧写在</a:t>
            </a:r>
            <a:r>
              <a:rPr lang="en-US" altLang="zh-CN" dirty="0"/>
              <a:t>Flash</a:t>
            </a:r>
            <a:r>
              <a:rPr lang="zh-CN" altLang="en-US" dirty="0"/>
              <a:t>中 </a:t>
            </a:r>
            <a:endParaRPr lang="en-US" altLang="zh-CN" dirty="0"/>
          </a:p>
        </p:txBody>
      </p:sp>
      <p:sp>
        <p:nvSpPr>
          <p:cNvPr id="3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35596" y="1419622"/>
            <a:ext cx="7272808" cy="3024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538163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前面介绍的工程都是通过仿真器下载到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RAM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中调试运行的，如果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掉电，则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RAM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中的代码就会失去，所以当调试完成后，工程就需要固化到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Flash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中，使其能够脱离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CCS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开发环境和仿真器而独立运行。本章将介绍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上电的启动过程，如何将工程烧写在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FLASH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中运行，以及如何将代码段从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Flash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复制到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RAM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中运行。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程序在</a:t>
            </a:r>
            <a:r>
              <a:rPr lang="en-US" altLang="zh-CN" dirty="0"/>
              <a:t>Flash</a:t>
            </a:r>
            <a:r>
              <a:rPr lang="zh-CN" altLang="en-US" dirty="0"/>
              <a:t>中运行</a:t>
            </a:r>
          </a:p>
        </p:txBody>
      </p:sp>
      <p:sp>
        <p:nvSpPr>
          <p:cNvPr id="9" name="矩形 8"/>
          <p:cNvSpPr/>
          <p:nvPr/>
        </p:nvSpPr>
        <p:spPr>
          <a:xfrm>
            <a:off x="179512" y="699542"/>
            <a:ext cx="8766719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100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打开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main.c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，添加代码，具体内容见程序清单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。如果在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中执行针对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控制寄存器的初始化代码，也就是函数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InitFlash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，将会发生不可预计的后果，所以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InitFlash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函数必须从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（载入地址）复制到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RAM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（运行地址）中运行。这里，需要用到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语言的内存复制函数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memcpy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</a:p>
          <a:p>
            <a:pPr indent="266700">
              <a:spcAft>
                <a:spcPts val="100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语言中，函数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memcpy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的原型为：</a:t>
            </a:r>
          </a:p>
          <a:p>
            <a:pPr indent="266700">
              <a:spcAft>
                <a:spcPts val="100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void *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memcpy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(void *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dest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void *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src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unsigned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count)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。其功能是从源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src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所指地址的起始位置开始复制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count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个字节的代码到目标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dest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所指向的目标地址开始的存储空间中去。应用在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的代码搬移的话，通常格式是</a:t>
            </a:r>
          </a:p>
          <a:p>
            <a:pPr indent="266700">
              <a:spcAft>
                <a:spcPts val="1000"/>
              </a:spcAft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memcpy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runstart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loadstart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loadsize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</a:p>
          <a:p>
            <a:pPr indent="266700"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也就是从地址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loadstart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开始复制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loadsize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个字节的代码到地址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runstart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开始的空间中去，其中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runstart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是搬移后的段或者函数的运行地址，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loadstart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是需要搬移的段或者函数的起始地址，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loadsize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是其相应代码的字节数。</a:t>
            </a:r>
          </a:p>
        </p:txBody>
      </p:sp>
    </p:spTree>
    <p:extLst>
      <p:ext uri="{BB962C8B-B14F-4D97-AF65-F5344CB8AC3E}">
        <p14:creationId xmlns:p14="http://schemas.microsoft.com/office/powerpoint/2010/main" val="63650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程序在</a:t>
            </a:r>
            <a:r>
              <a:rPr lang="en-US" altLang="zh-CN" dirty="0"/>
              <a:t>Flash</a:t>
            </a:r>
            <a:r>
              <a:rPr lang="zh-CN" altLang="en-US" dirty="0"/>
              <a:t>中运行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56212"/>
              </p:ext>
            </p:extLst>
          </p:nvPr>
        </p:nvGraphicFramePr>
        <p:xfrm>
          <a:off x="611560" y="932512"/>
          <a:ext cx="3672408" cy="3429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1648516340"/>
                    </a:ext>
                  </a:extLst>
                </a:gridCol>
              </a:tblGrid>
              <a:tr h="3394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 smtClean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 smtClean="0">
                          <a:effectLst/>
                        </a:rPr>
                        <a:t>#include "F28335_example.h"	 </a:t>
                      </a:r>
                      <a:endParaRPr lang="zh-CN" sz="300" dirty="0" smtClean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 smtClean="0">
                          <a:effectLst/>
                        </a:rPr>
                        <a:t>#</a:t>
                      </a:r>
                      <a:r>
                        <a:rPr lang="en-US" sz="300" dirty="0">
                          <a:effectLst/>
                        </a:rPr>
                        <a:t>include "DSP2833x_Project.h"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#include &lt;</a:t>
                      </a:r>
                      <a:r>
                        <a:rPr lang="en-US" sz="300" dirty="0" err="1">
                          <a:effectLst/>
                        </a:rPr>
                        <a:t>stdio.h</a:t>
                      </a:r>
                      <a:r>
                        <a:rPr lang="en-US" sz="300" dirty="0">
                          <a:effectLst/>
                        </a:rPr>
                        <a:t>&gt;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#include &lt;</a:t>
                      </a:r>
                      <a:r>
                        <a:rPr lang="en-US" sz="300" dirty="0" err="1">
                          <a:effectLst/>
                        </a:rPr>
                        <a:t>string.h</a:t>
                      </a:r>
                      <a:r>
                        <a:rPr lang="en-US" sz="300" dirty="0">
                          <a:effectLst/>
                        </a:rPr>
                        <a:t>&gt;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/***********************</a:t>
                      </a:r>
                      <a:r>
                        <a:rPr lang="zh-CN" sz="300" dirty="0">
                          <a:effectLst/>
                        </a:rPr>
                        <a:t>需要添加的代码开始</a:t>
                      </a:r>
                      <a:r>
                        <a:rPr lang="en-US" sz="300" dirty="0">
                          <a:effectLst/>
                        </a:rPr>
                        <a:t>******************************/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extern Uint16 </a:t>
                      </a:r>
                      <a:r>
                        <a:rPr lang="en-US" sz="300" dirty="0" err="1">
                          <a:effectLst/>
                        </a:rPr>
                        <a:t>secureRamFuncs_loadstart</a:t>
                      </a:r>
                      <a:r>
                        <a:rPr lang="en-US" sz="300" dirty="0">
                          <a:effectLst/>
                        </a:rPr>
                        <a:t>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extern Uint16 </a:t>
                      </a:r>
                      <a:r>
                        <a:rPr lang="en-US" sz="300" dirty="0" err="1">
                          <a:effectLst/>
                        </a:rPr>
                        <a:t>secureRamFuncs_loadsize</a:t>
                      </a:r>
                      <a:r>
                        <a:rPr lang="en-US" sz="300" dirty="0">
                          <a:effectLst/>
                        </a:rPr>
                        <a:t>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extern Uint16 </a:t>
                      </a:r>
                      <a:r>
                        <a:rPr lang="en-US" sz="300" dirty="0" err="1">
                          <a:effectLst/>
                        </a:rPr>
                        <a:t>secureRamFuncs_runstart</a:t>
                      </a:r>
                      <a:r>
                        <a:rPr lang="en-US" sz="300" dirty="0">
                          <a:effectLst/>
                        </a:rPr>
                        <a:t>;</a:t>
                      </a:r>
                      <a:r>
                        <a:rPr lang="en-US" sz="300" dirty="0">
                          <a:effectLst/>
                          <a:highlight>
                            <a:srgbClr val="D3D3D3"/>
                          </a:highlight>
                        </a:rPr>
                        <a:t> 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/**************************</a:t>
                      </a:r>
                      <a:r>
                        <a:rPr lang="zh-CN" sz="300" dirty="0">
                          <a:effectLst/>
                        </a:rPr>
                        <a:t>需要添加的代码结束</a:t>
                      </a:r>
                      <a:r>
                        <a:rPr lang="en-US" sz="300" dirty="0" smtClean="0">
                          <a:effectLst/>
                        </a:rPr>
                        <a:t>*********************************/</a:t>
                      </a: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void main(void)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{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// Step 1. Initialize System Control: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// PLL, </a:t>
                      </a:r>
                      <a:r>
                        <a:rPr lang="en-US" sz="300" dirty="0" err="1">
                          <a:effectLst/>
                        </a:rPr>
                        <a:t>WatchDog</a:t>
                      </a:r>
                      <a:r>
                        <a:rPr lang="en-US" sz="300" dirty="0">
                          <a:effectLst/>
                        </a:rPr>
                        <a:t>, enable Peripheral Clocks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// This example function is found in the DSP2833x_SysCtrl.c file.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r>
                        <a:rPr lang="en-US" sz="300" dirty="0" err="1">
                          <a:effectLst/>
                        </a:rPr>
                        <a:t>InitSysCtrl</a:t>
                      </a:r>
                      <a:r>
                        <a:rPr lang="en-US" sz="300" dirty="0">
                          <a:effectLst/>
                        </a:rPr>
                        <a:t>();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r>
                        <a:rPr lang="en-US" sz="300" dirty="0" err="1">
                          <a:effectLst/>
                        </a:rPr>
                        <a:t>asm</a:t>
                      </a:r>
                      <a:r>
                        <a:rPr lang="en-US" sz="300" dirty="0">
                          <a:effectLst/>
                        </a:rPr>
                        <a:t>(" RPT #8 || NOP");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 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DINT;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r>
                        <a:rPr lang="en-US" sz="300" dirty="0" err="1">
                          <a:effectLst/>
                        </a:rPr>
                        <a:t>InitGpio</a:t>
                      </a:r>
                      <a:r>
                        <a:rPr lang="en-US" sz="300" dirty="0">
                          <a:effectLst/>
                        </a:rPr>
                        <a:t>();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r>
                        <a:rPr lang="en-US" sz="300" dirty="0" err="1">
                          <a:effectLst/>
                        </a:rPr>
                        <a:t>InitPieCtrl</a:t>
                      </a:r>
                      <a:r>
                        <a:rPr lang="en-US" sz="300" dirty="0">
                          <a:effectLst/>
                        </a:rPr>
                        <a:t>();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en-US" sz="300" dirty="0" smtClean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 smtClean="0">
                          <a:effectLst/>
                        </a:rPr>
                        <a:t>/***********************</a:t>
                      </a:r>
                      <a:r>
                        <a:rPr lang="zh-CN" sz="300" dirty="0">
                          <a:effectLst/>
                        </a:rPr>
                        <a:t>需要添加的代码开始</a:t>
                      </a:r>
                      <a:r>
                        <a:rPr lang="en-US" sz="300" dirty="0">
                          <a:effectLst/>
                        </a:rPr>
                        <a:t>******************************/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r>
                        <a:rPr lang="en-US" sz="300" dirty="0" smtClean="0">
                          <a:effectLst/>
                        </a:rPr>
                        <a:t>// </a:t>
                      </a:r>
                      <a:r>
                        <a:rPr lang="en-US" sz="300" dirty="0">
                          <a:effectLst/>
                        </a:rPr>
                        <a:t>Section </a:t>
                      </a:r>
                      <a:r>
                        <a:rPr lang="en-US" sz="300" dirty="0" err="1">
                          <a:effectLst/>
                        </a:rPr>
                        <a:t>secureRamFuncs</a:t>
                      </a:r>
                      <a:r>
                        <a:rPr lang="en-US" sz="300" dirty="0">
                          <a:effectLst/>
                        </a:rPr>
                        <a:t> contains user defined code that runs from CSM secured RAM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r>
                        <a:rPr lang="en-US" sz="300" dirty="0" err="1">
                          <a:effectLst/>
                        </a:rPr>
                        <a:t>memcpy</a:t>
                      </a:r>
                      <a:r>
                        <a:rPr lang="en-US" sz="300" dirty="0">
                          <a:effectLst/>
                        </a:rPr>
                        <a:t>(&amp;</a:t>
                      </a:r>
                      <a:r>
                        <a:rPr lang="en-US" sz="300" dirty="0" err="1">
                          <a:effectLst/>
                        </a:rPr>
                        <a:t>secureRamFuncs_runstart</a:t>
                      </a:r>
                      <a:r>
                        <a:rPr lang="en-US" sz="300" dirty="0">
                          <a:effectLst/>
                        </a:rPr>
                        <a:t>, &amp;</a:t>
                      </a:r>
                      <a:r>
                        <a:rPr lang="en-US" sz="300" dirty="0" err="1">
                          <a:effectLst/>
                        </a:rPr>
                        <a:t>secureRamFuncs_loadstart</a:t>
                      </a:r>
                      <a:r>
                        <a:rPr lang="en-US" sz="300" dirty="0">
                          <a:effectLst/>
                        </a:rPr>
                        <a:t>, (Uint32)&amp;</a:t>
                      </a:r>
                      <a:r>
                        <a:rPr lang="en-US" sz="300" dirty="0" err="1">
                          <a:effectLst/>
                        </a:rPr>
                        <a:t>secureRamFuncs_loadsize</a:t>
                      </a:r>
                      <a:r>
                        <a:rPr lang="en-US" sz="300" dirty="0">
                          <a:effectLst/>
                        </a:rPr>
                        <a:t>);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//--- Initialize the Flash 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r>
                        <a:rPr lang="en-US" sz="300" dirty="0" err="1">
                          <a:effectLst/>
                        </a:rPr>
                        <a:t>InitFlash</a:t>
                      </a:r>
                      <a:r>
                        <a:rPr lang="en-US" sz="300" dirty="0">
                          <a:effectLst/>
                        </a:rPr>
                        <a:t>();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/**************************</a:t>
                      </a:r>
                      <a:r>
                        <a:rPr lang="zh-CN" sz="300" dirty="0">
                          <a:effectLst/>
                        </a:rPr>
                        <a:t>需要添加的代码结束</a:t>
                      </a:r>
                      <a:r>
                        <a:rPr lang="en-US" sz="300" dirty="0">
                          <a:effectLst/>
                        </a:rPr>
                        <a:t>*********************************/		</a:t>
                      </a:r>
                      <a:endParaRPr lang="zh-CN" sz="300" dirty="0" smtClean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 smtClean="0">
                          <a:effectLst/>
                        </a:rPr>
                        <a:t> // </a:t>
                      </a:r>
                      <a:r>
                        <a:rPr lang="en-US" sz="300" dirty="0">
                          <a:effectLst/>
                        </a:rPr>
                        <a:t>Disable CPU interrupts and clear all CPU interrupt flags: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IER = 0x0000;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IFR = 0x0000;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r>
                        <a:rPr lang="en-US" sz="300" dirty="0" err="1">
                          <a:effectLst/>
                        </a:rPr>
                        <a:t>InitPieVectTable</a:t>
                      </a:r>
                      <a:r>
                        <a:rPr lang="en-US" sz="300" dirty="0">
                          <a:effectLst/>
                        </a:rPr>
                        <a:t>();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r>
                        <a:rPr lang="en-US" sz="300" dirty="0" err="1">
                          <a:effectLst/>
                        </a:rPr>
                        <a:t>asm</a:t>
                      </a:r>
                      <a:r>
                        <a:rPr lang="en-US" sz="300" dirty="0">
                          <a:effectLst/>
                        </a:rPr>
                        <a:t>(" RPT #8 || NOP");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while(1)</a:t>
                      </a:r>
                      <a:endParaRPr lang="zh-CN" sz="3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{   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  </a:t>
                      </a:r>
                      <a:r>
                        <a:rPr lang="en-US" sz="300" dirty="0" err="1">
                          <a:effectLst/>
                        </a:rPr>
                        <a:t>configtestledOFF</a:t>
                      </a:r>
                      <a:r>
                        <a:rPr lang="en-US" sz="300" dirty="0">
                          <a:effectLst/>
                        </a:rPr>
                        <a:t>();</a:t>
                      </a:r>
                      <a:endParaRPr lang="zh-CN" sz="300" dirty="0">
                        <a:effectLst/>
                      </a:endParaRPr>
                    </a:p>
                    <a:p>
                      <a:pPr indent="3175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DELAY_US(200000);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 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  </a:t>
                      </a:r>
                      <a:r>
                        <a:rPr lang="en-US" sz="300" dirty="0" err="1">
                          <a:effectLst/>
                        </a:rPr>
                        <a:t>configtestledON</a:t>
                      </a:r>
                      <a:r>
                        <a:rPr lang="en-US" sz="300" dirty="0">
                          <a:effectLst/>
                        </a:rPr>
                        <a:t>();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  DELAY_US(200000);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}</a:t>
                      </a:r>
                      <a:endParaRPr lang="zh-CN" sz="300" dirty="0">
                        <a:effectLst/>
                      </a:endParaRPr>
                    </a:p>
                    <a:p>
                      <a:pPr indent="635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}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void </a:t>
                      </a:r>
                      <a:r>
                        <a:rPr lang="en-US" sz="300" dirty="0" err="1">
                          <a:effectLst/>
                        </a:rPr>
                        <a:t>configtestledON</a:t>
                      </a:r>
                      <a:r>
                        <a:rPr lang="en-US" sz="300" dirty="0">
                          <a:effectLst/>
                        </a:rPr>
                        <a:t>(void)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{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EALLOW;  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GpioDataRegs.GPASET.bit.GPIO0=1;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GpioDataRegs.GPASET.bit.GPIO1=1;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GpioDataRegs.GPASET.bit.GPIO2=1;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GpioDataRegs.GPASET.bit.GPIO3=1;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GpioDataRegs.GPASET.bit.GPIO4=1;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GpioDataRegs.GPASET.bit.GPIO5=1;   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EDIS;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}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void </a:t>
                      </a:r>
                      <a:r>
                        <a:rPr lang="en-US" sz="300" dirty="0" err="1">
                          <a:effectLst/>
                        </a:rPr>
                        <a:t>configtestledOFF</a:t>
                      </a:r>
                      <a:r>
                        <a:rPr lang="en-US" sz="300" dirty="0">
                          <a:effectLst/>
                        </a:rPr>
                        <a:t>(void)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{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EALLOW;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GpioDataRegs.GPACLEAR.bit.GPIO0=1;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GpioDataRegs.GPACLEAR.bit.GPIO1=1;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GpioDataRegs.GPACLEAR.bit.GPIO2=1;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GpioDataRegs.GPACLEAR.bit.GPIO3=1;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GpioDataRegs.GPACLEAR.bit.GPIO4=1;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GpioDataRegs.GPACLEAR.bit.GPIO5=1;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EDIS;</a:t>
                      </a:r>
                      <a:endParaRPr lang="zh-CN" sz="3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}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603" marR="18603" marT="0" marB="0"/>
                </a:tc>
                <a:extLst>
                  <a:ext uri="{0D108BD9-81ED-4DB2-BD59-A6C34878D82A}">
                    <a16:rowId xmlns:a16="http://schemas.microsoft.com/office/drawing/2014/main" val="75912835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09284" y="4541688"/>
            <a:ext cx="2476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程序清单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x-4 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main.c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18249" y="1695092"/>
            <a:ext cx="457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>
              <a:lnSpc>
                <a:spcPct val="150000"/>
              </a:lnSpc>
              <a:spcAft>
                <a:spcPts val="1000"/>
              </a:spcAft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进行初始化，并将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InitFlash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函数复制到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RAM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中是保证了程序烧写到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中以后，脱机可以正常运行。完成以上的这些操作，就可以对工程重新编译了，这时候生成的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.out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文件就可以烧写到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中运行了。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5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将函数从</a:t>
            </a:r>
            <a:r>
              <a:rPr lang="en-US" altLang="zh-CN" dirty="0"/>
              <a:t>Flash</a:t>
            </a:r>
            <a:r>
              <a:rPr lang="zh-CN" altLang="en-US" dirty="0"/>
              <a:t>复制到</a:t>
            </a:r>
            <a:r>
              <a:rPr lang="en-US" altLang="zh-CN" dirty="0"/>
              <a:t>RAM</a:t>
            </a:r>
            <a:r>
              <a:rPr lang="zh-CN" altLang="en-US" dirty="0"/>
              <a:t>中运行</a:t>
            </a:r>
          </a:p>
        </p:txBody>
      </p:sp>
      <p:sp>
        <p:nvSpPr>
          <p:cNvPr id="4" name="矩形 3"/>
          <p:cNvSpPr/>
          <p:nvPr/>
        </p:nvSpPr>
        <p:spPr>
          <a:xfrm>
            <a:off x="906977" y="1347614"/>
            <a:ext cx="726542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不过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你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很快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就会发现，程序烧写到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中后，运行的速度比在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里慢了，比如这里所举的例子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led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工程，其功能是通过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引脚输出高低电平来控制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LED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灯的闪烁。烧写到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后运行的话，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LED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灯闪烁的速度明显变慢了，这是为什么呢？原来，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在访问内部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时候需要等待状态，所以使得程序运行的速度变慢了。当然，对于大多数应用而言，这种变化并没有带来太大影响，可以就这么使用，但是在某些应用场合，对运行的速度有着比较高的要求，比如医疗设备、运动控制、电机控制等，它们往往为了获得最高的运行速度而要求无等待状态，那怎么解决这个问题呢？</a:t>
            </a:r>
          </a:p>
        </p:txBody>
      </p:sp>
    </p:spTree>
    <p:extLst>
      <p:ext uri="{BB962C8B-B14F-4D97-AF65-F5344CB8AC3E}">
        <p14:creationId xmlns:p14="http://schemas.microsoft.com/office/powerpoint/2010/main" val="26231586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将函数从</a:t>
            </a:r>
            <a:r>
              <a:rPr lang="en-US" altLang="zh-CN" dirty="0"/>
              <a:t>Flash</a:t>
            </a:r>
            <a:r>
              <a:rPr lang="zh-CN" altLang="en-US" dirty="0"/>
              <a:t>复制到</a:t>
            </a:r>
            <a:r>
              <a:rPr lang="en-US" altLang="zh-CN" dirty="0"/>
              <a:t>RAM</a:t>
            </a:r>
            <a:r>
              <a:rPr lang="zh-CN" altLang="en-US" dirty="0"/>
              <a:t>中运行</a:t>
            </a:r>
          </a:p>
        </p:txBody>
      </p:sp>
      <p:sp>
        <p:nvSpPr>
          <p:cNvPr id="4" name="矩形 3"/>
          <p:cNvSpPr/>
          <p:nvPr/>
        </p:nvSpPr>
        <p:spPr>
          <a:xfrm>
            <a:off x="906977" y="1347614"/>
            <a:ext cx="726542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有两种解决方案。一种是将被编译器初始化的代码段从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复制到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；另一种解决方案是只将某些函数从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复制到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。如果工程比较小，可以采用第一种方案，把所有初始化了的段复制到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，然而有些工程初始化了的段可能比所有的内部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还要大，把所有的段都复制过去肯定是不现实的，这时候可以采用第二种方案，只把某些函数或者某些段复制到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中运行。其实，在介绍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InitFlash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函数的时候，已经用到了函数的搬移，下面再举一个例子来讲解如何实现将一个函数从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复制到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中运行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例程代码详见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3_led_flash_copyfunctions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370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将函数从</a:t>
            </a:r>
            <a:r>
              <a:rPr lang="en-US" altLang="zh-CN" dirty="0"/>
              <a:t>Flash</a:t>
            </a:r>
            <a:r>
              <a:rPr lang="zh-CN" altLang="en-US" dirty="0"/>
              <a:t>复制到</a:t>
            </a:r>
            <a:r>
              <a:rPr lang="en-US" altLang="zh-CN" dirty="0"/>
              <a:t>RAM</a:t>
            </a:r>
            <a:r>
              <a:rPr lang="zh-CN" altLang="en-US" dirty="0"/>
              <a:t>中运行</a:t>
            </a:r>
          </a:p>
        </p:txBody>
      </p:sp>
      <p:sp>
        <p:nvSpPr>
          <p:cNvPr id="5" name="矩形 4"/>
          <p:cNvSpPr/>
          <p:nvPr/>
        </p:nvSpPr>
        <p:spPr>
          <a:xfrm>
            <a:off x="188639" y="799520"/>
            <a:ext cx="8766721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>
              <a:lnSpc>
                <a:spcPct val="150000"/>
              </a:lnSpc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比如将工程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0_led_ram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中的函数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configtestledON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configtestledOFF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复制到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RAM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中运行。首先，需要声明三个变量：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49194"/>
              </p:ext>
            </p:extLst>
          </p:nvPr>
        </p:nvGraphicFramePr>
        <p:xfrm>
          <a:off x="1244452" y="1815183"/>
          <a:ext cx="5411470" cy="74676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411470">
                  <a:extLst>
                    <a:ext uri="{9D8B030D-6E8A-4147-A177-3AD203B41FA5}">
                      <a16:colId xmlns:a16="http://schemas.microsoft.com/office/drawing/2014/main" val="544136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extern Uint16 </a:t>
                      </a:r>
                      <a:r>
                        <a:rPr lang="en-US" sz="1400" b="0" dirty="0" err="1">
                          <a:effectLst/>
                        </a:rPr>
                        <a:t>RamFuncs_loadstart</a:t>
                      </a:r>
                      <a:r>
                        <a:rPr lang="en-US" sz="1400" b="0" dirty="0">
                          <a:effectLst/>
                        </a:rPr>
                        <a:t>;</a:t>
                      </a:r>
                      <a:endParaRPr lang="zh-CN" sz="1400" b="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extern Uint16 </a:t>
                      </a:r>
                      <a:r>
                        <a:rPr lang="en-US" sz="1400" b="0" dirty="0" err="1">
                          <a:effectLst/>
                        </a:rPr>
                        <a:t>RamFuncs_loadsize</a:t>
                      </a:r>
                      <a:r>
                        <a:rPr lang="en-US" sz="1400" b="0" dirty="0">
                          <a:effectLst/>
                        </a:rPr>
                        <a:t>;</a:t>
                      </a:r>
                      <a:endParaRPr lang="zh-CN" sz="1400" b="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extern Uint16 </a:t>
                      </a:r>
                      <a:r>
                        <a:rPr lang="en-US" sz="1400" b="0" dirty="0" err="1">
                          <a:effectLst/>
                        </a:rPr>
                        <a:t>RamFuncs_runstart</a:t>
                      </a:r>
                      <a:r>
                        <a:rPr lang="en-US" sz="1400" b="0" dirty="0">
                          <a:effectLst/>
                        </a:rPr>
                        <a:t>;</a:t>
                      </a:r>
                      <a:endParaRPr lang="zh-CN" sz="1400" b="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36709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88638" y="2561943"/>
            <a:ext cx="8766721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>
              <a:lnSpc>
                <a:spcPct val="150000"/>
              </a:lnSpc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然后，用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CODE_SECTION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指令来创建段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RamFuncs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，工程编译后，函数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configtestledON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configtestledOFF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的代码就放在段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RamFuncs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05272"/>
              </p:ext>
            </p:extLst>
          </p:nvPr>
        </p:nvGraphicFramePr>
        <p:xfrm>
          <a:off x="1244452" y="3607832"/>
          <a:ext cx="5411470" cy="42672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411470">
                  <a:extLst>
                    <a:ext uri="{9D8B030D-6E8A-4147-A177-3AD203B41FA5}">
                      <a16:colId xmlns:a16="http://schemas.microsoft.com/office/drawing/2014/main" val="3515962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#pragma CODE_SECTION(</a:t>
                      </a:r>
                      <a:r>
                        <a:rPr lang="en-US" sz="1400" b="0" dirty="0" err="1">
                          <a:effectLst/>
                          <a:latin typeface="+mn-ea"/>
                          <a:ea typeface="+mn-ea"/>
                        </a:rPr>
                        <a:t>configtestledON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, "</a:t>
                      </a:r>
                      <a:r>
                        <a:rPr lang="en-US" sz="1400" b="0" dirty="0" err="1">
                          <a:effectLst/>
                          <a:latin typeface="+mn-ea"/>
                          <a:ea typeface="+mn-ea"/>
                        </a:rPr>
                        <a:t>RamFuncs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")</a:t>
                      </a:r>
                      <a:endParaRPr lang="zh-CN" sz="1400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400" b="0" dirty="0" smtClean="0">
                          <a:effectLst/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pragma CODE_SECTION(</a:t>
                      </a:r>
                      <a:r>
                        <a:rPr lang="en-US" sz="1400" b="0" dirty="0" err="1">
                          <a:effectLst/>
                          <a:latin typeface="+mn-ea"/>
                          <a:ea typeface="+mn-ea"/>
                        </a:rPr>
                        <a:t>configtestledOFF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, "</a:t>
                      </a:r>
                      <a:r>
                        <a:rPr lang="en-US" sz="1400" b="0" dirty="0" err="1">
                          <a:effectLst/>
                          <a:latin typeface="+mn-ea"/>
                          <a:ea typeface="+mn-ea"/>
                        </a:rPr>
                        <a:t>RamFuncs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")</a:t>
                      </a:r>
                      <a:endParaRPr lang="zh-CN" sz="1400" b="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058372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0" y="4111888"/>
            <a:ext cx="9143999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2300">
              <a:spcAft>
                <a:spcPts val="1000"/>
              </a:spcAft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Consolas" panose="020B0609020204030204" pitchFamily="49" charset="0"/>
              </a:rPr>
              <a:t>接着，需要为段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Consolas" panose="020B0609020204030204" pitchFamily="49" charset="0"/>
              </a:rPr>
              <a:t>RamFuncs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Consolas" panose="020B0609020204030204" pitchFamily="49" charset="0"/>
              </a:rPr>
              <a:t>指定存储空间，在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Consolas" panose="020B0609020204030204" pitchFamily="49" charset="0"/>
              </a:rPr>
              <a:t>F28335_nonBIOS</a:t>
            </a:r>
          </a:p>
          <a:p>
            <a:pPr>
              <a:spcAft>
                <a:spcPts val="1000"/>
              </a:spcAft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Consolas" panose="020B0609020204030204" pitchFamily="49" charset="0"/>
              </a:rPr>
              <a:t>_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Consolas" panose="020B0609020204030204" pitchFamily="49" charset="0"/>
              </a:rPr>
              <a:t>flash.cmd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Consolas" panose="020B0609020204030204" pitchFamily="49" charset="0"/>
              </a:rPr>
              <a:t>中的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Consolas" panose="020B0609020204030204" pitchFamily="49" charset="0"/>
              </a:rPr>
              <a:t>SECTIONS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Consolas" panose="020B0609020204030204" pitchFamily="49" charset="0"/>
              </a:rPr>
              <a:t>部分加入下面的代码：</a:t>
            </a:r>
            <a:endParaRPr lang="zh-CN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6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将函数从</a:t>
            </a:r>
            <a:r>
              <a:rPr lang="en-US" altLang="zh-CN" dirty="0"/>
              <a:t>Flash</a:t>
            </a:r>
            <a:r>
              <a:rPr lang="zh-CN" altLang="en-US" dirty="0"/>
              <a:t>复制到</a:t>
            </a:r>
            <a:r>
              <a:rPr lang="en-US" altLang="zh-CN" dirty="0"/>
              <a:t>RAM</a:t>
            </a:r>
            <a:r>
              <a:rPr lang="zh-CN" altLang="en-US" dirty="0"/>
              <a:t>中运行</a:t>
            </a:r>
          </a:p>
        </p:txBody>
      </p:sp>
      <p:sp>
        <p:nvSpPr>
          <p:cNvPr id="5" name="矩形 4"/>
          <p:cNvSpPr/>
          <p:nvPr/>
        </p:nvSpPr>
        <p:spPr>
          <a:xfrm>
            <a:off x="188639" y="627534"/>
            <a:ext cx="8766721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接着，需要为段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RamFuncs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指定存储空间，在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F28335_nonBIOS</a:t>
            </a:r>
          </a:p>
          <a:p>
            <a:pPr>
              <a:spcAft>
                <a:spcPts val="1000"/>
              </a:spcAft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_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flash.cmd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SECTIONS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部分加入下面的代码：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20861"/>
              </p:ext>
            </p:extLst>
          </p:nvPr>
        </p:nvGraphicFramePr>
        <p:xfrm>
          <a:off x="1382928" y="1493193"/>
          <a:ext cx="6378143" cy="11734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378143">
                  <a:extLst>
                    <a:ext uri="{9D8B030D-6E8A-4147-A177-3AD203B41FA5}">
                      <a16:colId xmlns:a16="http://schemas.microsoft.com/office/drawing/2014/main" val="11718441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  <a:latin typeface="+mn-ea"/>
                          <a:ea typeface="+mn-ea"/>
                        </a:rPr>
                        <a:t>RamFuncs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          :   LOAD = FLASH_ABCDEFGH, PAGE = 0                </a:t>
                      </a:r>
                      <a:endParaRPr lang="zh-CN" sz="1400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524000" indent="-1524000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                      RUN = L0123SARAM,      PAGE = 0                                    LOAD_START(_</a:t>
                      </a:r>
                      <a:r>
                        <a:rPr lang="en-US" sz="1400" b="0" dirty="0" err="1">
                          <a:effectLst/>
                          <a:latin typeface="+mn-ea"/>
                          <a:ea typeface="+mn-ea"/>
                        </a:rPr>
                        <a:t>RamFuncs_loadstart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endParaRPr lang="zh-CN" sz="1400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                      LOAD_SIZE(_</a:t>
                      </a:r>
                      <a:r>
                        <a:rPr lang="en-US" sz="1400" b="0" dirty="0" err="1">
                          <a:effectLst/>
                          <a:latin typeface="+mn-ea"/>
                          <a:ea typeface="+mn-ea"/>
                        </a:rPr>
                        <a:t>RamFuncs_loadsize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endParaRPr lang="zh-CN" sz="1400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                      RUN_START(_</a:t>
                      </a:r>
                      <a:r>
                        <a:rPr lang="en-US" sz="1400" b="0" dirty="0" err="1">
                          <a:effectLst/>
                          <a:latin typeface="+mn-ea"/>
                          <a:ea typeface="+mn-ea"/>
                        </a:rPr>
                        <a:t>RamFuncs_runstart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400" b="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760395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55576" y="2663991"/>
            <a:ext cx="72008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Consolas" panose="020B0609020204030204" pitchFamily="49" charset="0"/>
              </a:rPr>
              <a:t>最后，用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Consolas" panose="020B0609020204030204" pitchFamily="49" charset="0"/>
              </a:rPr>
              <a:t>memcpy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Consolas" panose="020B0609020204030204" pitchFamily="49" charset="0"/>
              </a:rPr>
              <a:t>函数将段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Consolas" panose="020B0609020204030204" pitchFamily="49" charset="0"/>
              </a:rPr>
              <a:t>RamFuncs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Consolas" panose="020B0609020204030204" pitchFamily="49" charset="0"/>
              </a:rPr>
              <a:t>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Consolas" panose="020B0609020204030204" pitchFamily="49" charset="0"/>
              </a:rPr>
              <a:t>Flash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Consolas" panose="020B0609020204030204" pitchFamily="49" charset="0"/>
              </a:rPr>
              <a:t>复制到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Consolas" panose="020B0609020204030204" pitchFamily="49" charset="0"/>
              </a:rPr>
              <a:t>RAM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Consolas" panose="020B0609020204030204" pitchFamily="49" charset="0"/>
              </a:rPr>
              <a:t>。</a:t>
            </a:r>
            <a:endParaRPr lang="zh-CN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7044"/>
              </p:ext>
            </p:extLst>
          </p:nvPr>
        </p:nvGraphicFramePr>
        <p:xfrm>
          <a:off x="1397960" y="3197391"/>
          <a:ext cx="6348077" cy="6400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348077">
                  <a:extLst>
                    <a:ext uri="{9D8B030D-6E8A-4147-A177-3AD203B41FA5}">
                      <a16:colId xmlns:a16="http://schemas.microsoft.com/office/drawing/2014/main" val="262540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  <a:latin typeface="+mn-ea"/>
                          <a:ea typeface="+mn-ea"/>
                        </a:rPr>
                        <a:t>memcpy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(&amp;RamFuncs_</a:t>
                      </a:r>
                      <a:r>
                        <a:rPr lang="en-US" sz="1400" b="0" dirty="0" err="1">
                          <a:effectLst/>
                          <a:latin typeface="+mn-ea"/>
                          <a:ea typeface="+mn-ea"/>
                        </a:rPr>
                        <a:t>runstart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,&amp;</a:t>
                      </a:r>
                      <a:r>
                        <a:rPr lang="en-US" sz="1400" b="0" dirty="0" err="1">
                          <a:effectLst/>
                          <a:latin typeface="+mn-ea"/>
                          <a:ea typeface="+mn-ea"/>
                        </a:rPr>
                        <a:t>RamFuncs_loadstart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,(Uint32)&amp; </a:t>
                      </a:r>
                      <a:r>
                        <a:rPr lang="en-US" sz="1400" b="0" dirty="0" err="1">
                          <a:effectLst/>
                          <a:latin typeface="+mn-ea"/>
                          <a:ea typeface="+mn-ea"/>
                        </a:rPr>
                        <a:t>RamFuncs_loadsize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) ;</a:t>
                      </a:r>
                      <a:endParaRPr lang="zh-CN" sz="1400" b="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373904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23528" y="3867004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>
              <a:spcAft>
                <a:spcPts val="1000"/>
              </a:spcAft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Consolas" panose="020B0609020204030204" pitchFamily="49" charset="0"/>
              </a:rPr>
              <a:t>通过上述的操作，就可以实现将函数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configtestledON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configtestledOFF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复制到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RAM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运行了。详细的代码见程序清单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x-5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7045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将函数从</a:t>
            </a:r>
            <a:r>
              <a:rPr lang="en-US" altLang="zh-CN" dirty="0"/>
              <a:t>Flash</a:t>
            </a:r>
            <a:r>
              <a:rPr lang="zh-CN" altLang="en-US" dirty="0"/>
              <a:t>复制到</a:t>
            </a:r>
            <a:r>
              <a:rPr lang="en-US" altLang="zh-CN" dirty="0"/>
              <a:t>RAM</a:t>
            </a:r>
            <a:r>
              <a:rPr lang="zh-CN" altLang="en-US" dirty="0"/>
              <a:t>中运行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3301"/>
              </p:ext>
            </p:extLst>
          </p:nvPr>
        </p:nvGraphicFramePr>
        <p:xfrm>
          <a:off x="467544" y="771550"/>
          <a:ext cx="2736304" cy="381642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387605582"/>
                    </a:ext>
                  </a:extLst>
                </a:gridCol>
              </a:tblGrid>
              <a:tr h="38164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#include "F28335_example.h"	 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#include "DSP2833x_Project.h"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extern Uint16 </a:t>
                      </a:r>
                      <a:r>
                        <a:rPr lang="en-US" sz="300" dirty="0" err="1">
                          <a:effectLst/>
                        </a:rPr>
                        <a:t>secureRamFuncs_loadstart</a:t>
                      </a:r>
                      <a:r>
                        <a:rPr lang="en-US" sz="300" dirty="0">
                          <a:effectLst/>
                        </a:rPr>
                        <a:t>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extern Uint16 </a:t>
                      </a:r>
                      <a:r>
                        <a:rPr lang="en-US" sz="300" dirty="0" err="1">
                          <a:effectLst/>
                        </a:rPr>
                        <a:t>secureRamFuncs_loadsize</a:t>
                      </a:r>
                      <a:r>
                        <a:rPr lang="en-US" sz="300" dirty="0">
                          <a:effectLst/>
                        </a:rPr>
                        <a:t>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extern Uint16 </a:t>
                      </a:r>
                      <a:r>
                        <a:rPr lang="en-US" sz="300" dirty="0" err="1">
                          <a:effectLst/>
                        </a:rPr>
                        <a:t>secureRamFuncs_runstart</a:t>
                      </a:r>
                      <a:r>
                        <a:rPr lang="en-US" sz="300" dirty="0">
                          <a:effectLst/>
                        </a:rPr>
                        <a:t>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extern Uint16 </a:t>
                      </a:r>
                      <a:r>
                        <a:rPr lang="en-US" sz="300" dirty="0" err="1">
                          <a:effectLst/>
                        </a:rPr>
                        <a:t>RamFuncs_loadstart</a:t>
                      </a:r>
                      <a:r>
                        <a:rPr lang="en-US" sz="300" dirty="0">
                          <a:effectLst/>
                        </a:rPr>
                        <a:t>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extern Uint16 </a:t>
                      </a:r>
                      <a:r>
                        <a:rPr lang="en-US" sz="300" dirty="0" err="1">
                          <a:effectLst/>
                        </a:rPr>
                        <a:t>RamFuncs_loadsize</a:t>
                      </a:r>
                      <a:r>
                        <a:rPr lang="en-US" sz="300" dirty="0">
                          <a:effectLst/>
                        </a:rPr>
                        <a:t>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extern Uint16 </a:t>
                      </a:r>
                      <a:r>
                        <a:rPr lang="en-US" sz="300" dirty="0" err="1">
                          <a:effectLst/>
                        </a:rPr>
                        <a:t>RamFuncs_runstart</a:t>
                      </a:r>
                      <a:r>
                        <a:rPr lang="en-US" sz="300" dirty="0">
                          <a:effectLst/>
                        </a:rPr>
                        <a:t>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void main(void)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{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// Step 1. Initialize System Control: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// PLL, </a:t>
                      </a:r>
                      <a:r>
                        <a:rPr lang="en-US" sz="300" dirty="0" err="1">
                          <a:effectLst/>
                        </a:rPr>
                        <a:t>WatchDog</a:t>
                      </a:r>
                      <a:r>
                        <a:rPr lang="en-US" sz="300" dirty="0">
                          <a:effectLst/>
                        </a:rPr>
                        <a:t>, enable Peripheral Clocks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// This example function is found in the DSP2833x_SysCtrl.c file.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r>
                        <a:rPr lang="en-US" sz="300" dirty="0" err="1">
                          <a:effectLst/>
                        </a:rPr>
                        <a:t>InitSysCtrl</a:t>
                      </a:r>
                      <a:r>
                        <a:rPr lang="en-US" sz="300" dirty="0">
                          <a:effectLst/>
                        </a:rPr>
                        <a:t>();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r>
                        <a:rPr lang="en-US" sz="300" dirty="0" err="1">
                          <a:effectLst/>
                        </a:rPr>
                        <a:t>asm</a:t>
                      </a:r>
                      <a:r>
                        <a:rPr lang="en-US" sz="300" dirty="0">
                          <a:effectLst/>
                        </a:rPr>
                        <a:t>(" RPT #8 || NOP");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 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DINT;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r>
                        <a:rPr lang="en-US" sz="300" dirty="0" err="1">
                          <a:effectLst/>
                        </a:rPr>
                        <a:t>InitGpio</a:t>
                      </a:r>
                      <a:r>
                        <a:rPr lang="en-US" sz="300" dirty="0">
                          <a:effectLst/>
                        </a:rPr>
                        <a:t>();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r>
                        <a:rPr lang="en-US" sz="300" dirty="0" err="1">
                          <a:effectLst/>
                        </a:rPr>
                        <a:t>InitPieCtrl</a:t>
                      </a:r>
                      <a:r>
                        <a:rPr lang="en-US" sz="300" dirty="0">
                          <a:effectLst/>
                        </a:rPr>
                        <a:t>();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// Section </a:t>
                      </a:r>
                      <a:r>
                        <a:rPr lang="en-US" sz="300" dirty="0" err="1">
                          <a:effectLst/>
                        </a:rPr>
                        <a:t>secureRamFuncs</a:t>
                      </a:r>
                      <a:r>
                        <a:rPr lang="en-US" sz="300" dirty="0">
                          <a:effectLst/>
                        </a:rPr>
                        <a:t> contains user defined code that runs from CSM secured RAM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r>
                        <a:rPr lang="en-US" sz="300" dirty="0" err="1">
                          <a:effectLst/>
                        </a:rPr>
                        <a:t>memcpy</a:t>
                      </a:r>
                      <a:r>
                        <a:rPr lang="en-US" sz="300" dirty="0">
                          <a:effectLst/>
                        </a:rPr>
                        <a:t>(&amp;</a:t>
                      </a:r>
                      <a:r>
                        <a:rPr lang="en-US" sz="300" dirty="0" err="1">
                          <a:effectLst/>
                        </a:rPr>
                        <a:t>secureRamFuncs_runstart</a:t>
                      </a:r>
                      <a:r>
                        <a:rPr lang="en-US" sz="300" dirty="0">
                          <a:effectLst/>
                        </a:rPr>
                        <a:t>, &amp;</a:t>
                      </a:r>
                      <a:r>
                        <a:rPr lang="en-US" sz="300" dirty="0" err="1">
                          <a:effectLst/>
                        </a:rPr>
                        <a:t>secureRamFuncs_loadstart</a:t>
                      </a:r>
                      <a:r>
                        <a:rPr lang="en-US" sz="300" dirty="0">
                          <a:effectLst/>
                        </a:rPr>
                        <a:t>, (Uint32)&amp;</a:t>
                      </a:r>
                      <a:r>
                        <a:rPr lang="en-US" sz="300" dirty="0" err="1">
                          <a:effectLst/>
                        </a:rPr>
                        <a:t>secureRamFuncs_loadsize</a:t>
                      </a:r>
                      <a:r>
                        <a:rPr lang="en-US" sz="300" dirty="0">
                          <a:effectLst/>
                        </a:rPr>
                        <a:t>);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//--- Initialize the Flash and OTP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r>
                        <a:rPr lang="en-US" sz="300" dirty="0" err="1">
                          <a:effectLst/>
                        </a:rPr>
                        <a:t>InitFlash</a:t>
                      </a:r>
                      <a:r>
                        <a:rPr lang="en-US" sz="300" dirty="0">
                          <a:effectLst/>
                        </a:rPr>
                        <a:t>();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		   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#pragma CODE_SECTION(</a:t>
                      </a:r>
                      <a:r>
                        <a:rPr lang="en-US" sz="300" dirty="0" err="1">
                          <a:effectLst/>
                        </a:rPr>
                        <a:t>configtestledON</a:t>
                      </a:r>
                      <a:r>
                        <a:rPr lang="en-US" sz="300" dirty="0">
                          <a:effectLst/>
                        </a:rPr>
                        <a:t>, "</a:t>
                      </a:r>
                      <a:r>
                        <a:rPr lang="en-US" sz="300" dirty="0" err="1">
                          <a:effectLst/>
                        </a:rPr>
                        <a:t>RamFuncs</a:t>
                      </a:r>
                      <a:r>
                        <a:rPr lang="en-US" sz="300" dirty="0">
                          <a:effectLst/>
                        </a:rPr>
                        <a:t>")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#pragma CODE_SECTION(</a:t>
                      </a:r>
                      <a:r>
                        <a:rPr lang="en-US" sz="300" dirty="0" err="1">
                          <a:effectLst/>
                        </a:rPr>
                        <a:t>configtestledOFF</a:t>
                      </a:r>
                      <a:r>
                        <a:rPr lang="en-US" sz="300" dirty="0">
                          <a:effectLst/>
                        </a:rPr>
                        <a:t>, "</a:t>
                      </a:r>
                      <a:r>
                        <a:rPr lang="en-US" sz="300" dirty="0" err="1">
                          <a:effectLst/>
                        </a:rPr>
                        <a:t>RamFuncs</a:t>
                      </a:r>
                      <a:r>
                        <a:rPr lang="en-US" sz="300" dirty="0">
                          <a:effectLst/>
                        </a:rPr>
                        <a:t>")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r>
                        <a:rPr lang="en-US" sz="300" dirty="0" err="1">
                          <a:effectLst/>
                        </a:rPr>
                        <a:t>memcpy</a:t>
                      </a:r>
                      <a:r>
                        <a:rPr lang="en-US" sz="300" dirty="0">
                          <a:effectLst/>
                        </a:rPr>
                        <a:t>(&amp;</a:t>
                      </a:r>
                      <a:r>
                        <a:rPr lang="en-US" sz="300" dirty="0" err="1">
                          <a:effectLst/>
                        </a:rPr>
                        <a:t>RamFuncs_runstart</a:t>
                      </a:r>
                      <a:r>
                        <a:rPr lang="en-US" sz="300" dirty="0">
                          <a:effectLst/>
                        </a:rPr>
                        <a:t>, &amp;</a:t>
                      </a:r>
                      <a:r>
                        <a:rPr lang="en-US" sz="300" dirty="0" err="1">
                          <a:effectLst/>
                        </a:rPr>
                        <a:t>RamFuncs_loadstart</a:t>
                      </a:r>
                      <a:r>
                        <a:rPr lang="en-US" sz="300" dirty="0">
                          <a:effectLst/>
                        </a:rPr>
                        <a:t>, (Uint32)&amp;</a:t>
                      </a:r>
                      <a:r>
                        <a:rPr lang="en-US" sz="300" dirty="0" err="1">
                          <a:effectLst/>
                        </a:rPr>
                        <a:t>RamFuncs_loadsize</a:t>
                      </a:r>
                      <a:r>
                        <a:rPr lang="en-US" sz="300" dirty="0">
                          <a:effectLst/>
                        </a:rPr>
                        <a:t>);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// Disable CPU interrupts and clear all CPU interrupt flags: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IER = 0x0000;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IFR = 0x0000;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r>
                        <a:rPr lang="en-US" sz="300" dirty="0" err="1">
                          <a:effectLst/>
                        </a:rPr>
                        <a:t>InitPieVectTable</a:t>
                      </a:r>
                      <a:r>
                        <a:rPr lang="en-US" sz="300" dirty="0">
                          <a:effectLst/>
                        </a:rPr>
                        <a:t>();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</a:t>
                      </a:r>
                      <a:r>
                        <a:rPr lang="en-US" sz="300" dirty="0" err="1">
                          <a:effectLst/>
                        </a:rPr>
                        <a:t>asm</a:t>
                      </a:r>
                      <a:r>
                        <a:rPr lang="en-US" sz="300" dirty="0">
                          <a:effectLst/>
                        </a:rPr>
                        <a:t>(" RPT #8 || NOP");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</a:t>
                      </a:r>
                      <a:endParaRPr lang="zh-CN" sz="3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while(1)</a:t>
                      </a:r>
                      <a:endParaRPr lang="zh-CN" sz="300" dirty="0">
                        <a:effectLst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{ 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  </a:t>
                      </a:r>
                      <a:r>
                        <a:rPr lang="en-US" sz="300" dirty="0" err="1">
                          <a:effectLst/>
                        </a:rPr>
                        <a:t>configtestledOFF</a:t>
                      </a:r>
                      <a:r>
                        <a:rPr lang="en-US" sz="300" dirty="0">
                          <a:effectLst/>
                        </a:rPr>
                        <a:t>();</a:t>
                      </a:r>
                      <a:endParaRPr lang="zh-CN" sz="300" dirty="0">
                        <a:effectLst/>
                      </a:endParaRPr>
                    </a:p>
                    <a:p>
                      <a:pPr indent="317500"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DELAY_US(200000);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 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  </a:t>
                      </a:r>
                      <a:r>
                        <a:rPr lang="en-US" sz="300" dirty="0" err="1">
                          <a:effectLst/>
                        </a:rPr>
                        <a:t>configtestledON</a:t>
                      </a:r>
                      <a:r>
                        <a:rPr lang="en-US" sz="300" dirty="0">
                          <a:effectLst/>
                        </a:rPr>
                        <a:t>();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  DELAY_US(200000);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}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}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void </a:t>
                      </a:r>
                      <a:r>
                        <a:rPr lang="en-US" sz="300" dirty="0" err="1">
                          <a:effectLst/>
                        </a:rPr>
                        <a:t>configtestledON</a:t>
                      </a:r>
                      <a:r>
                        <a:rPr lang="en-US" sz="300" dirty="0">
                          <a:effectLst/>
                        </a:rPr>
                        <a:t>(void)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{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EALLOW; 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GpioDataRegs.GPASET.bit.GPIO0=1;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GpioDataRegs.GPASET.bit.GPIO1=1;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GpioDataRegs.GPASET.bit.GPIO2=1;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GpioDataRegs.GPASET.bit.GPIO3=1;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GpioDataRegs.GPASET.bit.GPIO4=1;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GpioDataRegs.GPASET.bit.GPIO5=1;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EDIS;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}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void </a:t>
                      </a:r>
                      <a:r>
                        <a:rPr lang="en-US" sz="300" dirty="0" err="1">
                          <a:effectLst/>
                        </a:rPr>
                        <a:t>configtestledOFF</a:t>
                      </a:r>
                      <a:r>
                        <a:rPr lang="en-US" sz="300" dirty="0">
                          <a:effectLst/>
                        </a:rPr>
                        <a:t>(void)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{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EALLOW;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GpioDataRegs.GPACLEAR.bit.GPIO0=1;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GpioDataRegs.GPACLEAR.bit.GPIO1=1;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GpioDataRegs.GPACLEAR.bit.GPIO2=1;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GpioDataRegs.GPACLEAR.bit.GPIO3=1;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GpioDataRegs.GPACLEAR.bit.GPIO4=1;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GpioDataRegs.GPACLEAR.bit.GPIO5=1;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   EDIS;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}</a:t>
                      </a:r>
                      <a:endParaRPr lang="zh-CN" sz="3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3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7760" marR="17760" marT="0" marB="0" anchor="ctr"/>
                </a:tc>
                <a:extLst>
                  <a:ext uri="{0D108BD9-81ED-4DB2-BD59-A6C34878D82A}">
                    <a16:rowId xmlns:a16="http://schemas.microsoft.com/office/drawing/2014/main" val="16227215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0" y="4587974"/>
            <a:ext cx="417082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zh-CN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程序清单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x-5 </a:t>
            </a:r>
            <a:r>
              <a:rPr lang="zh-CN" altLang="zh-CN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将函数从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Flash</a:t>
            </a:r>
            <a:r>
              <a:rPr lang="zh-CN" altLang="zh-CN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复制到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RAM</a:t>
            </a:r>
            <a:endParaRPr lang="zh-CN" altLang="zh-CN" sz="2000" dirty="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6044" y="1055612"/>
            <a:ext cx="514806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1000"/>
              </a:spcAft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为了验证函数从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复制到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RAM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运行的效果，可以统计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0_led_ram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1_led_flash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3_led_flash_copyfunctions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这三个工程中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configtestledON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函数的运行时间。如图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x-8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所示，在函数开始的地方和结束的地方分别设置一个断点，使用前面介绍过的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clock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功能来计算运行所需的时间。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将函数从</a:t>
            </a:r>
            <a:r>
              <a:rPr lang="en-US" altLang="zh-CN" dirty="0"/>
              <a:t>Flash</a:t>
            </a:r>
            <a:r>
              <a:rPr lang="zh-CN" altLang="en-US" dirty="0"/>
              <a:t>复制到</a:t>
            </a:r>
            <a:r>
              <a:rPr lang="en-US" altLang="zh-CN" dirty="0"/>
              <a:t>RAM</a:t>
            </a:r>
            <a:r>
              <a:rPr lang="zh-CN" altLang="en-US" dirty="0"/>
              <a:t>中运行</a:t>
            </a:r>
          </a:p>
        </p:txBody>
      </p:sp>
      <p:sp>
        <p:nvSpPr>
          <p:cNvPr id="8" name="矩形 7"/>
          <p:cNvSpPr/>
          <p:nvPr/>
        </p:nvSpPr>
        <p:spPr>
          <a:xfrm>
            <a:off x="4337334" y="1755897"/>
            <a:ext cx="47910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程序运行到第一个断点处停下来时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clock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显示的时间为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timer1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，然后继续运行，到第二个断点处停下来时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clock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显示的时间为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timer2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，那么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timer2-timer1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就是两个断点间程序运行所花的时间。具体统计结果如表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 descr="x-8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520" y="1755897"/>
            <a:ext cx="3590017" cy="21840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7916" y="3821547"/>
            <a:ext cx="34876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x-8 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统计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configtestledON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函数的运行时间</a:t>
            </a:r>
            <a:endParaRPr lang="zh-CN" altLang="zh-CN" sz="2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4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将函数从</a:t>
            </a:r>
            <a:r>
              <a:rPr lang="en-US" altLang="zh-CN" dirty="0"/>
              <a:t>Flash</a:t>
            </a:r>
            <a:r>
              <a:rPr lang="zh-CN" altLang="en-US" dirty="0"/>
              <a:t>复制到</a:t>
            </a:r>
            <a:r>
              <a:rPr lang="en-US" altLang="zh-CN" dirty="0"/>
              <a:t>RAM</a:t>
            </a:r>
            <a:r>
              <a:rPr lang="zh-CN" altLang="en-US" dirty="0"/>
              <a:t>中运行</a:t>
            </a:r>
          </a:p>
        </p:txBody>
      </p:sp>
      <p:sp>
        <p:nvSpPr>
          <p:cNvPr id="8" name="矩形 7"/>
          <p:cNvSpPr/>
          <p:nvPr/>
        </p:nvSpPr>
        <p:spPr>
          <a:xfrm>
            <a:off x="873505" y="2566392"/>
            <a:ext cx="739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>
              <a:lnSpc>
                <a:spcPct val="150000"/>
              </a:lnSpc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从表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可以看出，函数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configtestledON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RAM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中运行时所需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个系统时钟（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SYSCLK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），在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中运行时需要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42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个系统时钟，当从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中复制到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RAM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中运行时，也花了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个时钟，说明将函数从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复制到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RAM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中运行，可以提高运行的速度。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53756"/>
              </p:ext>
            </p:extLst>
          </p:nvPr>
        </p:nvGraphicFramePr>
        <p:xfrm>
          <a:off x="873505" y="915566"/>
          <a:ext cx="7396989" cy="86671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59241">
                  <a:extLst>
                    <a:ext uri="{9D8B030D-6E8A-4147-A177-3AD203B41FA5}">
                      <a16:colId xmlns:a16="http://schemas.microsoft.com/office/drawing/2014/main" val="2912974296"/>
                    </a:ext>
                  </a:extLst>
                </a:gridCol>
                <a:gridCol w="1761173">
                  <a:extLst>
                    <a:ext uri="{9D8B030D-6E8A-4147-A177-3AD203B41FA5}">
                      <a16:colId xmlns:a16="http://schemas.microsoft.com/office/drawing/2014/main" val="1759692489"/>
                    </a:ext>
                  </a:extLst>
                </a:gridCol>
                <a:gridCol w="1207135">
                  <a:extLst>
                    <a:ext uri="{9D8B030D-6E8A-4147-A177-3AD203B41FA5}">
                      <a16:colId xmlns:a16="http://schemas.microsoft.com/office/drawing/2014/main" val="2939804231"/>
                    </a:ext>
                  </a:extLst>
                </a:gridCol>
                <a:gridCol w="1207135">
                  <a:extLst>
                    <a:ext uri="{9D8B030D-6E8A-4147-A177-3AD203B41FA5}">
                      <a16:colId xmlns:a16="http://schemas.microsoft.com/office/drawing/2014/main" val="1060649222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1519620941"/>
                    </a:ext>
                  </a:extLst>
                </a:gridCol>
              </a:tblGrid>
              <a:tr h="226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工程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运行环境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Timer1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Timer2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结果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7277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0_led_ram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RAM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9003359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9003398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8513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1_led_flash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Flash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108008674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108008716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0231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3_led_flash_copyfunctions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从</a:t>
                      </a:r>
                      <a:r>
                        <a:rPr lang="en-US" sz="1400" dirty="0">
                          <a:effectLst/>
                        </a:rPr>
                        <a:t>Flash</a:t>
                      </a:r>
                      <a:r>
                        <a:rPr lang="zh-CN" sz="1400" dirty="0">
                          <a:effectLst/>
                        </a:rPr>
                        <a:t>复制到</a:t>
                      </a:r>
                      <a:r>
                        <a:rPr lang="en-US" sz="1400" dirty="0">
                          <a:effectLst/>
                        </a:rPr>
                        <a:t>RAM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143992919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143992958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39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51687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64026" y="1805395"/>
            <a:ext cx="32159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x-2 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统计程序运行的时间</a:t>
            </a:r>
            <a:endParaRPr lang="zh-CN" altLang="zh-CN" sz="2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9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将段从</a:t>
            </a:r>
            <a:r>
              <a:rPr lang="en-US" altLang="zh-CN" dirty="0"/>
              <a:t>Flash</a:t>
            </a:r>
            <a:r>
              <a:rPr lang="zh-CN" altLang="en-US" dirty="0"/>
              <a:t>复制到</a:t>
            </a:r>
            <a:r>
              <a:rPr lang="en-US" altLang="zh-CN" dirty="0"/>
              <a:t>RAM</a:t>
            </a:r>
            <a:r>
              <a:rPr lang="zh-CN" altLang="en-US" dirty="0"/>
              <a:t>中运行</a:t>
            </a:r>
          </a:p>
        </p:txBody>
      </p:sp>
      <p:sp>
        <p:nvSpPr>
          <p:cNvPr id="4" name="矩形 3"/>
          <p:cNvSpPr/>
          <p:nvPr/>
        </p:nvSpPr>
        <p:spPr>
          <a:xfrm>
            <a:off x="1079612" y="1707654"/>
            <a:ext cx="698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如果工程不是很大，那可以直接将被编译器初始化的代码段从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复制到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，这样虽然程序代码是存储在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中的，但上电运行时，代码是在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里运行的。涉及到的段有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const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econst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pinit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.switch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.text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cinit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，下面将一步步地讲解如何从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0_led_ram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修改成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2_led_flash_copysections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373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F28335</a:t>
            </a:r>
            <a:r>
              <a:rPr lang="zh-CN" altLang="en-US" dirty="0"/>
              <a:t>的上电启动过程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365612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如果工程被正确地烧写在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中，当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DSP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上电时，程序就会自动脱机运行，那么，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究竟是如何开始工作的呢，它是怎么知道要去运行这些代码的呢？这里面肯定有一套运行机制，就是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上电的启动过程。</a:t>
            </a:r>
          </a:p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首先来看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内部的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boot ROM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，它是一块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8K×16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位的只读存储器，地址为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0x3F E000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～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0x3F FFFF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。“只读”说明用户只能对其进行读取操作，而不能进行修改。在出厂时，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boot ROM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内固化了引导加载程序、定点数学表、浮点数学表、复位向量、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向量等内容。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Boot ROM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存储器映像如图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x-1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将段从</a:t>
            </a:r>
            <a:r>
              <a:rPr lang="en-US" altLang="zh-CN" dirty="0"/>
              <a:t>Flash</a:t>
            </a:r>
            <a:r>
              <a:rPr lang="zh-CN" altLang="en-US" dirty="0"/>
              <a:t>复制到</a:t>
            </a:r>
            <a:r>
              <a:rPr lang="en-US" altLang="zh-CN" dirty="0"/>
              <a:t>RAM</a:t>
            </a:r>
            <a:r>
              <a:rPr lang="zh-CN" altLang="en-US" dirty="0"/>
              <a:t>中运行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729984"/>
            <a:ext cx="820891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1. </a:t>
            </a:r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中导入工程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0_led_ram,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如图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x-5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</a:t>
            </a:r>
          </a:p>
          <a:p>
            <a:pPr indent="45085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 </a:t>
            </a:r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右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击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F28335_RAM_lnk.cmd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，然后单击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Delete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，将</a:t>
            </a: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F28335_RAM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_lnk.cmd</a:t>
            </a:r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从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工程中删除， 这是适合下载到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RAM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空间的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CMD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文件，如图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x-6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</a:t>
            </a:r>
          </a:p>
          <a:p>
            <a:pPr indent="45085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 </a:t>
            </a:r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打开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x-4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need files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文件夹，打开文件夹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，然后：</a:t>
            </a:r>
          </a:p>
          <a:p>
            <a:pPr indent="62230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	将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F28335_nonBIOS_flash.cmd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复制到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0_led_ram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工程的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cmd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文件夹内，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F28335_nonBIOS_flash.cmd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的内容见程序清单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x-6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。从程序清单中可以看到，上面提到的这些被编译器初始化的代码段都是从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区域装载（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LOAD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），但是从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RAM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区域运行的（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RUN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）。</a:t>
            </a:r>
          </a:p>
          <a:p>
            <a:pPr indent="62230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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	将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CodeStartBranch.asm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Passwords.asm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DSP28xxx_Section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Copy_nonBIOS.asm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复制到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0_led_ram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工程的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source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文件夹内，这时的工程如图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x-9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</a:t>
            </a:r>
          </a:p>
          <a:p>
            <a:pPr indent="450850" algn="just">
              <a:lnSpc>
                <a:spcPct val="120000"/>
              </a:lnSpc>
              <a:spcAft>
                <a:spcPts val="0"/>
              </a:spcAft>
            </a:pP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9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将段从</a:t>
            </a:r>
            <a:r>
              <a:rPr lang="en-US" altLang="zh-CN" dirty="0"/>
              <a:t>Flash</a:t>
            </a:r>
            <a:r>
              <a:rPr lang="zh-CN" altLang="en-US" dirty="0"/>
              <a:t>复制到</a:t>
            </a:r>
            <a:r>
              <a:rPr lang="en-US" altLang="zh-CN" dirty="0"/>
              <a:t>RAM</a:t>
            </a:r>
            <a:r>
              <a:rPr lang="zh-CN" altLang="en-US" dirty="0"/>
              <a:t>中运行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79738"/>
              </p:ext>
            </p:extLst>
          </p:nvPr>
        </p:nvGraphicFramePr>
        <p:xfrm>
          <a:off x="905985" y="792480"/>
          <a:ext cx="3384376" cy="4084320"/>
        </p:xfrm>
        <a:graphic>
          <a:graphicData uri="http://schemas.openxmlformats.org/drawingml/2006/table">
            <a:tbl>
              <a:tblPr firstRow="1" firstCol="1" bandRow="1"/>
              <a:tblGrid>
                <a:gridCol w="3384376">
                  <a:extLst>
                    <a:ext uri="{9D8B030D-6E8A-4147-A177-3AD203B41FA5}">
                      <a16:colId xmlns:a16="http://schemas.microsoft.com/office/drawing/2014/main" val="2563481663"/>
                    </a:ext>
                  </a:extLst>
                </a:gridCol>
              </a:tblGrid>
              <a:tr h="3394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/*#########################################################################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-US" sz="4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FILE:   F28335_nonBIOS_flash.cmd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-US" sz="400" dirty="0" smtClean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4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DESCRIPTION:  Linker allocation for all sections.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#########################################################################*/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MEMORY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{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0: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Program Memory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ZONE0 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: origin = 0x004000, length = 0x001000    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XINTF zone 0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63500">
                        <a:spcAft>
                          <a:spcPts val="0"/>
                        </a:spcAft>
                      </a:pP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RAM_L0L1L2L3: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origin = 0x008000, length = 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0x004000  </a:t>
                      </a:r>
                      <a:r>
                        <a:rPr lang="en-US" sz="4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on-chip RAM*/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OTP         : origin = 0x380400, length = 0x000400 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/*on-chip OTP*/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ZONE6       : origin = 0x100000, length = 0x100000 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/*XINTF zone 6*/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ZONE7A      : origin = 0x200000, length = 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0x00FC00  </a:t>
                      </a:r>
                      <a:r>
                        <a:rPr lang="en-US" sz="4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XINTF zone 7*/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FLASHH      : origin = 0x300000, length = 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0x008000  </a:t>
                      </a:r>
                      <a:r>
                        <a:rPr lang="en-US" sz="4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on-chip FLASH*/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FLASHG      : origin = 0x308000, length = 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0x008000  </a:t>
                      </a:r>
                      <a:r>
                        <a:rPr lang="en-US" sz="4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on-chip FLASH*/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FLASHF      : origin = 0x310000, length = 0x008000 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/*on-chip FLASH*/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FLASHE      : origin = 0x318000, length = 0x008000 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/*on-chip FLASH*/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FLASHD      : origin = 0x320000, length = 0x008000 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/*on-chip FLASH*/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FLASHC      : origin = 0x328000, length = 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0x008000  </a:t>
                      </a:r>
                      <a:r>
                        <a:rPr lang="en-US" sz="4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on-chip FLASH*/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FLASHA      : origin = 0x338000, length = 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0x007F80  </a:t>
                      </a:r>
                      <a:r>
                        <a:rPr lang="en-US" sz="4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on-chip FLASH*/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CSM_RSVD    : origin = 0x33FF80, length = 0x000076  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Part of FLASHA.  Program with all 0x0000 when CSM is in use.*/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BEGIN_FLASH : origin = 0x33FFF6, length = 0x000002    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Part of FLASHA.  Used for "boot to Flash" bootloader mode.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CSM_PWL     : origin = 0x33FFF8, length = 0x000008    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Part of FLASHA.  CSM password locations in FLASHA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ADC_CAL     : origin = 0x380080, length = 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0x000009  </a:t>
                      </a:r>
                      <a:r>
                        <a:rPr lang="en-US" sz="4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Part of TI OTP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IQTABLES    : origin = 0x3FE000, length = 0x000b50 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/*IQ Math Tables in Boot ROM*/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IQTABLES2   : origin = 0x3FEB50, length = 0x00008c    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IQ Math Tables in Boot ROM */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FPUTABLES   : origin = 0x3FEBDC, length = 0x0006A0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FPU Tables in Boot ROM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ROM         : origin = 0x3FF27C, length = 0x000D44 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Boot ROM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RESET       : origin = 0x3FFFC0, length = 0x000002  </a:t>
                      </a:r>
                      <a:r>
                        <a:rPr lang="en-US" sz="4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part of boot ROM 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VECTORS     : origin = 0x3FFFC2, length = 0x00003E  </a:t>
                      </a:r>
                      <a:r>
                        <a:rPr lang="en-US" sz="4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part of boot ROM 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 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1 :  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Data Memory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Memory (RAM/FLASH/OTP) blocks can be moved to PAGE0 for program allocation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Registers remain on PAGE1*/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RAMM0       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: origin = 0x000000, length = 0x000400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on-chip RAM block M0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BOOT_RSVD   : origin = 0x000400, length = 0x000080    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Part of M1, BOOT rom will use this for stack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RAMM1       : origin = 0x000480, length = 0x000380    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on-chip RAM block M1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63500"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RAML4       : origin = 0x00C000, length = 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0x001000</a:t>
                      </a:r>
                    </a:p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on-chip RAM block L4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RAML5       : origin = 0x00D000, length = 0x001000    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on-chip RAM block L5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RAML6       : origin = 0x00E000, length = 0x001000    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on-chip RAM block L6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RAML7       : origin = 0x00F000, length = 0x001000   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on-chip RAM block L7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ZONE7B      : origin = 0x20FC00, length = 0x000400    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XINTF zone 7 - data space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}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/**************************************************************/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Link all user defined sections                            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/**************************************************************/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00" b="1" dirty="0" smtClean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SECTIONS</a:t>
                      </a:r>
                      <a:endParaRPr lang="zh-CN" altLang="zh-CN" sz="400" dirty="0" smtClean="0">
                        <a:effectLst/>
                        <a:latin typeface="Tahom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{</a:t>
                      </a:r>
                      <a:r>
                        <a:rPr lang="en-US" altLang="zh-CN" sz="400" dirty="0" smtClean="0"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</a:t>
                      </a:r>
                      <a:endParaRPr lang="zh-CN" altLang="zh-CN" sz="400" dirty="0" smtClean="0">
                        <a:effectLst/>
                        <a:latin typeface="Tahom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altLang="zh-CN" sz="4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/*** Code Security Password Locations ***/</a:t>
                      </a:r>
                      <a:endParaRPr lang="zh-CN" altLang="zh-CN" sz="400" dirty="0" smtClean="0">
                        <a:effectLst/>
                        <a:latin typeface="Tahom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altLang="zh-CN" sz="4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csmpasswds</a:t>
                      </a:r>
                      <a:r>
                        <a:rPr lang="en-US" altLang="zh-CN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: &gt; CSM_PWL     	</a:t>
                      </a:r>
                      <a:r>
                        <a:rPr lang="en-US" altLang="zh-CN" sz="400" b="1" dirty="0" smtClean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altLang="zh-CN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= 0</a:t>
                      </a:r>
                      <a:endParaRPr lang="zh-CN" altLang="zh-CN" sz="400" dirty="0" smtClean="0">
                        <a:effectLst/>
                        <a:latin typeface="Tahom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altLang="zh-CN" sz="4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csm_rsvd</a:t>
                      </a:r>
                      <a:r>
                        <a:rPr lang="en-US" altLang="zh-CN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: &gt; CSM_RSVD    	</a:t>
                      </a:r>
                      <a:r>
                        <a:rPr lang="en-US" altLang="zh-CN" sz="400" b="1" dirty="0" smtClean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altLang="zh-CN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= 0</a:t>
                      </a:r>
                      <a:endParaRPr lang="zh-CN" altLang="zh-CN" sz="400" dirty="0" smtClean="0">
                        <a:effectLst/>
                        <a:latin typeface="Tahom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00" dirty="0" smtClean="0"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</a:t>
                      </a:r>
                      <a:endParaRPr lang="zh-CN" altLang="zh-CN" sz="400" dirty="0" smtClean="0">
                        <a:effectLst/>
                        <a:latin typeface="Tahom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altLang="zh-CN" sz="4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/*** User Defined Sections ***/</a:t>
                      </a:r>
                      <a:endParaRPr lang="zh-CN" altLang="zh-CN" sz="400" dirty="0" smtClean="0">
                        <a:effectLst/>
                        <a:latin typeface="Tahom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355" marR="103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81578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080425"/>
              </p:ext>
            </p:extLst>
          </p:nvPr>
        </p:nvGraphicFramePr>
        <p:xfrm>
          <a:off x="4932040" y="792480"/>
          <a:ext cx="3384376" cy="4084320"/>
        </p:xfrm>
        <a:graphic>
          <a:graphicData uri="http://schemas.openxmlformats.org/drawingml/2006/table">
            <a:tbl>
              <a:tblPr firstRow="1" firstCol="1" bandRow="1"/>
              <a:tblGrid>
                <a:gridCol w="3384376">
                  <a:extLst>
                    <a:ext uri="{9D8B030D-6E8A-4147-A177-3AD203B41FA5}">
                      <a16:colId xmlns:a16="http://schemas.microsoft.com/office/drawing/2014/main" val="2563481663"/>
                    </a:ext>
                  </a:extLst>
                </a:gridCol>
              </a:tblGrid>
              <a:tr h="3394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codestart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: &gt; BEGIN_FLASH,	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     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209550"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Used by file CodeStartBranch.asm </a:t>
                      </a:r>
                      <a:r>
                        <a:rPr lang="en-US" sz="4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*/</a:t>
                      </a:r>
                    </a:p>
                    <a:p>
                      <a:pPr marL="209550" indent="-209550"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4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wddisable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4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: &gt; FLASHA,	</a:t>
                      </a:r>
                      <a:r>
                        <a:rPr lang="en-US" sz="400" b="1" dirty="0" smtClean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	</a:t>
                      </a:r>
                      <a:endParaRPr lang="zh-CN" sz="400" dirty="0" smtClean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4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copysections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: 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&gt; FLASHA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Allocate IQ math areas: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IQmath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: &gt; FLASHC     	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       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Math Code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IQmathTables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: &gt; IQTABLES,  	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0,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TYPE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NOLOAD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IQmathTables2    : &gt; IQTABLES2, 	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0,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TYPE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NOLOAD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FPUmathTables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: &gt; FPUTABLES, 	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0,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TYPE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NOLOAD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Allocate DMA-accessible RAM sections: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DMARAML4         : &gt; RAML4,     	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1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DMARAML5         : &gt; RAML5,     	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1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DMARAML6         : &gt; RAML6,     	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1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DMARAML7         : &gt; RAML7,     	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1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Allocate 0x400 of XINTF Zone 7 to storing data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ZONE7DATA        : &gt; ZONE7B,    	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1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 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Allocate </a:t>
                      </a:r>
                      <a:r>
                        <a:rPr lang="en-US" sz="400" dirty="0" err="1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ADC_cal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function (pre-programmed by factory into TI reserved memory)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.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adc_cal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load = ADC_CAL, 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    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0,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TYPE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NOLOAD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endParaRPr lang="zh-CN" sz="400" dirty="0" smtClean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US" sz="400" b="1" dirty="0" smtClean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.reset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: &gt; RESET,                                              </a:t>
                      </a:r>
                      <a:r>
                        <a:rPr lang="en-US" sz="400" b="1" dirty="0" smtClean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0, </a:t>
                      </a:r>
                      <a:r>
                        <a:rPr lang="en-US" sz="400" b="1" dirty="0" smtClean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TYPE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400" b="1" dirty="0" smtClean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DSECT</a:t>
                      </a:r>
                      <a:endParaRPr lang="zh-CN" sz="400" dirty="0" smtClean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vectors         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: &gt; VECTORS     	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0,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TYPE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DSECT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 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/*** Uninitialized Sections ***/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.stack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: &gt; RAMM0       	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1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400" b="1" dirty="0" err="1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ebss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: &gt; RAMM1       	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1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.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esysmem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: &gt; RAMM1       	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1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 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190500"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/*** Initialized Sections ***/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                        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400" b="1" dirty="0" err="1" smtClean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cinit</a:t>
                      </a:r>
                      <a:r>
                        <a:rPr lang="en-US" sz="400" b="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LOAD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FLASHA,</a:t>
                      </a:r>
                      <a:r>
                        <a:rPr lang="en-US" sz="4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400" b="1" dirty="0" smtClean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= 0    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can be ROM */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RUN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RAM_L0L1L2L3,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must be CSM secured RAM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LOAD_START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(_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cinit_loadstart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),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RUN_START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(_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cinit_runstart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),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SIZE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(_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cinit_size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 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400" b="1" dirty="0" err="1" smtClean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400" b="1" dirty="0" smtClean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LOAD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FLASHA,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       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can be ROM */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RUN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RAM_L0L1L2L3,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must be CSM secured RAM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LOAD_START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(_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const_loadstart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),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RUN_START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(_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const_runstart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),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SIZE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(_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const_size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 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4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econst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LOAD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FLASHA,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       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can be ROM */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RUN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RAM_L0L1L2L3,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must be CSM secured RAM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LOAD_START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(_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econst_loadstart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),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RUN_START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(_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econst_runstart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),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SIZE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(_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econst_size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 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400" b="1" dirty="0" err="1" smtClean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pinit</a:t>
                      </a:r>
                      <a:r>
                        <a:rPr lang="en-US" sz="400" b="1" dirty="0" smtClean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LOAD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FLASHA,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       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can be ROM */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RUN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RAM_L0L1L2L3,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must be CSM secured RAM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LOAD_START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(_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pinit_loadstart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),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RUN_START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(_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pinit_runstart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),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SIZE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(_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pinit_size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 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switch      :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LOAD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FLASHA,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   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can be ROM */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RUN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RAM_L0L1L2L3,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must be CSM secured RAM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LOAD_START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(_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switch_loadstart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),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RUN_START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(_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switch_runstart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),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SIZE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(_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switch_size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 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400" b="1" dirty="0" smtClean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text        </a:t>
                      </a: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: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LOAD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FLASHA,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       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can be ROM */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RUN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RAM_L0L1L2L3,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PAGE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= 0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 must be CSM secured RAM 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LOAD_START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(_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text_loadstart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),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RUN_START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(_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text_runstart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),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lang="en-US" sz="400" b="1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SIZE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(_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text_size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/******************* </a:t>
                      </a:r>
                      <a:r>
                        <a:rPr lang="en-US" sz="4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end of file ************************/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355" marR="103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81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07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将段从</a:t>
            </a:r>
            <a:r>
              <a:rPr lang="en-US" altLang="zh-CN" dirty="0"/>
              <a:t>Flash</a:t>
            </a:r>
            <a:r>
              <a:rPr lang="zh-CN" altLang="en-US" dirty="0"/>
              <a:t>复制到</a:t>
            </a:r>
            <a:r>
              <a:rPr lang="en-US" altLang="zh-CN" dirty="0"/>
              <a:t>RAM</a:t>
            </a:r>
            <a:r>
              <a:rPr lang="zh-CN" altLang="en-US" dirty="0"/>
              <a:t>中运行</a:t>
            </a:r>
          </a:p>
        </p:txBody>
      </p:sp>
      <p:sp>
        <p:nvSpPr>
          <p:cNvPr id="4" name="矩形 3"/>
          <p:cNvSpPr/>
          <p:nvPr/>
        </p:nvSpPr>
        <p:spPr>
          <a:xfrm>
            <a:off x="5004048" y="841347"/>
            <a:ext cx="28840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CodeStartBranch.asm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Passwords.asm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这两个文件前面已经介绍过了，这里重点来看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DSP28xxx_SectionCopy_nonBIOS.asm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这个文件，其功能就是实现把各个段从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loadstart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地址复制到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runstart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地址，具体内容见程序清单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x-7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5" name="图片 4" descr="x-9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743585"/>
            <a:ext cx="3456384" cy="43043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83968" y="4647804"/>
            <a:ext cx="3419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2000" dirty="0" smtClean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x-9 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替换完文件后的工程</a:t>
            </a:r>
            <a:endParaRPr lang="zh-CN" altLang="zh-CN" sz="2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6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将段从</a:t>
            </a:r>
            <a:r>
              <a:rPr lang="en-US" altLang="zh-CN" dirty="0"/>
              <a:t>Flash</a:t>
            </a:r>
            <a:r>
              <a:rPr lang="zh-CN" altLang="en-US" dirty="0"/>
              <a:t>复制到</a:t>
            </a:r>
            <a:r>
              <a:rPr lang="en-US" altLang="zh-CN" dirty="0"/>
              <a:t>RAM</a:t>
            </a:r>
            <a:r>
              <a:rPr lang="zh-CN" altLang="en-US" dirty="0"/>
              <a:t>中运行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67354"/>
              </p:ext>
            </p:extLst>
          </p:nvPr>
        </p:nvGraphicFramePr>
        <p:xfrm>
          <a:off x="611560" y="771550"/>
          <a:ext cx="3754564" cy="420624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754564">
                  <a:extLst>
                    <a:ext uri="{9D8B030D-6E8A-4147-A177-3AD203B41FA5}">
                      <a16:colId xmlns:a16="http://schemas.microsoft.com/office/drawing/2014/main" val="3391304197"/>
                    </a:ext>
                  </a:extLst>
                </a:gridCol>
              </a:tblGrid>
              <a:tr h="34563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effectLst/>
                        </a:rPr>
                        <a:t>;##########################################################################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; FILE:   </a:t>
                      </a:r>
                      <a:r>
                        <a:rPr lang="en-US" sz="400" dirty="0" smtClean="0">
                          <a:effectLst/>
                        </a:rPr>
                        <a:t>DSP28xxx_SectionCopy_nonBIOS.asm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; DESCRIPTION:  Provides functionality for copying </a:t>
                      </a:r>
                      <a:r>
                        <a:rPr lang="en-US" sz="400" dirty="0" err="1">
                          <a:effectLst/>
                        </a:rPr>
                        <a:t>nitialized</a:t>
                      </a:r>
                      <a:r>
                        <a:rPr lang="en-US" sz="400" dirty="0">
                          <a:effectLst/>
                        </a:rPr>
                        <a:t> sections from 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; flash to ram at runtime before entering the _c_int00 startup routine</a:t>
                      </a:r>
                      <a:r>
                        <a:rPr lang="zh-CN" sz="400" dirty="0" smtClean="0">
                          <a:effectLst/>
                        </a:rPr>
                        <a:t>。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;##########################################################################</a:t>
                      </a:r>
                      <a:endParaRPr lang="zh-CN" sz="400" dirty="0">
                        <a:effectLst/>
                      </a:endParaRPr>
                    </a:p>
                    <a:p>
                      <a:pPr marL="0" indent="180975"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effectLst/>
                        </a:rPr>
                        <a:t>.</a:t>
                      </a:r>
                      <a:r>
                        <a:rPr lang="en-US" sz="400" dirty="0">
                          <a:effectLst/>
                        </a:rPr>
                        <a:t>ref _</a:t>
                      </a:r>
                      <a:r>
                        <a:rPr lang="en-US" sz="400" dirty="0" smtClean="0">
                          <a:effectLst/>
                        </a:rPr>
                        <a:t>c_int00</a:t>
                      </a:r>
                    </a:p>
                    <a:p>
                      <a:pPr marL="0" indent="180975"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effectLst/>
                        </a:rPr>
                        <a:t>.</a:t>
                      </a:r>
                      <a:r>
                        <a:rPr lang="en-US" sz="400" dirty="0">
                          <a:effectLst/>
                        </a:rPr>
                        <a:t>global </a:t>
                      </a:r>
                      <a:r>
                        <a:rPr lang="en-US" sz="400" dirty="0" err="1" smtClean="0">
                          <a:effectLst/>
                        </a:rPr>
                        <a:t>copy_sections</a:t>
                      </a:r>
                      <a:endParaRPr lang="en-US" sz="400" dirty="0" smtClean="0">
                        <a:effectLst/>
                      </a:endParaRPr>
                    </a:p>
                    <a:p>
                      <a:pPr marL="0" indent="180975"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effectLst/>
                        </a:rPr>
                        <a:t>.global </a:t>
                      </a:r>
                      <a:r>
                        <a:rPr lang="en-US" sz="400" dirty="0">
                          <a:effectLst/>
                        </a:rPr>
                        <a:t>_</a:t>
                      </a:r>
                      <a:r>
                        <a:rPr lang="en-US" sz="400" dirty="0" err="1">
                          <a:effectLst/>
                        </a:rPr>
                        <a:t>cinit_loadstart</a:t>
                      </a:r>
                      <a:r>
                        <a:rPr lang="en-US" sz="400" dirty="0">
                          <a:effectLst/>
                        </a:rPr>
                        <a:t>, _</a:t>
                      </a:r>
                      <a:r>
                        <a:rPr lang="en-US" sz="400" dirty="0" err="1">
                          <a:effectLst/>
                        </a:rPr>
                        <a:t>cinit_runstart</a:t>
                      </a:r>
                      <a:r>
                        <a:rPr lang="en-US" sz="400" dirty="0">
                          <a:effectLst/>
                        </a:rPr>
                        <a:t>, _</a:t>
                      </a:r>
                      <a:r>
                        <a:rPr lang="en-US" sz="400" dirty="0" err="1" smtClean="0">
                          <a:effectLst/>
                        </a:rPr>
                        <a:t>cinit_size</a:t>
                      </a:r>
                      <a:endParaRPr lang="en-US" sz="400" dirty="0" smtClean="0">
                        <a:effectLst/>
                      </a:endParaRPr>
                    </a:p>
                    <a:p>
                      <a:pPr marL="0" indent="180975"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effectLst/>
                        </a:rPr>
                        <a:t>.global _</a:t>
                      </a:r>
                      <a:r>
                        <a:rPr lang="en-US" sz="400" dirty="0" err="1" smtClean="0">
                          <a:effectLst/>
                        </a:rPr>
                        <a:t>const_loadstart</a:t>
                      </a:r>
                      <a:r>
                        <a:rPr lang="en-US" sz="400" dirty="0" smtClean="0">
                          <a:effectLst/>
                        </a:rPr>
                        <a:t>, _</a:t>
                      </a:r>
                      <a:r>
                        <a:rPr lang="en-US" sz="400" dirty="0" err="1" smtClean="0">
                          <a:effectLst/>
                        </a:rPr>
                        <a:t>const_runstart</a:t>
                      </a:r>
                      <a:r>
                        <a:rPr lang="en-US" sz="400" dirty="0" smtClean="0">
                          <a:effectLst/>
                        </a:rPr>
                        <a:t>, _</a:t>
                      </a:r>
                      <a:r>
                        <a:rPr lang="en-US" sz="400" dirty="0" err="1" smtClean="0">
                          <a:effectLst/>
                        </a:rPr>
                        <a:t>const_size</a:t>
                      </a:r>
                      <a:endParaRPr lang="en-US" sz="400" dirty="0" smtClean="0">
                        <a:effectLst/>
                      </a:endParaRPr>
                    </a:p>
                    <a:p>
                      <a:pPr marL="0" indent="180975"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effectLst/>
                        </a:rPr>
                        <a:t>.global </a:t>
                      </a:r>
                      <a:r>
                        <a:rPr lang="en-US" sz="400" dirty="0">
                          <a:effectLst/>
                        </a:rPr>
                        <a:t>_</a:t>
                      </a:r>
                      <a:r>
                        <a:rPr lang="en-US" sz="400" dirty="0" err="1">
                          <a:effectLst/>
                        </a:rPr>
                        <a:t>econst_loadstart</a:t>
                      </a:r>
                      <a:r>
                        <a:rPr lang="en-US" sz="400" dirty="0">
                          <a:effectLst/>
                        </a:rPr>
                        <a:t>, _</a:t>
                      </a:r>
                      <a:r>
                        <a:rPr lang="en-US" sz="400" dirty="0" err="1">
                          <a:effectLst/>
                        </a:rPr>
                        <a:t>econst_runstart</a:t>
                      </a:r>
                      <a:r>
                        <a:rPr lang="en-US" sz="400" dirty="0">
                          <a:effectLst/>
                        </a:rPr>
                        <a:t>, _</a:t>
                      </a:r>
                      <a:r>
                        <a:rPr lang="en-US" sz="400" dirty="0" err="1" smtClean="0">
                          <a:effectLst/>
                        </a:rPr>
                        <a:t>econst_size</a:t>
                      </a:r>
                      <a:endParaRPr lang="en-US" sz="400" dirty="0" smtClean="0">
                        <a:effectLst/>
                      </a:endParaRPr>
                    </a:p>
                    <a:p>
                      <a:pPr marL="0" indent="180975"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effectLst/>
                        </a:rPr>
                        <a:t>.global </a:t>
                      </a:r>
                      <a:r>
                        <a:rPr lang="en-US" sz="400" dirty="0">
                          <a:effectLst/>
                        </a:rPr>
                        <a:t>_</a:t>
                      </a:r>
                      <a:r>
                        <a:rPr lang="en-US" sz="400" dirty="0" err="1">
                          <a:effectLst/>
                        </a:rPr>
                        <a:t>pinit_loadstart</a:t>
                      </a:r>
                      <a:r>
                        <a:rPr lang="en-US" sz="400" dirty="0">
                          <a:effectLst/>
                        </a:rPr>
                        <a:t>, _</a:t>
                      </a:r>
                      <a:r>
                        <a:rPr lang="en-US" sz="400" dirty="0" err="1">
                          <a:effectLst/>
                        </a:rPr>
                        <a:t>pinit_runstart</a:t>
                      </a:r>
                      <a:r>
                        <a:rPr lang="en-US" sz="400" dirty="0">
                          <a:effectLst/>
                        </a:rPr>
                        <a:t>, _</a:t>
                      </a:r>
                      <a:r>
                        <a:rPr lang="en-US" sz="400" dirty="0" err="1" smtClean="0">
                          <a:effectLst/>
                        </a:rPr>
                        <a:t>pinit_size</a:t>
                      </a:r>
                      <a:endParaRPr lang="en-US" sz="400" dirty="0" smtClean="0">
                        <a:effectLst/>
                      </a:endParaRPr>
                    </a:p>
                    <a:p>
                      <a:pPr marL="0" indent="180975"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effectLst/>
                        </a:rPr>
                        <a:t>.global </a:t>
                      </a:r>
                      <a:r>
                        <a:rPr lang="en-US" sz="400" dirty="0">
                          <a:effectLst/>
                        </a:rPr>
                        <a:t>_</a:t>
                      </a:r>
                      <a:r>
                        <a:rPr lang="en-US" sz="400" dirty="0" err="1">
                          <a:effectLst/>
                        </a:rPr>
                        <a:t>switch_loadstart</a:t>
                      </a:r>
                      <a:r>
                        <a:rPr lang="en-US" sz="400" dirty="0">
                          <a:effectLst/>
                        </a:rPr>
                        <a:t>, _</a:t>
                      </a:r>
                      <a:r>
                        <a:rPr lang="en-US" sz="400" dirty="0" err="1">
                          <a:effectLst/>
                        </a:rPr>
                        <a:t>switch_runstart</a:t>
                      </a:r>
                      <a:r>
                        <a:rPr lang="en-US" sz="400" dirty="0">
                          <a:effectLst/>
                        </a:rPr>
                        <a:t>, _</a:t>
                      </a:r>
                      <a:r>
                        <a:rPr lang="en-US" sz="400" dirty="0" err="1" smtClean="0">
                          <a:effectLst/>
                        </a:rPr>
                        <a:t>switch_size</a:t>
                      </a:r>
                      <a:endParaRPr lang="en-US" sz="400" dirty="0" smtClean="0">
                        <a:effectLst/>
                      </a:endParaRPr>
                    </a:p>
                    <a:p>
                      <a:pPr marL="0" indent="180975"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effectLst/>
                        </a:rPr>
                        <a:t>.global </a:t>
                      </a:r>
                      <a:r>
                        <a:rPr lang="en-US" sz="400" dirty="0">
                          <a:effectLst/>
                        </a:rPr>
                        <a:t>_</a:t>
                      </a:r>
                      <a:r>
                        <a:rPr lang="en-US" sz="400" dirty="0" err="1">
                          <a:effectLst/>
                        </a:rPr>
                        <a:t>text_loadstart</a:t>
                      </a:r>
                      <a:r>
                        <a:rPr lang="en-US" sz="400" dirty="0">
                          <a:effectLst/>
                        </a:rPr>
                        <a:t>, _</a:t>
                      </a:r>
                      <a:r>
                        <a:rPr lang="en-US" sz="400" dirty="0" err="1">
                          <a:effectLst/>
                        </a:rPr>
                        <a:t>text_runstart</a:t>
                      </a:r>
                      <a:r>
                        <a:rPr lang="en-US" sz="400" dirty="0">
                          <a:effectLst/>
                        </a:rPr>
                        <a:t>, _</a:t>
                      </a:r>
                      <a:r>
                        <a:rPr lang="en-US" sz="400" dirty="0" err="1" smtClean="0">
                          <a:effectLst/>
                        </a:rPr>
                        <a:t>text_size</a:t>
                      </a:r>
                      <a:r>
                        <a:rPr lang="en-US" sz="400" dirty="0">
                          <a:effectLst/>
                        </a:rPr>
                        <a:t>	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* Function: </a:t>
                      </a:r>
                      <a:r>
                        <a:rPr lang="en-US" sz="400" dirty="0" err="1" smtClean="0">
                          <a:effectLst/>
                        </a:rPr>
                        <a:t>copy_sections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* Description: Copies initialized sections from flash to ram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	.sect “</a:t>
                      </a:r>
                      <a:r>
                        <a:rPr lang="en-US" sz="400" dirty="0" err="1">
                          <a:effectLst/>
                        </a:rPr>
                        <a:t>copysections</a:t>
                      </a:r>
                      <a:r>
                        <a:rPr lang="en-US" sz="400" dirty="0">
                          <a:effectLst/>
                        </a:rPr>
                        <a:t>”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r>
                        <a:rPr lang="en-US" sz="400" dirty="0" err="1" smtClean="0">
                          <a:effectLst/>
                        </a:rPr>
                        <a:t>copy_sections</a:t>
                      </a:r>
                      <a:r>
                        <a:rPr lang="en-US" sz="400" dirty="0" smtClean="0">
                          <a:effectLst/>
                        </a:rPr>
                        <a:t>:</a:t>
                      </a:r>
                      <a:endParaRPr lang="zh-CN" sz="4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effectLst/>
                        </a:rPr>
                        <a:t> </a:t>
                      </a:r>
                      <a:endParaRPr lang="zh-CN" sz="400" dirty="0" smtClean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effectLst/>
                        </a:rPr>
                        <a:t>MOVL </a:t>
                      </a:r>
                      <a:r>
                        <a:rPr lang="en-US" sz="400" dirty="0">
                          <a:effectLst/>
                        </a:rPr>
                        <a:t>XAR5,#_const_size	        ; Store Section Size in XAR5</a:t>
                      </a:r>
                      <a:endParaRPr lang="zh-CN" sz="4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ACC,@XAR5	</a:t>
                      </a:r>
                      <a:r>
                        <a:rPr lang="en-US" sz="400" dirty="0" smtClean="0">
                          <a:effectLst/>
                        </a:rPr>
                        <a:t>        </a:t>
                      </a:r>
                      <a:r>
                        <a:rPr lang="en-US" sz="400" dirty="0">
                          <a:effectLst/>
                        </a:rPr>
                        <a:t>; Move Section Size to ACC</a:t>
                      </a:r>
                      <a:endParaRPr lang="zh-CN" sz="4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XAR6,#_const_loadstart    ; Store Load Starting Address in XAR6</a:t>
                      </a:r>
                      <a:endParaRPr lang="zh-CN" sz="400" dirty="0">
                        <a:effectLst/>
                      </a:endParaRPr>
                    </a:p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XAR7,#_const_runstart	  ; Store Run Address in XAR7</a:t>
                      </a:r>
                      <a:endParaRPr lang="zh-CN" sz="400" dirty="0">
                        <a:effectLst/>
                      </a:endParaRPr>
                    </a:p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LCR  copy	</a:t>
                      </a:r>
                      <a:r>
                        <a:rPr lang="en-US" sz="400" dirty="0" smtClean="0">
                          <a:effectLst/>
                        </a:rPr>
                        <a:t>  </a:t>
                      </a:r>
                      <a:r>
                        <a:rPr lang="en-US" sz="400" dirty="0">
                          <a:effectLst/>
                        </a:rPr>
                        <a:t>; Branch to Copy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    </a:t>
                      </a:r>
                      <a:endParaRPr lang="zh-CN" sz="4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XAR5,#_econst_size	  ; Store Section Size in XAR5</a:t>
                      </a:r>
                      <a:endParaRPr lang="zh-CN" sz="4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ACC,@XAR5	</a:t>
                      </a:r>
                      <a:r>
                        <a:rPr lang="en-US" sz="400" dirty="0" smtClean="0">
                          <a:effectLst/>
                        </a:rPr>
                        <a:t>  </a:t>
                      </a:r>
                      <a:r>
                        <a:rPr lang="en-US" sz="400" dirty="0">
                          <a:effectLst/>
                        </a:rPr>
                        <a:t>; Move Section Size to ACC</a:t>
                      </a:r>
                      <a:endParaRPr lang="zh-CN" sz="4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XAR6,#_econst_loadstart   ; Store Load Starting Address in XAR6</a:t>
                      </a:r>
                      <a:endParaRPr lang="zh-CN" sz="400" dirty="0">
                        <a:effectLst/>
                      </a:endParaRPr>
                    </a:p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XAR7,#_econst_runstart	  ; Store Run Address in XAR7</a:t>
                      </a:r>
                      <a:endParaRPr lang="zh-CN" sz="400" dirty="0">
                        <a:effectLst/>
                      </a:endParaRPr>
                    </a:p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LCR  copy	</a:t>
                      </a:r>
                      <a:r>
                        <a:rPr lang="en-US" sz="400" dirty="0" smtClean="0">
                          <a:effectLst/>
                        </a:rPr>
                        <a:t>  </a:t>
                      </a:r>
                      <a:r>
                        <a:rPr lang="en-US" sz="400" dirty="0">
                          <a:effectLst/>
                        </a:rPr>
                        <a:t>; Branch to Copy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zh-CN" sz="4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XAR5,#_pinit_size	</a:t>
                      </a:r>
                      <a:r>
                        <a:rPr lang="en-US" sz="400" dirty="0" smtClean="0">
                          <a:effectLst/>
                        </a:rPr>
                        <a:t>  </a:t>
                      </a:r>
                      <a:r>
                        <a:rPr lang="en-US" sz="400" dirty="0">
                          <a:effectLst/>
                        </a:rPr>
                        <a:t>; Store Section Size in XAR5</a:t>
                      </a:r>
                      <a:endParaRPr lang="zh-CN" sz="4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ACC,@XAR5	</a:t>
                      </a:r>
                      <a:r>
                        <a:rPr lang="en-US" sz="400" dirty="0" smtClean="0">
                          <a:effectLst/>
                        </a:rPr>
                        <a:t>  </a:t>
                      </a:r>
                      <a:r>
                        <a:rPr lang="en-US" sz="400" dirty="0">
                          <a:effectLst/>
                        </a:rPr>
                        <a:t>; Move Section Size to ACC</a:t>
                      </a:r>
                      <a:endParaRPr lang="zh-CN" sz="4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XAR6,#_pinit_loadstart    ; Store Load Starting Address in XAR6</a:t>
                      </a:r>
                      <a:endParaRPr lang="zh-CN" sz="400" dirty="0">
                        <a:effectLst/>
                      </a:endParaRPr>
                    </a:p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XAR7,#_pinit_runstart	  ; Store Run Address in XAR7</a:t>
                      </a:r>
                      <a:endParaRPr lang="zh-CN" sz="400" dirty="0">
                        <a:effectLst/>
                      </a:endParaRPr>
                    </a:p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LCR  copy	</a:t>
                      </a:r>
                      <a:r>
                        <a:rPr lang="en-US" sz="400" dirty="0" smtClean="0">
                          <a:effectLst/>
                        </a:rPr>
                        <a:t>  </a:t>
                      </a:r>
                      <a:r>
                        <a:rPr lang="en-US" sz="400" dirty="0">
                          <a:effectLst/>
                        </a:rPr>
                        <a:t>; Branch to Copy 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zh-CN" sz="4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XAR5,#_switch_size	  ; Store Section Size in XAR5</a:t>
                      </a:r>
                      <a:endParaRPr lang="zh-CN" sz="4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ACC,@XAR5	</a:t>
                      </a:r>
                      <a:r>
                        <a:rPr lang="en-US" sz="400" dirty="0" smtClean="0">
                          <a:effectLst/>
                        </a:rPr>
                        <a:t>  </a:t>
                      </a:r>
                      <a:r>
                        <a:rPr lang="en-US" sz="400" dirty="0">
                          <a:effectLst/>
                        </a:rPr>
                        <a:t>; Move Section Size to ACC</a:t>
                      </a:r>
                      <a:endParaRPr lang="zh-CN" sz="4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XAR6,#_switch_loadstart    ; Store Load Starting Address in XAR6</a:t>
                      </a:r>
                      <a:endParaRPr lang="zh-CN" sz="400" dirty="0">
                        <a:effectLst/>
                      </a:endParaRPr>
                    </a:p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XAR7,#_switch_runstart	  ; Store Run Address in XAR7</a:t>
                      </a:r>
                      <a:endParaRPr lang="zh-CN" sz="400" dirty="0">
                        <a:effectLst/>
                      </a:endParaRPr>
                    </a:p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LCR  copy	</a:t>
                      </a:r>
                      <a:r>
                        <a:rPr lang="en-US" sz="400" dirty="0" smtClean="0">
                          <a:effectLst/>
                        </a:rPr>
                        <a:t>  </a:t>
                      </a:r>
                      <a:r>
                        <a:rPr lang="en-US" sz="400" dirty="0">
                          <a:effectLst/>
                        </a:rPr>
                        <a:t>; Branch to Copy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zh-CN" sz="4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XAR5,#_text_size	  ; Store Section Size in XAR5</a:t>
                      </a:r>
                      <a:endParaRPr lang="zh-CN" sz="4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ACC,@XAR5	</a:t>
                      </a:r>
                      <a:r>
                        <a:rPr lang="en-US" sz="400" dirty="0" smtClean="0">
                          <a:effectLst/>
                        </a:rPr>
                        <a:t>  ; </a:t>
                      </a:r>
                      <a:r>
                        <a:rPr lang="en-US" sz="400" dirty="0">
                          <a:effectLst/>
                        </a:rPr>
                        <a:t>Move Section Size to ACC</a:t>
                      </a:r>
                      <a:endParaRPr lang="zh-CN" sz="4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XAR6,#_text_loadstart	  ; Store Load Starting Address in XAR6</a:t>
                      </a:r>
                      <a:endParaRPr lang="zh-CN" sz="400" dirty="0">
                        <a:effectLst/>
                      </a:endParaRPr>
                    </a:p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XAR7,#_text_runstart	  ; Store Run Address in XAR7</a:t>
                      </a:r>
                      <a:endParaRPr lang="zh-CN" sz="400" dirty="0">
                        <a:effectLst/>
                      </a:endParaRPr>
                    </a:p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LCR  copy	</a:t>
                      </a:r>
                      <a:r>
                        <a:rPr lang="en-US" sz="400" dirty="0" smtClean="0">
                          <a:effectLst/>
                        </a:rPr>
                        <a:t>  </a:t>
                      </a:r>
                      <a:r>
                        <a:rPr lang="en-US" sz="400" dirty="0">
                          <a:effectLst/>
                        </a:rPr>
                        <a:t>; Branch to Copy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    </a:t>
                      </a:r>
                      <a:endParaRPr lang="zh-CN" sz="400" dirty="0">
                        <a:effectLst/>
                      </a:endParaRPr>
                    </a:p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XAR5,#_cinit_size	  ; Store Section Size in XAR5</a:t>
                      </a:r>
                      <a:endParaRPr lang="zh-CN" sz="4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ACC,@XAR5	</a:t>
                      </a:r>
                      <a:r>
                        <a:rPr lang="en-US" sz="400" dirty="0" smtClean="0">
                          <a:effectLst/>
                        </a:rPr>
                        <a:t>  </a:t>
                      </a:r>
                      <a:r>
                        <a:rPr lang="en-US" sz="400" dirty="0">
                          <a:effectLst/>
                        </a:rPr>
                        <a:t>; Move Section Size to ACC</a:t>
                      </a:r>
                      <a:endParaRPr lang="zh-CN" sz="400" dirty="0">
                        <a:effectLst/>
                      </a:endParaRPr>
                    </a:p>
                    <a:p>
                      <a:pPr indent="2540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XAR6,#_cinit_loadstart ; Store Load Starting Address in XAR6</a:t>
                      </a:r>
                      <a:endParaRPr lang="zh-CN" sz="400" dirty="0">
                        <a:effectLst/>
                      </a:endParaRPr>
                    </a:p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MOVL XAR7,#_cinit_runstart	  ; Store Run Address in XAR7</a:t>
                      </a:r>
                      <a:endParaRPr lang="zh-CN" sz="400" dirty="0">
                        <a:effectLst/>
                      </a:endParaRPr>
                    </a:p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LCR  copy	</a:t>
                      </a:r>
                      <a:r>
                        <a:rPr lang="en-US" sz="400" dirty="0" smtClean="0">
                          <a:effectLst/>
                        </a:rPr>
                        <a:t>  </a:t>
                      </a:r>
                      <a:r>
                        <a:rPr lang="en-US" sz="400" dirty="0">
                          <a:effectLst/>
                        </a:rPr>
                        <a:t>; Branch to Copy 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zh-CN" sz="400" dirty="0">
                        <a:effectLst/>
                      </a:endParaRPr>
                    </a:p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LB _c_int00	; Branch to start of boot.asm in RTS library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r>
                        <a:rPr lang="en-US" sz="400" dirty="0" smtClean="0">
                          <a:effectLst/>
                        </a:rPr>
                        <a:t>copy</a:t>
                      </a:r>
                      <a:r>
                        <a:rPr lang="en-US" sz="400" dirty="0">
                          <a:effectLst/>
                        </a:rPr>
                        <a:t>:	</a:t>
                      </a:r>
                      <a:endParaRPr lang="zh-CN" sz="400" dirty="0">
                        <a:effectLst/>
                      </a:endParaRPr>
                    </a:p>
                    <a:p>
                      <a:pPr marL="0" indent="269875"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effectLst/>
                        </a:rPr>
                        <a:t>B </a:t>
                      </a:r>
                      <a:r>
                        <a:rPr lang="en-US" sz="400" dirty="0" err="1">
                          <a:effectLst/>
                        </a:rPr>
                        <a:t>return,EQ</a:t>
                      </a:r>
                      <a:r>
                        <a:rPr lang="en-US" sz="400" dirty="0">
                          <a:effectLst/>
                        </a:rPr>
                        <a:t>	; Return if ACC is Zero (No section to copy)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zh-CN" sz="400" dirty="0">
                        <a:effectLst/>
                      </a:endParaRPr>
                    </a:p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RPT AL	</a:t>
                      </a:r>
                      <a:r>
                        <a:rPr lang="en-US" sz="400" dirty="0" smtClean="0">
                          <a:effectLst/>
                        </a:rPr>
                        <a:t>; </a:t>
                      </a:r>
                      <a:r>
                        <a:rPr lang="en-US" sz="400" dirty="0">
                          <a:effectLst/>
                        </a:rPr>
                        <a:t>Copy Section From Load Address to</a:t>
                      </a:r>
                      <a:endParaRPr lang="zh-CN" sz="400" dirty="0">
                        <a:effectLst/>
                      </a:endParaRPr>
                    </a:p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|| PWRITE  *XAR7, *XAR6++	</a:t>
                      </a:r>
                      <a:r>
                        <a:rPr lang="en-US" sz="400" dirty="0" smtClean="0">
                          <a:effectLst/>
                        </a:rPr>
                        <a:t>; </a:t>
                      </a:r>
                      <a:r>
                        <a:rPr lang="en-US" sz="400" dirty="0">
                          <a:effectLst/>
                        </a:rPr>
                        <a:t>Run Address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return:</a:t>
                      </a:r>
                      <a:endParaRPr lang="zh-CN" sz="400" dirty="0">
                        <a:effectLst/>
                      </a:endParaRPr>
                    </a:p>
                    <a:p>
                      <a:pPr marL="0" indent="269875"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effectLst/>
                        </a:rPr>
                        <a:t>LRETR</a:t>
                      </a:r>
                      <a:r>
                        <a:rPr lang="en-US" sz="400" dirty="0">
                          <a:effectLst/>
                        </a:rPr>
                        <a:t>	</a:t>
                      </a:r>
                      <a:r>
                        <a:rPr lang="en-US" sz="400" dirty="0" smtClean="0">
                          <a:effectLst/>
                        </a:rPr>
                        <a:t> </a:t>
                      </a:r>
                      <a:r>
                        <a:rPr lang="en-US" sz="400" dirty="0">
                          <a:effectLst/>
                        </a:rPr>
                        <a:t>; Return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zh-CN" sz="400" dirty="0">
                        <a:effectLst/>
                      </a:endParaRPr>
                    </a:p>
                    <a:p>
                      <a:pPr marL="0" indent="269875">
                        <a:spcAft>
                          <a:spcPts val="0"/>
                        </a:spcAft>
                      </a:pPr>
                      <a:r>
                        <a:rPr lang="en-US" sz="400" dirty="0" smtClean="0">
                          <a:effectLst/>
                        </a:rPr>
                        <a:t>.</a:t>
                      </a:r>
                      <a:r>
                        <a:rPr lang="en-US" sz="400" dirty="0">
                          <a:effectLst/>
                        </a:rPr>
                        <a:t>end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;// End of file.</a:t>
                      </a:r>
                      <a:endParaRPr lang="zh-CN" sz="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;//====</a:t>
                      </a:r>
                      <a:endParaRPr lang="zh-CN" sz="4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224" marR="18224" marT="0" marB="0"/>
                </a:tc>
                <a:extLst>
                  <a:ext uri="{0D108BD9-81ED-4DB2-BD59-A6C34878D82A}">
                    <a16:rowId xmlns:a16="http://schemas.microsoft.com/office/drawing/2014/main" val="422764956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353331" y="4007490"/>
            <a:ext cx="4764709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程序清单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x-7  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DSP28xxx_</a:t>
            </a:r>
          </a:p>
          <a:p>
            <a:pPr algn="ctr">
              <a:spcAft>
                <a:spcPts val="1000"/>
              </a:spcAft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SectionCopy_nonBIOS.asm</a:t>
            </a:r>
            <a:endParaRPr lang="zh-CN" altLang="zh-CN" sz="2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05878" y="1362188"/>
            <a:ext cx="3672407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前面的操作完成后，就可以对工程进行编译，如果没有问题的话就会顺利完成编译链接，生成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.out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格式的可执行文件。把程序固化到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运行后，会发现代码运行的速度明显变快了，和将程序下载到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RAM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里运行是一样的。</a:t>
            </a:r>
          </a:p>
        </p:txBody>
      </p:sp>
    </p:spTree>
    <p:extLst>
      <p:ext uri="{BB962C8B-B14F-4D97-AF65-F5344CB8AC3E}">
        <p14:creationId xmlns:p14="http://schemas.microsoft.com/office/powerpoint/2010/main" val="299240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697471" cy="33050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Uniflash</a:t>
            </a:r>
            <a:r>
              <a:rPr lang="zh-CN" altLang="en-US" dirty="0"/>
              <a:t>来烧写程序</a:t>
            </a:r>
          </a:p>
        </p:txBody>
      </p:sp>
      <p:sp>
        <p:nvSpPr>
          <p:cNvPr id="4" name="矩形 3"/>
          <p:cNvSpPr/>
          <p:nvPr/>
        </p:nvSpPr>
        <p:spPr>
          <a:xfrm>
            <a:off x="575556" y="987574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有了可以固化到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的可执行文件后，该怎样把它烧写到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的内部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中呢？当然，可以通过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软件来完成对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的烧写，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下的操作和将程序下载到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里是一样的，所以不多做介绍，这里需要介绍的是如何使用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Uniflash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软件来烧写程序。</a:t>
            </a:r>
          </a:p>
          <a:p>
            <a:pPr indent="45085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Uniflash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TI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公司推出的一款独立的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编程软件，可支持对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TI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各种处理器的片上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进行烧写，操作灵活方便，烧写过程无需打开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CCS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软件，特别适合用来批量烧写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DSP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芯片。那如何获得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Uniflash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软件呢？有两个途径，一是访问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TI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网站来下载，其地址如下：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http://www.ti.com/tool/uniflash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；二是通过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C2000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助手来下载，如图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x-10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888537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697471" cy="33050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Uniflash</a:t>
            </a:r>
            <a:r>
              <a:rPr lang="zh-CN" altLang="en-US" dirty="0"/>
              <a:t>来烧写程序</a:t>
            </a:r>
          </a:p>
        </p:txBody>
      </p:sp>
      <p:pic>
        <p:nvPicPr>
          <p:cNvPr id="5" name="图片 4" descr="x-10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7756" y="884750"/>
            <a:ext cx="6668487" cy="318170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61197" y="4153146"/>
            <a:ext cx="2821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x-10 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获取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Uniflash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软件</a:t>
            </a:r>
            <a:endParaRPr lang="zh-CN" altLang="zh-CN" sz="2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2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697471" cy="33050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Uniflash</a:t>
            </a:r>
            <a:r>
              <a:rPr lang="zh-CN" altLang="en-US" dirty="0"/>
              <a:t>来烧写程序</a:t>
            </a:r>
          </a:p>
        </p:txBody>
      </p:sp>
      <p:sp>
        <p:nvSpPr>
          <p:cNvPr id="4" name="矩形 3"/>
          <p:cNvSpPr/>
          <p:nvPr/>
        </p:nvSpPr>
        <p:spPr>
          <a:xfrm>
            <a:off x="647564" y="771550"/>
            <a:ext cx="78488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>
              <a:lnSpc>
                <a:spcPct val="150000"/>
              </a:lnSpc>
              <a:spcAft>
                <a:spcPts val="1000"/>
              </a:spcAft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安装完成后双击图标就可打开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Uniflash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。如果是通过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C2000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助手下载的免安装的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Uniflash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，解压缩后打开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eclipse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文件夹，就可看到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Uniflash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图标，同样双击该图标便可打开软件，如图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x-11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 descr="x-1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606" y="2248878"/>
            <a:ext cx="3960440" cy="26272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76056" y="4476028"/>
            <a:ext cx="2565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x-11 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Uniflash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界面</a:t>
            </a:r>
            <a:endParaRPr lang="zh-CN" altLang="zh-CN" sz="2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9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697471" cy="33050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Uniflash</a:t>
            </a:r>
            <a:r>
              <a:rPr lang="zh-CN" altLang="en-US" dirty="0"/>
              <a:t>来烧写程序</a:t>
            </a:r>
          </a:p>
        </p:txBody>
      </p:sp>
      <p:sp>
        <p:nvSpPr>
          <p:cNvPr id="4" name="矩形 3"/>
          <p:cNvSpPr/>
          <p:nvPr/>
        </p:nvSpPr>
        <p:spPr>
          <a:xfrm>
            <a:off x="647564" y="771550"/>
            <a:ext cx="78488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在使用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Uniflash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固化程序前，请先将仿真器和电路板连接好，仿真器插上计算机，给电路板通电，这样硬件就准备好了，下面操作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Uniflash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。如果是第一次使用，选择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File→New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Configuration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Uniflash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弹出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New Configuration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对话框。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 descr="x-1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4844" y="2571750"/>
            <a:ext cx="5274310" cy="16414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20984" y="4299942"/>
            <a:ext cx="3902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x-12 New Configuration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对话框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80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697471" cy="33050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Uniflash</a:t>
            </a:r>
            <a:r>
              <a:rPr lang="zh-CN" altLang="en-US" dirty="0"/>
              <a:t>来烧写程序</a:t>
            </a:r>
          </a:p>
        </p:txBody>
      </p:sp>
      <p:sp>
        <p:nvSpPr>
          <p:cNvPr id="4" name="矩形 3"/>
          <p:cNvSpPr/>
          <p:nvPr/>
        </p:nvSpPr>
        <p:spPr>
          <a:xfrm>
            <a:off x="5292080" y="904346"/>
            <a:ext cx="36724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如图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x-12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Connection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选项需要选择实际使用的仿真器，这里使用的是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HDSP-XDS200 USB Emulator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，所以选择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Texas Instruments XDS2xx USB Debug Probe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Board or Device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选项需要选择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的型号，这里选择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TMS320F28335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。完了单击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OK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，如果硬件连接没有问题，则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Uniflash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建立连接，如图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x-13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 descr="x-1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564" y="952255"/>
            <a:ext cx="4464496" cy="32389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1360" y="4191245"/>
            <a:ext cx="3817071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zh-CN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x-13 </a:t>
            </a:r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Uniflash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建立连接</a:t>
            </a:r>
            <a:endParaRPr lang="zh-CN" altLang="zh-CN" sz="20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697471" cy="33050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Uniflash</a:t>
            </a:r>
            <a:r>
              <a:rPr lang="zh-CN" altLang="en-US" dirty="0"/>
              <a:t>来烧写程序</a:t>
            </a:r>
          </a:p>
        </p:txBody>
      </p:sp>
      <p:sp>
        <p:nvSpPr>
          <p:cNvPr id="3" name="矩形 2"/>
          <p:cNvSpPr/>
          <p:nvPr/>
        </p:nvSpPr>
        <p:spPr>
          <a:xfrm>
            <a:off x="539553" y="863590"/>
            <a:ext cx="80648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>
              <a:spcAft>
                <a:spcPts val="1000"/>
              </a:spcAft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接下来，单击图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x-13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中左侧的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 Flash Settings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固化做一些配置，首先是时钟配置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Clock Configuration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的电路板晶振通常选用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30MHz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，倍频后使其工作在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150MHz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，所以时钟配置如图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x-14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所示。当然能，如果实际的情况并不是采用上述的方案，那请根据实际情况来设置。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 descr="x-1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4933" y="2537886"/>
            <a:ext cx="6374133" cy="154940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19756" y="4087293"/>
            <a:ext cx="350448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x-14 Clock Configuration</a:t>
            </a:r>
            <a:endParaRPr lang="zh-CN" altLang="zh-CN" sz="2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1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9552" y="771550"/>
            <a:ext cx="3744416" cy="3973012"/>
            <a:chOff x="533456" y="733172"/>
            <a:chExt cx="3781076" cy="4011910"/>
          </a:xfrm>
        </p:grpSpPr>
        <p:sp>
          <p:nvSpPr>
            <p:cNvPr id="5" name="矩形 4"/>
            <p:cNvSpPr/>
            <p:nvPr/>
          </p:nvSpPr>
          <p:spPr>
            <a:xfrm>
              <a:off x="882449" y="4097010"/>
              <a:ext cx="2952328" cy="6480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12454" y1="70081" x2="97924" y2="69505"/>
                          <a14:foregroundMark x1="11722" y1="87917" x2="99512" y2="87227"/>
                          <a14:foregroundMark x1="92552" y1="94707" x2="90965" y2="7365"/>
                          <a14:foregroundMark x1="93284" y1="98504" x2="98901" y2="6099"/>
                          <a14:foregroundMark x1="21978" y1="4488" x2="89621" y2="67549"/>
                          <a14:foregroundMark x1="73382" y1="14154" x2="6105" y2="70426"/>
                          <a14:foregroundMark x1="9035" y1="12313" x2="16361" y2="70081"/>
                          <a14:foregroundMark x1="2808" y1="17606" x2="82906" y2="37284"/>
                          <a14:foregroundMark x1="9402" y1="5409" x2="89621" y2="3222"/>
                          <a14:foregroundMark x1="81319" y1="4833" x2="27961" y2="44189"/>
                          <a14:foregroundMark x1="49206" y1="10817" x2="17705" y2="91945"/>
                          <a14:foregroundMark x1="2808" y1="93556" x2="99512" y2="72267"/>
                          <a14:foregroundMark x1="10745" y1="94707" x2="99145" y2="57883"/>
                          <a14:foregroundMark x1="76679" y1="97929" x2="35287" y2="37629"/>
                          <a14:backgroundMark x1="12088" y1="97583" x2="68742" y2="97583"/>
                          <a14:backgroundMark x1="11233" y1="96893" x2="13553" y2="97699"/>
                          <a14:backgroundMark x1="10989" y1="95972" x2="13919" y2="97238"/>
                          <a14:backgroundMark x1="11477" y1="98044" x2="68498" y2="96203"/>
                          <a14:backgroundMark x1="68620" y1="98964" x2="10501" y2="98274"/>
                          <a14:backgroundMark x1="11844" y1="95972" x2="68376" y2="96318"/>
                          <a14:backgroundMark x1="68620" y1="98734" x2="68620" y2="95972"/>
                          <a14:backgroundMark x1="68376" y1="95857" x2="25763" y2="96087"/>
                          <a14:backgroundMark x1="10867" y1="95742" x2="13675" y2="95512"/>
                          <a14:backgroundMark x1="10623" y1="96087" x2="10623" y2="981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56" y="733172"/>
              <a:ext cx="3781076" cy="40119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F28335</a:t>
            </a:r>
            <a:r>
              <a:rPr lang="zh-CN" altLang="en-US" dirty="0"/>
              <a:t>的上电启动过程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4716016" y="771550"/>
            <a:ext cx="40037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x-1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0x3F FFC0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处的是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DSP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的复位向量，复位向量中存放的是指向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InitBoot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函数的地址。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InitBoot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函数的功能是对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DSP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启动进行一些初始化操作的。</a:t>
            </a:r>
          </a:p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的上电启动过程如图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x-2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的启动代码固化在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boot ROM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中，当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上电或者热复位后，首先由芯片本身对一些寄存器进行过初始化，比如禁止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PIE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，设置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状态寄存器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VMAP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OBJMODE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AMODE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M0M1MAP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等位，然后从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boot ROM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中获取复位向量。</a:t>
            </a:r>
          </a:p>
        </p:txBody>
      </p:sp>
      <p:sp>
        <p:nvSpPr>
          <p:cNvPr id="7" name="矩形 6"/>
          <p:cNvSpPr/>
          <p:nvPr/>
        </p:nvSpPr>
        <p:spPr>
          <a:xfrm>
            <a:off x="237543" y="4744562"/>
            <a:ext cx="4245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x-1 F28335 boot ROM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的存储器映像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848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697471" cy="330507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Uniflash</a:t>
            </a:r>
            <a:r>
              <a:rPr lang="zh-CN" altLang="en-US" dirty="0" smtClean="0"/>
              <a:t>来烧写程序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3" y="699542"/>
            <a:ext cx="80648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然后是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编程设置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 Program Settings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，需要选择编程的操作，如图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x-15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所示，这里选择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Erase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Program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Verify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，也就是先擦除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里的内容，然后编程，最后进行校验，这是固化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的一个常用流程。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9223" y="3075806"/>
            <a:ext cx="3885552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x-15 Flash Program Settings</a:t>
            </a:r>
            <a:endParaRPr lang="zh-CN" altLang="zh-CN" sz="24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 descr="x-1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9512" y="2026762"/>
            <a:ext cx="6744974" cy="11823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9553" y="3651870"/>
            <a:ext cx="80648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接下来选择擦除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的块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Erase Sector Selection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，如果没有需要擦除指定的某个或某些块，则将所用的块都选上，如图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x-16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所示。这里重点讲一下，如果不需要对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固化程序，而只是要擦除掉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内已经固化的程序，直接单击图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x-16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Erase 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即可。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697471" cy="330507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Uniflash</a:t>
            </a:r>
            <a:r>
              <a:rPr lang="zh-CN" altLang="en-US" dirty="0" smtClean="0"/>
              <a:t>来烧写程序</a:t>
            </a:r>
            <a:endParaRPr lang="zh-CN" altLang="en-US" dirty="0"/>
          </a:p>
        </p:txBody>
      </p:sp>
      <p:pic>
        <p:nvPicPr>
          <p:cNvPr id="7" name="图片 6" descr="x-16.png"/>
          <p:cNvPicPr/>
          <p:nvPr/>
        </p:nvPicPr>
        <p:blipFill rotWithShape="1">
          <a:blip r:embed="rId3" cstate="print"/>
          <a:srcRect r="27978"/>
          <a:stretch/>
        </p:blipFill>
        <p:spPr>
          <a:xfrm>
            <a:off x="2694980" y="768133"/>
            <a:ext cx="3749228" cy="18451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94980" y="2643758"/>
            <a:ext cx="3754041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x-16 Erase Sector Selection</a:t>
            </a:r>
            <a:endParaRPr lang="zh-CN" altLang="zh-CN" sz="2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5128" y="3173898"/>
            <a:ext cx="83889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>
              <a:spcAft>
                <a:spcPts val="1000"/>
              </a:spcAft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x-17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所示的是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的安全密码设置模块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Code Security Password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的内部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可以设置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128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位的密码用于保护其固化的程序。如果默认不设置密码，则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128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位全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，如图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x-17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所示，假如产品还没有定型，建议不用设置密码，等产品完全定型交付给客户时再设置密码也不迟。那假如需要设置密码的话又该如何正确操作呢？因为固化的流程是先对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进行编程，然后再对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设置密码，锁住内容，所以在完成编程操作之后再来介绍密码的设置。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697471" cy="330507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Uniflash</a:t>
            </a:r>
            <a:r>
              <a:rPr lang="zh-CN" altLang="en-US" dirty="0" smtClean="0"/>
              <a:t>来烧写程序</a:t>
            </a:r>
            <a:endParaRPr lang="zh-CN" altLang="en-US" dirty="0"/>
          </a:p>
        </p:txBody>
      </p:sp>
      <p:pic>
        <p:nvPicPr>
          <p:cNvPr id="6" name="图片 5" descr="x-1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4845" y="771550"/>
            <a:ext cx="5274310" cy="20808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93656" y="2846782"/>
            <a:ext cx="33566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zh-CN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x-17 Code Security Password</a:t>
            </a:r>
            <a:endParaRPr lang="zh-CN" altLang="zh-CN" sz="2000" dirty="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6976" y="3649117"/>
            <a:ext cx="7481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>
              <a:spcAft>
                <a:spcPts val="1000"/>
              </a:spcAft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完成上述的几项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配置后，单击图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x-13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中左侧的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Programs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，打开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编程界面，如图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x-18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697471" cy="330507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Uniflash</a:t>
            </a:r>
            <a:r>
              <a:rPr lang="zh-CN" altLang="en-US" dirty="0" smtClean="0"/>
              <a:t>来烧写程序</a:t>
            </a:r>
            <a:endParaRPr lang="zh-CN" altLang="en-US" dirty="0"/>
          </a:p>
        </p:txBody>
      </p:sp>
      <p:pic>
        <p:nvPicPr>
          <p:cNvPr id="7" name="图片 6" descr="x-18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843558"/>
            <a:ext cx="5013419" cy="376881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89005" y="4660310"/>
            <a:ext cx="255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x-18 Flash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编程界面</a:t>
            </a:r>
            <a:endParaRPr lang="zh-CN" altLang="en-US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7734" y="1923678"/>
            <a:ext cx="24842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>
              <a:spcAft>
                <a:spcPts val="1000"/>
              </a:spcAft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单击图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x-18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Add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按钮，可以将需要固化的程序添加进来，这里可以添加多个程序，如图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x-19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697471" cy="330507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Uniflash</a:t>
            </a:r>
            <a:r>
              <a:rPr lang="zh-CN" altLang="en-US" dirty="0" smtClean="0"/>
              <a:t>来烧写程序</a:t>
            </a:r>
            <a:endParaRPr lang="zh-CN" altLang="en-US" dirty="0"/>
          </a:p>
        </p:txBody>
      </p:sp>
      <p:pic>
        <p:nvPicPr>
          <p:cNvPr id="6" name="图片 5" descr="x-19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528" y="1022801"/>
            <a:ext cx="5274310" cy="33712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0952" y="4394016"/>
            <a:ext cx="46695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x-19 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添加需要固化的程序</a:t>
            </a:r>
            <a:endParaRPr lang="zh-CN" altLang="zh-CN" sz="2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19425" y="771550"/>
            <a:ext cx="31464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>
              <a:lnSpc>
                <a:spcPct val="150000"/>
              </a:lnSpc>
              <a:spcAft>
                <a:spcPts val="1000"/>
              </a:spcAft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选中需要固化的程序，如图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x-19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中，选中了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led_flash_copysections.out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这个程序，单击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Program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即可对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进行编程。编程完成后，便可以拔掉仿真器，给电路板重新上电，刚才固化的程序就可以正常脱机运行了！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7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697471" cy="330507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Uniflash</a:t>
            </a:r>
            <a:r>
              <a:rPr lang="zh-CN" altLang="en-US" dirty="0" smtClean="0"/>
              <a:t>来烧写程序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9572" y="1275606"/>
            <a:ext cx="770485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>
              <a:spcAft>
                <a:spcPts val="1000"/>
              </a:spcAf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如果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还需要对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设置密码，使产品用户不能再对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进行编程，也不能从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中读取已固化的程序，从而有效的保护知识产权，则如图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x-20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所示，在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 Flash Settings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界面下先填写好需要设定的密码，然后单击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Program Password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，等到提示完成之后，再单击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Lock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。这样，用户就无法再对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进行任何操作了。当然如果需要对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进行重新编程，则需要先设定好密码，然后单击图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x-20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中的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Unlock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，再打开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Programs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界面进行编程操作。最后需要强调两点，一是请牢记所设定的密码，因为如果忘记密码，则无法再对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进行解锁；二是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128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位密码不能全部为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，如果全部为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永久锁死，也无法对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进行解锁。</a:t>
            </a:r>
          </a:p>
        </p:txBody>
      </p:sp>
    </p:spTree>
    <p:extLst>
      <p:ext uri="{BB962C8B-B14F-4D97-AF65-F5344CB8AC3E}">
        <p14:creationId xmlns:p14="http://schemas.microsoft.com/office/powerpoint/2010/main" val="270462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697471" cy="330507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Uniflash</a:t>
            </a:r>
            <a:r>
              <a:rPr lang="zh-CN" altLang="en-US" dirty="0" smtClean="0"/>
              <a:t>来烧写程序</a:t>
            </a:r>
            <a:endParaRPr lang="zh-CN" altLang="en-US" dirty="0"/>
          </a:p>
        </p:txBody>
      </p:sp>
      <p:pic>
        <p:nvPicPr>
          <p:cNvPr id="4" name="图片 3" descr="x-20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4844" y="987574"/>
            <a:ext cx="5280147" cy="24461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18103" y="3433758"/>
            <a:ext cx="27077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x-20 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设置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Flash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密码</a:t>
            </a:r>
            <a:endParaRPr lang="zh-CN" altLang="zh-CN" sz="2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0611" y="1707654"/>
            <a:ext cx="70027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将程序固化在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中让其能够脱机运行，是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开发过程中常用的操作，也是至关重要的一部分内容，本章首先介绍了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的上电启动过程，然后详细介绍了程序可以在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内正常运行的一些条件，以及如何将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中的函数或者段等内容复制到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中，以提高程序运行的速度。最后介绍了如何使用</a:t>
            </a:r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Uniflash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软件将程序固化到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中。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697471" cy="330507"/>
          </a:xfrm>
        </p:spPr>
        <p:txBody>
          <a:bodyPr/>
          <a:lstStyle/>
          <a:p>
            <a:r>
              <a:rPr lang="zh-CN" altLang="en-US" dirty="0"/>
              <a:t>将程序烧写在</a:t>
            </a:r>
            <a:r>
              <a:rPr lang="en-US" altLang="zh-CN" dirty="0"/>
              <a:t>Flash</a:t>
            </a:r>
            <a:r>
              <a:rPr lang="zh-CN" altLang="en-US" dirty="0"/>
              <a:t>中 </a:t>
            </a:r>
          </a:p>
        </p:txBody>
      </p:sp>
    </p:spTree>
    <p:extLst>
      <p:ext uri="{BB962C8B-B14F-4D97-AF65-F5344CB8AC3E}">
        <p14:creationId xmlns:p14="http://schemas.microsoft.com/office/powerpoint/2010/main" val="9589181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"/>
          <p:cNvSpPr txBox="1">
            <a:spLocks noChangeArrowheads="1"/>
          </p:cNvSpPr>
          <p:nvPr/>
        </p:nvSpPr>
        <p:spPr bwMode="auto">
          <a:xfrm>
            <a:off x="2768178" y="1714981"/>
            <a:ext cx="33067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rgbClr val="0070C0"/>
                </a:solidFill>
                <a:latin typeface="Arial" charset="0"/>
                <a:ea typeface="Kozuka Gothic Pr6N B" pitchFamily="34" charset="-128"/>
                <a:cs typeface="Arial" charset="0"/>
              </a:rPr>
              <a:t>THANKS</a:t>
            </a:r>
          </a:p>
        </p:txBody>
      </p:sp>
      <p:sp>
        <p:nvSpPr>
          <p:cNvPr id="54" name="空心弧 53"/>
          <p:cNvSpPr/>
          <p:nvPr/>
        </p:nvSpPr>
        <p:spPr bwMode="auto">
          <a:xfrm rot="7086271">
            <a:off x="5052591" y="1475269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915816" y="2559531"/>
            <a:ext cx="2192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5" y="2211710"/>
            <a:ext cx="2015871" cy="20158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97" y="2211710"/>
            <a:ext cx="1934503" cy="19345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63671"/>
            <a:ext cx="1882542" cy="18825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19" y="2263672"/>
            <a:ext cx="1882542" cy="1882542"/>
          </a:xfrm>
          <a:prstGeom prst="rect">
            <a:avLst/>
          </a:prstGeom>
        </p:spPr>
      </p:pic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415485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工程师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3135193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公众号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5345807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官网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7073999" y="4232170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旗舰店</a:t>
            </a:r>
          </a:p>
        </p:txBody>
      </p:sp>
    </p:spTree>
    <p:extLst>
      <p:ext uri="{BB962C8B-B14F-4D97-AF65-F5344CB8AC3E}">
        <p14:creationId xmlns:p14="http://schemas.microsoft.com/office/powerpoint/2010/main" val="37609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4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05556E-6 1.23457E-6 L 3.05556E-6 -0.2126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72222E-6 -3.33333E-6 L 4.72222E-6 -0.2157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0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4.19753E-6 L -5.55556E-7 -0.2114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4" grpId="0" animBg="1"/>
      <p:bldP spid="54" grpId="1" animBg="1"/>
      <p:bldP spid="55" grpId="0"/>
      <p:bldP spid="55" grpId="1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F28335</a:t>
            </a:r>
            <a:r>
              <a:rPr lang="zh-CN" altLang="en-US" dirty="0"/>
              <a:t>的上电启动过程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2195736" y="771550"/>
            <a:ext cx="65240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Boot ROM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里的复位向量（位于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0x3F FFC0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）指向的是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InitBoot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函数（位于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0x3F FC00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开始执行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InitBoot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InitBoot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函数所做的工作主要有：初始化状态寄存器；将堆栈指针设为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0x400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；读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CSM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密码保护部分；调用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SelectBootMode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，选择引导模式；调用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ADC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校准函数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ADC_cal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()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；调用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ExitBoot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，退出启动初始化。最后，跳转到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模式的起始地址，也就是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0x33 FFF6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，开始执行用户的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语言程序。</a:t>
            </a:r>
          </a:p>
          <a:p>
            <a:pPr indent="538163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前面介绍的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的上电启动过程中，引导模式假定为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模式，而事实上，为了满足不同系统的需求，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boot ROM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具有多种引导模式，启动时选择何种引导模式取决于四个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引脚的电平状态，它们分别是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GPIO84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GPIO85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GPIO86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GPIO87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。引导模式与这些引脚电平的关系如表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x-1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4744562"/>
            <a:ext cx="324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x-2 F28335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的上电启动过程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965600"/>
              </p:ext>
            </p:extLst>
          </p:nvPr>
        </p:nvGraphicFramePr>
        <p:xfrm>
          <a:off x="971600" y="757560"/>
          <a:ext cx="936103" cy="401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16" name="Visio" r:id="rId4" imgW="1474656" imgH="6334740" progId="Visio.Drawing.11">
                  <p:embed/>
                </p:oleObj>
              </mc:Choice>
              <mc:Fallback>
                <p:oleObj name="Visio" r:id="rId4" imgW="1474656" imgH="63347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757560"/>
                        <a:ext cx="936103" cy="401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28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F28335</a:t>
            </a:r>
            <a:r>
              <a:rPr lang="zh-CN" altLang="en-US" dirty="0"/>
              <a:t>的上电启动过程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28304"/>
              </p:ext>
            </p:extLst>
          </p:nvPr>
        </p:nvGraphicFramePr>
        <p:xfrm>
          <a:off x="755576" y="843558"/>
          <a:ext cx="5961595" cy="39010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0874">
                  <a:extLst>
                    <a:ext uri="{9D8B030D-6E8A-4147-A177-3AD203B41FA5}">
                      <a16:colId xmlns:a16="http://schemas.microsoft.com/office/drawing/2014/main" val="655445210"/>
                    </a:ext>
                  </a:extLst>
                </a:gridCol>
                <a:gridCol w="1060874">
                  <a:extLst>
                    <a:ext uri="{9D8B030D-6E8A-4147-A177-3AD203B41FA5}">
                      <a16:colId xmlns:a16="http://schemas.microsoft.com/office/drawing/2014/main" val="4233612457"/>
                    </a:ext>
                  </a:extLst>
                </a:gridCol>
                <a:gridCol w="1060874">
                  <a:extLst>
                    <a:ext uri="{9D8B030D-6E8A-4147-A177-3AD203B41FA5}">
                      <a16:colId xmlns:a16="http://schemas.microsoft.com/office/drawing/2014/main" val="480064390"/>
                    </a:ext>
                  </a:extLst>
                </a:gridCol>
                <a:gridCol w="1060874">
                  <a:extLst>
                    <a:ext uri="{9D8B030D-6E8A-4147-A177-3AD203B41FA5}">
                      <a16:colId xmlns:a16="http://schemas.microsoft.com/office/drawing/2014/main" val="3637138329"/>
                    </a:ext>
                  </a:extLst>
                </a:gridCol>
                <a:gridCol w="1718099">
                  <a:extLst>
                    <a:ext uri="{9D8B030D-6E8A-4147-A177-3AD203B41FA5}">
                      <a16:colId xmlns:a16="http://schemas.microsoft.com/office/drawing/2014/main" val="3982856997"/>
                    </a:ext>
                  </a:extLst>
                </a:gridCol>
              </a:tblGrid>
              <a:tr h="18856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GPIO87/XA15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GPIO86/XA14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GPIO85/XA13</a:t>
                      </a:r>
                      <a:endParaRPr lang="zh-CN" sz="9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GPIO84/XA12</a:t>
                      </a:r>
                      <a:endParaRPr lang="zh-CN" sz="9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启动模式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extLst>
                  <a:ext uri="{0D108BD9-81ED-4DB2-BD59-A6C34878D82A}">
                    <a16:rowId xmlns:a16="http://schemas.microsoft.com/office/drawing/2014/main" val="525817423"/>
                  </a:ext>
                </a:extLst>
              </a:tr>
              <a:tr h="1885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跳转到</a:t>
                      </a:r>
                      <a:r>
                        <a:rPr lang="en-US" sz="900">
                          <a:effectLst/>
                        </a:rPr>
                        <a:t>Flash</a:t>
                      </a:r>
                      <a:r>
                        <a:rPr lang="zh-CN" sz="900">
                          <a:effectLst/>
                        </a:rPr>
                        <a:t>，</a:t>
                      </a:r>
                      <a:r>
                        <a:rPr lang="en-US" sz="900">
                          <a:effectLst/>
                        </a:rPr>
                        <a:t>Flash</a:t>
                      </a:r>
                      <a:r>
                        <a:rPr lang="zh-CN" sz="900">
                          <a:effectLst/>
                        </a:rPr>
                        <a:t>模式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extLst>
                  <a:ext uri="{0D108BD9-81ED-4DB2-BD59-A6C34878D82A}">
                    <a16:rowId xmlns:a16="http://schemas.microsoft.com/office/drawing/2014/main" val="802609911"/>
                  </a:ext>
                </a:extLst>
              </a:tr>
              <a:tr h="1885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SCI-A</a:t>
                      </a:r>
                      <a:r>
                        <a:rPr lang="zh-CN" sz="900">
                          <a:effectLst/>
                        </a:rPr>
                        <a:t>引导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extLst>
                  <a:ext uri="{0D108BD9-81ED-4DB2-BD59-A6C34878D82A}">
                    <a16:rowId xmlns:a16="http://schemas.microsoft.com/office/drawing/2014/main" val="3626970368"/>
                  </a:ext>
                </a:extLst>
              </a:tr>
              <a:tr h="1885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zh-CN" sz="9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SPI-A</a:t>
                      </a:r>
                      <a:r>
                        <a:rPr lang="zh-CN" sz="900">
                          <a:effectLst/>
                        </a:rPr>
                        <a:t>引导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extLst>
                  <a:ext uri="{0D108BD9-81ED-4DB2-BD59-A6C34878D82A}">
                    <a16:rowId xmlns:a16="http://schemas.microsoft.com/office/drawing/2014/main" val="2264237222"/>
                  </a:ext>
                </a:extLst>
              </a:tr>
              <a:tr h="1885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</a:t>
                      </a:r>
                      <a:endParaRPr lang="zh-CN" sz="9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I2C-A</a:t>
                      </a:r>
                      <a:r>
                        <a:rPr lang="zh-CN" sz="900">
                          <a:effectLst/>
                        </a:rPr>
                        <a:t>引导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extLst>
                  <a:ext uri="{0D108BD9-81ED-4DB2-BD59-A6C34878D82A}">
                    <a16:rowId xmlns:a16="http://schemas.microsoft.com/office/drawing/2014/main" val="2841457369"/>
                  </a:ext>
                </a:extLst>
              </a:tr>
              <a:tr h="1885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eCAN-A</a:t>
                      </a:r>
                      <a:r>
                        <a:rPr lang="zh-CN" sz="900">
                          <a:effectLst/>
                        </a:rPr>
                        <a:t>引导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extLst>
                  <a:ext uri="{0D108BD9-81ED-4DB2-BD59-A6C34878D82A}">
                    <a16:rowId xmlns:a16="http://schemas.microsoft.com/office/drawing/2014/main" val="3126184753"/>
                  </a:ext>
                </a:extLst>
              </a:tr>
              <a:tr h="1885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McBSP-A</a:t>
                      </a:r>
                      <a:r>
                        <a:rPr lang="zh-CN" sz="900">
                          <a:effectLst/>
                        </a:rPr>
                        <a:t>引导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extLst>
                  <a:ext uri="{0D108BD9-81ED-4DB2-BD59-A6C34878D82A}">
                    <a16:rowId xmlns:a16="http://schemas.microsoft.com/office/drawing/2014/main" val="2750530966"/>
                  </a:ext>
                </a:extLst>
              </a:tr>
              <a:tr h="1885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跳转到</a:t>
                      </a:r>
                      <a:r>
                        <a:rPr lang="en-US" sz="900">
                          <a:effectLst/>
                        </a:rPr>
                        <a:t>XINTF x16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extLst>
                  <a:ext uri="{0D108BD9-81ED-4DB2-BD59-A6C34878D82A}">
                    <a16:rowId xmlns:a16="http://schemas.microsoft.com/office/drawing/2014/main" val="2376465414"/>
                  </a:ext>
                </a:extLst>
              </a:tr>
              <a:tr h="1885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跳转到</a:t>
                      </a:r>
                      <a:r>
                        <a:rPr lang="en-US" sz="900">
                          <a:effectLst/>
                        </a:rPr>
                        <a:t>XINTF x32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extLst>
                  <a:ext uri="{0D108BD9-81ED-4DB2-BD59-A6C34878D82A}">
                    <a16:rowId xmlns:a16="http://schemas.microsoft.com/office/drawing/2014/main" val="3426162266"/>
                  </a:ext>
                </a:extLst>
              </a:tr>
              <a:tr h="1885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跳转到</a:t>
                      </a:r>
                      <a:r>
                        <a:rPr lang="en-US" sz="900">
                          <a:effectLst/>
                        </a:rPr>
                        <a:t>OTP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extLst>
                  <a:ext uri="{0D108BD9-81ED-4DB2-BD59-A6C34878D82A}">
                    <a16:rowId xmlns:a16="http://schemas.microsoft.com/office/drawing/2014/main" val="742602755"/>
                  </a:ext>
                </a:extLst>
              </a:tr>
              <a:tr h="1885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并行</a:t>
                      </a:r>
                      <a:r>
                        <a:rPr lang="en-US" sz="900">
                          <a:effectLst/>
                        </a:rPr>
                        <a:t>GPIO I/O</a:t>
                      </a:r>
                      <a:r>
                        <a:rPr lang="zh-CN" sz="900">
                          <a:effectLst/>
                        </a:rPr>
                        <a:t>引导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extLst>
                  <a:ext uri="{0D108BD9-81ED-4DB2-BD59-A6C34878D82A}">
                    <a16:rowId xmlns:a16="http://schemas.microsoft.com/office/drawing/2014/main" val="2565439880"/>
                  </a:ext>
                </a:extLst>
              </a:tr>
              <a:tr h="1885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并行</a:t>
                      </a:r>
                      <a:r>
                        <a:rPr lang="en-US" sz="900">
                          <a:effectLst/>
                        </a:rPr>
                        <a:t>XINTF</a:t>
                      </a:r>
                      <a:r>
                        <a:rPr lang="zh-CN" sz="900">
                          <a:effectLst/>
                        </a:rPr>
                        <a:t>引导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extLst>
                  <a:ext uri="{0D108BD9-81ED-4DB2-BD59-A6C34878D82A}">
                    <a16:rowId xmlns:a16="http://schemas.microsoft.com/office/drawing/2014/main" val="379752585"/>
                  </a:ext>
                </a:extLst>
              </a:tr>
              <a:tr h="1885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跳转到</a:t>
                      </a:r>
                      <a:r>
                        <a:rPr lang="en-US" sz="900">
                          <a:effectLst/>
                        </a:rPr>
                        <a:t>SARAM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extLst>
                  <a:ext uri="{0D108BD9-81ED-4DB2-BD59-A6C34878D82A}">
                    <a16:rowId xmlns:a16="http://schemas.microsoft.com/office/drawing/2014/main" val="3636745008"/>
                  </a:ext>
                </a:extLst>
              </a:tr>
              <a:tr h="1885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跳转到检测引导模式分支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extLst>
                  <a:ext uri="{0D108BD9-81ED-4DB2-BD59-A6C34878D82A}">
                    <a16:rowId xmlns:a16="http://schemas.microsoft.com/office/drawing/2014/main" val="2502455524"/>
                  </a:ext>
                </a:extLst>
              </a:tr>
              <a:tr h="1885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跳过</a:t>
                      </a:r>
                      <a:r>
                        <a:rPr lang="en-US" sz="900">
                          <a:effectLst/>
                        </a:rPr>
                        <a:t>ADC</a:t>
                      </a:r>
                      <a:r>
                        <a:rPr lang="zh-CN" sz="900">
                          <a:effectLst/>
                        </a:rPr>
                        <a:t>校准，跳转到</a:t>
                      </a:r>
                      <a:r>
                        <a:rPr lang="en-US" sz="900">
                          <a:effectLst/>
                        </a:rPr>
                        <a:t>Flash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extLst>
                  <a:ext uri="{0D108BD9-81ED-4DB2-BD59-A6C34878D82A}">
                    <a16:rowId xmlns:a16="http://schemas.microsoft.com/office/drawing/2014/main" val="346116038"/>
                  </a:ext>
                </a:extLst>
              </a:tr>
              <a:tr h="2434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zh-CN" sz="9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跳过</a:t>
                      </a:r>
                      <a:r>
                        <a:rPr lang="en-US" sz="900">
                          <a:effectLst/>
                        </a:rPr>
                        <a:t>ADC</a:t>
                      </a:r>
                      <a:r>
                        <a:rPr lang="zh-CN" sz="900">
                          <a:effectLst/>
                        </a:rPr>
                        <a:t>校准，跳转到</a:t>
                      </a:r>
                      <a:r>
                        <a:rPr lang="en-US" sz="900">
                          <a:effectLst/>
                        </a:rPr>
                        <a:t>SARAM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extLst>
                  <a:ext uri="{0D108BD9-81ED-4DB2-BD59-A6C34878D82A}">
                    <a16:rowId xmlns:a16="http://schemas.microsoft.com/office/drawing/2014/main" val="4281678871"/>
                  </a:ext>
                </a:extLst>
              </a:tr>
              <a:tr h="1885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跳过</a:t>
                      </a:r>
                      <a:r>
                        <a:rPr lang="en-US" sz="900" dirty="0">
                          <a:effectLst/>
                        </a:rPr>
                        <a:t>ADC</a:t>
                      </a:r>
                      <a:r>
                        <a:rPr lang="zh-CN" sz="900" dirty="0">
                          <a:effectLst/>
                        </a:rPr>
                        <a:t>校准，跳转到</a:t>
                      </a:r>
                      <a:r>
                        <a:rPr lang="en-US" sz="900" dirty="0">
                          <a:effectLst/>
                        </a:rPr>
                        <a:t>SCI</a:t>
                      </a:r>
                      <a:endParaRPr lang="zh-CN" sz="9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6568" marR="56568" marT="0" marB="0"/>
                </a:tc>
                <a:extLst>
                  <a:ext uri="{0D108BD9-81ED-4DB2-BD59-A6C34878D82A}">
                    <a16:rowId xmlns:a16="http://schemas.microsoft.com/office/drawing/2014/main" val="384194974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32240" y="4362236"/>
            <a:ext cx="226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+mn-ea"/>
                <a:cs typeface="Times New Roman" panose="02020603050405020304" pitchFamily="18" charset="0"/>
              </a:rPr>
              <a:t>表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x-1 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引导模式选择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802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F28335</a:t>
            </a:r>
            <a:r>
              <a:rPr lang="zh-CN" altLang="en-US" dirty="0"/>
              <a:t>的上电启动过程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906977" y="1563638"/>
            <a:ext cx="73374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x-1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中，当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引脚检测到高电平时，数值为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；当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引脚检测到低电平时，数值为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。可以看出，引脚电平高低状态的组合决定了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启动时应该选择的引导模式。由于这四个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引脚内部有上拉，所以如果不对这些引脚电平做相关设定的话，默认的就是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模式。当然在实际应用中，使用最多最常见的也是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Flash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模式。表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x-1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中最后三行，跳过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ADC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校准的这三种模式是仅提供给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调试用的，用户无法使用。那如果需要使用其他模式的话，应该怎样设计呢？ </a:t>
            </a:r>
          </a:p>
        </p:txBody>
      </p:sp>
    </p:spTree>
    <p:extLst>
      <p:ext uri="{BB962C8B-B14F-4D97-AF65-F5344CB8AC3E}">
        <p14:creationId xmlns:p14="http://schemas.microsoft.com/office/powerpoint/2010/main" val="111203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F28335</a:t>
            </a:r>
            <a:r>
              <a:rPr lang="zh-CN" altLang="en-US" dirty="0"/>
              <a:t>的上电启动过程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906977" y="1563638"/>
            <a:ext cx="73374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引导模式选择的硬件电路如图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x-3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所示，图中的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可以是双向选择开关，也可以是单排针，通过短路帽来进行选择。以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为例，当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端与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端短接时，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GPIO84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被下拉，若此时上电，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会认为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引脚的状态为低电平；当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端与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端短接时，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GPIO84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被上拉，若此时上电，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会认为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引脚状态为高电平。需要说明的是，这里的下拉指的是弱下拉，上拉也指的是弱上拉，不会影响到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GPIO84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引脚的正常配置与使用。由此可知，若需要选择某种引导模式，只需根据表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x-1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中四个引脚的状态来进行配置即可。</a:t>
            </a:r>
          </a:p>
        </p:txBody>
      </p:sp>
    </p:spTree>
    <p:extLst>
      <p:ext uri="{BB962C8B-B14F-4D97-AF65-F5344CB8AC3E}">
        <p14:creationId xmlns:p14="http://schemas.microsoft.com/office/powerpoint/2010/main" val="214529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F28335</a:t>
            </a:r>
            <a:r>
              <a:rPr lang="zh-CN" altLang="en-US" dirty="0"/>
              <a:t>的上电启动过程</a:t>
            </a: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845" y="985838"/>
            <a:ext cx="4766310" cy="31718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62714" y="4227934"/>
            <a:ext cx="4618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x-3 F28335</a:t>
            </a:r>
            <a:r>
              <a:rPr lang="zh-CN" altLang="zh-CN" sz="2000" dirty="0">
                <a:latin typeface="+mn-ea"/>
                <a:cs typeface="Times New Roman" panose="02020603050405020304" pitchFamily="18" charset="0"/>
              </a:rPr>
              <a:t>引导模式选择的硬件电路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12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3487C"/>
      </a:accent1>
      <a:accent2>
        <a:srgbClr val="A5A5A5"/>
      </a:accent2>
      <a:accent3>
        <a:srgbClr val="23487C"/>
      </a:accent3>
      <a:accent4>
        <a:srgbClr val="A5A5A5"/>
      </a:accent4>
      <a:accent5>
        <a:srgbClr val="A2C8A3"/>
      </a:accent5>
      <a:accent6>
        <a:srgbClr val="92D050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4630</Words>
  <Application>Microsoft Office PowerPoint</Application>
  <PresentationFormat>全屏显示(16:9)</PresentationFormat>
  <Paragraphs>752</Paragraphs>
  <Slides>48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Kozuka Gothic Pr6N B</vt:lpstr>
      <vt:lpstr>宋体</vt:lpstr>
      <vt:lpstr>微软雅黑</vt:lpstr>
      <vt:lpstr>Arial</vt:lpstr>
      <vt:lpstr>Calibri</vt:lpstr>
      <vt:lpstr>Consolas</vt:lpstr>
      <vt:lpstr>Impact</vt:lpstr>
      <vt:lpstr>Tahoma</vt:lpstr>
      <vt:lpstr>Times New Roman</vt:lpstr>
      <vt:lpstr>Verdana</vt:lpstr>
      <vt:lpstr>Wingdings</vt:lpstr>
      <vt:lpstr>1_Office 主题​​</vt:lpstr>
      <vt:lpstr>Visio</vt:lpstr>
      <vt:lpstr>PowerPoint 演示文稿</vt:lpstr>
      <vt:lpstr>将程序烧写在Flash中 </vt:lpstr>
      <vt:lpstr>F28335的上电启动过程</vt:lpstr>
      <vt:lpstr>F28335的上电启动过程</vt:lpstr>
      <vt:lpstr>F28335的上电启动过程</vt:lpstr>
      <vt:lpstr>F28335的上电启动过程</vt:lpstr>
      <vt:lpstr>F28335的上电启动过程</vt:lpstr>
      <vt:lpstr>F28335的上电启动过程</vt:lpstr>
      <vt:lpstr>F28335的上电启动过程</vt:lpstr>
      <vt:lpstr>F28335的上电启动过程</vt:lpstr>
      <vt:lpstr>F28335的上电启动过程</vt:lpstr>
      <vt:lpstr>程序在Flash中运行</vt:lpstr>
      <vt:lpstr>程序在Flash中运行</vt:lpstr>
      <vt:lpstr>程序在Flash中运行</vt:lpstr>
      <vt:lpstr>程序在Flash中运行</vt:lpstr>
      <vt:lpstr>程序在Flash中运行</vt:lpstr>
      <vt:lpstr>程序在Flash中运行</vt:lpstr>
      <vt:lpstr>程序在Flash中运行</vt:lpstr>
      <vt:lpstr>程序在Flash中运行</vt:lpstr>
      <vt:lpstr>程序在Flash中运行</vt:lpstr>
      <vt:lpstr>程序在Flash中运行</vt:lpstr>
      <vt:lpstr>将函数从Flash复制到RAM中运行</vt:lpstr>
      <vt:lpstr>将函数从Flash复制到RAM中运行</vt:lpstr>
      <vt:lpstr>将函数从Flash复制到RAM中运行</vt:lpstr>
      <vt:lpstr>将函数从Flash复制到RAM中运行</vt:lpstr>
      <vt:lpstr>将函数从Flash复制到RAM中运行</vt:lpstr>
      <vt:lpstr>将函数从Flash复制到RAM中运行</vt:lpstr>
      <vt:lpstr>将函数从Flash复制到RAM中运行</vt:lpstr>
      <vt:lpstr>将段从Flash复制到RAM中运行</vt:lpstr>
      <vt:lpstr>将段从Flash复制到RAM中运行</vt:lpstr>
      <vt:lpstr>将段从Flash复制到RAM中运行</vt:lpstr>
      <vt:lpstr>将段从Flash复制到RAM中运行</vt:lpstr>
      <vt:lpstr>将段从Flash复制到RAM中运行</vt:lpstr>
      <vt:lpstr>使用Uniflash来烧写程序</vt:lpstr>
      <vt:lpstr>使用Uniflash来烧写程序</vt:lpstr>
      <vt:lpstr>使用Uniflash来烧写程序</vt:lpstr>
      <vt:lpstr>使用Uniflash来烧写程序</vt:lpstr>
      <vt:lpstr>使用Uniflash来烧写程序</vt:lpstr>
      <vt:lpstr>使用Uniflash来烧写程序</vt:lpstr>
      <vt:lpstr>使用Uniflash来烧写程序</vt:lpstr>
      <vt:lpstr>使用Uniflash来烧写程序</vt:lpstr>
      <vt:lpstr>使用Uniflash来烧写程序</vt:lpstr>
      <vt:lpstr>使用Uniflash来烧写程序</vt:lpstr>
      <vt:lpstr>使用Uniflash来烧写程序</vt:lpstr>
      <vt:lpstr>使用Uniflash来烧写程序</vt:lpstr>
      <vt:lpstr>使用Uniflash来烧写程序</vt:lpstr>
      <vt:lpstr>将程序烧写在Flash中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airxi</dc:creator>
  <cp:lastModifiedBy>China</cp:lastModifiedBy>
  <cp:revision>2320</cp:revision>
  <dcterms:created xsi:type="dcterms:W3CDTF">2016-12-11T00:22:00Z</dcterms:created>
  <dcterms:modified xsi:type="dcterms:W3CDTF">2017-09-08T01:38:54Z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