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notesSlides/notesSlide1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ppt/tags/tag38.xml" ContentType="application/vnd.openxmlformats-officedocument.presentationml.tags+xml"/>
  <Override PartName="/ppt/notesSlides/notesSlide18.xml" ContentType="application/vnd.openxmlformats-officedocument.presentationml.notesSlide+xml"/>
  <Override PartName="/ppt/tags/tag39.xml" ContentType="application/vnd.openxmlformats-officedocument.presentationml.tags+xml"/>
  <Override PartName="/ppt/notesSlides/notesSlide1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0.xml" ContentType="application/vnd.openxmlformats-officedocument.presentationml.notesSlide+xml"/>
  <Override PartName="/ppt/tags/tag42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notesSlides/notesSlide22.xml" ContentType="application/vnd.openxmlformats-officedocument.presentationml.notesSlide+xml"/>
  <Override PartName="/ppt/tags/tag44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notesSlides/notesSlide24.xml" ContentType="application/vnd.openxmlformats-officedocument.presentationml.notesSlide+xml"/>
  <Override PartName="/ppt/tags/tag46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Override PartName="/ppt/notesSlides/notesSlide28.xml" ContentType="application/vnd.openxmlformats-officedocument.presentationml.notesSlide+xml"/>
  <Override PartName="/ppt/tags/tag50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51.xml" ContentType="application/vnd.openxmlformats-officedocument.presentationml.tags+xml"/>
  <Override PartName="/ppt/notesSlides/notesSlide3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notesSlides/notesSlide33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15" r:id="rId3"/>
    <p:sldId id="291" r:id="rId4"/>
    <p:sldId id="316" r:id="rId5"/>
    <p:sldId id="317" r:id="rId6"/>
    <p:sldId id="318" r:id="rId7"/>
    <p:sldId id="322" r:id="rId8"/>
    <p:sldId id="320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51" r:id="rId35"/>
    <p:sldId id="349" r:id="rId36"/>
    <p:sldId id="352" r:id="rId37"/>
  </p:sldIdLst>
  <p:sldSz cx="9144000" cy="5143500" type="screen16x9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632" autoAdjust="0"/>
  </p:normalViewPr>
  <p:slideViewPr>
    <p:cSldViewPr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8A702-CEA7-413B-8D8B-CA3DFDC33490}" type="datetimeFigureOut">
              <a:rPr lang="zh-CN" altLang="en-US" smtClean="0"/>
              <a:t>2017-09-08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4EF16-2C2F-4878-9027-FCDB2D58A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1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57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70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5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91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679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4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7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87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73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350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BBC58-3C8A-4C23-944B-4AC8A185289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914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82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56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79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652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301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0585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84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926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202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94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970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65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511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2973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3050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401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081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1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505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47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153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54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88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72508"/>
            <a:ext cx="2133600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86690" y="4772508"/>
            <a:ext cx="2895600" cy="273844"/>
          </a:xfrm>
        </p:spPr>
        <p:txBody>
          <a:bodyPr vert="horz" lIns="76618" tIns="38309" rIns="76618" bIns="38309" rtlCol="0" anchor="ctr"/>
          <a:lstStyle>
            <a:lvl1pPr>
              <a:defRPr lang="en-US" altLang="zh-CN" smtClean="0">
                <a:solidFill>
                  <a:prstClr val="white">
                    <a:lumMod val="65000"/>
                  </a:prstClr>
                </a:solidFill>
                <a:latin typeface="Calibri"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48573" y="4763842"/>
            <a:ext cx="1388046" cy="282500"/>
          </a:xfrm>
        </p:spPr>
        <p:txBody>
          <a:bodyPr vert="horz" lIns="102156" tIns="51076" rIns="102156" bIns="51076" rtlCol="0" anchor="ctr"/>
          <a:lstStyle>
            <a:lvl1pPr algn="r">
              <a:defRPr lang="zh-CN" altLang="en-US" smtClean="0"/>
            </a:lvl1pPr>
          </a:lstStyle>
          <a:p>
            <a:fld id="{0C913308-F349-4B6D-A68A-DD1791B4A57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0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977" y="267494"/>
            <a:ext cx="5897272" cy="330507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0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514350">
              <a:lnSpc>
                <a:spcPct val="90000"/>
              </a:lnSpc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91015"/>
            <a:ext cx="2895600" cy="273844"/>
          </a:xfrm>
        </p:spPr>
        <p:txBody>
          <a:bodyPr/>
          <a:lstStyle>
            <a:lvl1pPr>
              <a:defRPr sz="1050"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452320" y="4788216"/>
            <a:ext cx="1224136" cy="304675"/>
          </a:xfrm>
        </p:spPr>
        <p:txBody>
          <a:bodyPr/>
          <a:lstStyle>
            <a:lvl1pPr algn="ctr">
              <a:defRPr sz="1400">
                <a:latin typeface="Impact" panose="020B0806030902050204" pitchFamily="34" charset="0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953128" y="654062"/>
            <a:ext cx="7859428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5576" y="248444"/>
            <a:ext cx="396000" cy="396000"/>
            <a:chOff x="406574" y="236732"/>
            <a:chExt cx="612048" cy="593261"/>
          </a:xfrm>
        </p:grpSpPr>
        <p:sp>
          <p:nvSpPr>
            <p:cNvPr id="15" name="矩形 14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33879"/>
      </p:ext>
    </p:extLst>
  </p:cSld>
  <p:clrMapOvr>
    <a:masterClrMapping/>
  </p:clrMapOvr>
  <p:transition spd="slow" advTm="11000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102156" tIns="51076" rIns="102156" bIns="5107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63"/>
            <a:ext cx="8229600" cy="3394472"/>
          </a:xfrm>
          <a:prstGeom prst="rect">
            <a:avLst/>
          </a:prstGeom>
        </p:spPr>
        <p:txBody>
          <a:bodyPr vert="horz" lIns="102156" tIns="51076" rIns="102156" bIns="51076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2017-09-08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1023252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3717" indent="-383717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392" indent="-319759" algn="l" defTabSz="1023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062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687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2317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3940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5564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37188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48819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626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252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4879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6502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8128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9752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1376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3003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0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5.png"/><Relationship Id="rId5" Type="http://schemas.openxmlformats.org/officeDocument/2006/relationships/tags" Target="../tags/tag33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tags" Target="../tags/tag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6.xml"/><Relationship Id="rId7" Type="http://schemas.openxmlformats.org/officeDocument/2006/relationships/image" Target="../media/image6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4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473750"/>
            <a:ext cx="2761685" cy="2196000"/>
          </a:xfrm>
          <a:custGeom>
            <a:avLst/>
            <a:gdLst/>
            <a:ahLst/>
            <a:cxnLst/>
            <a:rect l="l" t="t" r="r" b="b"/>
            <a:pathLst>
              <a:path w="2761685" h="2196000">
                <a:moveTo>
                  <a:pt x="0" y="0"/>
                </a:moveTo>
                <a:lnTo>
                  <a:pt x="2761685" y="0"/>
                </a:lnTo>
                <a:lnTo>
                  <a:pt x="2318746" y="2196000"/>
                </a:lnTo>
                <a:lnTo>
                  <a:pt x="0" y="219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4"/>
          <p:cNvSpPr/>
          <p:nvPr/>
        </p:nvSpPr>
        <p:spPr>
          <a:xfrm>
            <a:off x="2548726" y="1473750"/>
            <a:ext cx="6628125" cy="2196000"/>
          </a:xfrm>
          <a:custGeom>
            <a:avLst/>
            <a:gdLst/>
            <a:ahLst/>
            <a:cxnLst/>
            <a:rect l="l" t="t" r="r" b="b"/>
            <a:pathLst>
              <a:path w="6628125" h="2196000">
                <a:moveTo>
                  <a:pt x="442939" y="0"/>
                </a:moveTo>
                <a:lnTo>
                  <a:pt x="6628125" y="0"/>
                </a:lnTo>
                <a:lnTo>
                  <a:pt x="6628125" y="2196000"/>
                </a:lnTo>
                <a:lnTo>
                  <a:pt x="0" y="2196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80112" y="3084427"/>
            <a:ext cx="18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讲师：顾卫钢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5385104" y="3114926"/>
            <a:ext cx="168120" cy="21600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4218" y="1979871"/>
            <a:ext cx="5902278" cy="1054125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r>
              <a:rPr lang="en-US" altLang="zh-CN" sz="3200" spc="300" dirty="0" smtClean="0">
                <a:solidFill>
                  <a:schemeClr val="bg1"/>
                </a:solidFill>
              </a:rPr>
              <a:t>TMS320F28335</a:t>
            </a:r>
          </a:p>
          <a:p>
            <a:pPr algn="ctr"/>
            <a:r>
              <a:rPr lang="zh-CN" altLang="en-US" sz="3200" spc="300" dirty="0" smtClean="0">
                <a:solidFill>
                  <a:schemeClr val="bg1"/>
                </a:solidFill>
              </a:rPr>
              <a:t>硬件</a:t>
            </a:r>
            <a:r>
              <a:rPr lang="zh-CN" altLang="en-US" sz="3200" spc="300" dirty="0">
                <a:solidFill>
                  <a:schemeClr val="bg1"/>
                </a:solidFill>
              </a:rPr>
              <a:t>设计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67544" y="1745324"/>
            <a:ext cx="1652852" cy="1652852"/>
            <a:chOff x="6775328" y="630868"/>
            <a:chExt cx="1652852" cy="1652852"/>
          </a:xfrm>
        </p:grpSpPr>
        <p:sp>
          <p:nvSpPr>
            <p:cNvPr id="26" name="椭圆 25"/>
            <p:cNvSpPr/>
            <p:nvPr/>
          </p:nvSpPr>
          <p:spPr>
            <a:xfrm>
              <a:off x="6775328" y="630868"/>
              <a:ext cx="1652852" cy="1652852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539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6959915" y="815455"/>
              <a:ext cx="1283679" cy="12836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76200" dist="101600" dir="180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71" tIns="34285" rIns="68571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endParaRPr lang="en-US" sz="2100" b="1"/>
            </a:p>
          </p:txBody>
        </p:sp>
        <p:sp>
          <p:nvSpPr>
            <p:cNvPr id="28" name="KSO_Shape"/>
            <p:cNvSpPr>
              <a:spLocks noChangeAspect="1"/>
            </p:cNvSpPr>
            <p:nvPr/>
          </p:nvSpPr>
          <p:spPr bwMode="auto">
            <a:xfrm>
              <a:off x="7214180" y="1164029"/>
              <a:ext cx="775149" cy="586531"/>
            </a:xfrm>
            <a:custGeom>
              <a:avLst/>
              <a:gdLst>
                <a:gd name="T0" fmla="*/ 354414 w 2295525"/>
                <a:gd name="T1" fmla="*/ 1437494 h 1735138"/>
                <a:gd name="T2" fmla="*/ 223983 w 2295525"/>
                <a:gd name="T3" fmla="*/ 1389407 h 1735138"/>
                <a:gd name="T4" fmla="*/ 200120 w 2295525"/>
                <a:gd name="T5" fmla="*/ 1433678 h 1735138"/>
                <a:gd name="T6" fmla="*/ 1871799 w 2295525"/>
                <a:gd name="T7" fmla="*/ 1202082 h 1735138"/>
                <a:gd name="T8" fmla="*/ 1862595 w 2295525"/>
                <a:gd name="T9" fmla="*/ 1430571 h 1735138"/>
                <a:gd name="T10" fmla="*/ 1585813 w 2295525"/>
                <a:gd name="T11" fmla="*/ 1207999 h 1735138"/>
                <a:gd name="T12" fmla="*/ 1490656 w 2295525"/>
                <a:gd name="T13" fmla="*/ 1402297 h 1735138"/>
                <a:gd name="T14" fmla="*/ 1152749 w 2295525"/>
                <a:gd name="T15" fmla="*/ 1383558 h 1735138"/>
                <a:gd name="T16" fmla="*/ 1090837 w 2295525"/>
                <a:gd name="T17" fmla="*/ 1220821 h 1735138"/>
                <a:gd name="T18" fmla="*/ 783516 w 2295525"/>
                <a:gd name="T19" fmla="*/ 1424982 h 1735138"/>
                <a:gd name="T20" fmla="*/ 1483025 w 2295525"/>
                <a:gd name="T21" fmla="*/ 1122300 h 1735138"/>
                <a:gd name="T22" fmla="*/ 1518730 w 2295525"/>
                <a:gd name="T23" fmla="*/ 1215802 h 1735138"/>
                <a:gd name="T24" fmla="*/ 1183050 w 2295525"/>
                <a:gd name="T25" fmla="*/ 1170419 h 1735138"/>
                <a:gd name="T26" fmla="*/ 1093135 w 2295525"/>
                <a:gd name="T27" fmla="*/ 1129269 h 1735138"/>
                <a:gd name="T28" fmla="*/ 556942 w 2295525"/>
                <a:gd name="T29" fmla="*/ 1349470 h 1735138"/>
                <a:gd name="T30" fmla="*/ 575056 w 2295525"/>
                <a:gd name="T31" fmla="*/ 1122300 h 1735138"/>
                <a:gd name="T32" fmla="*/ 1862842 w 2295525"/>
                <a:gd name="T33" fmla="*/ 1073163 h 1735138"/>
                <a:gd name="T34" fmla="*/ 1818708 w 2295525"/>
                <a:gd name="T35" fmla="*/ 1141187 h 1735138"/>
                <a:gd name="T36" fmla="*/ 1616812 w 2295525"/>
                <a:gd name="T37" fmla="*/ 1141187 h 1735138"/>
                <a:gd name="T38" fmla="*/ 1710350 w 2295525"/>
                <a:gd name="T39" fmla="*/ 973592 h 1735138"/>
                <a:gd name="T40" fmla="*/ 1049969 w 2295525"/>
                <a:gd name="T41" fmla="*/ 1053775 h 1735138"/>
                <a:gd name="T42" fmla="*/ 1014682 w 2295525"/>
                <a:gd name="T43" fmla="*/ 1139873 h 1735138"/>
                <a:gd name="T44" fmla="*/ 810877 w 2295525"/>
                <a:gd name="T45" fmla="*/ 1148088 h 1735138"/>
                <a:gd name="T46" fmla="*/ 894641 w 2295525"/>
                <a:gd name="T47" fmla="*/ 977206 h 1735138"/>
                <a:gd name="T48" fmla="*/ 1442943 w 2295525"/>
                <a:gd name="T49" fmla="*/ 1075103 h 1735138"/>
                <a:gd name="T50" fmla="*/ 1436373 w 2295525"/>
                <a:gd name="T51" fmla="*/ 1150050 h 1735138"/>
                <a:gd name="T52" fmla="*/ 1208721 w 2295525"/>
                <a:gd name="T53" fmla="*/ 1078390 h 1735138"/>
                <a:gd name="T54" fmla="*/ 1323368 w 2295525"/>
                <a:gd name="T55" fmla="*/ 948876 h 1735138"/>
                <a:gd name="T56" fmla="*/ 1621695 w 2295525"/>
                <a:gd name="T57" fmla="*/ 933562 h 1735138"/>
                <a:gd name="T58" fmla="*/ 1479674 w 2295525"/>
                <a:gd name="T59" fmla="*/ 1082709 h 1735138"/>
                <a:gd name="T60" fmla="*/ 1414939 w 2295525"/>
                <a:gd name="T61" fmla="*/ 921326 h 1735138"/>
                <a:gd name="T62" fmla="*/ 734217 w 2295525"/>
                <a:gd name="T63" fmla="*/ 885923 h 1735138"/>
                <a:gd name="T64" fmla="*/ 821379 w 2295525"/>
                <a:gd name="T65" fmla="*/ 995880 h 1735138"/>
                <a:gd name="T66" fmla="*/ 569798 w 2295525"/>
                <a:gd name="T67" fmla="*/ 1011399 h 1735138"/>
                <a:gd name="T68" fmla="*/ 708465 w 2295525"/>
                <a:gd name="T69" fmla="*/ 874696 h 1735138"/>
                <a:gd name="T70" fmla="*/ 1179427 w 2295525"/>
                <a:gd name="T71" fmla="*/ 987627 h 1735138"/>
                <a:gd name="T72" fmla="*/ 1053942 w 2295525"/>
                <a:gd name="T73" fmla="*/ 998854 h 1735138"/>
                <a:gd name="T74" fmla="*/ 1081279 w 2295525"/>
                <a:gd name="T75" fmla="*/ 872390 h 1735138"/>
                <a:gd name="T76" fmla="*/ 630962 w 2295525"/>
                <a:gd name="T77" fmla="*/ 582190 h 1735138"/>
                <a:gd name="T78" fmla="*/ 650134 w 2295525"/>
                <a:gd name="T79" fmla="*/ 606180 h 1735138"/>
                <a:gd name="T80" fmla="*/ 568156 w 2295525"/>
                <a:gd name="T81" fmla="*/ 576931 h 1735138"/>
                <a:gd name="T82" fmla="*/ 423066 w 2295525"/>
                <a:gd name="T83" fmla="*/ 442769 h 1735138"/>
                <a:gd name="T84" fmla="*/ 467582 w 2295525"/>
                <a:gd name="T85" fmla="*/ 701168 h 1735138"/>
                <a:gd name="T86" fmla="*/ 431639 w 2295525"/>
                <a:gd name="T87" fmla="*/ 840254 h 1735138"/>
                <a:gd name="T88" fmla="*/ 233461 w 2295525"/>
                <a:gd name="T89" fmla="*/ 1059432 h 1735138"/>
                <a:gd name="T90" fmla="*/ 24401 w 2295525"/>
                <a:gd name="T91" fmla="*/ 753902 h 1735138"/>
                <a:gd name="T92" fmla="*/ 24071 w 2295525"/>
                <a:gd name="T93" fmla="*/ 496162 h 1735138"/>
                <a:gd name="T94" fmla="*/ 271712 w 2295525"/>
                <a:gd name="T95" fmla="*/ 589107 h 1735138"/>
                <a:gd name="T96" fmla="*/ 114945 w 2295525"/>
                <a:gd name="T97" fmla="*/ 167158 h 1735138"/>
                <a:gd name="T98" fmla="*/ 805855 w 2295525"/>
                <a:gd name="T99" fmla="*/ 635663 h 1735138"/>
                <a:gd name="T100" fmla="*/ 259204 w 2295525"/>
                <a:gd name="T101" fmla="*/ 33300 h 1735138"/>
                <a:gd name="T102" fmla="*/ 328699 w 2295525"/>
                <a:gd name="T103" fmla="*/ 129902 h 1735138"/>
                <a:gd name="T104" fmla="*/ 367892 w 2295525"/>
                <a:gd name="T105" fmla="*/ 169466 h 1735138"/>
                <a:gd name="T106" fmla="*/ 336932 w 2295525"/>
                <a:gd name="T107" fmla="*/ 328712 h 1735138"/>
                <a:gd name="T108" fmla="*/ 211447 w 2295525"/>
                <a:gd name="T109" fmla="*/ 381464 h 1735138"/>
                <a:gd name="T110" fmla="*/ 106711 w 2295525"/>
                <a:gd name="T111" fmla="*/ 261452 h 1735138"/>
                <a:gd name="T112" fmla="*/ 105065 w 2295525"/>
                <a:gd name="T113" fmla="*/ 98581 h 1735138"/>
                <a:gd name="T114" fmla="*/ 1739362 w 2295525"/>
                <a:gd name="T115" fmla="*/ 11210 h 1735138"/>
                <a:gd name="T116" fmla="*/ 1780178 w 2295525"/>
                <a:gd name="T117" fmla="*/ 665335 h 1735138"/>
                <a:gd name="T118" fmla="*/ 801905 w 2295525"/>
                <a:gd name="T119" fmla="*/ 719736 h 1735138"/>
                <a:gd name="T120" fmla="*/ 728501 w 2295525"/>
                <a:gd name="T121" fmla="*/ 578954 h 1735138"/>
                <a:gd name="T122" fmla="*/ 797296 w 2295525"/>
                <a:gd name="T123" fmla="*/ 2967 h 17351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95525" h="1735138">
                  <a:moveTo>
                    <a:pt x="350837" y="1671638"/>
                  </a:moveTo>
                  <a:lnTo>
                    <a:pt x="438244" y="1671638"/>
                  </a:lnTo>
                  <a:lnTo>
                    <a:pt x="442634" y="1674019"/>
                  </a:lnTo>
                  <a:lnTo>
                    <a:pt x="452213" y="1680766"/>
                  </a:lnTo>
                  <a:lnTo>
                    <a:pt x="458599" y="1685132"/>
                  </a:lnTo>
                  <a:lnTo>
                    <a:pt x="465384" y="1690291"/>
                  </a:lnTo>
                  <a:lnTo>
                    <a:pt x="472169" y="1695847"/>
                  </a:lnTo>
                  <a:lnTo>
                    <a:pt x="478156" y="1701404"/>
                  </a:lnTo>
                  <a:lnTo>
                    <a:pt x="483743" y="1706960"/>
                  </a:lnTo>
                  <a:lnTo>
                    <a:pt x="488533" y="1712913"/>
                  </a:lnTo>
                  <a:lnTo>
                    <a:pt x="490129" y="1715691"/>
                  </a:lnTo>
                  <a:lnTo>
                    <a:pt x="490928" y="1718072"/>
                  </a:lnTo>
                  <a:lnTo>
                    <a:pt x="491726" y="1720454"/>
                  </a:lnTo>
                  <a:lnTo>
                    <a:pt x="492125" y="1723232"/>
                  </a:lnTo>
                  <a:lnTo>
                    <a:pt x="491726" y="1725216"/>
                  </a:lnTo>
                  <a:lnTo>
                    <a:pt x="490928" y="1727201"/>
                  </a:lnTo>
                  <a:lnTo>
                    <a:pt x="489331" y="1729582"/>
                  </a:lnTo>
                  <a:lnTo>
                    <a:pt x="486537" y="1730772"/>
                  </a:lnTo>
                  <a:lnTo>
                    <a:pt x="483743" y="1732360"/>
                  </a:lnTo>
                  <a:lnTo>
                    <a:pt x="479752" y="1733551"/>
                  </a:lnTo>
                  <a:lnTo>
                    <a:pt x="475362" y="1734344"/>
                  </a:lnTo>
                  <a:lnTo>
                    <a:pt x="469774" y="1734741"/>
                  </a:lnTo>
                  <a:lnTo>
                    <a:pt x="462590" y="1735138"/>
                  </a:lnTo>
                  <a:lnTo>
                    <a:pt x="455805" y="1735138"/>
                  </a:lnTo>
                  <a:lnTo>
                    <a:pt x="449419" y="1734741"/>
                  </a:lnTo>
                  <a:lnTo>
                    <a:pt x="443432" y="1733947"/>
                  </a:lnTo>
                  <a:lnTo>
                    <a:pt x="437446" y="1733154"/>
                  </a:lnTo>
                  <a:lnTo>
                    <a:pt x="431858" y="1731566"/>
                  </a:lnTo>
                  <a:lnTo>
                    <a:pt x="427069" y="1730376"/>
                  </a:lnTo>
                  <a:lnTo>
                    <a:pt x="421481" y="1727994"/>
                  </a:lnTo>
                  <a:lnTo>
                    <a:pt x="416691" y="1726010"/>
                  </a:lnTo>
                  <a:lnTo>
                    <a:pt x="411902" y="1724026"/>
                  </a:lnTo>
                  <a:lnTo>
                    <a:pt x="402722" y="1718866"/>
                  </a:lnTo>
                  <a:lnTo>
                    <a:pt x="394341" y="1712913"/>
                  </a:lnTo>
                  <a:lnTo>
                    <a:pt x="385560" y="1706960"/>
                  </a:lnTo>
                  <a:lnTo>
                    <a:pt x="381968" y="1704579"/>
                  </a:lnTo>
                  <a:lnTo>
                    <a:pt x="379573" y="1703785"/>
                  </a:lnTo>
                  <a:lnTo>
                    <a:pt x="377578" y="1703785"/>
                  </a:lnTo>
                  <a:lnTo>
                    <a:pt x="376780" y="1704182"/>
                  </a:lnTo>
                  <a:lnTo>
                    <a:pt x="376380" y="1705372"/>
                  </a:lnTo>
                  <a:lnTo>
                    <a:pt x="375582" y="1706563"/>
                  </a:lnTo>
                  <a:lnTo>
                    <a:pt x="375183" y="1707357"/>
                  </a:lnTo>
                  <a:lnTo>
                    <a:pt x="373986" y="1707754"/>
                  </a:lnTo>
                  <a:lnTo>
                    <a:pt x="364008" y="1707357"/>
                  </a:lnTo>
                  <a:lnTo>
                    <a:pt x="358420" y="1706563"/>
                  </a:lnTo>
                  <a:lnTo>
                    <a:pt x="356425" y="1706166"/>
                  </a:lnTo>
                  <a:lnTo>
                    <a:pt x="355227" y="1705769"/>
                  </a:lnTo>
                  <a:lnTo>
                    <a:pt x="353232" y="1697435"/>
                  </a:lnTo>
                  <a:lnTo>
                    <a:pt x="352433" y="1690688"/>
                  </a:lnTo>
                  <a:lnTo>
                    <a:pt x="351635" y="1685132"/>
                  </a:lnTo>
                  <a:lnTo>
                    <a:pt x="351236" y="1680766"/>
                  </a:lnTo>
                  <a:lnTo>
                    <a:pt x="351635" y="1677988"/>
                  </a:lnTo>
                  <a:lnTo>
                    <a:pt x="351635" y="1676004"/>
                  </a:lnTo>
                  <a:lnTo>
                    <a:pt x="352433" y="1674019"/>
                  </a:lnTo>
                  <a:lnTo>
                    <a:pt x="350837" y="1671638"/>
                  </a:lnTo>
                  <a:close/>
                  <a:moveTo>
                    <a:pt x="168275" y="1670050"/>
                  </a:moveTo>
                  <a:lnTo>
                    <a:pt x="265566" y="1670050"/>
                  </a:lnTo>
                  <a:lnTo>
                    <a:pt x="269899" y="1672491"/>
                  </a:lnTo>
                  <a:lnTo>
                    <a:pt x="281322" y="1679406"/>
                  </a:lnTo>
                  <a:lnTo>
                    <a:pt x="288018" y="1683881"/>
                  </a:lnTo>
                  <a:lnTo>
                    <a:pt x="295502" y="1689170"/>
                  </a:lnTo>
                  <a:lnTo>
                    <a:pt x="302986" y="1694458"/>
                  </a:lnTo>
                  <a:lnTo>
                    <a:pt x="309682" y="1700560"/>
                  </a:lnTo>
                  <a:lnTo>
                    <a:pt x="315984" y="1706255"/>
                  </a:lnTo>
                  <a:lnTo>
                    <a:pt x="318742" y="1709510"/>
                  </a:lnTo>
                  <a:lnTo>
                    <a:pt x="321105" y="1711950"/>
                  </a:lnTo>
                  <a:lnTo>
                    <a:pt x="322681" y="1714798"/>
                  </a:lnTo>
                  <a:lnTo>
                    <a:pt x="323862" y="1717646"/>
                  </a:lnTo>
                  <a:lnTo>
                    <a:pt x="325044" y="1720086"/>
                  </a:lnTo>
                  <a:lnTo>
                    <a:pt x="325438" y="1722934"/>
                  </a:lnTo>
                  <a:lnTo>
                    <a:pt x="325044" y="1724968"/>
                  </a:lnTo>
                  <a:lnTo>
                    <a:pt x="323862" y="1727002"/>
                  </a:lnTo>
                  <a:lnTo>
                    <a:pt x="321893" y="1728629"/>
                  </a:lnTo>
                  <a:lnTo>
                    <a:pt x="319529" y="1730663"/>
                  </a:lnTo>
                  <a:lnTo>
                    <a:pt x="315984" y="1732290"/>
                  </a:lnTo>
                  <a:lnTo>
                    <a:pt x="312046" y="1733104"/>
                  </a:lnTo>
                  <a:lnTo>
                    <a:pt x="306531" y="1734324"/>
                  </a:lnTo>
                  <a:lnTo>
                    <a:pt x="300229" y="1734731"/>
                  </a:lnTo>
                  <a:lnTo>
                    <a:pt x="292351" y="1735138"/>
                  </a:lnTo>
                  <a:lnTo>
                    <a:pt x="285261" y="1735138"/>
                  </a:lnTo>
                  <a:lnTo>
                    <a:pt x="278171" y="1734731"/>
                  </a:lnTo>
                  <a:lnTo>
                    <a:pt x="271475" y="1733918"/>
                  </a:lnTo>
                  <a:lnTo>
                    <a:pt x="264778" y="1732697"/>
                  </a:lnTo>
                  <a:lnTo>
                    <a:pt x="258476" y="1731477"/>
                  </a:lnTo>
                  <a:lnTo>
                    <a:pt x="252568" y="1729850"/>
                  </a:lnTo>
                  <a:lnTo>
                    <a:pt x="247053" y="1727816"/>
                  </a:lnTo>
                  <a:lnTo>
                    <a:pt x="241145" y="1725782"/>
                  </a:lnTo>
                  <a:lnTo>
                    <a:pt x="236024" y="1723748"/>
                  </a:lnTo>
                  <a:lnTo>
                    <a:pt x="225783" y="1718052"/>
                  </a:lnTo>
                  <a:lnTo>
                    <a:pt x="215936" y="1712357"/>
                  </a:lnTo>
                  <a:lnTo>
                    <a:pt x="206876" y="1706255"/>
                  </a:lnTo>
                  <a:lnTo>
                    <a:pt x="202543" y="1703814"/>
                  </a:lnTo>
                  <a:lnTo>
                    <a:pt x="200180" y="1703001"/>
                  </a:lnTo>
                  <a:lnTo>
                    <a:pt x="198211" y="1703001"/>
                  </a:lnTo>
                  <a:lnTo>
                    <a:pt x="197423" y="1703408"/>
                  </a:lnTo>
                  <a:lnTo>
                    <a:pt x="196241" y="1704628"/>
                  </a:lnTo>
                  <a:lnTo>
                    <a:pt x="195847" y="1705848"/>
                  </a:lnTo>
                  <a:lnTo>
                    <a:pt x="195060" y="1706662"/>
                  </a:lnTo>
                  <a:lnTo>
                    <a:pt x="193878" y="1707069"/>
                  </a:lnTo>
                  <a:lnTo>
                    <a:pt x="182455" y="1706662"/>
                  </a:lnTo>
                  <a:lnTo>
                    <a:pt x="176941" y="1705848"/>
                  </a:lnTo>
                  <a:lnTo>
                    <a:pt x="174183" y="1705442"/>
                  </a:lnTo>
                  <a:lnTo>
                    <a:pt x="173002" y="1705035"/>
                  </a:lnTo>
                  <a:lnTo>
                    <a:pt x="171032" y="1696492"/>
                  </a:lnTo>
                  <a:lnTo>
                    <a:pt x="169457" y="1689576"/>
                  </a:lnTo>
                  <a:lnTo>
                    <a:pt x="169063" y="1683881"/>
                  </a:lnTo>
                  <a:lnTo>
                    <a:pt x="168669" y="1679406"/>
                  </a:lnTo>
                  <a:lnTo>
                    <a:pt x="169063" y="1676152"/>
                  </a:lnTo>
                  <a:lnTo>
                    <a:pt x="169063" y="1674118"/>
                  </a:lnTo>
                  <a:lnTo>
                    <a:pt x="169457" y="1672491"/>
                  </a:lnTo>
                  <a:lnTo>
                    <a:pt x="168275" y="1670050"/>
                  </a:lnTo>
                  <a:close/>
                  <a:moveTo>
                    <a:pt x="1942197" y="1444625"/>
                  </a:moveTo>
                  <a:lnTo>
                    <a:pt x="2238486" y="1444625"/>
                  </a:lnTo>
                  <a:lnTo>
                    <a:pt x="2244427" y="1445021"/>
                  </a:lnTo>
                  <a:lnTo>
                    <a:pt x="2249973" y="1445812"/>
                  </a:lnTo>
                  <a:lnTo>
                    <a:pt x="2255518" y="1447000"/>
                  </a:lnTo>
                  <a:lnTo>
                    <a:pt x="2260272" y="1448978"/>
                  </a:lnTo>
                  <a:lnTo>
                    <a:pt x="2265421" y="1451748"/>
                  </a:lnTo>
                  <a:lnTo>
                    <a:pt x="2270174" y="1454123"/>
                  </a:lnTo>
                  <a:lnTo>
                    <a:pt x="2274532" y="1457289"/>
                  </a:lnTo>
                  <a:lnTo>
                    <a:pt x="2278493" y="1461246"/>
                  </a:lnTo>
                  <a:lnTo>
                    <a:pt x="2282454" y="1465204"/>
                  </a:lnTo>
                  <a:lnTo>
                    <a:pt x="2285623" y="1469557"/>
                  </a:lnTo>
                  <a:lnTo>
                    <a:pt x="2287999" y="1474306"/>
                  </a:lnTo>
                  <a:lnTo>
                    <a:pt x="2290772" y="1479451"/>
                  </a:lnTo>
                  <a:lnTo>
                    <a:pt x="2292356" y="1484200"/>
                  </a:lnTo>
                  <a:lnTo>
                    <a:pt x="2293941" y="1489740"/>
                  </a:lnTo>
                  <a:lnTo>
                    <a:pt x="2294733" y="1495280"/>
                  </a:lnTo>
                  <a:lnTo>
                    <a:pt x="2295525" y="1501217"/>
                  </a:lnTo>
                  <a:lnTo>
                    <a:pt x="2295525" y="1665451"/>
                  </a:lnTo>
                  <a:lnTo>
                    <a:pt x="2294733" y="1671387"/>
                  </a:lnTo>
                  <a:lnTo>
                    <a:pt x="2293941" y="1676927"/>
                  </a:lnTo>
                  <a:lnTo>
                    <a:pt x="2292356" y="1682468"/>
                  </a:lnTo>
                  <a:lnTo>
                    <a:pt x="2290772" y="1688008"/>
                  </a:lnTo>
                  <a:lnTo>
                    <a:pt x="2287999" y="1692361"/>
                  </a:lnTo>
                  <a:lnTo>
                    <a:pt x="2285623" y="1697110"/>
                  </a:lnTo>
                  <a:lnTo>
                    <a:pt x="2282454" y="1701859"/>
                  </a:lnTo>
                  <a:lnTo>
                    <a:pt x="2278493" y="1705421"/>
                  </a:lnTo>
                  <a:lnTo>
                    <a:pt x="2274532" y="1709378"/>
                  </a:lnTo>
                  <a:lnTo>
                    <a:pt x="2270174" y="1712544"/>
                  </a:lnTo>
                  <a:lnTo>
                    <a:pt x="2265421" y="1715315"/>
                  </a:lnTo>
                  <a:lnTo>
                    <a:pt x="2260272" y="1717689"/>
                  </a:lnTo>
                  <a:lnTo>
                    <a:pt x="2255518" y="1719668"/>
                  </a:lnTo>
                  <a:lnTo>
                    <a:pt x="2249973" y="1720855"/>
                  </a:lnTo>
                  <a:lnTo>
                    <a:pt x="2244427" y="1722042"/>
                  </a:lnTo>
                  <a:lnTo>
                    <a:pt x="2238486" y="1722438"/>
                  </a:lnTo>
                  <a:lnTo>
                    <a:pt x="1942197" y="1722438"/>
                  </a:lnTo>
                  <a:lnTo>
                    <a:pt x="1936652" y="1722042"/>
                  </a:lnTo>
                  <a:lnTo>
                    <a:pt x="1931106" y="1720855"/>
                  </a:lnTo>
                  <a:lnTo>
                    <a:pt x="1925561" y="1719668"/>
                  </a:lnTo>
                  <a:lnTo>
                    <a:pt x="1920412" y="1717689"/>
                  </a:lnTo>
                  <a:lnTo>
                    <a:pt x="1915262" y="1715315"/>
                  </a:lnTo>
                  <a:lnTo>
                    <a:pt x="1910905" y="1712544"/>
                  </a:lnTo>
                  <a:lnTo>
                    <a:pt x="1906548" y="1709378"/>
                  </a:lnTo>
                  <a:lnTo>
                    <a:pt x="1902191" y="1705421"/>
                  </a:lnTo>
                  <a:lnTo>
                    <a:pt x="1899022" y="1701859"/>
                  </a:lnTo>
                  <a:lnTo>
                    <a:pt x="1895457" y="1697110"/>
                  </a:lnTo>
                  <a:lnTo>
                    <a:pt x="1892684" y="1692361"/>
                  </a:lnTo>
                  <a:lnTo>
                    <a:pt x="1890307" y="1688008"/>
                  </a:lnTo>
                  <a:lnTo>
                    <a:pt x="1888327" y="1682468"/>
                  </a:lnTo>
                  <a:lnTo>
                    <a:pt x="1887139" y="1676927"/>
                  </a:lnTo>
                  <a:lnTo>
                    <a:pt x="1886346" y="1671387"/>
                  </a:lnTo>
                  <a:lnTo>
                    <a:pt x="1885950" y="1665451"/>
                  </a:lnTo>
                  <a:lnTo>
                    <a:pt x="1885950" y="1501217"/>
                  </a:lnTo>
                  <a:lnTo>
                    <a:pt x="1886346" y="1495280"/>
                  </a:lnTo>
                  <a:lnTo>
                    <a:pt x="1887139" y="1489740"/>
                  </a:lnTo>
                  <a:lnTo>
                    <a:pt x="1888327" y="1484200"/>
                  </a:lnTo>
                  <a:lnTo>
                    <a:pt x="1890307" y="1479451"/>
                  </a:lnTo>
                  <a:lnTo>
                    <a:pt x="1892684" y="1474306"/>
                  </a:lnTo>
                  <a:lnTo>
                    <a:pt x="1895457" y="1469557"/>
                  </a:lnTo>
                  <a:lnTo>
                    <a:pt x="1899022" y="1465204"/>
                  </a:lnTo>
                  <a:lnTo>
                    <a:pt x="1902191" y="1461246"/>
                  </a:lnTo>
                  <a:lnTo>
                    <a:pt x="1906548" y="1457289"/>
                  </a:lnTo>
                  <a:lnTo>
                    <a:pt x="1910905" y="1454123"/>
                  </a:lnTo>
                  <a:lnTo>
                    <a:pt x="1915262" y="1451748"/>
                  </a:lnTo>
                  <a:lnTo>
                    <a:pt x="1920412" y="1448978"/>
                  </a:lnTo>
                  <a:lnTo>
                    <a:pt x="1925561" y="1447000"/>
                  </a:lnTo>
                  <a:lnTo>
                    <a:pt x="1931106" y="1445812"/>
                  </a:lnTo>
                  <a:lnTo>
                    <a:pt x="1936652" y="1445021"/>
                  </a:lnTo>
                  <a:lnTo>
                    <a:pt x="1942197" y="1444625"/>
                  </a:lnTo>
                  <a:close/>
                  <a:moveTo>
                    <a:pt x="1445637" y="1444625"/>
                  </a:moveTo>
                  <a:lnTo>
                    <a:pt x="1743650" y="1444625"/>
                  </a:lnTo>
                  <a:lnTo>
                    <a:pt x="1749627" y="1445021"/>
                  </a:lnTo>
                  <a:lnTo>
                    <a:pt x="1755204" y="1445812"/>
                  </a:lnTo>
                  <a:lnTo>
                    <a:pt x="1760384" y="1447000"/>
                  </a:lnTo>
                  <a:lnTo>
                    <a:pt x="1765563" y="1448978"/>
                  </a:lnTo>
                  <a:lnTo>
                    <a:pt x="1770743" y="1451748"/>
                  </a:lnTo>
                  <a:lnTo>
                    <a:pt x="1775524" y="1454123"/>
                  </a:lnTo>
                  <a:lnTo>
                    <a:pt x="1779508" y="1457289"/>
                  </a:lnTo>
                  <a:lnTo>
                    <a:pt x="1783890" y="1461246"/>
                  </a:lnTo>
                  <a:lnTo>
                    <a:pt x="1787476" y="1465204"/>
                  </a:lnTo>
                  <a:lnTo>
                    <a:pt x="1790663" y="1469557"/>
                  </a:lnTo>
                  <a:lnTo>
                    <a:pt x="1793452" y="1474306"/>
                  </a:lnTo>
                  <a:lnTo>
                    <a:pt x="1796241" y="1479451"/>
                  </a:lnTo>
                  <a:lnTo>
                    <a:pt x="1797835" y="1484200"/>
                  </a:lnTo>
                  <a:lnTo>
                    <a:pt x="1799428" y="1489740"/>
                  </a:lnTo>
                  <a:lnTo>
                    <a:pt x="1800225" y="1495280"/>
                  </a:lnTo>
                  <a:lnTo>
                    <a:pt x="1800225" y="1501217"/>
                  </a:lnTo>
                  <a:lnTo>
                    <a:pt x="1800225" y="1665451"/>
                  </a:lnTo>
                  <a:lnTo>
                    <a:pt x="1800225" y="1671387"/>
                  </a:lnTo>
                  <a:lnTo>
                    <a:pt x="1799428" y="1676927"/>
                  </a:lnTo>
                  <a:lnTo>
                    <a:pt x="1797835" y="1682468"/>
                  </a:lnTo>
                  <a:lnTo>
                    <a:pt x="1796241" y="1688008"/>
                  </a:lnTo>
                  <a:lnTo>
                    <a:pt x="1793452" y="1692361"/>
                  </a:lnTo>
                  <a:lnTo>
                    <a:pt x="1790663" y="1697110"/>
                  </a:lnTo>
                  <a:lnTo>
                    <a:pt x="1787476" y="1701859"/>
                  </a:lnTo>
                  <a:lnTo>
                    <a:pt x="1783890" y="1705421"/>
                  </a:lnTo>
                  <a:lnTo>
                    <a:pt x="1779508" y="1709378"/>
                  </a:lnTo>
                  <a:lnTo>
                    <a:pt x="1775524" y="1712544"/>
                  </a:lnTo>
                  <a:lnTo>
                    <a:pt x="1770743" y="1715315"/>
                  </a:lnTo>
                  <a:lnTo>
                    <a:pt x="1765563" y="1717689"/>
                  </a:lnTo>
                  <a:lnTo>
                    <a:pt x="1760384" y="1719668"/>
                  </a:lnTo>
                  <a:lnTo>
                    <a:pt x="1755204" y="1720855"/>
                  </a:lnTo>
                  <a:lnTo>
                    <a:pt x="1749627" y="1722042"/>
                  </a:lnTo>
                  <a:lnTo>
                    <a:pt x="1743650" y="1722438"/>
                  </a:lnTo>
                  <a:lnTo>
                    <a:pt x="1445637" y="1722438"/>
                  </a:lnTo>
                  <a:lnTo>
                    <a:pt x="1439661" y="1722042"/>
                  </a:lnTo>
                  <a:lnTo>
                    <a:pt x="1434083" y="1720855"/>
                  </a:lnTo>
                  <a:lnTo>
                    <a:pt x="1428904" y="1719668"/>
                  </a:lnTo>
                  <a:lnTo>
                    <a:pt x="1423724" y="1717689"/>
                  </a:lnTo>
                  <a:lnTo>
                    <a:pt x="1418545" y="1715315"/>
                  </a:lnTo>
                  <a:lnTo>
                    <a:pt x="1413764" y="1712544"/>
                  </a:lnTo>
                  <a:lnTo>
                    <a:pt x="1409780" y="1709378"/>
                  </a:lnTo>
                  <a:lnTo>
                    <a:pt x="1405397" y="1705421"/>
                  </a:lnTo>
                  <a:lnTo>
                    <a:pt x="1401811" y="1701859"/>
                  </a:lnTo>
                  <a:lnTo>
                    <a:pt x="1398624" y="1697110"/>
                  </a:lnTo>
                  <a:lnTo>
                    <a:pt x="1395835" y="1692361"/>
                  </a:lnTo>
                  <a:lnTo>
                    <a:pt x="1393046" y="1688008"/>
                  </a:lnTo>
                  <a:lnTo>
                    <a:pt x="1391453" y="1682468"/>
                  </a:lnTo>
                  <a:lnTo>
                    <a:pt x="1389859" y="1676927"/>
                  </a:lnTo>
                  <a:lnTo>
                    <a:pt x="1389062" y="1671387"/>
                  </a:lnTo>
                  <a:lnTo>
                    <a:pt x="1389062" y="1665451"/>
                  </a:lnTo>
                  <a:lnTo>
                    <a:pt x="1389062" y="1501217"/>
                  </a:lnTo>
                  <a:lnTo>
                    <a:pt x="1389062" y="1495280"/>
                  </a:lnTo>
                  <a:lnTo>
                    <a:pt x="1389859" y="1489740"/>
                  </a:lnTo>
                  <a:lnTo>
                    <a:pt x="1391453" y="1484200"/>
                  </a:lnTo>
                  <a:lnTo>
                    <a:pt x="1393046" y="1479451"/>
                  </a:lnTo>
                  <a:lnTo>
                    <a:pt x="1395835" y="1474306"/>
                  </a:lnTo>
                  <a:lnTo>
                    <a:pt x="1398624" y="1469557"/>
                  </a:lnTo>
                  <a:lnTo>
                    <a:pt x="1401811" y="1465204"/>
                  </a:lnTo>
                  <a:lnTo>
                    <a:pt x="1405397" y="1461246"/>
                  </a:lnTo>
                  <a:lnTo>
                    <a:pt x="1409780" y="1457289"/>
                  </a:lnTo>
                  <a:lnTo>
                    <a:pt x="1413764" y="1454123"/>
                  </a:lnTo>
                  <a:lnTo>
                    <a:pt x="1418545" y="1451748"/>
                  </a:lnTo>
                  <a:lnTo>
                    <a:pt x="1423724" y="1448978"/>
                  </a:lnTo>
                  <a:lnTo>
                    <a:pt x="1428904" y="1447000"/>
                  </a:lnTo>
                  <a:lnTo>
                    <a:pt x="1434083" y="1445812"/>
                  </a:lnTo>
                  <a:lnTo>
                    <a:pt x="1439661" y="1445021"/>
                  </a:lnTo>
                  <a:lnTo>
                    <a:pt x="1445637" y="1444625"/>
                  </a:lnTo>
                  <a:close/>
                  <a:moveTo>
                    <a:pt x="971098" y="1444625"/>
                  </a:moveTo>
                  <a:lnTo>
                    <a:pt x="1267674" y="1444625"/>
                  </a:lnTo>
                  <a:lnTo>
                    <a:pt x="1273224" y="1445021"/>
                  </a:lnTo>
                  <a:lnTo>
                    <a:pt x="1278775" y="1445812"/>
                  </a:lnTo>
                  <a:lnTo>
                    <a:pt x="1284326" y="1447000"/>
                  </a:lnTo>
                  <a:lnTo>
                    <a:pt x="1289481" y="1448978"/>
                  </a:lnTo>
                  <a:lnTo>
                    <a:pt x="1294635" y="1451748"/>
                  </a:lnTo>
                  <a:lnTo>
                    <a:pt x="1298996" y="1454123"/>
                  </a:lnTo>
                  <a:lnTo>
                    <a:pt x="1303358" y="1457289"/>
                  </a:lnTo>
                  <a:lnTo>
                    <a:pt x="1307719" y="1461246"/>
                  </a:lnTo>
                  <a:lnTo>
                    <a:pt x="1311288" y="1465204"/>
                  </a:lnTo>
                  <a:lnTo>
                    <a:pt x="1314459" y="1469557"/>
                  </a:lnTo>
                  <a:lnTo>
                    <a:pt x="1317235" y="1474306"/>
                  </a:lnTo>
                  <a:lnTo>
                    <a:pt x="1319614" y="1479451"/>
                  </a:lnTo>
                  <a:lnTo>
                    <a:pt x="1321596" y="1484200"/>
                  </a:lnTo>
                  <a:lnTo>
                    <a:pt x="1323182" y="1489740"/>
                  </a:lnTo>
                  <a:lnTo>
                    <a:pt x="1323975" y="1495280"/>
                  </a:lnTo>
                  <a:lnTo>
                    <a:pt x="1323975" y="1501217"/>
                  </a:lnTo>
                  <a:lnTo>
                    <a:pt x="1323975" y="1665451"/>
                  </a:lnTo>
                  <a:lnTo>
                    <a:pt x="1323975" y="1671387"/>
                  </a:lnTo>
                  <a:lnTo>
                    <a:pt x="1323182" y="1676927"/>
                  </a:lnTo>
                  <a:lnTo>
                    <a:pt x="1321596" y="1682468"/>
                  </a:lnTo>
                  <a:lnTo>
                    <a:pt x="1319614" y="1688008"/>
                  </a:lnTo>
                  <a:lnTo>
                    <a:pt x="1317235" y="1692361"/>
                  </a:lnTo>
                  <a:lnTo>
                    <a:pt x="1314459" y="1697110"/>
                  </a:lnTo>
                  <a:lnTo>
                    <a:pt x="1311288" y="1701859"/>
                  </a:lnTo>
                  <a:lnTo>
                    <a:pt x="1307719" y="1705421"/>
                  </a:lnTo>
                  <a:lnTo>
                    <a:pt x="1303358" y="1709378"/>
                  </a:lnTo>
                  <a:lnTo>
                    <a:pt x="1298996" y="1712544"/>
                  </a:lnTo>
                  <a:lnTo>
                    <a:pt x="1294635" y="1715315"/>
                  </a:lnTo>
                  <a:lnTo>
                    <a:pt x="1289481" y="1717689"/>
                  </a:lnTo>
                  <a:lnTo>
                    <a:pt x="1284326" y="1719668"/>
                  </a:lnTo>
                  <a:lnTo>
                    <a:pt x="1278775" y="1720855"/>
                  </a:lnTo>
                  <a:lnTo>
                    <a:pt x="1273224" y="1722042"/>
                  </a:lnTo>
                  <a:lnTo>
                    <a:pt x="1267674" y="1722438"/>
                  </a:lnTo>
                  <a:lnTo>
                    <a:pt x="971098" y="1722438"/>
                  </a:lnTo>
                  <a:lnTo>
                    <a:pt x="965151" y="1722042"/>
                  </a:lnTo>
                  <a:lnTo>
                    <a:pt x="959600" y="1720855"/>
                  </a:lnTo>
                  <a:lnTo>
                    <a:pt x="954049" y="1719668"/>
                  </a:lnTo>
                  <a:lnTo>
                    <a:pt x="949291" y="1717689"/>
                  </a:lnTo>
                  <a:lnTo>
                    <a:pt x="944137" y="1715315"/>
                  </a:lnTo>
                  <a:lnTo>
                    <a:pt x="939379" y="1712544"/>
                  </a:lnTo>
                  <a:lnTo>
                    <a:pt x="935414" y="1709378"/>
                  </a:lnTo>
                  <a:lnTo>
                    <a:pt x="931053" y="1705421"/>
                  </a:lnTo>
                  <a:lnTo>
                    <a:pt x="927088" y="1701859"/>
                  </a:lnTo>
                  <a:lnTo>
                    <a:pt x="924312" y="1697110"/>
                  </a:lnTo>
                  <a:lnTo>
                    <a:pt x="921140" y="1692361"/>
                  </a:lnTo>
                  <a:lnTo>
                    <a:pt x="918762" y="1688008"/>
                  </a:lnTo>
                  <a:lnTo>
                    <a:pt x="917176" y="1682468"/>
                  </a:lnTo>
                  <a:lnTo>
                    <a:pt x="915590" y="1676927"/>
                  </a:lnTo>
                  <a:lnTo>
                    <a:pt x="914400" y="1671387"/>
                  </a:lnTo>
                  <a:lnTo>
                    <a:pt x="914400" y="1665451"/>
                  </a:lnTo>
                  <a:lnTo>
                    <a:pt x="914400" y="1501217"/>
                  </a:lnTo>
                  <a:lnTo>
                    <a:pt x="914400" y="1495280"/>
                  </a:lnTo>
                  <a:lnTo>
                    <a:pt x="915590" y="1489740"/>
                  </a:lnTo>
                  <a:lnTo>
                    <a:pt x="917176" y="1484200"/>
                  </a:lnTo>
                  <a:lnTo>
                    <a:pt x="918762" y="1479451"/>
                  </a:lnTo>
                  <a:lnTo>
                    <a:pt x="921140" y="1474306"/>
                  </a:lnTo>
                  <a:lnTo>
                    <a:pt x="924312" y="1469557"/>
                  </a:lnTo>
                  <a:lnTo>
                    <a:pt x="927088" y="1465204"/>
                  </a:lnTo>
                  <a:lnTo>
                    <a:pt x="931053" y="1461246"/>
                  </a:lnTo>
                  <a:lnTo>
                    <a:pt x="935414" y="1457289"/>
                  </a:lnTo>
                  <a:lnTo>
                    <a:pt x="939379" y="1454123"/>
                  </a:lnTo>
                  <a:lnTo>
                    <a:pt x="944137" y="1451748"/>
                  </a:lnTo>
                  <a:lnTo>
                    <a:pt x="949291" y="1448978"/>
                  </a:lnTo>
                  <a:lnTo>
                    <a:pt x="954049" y="1447000"/>
                  </a:lnTo>
                  <a:lnTo>
                    <a:pt x="959600" y="1445812"/>
                  </a:lnTo>
                  <a:lnTo>
                    <a:pt x="965151" y="1445021"/>
                  </a:lnTo>
                  <a:lnTo>
                    <a:pt x="971098" y="1444625"/>
                  </a:lnTo>
                  <a:close/>
                  <a:moveTo>
                    <a:pt x="1787045" y="1350963"/>
                  </a:moveTo>
                  <a:lnTo>
                    <a:pt x="1913358" y="1350963"/>
                  </a:lnTo>
                  <a:lnTo>
                    <a:pt x="1913358" y="1366815"/>
                  </a:lnTo>
                  <a:lnTo>
                    <a:pt x="1914148" y="1381479"/>
                  </a:lnTo>
                  <a:lnTo>
                    <a:pt x="1915332" y="1395746"/>
                  </a:lnTo>
                  <a:lnTo>
                    <a:pt x="1917700" y="1409617"/>
                  </a:lnTo>
                  <a:lnTo>
                    <a:pt x="1910200" y="1412391"/>
                  </a:lnTo>
                  <a:lnTo>
                    <a:pt x="1903095" y="1414769"/>
                  </a:lnTo>
                  <a:lnTo>
                    <a:pt x="1896385" y="1418732"/>
                  </a:lnTo>
                  <a:lnTo>
                    <a:pt x="1890069" y="1422299"/>
                  </a:lnTo>
                  <a:lnTo>
                    <a:pt x="1883753" y="1427055"/>
                  </a:lnTo>
                  <a:lnTo>
                    <a:pt x="1877833" y="1431810"/>
                  </a:lnTo>
                  <a:lnTo>
                    <a:pt x="1872306" y="1437359"/>
                  </a:lnTo>
                  <a:lnTo>
                    <a:pt x="1867570" y="1442907"/>
                  </a:lnTo>
                  <a:lnTo>
                    <a:pt x="1863228" y="1448852"/>
                  </a:lnTo>
                  <a:lnTo>
                    <a:pt x="1859280" y="1455589"/>
                  </a:lnTo>
                  <a:lnTo>
                    <a:pt x="1856122" y="1462326"/>
                  </a:lnTo>
                  <a:lnTo>
                    <a:pt x="1852965" y="1469460"/>
                  </a:lnTo>
                  <a:lnTo>
                    <a:pt x="1850596" y="1476990"/>
                  </a:lnTo>
                  <a:lnTo>
                    <a:pt x="1849017" y="1484916"/>
                  </a:lnTo>
                  <a:lnTo>
                    <a:pt x="1847833" y="1492842"/>
                  </a:lnTo>
                  <a:lnTo>
                    <a:pt x="1847438" y="1500768"/>
                  </a:lnTo>
                  <a:lnTo>
                    <a:pt x="1847438" y="1628776"/>
                  </a:lnTo>
                  <a:lnTo>
                    <a:pt x="1837570" y="1628776"/>
                  </a:lnTo>
                  <a:lnTo>
                    <a:pt x="1837570" y="1500768"/>
                  </a:lnTo>
                  <a:lnTo>
                    <a:pt x="1837175" y="1492842"/>
                  </a:lnTo>
                  <a:lnTo>
                    <a:pt x="1836386" y="1485312"/>
                  </a:lnTo>
                  <a:lnTo>
                    <a:pt x="1834412" y="1478178"/>
                  </a:lnTo>
                  <a:lnTo>
                    <a:pt x="1832439" y="1470252"/>
                  </a:lnTo>
                  <a:lnTo>
                    <a:pt x="1830070" y="1463515"/>
                  </a:lnTo>
                  <a:lnTo>
                    <a:pt x="1826518" y="1456778"/>
                  </a:lnTo>
                  <a:lnTo>
                    <a:pt x="1822965" y="1450833"/>
                  </a:lnTo>
                  <a:lnTo>
                    <a:pt x="1818623" y="1444888"/>
                  </a:lnTo>
                  <a:lnTo>
                    <a:pt x="1813886" y="1438944"/>
                  </a:lnTo>
                  <a:lnTo>
                    <a:pt x="1809150" y="1433792"/>
                  </a:lnTo>
                  <a:lnTo>
                    <a:pt x="1803623" y="1428640"/>
                  </a:lnTo>
                  <a:lnTo>
                    <a:pt x="1798097" y="1424280"/>
                  </a:lnTo>
                  <a:lnTo>
                    <a:pt x="1791781" y="1420317"/>
                  </a:lnTo>
                  <a:lnTo>
                    <a:pt x="1785466" y="1416354"/>
                  </a:lnTo>
                  <a:lnTo>
                    <a:pt x="1778755" y="1413580"/>
                  </a:lnTo>
                  <a:lnTo>
                    <a:pt x="1771650" y="1411202"/>
                  </a:lnTo>
                  <a:lnTo>
                    <a:pt x="1774808" y="1406446"/>
                  </a:lnTo>
                  <a:lnTo>
                    <a:pt x="1777571" y="1401294"/>
                  </a:lnTo>
                  <a:lnTo>
                    <a:pt x="1779940" y="1394953"/>
                  </a:lnTo>
                  <a:lnTo>
                    <a:pt x="1782308" y="1388216"/>
                  </a:lnTo>
                  <a:lnTo>
                    <a:pt x="1784282" y="1380290"/>
                  </a:lnTo>
                  <a:lnTo>
                    <a:pt x="1785466" y="1371571"/>
                  </a:lnTo>
                  <a:lnTo>
                    <a:pt x="1786650" y="1361663"/>
                  </a:lnTo>
                  <a:lnTo>
                    <a:pt x="1787045" y="1350963"/>
                  </a:lnTo>
                  <a:close/>
                  <a:moveTo>
                    <a:pt x="1316831" y="1350963"/>
                  </a:moveTo>
                  <a:lnTo>
                    <a:pt x="1412875" y="1350963"/>
                  </a:lnTo>
                  <a:lnTo>
                    <a:pt x="1413272" y="1360950"/>
                  </a:lnTo>
                  <a:lnTo>
                    <a:pt x="1414066" y="1370138"/>
                  </a:lnTo>
                  <a:lnTo>
                    <a:pt x="1415653" y="1378527"/>
                  </a:lnTo>
                  <a:lnTo>
                    <a:pt x="1416844" y="1386116"/>
                  </a:lnTo>
                  <a:lnTo>
                    <a:pt x="1418828" y="1392907"/>
                  </a:lnTo>
                  <a:lnTo>
                    <a:pt x="1420813" y="1398900"/>
                  </a:lnTo>
                  <a:lnTo>
                    <a:pt x="1423194" y="1404492"/>
                  </a:lnTo>
                  <a:lnTo>
                    <a:pt x="1425575" y="1408886"/>
                  </a:lnTo>
                  <a:lnTo>
                    <a:pt x="1419622" y="1410884"/>
                  </a:lnTo>
                  <a:lnTo>
                    <a:pt x="1413272" y="1412881"/>
                  </a:lnTo>
                  <a:lnTo>
                    <a:pt x="1407716" y="1414878"/>
                  </a:lnTo>
                  <a:lnTo>
                    <a:pt x="1402556" y="1418074"/>
                  </a:lnTo>
                  <a:lnTo>
                    <a:pt x="1397000" y="1420870"/>
                  </a:lnTo>
                  <a:lnTo>
                    <a:pt x="1391841" y="1424466"/>
                  </a:lnTo>
                  <a:lnTo>
                    <a:pt x="1386681" y="1427661"/>
                  </a:lnTo>
                  <a:lnTo>
                    <a:pt x="1382316" y="1432056"/>
                  </a:lnTo>
                  <a:lnTo>
                    <a:pt x="1377950" y="1436050"/>
                  </a:lnTo>
                  <a:lnTo>
                    <a:pt x="1374378" y="1440844"/>
                  </a:lnTo>
                  <a:lnTo>
                    <a:pt x="1370410" y="1445638"/>
                  </a:lnTo>
                  <a:lnTo>
                    <a:pt x="1366441" y="1450431"/>
                  </a:lnTo>
                  <a:lnTo>
                    <a:pt x="1363663" y="1456024"/>
                  </a:lnTo>
                  <a:lnTo>
                    <a:pt x="1360885" y="1461616"/>
                  </a:lnTo>
                  <a:lnTo>
                    <a:pt x="1358106" y="1467209"/>
                  </a:lnTo>
                  <a:lnTo>
                    <a:pt x="1356519" y="1473201"/>
                  </a:lnTo>
                  <a:lnTo>
                    <a:pt x="1352947" y="1464413"/>
                  </a:lnTo>
                  <a:lnTo>
                    <a:pt x="1348978" y="1456423"/>
                  </a:lnTo>
                  <a:lnTo>
                    <a:pt x="1344216" y="1448833"/>
                  </a:lnTo>
                  <a:lnTo>
                    <a:pt x="1339056" y="1441643"/>
                  </a:lnTo>
                  <a:lnTo>
                    <a:pt x="1332706" y="1434852"/>
                  </a:lnTo>
                  <a:lnTo>
                    <a:pt x="1325960" y="1428860"/>
                  </a:lnTo>
                  <a:lnTo>
                    <a:pt x="1318816" y="1423267"/>
                  </a:lnTo>
                  <a:lnTo>
                    <a:pt x="1311275" y="1418873"/>
                  </a:lnTo>
                  <a:lnTo>
                    <a:pt x="1314053" y="1401696"/>
                  </a:lnTo>
                  <a:lnTo>
                    <a:pt x="1316038" y="1384918"/>
                  </a:lnTo>
                  <a:lnTo>
                    <a:pt x="1316435" y="1376130"/>
                  </a:lnTo>
                  <a:lnTo>
                    <a:pt x="1316831" y="1367741"/>
                  </a:lnTo>
                  <a:lnTo>
                    <a:pt x="1317228" y="1359352"/>
                  </a:lnTo>
                  <a:lnTo>
                    <a:pt x="1316831" y="1350963"/>
                  </a:lnTo>
                  <a:close/>
                  <a:moveTo>
                    <a:pt x="692943" y="1350963"/>
                  </a:moveTo>
                  <a:lnTo>
                    <a:pt x="941785" y="1350963"/>
                  </a:lnTo>
                  <a:lnTo>
                    <a:pt x="941785" y="1366815"/>
                  </a:lnTo>
                  <a:lnTo>
                    <a:pt x="942578" y="1381479"/>
                  </a:lnTo>
                  <a:lnTo>
                    <a:pt x="944166" y="1395746"/>
                  </a:lnTo>
                  <a:lnTo>
                    <a:pt x="946150" y="1409617"/>
                  </a:lnTo>
                  <a:lnTo>
                    <a:pt x="938610" y="1412391"/>
                  </a:lnTo>
                  <a:lnTo>
                    <a:pt x="931466" y="1414769"/>
                  </a:lnTo>
                  <a:lnTo>
                    <a:pt x="924719" y="1418732"/>
                  </a:lnTo>
                  <a:lnTo>
                    <a:pt x="917972" y="1422299"/>
                  </a:lnTo>
                  <a:lnTo>
                    <a:pt x="912019" y="1427055"/>
                  </a:lnTo>
                  <a:lnTo>
                    <a:pt x="906066" y="1431810"/>
                  </a:lnTo>
                  <a:lnTo>
                    <a:pt x="900906" y="1437359"/>
                  </a:lnTo>
                  <a:lnTo>
                    <a:pt x="896144" y="1442907"/>
                  </a:lnTo>
                  <a:lnTo>
                    <a:pt x="891381" y="1448852"/>
                  </a:lnTo>
                  <a:lnTo>
                    <a:pt x="887809" y="1455589"/>
                  </a:lnTo>
                  <a:lnTo>
                    <a:pt x="883841" y="1462326"/>
                  </a:lnTo>
                  <a:lnTo>
                    <a:pt x="881459" y="1469460"/>
                  </a:lnTo>
                  <a:lnTo>
                    <a:pt x="878681" y="1476990"/>
                  </a:lnTo>
                  <a:lnTo>
                    <a:pt x="877094" y="1484916"/>
                  </a:lnTo>
                  <a:lnTo>
                    <a:pt x="876300" y="1492842"/>
                  </a:lnTo>
                  <a:lnTo>
                    <a:pt x="875903" y="1500768"/>
                  </a:lnTo>
                  <a:lnTo>
                    <a:pt x="875903" y="1628776"/>
                  </a:lnTo>
                  <a:lnTo>
                    <a:pt x="692943" y="1628776"/>
                  </a:lnTo>
                  <a:lnTo>
                    <a:pt x="686990" y="1628776"/>
                  </a:lnTo>
                  <a:lnTo>
                    <a:pt x="681434" y="1627983"/>
                  </a:lnTo>
                  <a:lnTo>
                    <a:pt x="675878" y="1626002"/>
                  </a:lnTo>
                  <a:lnTo>
                    <a:pt x="671115" y="1624417"/>
                  </a:lnTo>
                  <a:lnTo>
                    <a:pt x="665956" y="1622039"/>
                  </a:lnTo>
                  <a:lnTo>
                    <a:pt x="661193" y="1618868"/>
                  </a:lnTo>
                  <a:lnTo>
                    <a:pt x="657224" y="1616094"/>
                  </a:lnTo>
                  <a:lnTo>
                    <a:pt x="652859" y="1612131"/>
                  </a:lnTo>
                  <a:lnTo>
                    <a:pt x="648890" y="1608168"/>
                  </a:lnTo>
                  <a:lnTo>
                    <a:pt x="646112" y="1603809"/>
                  </a:lnTo>
                  <a:lnTo>
                    <a:pt x="643334" y="1599053"/>
                  </a:lnTo>
                  <a:lnTo>
                    <a:pt x="640556" y="1594297"/>
                  </a:lnTo>
                  <a:lnTo>
                    <a:pt x="638968" y="1589145"/>
                  </a:lnTo>
                  <a:lnTo>
                    <a:pt x="637381" y="1583597"/>
                  </a:lnTo>
                  <a:lnTo>
                    <a:pt x="636587" y="1578048"/>
                  </a:lnTo>
                  <a:lnTo>
                    <a:pt x="636587" y="1572104"/>
                  </a:lnTo>
                  <a:lnTo>
                    <a:pt x="636587" y="1407635"/>
                  </a:lnTo>
                  <a:lnTo>
                    <a:pt x="636587" y="1401691"/>
                  </a:lnTo>
                  <a:lnTo>
                    <a:pt x="637381" y="1396142"/>
                  </a:lnTo>
                  <a:lnTo>
                    <a:pt x="638968" y="1390990"/>
                  </a:lnTo>
                  <a:lnTo>
                    <a:pt x="640556" y="1385442"/>
                  </a:lnTo>
                  <a:lnTo>
                    <a:pt x="643334" y="1380686"/>
                  </a:lnTo>
                  <a:lnTo>
                    <a:pt x="646112" y="1375534"/>
                  </a:lnTo>
                  <a:lnTo>
                    <a:pt x="648890" y="1371571"/>
                  </a:lnTo>
                  <a:lnTo>
                    <a:pt x="652859" y="1367608"/>
                  </a:lnTo>
                  <a:lnTo>
                    <a:pt x="657224" y="1364041"/>
                  </a:lnTo>
                  <a:lnTo>
                    <a:pt x="661193" y="1360474"/>
                  </a:lnTo>
                  <a:lnTo>
                    <a:pt x="665956" y="1357700"/>
                  </a:lnTo>
                  <a:lnTo>
                    <a:pt x="671115" y="1355322"/>
                  </a:lnTo>
                  <a:lnTo>
                    <a:pt x="675878" y="1353341"/>
                  </a:lnTo>
                  <a:lnTo>
                    <a:pt x="681434" y="1352152"/>
                  </a:lnTo>
                  <a:lnTo>
                    <a:pt x="686990" y="1351359"/>
                  </a:lnTo>
                  <a:lnTo>
                    <a:pt x="692943" y="1350963"/>
                  </a:lnTo>
                  <a:close/>
                  <a:moveTo>
                    <a:pt x="2082006" y="1166813"/>
                  </a:moveTo>
                  <a:lnTo>
                    <a:pt x="2083990" y="1169978"/>
                  </a:lnTo>
                  <a:lnTo>
                    <a:pt x="2086768" y="1172747"/>
                  </a:lnTo>
                  <a:lnTo>
                    <a:pt x="2089547" y="1175120"/>
                  </a:lnTo>
                  <a:lnTo>
                    <a:pt x="2093515" y="1176702"/>
                  </a:lnTo>
                  <a:lnTo>
                    <a:pt x="2096293" y="1177494"/>
                  </a:lnTo>
                  <a:lnTo>
                    <a:pt x="2100262" y="1177494"/>
                  </a:lnTo>
                  <a:lnTo>
                    <a:pt x="2107803" y="1177098"/>
                  </a:lnTo>
                  <a:lnTo>
                    <a:pt x="2116137" y="1176702"/>
                  </a:lnTo>
                  <a:lnTo>
                    <a:pt x="2125662" y="1177098"/>
                  </a:lnTo>
                  <a:lnTo>
                    <a:pt x="2135584" y="1177889"/>
                  </a:lnTo>
                  <a:lnTo>
                    <a:pt x="2144315" y="1179076"/>
                  </a:lnTo>
                  <a:lnTo>
                    <a:pt x="2152650" y="1180658"/>
                  </a:lnTo>
                  <a:lnTo>
                    <a:pt x="2161381" y="1183427"/>
                  </a:lnTo>
                  <a:lnTo>
                    <a:pt x="2169318" y="1186196"/>
                  </a:lnTo>
                  <a:lnTo>
                    <a:pt x="2176462" y="1189756"/>
                  </a:lnTo>
                  <a:lnTo>
                    <a:pt x="2183606" y="1193317"/>
                  </a:lnTo>
                  <a:lnTo>
                    <a:pt x="2190353" y="1197668"/>
                  </a:lnTo>
                  <a:lnTo>
                    <a:pt x="2196703" y="1202810"/>
                  </a:lnTo>
                  <a:lnTo>
                    <a:pt x="2202656" y="1208348"/>
                  </a:lnTo>
                  <a:lnTo>
                    <a:pt x="2207815" y="1213886"/>
                  </a:lnTo>
                  <a:lnTo>
                    <a:pt x="2212975" y="1220611"/>
                  </a:lnTo>
                  <a:lnTo>
                    <a:pt x="2217737" y="1227731"/>
                  </a:lnTo>
                  <a:lnTo>
                    <a:pt x="2222500" y="1234852"/>
                  </a:lnTo>
                  <a:lnTo>
                    <a:pt x="2226072" y="1243554"/>
                  </a:lnTo>
                  <a:lnTo>
                    <a:pt x="2231628" y="1256213"/>
                  </a:lnTo>
                  <a:lnTo>
                    <a:pt x="2236787" y="1268476"/>
                  </a:lnTo>
                  <a:lnTo>
                    <a:pt x="2240756" y="1280343"/>
                  </a:lnTo>
                  <a:lnTo>
                    <a:pt x="2244725" y="1291814"/>
                  </a:lnTo>
                  <a:lnTo>
                    <a:pt x="2247503" y="1302890"/>
                  </a:lnTo>
                  <a:lnTo>
                    <a:pt x="2250281" y="1313175"/>
                  </a:lnTo>
                  <a:lnTo>
                    <a:pt x="2252265" y="1323460"/>
                  </a:lnTo>
                  <a:lnTo>
                    <a:pt x="2253853" y="1333350"/>
                  </a:lnTo>
                  <a:lnTo>
                    <a:pt x="2254647" y="1342843"/>
                  </a:lnTo>
                  <a:lnTo>
                    <a:pt x="2255043" y="1352337"/>
                  </a:lnTo>
                  <a:lnTo>
                    <a:pt x="2255837" y="1361831"/>
                  </a:lnTo>
                  <a:lnTo>
                    <a:pt x="2255043" y="1371325"/>
                  </a:lnTo>
                  <a:lnTo>
                    <a:pt x="2254647" y="1380027"/>
                  </a:lnTo>
                  <a:lnTo>
                    <a:pt x="2253853" y="1389126"/>
                  </a:lnTo>
                  <a:lnTo>
                    <a:pt x="2252662" y="1398619"/>
                  </a:lnTo>
                  <a:lnTo>
                    <a:pt x="2251075" y="1408113"/>
                  </a:lnTo>
                  <a:lnTo>
                    <a:pt x="2245122" y="1407322"/>
                  </a:lnTo>
                  <a:lnTo>
                    <a:pt x="2239168" y="1406926"/>
                  </a:lnTo>
                  <a:lnTo>
                    <a:pt x="2220118" y="1406926"/>
                  </a:lnTo>
                  <a:lnTo>
                    <a:pt x="2219722" y="1396246"/>
                  </a:lnTo>
                  <a:lnTo>
                    <a:pt x="2219325" y="1385961"/>
                  </a:lnTo>
                  <a:lnTo>
                    <a:pt x="2218928" y="1382401"/>
                  </a:lnTo>
                  <a:lnTo>
                    <a:pt x="2218134" y="1379632"/>
                  </a:lnTo>
                  <a:lnTo>
                    <a:pt x="2216547" y="1377258"/>
                  </a:lnTo>
                  <a:lnTo>
                    <a:pt x="2214165" y="1374489"/>
                  </a:lnTo>
                  <a:lnTo>
                    <a:pt x="2212181" y="1372907"/>
                  </a:lnTo>
                  <a:lnTo>
                    <a:pt x="2209403" y="1371325"/>
                  </a:lnTo>
                  <a:lnTo>
                    <a:pt x="2206228" y="1370534"/>
                  </a:lnTo>
                  <a:lnTo>
                    <a:pt x="2203053" y="1369742"/>
                  </a:lnTo>
                  <a:lnTo>
                    <a:pt x="2199878" y="1369742"/>
                  </a:lnTo>
                  <a:lnTo>
                    <a:pt x="2196703" y="1370929"/>
                  </a:lnTo>
                  <a:lnTo>
                    <a:pt x="2193925" y="1372116"/>
                  </a:lnTo>
                  <a:lnTo>
                    <a:pt x="2191543" y="1373698"/>
                  </a:lnTo>
                  <a:lnTo>
                    <a:pt x="2189559" y="1376072"/>
                  </a:lnTo>
                  <a:lnTo>
                    <a:pt x="2187178" y="1378841"/>
                  </a:lnTo>
                  <a:lnTo>
                    <a:pt x="2185987" y="1381214"/>
                  </a:lnTo>
                  <a:lnTo>
                    <a:pt x="2185590" y="1384774"/>
                  </a:lnTo>
                  <a:lnTo>
                    <a:pt x="2184003" y="1395455"/>
                  </a:lnTo>
                  <a:lnTo>
                    <a:pt x="2182018" y="1406926"/>
                  </a:lnTo>
                  <a:lnTo>
                    <a:pt x="2013743" y="1406926"/>
                  </a:lnTo>
                  <a:lnTo>
                    <a:pt x="2010965" y="1399015"/>
                  </a:lnTo>
                  <a:lnTo>
                    <a:pt x="2009775" y="1395850"/>
                  </a:lnTo>
                  <a:lnTo>
                    <a:pt x="2008584" y="1393477"/>
                  </a:lnTo>
                  <a:lnTo>
                    <a:pt x="2006600" y="1391499"/>
                  </a:lnTo>
                  <a:lnTo>
                    <a:pt x="2003822" y="1389126"/>
                  </a:lnTo>
                  <a:lnTo>
                    <a:pt x="2001440" y="1387939"/>
                  </a:lnTo>
                  <a:lnTo>
                    <a:pt x="1998662" y="1387148"/>
                  </a:lnTo>
                  <a:lnTo>
                    <a:pt x="1995090" y="1386752"/>
                  </a:lnTo>
                  <a:lnTo>
                    <a:pt x="1992312" y="1386752"/>
                  </a:lnTo>
                  <a:lnTo>
                    <a:pt x="1988740" y="1387543"/>
                  </a:lnTo>
                  <a:lnTo>
                    <a:pt x="1986359" y="1388730"/>
                  </a:lnTo>
                  <a:lnTo>
                    <a:pt x="1983581" y="1390708"/>
                  </a:lnTo>
                  <a:lnTo>
                    <a:pt x="1981597" y="1393081"/>
                  </a:lnTo>
                  <a:lnTo>
                    <a:pt x="1980009" y="1395455"/>
                  </a:lnTo>
                  <a:lnTo>
                    <a:pt x="1978818" y="1398224"/>
                  </a:lnTo>
                  <a:lnTo>
                    <a:pt x="1978025" y="1400993"/>
                  </a:lnTo>
                  <a:lnTo>
                    <a:pt x="1978025" y="1404553"/>
                  </a:lnTo>
                  <a:lnTo>
                    <a:pt x="1978025" y="1406926"/>
                  </a:lnTo>
                  <a:lnTo>
                    <a:pt x="1952625" y="1406926"/>
                  </a:lnTo>
                  <a:lnTo>
                    <a:pt x="1949847" y="1390708"/>
                  </a:lnTo>
                  <a:lnTo>
                    <a:pt x="1949053" y="1382005"/>
                  </a:lnTo>
                  <a:lnTo>
                    <a:pt x="1948259" y="1373698"/>
                  </a:lnTo>
                  <a:lnTo>
                    <a:pt x="1947862" y="1364996"/>
                  </a:lnTo>
                  <a:lnTo>
                    <a:pt x="1947862" y="1355897"/>
                  </a:lnTo>
                  <a:lnTo>
                    <a:pt x="1948259" y="1346404"/>
                  </a:lnTo>
                  <a:lnTo>
                    <a:pt x="1949053" y="1337305"/>
                  </a:lnTo>
                  <a:lnTo>
                    <a:pt x="1950243" y="1327020"/>
                  </a:lnTo>
                  <a:lnTo>
                    <a:pt x="1952228" y="1316736"/>
                  </a:lnTo>
                  <a:lnTo>
                    <a:pt x="1954609" y="1305659"/>
                  </a:lnTo>
                  <a:lnTo>
                    <a:pt x="1958181" y="1294188"/>
                  </a:lnTo>
                  <a:lnTo>
                    <a:pt x="1961356" y="1282716"/>
                  </a:lnTo>
                  <a:lnTo>
                    <a:pt x="1966118" y="1270453"/>
                  </a:lnTo>
                  <a:lnTo>
                    <a:pt x="1971675" y="1257399"/>
                  </a:lnTo>
                  <a:lnTo>
                    <a:pt x="1977231" y="1243554"/>
                  </a:lnTo>
                  <a:lnTo>
                    <a:pt x="1980803" y="1237225"/>
                  </a:lnTo>
                  <a:lnTo>
                    <a:pt x="1984772" y="1230896"/>
                  </a:lnTo>
                  <a:lnTo>
                    <a:pt x="1988740" y="1224567"/>
                  </a:lnTo>
                  <a:lnTo>
                    <a:pt x="1993106" y="1218238"/>
                  </a:lnTo>
                  <a:lnTo>
                    <a:pt x="1994693" y="1215864"/>
                  </a:lnTo>
                  <a:lnTo>
                    <a:pt x="1996281" y="1213491"/>
                  </a:lnTo>
                  <a:lnTo>
                    <a:pt x="2001440" y="1208744"/>
                  </a:lnTo>
                  <a:lnTo>
                    <a:pt x="2006600" y="1203601"/>
                  </a:lnTo>
                  <a:lnTo>
                    <a:pt x="2011362" y="1198855"/>
                  </a:lnTo>
                  <a:lnTo>
                    <a:pt x="2016522" y="1194899"/>
                  </a:lnTo>
                  <a:lnTo>
                    <a:pt x="2022078" y="1190943"/>
                  </a:lnTo>
                  <a:lnTo>
                    <a:pt x="2027634" y="1186987"/>
                  </a:lnTo>
                  <a:lnTo>
                    <a:pt x="2033190" y="1184218"/>
                  </a:lnTo>
                  <a:lnTo>
                    <a:pt x="2038350" y="1181449"/>
                  </a:lnTo>
                  <a:lnTo>
                    <a:pt x="2043906" y="1178285"/>
                  </a:lnTo>
                  <a:lnTo>
                    <a:pt x="2049859" y="1176307"/>
                  </a:lnTo>
                  <a:lnTo>
                    <a:pt x="2060972" y="1171956"/>
                  </a:lnTo>
                  <a:lnTo>
                    <a:pt x="2071290" y="1169187"/>
                  </a:lnTo>
                  <a:lnTo>
                    <a:pt x="2082006" y="1166813"/>
                  </a:lnTo>
                  <a:close/>
                  <a:moveTo>
                    <a:pt x="1110232" y="1166813"/>
                  </a:moveTo>
                  <a:lnTo>
                    <a:pt x="1112219" y="1169978"/>
                  </a:lnTo>
                  <a:lnTo>
                    <a:pt x="1115000" y="1172747"/>
                  </a:lnTo>
                  <a:lnTo>
                    <a:pt x="1118179" y="1175120"/>
                  </a:lnTo>
                  <a:lnTo>
                    <a:pt x="1121359" y="1176702"/>
                  </a:lnTo>
                  <a:lnTo>
                    <a:pt x="1124935" y="1177494"/>
                  </a:lnTo>
                  <a:lnTo>
                    <a:pt x="1128114" y="1177494"/>
                  </a:lnTo>
                  <a:lnTo>
                    <a:pt x="1136062" y="1177098"/>
                  </a:lnTo>
                  <a:lnTo>
                    <a:pt x="1144407" y="1176702"/>
                  </a:lnTo>
                  <a:lnTo>
                    <a:pt x="1154342" y="1177098"/>
                  </a:lnTo>
                  <a:lnTo>
                    <a:pt x="1163879" y="1177889"/>
                  </a:lnTo>
                  <a:lnTo>
                    <a:pt x="1173019" y="1179076"/>
                  </a:lnTo>
                  <a:lnTo>
                    <a:pt x="1181364" y="1180658"/>
                  </a:lnTo>
                  <a:lnTo>
                    <a:pt x="1189709" y="1183427"/>
                  </a:lnTo>
                  <a:lnTo>
                    <a:pt x="1197259" y="1186196"/>
                  </a:lnTo>
                  <a:lnTo>
                    <a:pt x="1204810" y="1189756"/>
                  </a:lnTo>
                  <a:lnTo>
                    <a:pt x="1211963" y="1193317"/>
                  </a:lnTo>
                  <a:lnTo>
                    <a:pt x="1218718" y="1197668"/>
                  </a:lnTo>
                  <a:lnTo>
                    <a:pt x="1225077" y="1202810"/>
                  </a:lnTo>
                  <a:lnTo>
                    <a:pt x="1231037" y="1208348"/>
                  </a:lnTo>
                  <a:lnTo>
                    <a:pt x="1236601" y="1213886"/>
                  </a:lnTo>
                  <a:lnTo>
                    <a:pt x="1241767" y="1220611"/>
                  </a:lnTo>
                  <a:lnTo>
                    <a:pt x="1246138" y="1227731"/>
                  </a:lnTo>
                  <a:lnTo>
                    <a:pt x="1250907" y="1234852"/>
                  </a:lnTo>
                  <a:lnTo>
                    <a:pt x="1254881" y="1243554"/>
                  </a:lnTo>
                  <a:lnTo>
                    <a:pt x="1260444" y="1256213"/>
                  </a:lnTo>
                  <a:lnTo>
                    <a:pt x="1265213" y="1268476"/>
                  </a:lnTo>
                  <a:lnTo>
                    <a:pt x="1269584" y="1280343"/>
                  </a:lnTo>
                  <a:lnTo>
                    <a:pt x="1273160" y="1291814"/>
                  </a:lnTo>
                  <a:lnTo>
                    <a:pt x="1276339" y="1302890"/>
                  </a:lnTo>
                  <a:lnTo>
                    <a:pt x="1278724" y="1313175"/>
                  </a:lnTo>
                  <a:lnTo>
                    <a:pt x="1281108" y="1323460"/>
                  </a:lnTo>
                  <a:lnTo>
                    <a:pt x="1282300" y="1333350"/>
                  </a:lnTo>
                  <a:lnTo>
                    <a:pt x="1283492" y="1342843"/>
                  </a:lnTo>
                  <a:lnTo>
                    <a:pt x="1283890" y="1352337"/>
                  </a:lnTo>
                  <a:lnTo>
                    <a:pt x="1284287" y="1361831"/>
                  </a:lnTo>
                  <a:lnTo>
                    <a:pt x="1283890" y="1371325"/>
                  </a:lnTo>
                  <a:lnTo>
                    <a:pt x="1283492" y="1380027"/>
                  </a:lnTo>
                  <a:lnTo>
                    <a:pt x="1282300" y="1389126"/>
                  </a:lnTo>
                  <a:lnTo>
                    <a:pt x="1281506" y="1398619"/>
                  </a:lnTo>
                  <a:lnTo>
                    <a:pt x="1279519" y="1408113"/>
                  </a:lnTo>
                  <a:lnTo>
                    <a:pt x="1273558" y="1407322"/>
                  </a:lnTo>
                  <a:lnTo>
                    <a:pt x="1267994" y="1406926"/>
                  </a:lnTo>
                  <a:lnTo>
                    <a:pt x="1248920" y="1406926"/>
                  </a:lnTo>
                  <a:lnTo>
                    <a:pt x="1248125" y="1385961"/>
                  </a:lnTo>
                  <a:lnTo>
                    <a:pt x="1247728" y="1382401"/>
                  </a:lnTo>
                  <a:lnTo>
                    <a:pt x="1246138" y="1379632"/>
                  </a:lnTo>
                  <a:lnTo>
                    <a:pt x="1244946" y="1377258"/>
                  </a:lnTo>
                  <a:lnTo>
                    <a:pt x="1242959" y="1374489"/>
                  </a:lnTo>
                  <a:lnTo>
                    <a:pt x="1240575" y="1372907"/>
                  </a:lnTo>
                  <a:lnTo>
                    <a:pt x="1237793" y="1371325"/>
                  </a:lnTo>
                  <a:lnTo>
                    <a:pt x="1235011" y="1370534"/>
                  </a:lnTo>
                  <a:lnTo>
                    <a:pt x="1231435" y="1369742"/>
                  </a:lnTo>
                  <a:lnTo>
                    <a:pt x="1228653" y="1369742"/>
                  </a:lnTo>
                  <a:lnTo>
                    <a:pt x="1225077" y="1370929"/>
                  </a:lnTo>
                  <a:lnTo>
                    <a:pt x="1222692" y="1372116"/>
                  </a:lnTo>
                  <a:lnTo>
                    <a:pt x="1220308" y="1373698"/>
                  </a:lnTo>
                  <a:lnTo>
                    <a:pt x="1217526" y="1376072"/>
                  </a:lnTo>
                  <a:lnTo>
                    <a:pt x="1215937" y="1378841"/>
                  </a:lnTo>
                  <a:lnTo>
                    <a:pt x="1214745" y="1381214"/>
                  </a:lnTo>
                  <a:lnTo>
                    <a:pt x="1214347" y="1384774"/>
                  </a:lnTo>
                  <a:lnTo>
                    <a:pt x="1211963" y="1395455"/>
                  </a:lnTo>
                  <a:lnTo>
                    <a:pt x="1209976" y="1406926"/>
                  </a:lnTo>
                  <a:lnTo>
                    <a:pt x="1041881" y="1406926"/>
                  </a:lnTo>
                  <a:lnTo>
                    <a:pt x="1039497" y="1399015"/>
                  </a:lnTo>
                  <a:lnTo>
                    <a:pt x="1038305" y="1395850"/>
                  </a:lnTo>
                  <a:lnTo>
                    <a:pt x="1036715" y="1393477"/>
                  </a:lnTo>
                  <a:lnTo>
                    <a:pt x="1034728" y="1391499"/>
                  </a:lnTo>
                  <a:lnTo>
                    <a:pt x="1032344" y="1389126"/>
                  </a:lnTo>
                  <a:lnTo>
                    <a:pt x="1029960" y="1387939"/>
                  </a:lnTo>
                  <a:lnTo>
                    <a:pt x="1026780" y="1387148"/>
                  </a:lnTo>
                  <a:lnTo>
                    <a:pt x="1023601" y="1386752"/>
                  </a:lnTo>
                  <a:lnTo>
                    <a:pt x="1020422" y="1386752"/>
                  </a:lnTo>
                  <a:lnTo>
                    <a:pt x="1017243" y="1387543"/>
                  </a:lnTo>
                  <a:lnTo>
                    <a:pt x="1014461" y="1388730"/>
                  </a:lnTo>
                  <a:lnTo>
                    <a:pt x="1012077" y="1390708"/>
                  </a:lnTo>
                  <a:lnTo>
                    <a:pt x="1010090" y="1393081"/>
                  </a:lnTo>
                  <a:lnTo>
                    <a:pt x="1008103" y="1395455"/>
                  </a:lnTo>
                  <a:lnTo>
                    <a:pt x="1006911" y="1398224"/>
                  </a:lnTo>
                  <a:lnTo>
                    <a:pt x="1006116" y="1400993"/>
                  </a:lnTo>
                  <a:lnTo>
                    <a:pt x="1006116" y="1404553"/>
                  </a:lnTo>
                  <a:lnTo>
                    <a:pt x="1006116" y="1406926"/>
                  </a:lnTo>
                  <a:lnTo>
                    <a:pt x="980684" y="1406926"/>
                  </a:lnTo>
                  <a:lnTo>
                    <a:pt x="978299" y="1390708"/>
                  </a:lnTo>
                  <a:lnTo>
                    <a:pt x="977107" y="1382005"/>
                  </a:lnTo>
                  <a:lnTo>
                    <a:pt x="976710" y="1373698"/>
                  </a:lnTo>
                  <a:lnTo>
                    <a:pt x="976312" y="1364996"/>
                  </a:lnTo>
                  <a:lnTo>
                    <a:pt x="976312" y="1355897"/>
                  </a:lnTo>
                  <a:lnTo>
                    <a:pt x="976710" y="1346404"/>
                  </a:lnTo>
                  <a:lnTo>
                    <a:pt x="977504" y="1337305"/>
                  </a:lnTo>
                  <a:lnTo>
                    <a:pt x="978697" y="1327020"/>
                  </a:lnTo>
                  <a:lnTo>
                    <a:pt x="980286" y="1316736"/>
                  </a:lnTo>
                  <a:lnTo>
                    <a:pt x="983068" y="1305659"/>
                  </a:lnTo>
                  <a:lnTo>
                    <a:pt x="985850" y="1294188"/>
                  </a:lnTo>
                  <a:lnTo>
                    <a:pt x="989823" y="1282716"/>
                  </a:lnTo>
                  <a:lnTo>
                    <a:pt x="994195" y="1270453"/>
                  </a:lnTo>
                  <a:lnTo>
                    <a:pt x="999758" y="1257399"/>
                  </a:lnTo>
                  <a:lnTo>
                    <a:pt x="1005719" y="1243554"/>
                  </a:lnTo>
                  <a:lnTo>
                    <a:pt x="1008898" y="1237225"/>
                  </a:lnTo>
                  <a:lnTo>
                    <a:pt x="1012872" y="1230500"/>
                  </a:lnTo>
                  <a:lnTo>
                    <a:pt x="1016846" y="1224567"/>
                  </a:lnTo>
                  <a:lnTo>
                    <a:pt x="1021217" y="1218238"/>
                  </a:lnTo>
                  <a:lnTo>
                    <a:pt x="1023204" y="1215864"/>
                  </a:lnTo>
                  <a:lnTo>
                    <a:pt x="1024793" y="1213491"/>
                  </a:lnTo>
                  <a:lnTo>
                    <a:pt x="1029960" y="1208744"/>
                  </a:lnTo>
                  <a:lnTo>
                    <a:pt x="1034331" y="1203601"/>
                  </a:lnTo>
                  <a:lnTo>
                    <a:pt x="1039894" y="1198855"/>
                  </a:lnTo>
                  <a:lnTo>
                    <a:pt x="1045060" y="1194899"/>
                  </a:lnTo>
                  <a:lnTo>
                    <a:pt x="1050624" y="1190943"/>
                  </a:lnTo>
                  <a:lnTo>
                    <a:pt x="1055790" y="1186987"/>
                  </a:lnTo>
                  <a:lnTo>
                    <a:pt x="1061353" y="1184218"/>
                  </a:lnTo>
                  <a:lnTo>
                    <a:pt x="1066917" y="1181449"/>
                  </a:lnTo>
                  <a:lnTo>
                    <a:pt x="1072480" y="1178285"/>
                  </a:lnTo>
                  <a:lnTo>
                    <a:pt x="1078043" y="1176307"/>
                  </a:lnTo>
                  <a:lnTo>
                    <a:pt x="1089170" y="1171956"/>
                  </a:lnTo>
                  <a:lnTo>
                    <a:pt x="1099900" y="1169187"/>
                  </a:lnTo>
                  <a:lnTo>
                    <a:pt x="1110232" y="1166813"/>
                  </a:lnTo>
                  <a:close/>
                  <a:moveTo>
                    <a:pt x="1601784" y="1141413"/>
                  </a:moveTo>
                  <a:lnTo>
                    <a:pt x="1608513" y="1141413"/>
                  </a:lnTo>
                  <a:lnTo>
                    <a:pt x="1616826" y="1141413"/>
                  </a:lnTo>
                  <a:lnTo>
                    <a:pt x="1628701" y="1141809"/>
                  </a:lnTo>
                  <a:lnTo>
                    <a:pt x="1639785" y="1142996"/>
                  </a:lnTo>
                  <a:lnTo>
                    <a:pt x="1644139" y="1143392"/>
                  </a:lnTo>
                  <a:lnTo>
                    <a:pt x="1656410" y="1145766"/>
                  </a:lnTo>
                  <a:lnTo>
                    <a:pt x="1668285" y="1149327"/>
                  </a:lnTo>
                  <a:lnTo>
                    <a:pt x="1673431" y="1150910"/>
                  </a:lnTo>
                  <a:lnTo>
                    <a:pt x="1682140" y="1154075"/>
                  </a:lnTo>
                  <a:lnTo>
                    <a:pt x="1690453" y="1157241"/>
                  </a:lnTo>
                  <a:lnTo>
                    <a:pt x="1694807" y="1158823"/>
                  </a:lnTo>
                  <a:lnTo>
                    <a:pt x="1703516" y="1163572"/>
                  </a:lnTo>
                  <a:lnTo>
                    <a:pt x="1711828" y="1167924"/>
                  </a:lnTo>
                  <a:lnTo>
                    <a:pt x="1714995" y="1169903"/>
                  </a:lnTo>
                  <a:lnTo>
                    <a:pt x="1726079" y="1177421"/>
                  </a:lnTo>
                  <a:lnTo>
                    <a:pt x="1729245" y="1179399"/>
                  </a:lnTo>
                  <a:lnTo>
                    <a:pt x="1739142" y="1186918"/>
                  </a:lnTo>
                  <a:lnTo>
                    <a:pt x="1740329" y="1188105"/>
                  </a:lnTo>
                  <a:lnTo>
                    <a:pt x="1745475" y="1192853"/>
                  </a:lnTo>
                  <a:lnTo>
                    <a:pt x="1747058" y="1194436"/>
                  </a:lnTo>
                  <a:lnTo>
                    <a:pt x="1748642" y="1196018"/>
                  </a:lnTo>
                  <a:lnTo>
                    <a:pt x="1743100" y="1240732"/>
                  </a:lnTo>
                  <a:lnTo>
                    <a:pt x="1739142" y="1274761"/>
                  </a:lnTo>
                  <a:lnTo>
                    <a:pt x="1736766" y="1296128"/>
                  </a:lnTo>
                  <a:lnTo>
                    <a:pt x="1738746" y="1294150"/>
                  </a:lnTo>
                  <a:lnTo>
                    <a:pt x="1739537" y="1293358"/>
                  </a:lnTo>
                  <a:lnTo>
                    <a:pt x="1740725" y="1293358"/>
                  </a:lnTo>
                  <a:lnTo>
                    <a:pt x="1741912" y="1293754"/>
                  </a:lnTo>
                  <a:lnTo>
                    <a:pt x="1743100" y="1294150"/>
                  </a:lnTo>
                  <a:lnTo>
                    <a:pt x="1744288" y="1295733"/>
                  </a:lnTo>
                  <a:lnTo>
                    <a:pt x="1745079" y="1297315"/>
                  </a:lnTo>
                  <a:lnTo>
                    <a:pt x="1747454" y="1301668"/>
                  </a:lnTo>
                  <a:lnTo>
                    <a:pt x="1749038" y="1307603"/>
                  </a:lnTo>
                  <a:lnTo>
                    <a:pt x="1750621" y="1315121"/>
                  </a:lnTo>
                  <a:lnTo>
                    <a:pt x="1751809" y="1323827"/>
                  </a:lnTo>
                  <a:lnTo>
                    <a:pt x="1752204" y="1332928"/>
                  </a:lnTo>
                  <a:lnTo>
                    <a:pt x="1752600" y="1343216"/>
                  </a:lnTo>
                  <a:lnTo>
                    <a:pt x="1752204" y="1352712"/>
                  </a:lnTo>
                  <a:lnTo>
                    <a:pt x="1751809" y="1361813"/>
                  </a:lnTo>
                  <a:lnTo>
                    <a:pt x="1750621" y="1370518"/>
                  </a:lnTo>
                  <a:lnTo>
                    <a:pt x="1749038" y="1378036"/>
                  </a:lnTo>
                  <a:lnTo>
                    <a:pt x="1747454" y="1383972"/>
                  </a:lnTo>
                  <a:lnTo>
                    <a:pt x="1745079" y="1388324"/>
                  </a:lnTo>
                  <a:lnTo>
                    <a:pt x="1744288" y="1390303"/>
                  </a:lnTo>
                  <a:lnTo>
                    <a:pt x="1743100" y="1391490"/>
                  </a:lnTo>
                  <a:lnTo>
                    <a:pt x="1741912" y="1391886"/>
                  </a:lnTo>
                  <a:lnTo>
                    <a:pt x="1740725" y="1392281"/>
                  </a:lnTo>
                  <a:lnTo>
                    <a:pt x="1739142" y="1391886"/>
                  </a:lnTo>
                  <a:lnTo>
                    <a:pt x="1737954" y="1391094"/>
                  </a:lnTo>
                  <a:lnTo>
                    <a:pt x="1736766" y="1389511"/>
                  </a:lnTo>
                  <a:lnTo>
                    <a:pt x="1735975" y="1387929"/>
                  </a:lnTo>
                  <a:lnTo>
                    <a:pt x="1733996" y="1382785"/>
                  </a:lnTo>
                  <a:lnTo>
                    <a:pt x="1731620" y="1376849"/>
                  </a:lnTo>
                  <a:lnTo>
                    <a:pt x="1730829" y="1384367"/>
                  </a:lnTo>
                  <a:lnTo>
                    <a:pt x="1729641" y="1391886"/>
                  </a:lnTo>
                  <a:lnTo>
                    <a:pt x="1725683" y="1406526"/>
                  </a:lnTo>
                  <a:lnTo>
                    <a:pt x="1475905" y="1406526"/>
                  </a:lnTo>
                  <a:lnTo>
                    <a:pt x="1471551" y="1394260"/>
                  </a:lnTo>
                  <a:lnTo>
                    <a:pt x="1469968" y="1388324"/>
                  </a:lnTo>
                  <a:lnTo>
                    <a:pt x="1467592" y="1381993"/>
                  </a:lnTo>
                  <a:lnTo>
                    <a:pt x="1466009" y="1387137"/>
                  </a:lnTo>
                  <a:lnTo>
                    <a:pt x="1464426" y="1391490"/>
                  </a:lnTo>
                  <a:lnTo>
                    <a:pt x="1463238" y="1392677"/>
                  </a:lnTo>
                  <a:lnTo>
                    <a:pt x="1462051" y="1393864"/>
                  </a:lnTo>
                  <a:lnTo>
                    <a:pt x="1460863" y="1394260"/>
                  </a:lnTo>
                  <a:lnTo>
                    <a:pt x="1459676" y="1394655"/>
                  </a:lnTo>
                  <a:lnTo>
                    <a:pt x="1458884" y="1394260"/>
                  </a:lnTo>
                  <a:lnTo>
                    <a:pt x="1457696" y="1393468"/>
                  </a:lnTo>
                  <a:lnTo>
                    <a:pt x="1456509" y="1392281"/>
                  </a:lnTo>
                  <a:lnTo>
                    <a:pt x="1454925" y="1391094"/>
                  </a:lnTo>
                  <a:lnTo>
                    <a:pt x="1452946" y="1386346"/>
                  </a:lnTo>
                  <a:lnTo>
                    <a:pt x="1451363" y="1380015"/>
                  </a:lnTo>
                  <a:lnTo>
                    <a:pt x="1450175" y="1372892"/>
                  </a:lnTo>
                  <a:lnTo>
                    <a:pt x="1448592" y="1364583"/>
                  </a:lnTo>
                  <a:lnTo>
                    <a:pt x="1447800" y="1355086"/>
                  </a:lnTo>
                  <a:lnTo>
                    <a:pt x="1447800" y="1345194"/>
                  </a:lnTo>
                  <a:lnTo>
                    <a:pt x="1447800" y="1334906"/>
                  </a:lnTo>
                  <a:lnTo>
                    <a:pt x="1448592" y="1325805"/>
                  </a:lnTo>
                  <a:lnTo>
                    <a:pt x="1450175" y="1317496"/>
                  </a:lnTo>
                  <a:lnTo>
                    <a:pt x="1451363" y="1310373"/>
                  </a:lnTo>
                  <a:lnTo>
                    <a:pt x="1452946" y="1304438"/>
                  </a:lnTo>
                  <a:lnTo>
                    <a:pt x="1454925" y="1299689"/>
                  </a:lnTo>
                  <a:lnTo>
                    <a:pt x="1456509" y="1298107"/>
                  </a:lnTo>
                  <a:lnTo>
                    <a:pt x="1457696" y="1296920"/>
                  </a:lnTo>
                  <a:lnTo>
                    <a:pt x="1458884" y="1296128"/>
                  </a:lnTo>
                  <a:lnTo>
                    <a:pt x="1459676" y="1296128"/>
                  </a:lnTo>
                  <a:lnTo>
                    <a:pt x="1460467" y="1296128"/>
                  </a:lnTo>
                  <a:lnTo>
                    <a:pt x="1461259" y="1296524"/>
                  </a:lnTo>
                  <a:lnTo>
                    <a:pt x="1462051" y="1283466"/>
                  </a:lnTo>
                  <a:lnTo>
                    <a:pt x="1462446" y="1277531"/>
                  </a:lnTo>
                  <a:lnTo>
                    <a:pt x="1464030" y="1271991"/>
                  </a:lnTo>
                  <a:lnTo>
                    <a:pt x="1462051" y="1258142"/>
                  </a:lnTo>
                  <a:lnTo>
                    <a:pt x="1460071" y="1245480"/>
                  </a:lnTo>
                  <a:lnTo>
                    <a:pt x="1456905" y="1223717"/>
                  </a:lnTo>
                  <a:lnTo>
                    <a:pt x="1453738" y="1208681"/>
                  </a:lnTo>
                  <a:lnTo>
                    <a:pt x="1452550" y="1203537"/>
                  </a:lnTo>
                  <a:lnTo>
                    <a:pt x="1458488" y="1199975"/>
                  </a:lnTo>
                  <a:lnTo>
                    <a:pt x="1465217" y="1196018"/>
                  </a:lnTo>
                  <a:lnTo>
                    <a:pt x="1471551" y="1191270"/>
                  </a:lnTo>
                  <a:lnTo>
                    <a:pt x="1477884" y="1186522"/>
                  </a:lnTo>
                  <a:lnTo>
                    <a:pt x="1489760" y="1177421"/>
                  </a:lnTo>
                  <a:lnTo>
                    <a:pt x="1495302" y="1173464"/>
                  </a:lnTo>
                  <a:lnTo>
                    <a:pt x="1500843" y="1170299"/>
                  </a:lnTo>
                  <a:lnTo>
                    <a:pt x="1515490" y="1163176"/>
                  </a:lnTo>
                  <a:lnTo>
                    <a:pt x="1530136" y="1157241"/>
                  </a:lnTo>
                  <a:lnTo>
                    <a:pt x="1539636" y="1154075"/>
                  </a:lnTo>
                  <a:lnTo>
                    <a:pt x="1548741" y="1150910"/>
                  </a:lnTo>
                  <a:lnTo>
                    <a:pt x="1558241" y="1148536"/>
                  </a:lnTo>
                  <a:lnTo>
                    <a:pt x="1568533" y="1145766"/>
                  </a:lnTo>
                  <a:lnTo>
                    <a:pt x="1576450" y="1144183"/>
                  </a:lnTo>
                  <a:lnTo>
                    <a:pt x="1583971" y="1142996"/>
                  </a:lnTo>
                  <a:lnTo>
                    <a:pt x="1594658" y="1142204"/>
                  </a:lnTo>
                  <a:lnTo>
                    <a:pt x="1601784" y="1141413"/>
                  </a:lnTo>
                  <a:close/>
                  <a:moveTo>
                    <a:pt x="1832358" y="1052513"/>
                  </a:moveTo>
                  <a:lnTo>
                    <a:pt x="1843104" y="1052513"/>
                  </a:lnTo>
                  <a:lnTo>
                    <a:pt x="1847083" y="1052911"/>
                  </a:lnTo>
                  <a:lnTo>
                    <a:pt x="1839522" y="1055300"/>
                  </a:lnTo>
                  <a:lnTo>
                    <a:pt x="1831960" y="1058882"/>
                  </a:lnTo>
                  <a:lnTo>
                    <a:pt x="1825194" y="1062067"/>
                  </a:lnTo>
                  <a:lnTo>
                    <a:pt x="1818428" y="1065650"/>
                  </a:lnTo>
                  <a:lnTo>
                    <a:pt x="1820418" y="1066446"/>
                  </a:lnTo>
                  <a:lnTo>
                    <a:pt x="1828776" y="1066048"/>
                  </a:lnTo>
                  <a:lnTo>
                    <a:pt x="1837532" y="1065650"/>
                  </a:lnTo>
                  <a:lnTo>
                    <a:pt x="1846685" y="1066048"/>
                  </a:lnTo>
                  <a:lnTo>
                    <a:pt x="1856237" y="1066446"/>
                  </a:lnTo>
                  <a:lnTo>
                    <a:pt x="1865789" y="1067640"/>
                  </a:lnTo>
                  <a:lnTo>
                    <a:pt x="1876137" y="1069631"/>
                  </a:lnTo>
                  <a:lnTo>
                    <a:pt x="1885688" y="1072417"/>
                  </a:lnTo>
                  <a:lnTo>
                    <a:pt x="1895638" y="1075602"/>
                  </a:lnTo>
                  <a:lnTo>
                    <a:pt x="1905588" y="1079981"/>
                  </a:lnTo>
                  <a:lnTo>
                    <a:pt x="1910761" y="1082369"/>
                  </a:lnTo>
                  <a:lnTo>
                    <a:pt x="1915139" y="1085156"/>
                  </a:lnTo>
                  <a:lnTo>
                    <a:pt x="1919915" y="1088340"/>
                  </a:lnTo>
                  <a:lnTo>
                    <a:pt x="1924691" y="1091525"/>
                  </a:lnTo>
                  <a:lnTo>
                    <a:pt x="1929069" y="1095506"/>
                  </a:lnTo>
                  <a:lnTo>
                    <a:pt x="1933845" y="1099487"/>
                  </a:lnTo>
                  <a:lnTo>
                    <a:pt x="1938223" y="1103468"/>
                  </a:lnTo>
                  <a:lnTo>
                    <a:pt x="1942202" y="1108245"/>
                  </a:lnTo>
                  <a:lnTo>
                    <a:pt x="1946580" y="1112623"/>
                  </a:lnTo>
                  <a:lnTo>
                    <a:pt x="1950162" y="1118197"/>
                  </a:lnTo>
                  <a:lnTo>
                    <a:pt x="1954142" y="1123770"/>
                  </a:lnTo>
                  <a:lnTo>
                    <a:pt x="1957724" y="1129741"/>
                  </a:lnTo>
                  <a:lnTo>
                    <a:pt x="1960908" y="1136110"/>
                  </a:lnTo>
                  <a:lnTo>
                    <a:pt x="1964490" y="1142878"/>
                  </a:lnTo>
                  <a:lnTo>
                    <a:pt x="1968868" y="1152830"/>
                  </a:lnTo>
                  <a:lnTo>
                    <a:pt x="1972847" y="1163180"/>
                  </a:lnTo>
                  <a:lnTo>
                    <a:pt x="1979613" y="1182288"/>
                  </a:lnTo>
                  <a:lnTo>
                    <a:pt x="1975633" y="1185871"/>
                  </a:lnTo>
                  <a:lnTo>
                    <a:pt x="1972051" y="1190249"/>
                  </a:lnTo>
                  <a:lnTo>
                    <a:pt x="1967674" y="1192638"/>
                  </a:lnTo>
                  <a:lnTo>
                    <a:pt x="1965684" y="1193832"/>
                  </a:lnTo>
                  <a:lnTo>
                    <a:pt x="1963694" y="1195823"/>
                  </a:lnTo>
                  <a:lnTo>
                    <a:pt x="1962102" y="1197415"/>
                  </a:lnTo>
                  <a:lnTo>
                    <a:pt x="1961306" y="1199007"/>
                  </a:lnTo>
                  <a:lnTo>
                    <a:pt x="1960112" y="1201396"/>
                  </a:lnTo>
                  <a:lnTo>
                    <a:pt x="1959316" y="1202988"/>
                  </a:lnTo>
                  <a:lnTo>
                    <a:pt x="1958918" y="1205377"/>
                  </a:lnTo>
                  <a:lnTo>
                    <a:pt x="1958918" y="1207367"/>
                  </a:lnTo>
                  <a:lnTo>
                    <a:pt x="1952152" y="1218115"/>
                  </a:lnTo>
                  <a:lnTo>
                    <a:pt x="1946580" y="1229262"/>
                  </a:lnTo>
                  <a:lnTo>
                    <a:pt x="1941008" y="1240806"/>
                  </a:lnTo>
                  <a:lnTo>
                    <a:pt x="1936233" y="1252350"/>
                  </a:lnTo>
                  <a:lnTo>
                    <a:pt x="1932253" y="1263895"/>
                  </a:lnTo>
                  <a:lnTo>
                    <a:pt x="1928273" y="1274245"/>
                  </a:lnTo>
                  <a:lnTo>
                    <a:pt x="1925089" y="1284993"/>
                  </a:lnTo>
                  <a:lnTo>
                    <a:pt x="1921905" y="1294945"/>
                  </a:lnTo>
                  <a:lnTo>
                    <a:pt x="1919915" y="1304897"/>
                  </a:lnTo>
                  <a:lnTo>
                    <a:pt x="1917925" y="1314451"/>
                  </a:lnTo>
                  <a:lnTo>
                    <a:pt x="1784997" y="1314451"/>
                  </a:lnTo>
                  <a:lnTo>
                    <a:pt x="1783007" y="1303305"/>
                  </a:lnTo>
                  <a:lnTo>
                    <a:pt x="1780222" y="1293353"/>
                  </a:lnTo>
                  <a:lnTo>
                    <a:pt x="1778630" y="1288974"/>
                  </a:lnTo>
                  <a:lnTo>
                    <a:pt x="1777038" y="1284993"/>
                  </a:lnTo>
                  <a:lnTo>
                    <a:pt x="1775446" y="1281410"/>
                  </a:lnTo>
                  <a:lnTo>
                    <a:pt x="1773058" y="1278226"/>
                  </a:lnTo>
                  <a:lnTo>
                    <a:pt x="1782609" y="1200202"/>
                  </a:lnTo>
                  <a:lnTo>
                    <a:pt x="1783007" y="1196619"/>
                  </a:lnTo>
                  <a:lnTo>
                    <a:pt x="1783007" y="1192638"/>
                  </a:lnTo>
                  <a:lnTo>
                    <a:pt x="1782211" y="1189453"/>
                  </a:lnTo>
                  <a:lnTo>
                    <a:pt x="1781416" y="1185472"/>
                  </a:lnTo>
                  <a:lnTo>
                    <a:pt x="1779824" y="1182288"/>
                  </a:lnTo>
                  <a:lnTo>
                    <a:pt x="1778232" y="1178705"/>
                  </a:lnTo>
                  <a:lnTo>
                    <a:pt x="1776242" y="1175919"/>
                  </a:lnTo>
                  <a:lnTo>
                    <a:pt x="1774252" y="1172734"/>
                  </a:lnTo>
                  <a:lnTo>
                    <a:pt x="1767884" y="1166763"/>
                  </a:lnTo>
                  <a:lnTo>
                    <a:pt x="1761516" y="1161588"/>
                  </a:lnTo>
                  <a:lnTo>
                    <a:pt x="1752362" y="1154422"/>
                  </a:lnTo>
                  <a:lnTo>
                    <a:pt x="1741219" y="1146460"/>
                  </a:lnTo>
                  <a:lnTo>
                    <a:pt x="1734851" y="1142480"/>
                  </a:lnTo>
                  <a:lnTo>
                    <a:pt x="1728085" y="1138101"/>
                  </a:lnTo>
                  <a:lnTo>
                    <a:pt x="1720921" y="1134518"/>
                  </a:lnTo>
                  <a:lnTo>
                    <a:pt x="1712564" y="1130139"/>
                  </a:lnTo>
                  <a:lnTo>
                    <a:pt x="1704206" y="1126158"/>
                  </a:lnTo>
                  <a:lnTo>
                    <a:pt x="1695450" y="1122576"/>
                  </a:lnTo>
                  <a:lnTo>
                    <a:pt x="1698236" y="1118197"/>
                  </a:lnTo>
                  <a:lnTo>
                    <a:pt x="1701420" y="1114216"/>
                  </a:lnTo>
                  <a:lnTo>
                    <a:pt x="1697440" y="1114614"/>
                  </a:lnTo>
                  <a:lnTo>
                    <a:pt x="1701420" y="1111827"/>
                  </a:lnTo>
                  <a:lnTo>
                    <a:pt x="1705002" y="1109041"/>
                  </a:lnTo>
                  <a:lnTo>
                    <a:pt x="1710176" y="1103069"/>
                  </a:lnTo>
                  <a:lnTo>
                    <a:pt x="1715748" y="1097894"/>
                  </a:lnTo>
                  <a:lnTo>
                    <a:pt x="1721319" y="1093117"/>
                  </a:lnTo>
                  <a:lnTo>
                    <a:pt x="1726891" y="1088340"/>
                  </a:lnTo>
                  <a:lnTo>
                    <a:pt x="1732463" y="1083962"/>
                  </a:lnTo>
                  <a:lnTo>
                    <a:pt x="1738035" y="1080379"/>
                  </a:lnTo>
                  <a:lnTo>
                    <a:pt x="1744005" y="1076398"/>
                  </a:lnTo>
                  <a:lnTo>
                    <a:pt x="1749975" y="1073611"/>
                  </a:lnTo>
                  <a:lnTo>
                    <a:pt x="1755944" y="1070427"/>
                  </a:lnTo>
                  <a:lnTo>
                    <a:pt x="1761914" y="1067640"/>
                  </a:lnTo>
                  <a:lnTo>
                    <a:pt x="1773456" y="1063261"/>
                  </a:lnTo>
                  <a:lnTo>
                    <a:pt x="1784997" y="1059679"/>
                  </a:lnTo>
                  <a:lnTo>
                    <a:pt x="1796539" y="1056892"/>
                  </a:lnTo>
                  <a:lnTo>
                    <a:pt x="1806489" y="1054902"/>
                  </a:lnTo>
                  <a:lnTo>
                    <a:pt x="1816438" y="1053707"/>
                  </a:lnTo>
                  <a:lnTo>
                    <a:pt x="1824796" y="1052911"/>
                  </a:lnTo>
                  <a:lnTo>
                    <a:pt x="1832358" y="1052513"/>
                  </a:lnTo>
                  <a:close/>
                  <a:moveTo>
                    <a:pt x="861259" y="1052513"/>
                  </a:moveTo>
                  <a:lnTo>
                    <a:pt x="871603" y="1052513"/>
                  </a:lnTo>
                  <a:lnTo>
                    <a:pt x="875581" y="1052911"/>
                  </a:lnTo>
                  <a:lnTo>
                    <a:pt x="868022" y="1055295"/>
                  </a:lnTo>
                  <a:lnTo>
                    <a:pt x="860861" y="1058873"/>
                  </a:lnTo>
                  <a:lnTo>
                    <a:pt x="854098" y="1062053"/>
                  </a:lnTo>
                  <a:lnTo>
                    <a:pt x="847335" y="1065630"/>
                  </a:lnTo>
                  <a:lnTo>
                    <a:pt x="849324" y="1066425"/>
                  </a:lnTo>
                  <a:lnTo>
                    <a:pt x="857281" y="1066027"/>
                  </a:lnTo>
                  <a:lnTo>
                    <a:pt x="866033" y="1065630"/>
                  </a:lnTo>
                  <a:lnTo>
                    <a:pt x="875183" y="1066027"/>
                  </a:lnTo>
                  <a:lnTo>
                    <a:pt x="884732" y="1066425"/>
                  </a:lnTo>
                  <a:lnTo>
                    <a:pt x="894678" y="1067617"/>
                  </a:lnTo>
                  <a:lnTo>
                    <a:pt x="904624" y="1069605"/>
                  </a:lnTo>
                  <a:lnTo>
                    <a:pt x="914172" y="1072387"/>
                  </a:lnTo>
                  <a:lnTo>
                    <a:pt x="924516" y="1075567"/>
                  </a:lnTo>
                  <a:lnTo>
                    <a:pt x="934064" y="1079939"/>
                  </a:lnTo>
                  <a:lnTo>
                    <a:pt x="939236" y="1082324"/>
                  </a:lnTo>
                  <a:lnTo>
                    <a:pt x="944010" y="1085106"/>
                  </a:lnTo>
                  <a:lnTo>
                    <a:pt x="948784" y="1088286"/>
                  </a:lnTo>
                  <a:lnTo>
                    <a:pt x="953160" y="1091466"/>
                  </a:lnTo>
                  <a:lnTo>
                    <a:pt x="957934" y="1095441"/>
                  </a:lnTo>
                  <a:lnTo>
                    <a:pt x="962708" y="1099415"/>
                  </a:lnTo>
                  <a:lnTo>
                    <a:pt x="966687" y="1103390"/>
                  </a:lnTo>
                  <a:lnTo>
                    <a:pt x="971063" y="1108160"/>
                  </a:lnTo>
                  <a:lnTo>
                    <a:pt x="974644" y="1112532"/>
                  </a:lnTo>
                  <a:lnTo>
                    <a:pt x="979020" y="1118097"/>
                  </a:lnTo>
                  <a:lnTo>
                    <a:pt x="982998" y="1123662"/>
                  </a:lnTo>
                  <a:lnTo>
                    <a:pt x="986181" y="1129624"/>
                  </a:lnTo>
                  <a:lnTo>
                    <a:pt x="989762" y="1135983"/>
                  </a:lnTo>
                  <a:lnTo>
                    <a:pt x="992944" y="1142741"/>
                  </a:lnTo>
                  <a:lnTo>
                    <a:pt x="997321" y="1152678"/>
                  </a:lnTo>
                  <a:lnTo>
                    <a:pt x="1001299" y="1163012"/>
                  </a:lnTo>
                  <a:lnTo>
                    <a:pt x="1008062" y="1182091"/>
                  </a:lnTo>
                  <a:lnTo>
                    <a:pt x="1004482" y="1185668"/>
                  </a:lnTo>
                  <a:lnTo>
                    <a:pt x="1000105" y="1190040"/>
                  </a:lnTo>
                  <a:lnTo>
                    <a:pt x="996525" y="1192425"/>
                  </a:lnTo>
                  <a:lnTo>
                    <a:pt x="994138" y="1193618"/>
                  </a:lnTo>
                  <a:lnTo>
                    <a:pt x="992546" y="1195605"/>
                  </a:lnTo>
                  <a:lnTo>
                    <a:pt x="990955" y="1197195"/>
                  </a:lnTo>
                  <a:lnTo>
                    <a:pt x="989762" y="1198785"/>
                  </a:lnTo>
                  <a:lnTo>
                    <a:pt x="988568" y="1201170"/>
                  </a:lnTo>
                  <a:lnTo>
                    <a:pt x="987772" y="1202760"/>
                  </a:lnTo>
                  <a:lnTo>
                    <a:pt x="987375" y="1205145"/>
                  </a:lnTo>
                  <a:lnTo>
                    <a:pt x="987375" y="1207132"/>
                  </a:lnTo>
                  <a:lnTo>
                    <a:pt x="980611" y="1217864"/>
                  </a:lnTo>
                  <a:lnTo>
                    <a:pt x="975041" y="1228993"/>
                  </a:lnTo>
                  <a:lnTo>
                    <a:pt x="969870" y="1240520"/>
                  </a:lnTo>
                  <a:lnTo>
                    <a:pt x="965095" y="1252047"/>
                  </a:lnTo>
                  <a:lnTo>
                    <a:pt x="960321" y="1263574"/>
                  </a:lnTo>
                  <a:lnTo>
                    <a:pt x="956741" y="1273908"/>
                  </a:lnTo>
                  <a:lnTo>
                    <a:pt x="953558" y="1284640"/>
                  </a:lnTo>
                  <a:lnTo>
                    <a:pt x="950773" y="1294577"/>
                  </a:lnTo>
                  <a:lnTo>
                    <a:pt x="948784" y="1304514"/>
                  </a:lnTo>
                  <a:lnTo>
                    <a:pt x="946397" y="1314054"/>
                  </a:lnTo>
                  <a:lnTo>
                    <a:pt x="746283" y="1314054"/>
                  </a:lnTo>
                  <a:lnTo>
                    <a:pt x="745487" y="1310874"/>
                  </a:lnTo>
                  <a:lnTo>
                    <a:pt x="745487" y="1314054"/>
                  </a:lnTo>
                  <a:lnTo>
                    <a:pt x="692972" y="1314054"/>
                  </a:lnTo>
                  <a:lnTo>
                    <a:pt x="688994" y="1314054"/>
                  </a:lnTo>
                  <a:lnTo>
                    <a:pt x="685811" y="1314451"/>
                  </a:lnTo>
                  <a:lnTo>
                    <a:pt x="683026" y="1296565"/>
                  </a:lnTo>
                  <a:lnTo>
                    <a:pt x="681833" y="1287423"/>
                  </a:lnTo>
                  <a:lnTo>
                    <a:pt x="681435" y="1278281"/>
                  </a:lnTo>
                  <a:lnTo>
                    <a:pt x="681037" y="1268344"/>
                  </a:lnTo>
                  <a:lnTo>
                    <a:pt x="681435" y="1258804"/>
                  </a:lnTo>
                  <a:lnTo>
                    <a:pt x="681833" y="1249265"/>
                  </a:lnTo>
                  <a:lnTo>
                    <a:pt x="682628" y="1238930"/>
                  </a:lnTo>
                  <a:lnTo>
                    <a:pt x="684617" y="1228596"/>
                  </a:lnTo>
                  <a:lnTo>
                    <a:pt x="686607" y="1217466"/>
                  </a:lnTo>
                  <a:lnTo>
                    <a:pt x="688994" y="1205940"/>
                  </a:lnTo>
                  <a:lnTo>
                    <a:pt x="692176" y="1194810"/>
                  </a:lnTo>
                  <a:lnTo>
                    <a:pt x="696155" y="1182488"/>
                  </a:lnTo>
                  <a:lnTo>
                    <a:pt x="700929" y="1169769"/>
                  </a:lnTo>
                  <a:lnTo>
                    <a:pt x="706499" y="1156255"/>
                  </a:lnTo>
                  <a:lnTo>
                    <a:pt x="712466" y="1142741"/>
                  </a:lnTo>
                  <a:lnTo>
                    <a:pt x="716445" y="1134791"/>
                  </a:lnTo>
                  <a:lnTo>
                    <a:pt x="720821" y="1127636"/>
                  </a:lnTo>
                  <a:lnTo>
                    <a:pt x="725595" y="1120482"/>
                  </a:lnTo>
                  <a:lnTo>
                    <a:pt x="729971" y="1114122"/>
                  </a:lnTo>
                  <a:lnTo>
                    <a:pt x="726391" y="1114520"/>
                  </a:lnTo>
                  <a:lnTo>
                    <a:pt x="729971" y="1111737"/>
                  </a:lnTo>
                  <a:lnTo>
                    <a:pt x="733950" y="1108955"/>
                  </a:lnTo>
                  <a:lnTo>
                    <a:pt x="739122" y="1102993"/>
                  </a:lnTo>
                  <a:lnTo>
                    <a:pt x="744294" y="1097826"/>
                  </a:lnTo>
                  <a:lnTo>
                    <a:pt x="749863" y="1093056"/>
                  </a:lnTo>
                  <a:lnTo>
                    <a:pt x="755433" y="1088286"/>
                  </a:lnTo>
                  <a:lnTo>
                    <a:pt x="761401" y="1083914"/>
                  </a:lnTo>
                  <a:lnTo>
                    <a:pt x="766970" y="1080337"/>
                  </a:lnTo>
                  <a:lnTo>
                    <a:pt x="772938" y="1076362"/>
                  </a:lnTo>
                  <a:lnTo>
                    <a:pt x="778508" y="1073579"/>
                  </a:lnTo>
                  <a:lnTo>
                    <a:pt x="784475" y="1070400"/>
                  </a:lnTo>
                  <a:lnTo>
                    <a:pt x="790443" y="1067617"/>
                  </a:lnTo>
                  <a:lnTo>
                    <a:pt x="802378" y="1063245"/>
                  </a:lnTo>
                  <a:lnTo>
                    <a:pt x="813916" y="1059668"/>
                  </a:lnTo>
                  <a:lnTo>
                    <a:pt x="824658" y="1056885"/>
                  </a:lnTo>
                  <a:lnTo>
                    <a:pt x="835399" y="1054898"/>
                  </a:lnTo>
                  <a:lnTo>
                    <a:pt x="844947" y="1053705"/>
                  </a:lnTo>
                  <a:lnTo>
                    <a:pt x="853700" y="1052911"/>
                  </a:lnTo>
                  <a:lnTo>
                    <a:pt x="861259" y="1052513"/>
                  </a:lnTo>
                  <a:close/>
                  <a:moveTo>
                    <a:pt x="1326357" y="1047750"/>
                  </a:moveTo>
                  <a:lnTo>
                    <a:pt x="1337469" y="1047750"/>
                  </a:lnTo>
                  <a:lnTo>
                    <a:pt x="1348582" y="1048148"/>
                  </a:lnTo>
                  <a:lnTo>
                    <a:pt x="1358901" y="1048942"/>
                  </a:lnTo>
                  <a:lnTo>
                    <a:pt x="1368822" y="1050532"/>
                  </a:lnTo>
                  <a:lnTo>
                    <a:pt x="1378347" y="1052520"/>
                  </a:lnTo>
                  <a:lnTo>
                    <a:pt x="1387476" y="1054904"/>
                  </a:lnTo>
                  <a:lnTo>
                    <a:pt x="1396604" y="1057289"/>
                  </a:lnTo>
                  <a:lnTo>
                    <a:pt x="1404541" y="1060469"/>
                  </a:lnTo>
                  <a:lnTo>
                    <a:pt x="1412479" y="1063251"/>
                  </a:lnTo>
                  <a:lnTo>
                    <a:pt x="1419623" y="1066828"/>
                  </a:lnTo>
                  <a:lnTo>
                    <a:pt x="1426766" y="1070008"/>
                  </a:lnTo>
                  <a:lnTo>
                    <a:pt x="1433116" y="1073983"/>
                  </a:lnTo>
                  <a:lnTo>
                    <a:pt x="1444626" y="1081137"/>
                  </a:lnTo>
                  <a:lnTo>
                    <a:pt x="1454151" y="1087894"/>
                  </a:lnTo>
                  <a:lnTo>
                    <a:pt x="1461691" y="1093856"/>
                  </a:lnTo>
                  <a:lnTo>
                    <a:pt x="1466851" y="1098228"/>
                  </a:lnTo>
                  <a:lnTo>
                    <a:pt x="1471613" y="1102600"/>
                  </a:lnTo>
                  <a:lnTo>
                    <a:pt x="1465660" y="1153079"/>
                  </a:lnTo>
                  <a:lnTo>
                    <a:pt x="1458913" y="1157848"/>
                  </a:lnTo>
                  <a:lnTo>
                    <a:pt x="1447404" y="1166195"/>
                  </a:lnTo>
                  <a:lnTo>
                    <a:pt x="1441848" y="1170170"/>
                  </a:lnTo>
                  <a:lnTo>
                    <a:pt x="1437482" y="1172555"/>
                  </a:lnTo>
                  <a:lnTo>
                    <a:pt x="1434704" y="1174542"/>
                  </a:lnTo>
                  <a:lnTo>
                    <a:pt x="1432323" y="1175734"/>
                  </a:lnTo>
                  <a:lnTo>
                    <a:pt x="1427560" y="1179311"/>
                  </a:lnTo>
                  <a:lnTo>
                    <a:pt x="1424385" y="1184081"/>
                  </a:lnTo>
                  <a:lnTo>
                    <a:pt x="1421210" y="1188851"/>
                  </a:lnTo>
                  <a:lnTo>
                    <a:pt x="1419226" y="1194018"/>
                  </a:lnTo>
                  <a:lnTo>
                    <a:pt x="1418035" y="1199582"/>
                  </a:lnTo>
                  <a:lnTo>
                    <a:pt x="1418035" y="1205544"/>
                  </a:lnTo>
                  <a:lnTo>
                    <a:pt x="1418432" y="1208724"/>
                  </a:lnTo>
                  <a:lnTo>
                    <a:pt x="1418829" y="1211506"/>
                  </a:lnTo>
                  <a:lnTo>
                    <a:pt x="1419623" y="1216673"/>
                  </a:lnTo>
                  <a:lnTo>
                    <a:pt x="1422401" y="1229392"/>
                  </a:lnTo>
                  <a:lnTo>
                    <a:pt x="1425576" y="1248073"/>
                  </a:lnTo>
                  <a:lnTo>
                    <a:pt x="1427163" y="1259202"/>
                  </a:lnTo>
                  <a:lnTo>
                    <a:pt x="1429148" y="1271524"/>
                  </a:lnTo>
                  <a:lnTo>
                    <a:pt x="1427560" y="1279076"/>
                  </a:lnTo>
                  <a:lnTo>
                    <a:pt x="1425973" y="1282255"/>
                  </a:lnTo>
                  <a:lnTo>
                    <a:pt x="1423988" y="1285832"/>
                  </a:lnTo>
                  <a:lnTo>
                    <a:pt x="1422401" y="1289807"/>
                  </a:lnTo>
                  <a:lnTo>
                    <a:pt x="1420416" y="1293782"/>
                  </a:lnTo>
                  <a:lnTo>
                    <a:pt x="1418035" y="1303718"/>
                  </a:lnTo>
                  <a:lnTo>
                    <a:pt x="1416051" y="1314450"/>
                  </a:lnTo>
                  <a:lnTo>
                    <a:pt x="1312863" y="1314450"/>
                  </a:lnTo>
                  <a:lnTo>
                    <a:pt x="1310879" y="1304911"/>
                  </a:lnTo>
                  <a:lnTo>
                    <a:pt x="1308894" y="1294974"/>
                  </a:lnTo>
                  <a:lnTo>
                    <a:pt x="1305719" y="1285038"/>
                  </a:lnTo>
                  <a:lnTo>
                    <a:pt x="1302544" y="1274306"/>
                  </a:lnTo>
                  <a:lnTo>
                    <a:pt x="1298972" y="1263972"/>
                  </a:lnTo>
                  <a:lnTo>
                    <a:pt x="1295004" y="1252843"/>
                  </a:lnTo>
                  <a:lnTo>
                    <a:pt x="1290241" y="1240919"/>
                  </a:lnTo>
                  <a:lnTo>
                    <a:pt x="1285082" y="1229392"/>
                  </a:lnTo>
                  <a:lnTo>
                    <a:pt x="1280319" y="1219456"/>
                  </a:lnTo>
                  <a:lnTo>
                    <a:pt x="1275160" y="1210711"/>
                  </a:lnTo>
                  <a:lnTo>
                    <a:pt x="1270000" y="1202365"/>
                  </a:lnTo>
                  <a:lnTo>
                    <a:pt x="1264047" y="1194813"/>
                  </a:lnTo>
                  <a:lnTo>
                    <a:pt x="1258094" y="1188056"/>
                  </a:lnTo>
                  <a:lnTo>
                    <a:pt x="1251744" y="1181696"/>
                  </a:lnTo>
                  <a:lnTo>
                    <a:pt x="1244997" y="1175734"/>
                  </a:lnTo>
                  <a:lnTo>
                    <a:pt x="1238250" y="1170567"/>
                  </a:lnTo>
                  <a:lnTo>
                    <a:pt x="1231503" y="1165400"/>
                  </a:lnTo>
                  <a:lnTo>
                    <a:pt x="1224757" y="1161823"/>
                  </a:lnTo>
                  <a:lnTo>
                    <a:pt x="1217613" y="1157848"/>
                  </a:lnTo>
                  <a:lnTo>
                    <a:pt x="1210469" y="1154669"/>
                  </a:lnTo>
                  <a:lnTo>
                    <a:pt x="1202928" y="1151886"/>
                  </a:lnTo>
                  <a:lnTo>
                    <a:pt x="1195785" y="1149501"/>
                  </a:lnTo>
                  <a:lnTo>
                    <a:pt x="1188641" y="1147912"/>
                  </a:lnTo>
                  <a:lnTo>
                    <a:pt x="1181497" y="1145924"/>
                  </a:lnTo>
                  <a:lnTo>
                    <a:pt x="1179116" y="1131218"/>
                  </a:lnTo>
                  <a:lnTo>
                    <a:pt x="1176735" y="1120486"/>
                  </a:lnTo>
                  <a:lnTo>
                    <a:pt x="1174750" y="1110152"/>
                  </a:lnTo>
                  <a:lnTo>
                    <a:pt x="1180703" y="1106973"/>
                  </a:lnTo>
                  <a:lnTo>
                    <a:pt x="1187053" y="1102998"/>
                  </a:lnTo>
                  <a:lnTo>
                    <a:pt x="1193800" y="1098228"/>
                  </a:lnTo>
                  <a:lnTo>
                    <a:pt x="1200150" y="1093856"/>
                  </a:lnTo>
                  <a:lnTo>
                    <a:pt x="1212453" y="1084317"/>
                  </a:lnTo>
                  <a:lnTo>
                    <a:pt x="1217613" y="1080342"/>
                  </a:lnTo>
                  <a:lnTo>
                    <a:pt x="1223169" y="1077163"/>
                  </a:lnTo>
                  <a:lnTo>
                    <a:pt x="1237060" y="1070406"/>
                  </a:lnTo>
                  <a:lnTo>
                    <a:pt x="1250950" y="1064444"/>
                  </a:lnTo>
                  <a:lnTo>
                    <a:pt x="1264444" y="1059674"/>
                  </a:lnTo>
                  <a:lnTo>
                    <a:pt x="1277541" y="1055699"/>
                  </a:lnTo>
                  <a:lnTo>
                    <a:pt x="1290241" y="1052520"/>
                  </a:lnTo>
                  <a:lnTo>
                    <a:pt x="1302941" y="1050135"/>
                  </a:lnTo>
                  <a:lnTo>
                    <a:pt x="1314847" y="1048545"/>
                  </a:lnTo>
                  <a:lnTo>
                    <a:pt x="1326357" y="1047750"/>
                  </a:lnTo>
                  <a:close/>
                  <a:moveTo>
                    <a:pt x="525022" y="1035050"/>
                  </a:moveTo>
                  <a:lnTo>
                    <a:pt x="554037" y="1036676"/>
                  </a:lnTo>
                  <a:lnTo>
                    <a:pt x="512762" y="1068388"/>
                  </a:lnTo>
                  <a:lnTo>
                    <a:pt x="525022" y="1035050"/>
                  </a:lnTo>
                  <a:close/>
                  <a:moveTo>
                    <a:pt x="174832" y="915044"/>
                  </a:moveTo>
                  <a:lnTo>
                    <a:pt x="50860" y="916631"/>
                  </a:lnTo>
                  <a:lnTo>
                    <a:pt x="57218" y="934484"/>
                  </a:lnTo>
                  <a:lnTo>
                    <a:pt x="174832" y="915044"/>
                  </a:lnTo>
                  <a:close/>
                  <a:moveTo>
                    <a:pt x="403703" y="711119"/>
                  </a:moveTo>
                  <a:lnTo>
                    <a:pt x="403703" y="723418"/>
                  </a:lnTo>
                  <a:lnTo>
                    <a:pt x="512179" y="715086"/>
                  </a:lnTo>
                  <a:lnTo>
                    <a:pt x="403703" y="711119"/>
                  </a:lnTo>
                  <a:close/>
                  <a:moveTo>
                    <a:pt x="773852" y="677863"/>
                  </a:moveTo>
                  <a:lnTo>
                    <a:pt x="777038" y="678259"/>
                  </a:lnTo>
                  <a:lnTo>
                    <a:pt x="778632" y="678259"/>
                  </a:lnTo>
                  <a:lnTo>
                    <a:pt x="779428" y="679050"/>
                  </a:lnTo>
                  <a:lnTo>
                    <a:pt x="780225" y="679446"/>
                  </a:lnTo>
                  <a:lnTo>
                    <a:pt x="780623" y="680632"/>
                  </a:lnTo>
                  <a:lnTo>
                    <a:pt x="780623" y="681423"/>
                  </a:lnTo>
                  <a:lnTo>
                    <a:pt x="780225" y="682215"/>
                  </a:lnTo>
                  <a:lnTo>
                    <a:pt x="779428" y="684588"/>
                  </a:lnTo>
                  <a:lnTo>
                    <a:pt x="777038" y="687357"/>
                  </a:lnTo>
                  <a:lnTo>
                    <a:pt x="774648" y="689731"/>
                  </a:lnTo>
                  <a:lnTo>
                    <a:pt x="771860" y="692500"/>
                  </a:lnTo>
                  <a:lnTo>
                    <a:pt x="767877" y="695665"/>
                  </a:lnTo>
                  <a:lnTo>
                    <a:pt x="763894" y="698038"/>
                  </a:lnTo>
                  <a:lnTo>
                    <a:pt x="760309" y="700808"/>
                  </a:lnTo>
                  <a:lnTo>
                    <a:pt x="755927" y="702785"/>
                  </a:lnTo>
                  <a:lnTo>
                    <a:pt x="752342" y="704368"/>
                  </a:lnTo>
                  <a:lnTo>
                    <a:pt x="748758" y="705555"/>
                  </a:lnTo>
                  <a:lnTo>
                    <a:pt x="745969" y="705950"/>
                  </a:lnTo>
                  <a:lnTo>
                    <a:pt x="742783" y="706346"/>
                  </a:lnTo>
                  <a:lnTo>
                    <a:pt x="740791" y="706741"/>
                  </a:lnTo>
                  <a:lnTo>
                    <a:pt x="738800" y="707928"/>
                  </a:lnTo>
                  <a:lnTo>
                    <a:pt x="737605" y="708719"/>
                  </a:lnTo>
                  <a:lnTo>
                    <a:pt x="736011" y="709906"/>
                  </a:lnTo>
                  <a:lnTo>
                    <a:pt x="735215" y="711093"/>
                  </a:lnTo>
                  <a:lnTo>
                    <a:pt x="734816" y="712280"/>
                  </a:lnTo>
                  <a:lnTo>
                    <a:pt x="734816" y="713467"/>
                  </a:lnTo>
                  <a:lnTo>
                    <a:pt x="735215" y="715049"/>
                  </a:lnTo>
                  <a:lnTo>
                    <a:pt x="736011" y="716236"/>
                  </a:lnTo>
                  <a:lnTo>
                    <a:pt x="738003" y="717027"/>
                  </a:lnTo>
                  <a:lnTo>
                    <a:pt x="739596" y="717818"/>
                  </a:lnTo>
                  <a:lnTo>
                    <a:pt x="741986" y="718609"/>
                  </a:lnTo>
                  <a:lnTo>
                    <a:pt x="745173" y="719005"/>
                  </a:lnTo>
                  <a:lnTo>
                    <a:pt x="748359" y="719400"/>
                  </a:lnTo>
                  <a:lnTo>
                    <a:pt x="752342" y="719005"/>
                  </a:lnTo>
                  <a:lnTo>
                    <a:pt x="760707" y="719005"/>
                  </a:lnTo>
                  <a:lnTo>
                    <a:pt x="763894" y="719400"/>
                  </a:lnTo>
                  <a:lnTo>
                    <a:pt x="767877" y="719796"/>
                  </a:lnTo>
                  <a:lnTo>
                    <a:pt x="770665" y="720983"/>
                  </a:lnTo>
                  <a:lnTo>
                    <a:pt x="773852" y="722169"/>
                  </a:lnTo>
                  <a:lnTo>
                    <a:pt x="776640" y="723356"/>
                  </a:lnTo>
                  <a:lnTo>
                    <a:pt x="779428" y="724939"/>
                  </a:lnTo>
                  <a:lnTo>
                    <a:pt x="781420" y="726917"/>
                  </a:lnTo>
                  <a:lnTo>
                    <a:pt x="783411" y="729686"/>
                  </a:lnTo>
                  <a:lnTo>
                    <a:pt x="785403" y="732455"/>
                  </a:lnTo>
                  <a:lnTo>
                    <a:pt x="786598" y="736015"/>
                  </a:lnTo>
                  <a:lnTo>
                    <a:pt x="787793" y="739180"/>
                  </a:lnTo>
                  <a:lnTo>
                    <a:pt x="788191" y="743531"/>
                  </a:lnTo>
                  <a:lnTo>
                    <a:pt x="788988" y="747883"/>
                  </a:lnTo>
                  <a:lnTo>
                    <a:pt x="788988" y="752630"/>
                  </a:lnTo>
                  <a:lnTo>
                    <a:pt x="788590" y="756982"/>
                  </a:lnTo>
                  <a:lnTo>
                    <a:pt x="787793" y="760542"/>
                  </a:lnTo>
                  <a:lnTo>
                    <a:pt x="786200" y="764102"/>
                  </a:lnTo>
                  <a:lnTo>
                    <a:pt x="783810" y="767267"/>
                  </a:lnTo>
                  <a:lnTo>
                    <a:pt x="781420" y="770827"/>
                  </a:lnTo>
                  <a:lnTo>
                    <a:pt x="778632" y="773596"/>
                  </a:lnTo>
                  <a:lnTo>
                    <a:pt x="775445" y="776761"/>
                  </a:lnTo>
                  <a:lnTo>
                    <a:pt x="771860" y="779135"/>
                  </a:lnTo>
                  <a:lnTo>
                    <a:pt x="767479" y="781113"/>
                  </a:lnTo>
                  <a:lnTo>
                    <a:pt x="763097" y="783486"/>
                  </a:lnTo>
                  <a:lnTo>
                    <a:pt x="753936" y="787442"/>
                  </a:lnTo>
                  <a:lnTo>
                    <a:pt x="744376" y="790607"/>
                  </a:lnTo>
                  <a:lnTo>
                    <a:pt x="734020" y="792980"/>
                  </a:lnTo>
                  <a:lnTo>
                    <a:pt x="724062" y="795354"/>
                  </a:lnTo>
                  <a:lnTo>
                    <a:pt x="714104" y="796936"/>
                  </a:lnTo>
                  <a:lnTo>
                    <a:pt x="704942" y="798123"/>
                  </a:lnTo>
                  <a:lnTo>
                    <a:pt x="696179" y="798914"/>
                  </a:lnTo>
                  <a:lnTo>
                    <a:pt x="684230" y="799705"/>
                  </a:lnTo>
                  <a:lnTo>
                    <a:pt x="679450" y="800101"/>
                  </a:lnTo>
                  <a:lnTo>
                    <a:pt x="682636" y="698830"/>
                  </a:lnTo>
                  <a:lnTo>
                    <a:pt x="683433" y="697247"/>
                  </a:lnTo>
                  <a:lnTo>
                    <a:pt x="683831" y="695665"/>
                  </a:lnTo>
                  <a:lnTo>
                    <a:pt x="684628" y="694478"/>
                  </a:lnTo>
                  <a:lnTo>
                    <a:pt x="685425" y="692896"/>
                  </a:lnTo>
                  <a:lnTo>
                    <a:pt x="688213" y="690522"/>
                  </a:lnTo>
                  <a:lnTo>
                    <a:pt x="692196" y="688940"/>
                  </a:lnTo>
                  <a:lnTo>
                    <a:pt x="696976" y="687357"/>
                  </a:lnTo>
                  <a:lnTo>
                    <a:pt x="701756" y="685775"/>
                  </a:lnTo>
                  <a:lnTo>
                    <a:pt x="707731" y="684588"/>
                  </a:lnTo>
                  <a:lnTo>
                    <a:pt x="714104" y="683797"/>
                  </a:lnTo>
                  <a:lnTo>
                    <a:pt x="727647" y="682610"/>
                  </a:lnTo>
                  <a:lnTo>
                    <a:pt x="741588" y="681819"/>
                  </a:lnTo>
                  <a:lnTo>
                    <a:pt x="755529" y="680632"/>
                  </a:lnTo>
                  <a:lnTo>
                    <a:pt x="762300" y="679446"/>
                  </a:lnTo>
                  <a:lnTo>
                    <a:pt x="768275" y="678654"/>
                  </a:lnTo>
                  <a:lnTo>
                    <a:pt x="773852" y="677863"/>
                  </a:lnTo>
                  <a:close/>
                  <a:moveTo>
                    <a:pt x="425557" y="466725"/>
                  </a:moveTo>
                  <a:lnTo>
                    <a:pt x="429928" y="467122"/>
                  </a:lnTo>
                  <a:lnTo>
                    <a:pt x="434299" y="467519"/>
                  </a:lnTo>
                  <a:lnTo>
                    <a:pt x="438272" y="467915"/>
                  </a:lnTo>
                  <a:lnTo>
                    <a:pt x="442643" y="468709"/>
                  </a:lnTo>
                  <a:lnTo>
                    <a:pt x="446219" y="470296"/>
                  </a:lnTo>
                  <a:lnTo>
                    <a:pt x="453769" y="473073"/>
                  </a:lnTo>
                  <a:lnTo>
                    <a:pt x="461716" y="477040"/>
                  </a:lnTo>
                  <a:lnTo>
                    <a:pt x="468471" y="481801"/>
                  </a:lnTo>
                  <a:lnTo>
                    <a:pt x="475225" y="487356"/>
                  </a:lnTo>
                  <a:lnTo>
                    <a:pt x="481980" y="493307"/>
                  </a:lnTo>
                  <a:lnTo>
                    <a:pt x="487543" y="500052"/>
                  </a:lnTo>
                  <a:lnTo>
                    <a:pt x="493503" y="507590"/>
                  </a:lnTo>
                  <a:lnTo>
                    <a:pt x="499066" y="515524"/>
                  </a:lnTo>
                  <a:lnTo>
                    <a:pt x="504629" y="524253"/>
                  </a:lnTo>
                  <a:lnTo>
                    <a:pt x="509795" y="532981"/>
                  </a:lnTo>
                  <a:lnTo>
                    <a:pt x="514165" y="542106"/>
                  </a:lnTo>
                  <a:lnTo>
                    <a:pt x="518933" y="552025"/>
                  </a:lnTo>
                  <a:lnTo>
                    <a:pt x="523304" y="561943"/>
                  </a:lnTo>
                  <a:lnTo>
                    <a:pt x="526880" y="572259"/>
                  </a:lnTo>
                  <a:lnTo>
                    <a:pt x="530854" y="582177"/>
                  </a:lnTo>
                  <a:lnTo>
                    <a:pt x="534033" y="592889"/>
                  </a:lnTo>
                  <a:lnTo>
                    <a:pt x="540390" y="613520"/>
                  </a:lnTo>
                  <a:lnTo>
                    <a:pt x="545953" y="634150"/>
                  </a:lnTo>
                  <a:lnTo>
                    <a:pt x="550721" y="653988"/>
                  </a:lnTo>
                  <a:lnTo>
                    <a:pt x="554297" y="673031"/>
                  </a:lnTo>
                  <a:lnTo>
                    <a:pt x="557873" y="690091"/>
                  </a:lnTo>
                  <a:lnTo>
                    <a:pt x="559860" y="705167"/>
                  </a:lnTo>
                  <a:lnTo>
                    <a:pt x="592045" y="701597"/>
                  </a:lnTo>
                  <a:lnTo>
                    <a:pt x="621449" y="697629"/>
                  </a:lnTo>
                  <a:lnTo>
                    <a:pt x="647673" y="694455"/>
                  </a:lnTo>
                  <a:lnTo>
                    <a:pt x="669925" y="690488"/>
                  </a:lnTo>
                  <a:lnTo>
                    <a:pt x="669527" y="696042"/>
                  </a:lnTo>
                  <a:lnTo>
                    <a:pt x="669130" y="702390"/>
                  </a:lnTo>
                  <a:lnTo>
                    <a:pt x="668733" y="716276"/>
                  </a:lnTo>
                  <a:lnTo>
                    <a:pt x="668733" y="750396"/>
                  </a:lnTo>
                  <a:lnTo>
                    <a:pt x="669130" y="768646"/>
                  </a:lnTo>
                  <a:lnTo>
                    <a:pt x="668733" y="786103"/>
                  </a:lnTo>
                  <a:lnTo>
                    <a:pt x="667938" y="803559"/>
                  </a:lnTo>
                  <a:lnTo>
                    <a:pt x="667143" y="811494"/>
                  </a:lnTo>
                  <a:lnTo>
                    <a:pt x="666349" y="819032"/>
                  </a:lnTo>
                  <a:lnTo>
                    <a:pt x="645289" y="825380"/>
                  </a:lnTo>
                  <a:lnTo>
                    <a:pt x="620654" y="831331"/>
                  </a:lnTo>
                  <a:lnTo>
                    <a:pt x="593237" y="837679"/>
                  </a:lnTo>
                  <a:lnTo>
                    <a:pt x="563436" y="844027"/>
                  </a:lnTo>
                  <a:lnTo>
                    <a:pt x="561052" y="872593"/>
                  </a:lnTo>
                  <a:lnTo>
                    <a:pt x="558668" y="896000"/>
                  </a:lnTo>
                  <a:lnTo>
                    <a:pt x="557873" y="905125"/>
                  </a:lnTo>
                  <a:lnTo>
                    <a:pt x="557079" y="916631"/>
                  </a:lnTo>
                  <a:lnTo>
                    <a:pt x="556681" y="928930"/>
                  </a:lnTo>
                  <a:lnTo>
                    <a:pt x="556284" y="942022"/>
                  </a:lnTo>
                  <a:lnTo>
                    <a:pt x="556284" y="955908"/>
                  </a:lnTo>
                  <a:lnTo>
                    <a:pt x="556284" y="970588"/>
                  </a:lnTo>
                  <a:lnTo>
                    <a:pt x="557079" y="984474"/>
                  </a:lnTo>
                  <a:lnTo>
                    <a:pt x="558271" y="997566"/>
                  </a:lnTo>
                  <a:lnTo>
                    <a:pt x="558668" y="1004311"/>
                  </a:lnTo>
                  <a:lnTo>
                    <a:pt x="558668" y="1009469"/>
                  </a:lnTo>
                  <a:lnTo>
                    <a:pt x="558271" y="1014626"/>
                  </a:lnTo>
                  <a:lnTo>
                    <a:pt x="557079" y="1018991"/>
                  </a:lnTo>
                  <a:lnTo>
                    <a:pt x="555489" y="1022164"/>
                  </a:lnTo>
                  <a:lnTo>
                    <a:pt x="553900" y="1024942"/>
                  </a:lnTo>
                  <a:lnTo>
                    <a:pt x="552310" y="1026925"/>
                  </a:lnTo>
                  <a:lnTo>
                    <a:pt x="549926" y="1028512"/>
                  </a:lnTo>
                  <a:lnTo>
                    <a:pt x="547145" y="1029306"/>
                  </a:lnTo>
                  <a:lnTo>
                    <a:pt x="544761" y="1030099"/>
                  </a:lnTo>
                  <a:lnTo>
                    <a:pt x="541582" y="1030496"/>
                  </a:lnTo>
                  <a:lnTo>
                    <a:pt x="538801" y="1030496"/>
                  </a:lnTo>
                  <a:lnTo>
                    <a:pt x="532046" y="1030099"/>
                  </a:lnTo>
                  <a:lnTo>
                    <a:pt x="525688" y="1028909"/>
                  </a:lnTo>
                  <a:lnTo>
                    <a:pt x="524894" y="1028512"/>
                  </a:lnTo>
                  <a:lnTo>
                    <a:pt x="524099" y="1027719"/>
                  </a:lnTo>
                  <a:lnTo>
                    <a:pt x="522510" y="1023751"/>
                  </a:lnTo>
                  <a:lnTo>
                    <a:pt x="520920" y="1018594"/>
                  </a:lnTo>
                  <a:lnTo>
                    <a:pt x="520125" y="1011452"/>
                  </a:lnTo>
                  <a:lnTo>
                    <a:pt x="519331" y="1002327"/>
                  </a:lnTo>
                  <a:lnTo>
                    <a:pt x="518536" y="992409"/>
                  </a:lnTo>
                  <a:lnTo>
                    <a:pt x="517741" y="968207"/>
                  </a:lnTo>
                  <a:lnTo>
                    <a:pt x="517344" y="941229"/>
                  </a:lnTo>
                  <a:lnTo>
                    <a:pt x="516947" y="911870"/>
                  </a:lnTo>
                  <a:lnTo>
                    <a:pt x="516549" y="853152"/>
                  </a:lnTo>
                  <a:lnTo>
                    <a:pt x="513768" y="853549"/>
                  </a:lnTo>
                  <a:lnTo>
                    <a:pt x="513768" y="976142"/>
                  </a:lnTo>
                  <a:lnTo>
                    <a:pt x="508602" y="1036050"/>
                  </a:lnTo>
                  <a:lnTo>
                    <a:pt x="504232" y="1082469"/>
                  </a:lnTo>
                  <a:lnTo>
                    <a:pt x="500258" y="1124127"/>
                  </a:lnTo>
                  <a:lnTo>
                    <a:pt x="499861" y="1128095"/>
                  </a:lnTo>
                  <a:lnTo>
                    <a:pt x="497874" y="1134443"/>
                  </a:lnTo>
                  <a:lnTo>
                    <a:pt x="495490" y="1141187"/>
                  </a:lnTo>
                  <a:lnTo>
                    <a:pt x="492311" y="1147535"/>
                  </a:lnTo>
                  <a:lnTo>
                    <a:pt x="489530" y="1153883"/>
                  </a:lnTo>
                  <a:lnTo>
                    <a:pt x="485954" y="1160231"/>
                  </a:lnTo>
                  <a:lnTo>
                    <a:pt x="482378" y="1166579"/>
                  </a:lnTo>
                  <a:lnTo>
                    <a:pt x="474828" y="1178481"/>
                  </a:lnTo>
                  <a:lnTo>
                    <a:pt x="438670" y="1654175"/>
                  </a:lnTo>
                  <a:lnTo>
                    <a:pt x="342512" y="1654175"/>
                  </a:lnTo>
                  <a:lnTo>
                    <a:pt x="294433" y="1276080"/>
                  </a:lnTo>
                  <a:lnTo>
                    <a:pt x="288473" y="1276873"/>
                  </a:lnTo>
                  <a:lnTo>
                    <a:pt x="282115" y="1277270"/>
                  </a:lnTo>
                  <a:lnTo>
                    <a:pt x="281718" y="1276873"/>
                  </a:lnTo>
                  <a:lnTo>
                    <a:pt x="281321" y="1276873"/>
                  </a:lnTo>
                  <a:lnTo>
                    <a:pt x="282115" y="1275683"/>
                  </a:lnTo>
                  <a:lnTo>
                    <a:pt x="282115" y="1275286"/>
                  </a:lnTo>
                  <a:lnTo>
                    <a:pt x="281321" y="1275286"/>
                  </a:lnTo>
                  <a:lnTo>
                    <a:pt x="281321" y="1276873"/>
                  </a:lnTo>
                  <a:lnTo>
                    <a:pt x="282910" y="1650208"/>
                  </a:lnTo>
                  <a:lnTo>
                    <a:pt x="170859" y="1653778"/>
                  </a:lnTo>
                  <a:lnTo>
                    <a:pt x="119998" y="1254655"/>
                  </a:lnTo>
                  <a:lnTo>
                    <a:pt x="116422" y="1253069"/>
                  </a:lnTo>
                  <a:lnTo>
                    <a:pt x="112846" y="1251482"/>
                  </a:lnTo>
                  <a:lnTo>
                    <a:pt x="109667" y="1249498"/>
                  </a:lnTo>
                  <a:lnTo>
                    <a:pt x="106489" y="1246721"/>
                  </a:lnTo>
                  <a:lnTo>
                    <a:pt x="103707" y="1243943"/>
                  </a:lnTo>
                  <a:lnTo>
                    <a:pt x="100528" y="1240373"/>
                  </a:lnTo>
                  <a:lnTo>
                    <a:pt x="98144" y="1236802"/>
                  </a:lnTo>
                  <a:lnTo>
                    <a:pt x="96158" y="1232438"/>
                  </a:lnTo>
                  <a:lnTo>
                    <a:pt x="91389" y="1223710"/>
                  </a:lnTo>
                  <a:lnTo>
                    <a:pt x="87416" y="1214188"/>
                  </a:lnTo>
                  <a:lnTo>
                    <a:pt x="84237" y="1203872"/>
                  </a:lnTo>
                  <a:lnTo>
                    <a:pt x="81853" y="1193557"/>
                  </a:lnTo>
                  <a:lnTo>
                    <a:pt x="79072" y="1182845"/>
                  </a:lnTo>
                  <a:lnTo>
                    <a:pt x="77085" y="1172133"/>
                  </a:lnTo>
                  <a:lnTo>
                    <a:pt x="73906" y="1153486"/>
                  </a:lnTo>
                  <a:lnTo>
                    <a:pt x="71522" y="1137616"/>
                  </a:lnTo>
                  <a:lnTo>
                    <a:pt x="70330" y="1132062"/>
                  </a:lnTo>
                  <a:lnTo>
                    <a:pt x="69535" y="1128491"/>
                  </a:lnTo>
                  <a:lnTo>
                    <a:pt x="69138" y="1124127"/>
                  </a:lnTo>
                  <a:lnTo>
                    <a:pt x="63178" y="1061839"/>
                  </a:lnTo>
                  <a:lnTo>
                    <a:pt x="56820" y="994392"/>
                  </a:lnTo>
                  <a:lnTo>
                    <a:pt x="50065" y="909490"/>
                  </a:lnTo>
                  <a:lnTo>
                    <a:pt x="42119" y="909490"/>
                  </a:lnTo>
                  <a:lnTo>
                    <a:pt x="35364" y="908299"/>
                  </a:lnTo>
                  <a:lnTo>
                    <a:pt x="29403" y="907506"/>
                  </a:lnTo>
                  <a:lnTo>
                    <a:pt x="24238" y="906316"/>
                  </a:lnTo>
                  <a:lnTo>
                    <a:pt x="20662" y="905125"/>
                  </a:lnTo>
                  <a:lnTo>
                    <a:pt x="17880" y="903935"/>
                  </a:lnTo>
                  <a:lnTo>
                    <a:pt x="17086" y="902745"/>
                  </a:lnTo>
                  <a:lnTo>
                    <a:pt x="16688" y="901555"/>
                  </a:lnTo>
                  <a:lnTo>
                    <a:pt x="16291" y="900761"/>
                  </a:lnTo>
                  <a:lnTo>
                    <a:pt x="16291" y="899571"/>
                  </a:lnTo>
                  <a:lnTo>
                    <a:pt x="14702" y="894413"/>
                  </a:lnTo>
                  <a:lnTo>
                    <a:pt x="12318" y="887669"/>
                  </a:lnTo>
                  <a:lnTo>
                    <a:pt x="10331" y="879734"/>
                  </a:lnTo>
                  <a:lnTo>
                    <a:pt x="8344" y="870212"/>
                  </a:lnTo>
                  <a:lnTo>
                    <a:pt x="6755" y="859103"/>
                  </a:lnTo>
                  <a:lnTo>
                    <a:pt x="4768" y="847201"/>
                  </a:lnTo>
                  <a:lnTo>
                    <a:pt x="3179" y="834109"/>
                  </a:lnTo>
                  <a:lnTo>
                    <a:pt x="1987" y="819826"/>
                  </a:lnTo>
                  <a:lnTo>
                    <a:pt x="795" y="805146"/>
                  </a:lnTo>
                  <a:lnTo>
                    <a:pt x="397" y="789277"/>
                  </a:lnTo>
                  <a:lnTo>
                    <a:pt x="0" y="773010"/>
                  </a:lnTo>
                  <a:lnTo>
                    <a:pt x="0" y="756347"/>
                  </a:lnTo>
                  <a:lnTo>
                    <a:pt x="795" y="738494"/>
                  </a:lnTo>
                  <a:lnTo>
                    <a:pt x="1987" y="721434"/>
                  </a:lnTo>
                  <a:lnTo>
                    <a:pt x="3576" y="703184"/>
                  </a:lnTo>
                  <a:lnTo>
                    <a:pt x="5563" y="684934"/>
                  </a:lnTo>
                  <a:lnTo>
                    <a:pt x="9139" y="667477"/>
                  </a:lnTo>
                  <a:lnTo>
                    <a:pt x="12715" y="649227"/>
                  </a:lnTo>
                  <a:lnTo>
                    <a:pt x="17483" y="631770"/>
                  </a:lnTo>
                  <a:lnTo>
                    <a:pt x="22649" y="614313"/>
                  </a:lnTo>
                  <a:lnTo>
                    <a:pt x="25430" y="605982"/>
                  </a:lnTo>
                  <a:lnTo>
                    <a:pt x="29006" y="597253"/>
                  </a:lnTo>
                  <a:lnTo>
                    <a:pt x="32185" y="588922"/>
                  </a:lnTo>
                  <a:lnTo>
                    <a:pt x="36158" y="580987"/>
                  </a:lnTo>
                  <a:lnTo>
                    <a:pt x="40132" y="573052"/>
                  </a:lnTo>
                  <a:lnTo>
                    <a:pt x="44503" y="565117"/>
                  </a:lnTo>
                  <a:lnTo>
                    <a:pt x="48873" y="557579"/>
                  </a:lnTo>
                  <a:lnTo>
                    <a:pt x="53244" y="549644"/>
                  </a:lnTo>
                  <a:lnTo>
                    <a:pt x="58410" y="542503"/>
                  </a:lnTo>
                  <a:lnTo>
                    <a:pt x="63973" y="535362"/>
                  </a:lnTo>
                  <a:lnTo>
                    <a:pt x="69535" y="528617"/>
                  </a:lnTo>
                  <a:lnTo>
                    <a:pt x="75496" y="522269"/>
                  </a:lnTo>
                  <a:lnTo>
                    <a:pt x="81456" y="515921"/>
                  </a:lnTo>
                  <a:lnTo>
                    <a:pt x="87416" y="509970"/>
                  </a:lnTo>
                  <a:lnTo>
                    <a:pt x="94171" y="504416"/>
                  </a:lnTo>
                  <a:lnTo>
                    <a:pt x="101720" y="498861"/>
                  </a:lnTo>
                  <a:lnTo>
                    <a:pt x="108873" y="493704"/>
                  </a:lnTo>
                  <a:lnTo>
                    <a:pt x="116422" y="488943"/>
                  </a:lnTo>
                  <a:lnTo>
                    <a:pt x="124369" y="484579"/>
                  </a:lnTo>
                  <a:lnTo>
                    <a:pt x="132713" y="480611"/>
                  </a:lnTo>
                  <a:lnTo>
                    <a:pt x="141455" y="477040"/>
                  </a:lnTo>
                  <a:lnTo>
                    <a:pt x="150594" y="473470"/>
                  </a:lnTo>
                  <a:lnTo>
                    <a:pt x="159733" y="470693"/>
                  </a:lnTo>
                  <a:lnTo>
                    <a:pt x="169667" y="467915"/>
                  </a:lnTo>
                  <a:lnTo>
                    <a:pt x="172845" y="467915"/>
                  </a:lnTo>
                  <a:lnTo>
                    <a:pt x="179998" y="468312"/>
                  </a:lnTo>
                  <a:lnTo>
                    <a:pt x="200262" y="469502"/>
                  </a:lnTo>
                  <a:lnTo>
                    <a:pt x="231652" y="471883"/>
                  </a:lnTo>
                  <a:lnTo>
                    <a:pt x="312711" y="730162"/>
                  </a:lnTo>
                  <a:lnTo>
                    <a:pt x="329400" y="728575"/>
                  </a:lnTo>
                  <a:lnTo>
                    <a:pt x="327413" y="709135"/>
                  </a:lnTo>
                  <a:lnTo>
                    <a:pt x="322247" y="527427"/>
                  </a:lnTo>
                  <a:lnTo>
                    <a:pt x="315492" y="509970"/>
                  </a:lnTo>
                  <a:lnTo>
                    <a:pt x="329002" y="486959"/>
                  </a:lnTo>
                  <a:lnTo>
                    <a:pt x="359598" y="486562"/>
                  </a:lnTo>
                  <a:lnTo>
                    <a:pt x="371916" y="509970"/>
                  </a:lnTo>
                  <a:lnTo>
                    <a:pt x="366353" y="530601"/>
                  </a:lnTo>
                  <a:lnTo>
                    <a:pt x="393372" y="722624"/>
                  </a:lnTo>
                  <a:lnTo>
                    <a:pt x="402114" y="721831"/>
                  </a:lnTo>
                  <a:lnTo>
                    <a:pt x="397346" y="476247"/>
                  </a:lnTo>
                  <a:lnTo>
                    <a:pt x="403703" y="473073"/>
                  </a:lnTo>
                  <a:lnTo>
                    <a:pt x="408869" y="470693"/>
                  </a:lnTo>
                  <a:lnTo>
                    <a:pt x="411253" y="468709"/>
                  </a:lnTo>
                  <a:lnTo>
                    <a:pt x="412047" y="467915"/>
                  </a:lnTo>
                  <a:lnTo>
                    <a:pt x="416816" y="467122"/>
                  </a:lnTo>
                  <a:lnTo>
                    <a:pt x="421584" y="467122"/>
                  </a:lnTo>
                  <a:lnTo>
                    <a:pt x="425557" y="466725"/>
                  </a:lnTo>
                  <a:close/>
                  <a:moveTo>
                    <a:pt x="2003425" y="196850"/>
                  </a:moveTo>
                  <a:lnTo>
                    <a:pt x="2003425" y="720725"/>
                  </a:lnTo>
                  <a:lnTo>
                    <a:pt x="1071562" y="720328"/>
                  </a:lnTo>
                  <a:lnTo>
                    <a:pt x="1251744" y="585391"/>
                  </a:lnTo>
                  <a:lnTo>
                    <a:pt x="1404144" y="665163"/>
                  </a:lnTo>
                  <a:lnTo>
                    <a:pt x="1657350" y="399256"/>
                  </a:lnTo>
                  <a:lnTo>
                    <a:pt x="1796653" y="458788"/>
                  </a:lnTo>
                  <a:lnTo>
                    <a:pt x="2003425" y="196850"/>
                  </a:lnTo>
                  <a:close/>
                  <a:moveTo>
                    <a:pt x="140097" y="182563"/>
                  </a:moveTo>
                  <a:lnTo>
                    <a:pt x="138509" y="201216"/>
                  </a:lnTo>
                  <a:lnTo>
                    <a:pt x="137319" y="215107"/>
                  </a:lnTo>
                  <a:lnTo>
                    <a:pt x="137716" y="215504"/>
                  </a:lnTo>
                  <a:lnTo>
                    <a:pt x="138509" y="201216"/>
                  </a:lnTo>
                  <a:lnTo>
                    <a:pt x="139303" y="194469"/>
                  </a:lnTo>
                  <a:lnTo>
                    <a:pt x="140097" y="188516"/>
                  </a:lnTo>
                  <a:lnTo>
                    <a:pt x="140097" y="182563"/>
                  </a:lnTo>
                  <a:close/>
                  <a:moveTo>
                    <a:pt x="164306" y="111125"/>
                  </a:moveTo>
                  <a:lnTo>
                    <a:pt x="162719" y="111522"/>
                  </a:lnTo>
                  <a:lnTo>
                    <a:pt x="161131" y="111919"/>
                  </a:lnTo>
                  <a:lnTo>
                    <a:pt x="159544" y="112713"/>
                  </a:lnTo>
                  <a:lnTo>
                    <a:pt x="158353" y="113507"/>
                  </a:lnTo>
                  <a:lnTo>
                    <a:pt x="155972" y="117078"/>
                  </a:lnTo>
                  <a:lnTo>
                    <a:pt x="153591" y="120650"/>
                  </a:lnTo>
                  <a:lnTo>
                    <a:pt x="158353" y="115491"/>
                  </a:lnTo>
                  <a:lnTo>
                    <a:pt x="161131" y="113110"/>
                  </a:lnTo>
                  <a:lnTo>
                    <a:pt x="164306" y="111125"/>
                  </a:lnTo>
                  <a:close/>
                  <a:moveTo>
                    <a:pt x="988111" y="91679"/>
                  </a:moveTo>
                  <a:lnTo>
                    <a:pt x="984541" y="92075"/>
                  </a:lnTo>
                  <a:lnTo>
                    <a:pt x="980971" y="93266"/>
                  </a:lnTo>
                  <a:lnTo>
                    <a:pt x="977798" y="94853"/>
                  </a:lnTo>
                  <a:lnTo>
                    <a:pt x="975022" y="97632"/>
                  </a:lnTo>
                  <a:lnTo>
                    <a:pt x="972642" y="100013"/>
                  </a:lnTo>
                  <a:lnTo>
                    <a:pt x="971055" y="103188"/>
                  </a:lnTo>
                  <a:lnTo>
                    <a:pt x="970262" y="106760"/>
                  </a:lnTo>
                  <a:lnTo>
                    <a:pt x="969865" y="110332"/>
                  </a:lnTo>
                  <a:lnTo>
                    <a:pt x="969865" y="578644"/>
                  </a:lnTo>
                  <a:lnTo>
                    <a:pt x="1457734" y="287338"/>
                  </a:lnTo>
                  <a:lnTo>
                    <a:pt x="1494622" y="333375"/>
                  </a:lnTo>
                  <a:lnTo>
                    <a:pt x="969865" y="642938"/>
                  </a:lnTo>
                  <a:lnTo>
                    <a:pt x="969865" y="758032"/>
                  </a:lnTo>
                  <a:lnTo>
                    <a:pt x="970262" y="762001"/>
                  </a:lnTo>
                  <a:lnTo>
                    <a:pt x="971055" y="765176"/>
                  </a:lnTo>
                  <a:lnTo>
                    <a:pt x="972642" y="768747"/>
                  </a:lnTo>
                  <a:lnTo>
                    <a:pt x="975022" y="771129"/>
                  </a:lnTo>
                  <a:lnTo>
                    <a:pt x="977798" y="773510"/>
                  </a:lnTo>
                  <a:lnTo>
                    <a:pt x="980971" y="775494"/>
                  </a:lnTo>
                  <a:lnTo>
                    <a:pt x="984541" y="776685"/>
                  </a:lnTo>
                  <a:lnTo>
                    <a:pt x="988111" y="776685"/>
                  </a:lnTo>
                  <a:lnTo>
                    <a:pt x="2043178" y="776685"/>
                  </a:lnTo>
                  <a:lnTo>
                    <a:pt x="2047144" y="776685"/>
                  </a:lnTo>
                  <a:lnTo>
                    <a:pt x="2050714" y="775494"/>
                  </a:lnTo>
                  <a:lnTo>
                    <a:pt x="2053887" y="773510"/>
                  </a:lnTo>
                  <a:lnTo>
                    <a:pt x="2056663" y="771129"/>
                  </a:lnTo>
                  <a:lnTo>
                    <a:pt x="2059043" y="768747"/>
                  </a:lnTo>
                  <a:lnTo>
                    <a:pt x="2060630" y="765176"/>
                  </a:lnTo>
                  <a:lnTo>
                    <a:pt x="2061820" y="762001"/>
                  </a:lnTo>
                  <a:lnTo>
                    <a:pt x="2062216" y="758032"/>
                  </a:lnTo>
                  <a:lnTo>
                    <a:pt x="2062216" y="110332"/>
                  </a:lnTo>
                  <a:lnTo>
                    <a:pt x="2061820" y="106760"/>
                  </a:lnTo>
                  <a:lnTo>
                    <a:pt x="2060630" y="103188"/>
                  </a:lnTo>
                  <a:lnTo>
                    <a:pt x="2059043" y="100013"/>
                  </a:lnTo>
                  <a:lnTo>
                    <a:pt x="2056663" y="97632"/>
                  </a:lnTo>
                  <a:lnTo>
                    <a:pt x="2053887" y="94853"/>
                  </a:lnTo>
                  <a:lnTo>
                    <a:pt x="2050714" y="93266"/>
                  </a:lnTo>
                  <a:lnTo>
                    <a:pt x="2047144" y="92075"/>
                  </a:lnTo>
                  <a:lnTo>
                    <a:pt x="2043178" y="91679"/>
                  </a:lnTo>
                  <a:lnTo>
                    <a:pt x="988111" y="91679"/>
                  </a:lnTo>
                  <a:close/>
                  <a:moveTo>
                    <a:pt x="273050" y="38100"/>
                  </a:moveTo>
                  <a:lnTo>
                    <a:pt x="286544" y="38497"/>
                  </a:lnTo>
                  <a:lnTo>
                    <a:pt x="299641" y="38894"/>
                  </a:lnTo>
                  <a:lnTo>
                    <a:pt x="312341" y="40085"/>
                  </a:lnTo>
                  <a:lnTo>
                    <a:pt x="323850" y="42466"/>
                  </a:lnTo>
                  <a:lnTo>
                    <a:pt x="335756" y="44847"/>
                  </a:lnTo>
                  <a:lnTo>
                    <a:pt x="347266" y="47229"/>
                  </a:lnTo>
                  <a:lnTo>
                    <a:pt x="357981" y="50800"/>
                  </a:lnTo>
                  <a:lnTo>
                    <a:pt x="368697" y="53975"/>
                  </a:lnTo>
                  <a:lnTo>
                    <a:pt x="378222" y="57944"/>
                  </a:lnTo>
                  <a:lnTo>
                    <a:pt x="387747" y="61516"/>
                  </a:lnTo>
                  <a:lnTo>
                    <a:pt x="396478" y="65881"/>
                  </a:lnTo>
                  <a:lnTo>
                    <a:pt x="404813" y="70247"/>
                  </a:lnTo>
                  <a:lnTo>
                    <a:pt x="412750" y="74216"/>
                  </a:lnTo>
                  <a:lnTo>
                    <a:pt x="419894" y="78582"/>
                  </a:lnTo>
                  <a:lnTo>
                    <a:pt x="432197" y="86519"/>
                  </a:lnTo>
                  <a:lnTo>
                    <a:pt x="442516" y="93266"/>
                  </a:lnTo>
                  <a:lnTo>
                    <a:pt x="449660" y="99219"/>
                  </a:lnTo>
                  <a:lnTo>
                    <a:pt x="455613" y="104378"/>
                  </a:lnTo>
                  <a:lnTo>
                    <a:pt x="454025" y="107553"/>
                  </a:lnTo>
                  <a:lnTo>
                    <a:pt x="451644" y="111522"/>
                  </a:lnTo>
                  <a:lnTo>
                    <a:pt x="448866" y="116285"/>
                  </a:lnTo>
                  <a:lnTo>
                    <a:pt x="444897" y="122238"/>
                  </a:lnTo>
                  <a:lnTo>
                    <a:pt x="440532" y="128588"/>
                  </a:lnTo>
                  <a:lnTo>
                    <a:pt x="434578" y="134938"/>
                  </a:lnTo>
                  <a:lnTo>
                    <a:pt x="427832" y="141288"/>
                  </a:lnTo>
                  <a:lnTo>
                    <a:pt x="423863" y="144066"/>
                  </a:lnTo>
                  <a:lnTo>
                    <a:pt x="420291" y="146844"/>
                  </a:lnTo>
                  <a:lnTo>
                    <a:pt x="415925" y="149225"/>
                  </a:lnTo>
                  <a:lnTo>
                    <a:pt x="411163" y="151607"/>
                  </a:lnTo>
                  <a:lnTo>
                    <a:pt x="406797" y="153591"/>
                  </a:lnTo>
                  <a:lnTo>
                    <a:pt x="401638" y="155179"/>
                  </a:lnTo>
                  <a:lnTo>
                    <a:pt x="396082" y="156369"/>
                  </a:lnTo>
                  <a:lnTo>
                    <a:pt x="390525" y="157560"/>
                  </a:lnTo>
                  <a:lnTo>
                    <a:pt x="384572" y="157957"/>
                  </a:lnTo>
                  <a:lnTo>
                    <a:pt x="379016" y="157957"/>
                  </a:lnTo>
                  <a:lnTo>
                    <a:pt x="372666" y="157560"/>
                  </a:lnTo>
                  <a:lnTo>
                    <a:pt x="365919" y="155973"/>
                  </a:lnTo>
                  <a:lnTo>
                    <a:pt x="358775" y="154385"/>
                  </a:lnTo>
                  <a:lnTo>
                    <a:pt x="351235" y="152003"/>
                  </a:lnTo>
                  <a:lnTo>
                    <a:pt x="343694" y="148828"/>
                  </a:lnTo>
                  <a:lnTo>
                    <a:pt x="335756" y="145257"/>
                  </a:lnTo>
                  <a:lnTo>
                    <a:pt x="327025" y="140891"/>
                  </a:lnTo>
                  <a:lnTo>
                    <a:pt x="317103" y="136525"/>
                  </a:lnTo>
                  <a:lnTo>
                    <a:pt x="355203" y="155179"/>
                  </a:lnTo>
                  <a:lnTo>
                    <a:pt x="373063" y="163116"/>
                  </a:lnTo>
                  <a:lnTo>
                    <a:pt x="381397" y="166688"/>
                  </a:lnTo>
                  <a:lnTo>
                    <a:pt x="389335" y="169466"/>
                  </a:lnTo>
                  <a:lnTo>
                    <a:pt x="397272" y="172244"/>
                  </a:lnTo>
                  <a:lnTo>
                    <a:pt x="404813" y="173832"/>
                  </a:lnTo>
                  <a:lnTo>
                    <a:pt x="411957" y="175023"/>
                  </a:lnTo>
                  <a:lnTo>
                    <a:pt x="418703" y="175419"/>
                  </a:lnTo>
                  <a:lnTo>
                    <a:pt x="425053" y="175023"/>
                  </a:lnTo>
                  <a:lnTo>
                    <a:pt x="428228" y="174625"/>
                  </a:lnTo>
                  <a:lnTo>
                    <a:pt x="431007" y="173832"/>
                  </a:lnTo>
                  <a:lnTo>
                    <a:pt x="434182" y="173038"/>
                  </a:lnTo>
                  <a:lnTo>
                    <a:pt x="436563" y="171847"/>
                  </a:lnTo>
                  <a:lnTo>
                    <a:pt x="438944" y="169863"/>
                  </a:lnTo>
                  <a:lnTo>
                    <a:pt x="441722" y="168276"/>
                  </a:lnTo>
                  <a:lnTo>
                    <a:pt x="442913" y="180976"/>
                  </a:lnTo>
                  <a:lnTo>
                    <a:pt x="443310" y="192882"/>
                  </a:lnTo>
                  <a:lnTo>
                    <a:pt x="443310" y="203994"/>
                  </a:lnTo>
                  <a:lnTo>
                    <a:pt x="442913" y="215107"/>
                  </a:lnTo>
                  <a:lnTo>
                    <a:pt x="444500" y="213122"/>
                  </a:lnTo>
                  <a:lnTo>
                    <a:pt x="445691" y="212328"/>
                  </a:lnTo>
                  <a:lnTo>
                    <a:pt x="446882" y="212328"/>
                  </a:lnTo>
                  <a:lnTo>
                    <a:pt x="447675" y="212726"/>
                  </a:lnTo>
                  <a:lnTo>
                    <a:pt x="448072" y="213519"/>
                  </a:lnTo>
                  <a:lnTo>
                    <a:pt x="448866" y="216297"/>
                  </a:lnTo>
                  <a:lnTo>
                    <a:pt x="448866" y="221457"/>
                  </a:lnTo>
                  <a:lnTo>
                    <a:pt x="448866" y="228204"/>
                  </a:lnTo>
                  <a:lnTo>
                    <a:pt x="447675" y="244079"/>
                  </a:lnTo>
                  <a:lnTo>
                    <a:pt x="445294" y="262335"/>
                  </a:lnTo>
                  <a:lnTo>
                    <a:pt x="443310" y="279797"/>
                  </a:lnTo>
                  <a:lnTo>
                    <a:pt x="440928" y="294482"/>
                  </a:lnTo>
                  <a:lnTo>
                    <a:pt x="439738" y="300038"/>
                  </a:lnTo>
                  <a:lnTo>
                    <a:pt x="438547" y="303213"/>
                  </a:lnTo>
                  <a:lnTo>
                    <a:pt x="437753" y="304800"/>
                  </a:lnTo>
                  <a:lnTo>
                    <a:pt x="437357" y="304800"/>
                  </a:lnTo>
                  <a:lnTo>
                    <a:pt x="436960" y="304007"/>
                  </a:lnTo>
                  <a:lnTo>
                    <a:pt x="435769" y="313929"/>
                  </a:lnTo>
                  <a:lnTo>
                    <a:pt x="434182" y="323057"/>
                  </a:lnTo>
                  <a:lnTo>
                    <a:pt x="432197" y="332185"/>
                  </a:lnTo>
                  <a:lnTo>
                    <a:pt x="429816" y="341313"/>
                  </a:lnTo>
                  <a:lnTo>
                    <a:pt x="427435" y="349647"/>
                  </a:lnTo>
                  <a:lnTo>
                    <a:pt x="424260" y="357982"/>
                  </a:lnTo>
                  <a:lnTo>
                    <a:pt x="421482" y="365919"/>
                  </a:lnTo>
                  <a:lnTo>
                    <a:pt x="417513" y="373460"/>
                  </a:lnTo>
                  <a:lnTo>
                    <a:pt x="413941" y="381397"/>
                  </a:lnTo>
                  <a:lnTo>
                    <a:pt x="409972" y="388938"/>
                  </a:lnTo>
                  <a:lnTo>
                    <a:pt x="406003" y="395685"/>
                  </a:lnTo>
                  <a:lnTo>
                    <a:pt x="401241" y="402432"/>
                  </a:lnTo>
                  <a:lnTo>
                    <a:pt x="396875" y="408782"/>
                  </a:lnTo>
                  <a:lnTo>
                    <a:pt x="391716" y="415132"/>
                  </a:lnTo>
                  <a:lnTo>
                    <a:pt x="386953" y="420688"/>
                  </a:lnTo>
                  <a:lnTo>
                    <a:pt x="381794" y="426244"/>
                  </a:lnTo>
                  <a:lnTo>
                    <a:pt x="376635" y="431801"/>
                  </a:lnTo>
                  <a:lnTo>
                    <a:pt x="371078" y="436563"/>
                  </a:lnTo>
                  <a:lnTo>
                    <a:pt x="365919" y="440929"/>
                  </a:lnTo>
                  <a:lnTo>
                    <a:pt x="360363" y="445691"/>
                  </a:lnTo>
                  <a:lnTo>
                    <a:pt x="354806" y="449660"/>
                  </a:lnTo>
                  <a:lnTo>
                    <a:pt x="349250" y="453232"/>
                  </a:lnTo>
                  <a:lnTo>
                    <a:pt x="343297" y="456804"/>
                  </a:lnTo>
                  <a:lnTo>
                    <a:pt x="337741" y="459582"/>
                  </a:lnTo>
                  <a:lnTo>
                    <a:pt x="332185" y="462757"/>
                  </a:lnTo>
                  <a:lnTo>
                    <a:pt x="326628" y="464741"/>
                  </a:lnTo>
                  <a:lnTo>
                    <a:pt x="320675" y="466726"/>
                  </a:lnTo>
                  <a:lnTo>
                    <a:pt x="315119" y="468313"/>
                  </a:lnTo>
                  <a:lnTo>
                    <a:pt x="309563" y="469901"/>
                  </a:lnTo>
                  <a:lnTo>
                    <a:pt x="304403" y="470694"/>
                  </a:lnTo>
                  <a:lnTo>
                    <a:pt x="298847" y="471091"/>
                  </a:lnTo>
                  <a:lnTo>
                    <a:pt x="293688" y="471488"/>
                  </a:lnTo>
                  <a:lnTo>
                    <a:pt x="288925" y="471091"/>
                  </a:lnTo>
                  <a:lnTo>
                    <a:pt x="284956" y="470694"/>
                  </a:lnTo>
                  <a:lnTo>
                    <a:pt x="280194" y="469901"/>
                  </a:lnTo>
                  <a:lnTo>
                    <a:pt x="275034" y="467916"/>
                  </a:lnTo>
                  <a:lnTo>
                    <a:pt x="270669" y="466329"/>
                  </a:lnTo>
                  <a:lnTo>
                    <a:pt x="265509" y="464344"/>
                  </a:lnTo>
                  <a:lnTo>
                    <a:pt x="259953" y="462360"/>
                  </a:lnTo>
                  <a:lnTo>
                    <a:pt x="254794" y="459185"/>
                  </a:lnTo>
                  <a:lnTo>
                    <a:pt x="244078" y="452438"/>
                  </a:lnTo>
                  <a:lnTo>
                    <a:pt x="232966" y="444898"/>
                  </a:lnTo>
                  <a:lnTo>
                    <a:pt x="221853" y="435769"/>
                  </a:lnTo>
                  <a:lnTo>
                    <a:pt x="211534" y="425450"/>
                  </a:lnTo>
                  <a:lnTo>
                    <a:pt x="200819" y="413941"/>
                  </a:lnTo>
                  <a:lnTo>
                    <a:pt x="190500" y="402035"/>
                  </a:lnTo>
                  <a:lnTo>
                    <a:pt x="185737" y="395685"/>
                  </a:lnTo>
                  <a:lnTo>
                    <a:pt x="180578" y="388938"/>
                  </a:lnTo>
                  <a:lnTo>
                    <a:pt x="176609" y="381794"/>
                  </a:lnTo>
                  <a:lnTo>
                    <a:pt x="171847" y="374651"/>
                  </a:lnTo>
                  <a:lnTo>
                    <a:pt x="167481" y="367507"/>
                  </a:lnTo>
                  <a:lnTo>
                    <a:pt x="163512" y="359569"/>
                  </a:lnTo>
                  <a:lnTo>
                    <a:pt x="159544" y="351632"/>
                  </a:lnTo>
                  <a:lnTo>
                    <a:pt x="156369" y="343694"/>
                  </a:lnTo>
                  <a:lnTo>
                    <a:pt x="152797" y="335757"/>
                  </a:lnTo>
                  <a:lnTo>
                    <a:pt x="150019" y="327422"/>
                  </a:lnTo>
                  <a:lnTo>
                    <a:pt x="147241" y="318691"/>
                  </a:lnTo>
                  <a:lnTo>
                    <a:pt x="144859" y="310357"/>
                  </a:lnTo>
                  <a:lnTo>
                    <a:pt x="142875" y="316310"/>
                  </a:lnTo>
                  <a:lnTo>
                    <a:pt x="140494" y="320676"/>
                  </a:lnTo>
                  <a:lnTo>
                    <a:pt x="139700" y="322263"/>
                  </a:lnTo>
                  <a:lnTo>
                    <a:pt x="138509" y="323057"/>
                  </a:lnTo>
                  <a:lnTo>
                    <a:pt x="137319" y="323851"/>
                  </a:lnTo>
                  <a:lnTo>
                    <a:pt x="136128" y="324247"/>
                  </a:lnTo>
                  <a:lnTo>
                    <a:pt x="134541" y="323851"/>
                  </a:lnTo>
                  <a:lnTo>
                    <a:pt x="133350" y="323057"/>
                  </a:lnTo>
                  <a:lnTo>
                    <a:pt x="132159" y="321866"/>
                  </a:lnTo>
                  <a:lnTo>
                    <a:pt x="130969" y="319485"/>
                  </a:lnTo>
                  <a:lnTo>
                    <a:pt x="128587" y="314722"/>
                  </a:lnTo>
                  <a:lnTo>
                    <a:pt x="126603" y="308372"/>
                  </a:lnTo>
                  <a:lnTo>
                    <a:pt x="125016" y="300038"/>
                  </a:lnTo>
                  <a:lnTo>
                    <a:pt x="123825" y="290513"/>
                  </a:lnTo>
                  <a:lnTo>
                    <a:pt x="123031" y="280591"/>
                  </a:lnTo>
                  <a:lnTo>
                    <a:pt x="122634" y="269478"/>
                  </a:lnTo>
                  <a:lnTo>
                    <a:pt x="123031" y="259557"/>
                  </a:lnTo>
                  <a:lnTo>
                    <a:pt x="123428" y="250032"/>
                  </a:lnTo>
                  <a:lnTo>
                    <a:pt x="124619" y="241300"/>
                  </a:lnTo>
                  <a:lnTo>
                    <a:pt x="125809" y="233760"/>
                  </a:lnTo>
                  <a:lnTo>
                    <a:pt x="127397" y="227013"/>
                  </a:lnTo>
                  <a:lnTo>
                    <a:pt x="129778" y="221854"/>
                  </a:lnTo>
                  <a:lnTo>
                    <a:pt x="131762" y="217488"/>
                  </a:lnTo>
                  <a:lnTo>
                    <a:pt x="132953" y="216297"/>
                  </a:lnTo>
                  <a:lnTo>
                    <a:pt x="134144" y="215504"/>
                  </a:lnTo>
                  <a:lnTo>
                    <a:pt x="130572" y="211138"/>
                  </a:lnTo>
                  <a:lnTo>
                    <a:pt x="127000" y="207169"/>
                  </a:lnTo>
                  <a:lnTo>
                    <a:pt x="124619" y="202407"/>
                  </a:lnTo>
                  <a:lnTo>
                    <a:pt x="122634" y="197247"/>
                  </a:lnTo>
                  <a:lnTo>
                    <a:pt x="120253" y="192485"/>
                  </a:lnTo>
                  <a:lnTo>
                    <a:pt x="119062" y="186928"/>
                  </a:lnTo>
                  <a:lnTo>
                    <a:pt x="118269" y="181372"/>
                  </a:lnTo>
                  <a:lnTo>
                    <a:pt x="117475" y="175816"/>
                  </a:lnTo>
                  <a:lnTo>
                    <a:pt x="117475" y="170260"/>
                  </a:lnTo>
                  <a:lnTo>
                    <a:pt x="117475" y="164704"/>
                  </a:lnTo>
                  <a:lnTo>
                    <a:pt x="117872" y="158751"/>
                  </a:lnTo>
                  <a:lnTo>
                    <a:pt x="118269" y="152797"/>
                  </a:lnTo>
                  <a:lnTo>
                    <a:pt x="120253" y="140891"/>
                  </a:lnTo>
                  <a:lnTo>
                    <a:pt x="123428" y="129381"/>
                  </a:lnTo>
                  <a:lnTo>
                    <a:pt x="126603" y="118666"/>
                  </a:lnTo>
                  <a:lnTo>
                    <a:pt x="130969" y="107951"/>
                  </a:lnTo>
                  <a:lnTo>
                    <a:pt x="135334" y="98426"/>
                  </a:lnTo>
                  <a:lnTo>
                    <a:pt x="139700" y="90091"/>
                  </a:lnTo>
                  <a:lnTo>
                    <a:pt x="144066" y="82154"/>
                  </a:lnTo>
                  <a:lnTo>
                    <a:pt x="148034" y="76597"/>
                  </a:lnTo>
                  <a:lnTo>
                    <a:pt x="152003" y="72231"/>
                  </a:lnTo>
                  <a:lnTo>
                    <a:pt x="153194" y="70644"/>
                  </a:lnTo>
                  <a:lnTo>
                    <a:pt x="154781" y="69850"/>
                  </a:lnTo>
                  <a:lnTo>
                    <a:pt x="170656" y="61913"/>
                  </a:lnTo>
                  <a:lnTo>
                    <a:pt x="186134" y="55960"/>
                  </a:lnTo>
                  <a:lnTo>
                    <a:pt x="201216" y="50403"/>
                  </a:lnTo>
                  <a:lnTo>
                    <a:pt x="216297" y="46038"/>
                  </a:lnTo>
                  <a:lnTo>
                    <a:pt x="230981" y="42863"/>
                  </a:lnTo>
                  <a:lnTo>
                    <a:pt x="245269" y="40482"/>
                  </a:lnTo>
                  <a:lnTo>
                    <a:pt x="259556" y="38894"/>
                  </a:lnTo>
                  <a:lnTo>
                    <a:pt x="273050" y="38100"/>
                  </a:lnTo>
                  <a:close/>
                  <a:moveTo>
                    <a:pt x="982954" y="0"/>
                  </a:moveTo>
                  <a:lnTo>
                    <a:pt x="988111" y="0"/>
                  </a:lnTo>
                  <a:lnTo>
                    <a:pt x="2043178" y="0"/>
                  </a:lnTo>
                  <a:lnTo>
                    <a:pt x="2049127" y="0"/>
                  </a:lnTo>
                  <a:lnTo>
                    <a:pt x="2054680" y="397"/>
                  </a:lnTo>
                  <a:lnTo>
                    <a:pt x="2060233" y="1191"/>
                  </a:lnTo>
                  <a:lnTo>
                    <a:pt x="2065786" y="1985"/>
                  </a:lnTo>
                  <a:lnTo>
                    <a:pt x="2070942" y="3572"/>
                  </a:lnTo>
                  <a:lnTo>
                    <a:pt x="2076099" y="5160"/>
                  </a:lnTo>
                  <a:lnTo>
                    <a:pt x="2081255" y="6747"/>
                  </a:lnTo>
                  <a:lnTo>
                    <a:pt x="2086411" y="8732"/>
                  </a:lnTo>
                  <a:lnTo>
                    <a:pt x="2091171" y="11113"/>
                  </a:lnTo>
                  <a:lnTo>
                    <a:pt x="2095931" y="13494"/>
                  </a:lnTo>
                  <a:lnTo>
                    <a:pt x="2100691" y="16272"/>
                  </a:lnTo>
                  <a:lnTo>
                    <a:pt x="2105054" y="19050"/>
                  </a:lnTo>
                  <a:lnTo>
                    <a:pt x="2109417" y="21828"/>
                  </a:lnTo>
                  <a:lnTo>
                    <a:pt x="2113780" y="25401"/>
                  </a:lnTo>
                  <a:lnTo>
                    <a:pt x="2121713" y="32544"/>
                  </a:lnTo>
                  <a:lnTo>
                    <a:pt x="2128852" y="40085"/>
                  </a:lnTo>
                  <a:lnTo>
                    <a:pt x="2131629" y="44451"/>
                  </a:lnTo>
                  <a:lnTo>
                    <a:pt x="2135198" y="48816"/>
                  </a:lnTo>
                  <a:lnTo>
                    <a:pt x="2137578" y="53182"/>
                  </a:lnTo>
                  <a:lnTo>
                    <a:pt x="2140751" y="57944"/>
                  </a:lnTo>
                  <a:lnTo>
                    <a:pt x="2143131" y="62707"/>
                  </a:lnTo>
                  <a:lnTo>
                    <a:pt x="2145114" y="67469"/>
                  </a:lnTo>
                  <a:lnTo>
                    <a:pt x="2147494" y="72628"/>
                  </a:lnTo>
                  <a:lnTo>
                    <a:pt x="2149081" y="77788"/>
                  </a:lnTo>
                  <a:lnTo>
                    <a:pt x="2150271" y="82947"/>
                  </a:lnTo>
                  <a:lnTo>
                    <a:pt x="2151461" y="88107"/>
                  </a:lnTo>
                  <a:lnTo>
                    <a:pt x="2152254" y="93663"/>
                  </a:lnTo>
                  <a:lnTo>
                    <a:pt x="2153444" y="99219"/>
                  </a:lnTo>
                  <a:lnTo>
                    <a:pt x="2153841" y="105172"/>
                  </a:lnTo>
                  <a:lnTo>
                    <a:pt x="2154237" y="110332"/>
                  </a:lnTo>
                  <a:lnTo>
                    <a:pt x="2154237" y="758032"/>
                  </a:lnTo>
                  <a:lnTo>
                    <a:pt x="2153841" y="763588"/>
                  </a:lnTo>
                  <a:lnTo>
                    <a:pt x="2153444" y="769144"/>
                  </a:lnTo>
                  <a:lnTo>
                    <a:pt x="2152254" y="775097"/>
                  </a:lnTo>
                  <a:lnTo>
                    <a:pt x="2151461" y="779860"/>
                  </a:lnTo>
                  <a:lnTo>
                    <a:pt x="2150271" y="785416"/>
                  </a:lnTo>
                  <a:lnTo>
                    <a:pt x="2149081" y="790972"/>
                  </a:lnTo>
                  <a:lnTo>
                    <a:pt x="2147494" y="796132"/>
                  </a:lnTo>
                  <a:lnTo>
                    <a:pt x="2145114" y="800894"/>
                  </a:lnTo>
                  <a:lnTo>
                    <a:pt x="2143131" y="805657"/>
                  </a:lnTo>
                  <a:lnTo>
                    <a:pt x="2140751" y="810816"/>
                  </a:lnTo>
                  <a:lnTo>
                    <a:pt x="2137578" y="815579"/>
                  </a:lnTo>
                  <a:lnTo>
                    <a:pt x="2135198" y="819547"/>
                  </a:lnTo>
                  <a:lnTo>
                    <a:pt x="2131629" y="824310"/>
                  </a:lnTo>
                  <a:lnTo>
                    <a:pt x="2128852" y="827882"/>
                  </a:lnTo>
                  <a:lnTo>
                    <a:pt x="2124886" y="832247"/>
                  </a:lnTo>
                  <a:lnTo>
                    <a:pt x="2121713" y="836216"/>
                  </a:lnTo>
                  <a:lnTo>
                    <a:pt x="2117350" y="839788"/>
                  </a:lnTo>
                  <a:lnTo>
                    <a:pt x="2113780" y="843360"/>
                  </a:lnTo>
                  <a:lnTo>
                    <a:pt x="2109417" y="846535"/>
                  </a:lnTo>
                  <a:lnTo>
                    <a:pt x="2105054" y="849710"/>
                  </a:lnTo>
                  <a:lnTo>
                    <a:pt x="2100691" y="852488"/>
                  </a:lnTo>
                  <a:lnTo>
                    <a:pt x="2095931" y="854869"/>
                  </a:lnTo>
                  <a:lnTo>
                    <a:pt x="2091171" y="857647"/>
                  </a:lnTo>
                  <a:lnTo>
                    <a:pt x="2086411" y="859632"/>
                  </a:lnTo>
                  <a:lnTo>
                    <a:pt x="2081255" y="861616"/>
                  </a:lnTo>
                  <a:lnTo>
                    <a:pt x="2076099" y="863601"/>
                  </a:lnTo>
                  <a:lnTo>
                    <a:pt x="2070942" y="865188"/>
                  </a:lnTo>
                  <a:lnTo>
                    <a:pt x="2065786" y="866379"/>
                  </a:lnTo>
                  <a:lnTo>
                    <a:pt x="2060233" y="867172"/>
                  </a:lnTo>
                  <a:lnTo>
                    <a:pt x="2054680" y="867966"/>
                  </a:lnTo>
                  <a:lnTo>
                    <a:pt x="2049127" y="868363"/>
                  </a:lnTo>
                  <a:lnTo>
                    <a:pt x="2043178" y="868363"/>
                  </a:lnTo>
                  <a:lnTo>
                    <a:pt x="988111" y="868363"/>
                  </a:lnTo>
                  <a:lnTo>
                    <a:pt x="982954" y="868363"/>
                  </a:lnTo>
                  <a:lnTo>
                    <a:pt x="977401" y="867966"/>
                  </a:lnTo>
                  <a:lnTo>
                    <a:pt x="971452" y="867172"/>
                  </a:lnTo>
                  <a:lnTo>
                    <a:pt x="966295" y="866379"/>
                  </a:lnTo>
                  <a:lnTo>
                    <a:pt x="960742" y="865188"/>
                  </a:lnTo>
                  <a:lnTo>
                    <a:pt x="955586" y="863601"/>
                  </a:lnTo>
                  <a:lnTo>
                    <a:pt x="950430" y="861616"/>
                  </a:lnTo>
                  <a:lnTo>
                    <a:pt x="945273" y="859632"/>
                  </a:lnTo>
                  <a:lnTo>
                    <a:pt x="940514" y="857647"/>
                  </a:lnTo>
                  <a:lnTo>
                    <a:pt x="935754" y="854869"/>
                  </a:lnTo>
                  <a:lnTo>
                    <a:pt x="930994" y="852488"/>
                  </a:lnTo>
                  <a:lnTo>
                    <a:pt x="926631" y="849710"/>
                  </a:lnTo>
                  <a:lnTo>
                    <a:pt x="922268" y="846535"/>
                  </a:lnTo>
                  <a:lnTo>
                    <a:pt x="918302" y="843360"/>
                  </a:lnTo>
                  <a:lnTo>
                    <a:pt x="913939" y="839788"/>
                  </a:lnTo>
                  <a:lnTo>
                    <a:pt x="910369" y="836216"/>
                  </a:lnTo>
                  <a:lnTo>
                    <a:pt x="906402" y="832247"/>
                  </a:lnTo>
                  <a:lnTo>
                    <a:pt x="903229" y="827882"/>
                  </a:lnTo>
                  <a:lnTo>
                    <a:pt x="899659" y="824310"/>
                  </a:lnTo>
                  <a:lnTo>
                    <a:pt x="896883" y="819547"/>
                  </a:lnTo>
                  <a:lnTo>
                    <a:pt x="893710" y="815579"/>
                  </a:lnTo>
                  <a:lnTo>
                    <a:pt x="891330" y="810816"/>
                  </a:lnTo>
                  <a:lnTo>
                    <a:pt x="888950" y="805657"/>
                  </a:lnTo>
                  <a:lnTo>
                    <a:pt x="886570" y="800894"/>
                  </a:lnTo>
                  <a:lnTo>
                    <a:pt x="884587" y="796132"/>
                  </a:lnTo>
                  <a:lnTo>
                    <a:pt x="883001" y="790972"/>
                  </a:lnTo>
                  <a:lnTo>
                    <a:pt x="881414" y="785416"/>
                  </a:lnTo>
                  <a:lnTo>
                    <a:pt x="879827" y="779860"/>
                  </a:lnTo>
                  <a:lnTo>
                    <a:pt x="879034" y="775097"/>
                  </a:lnTo>
                  <a:lnTo>
                    <a:pt x="878241" y="769144"/>
                  </a:lnTo>
                  <a:lnTo>
                    <a:pt x="877844" y="763588"/>
                  </a:lnTo>
                  <a:lnTo>
                    <a:pt x="877844" y="758032"/>
                  </a:lnTo>
                  <a:lnTo>
                    <a:pt x="877844" y="696913"/>
                  </a:lnTo>
                  <a:lnTo>
                    <a:pt x="833420" y="723504"/>
                  </a:lnTo>
                  <a:lnTo>
                    <a:pt x="804862" y="676672"/>
                  </a:lnTo>
                  <a:lnTo>
                    <a:pt x="877844" y="633413"/>
                  </a:lnTo>
                  <a:lnTo>
                    <a:pt x="877844" y="110332"/>
                  </a:lnTo>
                  <a:lnTo>
                    <a:pt x="877844" y="105172"/>
                  </a:lnTo>
                  <a:lnTo>
                    <a:pt x="878241" y="99219"/>
                  </a:lnTo>
                  <a:lnTo>
                    <a:pt x="879034" y="93663"/>
                  </a:lnTo>
                  <a:lnTo>
                    <a:pt x="879827" y="88107"/>
                  </a:lnTo>
                  <a:lnTo>
                    <a:pt x="881414" y="82947"/>
                  </a:lnTo>
                  <a:lnTo>
                    <a:pt x="883001" y="77788"/>
                  </a:lnTo>
                  <a:lnTo>
                    <a:pt x="884587" y="72628"/>
                  </a:lnTo>
                  <a:lnTo>
                    <a:pt x="886570" y="67469"/>
                  </a:lnTo>
                  <a:lnTo>
                    <a:pt x="888950" y="62707"/>
                  </a:lnTo>
                  <a:lnTo>
                    <a:pt x="891330" y="57944"/>
                  </a:lnTo>
                  <a:lnTo>
                    <a:pt x="893710" y="53182"/>
                  </a:lnTo>
                  <a:lnTo>
                    <a:pt x="896883" y="48816"/>
                  </a:lnTo>
                  <a:lnTo>
                    <a:pt x="899659" y="44451"/>
                  </a:lnTo>
                  <a:lnTo>
                    <a:pt x="903229" y="40085"/>
                  </a:lnTo>
                  <a:lnTo>
                    <a:pt x="910369" y="32544"/>
                  </a:lnTo>
                  <a:lnTo>
                    <a:pt x="918302" y="25401"/>
                  </a:lnTo>
                  <a:lnTo>
                    <a:pt x="922268" y="21828"/>
                  </a:lnTo>
                  <a:lnTo>
                    <a:pt x="926631" y="19050"/>
                  </a:lnTo>
                  <a:lnTo>
                    <a:pt x="930994" y="16272"/>
                  </a:lnTo>
                  <a:lnTo>
                    <a:pt x="935754" y="13494"/>
                  </a:lnTo>
                  <a:lnTo>
                    <a:pt x="940514" y="11113"/>
                  </a:lnTo>
                  <a:lnTo>
                    <a:pt x="945273" y="8732"/>
                  </a:lnTo>
                  <a:lnTo>
                    <a:pt x="950430" y="6747"/>
                  </a:lnTo>
                  <a:lnTo>
                    <a:pt x="955586" y="5160"/>
                  </a:lnTo>
                  <a:lnTo>
                    <a:pt x="960742" y="3572"/>
                  </a:lnTo>
                  <a:lnTo>
                    <a:pt x="966295" y="1985"/>
                  </a:lnTo>
                  <a:lnTo>
                    <a:pt x="971452" y="1191"/>
                  </a:lnTo>
                  <a:lnTo>
                    <a:pt x="977401" y="397"/>
                  </a:lnTo>
                  <a:lnTo>
                    <a:pt x="98295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2" name="2"/>
          <p:cNvSpPr/>
          <p:nvPr>
            <p:custDataLst>
              <p:tags r:id="rId1"/>
            </p:custDataLst>
          </p:nvPr>
        </p:nvSpPr>
        <p:spPr>
          <a:xfrm>
            <a:off x="5998020" y="78908"/>
            <a:ext cx="765377" cy="756534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3" name="1"/>
          <p:cNvSpPr/>
          <p:nvPr>
            <p:custDataLst>
              <p:tags r:id="rId2"/>
            </p:custDataLst>
          </p:nvPr>
        </p:nvSpPr>
        <p:spPr>
          <a:xfrm>
            <a:off x="5272345" y="-285387"/>
            <a:ext cx="520817" cy="520817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4" name="3"/>
          <p:cNvSpPr/>
          <p:nvPr>
            <p:custDataLst>
              <p:tags r:id="rId3"/>
            </p:custDataLst>
          </p:nvPr>
        </p:nvSpPr>
        <p:spPr>
          <a:xfrm>
            <a:off x="6839826" y="-572185"/>
            <a:ext cx="947414" cy="936468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5" name="4"/>
          <p:cNvSpPr/>
          <p:nvPr>
            <p:custDataLst>
              <p:tags r:id="rId4"/>
            </p:custDataLst>
          </p:nvPr>
        </p:nvSpPr>
        <p:spPr>
          <a:xfrm>
            <a:off x="7979664" y="-120201"/>
            <a:ext cx="596669" cy="589775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6" name="6"/>
          <p:cNvSpPr/>
          <p:nvPr>
            <p:custDataLst>
              <p:tags r:id="rId5"/>
            </p:custDataLst>
          </p:nvPr>
        </p:nvSpPr>
        <p:spPr>
          <a:xfrm>
            <a:off x="8797087" y="-510681"/>
            <a:ext cx="722005" cy="713663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7" name="5"/>
          <p:cNvSpPr/>
          <p:nvPr>
            <p:custDataLst>
              <p:tags r:id="rId6"/>
            </p:custDataLst>
          </p:nvPr>
        </p:nvSpPr>
        <p:spPr>
          <a:xfrm>
            <a:off x="8647909" y="423634"/>
            <a:ext cx="195306" cy="195306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249" tIns="51123" rIns="102249" bIns="51123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8" name="8"/>
          <p:cNvSpPr/>
          <p:nvPr>
            <p:custDataLst>
              <p:tags r:id="rId7"/>
            </p:custDataLst>
          </p:nvPr>
        </p:nvSpPr>
        <p:spPr>
          <a:xfrm flipH="1">
            <a:off x="2371520" y="4912873"/>
            <a:ext cx="765377" cy="756534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9" name="7"/>
          <p:cNvSpPr/>
          <p:nvPr>
            <p:custDataLst>
              <p:tags r:id="rId8"/>
            </p:custDataLst>
          </p:nvPr>
        </p:nvSpPr>
        <p:spPr>
          <a:xfrm flipH="1">
            <a:off x="3348157" y="4734697"/>
            <a:ext cx="520817" cy="52081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0" name="9"/>
          <p:cNvSpPr/>
          <p:nvPr>
            <p:custDataLst>
              <p:tags r:id="rId9"/>
            </p:custDataLst>
          </p:nvPr>
        </p:nvSpPr>
        <p:spPr>
          <a:xfrm flipH="1">
            <a:off x="1259632" y="4587974"/>
            <a:ext cx="947414" cy="936468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1" name="9"/>
          <p:cNvSpPr/>
          <p:nvPr>
            <p:custDataLst>
              <p:tags r:id="rId10"/>
            </p:custDataLst>
          </p:nvPr>
        </p:nvSpPr>
        <p:spPr>
          <a:xfrm flipH="1">
            <a:off x="524650" y="4934310"/>
            <a:ext cx="596669" cy="589775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2" name="11"/>
          <p:cNvSpPr/>
          <p:nvPr>
            <p:custDataLst>
              <p:tags r:id="rId11"/>
            </p:custDataLst>
          </p:nvPr>
        </p:nvSpPr>
        <p:spPr>
          <a:xfrm flipH="1">
            <a:off x="-418155" y="4578455"/>
            <a:ext cx="722005" cy="713663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3" name="10"/>
          <p:cNvSpPr/>
          <p:nvPr>
            <p:custDataLst>
              <p:tags r:id="rId12"/>
            </p:custDataLst>
          </p:nvPr>
        </p:nvSpPr>
        <p:spPr>
          <a:xfrm flipH="1">
            <a:off x="357841" y="4897452"/>
            <a:ext cx="195306" cy="195306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829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625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125"/>
                            </p:stCondLst>
                            <p:childTnLst>
                              <p:par>
                                <p:cTn id="41" presetID="23" presetClass="entr" presetSubtype="528" fill="hold" grpId="0" nodeType="afterEffect">
                                  <p:stCondLst>
                                    <p:cond delay="218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318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353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grpId="0" nodeType="withEffect">
                                  <p:stCondLst>
                                    <p:cond delay="579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grpId="0" nodeType="withEffect">
                                  <p:stCondLst>
                                    <p:cond delay="592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grpId="0" nodeType="withEffect">
                                  <p:stCondLst>
                                    <p:cond delay="361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grpId="0" nodeType="withEffect">
                                  <p:stCondLst>
                                    <p:cond delay="311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grpId="0" nodeType="withEffect">
                                  <p:stCondLst>
                                    <p:cond delay="265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grpId="0" nodeType="withEffect">
                                  <p:stCondLst>
                                    <p:cond delay="459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/>
      <p:bldP spid="14" grpId="0" animBg="1"/>
      <p:bldP spid="18" grpId="0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·JTAG</a:t>
            </a:r>
            <a:r>
              <a:rPr lang="zh-CN" altLang="en-US" dirty="0"/>
              <a:t>电路</a:t>
            </a:r>
          </a:p>
        </p:txBody>
      </p:sp>
      <p:sp>
        <p:nvSpPr>
          <p:cNvPr id="3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3528" y="843558"/>
            <a:ext cx="8568952" cy="1800200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TMS320F28335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的下载程序、烧写调试都是通过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JTAG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接口来实现的。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TMS320F28335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JTAG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是基于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IEEE1149.1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标准的一种边界扫描测试方式，通过这个接口，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CCS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可以访问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DSP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内部的所有资源，包括片内寄存器和所有的存储空间，从而可以实现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DSP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实时的在线仿真和调试。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16912" y="4653240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dirty="0">
                <a:latin typeface="+mn-ea"/>
                <a:cs typeface="Times New Roman" panose="02020603050405020304" pitchFamily="18" charset="0"/>
              </a:rPr>
              <a:t>JTAG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电路</a:t>
            </a:r>
            <a:endParaRPr lang="zh-CN" altLang="en-US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8" name="图片 7" descr="2-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0849" y="2328505"/>
            <a:ext cx="5274310" cy="23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95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·JTAG</a:t>
            </a:r>
            <a:r>
              <a:rPr lang="zh-CN" altLang="en-US" dirty="0"/>
              <a:t>电路</a:t>
            </a:r>
          </a:p>
        </p:txBody>
      </p:sp>
      <p:sp>
        <p:nvSpPr>
          <p:cNvPr id="11" name="矩形 10"/>
          <p:cNvSpPr/>
          <p:nvPr/>
        </p:nvSpPr>
        <p:spPr>
          <a:xfrm>
            <a:off x="4016912" y="451596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dirty="0">
                <a:latin typeface="+mn-ea"/>
                <a:cs typeface="Times New Roman" panose="02020603050405020304" pitchFamily="18" charset="0"/>
              </a:rPr>
              <a:t>JTAG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电路</a:t>
            </a:r>
            <a:endParaRPr lang="zh-CN" altLang="en-US" sz="2000" dirty="0">
              <a:latin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4138355"/>
                  </p:ext>
                </p:extLst>
              </p:nvPr>
            </p:nvGraphicFramePr>
            <p:xfrm>
              <a:off x="1968842" y="1203598"/>
              <a:ext cx="5411470" cy="32943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99135">
                      <a:extLst>
                        <a:ext uri="{9D8B030D-6E8A-4147-A177-3AD203B41FA5}">
                          <a16:colId xmlns:a16="http://schemas.microsoft.com/office/drawing/2014/main" val="1402631806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214036334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3053782523"/>
                        </a:ext>
                      </a:extLst>
                    </a:gridCol>
                    <a:gridCol w="2912110">
                      <a:extLst>
                        <a:ext uri="{9D8B030D-6E8A-4147-A177-3AD203B41FA5}">
                          <a16:colId xmlns:a16="http://schemas.microsoft.com/office/drawing/2014/main" val="3431808385"/>
                        </a:ext>
                      </a:extLst>
                    </a:gridCol>
                  </a:tblGrid>
                  <a:tr h="2882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引脚信号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仿真器状态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</a:rPr>
                            <a:t>DSP</a:t>
                          </a:r>
                          <a:r>
                            <a:rPr lang="zh-CN" altLang="en-US" sz="1050" dirty="0">
                              <a:effectLst/>
                            </a:rPr>
                            <a:t>引脚状态</a:t>
                          </a:r>
                          <a:endParaRPr lang="zh-CN" altLang="en-US" sz="11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信号描述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587989814"/>
                      </a:ext>
                    </a:extLst>
                  </a:tr>
                  <a:tr h="2882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EMU1</a:t>
                          </a:r>
                          <a:endParaRPr 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输入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 dirty="0">
                              <a:effectLst/>
                            </a:rPr>
                            <a:t>输出</a:t>
                          </a:r>
                          <a:r>
                            <a:rPr lang="en-US" altLang="zh-CN" sz="1050" dirty="0">
                              <a:effectLst/>
                            </a:rPr>
                            <a:t>/</a:t>
                          </a:r>
                          <a:r>
                            <a:rPr lang="zh-CN" altLang="en-US" sz="1050" dirty="0">
                              <a:effectLst/>
                            </a:rPr>
                            <a:t>输入</a:t>
                          </a:r>
                          <a:endParaRPr lang="zh-CN" altLang="en-US" sz="11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仿真引脚</a:t>
                          </a:r>
                          <a:r>
                            <a:rPr lang="en-US" altLang="zh-CN" sz="1050">
                              <a:effectLst/>
                            </a:rPr>
                            <a:t>1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1221872048"/>
                      </a:ext>
                    </a:extLst>
                  </a:tr>
                  <a:tr h="2882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EMU0</a:t>
                          </a:r>
                          <a:endParaRPr 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输入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 dirty="0">
                              <a:effectLst/>
                            </a:rPr>
                            <a:t>输出</a:t>
                          </a:r>
                          <a:r>
                            <a:rPr lang="en-US" altLang="zh-CN" sz="1050" dirty="0">
                              <a:effectLst/>
                            </a:rPr>
                            <a:t>/</a:t>
                          </a:r>
                          <a:r>
                            <a:rPr lang="zh-CN" altLang="en-US" sz="1050" dirty="0">
                              <a:effectLst/>
                            </a:rPr>
                            <a:t>输入</a:t>
                          </a:r>
                          <a:endParaRPr lang="zh-CN" altLang="en-US" sz="11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仿真引脚</a:t>
                          </a:r>
                          <a:r>
                            <a:rPr lang="en-US" altLang="zh-CN" sz="1050">
                              <a:effectLst/>
                            </a:rPr>
                            <a:t>0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4249704052"/>
                      </a:ext>
                    </a:extLst>
                  </a:tr>
                  <a:tr h="2882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TMS</a:t>
                          </a:r>
                          <a:endParaRPr 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输出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 dirty="0">
                              <a:effectLst/>
                            </a:rPr>
                            <a:t>输入</a:t>
                          </a:r>
                          <a:endParaRPr lang="zh-CN" altLang="en-US" sz="11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altLang="zh-CN" sz="1050">
                              <a:effectLst/>
                            </a:rPr>
                            <a:t>JTAG</a:t>
                          </a:r>
                          <a:r>
                            <a:rPr lang="zh-CN" altLang="en-US" sz="1050">
                              <a:effectLst/>
                            </a:rPr>
                            <a:t>测试方式选择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1295942103"/>
                      </a:ext>
                    </a:extLst>
                  </a:tr>
                  <a:tr h="2882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TDO</a:t>
                          </a:r>
                          <a:endParaRPr 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输入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 dirty="0">
                              <a:effectLst/>
                            </a:rPr>
                            <a:t>输出</a:t>
                          </a:r>
                          <a:endParaRPr lang="zh-CN" altLang="en-US" sz="11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测试数据输出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3543653886"/>
                      </a:ext>
                    </a:extLst>
                  </a:tr>
                  <a:tr h="2882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TDI</a:t>
                          </a:r>
                          <a:endParaRPr 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输出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输入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测试数据输入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2015443895"/>
                      </a:ext>
                    </a:extLst>
                  </a:tr>
                  <a:tr h="2882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 i="0" dirty="0" smtClean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105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5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TRST</m:t>
                                  </m:r>
                                </m:e>
                              </m:acc>
                            </m:oMath>
                          </a14:m>
                          <a:endParaRPr lang="zh-CN" altLang="en-US" sz="1100" i="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输出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输入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测试复位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52874980"/>
                      </a:ext>
                    </a:extLst>
                  </a:tr>
                  <a:tr h="2882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TCK</a:t>
                          </a:r>
                          <a:endParaRPr 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输出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输入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测试时钟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3492982287"/>
                      </a:ext>
                    </a:extLst>
                  </a:tr>
                  <a:tr h="2882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TCK_RET</a:t>
                          </a:r>
                          <a:endParaRPr 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输入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输出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测试时钟返回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1053576487"/>
                      </a:ext>
                    </a:extLst>
                  </a:tr>
                  <a:tr h="2882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PD(Vcc)</a:t>
                          </a:r>
                          <a:endParaRPr 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输入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输出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此信号用于指示仿真器的连接状态，需接</a:t>
                          </a:r>
                          <a:r>
                            <a:rPr lang="en-US" altLang="zh-CN" sz="1050">
                              <a:effectLst/>
                            </a:rPr>
                            <a:t>Vcc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291913402"/>
                      </a:ext>
                    </a:extLst>
                  </a:tr>
                  <a:tr h="2882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GND</a:t>
                          </a:r>
                          <a:endParaRPr 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 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 dirty="0">
                              <a:effectLst/>
                            </a:rPr>
                            <a:t> </a:t>
                          </a:r>
                          <a:endParaRPr lang="zh-CN" altLang="en-US" sz="11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altLang="en-US" sz="1050" dirty="0">
                              <a:effectLst/>
                            </a:rPr>
                            <a:t>地线，与系统</a:t>
                          </a:r>
                          <a:r>
                            <a:rPr lang="en-US" altLang="zh-CN" sz="1050" dirty="0">
                              <a:effectLst/>
                            </a:rPr>
                            <a:t>GND</a:t>
                          </a:r>
                          <a:r>
                            <a:rPr lang="zh-CN" altLang="en-US" sz="1050" dirty="0">
                              <a:effectLst/>
                            </a:rPr>
                            <a:t>相连</a:t>
                          </a:r>
                          <a:endParaRPr lang="zh-CN" altLang="en-US" sz="11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28548128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4138355"/>
                  </p:ext>
                </p:extLst>
              </p:nvPr>
            </p:nvGraphicFramePr>
            <p:xfrm>
              <a:off x="1968842" y="1203598"/>
              <a:ext cx="5411470" cy="32943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99135">
                      <a:extLst>
                        <a:ext uri="{9D8B030D-6E8A-4147-A177-3AD203B41FA5}">
                          <a16:colId xmlns:a16="http://schemas.microsoft.com/office/drawing/2014/main" val="1402631806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214036334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3053782523"/>
                        </a:ext>
                      </a:extLst>
                    </a:gridCol>
                    <a:gridCol w="2912110">
                      <a:extLst>
                        <a:ext uri="{9D8B030D-6E8A-4147-A177-3AD203B41FA5}">
                          <a16:colId xmlns:a16="http://schemas.microsoft.com/office/drawing/2014/main" val="3431808385"/>
                        </a:ext>
                      </a:extLst>
                    </a:gridCol>
                  </a:tblGrid>
                  <a:tr h="2882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引脚信号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仿真器状态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</a:rPr>
                            <a:t>DSP</a:t>
                          </a:r>
                          <a:r>
                            <a:rPr lang="zh-CN" altLang="en-US" sz="1050" dirty="0">
                              <a:effectLst/>
                            </a:rPr>
                            <a:t>引脚状态</a:t>
                          </a:r>
                          <a:endParaRPr lang="zh-CN" altLang="en-US" sz="11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信号描述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587989814"/>
                      </a:ext>
                    </a:extLst>
                  </a:tr>
                  <a:tr h="2882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EMU1</a:t>
                          </a:r>
                          <a:endParaRPr 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输入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 dirty="0">
                              <a:effectLst/>
                            </a:rPr>
                            <a:t>输出</a:t>
                          </a:r>
                          <a:r>
                            <a:rPr lang="en-US" altLang="zh-CN" sz="1050" dirty="0">
                              <a:effectLst/>
                            </a:rPr>
                            <a:t>/</a:t>
                          </a:r>
                          <a:r>
                            <a:rPr lang="zh-CN" altLang="en-US" sz="1050" dirty="0">
                              <a:effectLst/>
                            </a:rPr>
                            <a:t>输入</a:t>
                          </a:r>
                          <a:endParaRPr lang="zh-CN" altLang="en-US" sz="11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仿真引脚</a:t>
                          </a:r>
                          <a:r>
                            <a:rPr lang="en-US" altLang="zh-CN" sz="1050">
                              <a:effectLst/>
                            </a:rPr>
                            <a:t>1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1221872048"/>
                      </a:ext>
                    </a:extLst>
                  </a:tr>
                  <a:tr h="2882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EMU0</a:t>
                          </a:r>
                          <a:endParaRPr 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输入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 dirty="0">
                              <a:effectLst/>
                            </a:rPr>
                            <a:t>输出</a:t>
                          </a:r>
                          <a:r>
                            <a:rPr lang="en-US" altLang="zh-CN" sz="1050" dirty="0">
                              <a:effectLst/>
                            </a:rPr>
                            <a:t>/</a:t>
                          </a:r>
                          <a:r>
                            <a:rPr lang="zh-CN" altLang="en-US" sz="1050" dirty="0">
                              <a:effectLst/>
                            </a:rPr>
                            <a:t>输入</a:t>
                          </a:r>
                          <a:endParaRPr lang="zh-CN" altLang="en-US" sz="11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仿真引脚</a:t>
                          </a:r>
                          <a:r>
                            <a:rPr lang="en-US" altLang="zh-CN" sz="1050">
                              <a:effectLst/>
                            </a:rPr>
                            <a:t>0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4249704052"/>
                      </a:ext>
                    </a:extLst>
                  </a:tr>
                  <a:tr h="2882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TMS</a:t>
                          </a:r>
                          <a:endParaRPr 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输出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 dirty="0">
                              <a:effectLst/>
                            </a:rPr>
                            <a:t>输入</a:t>
                          </a:r>
                          <a:endParaRPr lang="zh-CN" altLang="en-US" sz="11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altLang="zh-CN" sz="1050">
                              <a:effectLst/>
                            </a:rPr>
                            <a:t>JTAG</a:t>
                          </a:r>
                          <a:r>
                            <a:rPr lang="zh-CN" altLang="en-US" sz="1050">
                              <a:effectLst/>
                            </a:rPr>
                            <a:t>测试方式选择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1295942103"/>
                      </a:ext>
                    </a:extLst>
                  </a:tr>
                  <a:tr h="2882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TDO</a:t>
                          </a:r>
                          <a:endParaRPr 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输入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 dirty="0">
                              <a:effectLst/>
                            </a:rPr>
                            <a:t>输出</a:t>
                          </a:r>
                          <a:endParaRPr lang="zh-CN" altLang="en-US" sz="11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测试数据输出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3543653886"/>
                      </a:ext>
                    </a:extLst>
                  </a:tr>
                  <a:tr h="2882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TDI</a:t>
                          </a:r>
                          <a:endParaRPr 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输出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输入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测试数据输入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2015443895"/>
                      </a:ext>
                    </a:extLst>
                  </a:tr>
                  <a:tr h="2882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anchor="ctr">
                        <a:blipFill>
                          <a:blip r:embed="rId3"/>
                          <a:stretch>
                            <a:fillRect l="-870" t="-606383" r="-674783" b="-4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输出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输入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测试复位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52874980"/>
                      </a:ext>
                    </a:extLst>
                  </a:tr>
                  <a:tr h="2882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TCK</a:t>
                          </a:r>
                          <a:endParaRPr 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输出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输入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测试时钟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3492982287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TCK_RET</a:t>
                          </a:r>
                          <a:endParaRPr 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输入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输出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测试时钟返回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1053576487"/>
                      </a:ext>
                    </a:extLst>
                  </a:tr>
                  <a:tr h="2882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PD(Vcc)</a:t>
                          </a:r>
                          <a:endParaRPr 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输入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输出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此信号用于指示仿真器的连接状态，需接</a:t>
                          </a:r>
                          <a:r>
                            <a:rPr lang="en-US" altLang="zh-CN" sz="1050">
                              <a:effectLst/>
                            </a:rPr>
                            <a:t>Vcc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291913402"/>
                      </a:ext>
                    </a:extLst>
                  </a:tr>
                  <a:tr h="2882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GND</a:t>
                          </a:r>
                          <a:endParaRPr 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>
                              <a:effectLst/>
                            </a:rPr>
                            <a:t> </a:t>
                          </a:r>
                          <a:endParaRPr lang="zh-CN" altLang="en-US" sz="11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050" dirty="0">
                              <a:effectLst/>
                            </a:rPr>
                            <a:t> </a:t>
                          </a:r>
                          <a:endParaRPr lang="zh-CN" altLang="en-US" sz="11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altLang="en-US" sz="1050" dirty="0">
                              <a:effectLst/>
                            </a:rPr>
                            <a:t>地线，与系统</a:t>
                          </a:r>
                          <a:r>
                            <a:rPr lang="en-US" altLang="zh-CN" sz="1050" dirty="0">
                              <a:effectLst/>
                            </a:rPr>
                            <a:t>GND</a:t>
                          </a:r>
                          <a:r>
                            <a:rPr lang="zh-CN" altLang="en-US" sz="1050" dirty="0">
                              <a:effectLst/>
                            </a:rPr>
                            <a:t>相连</a:t>
                          </a:r>
                          <a:endParaRPr lang="zh-CN" altLang="en-US" sz="11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285481289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098" name="Picture 2" descr="wps3768.t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23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</a:t>
            </a:r>
            <a:r>
              <a:rPr lang="zh-CN" altLang="en-US" dirty="0" smtClean="0"/>
              <a:t>外扩</a:t>
            </a:r>
            <a:r>
              <a:rPr lang="en-US" altLang="zh-CN" dirty="0" smtClean="0"/>
              <a:t>RAM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sp>
        <p:nvSpPr>
          <p:cNvPr id="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3528" y="699542"/>
            <a:ext cx="8568952" cy="1800200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TMS320F28335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内部有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34K×16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位的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SARAM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，如果有需求，还可以通过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XINTF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接口来外扩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RAM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空间。外扩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RAM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的电路如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图所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示，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RAM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芯片选用的是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IS61LV25616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，容量为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256K×16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位。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pic>
        <p:nvPicPr>
          <p:cNvPr id="7" name="图片 6" descr="2-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4" y="1779662"/>
            <a:ext cx="5274310" cy="28746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5416" y="4654307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外扩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RAM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电路</a:t>
            </a:r>
            <a:endParaRPr lang="zh-CN" altLang="en-US" sz="2000" dirty="0">
              <a:latin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H_SubTitle_1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5724128" y="1811783"/>
                <a:ext cx="3528392" cy="284252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19989" tIns="0" rIns="119989" bIns="0" rtlCol="0" anchor="t">
                <a:noAutofit/>
              </a:bodyPr>
              <a:lstStyle>
                <a:defPPr>
                  <a:defRPr lang="zh-CN"/>
                </a:defPPr>
                <a:lvl1pPr marL="285750" indent="-285750">
                  <a:lnSpc>
                    <a:spcPct val="12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1400" b="1">
                    <a:solidFill>
                      <a:schemeClr val="bg1">
                        <a:lumMod val="50000"/>
                      </a:schemeClr>
                    </a:solidFill>
                    <a:cs typeface="+mn-ea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indent="0">
                  <a:buClr>
                    <a:schemeClr val="accent2"/>
                  </a:buClr>
                  <a:buNone/>
                </a:pP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      DSP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的地址总线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XA0-XA17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和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RAM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芯片的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A0-A17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相连，数据总线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XD0-XD15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也分别和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RAM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芯片的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D0-D15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相连。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DSP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的读信号连接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RAM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芯片</a:t>
                </a:r>
                <a:r>
                  <a:rPr lang="zh-CN" altLang="en-US" sz="20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的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+mn-lt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+mn-lt"/>
                          </a:rPr>
                          <m:t>OE</m:t>
                        </m:r>
                      </m:e>
                    </m:acc>
                  </m:oMath>
                </a14:m>
                <a:r>
                  <a:rPr lang="zh-CN" altLang="en-US" sz="20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，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DSP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的写信号连接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RAM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芯片的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+mn-lt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+mn-lt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altLang="zh-CN" sz="20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+mn-lt"/>
                          </a:rPr>
                          <m:t>E</m:t>
                        </m:r>
                      </m:e>
                    </m:acc>
                    <m:r>
                      <a:rPr lang="en-US" altLang="zh-CN" sz="2000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+mn-lt"/>
                      </a:rPr>
                      <m:t> 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。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endParaRPr>
              </a:p>
            </p:txBody>
          </p:sp>
        </mc:Choice>
        <mc:Fallback xmlns="">
          <p:sp>
            <p:nvSpPr>
              <p:cNvPr id="9" name="MH_SubTitle_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5724128" y="1811783"/>
                <a:ext cx="3528392" cy="2842523"/>
              </a:xfrm>
              <a:prstGeom prst="rect">
                <a:avLst/>
              </a:prstGeom>
              <a:blipFill>
                <a:blip r:embed="rId7"/>
                <a:stretch>
                  <a:fillRect l="-1036" t="-1927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3600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</a:t>
            </a:r>
            <a:r>
              <a:rPr lang="zh-CN" altLang="en-US" dirty="0" smtClean="0"/>
              <a:t>外扩</a:t>
            </a:r>
            <a:r>
              <a:rPr lang="en-US" altLang="zh-CN" dirty="0" smtClean="0"/>
              <a:t>RAM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sp>
        <p:nvSpPr>
          <p:cNvPr id="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6275" y="771550"/>
            <a:ext cx="8568952" cy="720080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只有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当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SRAMCS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信号为低电平的时候，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RAM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芯片才会被选中。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74HC32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是一个二输入的或门芯片，因此有：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627784" y="1563638"/>
                <a:ext cx="36031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𝑆𝑅𝐴𝑀𝐶𝑆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19|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𝐵𝐴𝑁𝐾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563638"/>
                <a:ext cx="3603108" cy="461665"/>
              </a:xfrm>
              <a:prstGeom prst="rect">
                <a:avLst/>
              </a:prstGeom>
              <a:blipFill>
                <a:blip r:embed="rId4"/>
                <a:stretch>
                  <a:fillRect r="-169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346275" y="2013684"/>
            <a:ext cx="85315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zh-CN" alt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只有当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XB19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BANK2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这两个信号同时为低的时候，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SRAMCS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才会为低电平。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BANK2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TMS320F28335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的外部空间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7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的片选信号，只有访问的地址位于外部空间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7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的时候，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BANK2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为低电平，此时首地址是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0x200000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。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XB19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是地址线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XA19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的取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反。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因此，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SRAMCS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为低电平要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满足地址在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外部空间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7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的地址范围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内（即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0x200000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～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0x2FFFFF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）和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XA19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为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高电平，因此外扩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RAM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的首地址为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0x280000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522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</a:t>
            </a:r>
            <a:r>
              <a:rPr lang="zh-CN" altLang="en-US" dirty="0" smtClean="0"/>
              <a:t>外扩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sp>
        <p:nvSpPr>
          <p:cNvPr id="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7524" y="1923678"/>
            <a:ext cx="8568952" cy="1584176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TMS320F28335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内部有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256K×16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位的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FLASH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，但有时候可能需要外部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FLASH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来存储一些参数或者定值，因为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FLASH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具有掉电保存数据的功能。和外扩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RAM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一样，也是通过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TMS320F28335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XINTF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接口来外扩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FLASH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，如图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2-9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所示，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FLASH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芯片用的是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SST39VF400A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，容量为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256K×16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位。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67835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</a:t>
            </a:r>
            <a:r>
              <a:rPr lang="zh-CN" altLang="en-US" dirty="0" smtClean="0"/>
              <a:t>外扩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H_SubTitle_1"/>
              <p:cNvSpPr txBox="1"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5328591" y="771550"/>
                <a:ext cx="3586635" cy="295232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19989" tIns="0" rIns="119989" bIns="0" rtlCol="0" anchor="t">
                <a:noAutofit/>
              </a:bodyPr>
              <a:lstStyle>
                <a:defPPr>
                  <a:defRPr lang="zh-CN"/>
                </a:defPPr>
                <a:lvl1pPr marL="285750" indent="-285750">
                  <a:lnSpc>
                    <a:spcPct val="12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1400" b="1">
                    <a:solidFill>
                      <a:schemeClr val="bg1">
                        <a:lumMod val="50000"/>
                      </a:schemeClr>
                    </a:solidFill>
                    <a:cs typeface="+mn-ea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indent="0">
                  <a:buClr>
                    <a:schemeClr val="accent2"/>
                  </a:buClr>
                  <a:buNone/>
                </a:pPr>
                <a:r>
                  <a:rPr lang="zh-CN" altLang="en-US" sz="20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      从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图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2-9</a:t>
                </a:r>
                <a:r>
                  <a:rPr lang="zh-CN" altLang="en-US" sz="20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可以知</a:t>
                </a:r>
                <a:r>
                  <a:rPr lang="en-US" altLang="zh-CN" sz="20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DSP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的地址总线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XA0-XA19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和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FLASH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芯片的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XA0-XA19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相连，数据总线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XD0-XD15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也分别和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FLASH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芯片的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XD0-XD15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相连。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DSP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的读信号连接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FLASH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芯片</a:t>
                </a:r>
                <a:r>
                  <a:rPr lang="zh-CN" altLang="en-US" sz="20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的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+mn-lt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+mn-lt"/>
                          </a:rPr>
                          <m:t>OE</m:t>
                        </m:r>
                      </m:e>
                    </m:acc>
                  </m:oMath>
                </a14:m>
                <a:r>
                  <a:rPr lang="zh-CN" altLang="en-US" sz="20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，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DSP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的写信号连接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FLASH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芯片的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+mn-lt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+mn-lt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altLang="zh-CN" sz="20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sym typeface="+mn-lt"/>
                          </a:rPr>
                          <m:t>E</m:t>
                        </m:r>
                      </m:e>
                    </m:acc>
                    <m:r>
                      <a:rPr lang="en-US" altLang="zh-CN" sz="2000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+mn-lt"/>
                      </a:rPr>
                      <m:t> </m:t>
                    </m:r>
                  </m:oMath>
                </a14:m>
                <a:r>
                  <a:rPr lang="zh-CN" altLang="en-US" sz="20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。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endParaRPr>
              </a:p>
            </p:txBody>
          </p:sp>
        </mc:Choice>
        <mc:Fallback xmlns="">
          <p:sp>
            <p:nvSpPr>
              <p:cNvPr id="6" name="MH_SubTitle_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5328591" y="771550"/>
                <a:ext cx="3586635" cy="2952328"/>
              </a:xfrm>
              <a:prstGeom prst="rect">
                <a:avLst/>
              </a:prstGeom>
              <a:blipFill>
                <a:blip r:embed="rId6"/>
                <a:stretch>
                  <a:fillRect l="-1020" t="-1860" r="-680" b="-330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2-9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843558"/>
            <a:ext cx="5328592" cy="2909362"/>
          </a:xfrm>
          <a:prstGeom prst="rect">
            <a:avLst/>
          </a:prstGeom>
        </p:spPr>
      </p:pic>
      <p:sp>
        <p:nvSpPr>
          <p:cNvPr id="5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3508" y="3867894"/>
            <a:ext cx="8856984" cy="115212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FLASH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的片选信号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FLASHCS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为低电平时，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FLASH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芯片才会被选中。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FLASHCS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信号只有当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XA19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BANK2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同时为低电平的时候，才会为低电平。不难得出，外扩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FLASH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的首地址为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0x200000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1683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</a:t>
            </a:r>
            <a:r>
              <a:rPr lang="en-US" altLang="zh-CN" dirty="0"/>
              <a:t>GPIO</a:t>
            </a:r>
            <a:r>
              <a:rPr lang="zh-CN" altLang="en-US" dirty="0"/>
              <a:t>电平转换电路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H_SubTitle_1"/>
              <p:cNvSpPr txBox="1"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395537" y="771550"/>
                <a:ext cx="8352927" cy="295232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19989" tIns="0" rIns="119989" bIns="0" rtlCol="0" anchor="t">
                <a:noAutofit/>
              </a:bodyPr>
              <a:lstStyle>
                <a:defPPr>
                  <a:defRPr lang="zh-CN"/>
                </a:defPPr>
                <a:lvl1pPr marL="285750" indent="-285750">
                  <a:lnSpc>
                    <a:spcPct val="12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1400" b="1">
                    <a:solidFill>
                      <a:schemeClr val="bg1">
                        <a:lumMod val="50000"/>
                      </a:schemeClr>
                    </a:solidFill>
                    <a:cs typeface="+mn-ea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indent="0">
                  <a:buClr>
                    <a:schemeClr val="accent2"/>
                  </a:buClr>
                  <a:buNone/>
                </a:pPr>
                <a:r>
                  <a:rPr lang="zh-CN" altLang="en-US" sz="20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      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TMS320F28335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的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GPIO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引脚高电平是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3.3V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，也就是说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PWM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输出高电平是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3.3V,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而在实际应用中，驱动电压往往需要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5V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，比如用来驱动光耦。这时就需要将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PWM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引脚输出的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3.3V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信号转换为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5V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信号，电平转换电路如</a:t>
                </a:r>
                <a:r>
                  <a:rPr lang="zh-CN" altLang="en-US" sz="20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图所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示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sym typeface="+mn-lt"/>
                      </a:rPr>
                      <m:t> </m:t>
                    </m:r>
                  </m:oMath>
                </a14:m>
                <a:r>
                  <a:rPr lang="zh-CN" altLang="en-US" sz="20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。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endParaRPr>
              </a:p>
            </p:txBody>
          </p:sp>
        </mc:Choice>
        <mc:Fallback xmlns="">
          <p:sp>
            <p:nvSpPr>
              <p:cNvPr id="6" name="MH_SubTitle_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95537" y="771550"/>
                <a:ext cx="8352927" cy="2952328"/>
              </a:xfrm>
              <a:prstGeom prst="rect">
                <a:avLst/>
              </a:prstGeom>
              <a:blipFill>
                <a:blip r:embed="rId5"/>
                <a:stretch>
                  <a:fillRect l="-438" t="-1860" r="-365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2-1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2223" y="2246724"/>
            <a:ext cx="5274310" cy="270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722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-1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528" y="1166604"/>
            <a:ext cx="5274310" cy="27012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</a:t>
            </a:r>
            <a:r>
              <a:rPr lang="en-US" altLang="zh-CN" dirty="0"/>
              <a:t>GPIO</a:t>
            </a:r>
            <a:r>
              <a:rPr lang="zh-CN" altLang="en-US" dirty="0"/>
              <a:t>电平转换电路</a:t>
            </a:r>
          </a:p>
        </p:txBody>
      </p:sp>
      <p:sp>
        <p:nvSpPr>
          <p:cNvPr id="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75735" y="1059582"/>
            <a:ext cx="3341869" cy="331236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图中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的电平转换芯片用的是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SN74LVC4245A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，从图中可以看到芯片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有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A/B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两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组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信号，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A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组的电源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V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CCA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接的是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5V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V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DD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B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组的电源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V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CCB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接的是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3.3V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V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CC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也就是说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A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组的信号均是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5V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电平，而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B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组的信号是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3.3V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电平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sp>
        <p:nvSpPr>
          <p:cNvPr id="5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1520" y="4083918"/>
            <a:ext cx="8622067" cy="1224136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SN74LVC4245A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有一个使能引脚是低电平有效，所以需要接地，另外有一个方向控制引脚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DIR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，是用来控制信号的传输方向的。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719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</a:t>
            </a:r>
            <a:r>
              <a:rPr lang="en-US" altLang="zh-CN" dirty="0"/>
              <a:t>GPIO</a:t>
            </a:r>
            <a:r>
              <a:rPr lang="zh-CN" altLang="en-US" dirty="0"/>
              <a:t>电平转换电路</a:t>
            </a:r>
          </a:p>
        </p:txBody>
      </p:sp>
      <p:sp>
        <p:nvSpPr>
          <p:cNvPr id="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55050" y="1235491"/>
            <a:ext cx="4758405" cy="331236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由于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图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2-10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中和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DIR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都接了地，所以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B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端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3.3V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</a:t>
            </a:r>
            <a:r>
              <a:rPr lang="en-US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PWMx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（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x=1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～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6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）为输入，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A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端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5V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</a:t>
            </a:r>
            <a:r>
              <a:rPr lang="en-US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XPWMx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（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x=1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～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6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）为输出，从而实现了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3.3V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向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5V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的转换。通过第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1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章的学习已经知道，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TMS320F28335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GPIO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引脚都是功能复用的，使用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SN74LVC4245A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显然会带来一个问题，就是这些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GPIO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口只能用作输出，不能用作输入了。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0647417"/>
                  </p:ext>
                </p:extLst>
              </p:nvPr>
            </p:nvGraphicFramePr>
            <p:xfrm>
              <a:off x="179512" y="1791734"/>
              <a:ext cx="3815143" cy="128451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02367">
                      <a:extLst>
                        <a:ext uri="{9D8B030D-6E8A-4147-A177-3AD203B41FA5}">
                          <a16:colId xmlns:a16="http://schemas.microsoft.com/office/drawing/2014/main" val="4161772661"/>
                        </a:ext>
                      </a:extLst>
                    </a:gridCol>
                    <a:gridCol w="1241062">
                      <a:extLst>
                        <a:ext uri="{9D8B030D-6E8A-4147-A177-3AD203B41FA5}">
                          <a16:colId xmlns:a16="http://schemas.microsoft.com/office/drawing/2014/main" val="1880062131"/>
                        </a:ext>
                      </a:extLst>
                    </a:gridCol>
                    <a:gridCol w="1271714">
                      <a:extLst>
                        <a:ext uri="{9D8B030D-6E8A-4147-A177-3AD203B41FA5}">
                          <a16:colId xmlns:a16="http://schemas.microsoft.com/office/drawing/2014/main" val="1277954763"/>
                        </a:ext>
                      </a:extLst>
                    </a:gridCol>
                  </a:tblGrid>
                  <a:tr h="2960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b="0" i="0" smtClean="0">
                                        <a:latin typeface="Cambria Math" panose="02040503050406030204" pitchFamily="18" charset="0"/>
                                      </a:rPr>
                                      <m:t>OE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1400" dirty="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80744" marR="80744" marT="53829" marB="53829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DIR</a:t>
                          </a:r>
                          <a:endParaRPr lang="en-US" sz="14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80744" marR="80744" marT="53829" marB="53829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400">
                              <a:effectLst/>
                            </a:rPr>
                            <a:t>操作</a:t>
                          </a:r>
                          <a:endParaRPr lang="zh-CN" altLang="en-US" sz="14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80744" marR="80744" marT="53829" marB="53829"/>
                    </a:tc>
                    <a:extLst>
                      <a:ext uri="{0D108BD9-81ED-4DB2-BD59-A6C34878D82A}">
                        <a16:rowId xmlns:a16="http://schemas.microsoft.com/office/drawing/2014/main" val="350465002"/>
                      </a:ext>
                    </a:extLst>
                  </a:tr>
                  <a:tr h="2960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400" dirty="0">
                              <a:effectLst/>
                            </a:rPr>
                            <a:t>低</a:t>
                          </a:r>
                          <a:endParaRPr lang="zh-CN" altLang="en-US" sz="14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80744" marR="80744" marT="53829" marB="53829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400">
                              <a:effectLst/>
                            </a:rPr>
                            <a:t>低</a:t>
                          </a:r>
                          <a:endParaRPr lang="zh-CN" altLang="en-US" sz="14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80744" marR="80744" marT="53829" marB="53829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</a:t>
                          </a:r>
                          <a:r>
                            <a:rPr lang="zh-CN" altLang="en-US" sz="1400">
                              <a:effectLst/>
                            </a:rPr>
                            <a:t>到</a:t>
                          </a:r>
                          <a:r>
                            <a:rPr lang="en-US" sz="1400">
                              <a:effectLst/>
                            </a:rPr>
                            <a:t>A</a:t>
                          </a:r>
                          <a:endParaRPr lang="en-US" sz="14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80744" marR="80744" marT="53829" marB="53829"/>
                    </a:tc>
                    <a:extLst>
                      <a:ext uri="{0D108BD9-81ED-4DB2-BD59-A6C34878D82A}">
                        <a16:rowId xmlns:a16="http://schemas.microsoft.com/office/drawing/2014/main" val="3910146614"/>
                      </a:ext>
                    </a:extLst>
                  </a:tr>
                  <a:tr h="2960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400">
                              <a:effectLst/>
                            </a:rPr>
                            <a:t>低</a:t>
                          </a:r>
                          <a:endParaRPr lang="zh-CN" altLang="en-US" sz="14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80744" marR="80744" marT="53829" marB="53829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400" dirty="0">
                              <a:effectLst/>
                            </a:rPr>
                            <a:t>高</a:t>
                          </a:r>
                          <a:endParaRPr lang="zh-CN" altLang="en-US" sz="14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80744" marR="80744" marT="53829" marB="53829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</a:t>
                          </a:r>
                          <a:r>
                            <a:rPr lang="zh-CN" altLang="en-US" sz="1400">
                              <a:effectLst/>
                            </a:rPr>
                            <a:t>到</a:t>
                          </a:r>
                          <a:r>
                            <a:rPr lang="en-US" sz="1400">
                              <a:effectLst/>
                            </a:rPr>
                            <a:t>B</a:t>
                          </a:r>
                          <a:endParaRPr lang="en-US" sz="14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80744" marR="80744" marT="53829" marB="53829"/>
                    </a:tc>
                    <a:extLst>
                      <a:ext uri="{0D108BD9-81ED-4DB2-BD59-A6C34878D82A}">
                        <a16:rowId xmlns:a16="http://schemas.microsoft.com/office/drawing/2014/main" val="695579167"/>
                      </a:ext>
                    </a:extLst>
                  </a:tr>
                  <a:tr h="2960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400">
                              <a:effectLst/>
                            </a:rPr>
                            <a:t>高</a:t>
                          </a:r>
                          <a:endParaRPr lang="zh-CN" altLang="en-US" sz="14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80744" marR="80744" marT="53829" marB="53829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400">
                              <a:effectLst/>
                            </a:rPr>
                            <a:t>无效</a:t>
                          </a:r>
                          <a:endParaRPr lang="zh-CN" altLang="en-US" sz="14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80744" marR="80744" marT="53829" marB="53829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A、B</a:t>
                          </a:r>
                          <a:r>
                            <a:rPr lang="zh-CN" altLang="en-US" sz="1400" dirty="0">
                              <a:effectLst/>
                            </a:rPr>
                            <a:t>间不通</a:t>
                          </a:r>
                          <a:endParaRPr lang="zh-CN" altLang="en-US" sz="14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80744" marR="80744" marT="53829" marB="53829"/>
                    </a:tc>
                    <a:extLst>
                      <a:ext uri="{0D108BD9-81ED-4DB2-BD59-A6C34878D82A}">
                        <a16:rowId xmlns:a16="http://schemas.microsoft.com/office/drawing/2014/main" val="1557307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0647417"/>
                  </p:ext>
                </p:extLst>
              </p:nvPr>
            </p:nvGraphicFramePr>
            <p:xfrm>
              <a:off x="179512" y="1791734"/>
              <a:ext cx="3815143" cy="128451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02367">
                      <a:extLst>
                        <a:ext uri="{9D8B030D-6E8A-4147-A177-3AD203B41FA5}">
                          <a16:colId xmlns:a16="http://schemas.microsoft.com/office/drawing/2014/main" val="4161772661"/>
                        </a:ext>
                      </a:extLst>
                    </a:gridCol>
                    <a:gridCol w="1241062">
                      <a:extLst>
                        <a:ext uri="{9D8B030D-6E8A-4147-A177-3AD203B41FA5}">
                          <a16:colId xmlns:a16="http://schemas.microsoft.com/office/drawing/2014/main" val="1880062131"/>
                        </a:ext>
                      </a:extLst>
                    </a:gridCol>
                    <a:gridCol w="1271714">
                      <a:extLst>
                        <a:ext uri="{9D8B030D-6E8A-4147-A177-3AD203B41FA5}">
                          <a16:colId xmlns:a16="http://schemas.microsoft.com/office/drawing/2014/main" val="1277954763"/>
                        </a:ext>
                      </a:extLst>
                    </a:gridCol>
                  </a:tblGrid>
                  <a:tr h="32146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0744" marR="80744" marT="53829" marB="53829">
                        <a:blipFill>
                          <a:blip r:embed="rId4"/>
                          <a:stretch>
                            <a:fillRect l="-467" t="-1887" r="-193925" b="-3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DIR</a:t>
                          </a:r>
                          <a:endParaRPr lang="en-US" sz="14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80744" marR="80744" marT="53829" marB="53829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400">
                              <a:effectLst/>
                            </a:rPr>
                            <a:t>操作</a:t>
                          </a:r>
                          <a:endParaRPr lang="zh-CN" altLang="en-US" sz="14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80744" marR="80744" marT="53829" marB="53829"/>
                    </a:tc>
                    <a:extLst>
                      <a:ext uri="{0D108BD9-81ED-4DB2-BD59-A6C34878D82A}">
                        <a16:rowId xmlns:a16="http://schemas.microsoft.com/office/drawing/2014/main" val="350465002"/>
                      </a:ext>
                    </a:extLst>
                  </a:tr>
                  <a:tr h="3210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400" dirty="0">
                              <a:effectLst/>
                            </a:rPr>
                            <a:t>低</a:t>
                          </a:r>
                          <a:endParaRPr lang="zh-CN" altLang="en-US" sz="14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80744" marR="80744" marT="53829" marB="53829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400">
                              <a:effectLst/>
                            </a:rPr>
                            <a:t>低</a:t>
                          </a:r>
                          <a:endParaRPr lang="zh-CN" altLang="en-US" sz="14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80744" marR="80744" marT="53829" marB="53829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</a:t>
                          </a:r>
                          <a:r>
                            <a:rPr lang="zh-CN" altLang="en-US" sz="1400">
                              <a:effectLst/>
                            </a:rPr>
                            <a:t>到</a:t>
                          </a:r>
                          <a:r>
                            <a:rPr lang="en-US" sz="1400">
                              <a:effectLst/>
                            </a:rPr>
                            <a:t>A</a:t>
                          </a:r>
                          <a:endParaRPr lang="en-US" sz="14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80744" marR="80744" marT="53829" marB="53829"/>
                    </a:tc>
                    <a:extLst>
                      <a:ext uri="{0D108BD9-81ED-4DB2-BD59-A6C34878D82A}">
                        <a16:rowId xmlns:a16="http://schemas.microsoft.com/office/drawing/2014/main" val="3910146614"/>
                      </a:ext>
                    </a:extLst>
                  </a:tr>
                  <a:tr h="3210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400">
                              <a:effectLst/>
                            </a:rPr>
                            <a:t>低</a:t>
                          </a:r>
                          <a:endParaRPr lang="zh-CN" altLang="en-US" sz="14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80744" marR="80744" marT="53829" marB="53829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400" dirty="0">
                              <a:effectLst/>
                            </a:rPr>
                            <a:t>高</a:t>
                          </a:r>
                          <a:endParaRPr lang="zh-CN" altLang="en-US" sz="14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80744" marR="80744" marT="53829" marB="53829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</a:t>
                          </a:r>
                          <a:r>
                            <a:rPr lang="zh-CN" altLang="en-US" sz="1400">
                              <a:effectLst/>
                            </a:rPr>
                            <a:t>到</a:t>
                          </a:r>
                          <a:r>
                            <a:rPr lang="en-US" sz="1400">
                              <a:effectLst/>
                            </a:rPr>
                            <a:t>B</a:t>
                          </a:r>
                          <a:endParaRPr lang="en-US" sz="14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80744" marR="80744" marT="53829" marB="53829"/>
                    </a:tc>
                    <a:extLst>
                      <a:ext uri="{0D108BD9-81ED-4DB2-BD59-A6C34878D82A}">
                        <a16:rowId xmlns:a16="http://schemas.microsoft.com/office/drawing/2014/main" val="695579167"/>
                      </a:ext>
                    </a:extLst>
                  </a:tr>
                  <a:tr h="3210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400">
                              <a:effectLst/>
                            </a:rPr>
                            <a:t>高</a:t>
                          </a:r>
                          <a:endParaRPr lang="zh-CN" altLang="en-US" sz="14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80744" marR="80744" marT="53829" marB="53829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400">
                              <a:effectLst/>
                            </a:rPr>
                            <a:t>无效</a:t>
                          </a:r>
                          <a:endParaRPr lang="zh-CN" altLang="en-US" sz="14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80744" marR="80744" marT="53829" marB="53829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A、B</a:t>
                          </a:r>
                          <a:r>
                            <a:rPr lang="zh-CN" altLang="en-US" sz="1400" dirty="0">
                              <a:effectLst/>
                            </a:rPr>
                            <a:t>间不通</a:t>
                          </a:r>
                          <a:endParaRPr lang="zh-CN" altLang="en-US" sz="14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80744" marR="80744" marT="53829" marB="53829"/>
                    </a:tc>
                    <a:extLst>
                      <a:ext uri="{0D108BD9-81ED-4DB2-BD59-A6C34878D82A}">
                        <a16:rowId xmlns:a16="http://schemas.microsoft.com/office/drawing/2014/main" val="1557307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53001" y="3219822"/>
                <a:ext cx="3082895" cy="339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OE</m:t>
                        </m:r>
                      </m:e>
                    </m:acc>
                    <m:r>
                      <a:rPr lang="zh-CN" altLang="en-US" sz="1600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sz="1600" dirty="0" smtClean="0"/>
                  <a:t>DIR</a:t>
                </a:r>
                <a:r>
                  <a:rPr lang="zh-CN" altLang="en-US" sz="1600" dirty="0" smtClean="0"/>
                  <a:t>与信号</a:t>
                </a:r>
                <a:r>
                  <a:rPr lang="zh-CN" altLang="en-US" sz="1600" dirty="0"/>
                  <a:t>传输方向的关系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" y="3219822"/>
                <a:ext cx="3082895" cy="339132"/>
              </a:xfrm>
              <a:prstGeom prst="rect">
                <a:avLst/>
              </a:prstGeom>
              <a:blipFill>
                <a:blip r:embed="rId5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47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</a:t>
            </a:r>
            <a:r>
              <a:rPr lang="en-US" altLang="zh-CN" dirty="0"/>
              <a:t>GPIO</a:t>
            </a:r>
            <a:r>
              <a:rPr lang="zh-CN" altLang="en-US" dirty="0"/>
              <a:t>电平转换电路</a:t>
            </a:r>
          </a:p>
        </p:txBody>
      </p:sp>
      <p:sp>
        <p:nvSpPr>
          <p:cNvPr id="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1520" y="915566"/>
            <a:ext cx="8385423" cy="115212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 那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如果要向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DSP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GPIO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引脚输入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5V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电平，又该怎么设计呢？直接输入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5V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肯定是不行的，会烧坏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DSP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。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TMS320F28335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CAP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引脚通常是用来做输入的，用来捕获方波脉冲，这里就以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CAP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引脚为例来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设计。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pic>
        <p:nvPicPr>
          <p:cNvPr id="7" name="图片 6" descr="2-1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07076" y="2067694"/>
            <a:ext cx="527431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6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TMS320F28335</a:t>
            </a:r>
            <a:r>
              <a:rPr lang="zh-CN" altLang="en-US" dirty="0"/>
              <a:t>的工作环境</a:t>
            </a:r>
          </a:p>
        </p:txBody>
      </p:sp>
      <p:grpSp>
        <p:nvGrpSpPr>
          <p:cNvPr id="120" name="组合 119"/>
          <p:cNvGrpSpPr/>
          <p:nvPr/>
        </p:nvGrpSpPr>
        <p:grpSpPr>
          <a:xfrm>
            <a:off x="2360049" y="3515593"/>
            <a:ext cx="1449005" cy="82277"/>
            <a:chOff x="1807873" y="3515562"/>
            <a:chExt cx="1449005" cy="82277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1807873" y="3549059"/>
              <a:ext cx="1373613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3185860" y="3515562"/>
              <a:ext cx="71018" cy="8227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1687961" y="4289704"/>
            <a:ext cx="2121107" cy="82277"/>
            <a:chOff x="1024878" y="4289673"/>
            <a:chExt cx="2121107" cy="82277"/>
          </a:xfrm>
        </p:grpSpPr>
        <p:sp>
          <p:nvSpPr>
            <p:cNvPr id="5" name="椭圆 4"/>
            <p:cNvSpPr/>
            <p:nvPr/>
          </p:nvSpPr>
          <p:spPr>
            <a:xfrm>
              <a:off x="3059832" y="4289673"/>
              <a:ext cx="82277" cy="8227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024878" y="4306422"/>
              <a:ext cx="2121107" cy="1891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801023" y="2767860"/>
            <a:ext cx="1008000" cy="82277"/>
            <a:chOff x="5606181" y="1674310"/>
            <a:chExt cx="1817858" cy="109703"/>
          </a:xfrm>
        </p:grpSpPr>
        <p:cxnSp>
          <p:nvCxnSpPr>
            <p:cNvPr id="47" name="直接连接符 46"/>
            <p:cNvCxnSpPr/>
            <p:nvPr/>
          </p:nvCxnSpPr>
          <p:spPr>
            <a:xfrm flipV="1">
              <a:off x="5606181" y="1718973"/>
              <a:ext cx="1701399" cy="50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41023" y="2020169"/>
            <a:ext cx="1368000" cy="82277"/>
            <a:chOff x="5149433" y="1674310"/>
            <a:chExt cx="2274606" cy="109703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5149433" y="1718973"/>
              <a:ext cx="2158147" cy="64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505023" y="1272456"/>
            <a:ext cx="2304000" cy="82277"/>
            <a:chOff x="3904783" y="1674310"/>
            <a:chExt cx="3519256" cy="109703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3904783" y="1718973"/>
              <a:ext cx="3402797" cy="101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任意多边形 9"/>
          <p:cNvSpPr/>
          <p:nvPr/>
        </p:nvSpPr>
        <p:spPr>
          <a:xfrm>
            <a:off x="1393482" y="1242809"/>
            <a:ext cx="1553505" cy="3107871"/>
          </a:xfrm>
          <a:custGeom>
            <a:avLst/>
            <a:gdLst>
              <a:gd name="connsiteX0" fmla="*/ 0 w 2468160"/>
              <a:gd name="connsiteY0" fmla="*/ 0 h 4937688"/>
              <a:gd name="connsiteX1" fmla="*/ 251709 w 2468160"/>
              <a:gd name="connsiteY1" fmla="*/ 12711 h 4937688"/>
              <a:gd name="connsiteX2" fmla="*/ 2468160 w 2468160"/>
              <a:gd name="connsiteY2" fmla="*/ 2468844 h 4937688"/>
              <a:gd name="connsiteX3" fmla="*/ 251709 w 2468160"/>
              <a:gd name="connsiteY3" fmla="*/ 4924978 h 4937688"/>
              <a:gd name="connsiteX4" fmla="*/ 0 w 2468160"/>
              <a:gd name="connsiteY4" fmla="*/ 4937688 h 4937688"/>
              <a:gd name="connsiteX5" fmla="*/ 0 w 2468160"/>
              <a:gd name="connsiteY5" fmla="*/ 4688120 h 4937688"/>
              <a:gd name="connsiteX6" fmla="*/ 226192 w 2468160"/>
              <a:gd name="connsiteY6" fmla="*/ 4676698 h 4937688"/>
              <a:gd name="connsiteX7" fmla="*/ 2218592 w 2468160"/>
              <a:gd name="connsiteY7" fmla="*/ 2468844 h 4937688"/>
              <a:gd name="connsiteX8" fmla="*/ 226192 w 2468160"/>
              <a:gd name="connsiteY8" fmla="*/ 260990 h 4937688"/>
              <a:gd name="connsiteX9" fmla="*/ 0 w 2468160"/>
              <a:gd name="connsiteY9" fmla="*/ 249569 h 493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8160" h="4937688">
                <a:moveTo>
                  <a:pt x="0" y="0"/>
                </a:moveTo>
                <a:lnTo>
                  <a:pt x="251709" y="12711"/>
                </a:lnTo>
                <a:cubicBezTo>
                  <a:pt x="1496657" y="139142"/>
                  <a:pt x="2468160" y="1190539"/>
                  <a:pt x="2468160" y="2468844"/>
                </a:cubicBezTo>
                <a:cubicBezTo>
                  <a:pt x="2468160" y="3747149"/>
                  <a:pt x="1496657" y="4798546"/>
                  <a:pt x="251709" y="4924978"/>
                </a:cubicBezTo>
                <a:lnTo>
                  <a:pt x="0" y="4937688"/>
                </a:lnTo>
                <a:lnTo>
                  <a:pt x="0" y="4688120"/>
                </a:lnTo>
                <a:lnTo>
                  <a:pt x="226192" y="4676698"/>
                </a:lnTo>
                <a:cubicBezTo>
                  <a:pt x="1345293" y="4563047"/>
                  <a:pt x="2218592" y="3617931"/>
                  <a:pt x="2218592" y="2468844"/>
                </a:cubicBezTo>
                <a:cubicBezTo>
                  <a:pt x="2218592" y="1319758"/>
                  <a:pt x="1345293" y="374641"/>
                  <a:pt x="226192" y="260990"/>
                </a:cubicBezTo>
                <a:lnTo>
                  <a:pt x="0" y="24956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762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8"/>
          <p:cNvSpPr txBox="1"/>
          <p:nvPr/>
        </p:nvSpPr>
        <p:spPr>
          <a:xfrm>
            <a:off x="3851920" y="1175807"/>
            <a:ext cx="93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工作电压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1"/>
          <p:cNvSpPr txBox="1"/>
          <p:nvPr/>
        </p:nvSpPr>
        <p:spPr>
          <a:xfrm>
            <a:off x="3851920" y="1928594"/>
            <a:ext cx="93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接电源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4"/>
          <p:cNvSpPr txBox="1"/>
          <p:nvPr/>
        </p:nvSpPr>
        <p:spPr>
          <a:xfrm>
            <a:off x="3851920" y="2681381"/>
            <a:ext cx="93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晶振时钟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7"/>
          <p:cNvSpPr txBox="1"/>
          <p:nvPr/>
        </p:nvSpPr>
        <p:spPr>
          <a:xfrm>
            <a:off x="3851920" y="3434168"/>
            <a:ext cx="93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复位电路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70"/>
          <p:cNvSpPr txBox="1"/>
          <p:nvPr/>
        </p:nvSpPr>
        <p:spPr>
          <a:xfrm>
            <a:off x="3851920" y="4186954"/>
            <a:ext cx="93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排除短路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3941" y="2084720"/>
            <a:ext cx="1606829" cy="1424101"/>
            <a:chOff x="467545" y="2084692"/>
            <a:chExt cx="1606829" cy="1424101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467545" y="2084692"/>
              <a:ext cx="1606829" cy="142410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3175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586883" y="2190460"/>
              <a:ext cx="1368152" cy="121256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76200" dist="101600" dir="180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endParaRPr lang="zh-CN" altLang="en-US" sz="2000">
                <a:solidFill>
                  <a:schemeClr val="l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文本框 22"/>
            <p:cNvSpPr txBox="1"/>
            <p:nvPr/>
          </p:nvSpPr>
          <p:spPr>
            <a:xfrm>
              <a:off x="947794" y="2473578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2pPr marL="0" lvl="1">
                <a:defRPr sz="2400" b="1">
                  <a:solidFill>
                    <a:schemeClr val="bg1"/>
                  </a:solidFill>
                  <a:latin typeface="微软雅黑"/>
                  <a:ea typeface="微软雅黑"/>
                </a:defRPr>
              </a:lvl2pPr>
            </a:lstStyle>
            <a:p>
              <a:r>
                <a:rPr lang="zh-CN" altLang="en-US" b="1" dirty="0" smtClean="0">
                  <a:solidFill>
                    <a:schemeClr val="bg1"/>
                  </a:solidFill>
                </a:rPr>
                <a:t>工作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r>
                <a:rPr lang="zh-CN" altLang="en-US" b="1" dirty="0" smtClean="0">
                  <a:solidFill>
                    <a:schemeClr val="bg1"/>
                  </a:solidFill>
                </a:rPr>
                <a:t>环境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571486" y="1038135"/>
            <a:ext cx="614966" cy="545032"/>
            <a:chOff x="1904517" y="1038134"/>
            <a:chExt cx="614966" cy="545032"/>
          </a:xfrm>
        </p:grpSpPr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1904517" y="1038134"/>
              <a:ext cx="614966" cy="54503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905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Freeform 5"/>
            <p:cNvSpPr>
              <a:spLocks noChangeAspect="1"/>
            </p:cNvSpPr>
            <p:nvPr/>
          </p:nvSpPr>
          <p:spPr bwMode="auto">
            <a:xfrm>
              <a:off x="1952417" y="1080587"/>
              <a:ext cx="519166" cy="460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76200" dist="101600" dir="180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r>
                <a:rPr lang="en-US" altLang="zh-CN" sz="2000" dirty="0" smtClean="0">
                  <a:latin typeface="Impact" panose="020B0806030902050204" pitchFamily="34" charset="0"/>
                </a:rPr>
                <a:t>01</a:t>
              </a:r>
              <a:endParaRPr lang="zh-CN" altLang="en-US" sz="200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245377" y="1653957"/>
            <a:ext cx="614966" cy="545032"/>
            <a:chOff x="1904517" y="1038134"/>
            <a:chExt cx="614966" cy="545032"/>
          </a:xfrm>
        </p:grpSpPr>
        <p:sp>
          <p:nvSpPr>
            <p:cNvPr id="105" name="Freeform 5"/>
            <p:cNvSpPr>
              <a:spLocks/>
            </p:cNvSpPr>
            <p:nvPr/>
          </p:nvSpPr>
          <p:spPr bwMode="auto">
            <a:xfrm>
              <a:off x="1904517" y="1038134"/>
              <a:ext cx="614966" cy="54503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905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Freeform 5"/>
            <p:cNvSpPr>
              <a:spLocks noChangeAspect="1"/>
            </p:cNvSpPr>
            <p:nvPr/>
          </p:nvSpPr>
          <p:spPr bwMode="auto">
            <a:xfrm>
              <a:off x="1952417" y="1080587"/>
              <a:ext cx="519166" cy="460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76200" dist="101600" dir="180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r>
                <a:rPr lang="en-US" altLang="zh-CN" sz="2000" dirty="0" smtClean="0">
                  <a:latin typeface="Impact" panose="020B0806030902050204" pitchFamily="34" charset="0"/>
                </a:rPr>
                <a:t>02</a:t>
              </a:r>
              <a:endParaRPr lang="zh-CN" altLang="en-US" sz="200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545985" y="2533107"/>
            <a:ext cx="614966" cy="545032"/>
            <a:chOff x="1904517" y="1038134"/>
            <a:chExt cx="614966" cy="545032"/>
          </a:xfrm>
        </p:grpSpPr>
        <p:sp>
          <p:nvSpPr>
            <p:cNvPr id="108" name="Freeform 5"/>
            <p:cNvSpPr>
              <a:spLocks/>
            </p:cNvSpPr>
            <p:nvPr/>
          </p:nvSpPr>
          <p:spPr bwMode="auto">
            <a:xfrm>
              <a:off x="1904517" y="1038134"/>
              <a:ext cx="614966" cy="54503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905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Freeform 5"/>
            <p:cNvSpPr>
              <a:spLocks noChangeAspect="1"/>
            </p:cNvSpPr>
            <p:nvPr/>
          </p:nvSpPr>
          <p:spPr bwMode="auto">
            <a:xfrm>
              <a:off x="1952417" y="1080587"/>
              <a:ext cx="519166" cy="460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76200" dist="101600" dir="180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r>
                <a:rPr lang="en-US" altLang="zh-CN" sz="2000" dirty="0" smtClean="0">
                  <a:latin typeface="Impact" panose="020B0806030902050204" pitchFamily="34" charset="0"/>
                </a:rPr>
                <a:t>03</a:t>
              </a:r>
              <a:endParaRPr lang="zh-CN" altLang="en-US" sz="200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2245377" y="3403700"/>
            <a:ext cx="614966" cy="545032"/>
            <a:chOff x="1904517" y="1038134"/>
            <a:chExt cx="614966" cy="545032"/>
          </a:xfrm>
        </p:grpSpPr>
        <p:sp>
          <p:nvSpPr>
            <p:cNvPr id="111" name="Freeform 5"/>
            <p:cNvSpPr>
              <a:spLocks/>
            </p:cNvSpPr>
            <p:nvPr/>
          </p:nvSpPr>
          <p:spPr bwMode="auto">
            <a:xfrm>
              <a:off x="1904517" y="1038134"/>
              <a:ext cx="614966" cy="54503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905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Freeform 5"/>
            <p:cNvSpPr>
              <a:spLocks noChangeAspect="1"/>
            </p:cNvSpPr>
            <p:nvPr/>
          </p:nvSpPr>
          <p:spPr bwMode="auto">
            <a:xfrm>
              <a:off x="1952417" y="1080587"/>
              <a:ext cx="519166" cy="460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76200" dist="101600" dir="180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r>
                <a:rPr lang="en-US" altLang="zh-CN" sz="2000" dirty="0" smtClean="0">
                  <a:latin typeface="Impact" panose="020B0806030902050204" pitchFamily="34" charset="0"/>
                </a:rPr>
                <a:t>04</a:t>
              </a:r>
              <a:endParaRPr lang="zh-CN" altLang="en-US" sz="200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1571486" y="4028079"/>
            <a:ext cx="614966" cy="545032"/>
            <a:chOff x="1904517" y="1038134"/>
            <a:chExt cx="614966" cy="545032"/>
          </a:xfrm>
        </p:grpSpPr>
        <p:sp>
          <p:nvSpPr>
            <p:cNvPr id="114" name="Freeform 5"/>
            <p:cNvSpPr>
              <a:spLocks/>
            </p:cNvSpPr>
            <p:nvPr/>
          </p:nvSpPr>
          <p:spPr bwMode="auto">
            <a:xfrm>
              <a:off x="1904517" y="1038134"/>
              <a:ext cx="614966" cy="54503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905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Freeform 5"/>
            <p:cNvSpPr>
              <a:spLocks noChangeAspect="1"/>
            </p:cNvSpPr>
            <p:nvPr/>
          </p:nvSpPr>
          <p:spPr bwMode="auto">
            <a:xfrm>
              <a:off x="1952417" y="1080587"/>
              <a:ext cx="519166" cy="460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76200" dist="101600" dir="180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r>
                <a:rPr lang="en-US" altLang="zh-CN" sz="2000" dirty="0" smtClean="0">
                  <a:latin typeface="Impact" panose="020B0806030902050204" pitchFamily="34" charset="0"/>
                </a:rPr>
                <a:t>05</a:t>
              </a:r>
              <a:endParaRPr lang="zh-CN" altLang="en-US" sz="2000" dirty="0">
                <a:latin typeface="Impact" panose="020B0806030902050204" pitchFamily="34" charset="0"/>
              </a:endParaRPr>
            </a:p>
          </p:txBody>
        </p:sp>
      </p:grpSp>
      <p:sp>
        <p:nvSpPr>
          <p:cNvPr id="116" name="MH_Desc_1"/>
          <p:cNvSpPr/>
          <p:nvPr>
            <p:custDataLst>
              <p:tags r:id="rId1"/>
            </p:custDataLst>
          </p:nvPr>
        </p:nvSpPr>
        <p:spPr>
          <a:xfrm>
            <a:off x="3809023" y="1378871"/>
            <a:ext cx="5056048" cy="285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33605" tIns="0" rIns="133605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内核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电压为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1.9V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I/O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电压为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3.3V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，推荐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TI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公司的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TPS767D301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8" name="MH_Desc_1"/>
          <p:cNvSpPr/>
          <p:nvPr>
            <p:custDataLst>
              <p:tags r:id="rId2"/>
            </p:custDataLst>
          </p:nvPr>
        </p:nvSpPr>
        <p:spPr>
          <a:xfrm>
            <a:off x="3851920" y="2169361"/>
            <a:ext cx="5056048" cy="550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33605" tIns="0" rIns="133605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各个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电源脚和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地脚都要连接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到相应的电源或者地，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比如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V</a:t>
            </a:r>
            <a:r>
              <a:rPr lang="en-US" altLang="zh-CN" sz="600" b="1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DD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引脚接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1.8V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V</a:t>
            </a:r>
            <a:r>
              <a:rPr lang="en-US" altLang="zh-CN" sz="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DDIO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引脚接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3.3V, V</a:t>
            </a:r>
            <a:r>
              <a:rPr lang="en-US" altLang="zh-CN" sz="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SS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引脚接地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1" name="MH_Desc_1"/>
          <p:cNvSpPr/>
          <p:nvPr>
            <p:custDataLst>
              <p:tags r:id="rId3"/>
            </p:custDataLst>
          </p:nvPr>
        </p:nvSpPr>
        <p:spPr>
          <a:xfrm>
            <a:off x="3816424" y="2915714"/>
            <a:ext cx="5220072" cy="550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33605" tIns="0" rIns="133605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用晶振给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TMS320F28335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提供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时钟，所以要确保晶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振电路能够正常起振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2" name="MH_Desc_1"/>
          <p:cNvSpPr/>
          <p:nvPr>
            <p:custDataLst>
              <p:tags r:id="rId4"/>
            </p:custDataLst>
          </p:nvPr>
        </p:nvSpPr>
        <p:spPr>
          <a:xfrm>
            <a:off x="3816424" y="3652997"/>
            <a:ext cx="5220072" cy="550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33605" tIns="0" rIns="133605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错误的复位电路会导致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上电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后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TMS320F28335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一直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在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复位。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3" name="MH_Desc_1"/>
          <p:cNvSpPr/>
          <p:nvPr>
            <p:custDataLst>
              <p:tags r:id="rId5"/>
            </p:custDataLst>
          </p:nvPr>
        </p:nvSpPr>
        <p:spPr>
          <a:xfrm>
            <a:off x="3805192" y="4404224"/>
            <a:ext cx="5220072" cy="550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33605" tIns="0" rIns="133605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确保电路中，特别是电源部分没有短路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0363630"/>
      </p:ext>
    </p:extLst>
  </p:cSld>
  <p:clrMapOvr>
    <a:masterClrMapping/>
  </p:clrMapOvr>
  <p:transition spd="slow" advTm="10000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de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3.7037E-7 L -0.0441 0.28735 " pathEditMode="relative" rAng="0" ptsTypes="AA">
                                          <p:cBhvr>
                                            <p:cTn id="17" dur="1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05" y="1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autoRev="1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500" fill="hold"/>
                                            <p:tgtEl>
                                              <p:spTgt spid="10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accel="50000" decel="50000" autoRev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1.94444E-6 -2.71605E-6 L -0.11771 0.1676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885" y="836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autoRev="1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500" fill="hold"/>
                                            <p:tgtEl>
                                              <p:spTgt spid="10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42" presetClass="path" presetSubtype="0" accel="50000" decel="50000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94444E-6 -3.7037E-7 L -0.1507 -0.00339 " pathEditMode="relative" rAng="0" ptsTypes="AA">
                                          <p:cBhvr>
                                            <p:cTn id="31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535" y="-18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5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accel="50000" decel="50000" autoRev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1.94444E-6 3.82716E-6 L -0.12552 -0.17253 " pathEditMode="relative" rAng="0" ptsTypes="AA">
                                          <p:cBhvr>
                                            <p:cTn id="38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85" y="-864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autoRev="1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500" fill="hold"/>
                                            <p:tgtEl>
                                              <p:spTgt spid="11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2" presetClass="path" presetSubtype="0" accel="50000" decel="50000" autoRev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8.33333E-7 -1.11111E-6 L -0.0441 -0.29413 " pathEditMode="relative" rAng="0" ptsTypes="AA">
                                          <p:cBhvr>
                                            <p:cTn id="45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05" y="-1472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500" fill="hold"/>
                                            <p:tgtEl>
                                              <p:spTgt spid="11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7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900" decel="100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2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900" decel="100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87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900" decel="100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9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0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10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2" dur="10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3" dur="10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900" decel="1000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117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9" dur="10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0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900" decel="100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58" grpId="0"/>
          <p:bldP spid="61" grpId="0"/>
          <p:bldP spid="64" grpId="0"/>
          <p:bldP spid="67" grpId="0"/>
          <p:bldP spid="70" grpId="0"/>
          <p:bldP spid="116" grpId="0"/>
          <p:bldP spid="118" grpId="0"/>
          <p:bldP spid="121" grpId="0"/>
          <p:bldP spid="122" grpId="0"/>
          <p:bldP spid="1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de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3.7037E-7 L -0.0441 0.28735 " pathEditMode="relative" rAng="0" ptsTypes="AA">
                                          <p:cBhvr>
                                            <p:cTn id="17" dur="1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05" y="1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autoRev="1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500" fill="hold"/>
                                            <p:tgtEl>
                                              <p:spTgt spid="10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accel="50000" decel="50000" autoRev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1.94444E-6 -2.71605E-6 L -0.11771 0.1676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885" y="836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autoRev="1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500" fill="hold"/>
                                            <p:tgtEl>
                                              <p:spTgt spid="10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42" presetClass="path" presetSubtype="0" accel="50000" decel="50000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94444E-6 -3.7037E-7 L -0.1507 -0.00339 " pathEditMode="relative" rAng="0" ptsTypes="AA">
                                          <p:cBhvr>
                                            <p:cTn id="31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535" y="-18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" presetID="6" presetClass="emph" presetSubtype="0" autoRev="1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Scale>
                                          <p:cBhvr>
                                            <p:cTn id="33" dur="500" fill="hold"/>
                                            <p:tgtEl>
                                              <p:spTgt spid="10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accel="50000" decel="50000" autoRev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1.94444E-6 3.82716E-6 L -0.12552 -0.17253 " pathEditMode="relative" rAng="0" ptsTypes="AA">
                                          <p:cBhvr>
                                            <p:cTn id="38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85" y="-864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autoRev="1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500" fill="hold"/>
                                            <p:tgtEl>
                                              <p:spTgt spid="11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2" presetClass="path" presetSubtype="0" accel="50000" decel="50000" autoRev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8.33333E-7 -1.11111E-6 L -0.0441 -0.29413 " pathEditMode="relative" rAng="0" ptsTypes="AA">
                                          <p:cBhvr>
                                            <p:cTn id="45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05" y="-1472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500" fill="hold"/>
                                            <p:tgtEl>
                                              <p:spTgt spid="11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7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900" decel="100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2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900" decel="100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87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900" decel="100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9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0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10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2" dur="10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3" dur="10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900" decel="1000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117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9" dur="10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0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900" decel="100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58" grpId="0"/>
          <p:bldP spid="61" grpId="0"/>
          <p:bldP spid="64" grpId="0"/>
          <p:bldP spid="67" grpId="0"/>
          <p:bldP spid="70" grpId="0"/>
          <p:bldP spid="116" grpId="0"/>
          <p:bldP spid="118" grpId="0"/>
          <p:bldP spid="121" grpId="0"/>
          <p:bldP spid="122" grpId="0"/>
          <p:bldP spid="123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</a:t>
            </a:r>
            <a:r>
              <a:rPr lang="en-US" altLang="zh-CN" dirty="0"/>
              <a:t>GPIO</a:t>
            </a:r>
            <a:r>
              <a:rPr lang="zh-CN" altLang="en-US" dirty="0"/>
              <a:t>电平转换电路</a:t>
            </a:r>
          </a:p>
        </p:txBody>
      </p:sp>
      <p:sp>
        <p:nvSpPr>
          <p:cNvPr id="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08104" y="915566"/>
            <a:ext cx="3598922" cy="3240360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图中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使用的电平转换芯片是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SN74CBTD3384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，它是具有电平转换功能的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10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位双向总线开关，其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VCC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脚接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5V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VDD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，两个使能信号都接低电平。其信号也有两组，一组是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A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，另一组是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B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，这两组信号是互通的，没有方向限制。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pic>
        <p:nvPicPr>
          <p:cNvPr id="7" name="图片 6" descr="2-1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843558"/>
            <a:ext cx="5274310" cy="2914650"/>
          </a:xfrm>
          <a:prstGeom prst="rect">
            <a:avLst/>
          </a:prstGeom>
        </p:spPr>
      </p:pic>
      <p:sp>
        <p:nvSpPr>
          <p:cNvPr id="5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3508" y="3914874"/>
            <a:ext cx="8856984" cy="110514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 如果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B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端输入的是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5V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信号，那输出的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A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端是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3.3V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信号；如果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A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端输入的是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3.3V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的信号，那输出的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B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端也是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3.3V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信号。这样就可以在外部接口输入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5V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的信号，通过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SN74CBTD3384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转换后，再安全输入给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DSP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519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</a:t>
            </a:r>
            <a:r>
              <a:rPr lang="en-US" altLang="zh-CN" dirty="0"/>
              <a:t>ADC</a:t>
            </a:r>
            <a:r>
              <a:rPr lang="zh-CN" altLang="en-US" dirty="0"/>
              <a:t>调理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sp>
        <p:nvSpPr>
          <p:cNvPr id="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3772" y="1203598"/>
            <a:ext cx="8676456" cy="367240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TMS320F28335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有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16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路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12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位的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ADC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模块，可处理的电压范围为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0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～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，但在实际使用中，待测量电压范围常常超过这个范围。比如使用霍尔传感器对交流电压或电流采样后的值通常为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-2.5V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～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2.5V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，不同的传感器输出的电压也可能会不同，显然这时候就不能直接将电压接到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ADC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的输入端口上，否则会损坏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ADC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模块。解决这个问题有两个方法，一个是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给芯片设计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外扩的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ADC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电路，像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HDSP-SUPER28835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HDSP-INDUS28335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上都外扩有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16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位精度的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AD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芯片，采样范围是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-10V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～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10V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。另一个是坚持使用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TMS320F28335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内部的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ADC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模块，但需要在其外部设计一个信号调理电路，如图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2-12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所示，该电路输入的电压为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-5V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～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5V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，转换后为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0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～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90452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</a:t>
            </a:r>
            <a:r>
              <a:rPr lang="en-US" altLang="zh-CN" dirty="0"/>
              <a:t>ADC</a:t>
            </a:r>
            <a:r>
              <a:rPr lang="zh-CN" altLang="en-US" dirty="0"/>
              <a:t>调理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sp>
        <p:nvSpPr>
          <p:cNvPr id="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51620" y="3507854"/>
            <a:ext cx="6840760" cy="110445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上图的电路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中：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R11=100Ω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C11=0.1uF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R12=5.1K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R13=5.1K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R14=100Ω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R15=2K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R16=30K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。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LM358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为通用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运算放大器。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pic>
        <p:nvPicPr>
          <p:cNvPr id="4" name="图片 3" descr="2-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6107" y="843558"/>
            <a:ext cx="4871786" cy="249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</a:t>
            </a:r>
            <a:r>
              <a:rPr lang="en-US" altLang="zh-CN" dirty="0"/>
              <a:t>ADC</a:t>
            </a:r>
            <a:r>
              <a:rPr lang="zh-CN" altLang="en-US" dirty="0"/>
              <a:t>调理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sp>
        <p:nvSpPr>
          <p:cNvPr id="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5576" y="987574"/>
            <a:ext cx="7992887" cy="720080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根据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电路原理不难可以得到输入电压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XAD0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和输出电压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AINA0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之间的关系：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053791" y="1635646"/>
                <a:ext cx="3396456" cy="578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𝐴𝐼𝑁𝐴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𝑉𝐷𝐷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𝑋𝐴𝐷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791" y="1635646"/>
                <a:ext cx="3396456" cy="578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39552" y="2259325"/>
            <a:ext cx="799288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上述式子是理论关系，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VDD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5V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，因此，当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XAD0=-5V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时，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AINA0=0V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；当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XAD0=5V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时，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AINA0=3.02V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。也就是电路将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-5V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～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5V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的输入电压转化为了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～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3V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。电路中建议选用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1%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精度的电阻，转换精度会受到电阻误差和电源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VDD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的影响，所以在实际使用时，需要根据实测结果来调整下电压转换的系数。</a:t>
            </a:r>
          </a:p>
        </p:txBody>
      </p:sp>
    </p:spTree>
    <p:extLst>
      <p:ext uri="{BB962C8B-B14F-4D97-AF65-F5344CB8AC3E}">
        <p14:creationId xmlns:p14="http://schemas.microsoft.com/office/powerpoint/2010/main" val="285068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</a:t>
            </a:r>
            <a:r>
              <a:rPr lang="en-US" altLang="zh-CN" dirty="0"/>
              <a:t>ADC</a:t>
            </a:r>
            <a:r>
              <a:rPr lang="zh-CN" altLang="en-US" dirty="0"/>
              <a:t>调理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sp>
        <p:nvSpPr>
          <p:cNvPr id="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3107016"/>
            <a:ext cx="8568951" cy="1624974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图中的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R11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C11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构成了一个一阶无源低通滤波器，可以滤掉待测电压中可能夹杂的高频噪声信号，也可以防止瞬时的尖峰脉冲损坏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ADC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采样模块。另外，也可以在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ADC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引脚的前端加一个瞬态抑制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二极管（图中未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画出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），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以防止输入电压超过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3V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pic>
        <p:nvPicPr>
          <p:cNvPr id="8" name="图片 7" descr="2-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3275" y="839333"/>
            <a:ext cx="4277449" cy="21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8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</a:t>
            </a:r>
            <a:r>
              <a:rPr lang="zh-CN" altLang="en-US" dirty="0"/>
              <a:t>串口通信电路</a:t>
            </a:r>
          </a:p>
        </p:txBody>
      </p:sp>
      <p:sp>
        <p:nvSpPr>
          <p:cNvPr id="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3107016"/>
            <a:ext cx="8856984" cy="2036484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TMS320F28335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虽然一共有三个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SCI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模块，但是由于其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GPIO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引脚都是多种功能复用的，在实际使用时需要兼顾其他功能，得综合考虑其资源，所以不一定这三个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SCI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模块都能用的起来。比较常用的是将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SCI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模块设计成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RS232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或者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RS485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的串行通信接口。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RS232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是全双工的通信模式，将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SCIB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模块设计成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RS232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的电路如图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2-13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所示。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pic>
        <p:nvPicPr>
          <p:cNvPr id="5" name="图片 4" descr="2-1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34845" y="745133"/>
            <a:ext cx="5274310" cy="22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39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</a:t>
            </a:r>
            <a:r>
              <a:rPr lang="zh-CN" altLang="en-US" dirty="0"/>
              <a:t>串口通信电路</a:t>
            </a:r>
          </a:p>
        </p:txBody>
      </p:sp>
      <p:sp>
        <p:nvSpPr>
          <p:cNvPr id="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3107016"/>
            <a:ext cx="8856984" cy="2036484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RS232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是全双工的通信模式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，如图是用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MAX3232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芯片将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SCIB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模块设计成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RS232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电路。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MAX3232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采用专有的低压差发送器输出级，利用双电荷泵在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3.0V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～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5.5V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电源功能时能够实现真正的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RS232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性能，通常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MAX3232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供电电压为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3.3V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或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5V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，图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2-13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中供电电源接的是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3.3V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</a:t>
            </a:r>
            <a:r>
              <a:rPr lang="en-US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Vcc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。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RS232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通信通常可以采用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DB9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接口。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pic>
        <p:nvPicPr>
          <p:cNvPr id="5" name="图片 4" descr="2-1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34845" y="745133"/>
            <a:ext cx="5274310" cy="22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5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</a:t>
            </a:r>
            <a:r>
              <a:rPr lang="zh-CN" altLang="en-US" dirty="0"/>
              <a:t>串口通信电路</a:t>
            </a:r>
          </a:p>
        </p:txBody>
      </p:sp>
      <p:sp>
        <p:nvSpPr>
          <p:cNvPr id="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3568" y="1311610"/>
            <a:ext cx="7776864" cy="2520280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RS232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接口可以实现点对点的通信，就是一台具有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RS232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接口的设备与另一台具有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RS232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接口的设备之间进行通信，但这种方式不能实现联网功能。为了解决这个问题，就出现了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RS485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通信接口。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RS485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通常是半双工的模式，采用两线制进行通信。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RS485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接口具有平衡驱动器和差分接收器，同时由于采用差分信号进行逻辑判断，与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RS232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相比，其具有传输速率高、通信距离远、抗噪声干扰性好等优点，实际使用时可采用屏蔽双绞线来进行通信。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019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</a:t>
            </a:r>
            <a:r>
              <a:rPr lang="zh-CN" altLang="en-US" dirty="0"/>
              <a:t>串口通信电路</a:t>
            </a:r>
          </a:p>
        </p:txBody>
      </p:sp>
      <p:sp>
        <p:nvSpPr>
          <p:cNvPr id="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3568" y="3075806"/>
            <a:ext cx="7776864" cy="187220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图中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使用了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MAX485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芯片，当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485EN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为高电平时，发送功能被使能；当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485EN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为低电平时，接收功能被使能。图中的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TVS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管是瞬态抑制二极管，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B1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B2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是磁珠，这样设计可以保护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RS485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接口后面的电路元件不因瞬态高压冲击而损坏，同时还可以有效防止静电放电、浪涌电流、开关噪声等影响。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pic>
        <p:nvPicPr>
          <p:cNvPr id="4" name="图片 3" descr="2-1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34845" y="843558"/>
            <a:ext cx="5274310" cy="21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·CAN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sp>
        <p:nvSpPr>
          <p:cNvPr id="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3568" y="1275606"/>
            <a:ext cx="7776864" cy="3240360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TMS320F28335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具有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个</a:t>
            </a:r>
            <a:r>
              <a:rPr lang="en-US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eCAN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模块，支持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CAN2.0B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协议，可以实现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CAN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网络的通信。通常，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CAN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总线上的信号使用差分电压进行传送，两条信号线被称为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CAN_H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CAN_L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，静态时均是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2.5V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左右，这时候的状态表示为逻辑“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1”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，也可以叫做“隐性”电平。用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CAN_H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的电平比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CAN_L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的电平高的状态表示逻辑“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0”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，称为“显性”电平，此时，通常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CAN_H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的电平为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3.5V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CAN_L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的电平为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1.5V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。为了使得</a:t>
            </a:r>
            <a:r>
              <a:rPr lang="en-US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eCAN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模块的电平符合高速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CAN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总线的电平特性，在</a:t>
            </a:r>
            <a:r>
              <a:rPr lang="en-US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eCAN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模块和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CAN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总线之间需要增加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CAN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的电平转换器件，比如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3.3V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CAN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发送接收器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SN65HVD232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26828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</a:t>
            </a:r>
            <a:r>
              <a:rPr lang="zh-CN" altLang="en-US" dirty="0"/>
              <a:t>电源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sp>
        <p:nvSpPr>
          <p:cNvPr id="3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55976" y="1923678"/>
            <a:ext cx="4536504" cy="151216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左侧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为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TPS767D301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的输入部分，右侧为输出部分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。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TPS767D301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由输入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1IN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和输出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1OUT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、输入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2IN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和输出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2OUT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组成。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pic>
        <p:nvPicPr>
          <p:cNvPr id="14" name="图片 13" descr="2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581" y="1000297"/>
            <a:ext cx="3901379" cy="363332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87624" y="4633618"/>
            <a:ext cx="249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电源芯片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TPS767D301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545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·CAN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pic>
        <p:nvPicPr>
          <p:cNvPr id="4" name="图片 3" descr="2-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91" y="1479845"/>
            <a:ext cx="7060617" cy="21838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65933" y="3867894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dirty="0">
                <a:latin typeface="+mn-ea"/>
                <a:cs typeface="Times New Roman" panose="02020603050405020304" pitchFamily="18" charset="0"/>
              </a:rPr>
              <a:t>CAN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电路示意图</a:t>
            </a:r>
            <a:endParaRPr lang="en-US" altLang="zh-CN" dirty="0" smtClean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·I2C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sp>
        <p:nvSpPr>
          <p:cNvPr id="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5576" y="1910606"/>
            <a:ext cx="7776864" cy="195728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I2C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总线是由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PHILIPS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公司开发的两线式串行总线，用于连接微处理器及其外围设备，是通信控制领域广泛采用的一种总线标准。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TMS320F28335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内部就集成有一个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I2C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接口，可以非常方便地用其来连接一些同样具有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I2C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接口的外设。比如在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SUPER28335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的核心板上，设计有实时时钟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RTC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电路，就是用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I2C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接口来连接的。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48499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·I2C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sp>
        <p:nvSpPr>
          <p:cNvPr id="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52120" y="894407"/>
            <a:ext cx="3312368" cy="3095893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图中的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DS1338-33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是一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款具有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I2C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接口的日历时钟芯片，它可以为系统提供准确的时间参数，包括年、月、日、 时、分、秒等信息，这个在电力系统里经常会用到，可以记录故障发生的时间以便于分析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pic>
        <p:nvPicPr>
          <p:cNvPr id="4" name="图片 3" descr="2-1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504" y="915566"/>
            <a:ext cx="5274310" cy="2757170"/>
          </a:xfrm>
          <a:prstGeom prst="rect">
            <a:avLst/>
          </a:prstGeom>
        </p:spPr>
      </p:pic>
      <p:sp>
        <p:nvSpPr>
          <p:cNvPr id="5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7544" y="3990301"/>
            <a:ext cx="7829023" cy="79208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图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中的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BATTERY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为纽扣电池座，需要放置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的纽扣电池，可以在板子没有电源的期间继续给时钟电路供电。</a:t>
            </a:r>
          </a:p>
        </p:txBody>
      </p:sp>
    </p:spTree>
    <p:extLst>
      <p:ext uri="{BB962C8B-B14F-4D97-AF65-F5344CB8AC3E}">
        <p14:creationId xmlns:p14="http://schemas.microsoft.com/office/powerpoint/2010/main" val="138162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调试的注意事项</a:t>
            </a:r>
            <a:endParaRPr lang="zh-CN" altLang="en-US" dirty="0"/>
          </a:p>
        </p:txBody>
      </p:sp>
      <p:sp>
        <p:nvSpPr>
          <p:cNvPr id="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7584" y="1563638"/>
            <a:ext cx="7776864" cy="3095893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在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调试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TMS320F28335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的硬件电路时，可能会遇到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DSP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芯片烧了的情况，如果是自己做的自然没话说，如果是买的开发板，那就有可能会怪开发板的质量，这里就需要来讲一讲调试。首先，硬件调试过程中烧掉东西是很正常的现象，无论是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DSP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芯片，还是其他芯片，又或者是电容、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MOSFET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、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IGBT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等器件，就算是一个做硬件做了很多年的工程师，在工作过程中也难免不烧东西，经验就是在烧器件，在克服困难与挫折的过程中慢慢累积出来的。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67262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调试的注意事项</a:t>
            </a:r>
            <a:endParaRPr lang="zh-CN" altLang="en-US" dirty="0"/>
          </a:p>
        </p:txBody>
      </p:sp>
      <p:sp>
        <p:nvSpPr>
          <p:cNvPr id="17" name="椭圆 34"/>
          <p:cNvSpPr/>
          <p:nvPr/>
        </p:nvSpPr>
        <p:spPr>
          <a:xfrm rot="18900000">
            <a:off x="4607136" y="2515311"/>
            <a:ext cx="1471761" cy="189277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8" name="矩形 27"/>
          <p:cNvSpPr/>
          <p:nvPr/>
        </p:nvSpPr>
        <p:spPr>
          <a:xfrm>
            <a:off x="2843808" y="1347589"/>
            <a:ext cx="1825580" cy="1812954"/>
          </a:xfrm>
          <a:custGeom>
            <a:avLst/>
            <a:gdLst/>
            <a:ahLst/>
            <a:cxnLst/>
            <a:rect l="l" t="t" r="r" b="b"/>
            <a:pathLst>
              <a:path w="1825580" h="1812954">
                <a:moveTo>
                  <a:pt x="864334" y="0"/>
                </a:moveTo>
                <a:cubicBezTo>
                  <a:pt x="1085537" y="0"/>
                  <a:pt x="1306740" y="84386"/>
                  <a:pt x="1475512" y="253158"/>
                </a:cubicBezTo>
                <a:cubicBezTo>
                  <a:pt x="1744300" y="521946"/>
                  <a:pt x="1799052" y="923720"/>
                  <a:pt x="1636245" y="1244950"/>
                </a:cubicBezTo>
                <a:lnTo>
                  <a:pt x="1825580" y="1812954"/>
                </a:lnTo>
                <a:lnTo>
                  <a:pt x="1264534" y="1625940"/>
                </a:lnTo>
                <a:cubicBezTo>
                  <a:pt x="940290" y="1801209"/>
                  <a:pt x="527470" y="1749823"/>
                  <a:pt x="253158" y="1475512"/>
                </a:cubicBezTo>
                <a:cubicBezTo>
                  <a:pt x="-84386" y="1137968"/>
                  <a:pt x="-84386" y="590701"/>
                  <a:pt x="253157" y="253157"/>
                </a:cubicBezTo>
                <a:cubicBezTo>
                  <a:pt x="421929" y="84385"/>
                  <a:pt x="643131" y="0"/>
                  <a:pt x="864334" y="0"/>
                </a:cubicBezTo>
                <a:close/>
              </a:path>
            </a:pathLst>
          </a:cu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3175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446611" y="987574"/>
            <a:ext cx="3949472" cy="3949472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35194" y="1059590"/>
            <a:ext cx="928717" cy="928717"/>
            <a:chOff x="2779187" y="1131590"/>
            <a:chExt cx="928717" cy="928717"/>
          </a:xfrm>
        </p:grpSpPr>
        <p:sp>
          <p:nvSpPr>
            <p:cNvPr id="21" name="椭圆 20"/>
            <p:cNvSpPr/>
            <p:nvPr/>
          </p:nvSpPr>
          <p:spPr>
            <a:xfrm>
              <a:off x="2779187" y="1131590"/>
              <a:ext cx="928717" cy="9287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TextBox 6"/>
            <p:cNvSpPr txBox="1"/>
            <p:nvPr/>
          </p:nvSpPr>
          <p:spPr>
            <a:xfrm>
              <a:off x="2804545" y="1388895"/>
              <a:ext cx="878001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prstClr val="white"/>
                  </a:solidFill>
                  <a:latin typeface="Impact" panose="020B0806030902050204" pitchFamily="34" charset="0"/>
                  <a:ea typeface="+mj-ea"/>
                </a:rPr>
                <a:t>01</a:t>
              </a:r>
              <a:endParaRPr lang="zh-CN" altLang="en-US" sz="2000" dirty="0" smtClean="0">
                <a:solidFill>
                  <a:prstClr val="white"/>
                </a:solidFill>
                <a:latin typeface="Impact" panose="020B0806030902050204" pitchFamily="34" charset="0"/>
                <a:ea typeface="+mj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42469" y="3718918"/>
            <a:ext cx="783495" cy="792000"/>
            <a:chOff x="5736633" y="2828278"/>
            <a:chExt cx="928717" cy="928717"/>
          </a:xfrm>
          <a:solidFill>
            <a:schemeClr val="accent3"/>
          </a:solidFill>
        </p:grpSpPr>
        <p:sp>
          <p:nvSpPr>
            <p:cNvPr id="24" name="椭圆 23"/>
            <p:cNvSpPr/>
            <p:nvPr/>
          </p:nvSpPr>
          <p:spPr>
            <a:xfrm>
              <a:off x="5736633" y="2828278"/>
              <a:ext cx="928717" cy="928717"/>
            </a:xfrm>
            <a:prstGeom prst="ellipse">
              <a:avLst/>
            </a:prstGeom>
            <a:grpFill/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Box 8"/>
            <p:cNvSpPr txBox="1"/>
            <p:nvPr/>
          </p:nvSpPr>
          <p:spPr>
            <a:xfrm>
              <a:off x="5838181" y="3076093"/>
              <a:ext cx="725620" cy="43308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prstClr val="white"/>
                  </a:solidFill>
                  <a:latin typeface="Impact" panose="020B0806030902050204" pitchFamily="34" charset="0"/>
                  <a:ea typeface="+mj-ea"/>
                </a:rPr>
                <a:t>02</a:t>
              </a:r>
              <a:endParaRPr lang="zh-CN" altLang="en-US" sz="2400" dirty="0" smtClean="0">
                <a:solidFill>
                  <a:prstClr val="white"/>
                </a:solidFill>
                <a:latin typeface="Impact" panose="020B0806030902050204" pitchFamily="34" charset="0"/>
                <a:ea typeface="+mj-ea"/>
              </a:endParaRPr>
            </a:p>
          </p:txBody>
        </p:sp>
      </p:grpSp>
      <p:sp>
        <p:nvSpPr>
          <p:cNvPr id="26" name="TextBox 11"/>
          <p:cNvSpPr txBox="1"/>
          <p:nvPr/>
        </p:nvSpPr>
        <p:spPr>
          <a:xfrm>
            <a:off x="2924944" y="1986347"/>
            <a:ext cx="163859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chemeClr val="accent1"/>
                </a:solidFill>
                <a:latin typeface="+mj-ea"/>
                <a:ea typeface="+mj-ea"/>
              </a:rPr>
              <a:t>检查</a:t>
            </a:r>
            <a:r>
              <a:rPr lang="en-US" altLang="zh-CN" sz="2800" b="1" dirty="0" smtClean="0">
                <a:solidFill>
                  <a:schemeClr val="accent1"/>
                </a:solidFill>
                <a:latin typeface="+mj-ea"/>
                <a:ea typeface="+mj-ea"/>
              </a:rPr>
              <a:t>DSP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4930579" y="3374318"/>
            <a:ext cx="12105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rgbClr val="FCFCFC"/>
                </a:solidFill>
                <a:latin typeface="+mj-ea"/>
                <a:ea typeface="+mj-ea"/>
              </a:rPr>
              <a:t>检查电源</a:t>
            </a:r>
            <a:endParaRPr lang="zh-CN" altLang="en-US" sz="2000" b="1" dirty="0">
              <a:solidFill>
                <a:srgbClr val="FCFCFC"/>
              </a:solidFill>
              <a:latin typeface="+mj-ea"/>
              <a:ea typeface="+mj-ea"/>
            </a:endParaRPr>
          </a:p>
        </p:txBody>
      </p:sp>
      <p:sp>
        <p:nvSpPr>
          <p:cNvPr id="28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2005" y="987574"/>
            <a:ext cx="2435116" cy="3095893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电路板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上电后，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DSP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迅速发烫，手指无法长时间接触芯片表面。这里要和芯片正常运行时的发热区别开来，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DSP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运行时会产生热量，有时候手感温度也是比较热的，但并不是异常情况。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sp>
        <p:nvSpPr>
          <p:cNvPr id="29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57769" y="1229209"/>
            <a:ext cx="2435116" cy="3095893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检查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DSP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的电源，在之前电源都正常的情况下，如果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3.3V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和地出现短路，或者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1.9V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和地短路，都说明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DSP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芯片已经烧了。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3736" y="2520656"/>
            <a:ext cx="5910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en-US" sz="3200" dirty="0" smtClean="0">
                <a:latin typeface="+mn-ea"/>
                <a:cs typeface="Times New Roman" panose="02020603050405020304" pitchFamily="18" charset="0"/>
              </a:rPr>
              <a:t>如何判断</a:t>
            </a:r>
            <a:r>
              <a:rPr lang="en-US" altLang="zh-CN" sz="3200" dirty="0">
                <a:latin typeface="+mn-ea"/>
                <a:cs typeface="Times New Roman" panose="02020603050405020304" pitchFamily="18" charset="0"/>
              </a:rPr>
              <a:t>DSP</a:t>
            </a:r>
            <a:r>
              <a:rPr lang="zh-CN" altLang="en-US" sz="3200" dirty="0">
                <a:latin typeface="+mn-ea"/>
                <a:cs typeface="Times New Roman" panose="02020603050405020304" pitchFamily="18" charset="0"/>
              </a:rPr>
              <a:t>芯片已经烧了呢？</a:t>
            </a:r>
            <a:endParaRPr lang="zh-CN" altLang="en-US" sz="36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72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xit" presetSubtype="8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6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8" grpId="0" animBg="1"/>
          <p:bldP spid="19" grpId="0" animBg="1"/>
          <p:bldP spid="26" grpId="0"/>
          <p:bldP spid="27" grpId="0"/>
          <p:bldP spid="28" grpId="0"/>
          <p:bldP spid="29" grpId="0"/>
          <p:bldP spid="3" grpId="0"/>
          <p:bldP spid="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xit" presetSubtype="8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6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8" grpId="0" animBg="1"/>
          <p:bldP spid="19" grpId="0" animBg="1"/>
          <p:bldP spid="26" grpId="0"/>
          <p:bldP spid="27" grpId="0"/>
          <p:bldP spid="28" grpId="0"/>
          <p:bldP spid="29" grpId="0"/>
          <p:bldP spid="3" grpId="0"/>
          <p:bldP spid="3" grpId="1"/>
        </p:bldLst>
      </p:timing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调试的注意事项</a:t>
            </a:r>
          </a:p>
        </p:txBody>
      </p:sp>
      <p:sp>
        <p:nvSpPr>
          <p:cNvPr id="3" name="TextBox 18"/>
          <p:cNvSpPr txBox="1"/>
          <p:nvPr/>
        </p:nvSpPr>
        <p:spPr>
          <a:xfrm>
            <a:off x="1836000" y="1076348"/>
            <a:ext cx="6984472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+mn-ea"/>
                <a:sym typeface="+mn-lt"/>
              </a:rPr>
              <a:t>TMS320F28335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+mn-ea"/>
                <a:sym typeface="+mn-lt"/>
              </a:rPr>
              <a:t>的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+mn-ea"/>
                <a:sym typeface="+mn-lt"/>
              </a:rPr>
              <a:t>GPIO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+mn-ea"/>
                <a:sym typeface="+mn-lt"/>
              </a:rPr>
              <a:t>电源是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+mn-ea"/>
                <a:sym typeface="+mn-lt"/>
              </a:rPr>
              <a:t>3.3V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+mn-ea"/>
                <a:sym typeface="+mn-lt"/>
              </a:rPr>
              <a:t>ADC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+mn-ea"/>
                <a:sym typeface="+mn-lt"/>
              </a:rPr>
              <a:t>采样范围是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+mn-ea"/>
                <a:sym typeface="+mn-lt"/>
              </a:rPr>
              <a:t>0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+mn-ea"/>
                <a:sym typeface="+mn-lt"/>
              </a:rPr>
              <a:t>～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+mn-ea"/>
                <a:sym typeface="+mn-lt"/>
              </a:rPr>
              <a:t>3V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+mn-ea"/>
                <a:sym typeface="+mn-lt"/>
              </a:rPr>
              <a:t>，因此，给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+mn-ea"/>
                <a:sym typeface="+mn-lt"/>
              </a:rPr>
              <a:t>GPIO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+mn-ea"/>
                <a:sym typeface="+mn-lt"/>
              </a:rPr>
              <a:t>引脚或者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+mn-ea"/>
                <a:sym typeface="+mn-lt"/>
              </a:rPr>
              <a:t>AD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+mn-ea"/>
                <a:sym typeface="+mn-lt"/>
              </a:rPr>
              <a:t>引脚输入电压时，一定要控制在这个范围。特别是使用开关电源来施加电压，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+mn-ea"/>
                <a:sym typeface="+mn-lt"/>
              </a:rPr>
              <a:t>需要避免开关电源瞬时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+mn-ea"/>
                <a:sym typeface="+mn-lt"/>
              </a:rPr>
              <a:t>的尖峰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+mn-ea"/>
                <a:sym typeface="+mn-lt"/>
              </a:rPr>
              <a:t>脉冲损坏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+mn-ea"/>
                <a:sym typeface="+mn-lt"/>
              </a:rPr>
              <a:t>DSP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rgbClr val="000000">
                  <a:lumMod val="50000"/>
                  <a:lumOff val="50000"/>
                </a:srgb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1836000" y="2174718"/>
            <a:ext cx="583234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ea typeface="+mn-ea"/>
                <a:cs typeface="+mn-ea"/>
                <a:sym typeface="+mn-lt"/>
              </a:rPr>
              <a:t>调试时，尽量避免因贪图方便而热插拔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ea typeface="+mn-ea"/>
                <a:cs typeface="+mn-ea"/>
                <a:sym typeface="+mn-lt"/>
              </a:rPr>
              <a:t>JTAG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ea typeface="+mn-ea"/>
                <a:cs typeface="+mn-ea"/>
                <a:sym typeface="+mn-lt"/>
              </a:rPr>
              <a:t>接口</a:t>
            </a:r>
            <a:r>
              <a: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ea typeface="+mn-ea"/>
                <a:cs typeface="+mn-ea"/>
                <a:sym typeface="+mn-lt"/>
              </a:rPr>
              <a:t>。</a:t>
            </a:r>
            <a:endParaRPr lang="en-US" altLang="zh-CN" dirty="0">
              <a:solidFill>
                <a:srgbClr val="000000">
                  <a:lumMod val="50000"/>
                  <a:lumOff val="50000"/>
                </a:srgb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5" name="TextBox 20"/>
          <p:cNvSpPr txBox="1"/>
          <p:nvPr/>
        </p:nvSpPr>
        <p:spPr>
          <a:xfrm>
            <a:off x="1836000" y="2931790"/>
            <a:ext cx="730800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用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示波器观测引脚波形时，切勿直接去测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DSP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的引脚，因为探头的触碰，一不小心就会造成</a:t>
            </a:r>
            <a:r>
              <a:rPr lang="en-US" altLang="zh-CN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DSP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引脚间的短路，可以将需要观测的引脚在电路外部接口上找到对应的引脚，接好线后再给电路上电进行观测。</a:t>
            </a:r>
            <a:endParaRPr lang="en-US" altLang="zh-CN" sz="1600" dirty="0">
              <a:solidFill>
                <a:srgbClr val="000000">
                  <a:lumMod val="50000"/>
                  <a:lumOff val="50000"/>
                </a:srgbClr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827888" y="2962430"/>
            <a:ext cx="756000" cy="756000"/>
            <a:chOff x="1902349" y="5244316"/>
            <a:chExt cx="829228" cy="829228"/>
          </a:xfrm>
        </p:grpSpPr>
        <p:sp>
          <p:nvSpPr>
            <p:cNvPr id="7" name="椭圆 6"/>
            <p:cNvSpPr/>
            <p:nvPr/>
          </p:nvSpPr>
          <p:spPr>
            <a:xfrm>
              <a:off x="1902349" y="5244316"/>
              <a:ext cx="829228" cy="829228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3175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16356" y="5358317"/>
              <a:ext cx="601237" cy="601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76200" dist="101600" dir="180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r>
                <a:rPr lang="en-US" altLang="zh-CN" sz="3200" b="1" dirty="0">
                  <a:latin typeface="+mn-ea"/>
                </a:rPr>
                <a:t>3</a:t>
              </a:r>
              <a:endParaRPr lang="zh-CN" altLang="en-US" sz="3200" b="1" dirty="0">
                <a:latin typeface="+mn-ea"/>
              </a:endParaRPr>
            </a:p>
          </p:txBody>
        </p:sp>
      </p:grp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827888" y="1948869"/>
            <a:ext cx="756000" cy="756000"/>
            <a:chOff x="1902349" y="5244316"/>
            <a:chExt cx="829228" cy="829228"/>
          </a:xfrm>
        </p:grpSpPr>
        <p:sp>
          <p:nvSpPr>
            <p:cNvPr id="10" name="椭圆 9"/>
            <p:cNvSpPr/>
            <p:nvPr/>
          </p:nvSpPr>
          <p:spPr>
            <a:xfrm>
              <a:off x="1902349" y="5244316"/>
              <a:ext cx="829228" cy="829228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3175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016356" y="5358317"/>
              <a:ext cx="601237" cy="601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76200" dist="101600" dir="180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r>
                <a:rPr lang="en-US" altLang="zh-CN" sz="3200" b="1" dirty="0">
                  <a:latin typeface="+mn-ea"/>
                </a:rPr>
                <a:t>2</a:t>
              </a:r>
              <a:endParaRPr lang="zh-CN" altLang="en-US" sz="3200" b="1" dirty="0">
                <a:latin typeface="+mn-ea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827888" y="935308"/>
            <a:ext cx="756000" cy="756000"/>
            <a:chOff x="1902349" y="5244316"/>
            <a:chExt cx="829228" cy="829228"/>
          </a:xfrm>
        </p:grpSpPr>
        <p:sp>
          <p:nvSpPr>
            <p:cNvPr id="13" name="椭圆 12"/>
            <p:cNvSpPr/>
            <p:nvPr/>
          </p:nvSpPr>
          <p:spPr>
            <a:xfrm>
              <a:off x="1902349" y="5244316"/>
              <a:ext cx="829228" cy="829228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3175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016356" y="5358317"/>
              <a:ext cx="601237" cy="601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76200" dist="101600" dir="180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r>
                <a:rPr lang="en-US" altLang="zh-CN" sz="3200" b="1" dirty="0" smtClean="0">
                  <a:latin typeface="+mn-ea"/>
                </a:rPr>
                <a:t>1</a:t>
              </a:r>
              <a:endParaRPr lang="zh-CN" altLang="en-US" sz="3200" b="1" dirty="0">
                <a:latin typeface="+mn-ea"/>
              </a:endParaRPr>
            </a:p>
          </p:txBody>
        </p:sp>
      </p:grpSp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827888" y="3975990"/>
            <a:ext cx="756000" cy="756000"/>
            <a:chOff x="1902349" y="5244316"/>
            <a:chExt cx="829228" cy="829228"/>
          </a:xfrm>
        </p:grpSpPr>
        <p:sp>
          <p:nvSpPr>
            <p:cNvPr id="20" name="椭圆 19"/>
            <p:cNvSpPr/>
            <p:nvPr/>
          </p:nvSpPr>
          <p:spPr>
            <a:xfrm>
              <a:off x="1902349" y="5244316"/>
              <a:ext cx="829228" cy="829228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3175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016356" y="5358317"/>
              <a:ext cx="601237" cy="601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76200" dist="101600" dir="180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34285" rIns="0" bIns="34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r>
                <a:rPr lang="en-US" altLang="zh-CN" sz="3200" b="1" dirty="0">
                  <a:latin typeface="+mn-ea"/>
                </a:rPr>
                <a:t>4</a:t>
              </a:r>
              <a:endParaRPr lang="zh-CN" altLang="en-US" sz="3200" b="1" dirty="0">
                <a:latin typeface="+mn-ea"/>
              </a:endParaRPr>
            </a:p>
          </p:txBody>
        </p:sp>
      </p:grpSp>
      <p:sp>
        <p:nvSpPr>
          <p:cNvPr id="22" name="TextBox 20"/>
          <p:cNvSpPr txBox="1"/>
          <p:nvPr/>
        </p:nvSpPr>
        <p:spPr>
          <a:xfrm>
            <a:off x="1836000" y="4117030"/>
            <a:ext cx="7128488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用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万用表测量两点间的电压时，也需注意不能造成两端短路，特别是测量封装比较小的电容时。</a:t>
            </a:r>
            <a:endParaRPr lang="en-US" altLang="zh-CN" sz="1600" dirty="0">
              <a:solidFill>
                <a:srgbClr val="000000">
                  <a:lumMod val="50000"/>
                  <a:lumOff val="50000"/>
                </a:srgbClr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37441" y="2499214"/>
            <a:ext cx="42691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en-US" sz="3200" dirty="0" smtClean="0">
                <a:latin typeface="+mn-ea"/>
                <a:cs typeface="Times New Roman" panose="02020603050405020304" pitchFamily="18" charset="0"/>
              </a:rPr>
              <a:t>如何避免</a:t>
            </a:r>
            <a:r>
              <a:rPr lang="en-US" altLang="zh-CN" sz="3200" dirty="0" smtClean="0">
                <a:latin typeface="+mn-ea"/>
                <a:cs typeface="Times New Roman" panose="02020603050405020304" pitchFamily="18" charset="0"/>
              </a:rPr>
              <a:t>DSP</a:t>
            </a:r>
            <a:r>
              <a:rPr lang="zh-CN" altLang="en-US" sz="3200" dirty="0" smtClean="0">
                <a:latin typeface="+mn-ea"/>
                <a:cs typeface="Times New Roman" panose="02020603050405020304" pitchFamily="18" charset="0"/>
              </a:rPr>
              <a:t>烧掉呢？</a:t>
            </a:r>
            <a:endParaRPr lang="zh-CN" altLang="en-US" sz="36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79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22" grpId="0"/>
      <p:bldP spid="23" grpId="0"/>
      <p:bldP spid="23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"/>
          <p:cNvSpPr txBox="1">
            <a:spLocks noChangeArrowheads="1"/>
          </p:cNvSpPr>
          <p:nvPr/>
        </p:nvSpPr>
        <p:spPr bwMode="auto">
          <a:xfrm>
            <a:off x="2768178" y="1714981"/>
            <a:ext cx="33067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6000" dirty="0">
                <a:solidFill>
                  <a:srgbClr val="0070C0"/>
                </a:solidFill>
                <a:latin typeface="Arial" charset="0"/>
                <a:ea typeface="Kozuka Gothic Pr6N B" pitchFamily="34" charset="-128"/>
                <a:cs typeface="Arial" charset="0"/>
              </a:rPr>
              <a:t>THANKS</a:t>
            </a:r>
          </a:p>
        </p:txBody>
      </p:sp>
      <p:sp>
        <p:nvSpPr>
          <p:cNvPr id="54" name="空心弧 53"/>
          <p:cNvSpPr/>
          <p:nvPr/>
        </p:nvSpPr>
        <p:spPr bwMode="auto">
          <a:xfrm rot="7086271">
            <a:off x="5052591" y="1475269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915816" y="2559531"/>
            <a:ext cx="2192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谢谢聆听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5" y="2211710"/>
            <a:ext cx="2015871" cy="20158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497" y="2211710"/>
            <a:ext cx="1934503" cy="19345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63671"/>
            <a:ext cx="1882542" cy="18825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19" y="2263672"/>
            <a:ext cx="1882542" cy="1882542"/>
          </a:xfrm>
          <a:prstGeom prst="rect">
            <a:avLst/>
          </a:prstGeom>
        </p:spPr>
      </p:pic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415485" y="4227581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工程师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3135193" y="4227581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公众号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5345807" y="4227581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官网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7073999" y="4232170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旗舰店</a:t>
            </a:r>
          </a:p>
        </p:txBody>
      </p:sp>
    </p:spTree>
    <p:extLst>
      <p:ext uri="{BB962C8B-B14F-4D97-AF65-F5344CB8AC3E}">
        <p14:creationId xmlns:p14="http://schemas.microsoft.com/office/powerpoint/2010/main" val="309456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4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05556E-6 1.23457E-6 L 3.05556E-6 -0.2126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72222E-6 -3.33333E-6 L 4.72222E-6 -0.2157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0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5.55556E-7 -4.19753E-6 L -5.55556E-7 -0.2114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54" grpId="0" animBg="1"/>
      <p:bldP spid="54" grpId="1" animBg="1"/>
      <p:bldP spid="55" grpId="0"/>
      <p:bldP spid="55" grpId="1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</a:t>
            </a:r>
            <a:r>
              <a:rPr lang="zh-CN" altLang="en-US" dirty="0"/>
              <a:t>电源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sp>
        <p:nvSpPr>
          <p:cNvPr id="3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05984" y="987574"/>
            <a:ext cx="4536504" cy="151216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第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一部分，输入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V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DD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是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5V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GND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是数字地，</a:t>
            </a:r>
            <a:r>
              <a:rPr lang="en-US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V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ref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是固定的内部参考电平，值为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1.1834V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，输出的是可调的电压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V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o1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445174"/>
            <a:ext cx="3200847" cy="7430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07492" y="3327811"/>
            <a:ext cx="47290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      可见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，只要选择合适的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，就可使输出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V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o1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1.9V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。这里，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R1=12K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R2=20K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，将这两个值代入式（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2-1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），可得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V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o1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=1.1834×1.6= 1.8934V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8" name="图片 7" descr="2-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0581" y="1000297"/>
            <a:ext cx="3901379" cy="363332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87624" y="4633618"/>
            <a:ext cx="249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电源芯片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TPS767D301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45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</a:t>
            </a:r>
            <a:r>
              <a:rPr lang="zh-CN" altLang="en-US" dirty="0"/>
              <a:t>电源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sp>
        <p:nvSpPr>
          <p:cNvPr id="3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27984" y="1491630"/>
            <a:ext cx="4536504" cy="2736304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第二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部分的输入也是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V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DD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（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5V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），输出</a:t>
            </a:r>
            <a:r>
              <a:rPr lang="en-US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V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cc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则是固定的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3.3V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。</a:t>
            </a:r>
            <a:endParaRPr lang="en-US" altLang="zh-CN" sz="2000" b="0" dirty="0" smtClean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  <a:p>
            <a:pPr marL="0" indent="0">
              <a:buClr>
                <a:schemeClr val="accent2"/>
              </a:buClr>
              <a:buNone/>
            </a:pP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第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一部分和第二部分均有电源监测电路和复位信号输出引脚，当电源芯片监测到工作不正常时，就会输出一个复位信号，设计时可以把这个复位信号输入给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DSP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pic>
        <p:nvPicPr>
          <p:cNvPr id="6" name="图片 5" descr="2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581" y="1000297"/>
            <a:ext cx="3901379" cy="363332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7624" y="4633618"/>
            <a:ext cx="249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电源芯片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TPS767D301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7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</a:t>
            </a:r>
            <a:r>
              <a:rPr lang="zh-CN" altLang="en-US" dirty="0"/>
              <a:t>电源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sp>
        <p:nvSpPr>
          <p:cNvPr id="3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27984" y="1491630"/>
            <a:ext cx="4536504" cy="295232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如图，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POWER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接口的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1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脚为电源的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5V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脚为地，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LH1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为磁珠，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VDD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通过磁珠隔离后也为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5V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。</a:t>
            </a:r>
            <a:endParaRPr lang="en-US" altLang="zh-CN" sz="2000" b="0" dirty="0" smtClean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  <a:p>
            <a:pPr marL="0" indent="0">
              <a:buClr>
                <a:schemeClr val="accent2"/>
              </a:buClr>
              <a:buNone/>
            </a:pP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磁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珠的全称是铁氧体磁珠滤波器，是一种抗干扰元件，对于抑制电源线、信号线上的高频干扰和尖峰干扰效果显著，同时它也具有吸收静电放电脉冲干扰的能力。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8518" y="3282538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dirty="0" smtClean="0">
                <a:latin typeface="+mn-ea"/>
                <a:cs typeface="Times New Roman" panose="02020603050405020304" pitchFamily="18" charset="0"/>
              </a:rPr>
              <a:t>5V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电源输入图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 descr="2-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2068314"/>
            <a:ext cx="355092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7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</a:t>
            </a:r>
            <a:r>
              <a:rPr lang="zh-CN" altLang="en-US" dirty="0"/>
              <a:t>时钟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sp>
        <p:nvSpPr>
          <p:cNvPr id="3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97047" y="1707654"/>
            <a:ext cx="5239449" cy="295232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TMS320F28335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的最高工作频率可达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150MHz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，主要由振荡器和锁相环（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PLL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）模块共同实现。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TMS320F28335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具有一个内部振荡器，如果使用该内部振荡器，只需要在引脚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X1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X2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之间外接一个无源石英晶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振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3939902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使用内部振荡器（无源晶振）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 descr="2-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1497827"/>
            <a:ext cx="2877407" cy="233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56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</a:t>
            </a:r>
            <a:r>
              <a:rPr lang="zh-CN" altLang="en-US" dirty="0" smtClean="0"/>
              <a:t>复位电路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MH_SubTitle_1"/>
              <p:cNvSpPr txBox="1"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323528" y="915566"/>
                <a:ext cx="9073008" cy="72008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19989" tIns="0" rIns="119989" bIns="0" rtlCol="0" anchor="t">
                <a:noAutofit/>
              </a:bodyPr>
              <a:lstStyle>
                <a:defPPr>
                  <a:defRPr lang="zh-CN"/>
                </a:defPPr>
                <a:lvl1pPr marL="285750" indent="-285750">
                  <a:lnSpc>
                    <a:spcPct val="12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1400" b="1">
                    <a:solidFill>
                      <a:schemeClr val="bg1">
                        <a:lumMod val="50000"/>
                      </a:schemeClr>
                    </a:solidFill>
                    <a:cs typeface="+mn-ea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indent="0">
                  <a:buClr>
                    <a:schemeClr val="accent2"/>
                  </a:buClr>
                  <a:buNone/>
                </a:pPr>
                <a:r>
                  <a:rPr lang="zh-CN" altLang="en-US" sz="20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      向</a:t>
                </a:r>
                <a:r>
                  <a:rPr lang="en-US" altLang="zh-CN" sz="20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TMS320F28335</a:t>
                </a:r>
                <a:r>
                  <a:rPr lang="zh-CN" altLang="en-US" sz="20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的外部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复位</a:t>
                </a:r>
                <a:r>
                  <a:rPr lang="zh-CN" altLang="en-US" sz="20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引脚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𝐗𝐑𝐒</m:t>
                        </m:r>
                      </m:e>
                    </m:acc>
                  </m:oMath>
                </a14:m>
                <a:r>
                  <a:rPr lang="zh-CN" altLang="en-US" sz="20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施加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复位脉冲，可使</a:t>
                </a:r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DSP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lt"/>
                  </a:rPr>
                  <a:t>复位。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lt"/>
                </a:endParaRPr>
              </a:p>
            </p:txBody>
          </p:sp>
        </mc:Choice>
        <mc:Fallback xmlns="">
          <p:sp>
            <p:nvSpPr>
              <p:cNvPr id="35" name="MH_SubTitle_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23528" y="915566"/>
                <a:ext cx="9073008" cy="720080"/>
              </a:xfrm>
              <a:prstGeom prst="rect">
                <a:avLst/>
              </a:prstGeom>
              <a:blipFill>
                <a:blip r:embed="rId7"/>
                <a:stretch>
                  <a:fillRect t="-7627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6148" y="1275606"/>
            <a:ext cx="8532440" cy="1151216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上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电期间，引脚必须在输入时钟稳定之后的</a:t>
            </a:r>
            <a:r>
              <a:rPr lang="en-US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t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W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(RSL1)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时间内保持低电平，从而保证整个器件从一个已知的状态启动，</a:t>
            </a:r>
            <a:r>
              <a:rPr lang="en-US" altLang="zh-CN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t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W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(RSL1)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等时间参数典型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值如表所示：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sp>
        <p:nvSpPr>
          <p:cNvPr id="9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6148" y="4081142"/>
            <a:ext cx="8208912" cy="720080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断电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期间，引脚必须至少在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VDD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下降到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1.5V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之前的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8us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内被拉至低电平，这样做可提高闪存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FLASH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的可靠性。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4171899"/>
                  </p:ext>
                </p:extLst>
              </p:nvPr>
            </p:nvGraphicFramePr>
            <p:xfrm>
              <a:off x="755576" y="2358502"/>
              <a:ext cx="7421076" cy="1581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3964">
                      <a:extLst>
                        <a:ext uri="{9D8B030D-6E8A-4147-A177-3AD203B41FA5}">
                          <a16:colId xmlns:a16="http://schemas.microsoft.com/office/drawing/2014/main" val="2534961305"/>
                        </a:ext>
                      </a:extLst>
                    </a:gridCol>
                    <a:gridCol w="1234814">
                      <a:extLst>
                        <a:ext uri="{9D8B030D-6E8A-4147-A177-3AD203B41FA5}">
                          <a16:colId xmlns:a16="http://schemas.microsoft.com/office/drawing/2014/main" val="3628324282"/>
                        </a:ext>
                      </a:extLst>
                    </a:gridCol>
                    <a:gridCol w="1233944">
                      <a:extLst>
                        <a:ext uri="{9D8B030D-6E8A-4147-A177-3AD203B41FA5}">
                          <a16:colId xmlns:a16="http://schemas.microsoft.com/office/drawing/2014/main" val="2935278182"/>
                        </a:ext>
                      </a:extLst>
                    </a:gridCol>
                    <a:gridCol w="741062">
                      <a:extLst>
                        <a:ext uri="{9D8B030D-6E8A-4147-A177-3AD203B41FA5}">
                          <a16:colId xmlns:a16="http://schemas.microsoft.com/office/drawing/2014/main" val="1876378478"/>
                        </a:ext>
                      </a:extLst>
                    </a:gridCol>
                    <a:gridCol w="537292">
                      <a:extLst>
                        <a:ext uri="{9D8B030D-6E8A-4147-A177-3AD203B41FA5}">
                          <a16:colId xmlns:a16="http://schemas.microsoft.com/office/drawing/2014/main" val="1495382911"/>
                        </a:ext>
                      </a:extLst>
                    </a:gridCol>
                  </a:tblGrid>
                  <a:tr h="39535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200" dirty="0">
                              <a:effectLst/>
                            </a:rPr>
                            <a:t>时间参数</a:t>
                          </a:r>
                          <a:endParaRPr lang="zh-CN" altLang="en-US" sz="15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200">
                              <a:effectLst/>
                            </a:rPr>
                            <a:t>最小值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200">
                              <a:effectLst/>
                            </a:rPr>
                            <a:t>典型值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200">
                              <a:effectLst/>
                            </a:rPr>
                            <a:t>最大值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200">
                              <a:effectLst/>
                            </a:rPr>
                            <a:t>单位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extLst>
                      <a:ext uri="{0D108BD9-81ED-4DB2-BD59-A6C34878D82A}">
                        <a16:rowId xmlns:a16="http://schemas.microsoft.com/office/drawing/2014/main" val="558238321"/>
                      </a:ext>
                    </a:extLst>
                  </a:tr>
                  <a:tr h="39535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zh-CN" altLang="en-US" sz="1200" dirty="0" smtClean="0">
                              <a:effectLst/>
                            </a:rPr>
                            <a:t>时钟输入稳定后到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zh-CN" altLang="en-US" sz="12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b="1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𝐗𝐑𝐒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sz="1200" dirty="0" smtClean="0">
                              <a:effectLst/>
                            </a:rPr>
                            <a:t>变为</a:t>
                          </a:r>
                          <a:r>
                            <a:rPr lang="zh-CN" altLang="en-US" sz="1200" dirty="0">
                              <a:effectLst/>
                            </a:rPr>
                            <a:t>高电平的间隔</a:t>
                          </a:r>
                          <a:r>
                            <a:rPr lang="en-US" altLang="zh-CN" sz="1200" dirty="0" err="1">
                              <a:effectLst/>
                            </a:rPr>
                            <a:t>t</a:t>
                          </a:r>
                          <a:r>
                            <a:rPr lang="en-US" altLang="zh-CN" sz="600" b="1" dirty="0" err="1">
                              <a:effectLst/>
                            </a:rPr>
                            <a:t>W</a:t>
                          </a:r>
                          <a:r>
                            <a:rPr lang="en-US" altLang="zh-CN" sz="600" b="1" dirty="0">
                              <a:effectLst/>
                            </a:rPr>
                            <a:t>(RSL1)</a:t>
                          </a:r>
                          <a:endParaRPr lang="zh-CN" altLang="en-US" sz="600" b="1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32t</a:t>
                          </a:r>
                          <a:r>
                            <a:rPr lang="en-US" sz="600" b="1" dirty="0">
                              <a:effectLst/>
                            </a:rPr>
                            <a:t>c（OSCLK）</a:t>
                          </a:r>
                          <a:endParaRPr lang="en-US" sz="1500" b="1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200">
                              <a:effectLst/>
                            </a:rPr>
                            <a:t>——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200">
                              <a:effectLst/>
                            </a:rPr>
                            <a:t>——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200">
                              <a:effectLst/>
                            </a:rPr>
                            <a:t>周期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extLst>
                      <a:ext uri="{0D108BD9-81ED-4DB2-BD59-A6C34878D82A}">
                        <a16:rowId xmlns:a16="http://schemas.microsoft.com/office/drawing/2014/main" val="2099828617"/>
                      </a:ext>
                    </a:extLst>
                  </a:tr>
                  <a:tr h="39535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zh-CN" altLang="en-US" sz="12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b="1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𝐗𝐑𝐒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sz="1200" dirty="0">
                              <a:effectLst/>
                            </a:rPr>
                            <a:t>变为高电平后到地址</a:t>
                          </a:r>
                          <a:r>
                            <a:rPr lang="en-US" altLang="zh-CN" sz="1200" dirty="0">
                              <a:effectLst/>
                            </a:rPr>
                            <a:t>/</a:t>
                          </a:r>
                          <a:r>
                            <a:rPr lang="zh-CN" altLang="en-US" sz="1200" dirty="0">
                              <a:effectLst/>
                            </a:rPr>
                            <a:t>数据线可用的间隔</a:t>
                          </a:r>
                          <a:r>
                            <a:rPr lang="en-US" altLang="zh-CN" sz="1200" dirty="0">
                              <a:effectLst/>
                            </a:rPr>
                            <a:t>td</a:t>
                          </a:r>
                          <a:r>
                            <a:rPr lang="en-US" altLang="zh-CN" sz="600" dirty="0">
                              <a:effectLst/>
                            </a:rPr>
                            <a:t>(EX)</a:t>
                          </a:r>
                          <a:endParaRPr lang="zh-CN" altLang="en-US" sz="15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200" dirty="0">
                              <a:effectLst/>
                            </a:rPr>
                            <a:t>——</a:t>
                          </a:r>
                          <a:endParaRPr lang="zh-CN" altLang="en-US" sz="15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32t</a:t>
                          </a:r>
                          <a:r>
                            <a:rPr lang="en-US" sz="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c（OSCLK）</a:t>
                          </a: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200">
                              <a:effectLst/>
                            </a:rPr>
                            <a:t>——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200">
                              <a:effectLst/>
                            </a:rPr>
                            <a:t>周期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extLst>
                      <a:ext uri="{0D108BD9-81ED-4DB2-BD59-A6C34878D82A}">
                        <a16:rowId xmlns:a16="http://schemas.microsoft.com/office/drawing/2014/main" val="2019121562"/>
                      </a:ext>
                    </a:extLst>
                  </a:tr>
                  <a:tr h="39535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zh-CN" altLang="en-US" sz="1200">
                              <a:effectLst/>
                            </a:rPr>
                            <a:t>时钟振荡器起振时间</a:t>
                          </a:r>
                          <a:r>
                            <a:rPr lang="en-US" altLang="zh-CN" sz="1200">
                              <a:effectLst/>
                            </a:rPr>
                            <a:t>t</a:t>
                          </a:r>
                          <a:r>
                            <a:rPr lang="en-US" altLang="zh-CN" sz="600">
                              <a:effectLst/>
                            </a:rPr>
                            <a:t>OSCT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200">
                              <a:effectLst/>
                            </a:rPr>
                            <a:t>1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200" dirty="0">
                              <a:effectLst/>
                            </a:rPr>
                            <a:t>10</a:t>
                          </a:r>
                          <a:endParaRPr lang="zh-CN" altLang="en-US" sz="15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200">
                              <a:effectLst/>
                            </a:rPr>
                            <a:t>——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 err="1">
                              <a:effectLst/>
                            </a:rPr>
                            <a:t>ms</a:t>
                          </a:r>
                          <a:endParaRPr lang="en-US" sz="15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extLst>
                      <a:ext uri="{0D108BD9-81ED-4DB2-BD59-A6C34878D82A}">
                        <a16:rowId xmlns:a16="http://schemas.microsoft.com/office/drawing/2014/main" val="12180300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4171899"/>
                  </p:ext>
                </p:extLst>
              </p:nvPr>
            </p:nvGraphicFramePr>
            <p:xfrm>
              <a:off x="755576" y="2358502"/>
              <a:ext cx="7421076" cy="1581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3964">
                      <a:extLst>
                        <a:ext uri="{9D8B030D-6E8A-4147-A177-3AD203B41FA5}">
                          <a16:colId xmlns:a16="http://schemas.microsoft.com/office/drawing/2014/main" val="2534961305"/>
                        </a:ext>
                      </a:extLst>
                    </a:gridCol>
                    <a:gridCol w="1234814">
                      <a:extLst>
                        <a:ext uri="{9D8B030D-6E8A-4147-A177-3AD203B41FA5}">
                          <a16:colId xmlns:a16="http://schemas.microsoft.com/office/drawing/2014/main" val="3628324282"/>
                        </a:ext>
                      </a:extLst>
                    </a:gridCol>
                    <a:gridCol w="1233944">
                      <a:extLst>
                        <a:ext uri="{9D8B030D-6E8A-4147-A177-3AD203B41FA5}">
                          <a16:colId xmlns:a16="http://schemas.microsoft.com/office/drawing/2014/main" val="2935278182"/>
                        </a:ext>
                      </a:extLst>
                    </a:gridCol>
                    <a:gridCol w="741062">
                      <a:extLst>
                        <a:ext uri="{9D8B030D-6E8A-4147-A177-3AD203B41FA5}">
                          <a16:colId xmlns:a16="http://schemas.microsoft.com/office/drawing/2014/main" val="1876378478"/>
                        </a:ext>
                      </a:extLst>
                    </a:gridCol>
                    <a:gridCol w="537292">
                      <a:extLst>
                        <a:ext uri="{9D8B030D-6E8A-4147-A177-3AD203B41FA5}">
                          <a16:colId xmlns:a16="http://schemas.microsoft.com/office/drawing/2014/main" val="1495382911"/>
                        </a:ext>
                      </a:extLst>
                    </a:gridCol>
                  </a:tblGrid>
                  <a:tr h="39535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200" dirty="0">
                              <a:effectLst/>
                            </a:rPr>
                            <a:t>时间参数</a:t>
                          </a:r>
                          <a:endParaRPr lang="zh-CN" altLang="en-US" sz="15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200">
                              <a:effectLst/>
                            </a:rPr>
                            <a:t>最小值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200">
                              <a:effectLst/>
                            </a:rPr>
                            <a:t>典型值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200">
                              <a:effectLst/>
                            </a:rPr>
                            <a:t>最大值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200">
                              <a:effectLst/>
                            </a:rPr>
                            <a:t>单位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extLst>
                      <a:ext uri="{0D108BD9-81ED-4DB2-BD59-A6C34878D82A}">
                        <a16:rowId xmlns:a16="http://schemas.microsoft.com/office/drawing/2014/main" val="558238321"/>
                      </a:ext>
                    </a:extLst>
                  </a:tr>
                  <a:tr h="3953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4048" marR="94048" marT="62698" marB="62698" anchor="ctr">
                        <a:blipFill>
                          <a:blip r:embed="rId8"/>
                          <a:stretch>
                            <a:fillRect l="-166" t="-100000" r="-10248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32t</a:t>
                          </a:r>
                          <a:r>
                            <a:rPr lang="en-US" sz="600" b="1" dirty="0">
                              <a:effectLst/>
                            </a:rPr>
                            <a:t>c（OSCLK）</a:t>
                          </a:r>
                          <a:endParaRPr lang="en-US" sz="1500" b="1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200">
                              <a:effectLst/>
                            </a:rPr>
                            <a:t>——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200">
                              <a:effectLst/>
                            </a:rPr>
                            <a:t>——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200">
                              <a:effectLst/>
                            </a:rPr>
                            <a:t>周期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extLst>
                      <a:ext uri="{0D108BD9-81ED-4DB2-BD59-A6C34878D82A}">
                        <a16:rowId xmlns:a16="http://schemas.microsoft.com/office/drawing/2014/main" val="2099828617"/>
                      </a:ext>
                    </a:extLst>
                  </a:tr>
                  <a:tr h="3953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4048" marR="94048" marT="62698" marB="62698" anchor="ctr">
                        <a:blipFill>
                          <a:blip r:embed="rId8"/>
                          <a:stretch>
                            <a:fillRect l="-166" t="-203077" r="-102488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200">
                              <a:effectLst/>
                            </a:rPr>
                            <a:t>——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32t</a:t>
                          </a:r>
                          <a:r>
                            <a:rPr lang="en-US" sz="6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c（OSCLK）</a:t>
                          </a: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200">
                              <a:effectLst/>
                            </a:rPr>
                            <a:t>——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altLang="en-US" sz="1200">
                              <a:effectLst/>
                            </a:rPr>
                            <a:t>周期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extLst>
                      <a:ext uri="{0D108BD9-81ED-4DB2-BD59-A6C34878D82A}">
                        <a16:rowId xmlns:a16="http://schemas.microsoft.com/office/drawing/2014/main" val="2019121562"/>
                      </a:ext>
                    </a:extLst>
                  </a:tr>
                  <a:tr h="39535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zh-CN" altLang="en-US" sz="1200">
                              <a:effectLst/>
                            </a:rPr>
                            <a:t>时钟振荡器起振时间</a:t>
                          </a:r>
                          <a:r>
                            <a:rPr lang="en-US" altLang="zh-CN" sz="1200">
                              <a:effectLst/>
                            </a:rPr>
                            <a:t>t</a:t>
                          </a:r>
                          <a:r>
                            <a:rPr lang="en-US" altLang="zh-CN" sz="600">
                              <a:effectLst/>
                            </a:rPr>
                            <a:t>OSCT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200">
                              <a:effectLst/>
                            </a:rPr>
                            <a:t>1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200" dirty="0">
                              <a:effectLst/>
                            </a:rPr>
                            <a:t>10</a:t>
                          </a:r>
                          <a:endParaRPr lang="zh-CN" altLang="en-US" sz="15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1200">
                              <a:effectLst/>
                            </a:rPr>
                            <a:t>——</a:t>
                          </a:r>
                          <a:endParaRPr lang="zh-CN" altLang="en-US" sz="150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 err="1">
                              <a:effectLst/>
                            </a:rPr>
                            <a:t>ms</a:t>
                          </a:r>
                          <a:endParaRPr lang="en-US" sz="1500" dirty="0">
                            <a:effectLst/>
                            <a:latin typeface="Tahoma" panose="020B060403050404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4048" marR="94048" marT="62698" marB="62698" anchor="ctr"/>
                    </a:tc>
                    <a:extLst>
                      <a:ext uri="{0D108BD9-81ED-4DB2-BD59-A6C34878D82A}">
                        <a16:rowId xmlns:a16="http://schemas.microsoft.com/office/drawing/2014/main" val="12180300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25318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常用硬件电路的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·</a:t>
            </a:r>
            <a:r>
              <a:rPr lang="zh-CN" altLang="en-US" dirty="0" smtClean="0"/>
              <a:t>复位电路</a:t>
            </a:r>
            <a:endParaRPr lang="zh-CN" altLang="en-US" dirty="0"/>
          </a:p>
        </p:txBody>
      </p:sp>
      <p:sp>
        <p:nvSpPr>
          <p:cNvPr id="3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3528" y="915566"/>
            <a:ext cx="8352928" cy="115212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由于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DSP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系统对复位信号的低脉冲宽度及上升时间都有比较严格的要求，而且要求满足上电过程的时序要求，故通常使用电源监测器来产生上电复位脉冲。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lt"/>
            </a:endParaRPr>
          </a:p>
        </p:txBody>
      </p:sp>
      <p:pic>
        <p:nvPicPr>
          <p:cNvPr id="7" name="图片 6" descr="2-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0829" y="2067694"/>
            <a:ext cx="5517475" cy="245449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79912" y="458797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手动复位电路</a:t>
            </a:r>
            <a:endParaRPr lang="zh-CN" altLang="en-US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" name="图片 9" descr="2-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65832" y="1724496"/>
            <a:ext cx="3068320" cy="28575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195736" y="4623606"/>
            <a:ext cx="5251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电源芯片监测电路输出的复位信号可以提供给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DSP</a:t>
            </a:r>
            <a:endParaRPr lang="zh-CN" altLang="en-US" sz="20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3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" grpId="0"/>
      <p:bldP spid="11" grpId="0"/>
      <p:bldP spid="11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64214"/>
  <p:tag name="MH_LIBRARY" val="GRAPHIC"/>
  <p:tag name="MH_TYPE" val="Desc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64214"/>
  <p:tag name="MH_LIBRARY" val="GRAPHIC"/>
  <p:tag name="MH_TYPE" val="Desc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64214"/>
  <p:tag name="MH_LIBRARY" val="GRAPHIC"/>
  <p:tag name="MH_TYPE" val="Desc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64214"/>
  <p:tag name="MH_LIBRARY" val="GRAPHIC"/>
  <p:tag name="MH_TYPE" val="Desc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64214"/>
  <p:tag name="MH_LIBRARY" val="GRAPHIC"/>
  <p:tag name="MH_TYPE" val="Desc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3487C"/>
      </a:accent1>
      <a:accent2>
        <a:srgbClr val="A5A5A5"/>
      </a:accent2>
      <a:accent3>
        <a:srgbClr val="23487C"/>
      </a:accent3>
      <a:accent4>
        <a:srgbClr val="A5A5A5"/>
      </a:accent4>
      <a:accent5>
        <a:srgbClr val="A2C8A3"/>
      </a:accent5>
      <a:accent6>
        <a:srgbClr val="92D050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3371</Words>
  <Application>Microsoft Office PowerPoint</Application>
  <PresentationFormat>全屏显示(16:9)</PresentationFormat>
  <Paragraphs>243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Kozuka Gothic Pr6N B</vt:lpstr>
      <vt:lpstr>宋体</vt:lpstr>
      <vt:lpstr>微软雅黑</vt:lpstr>
      <vt:lpstr>Arial</vt:lpstr>
      <vt:lpstr>Calibri</vt:lpstr>
      <vt:lpstr>Cambria Math</vt:lpstr>
      <vt:lpstr>Impact</vt:lpstr>
      <vt:lpstr>Tahoma</vt:lpstr>
      <vt:lpstr>Times New Roman</vt:lpstr>
      <vt:lpstr>Verdana</vt:lpstr>
      <vt:lpstr>Wingdings</vt:lpstr>
      <vt:lpstr>1_Office 主题​​</vt:lpstr>
      <vt:lpstr>PowerPoint 演示文稿</vt:lpstr>
      <vt:lpstr>TMS320F28335的工作环境</vt:lpstr>
      <vt:lpstr>常用硬件电路的设计·电源电路</vt:lpstr>
      <vt:lpstr>常用硬件电路的设计·电源电路</vt:lpstr>
      <vt:lpstr>常用硬件电路的设计·电源电路</vt:lpstr>
      <vt:lpstr>常用硬件电路的设计·电源电路</vt:lpstr>
      <vt:lpstr>常用硬件电路的设计·时钟电路</vt:lpstr>
      <vt:lpstr>常用硬件电路的设计·复位电路</vt:lpstr>
      <vt:lpstr>常用硬件电路的设计·复位电路</vt:lpstr>
      <vt:lpstr>常用硬件电路的设计·JTAG电路</vt:lpstr>
      <vt:lpstr>常用硬件电路的设计·JTAG电路</vt:lpstr>
      <vt:lpstr>常用硬件电路的设计·外扩RAM电路</vt:lpstr>
      <vt:lpstr>常用硬件电路的设计·外扩RAM电路</vt:lpstr>
      <vt:lpstr>常用硬件电路的设计·外扩FLASH电路</vt:lpstr>
      <vt:lpstr>常用硬件电路的设计·外扩FLASH电路</vt:lpstr>
      <vt:lpstr>常用硬件电路的设计·GPIO电平转换电路</vt:lpstr>
      <vt:lpstr>常用硬件电路的设计·GPIO电平转换电路</vt:lpstr>
      <vt:lpstr>常用硬件电路的设计·GPIO电平转换电路</vt:lpstr>
      <vt:lpstr>常用硬件电路的设计·GPIO电平转换电路</vt:lpstr>
      <vt:lpstr>常用硬件电路的设计·GPIO电平转换电路</vt:lpstr>
      <vt:lpstr>常用硬件电路的设计·ADC调理电路</vt:lpstr>
      <vt:lpstr>常用硬件电路的设计·ADC调理电路</vt:lpstr>
      <vt:lpstr>常用硬件电路的设计·ADC调理电路</vt:lpstr>
      <vt:lpstr>常用硬件电路的设计·ADC调理电路</vt:lpstr>
      <vt:lpstr>常用硬件电路的设计·串口通信电路</vt:lpstr>
      <vt:lpstr>常用硬件电路的设计·串口通信电路</vt:lpstr>
      <vt:lpstr>常用硬件电路的设计·串口通信电路</vt:lpstr>
      <vt:lpstr>常用硬件电路的设计·串口通信电路</vt:lpstr>
      <vt:lpstr>常用硬件电路的设计·CAN电路</vt:lpstr>
      <vt:lpstr>常用硬件电路的设计·CAN电路</vt:lpstr>
      <vt:lpstr>常用硬件电路的设计·I2C电路</vt:lpstr>
      <vt:lpstr>常用硬件电路的设计·I2C电路</vt:lpstr>
      <vt:lpstr>调试的注意事项</vt:lpstr>
      <vt:lpstr>调试的注意事项</vt:lpstr>
      <vt:lpstr>调试的注意事项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airxi</dc:creator>
  <cp:lastModifiedBy>China</cp:lastModifiedBy>
  <cp:revision>277</cp:revision>
  <dcterms:created xsi:type="dcterms:W3CDTF">2016-12-11T00:22:34Z</dcterms:created>
  <dcterms:modified xsi:type="dcterms:W3CDTF">2017-09-08T01:40:22Z</dcterms:modified>
</cp:coreProperties>
</file>