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15" r:id="rId3"/>
    <p:sldId id="291" r:id="rId4"/>
    <p:sldId id="353" r:id="rId5"/>
    <p:sldId id="354" r:id="rId6"/>
    <p:sldId id="355" r:id="rId7"/>
    <p:sldId id="316"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17" r:id="rId31"/>
    <p:sldId id="378" r:id="rId32"/>
    <p:sldId id="379" r:id="rId33"/>
    <p:sldId id="380" r:id="rId34"/>
    <p:sldId id="381" r:id="rId35"/>
    <p:sldId id="382" r:id="rId36"/>
    <p:sldId id="383" r:id="rId37"/>
  </p:sldIdLst>
  <p:sldSz cx="9144000" cy="5143500" type="screen16x9"/>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632" autoAdjust="0"/>
  </p:normalViewPr>
  <p:slideViewPr>
    <p:cSldViewPr>
      <p:cViewPr varScale="1">
        <p:scale>
          <a:sx n="151" d="100"/>
          <a:sy n="151" d="100"/>
        </p:scale>
        <p:origin x="456" y="13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t>2017-09-08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t>‹#›</a:t>
            </a:fld>
            <a:endParaRPr lang="zh-CN" altLang="en-US"/>
          </a:p>
        </p:txBody>
      </p:sp>
    </p:spTree>
    <p:extLst>
      <p:ext uri="{BB962C8B-B14F-4D97-AF65-F5344CB8AC3E}">
        <p14:creationId xmlns:p14="http://schemas.microsoft.com/office/powerpoint/2010/main" val="205681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a:t>
            </a:fld>
            <a:endParaRPr lang="zh-CN" altLang="en-US"/>
          </a:p>
        </p:txBody>
      </p:sp>
    </p:spTree>
    <p:extLst>
      <p:ext uri="{BB962C8B-B14F-4D97-AF65-F5344CB8AC3E}">
        <p14:creationId xmlns:p14="http://schemas.microsoft.com/office/powerpoint/2010/main" val="35595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10</a:t>
            </a:fld>
            <a:endParaRPr lang="zh-CN" altLang="en-US"/>
          </a:p>
        </p:txBody>
      </p:sp>
    </p:spTree>
    <p:extLst>
      <p:ext uri="{BB962C8B-B14F-4D97-AF65-F5344CB8AC3E}">
        <p14:creationId xmlns:p14="http://schemas.microsoft.com/office/powerpoint/2010/main" val="35146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11</a:t>
            </a:fld>
            <a:endParaRPr lang="zh-CN" altLang="en-US"/>
          </a:p>
        </p:txBody>
      </p:sp>
    </p:spTree>
    <p:extLst>
      <p:ext uri="{BB962C8B-B14F-4D97-AF65-F5344CB8AC3E}">
        <p14:creationId xmlns:p14="http://schemas.microsoft.com/office/powerpoint/2010/main" val="1238125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12</a:t>
            </a:fld>
            <a:endParaRPr lang="zh-CN" altLang="en-US"/>
          </a:p>
        </p:txBody>
      </p:sp>
    </p:spTree>
    <p:extLst>
      <p:ext uri="{BB962C8B-B14F-4D97-AF65-F5344CB8AC3E}">
        <p14:creationId xmlns:p14="http://schemas.microsoft.com/office/powerpoint/2010/main" val="2930616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13</a:t>
            </a:fld>
            <a:endParaRPr lang="zh-CN" altLang="en-US"/>
          </a:p>
        </p:txBody>
      </p:sp>
    </p:spTree>
    <p:extLst>
      <p:ext uri="{BB962C8B-B14F-4D97-AF65-F5344CB8AC3E}">
        <p14:creationId xmlns:p14="http://schemas.microsoft.com/office/powerpoint/2010/main" val="4102044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14</a:t>
            </a:fld>
            <a:endParaRPr lang="zh-CN" altLang="en-US"/>
          </a:p>
        </p:txBody>
      </p:sp>
    </p:spTree>
    <p:extLst>
      <p:ext uri="{BB962C8B-B14F-4D97-AF65-F5344CB8AC3E}">
        <p14:creationId xmlns:p14="http://schemas.microsoft.com/office/powerpoint/2010/main" val="125848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15</a:t>
            </a:fld>
            <a:endParaRPr lang="zh-CN" altLang="en-US"/>
          </a:p>
        </p:txBody>
      </p:sp>
    </p:spTree>
    <p:extLst>
      <p:ext uri="{BB962C8B-B14F-4D97-AF65-F5344CB8AC3E}">
        <p14:creationId xmlns:p14="http://schemas.microsoft.com/office/powerpoint/2010/main" val="2997448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16</a:t>
            </a:fld>
            <a:endParaRPr lang="zh-CN" altLang="en-US"/>
          </a:p>
        </p:txBody>
      </p:sp>
    </p:spTree>
    <p:extLst>
      <p:ext uri="{BB962C8B-B14F-4D97-AF65-F5344CB8AC3E}">
        <p14:creationId xmlns:p14="http://schemas.microsoft.com/office/powerpoint/2010/main" val="377309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17</a:t>
            </a:fld>
            <a:endParaRPr lang="zh-CN" altLang="en-US"/>
          </a:p>
        </p:txBody>
      </p:sp>
    </p:spTree>
    <p:extLst>
      <p:ext uri="{BB962C8B-B14F-4D97-AF65-F5344CB8AC3E}">
        <p14:creationId xmlns:p14="http://schemas.microsoft.com/office/powerpoint/2010/main" val="282261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18</a:t>
            </a:fld>
            <a:endParaRPr lang="zh-CN" altLang="en-US"/>
          </a:p>
        </p:txBody>
      </p:sp>
    </p:spTree>
    <p:extLst>
      <p:ext uri="{BB962C8B-B14F-4D97-AF65-F5344CB8AC3E}">
        <p14:creationId xmlns:p14="http://schemas.microsoft.com/office/powerpoint/2010/main" val="3100554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19</a:t>
            </a:fld>
            <a:endParaRPr lang="zh-CN" altLang="en-US"/>
          </a:p>
        </p:txBody>
      </p:sp>
    </p:spTree>
    <p:extLst>
      <p:ext uri="{BB962C8B-B14F-4D97-AF65-F5344CB8AC3E}">
        <p14:creationId xmlns:p14="http://schemas.microsoft.com/office/powerpoint/2010/main" val="264142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DBBC58-3C8A-4C23-944B-4AC8A1852895}" type="slidenum">
              <a:rPr lang="zh-CN" altLang="en-US" smtClean="0"/>
              <a:t>2</a:t>
            </a:fld>
            <a:endParaRPr lang="zh-CN" altLang="en-US"/>
          </a:p>
        </p:txBody>
      </p:sp>
    </p:spTree>
    <p:extLst>
      <p:ext uri="{BB962C8B-B14F-4D97-AF65-F5344CB8AC3E}">
        <p14:creationId xmlns:p14="http://schemas.microsoft.com/office/powerpoint/2010/main" val="4136914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20</a:t>
            </a:fld>
            <a:endParaRPr lang="zh-CN" altLang="en-US"/>
          </a:p>
        </p:txBody>
      </p:sp>
    </p:spTree>
    <p:extLst>
      <p:ext uri="{BB962C8B-B14F-4D97-AF65-F5344CB8AC3E}">
        <p14:creationId xmlns:p14="http://schemas.microsoft.com/office/powerpoint/2010/main" val="1666741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21</a:t>
            </a:fld>
            <a:endParaRPr lang="zh-CN" altLang="en-US"/>
          </a:p>
        </p:txBody>
      </p:sp>
    </p:spTree>
    <p:extLst>
      <p:ext uri="{BB962C8B-B14F-4D97-AF65-F5344CB8AC3E}">
        <p14:creationId xmlns:p14="http://schemas.microsoft.com/office/powerpoint/2010/main" val="1114722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22</a:t>
            </a:fld>
            <a:endParaRPr lang="zh-CN" altLang="en-US"/>
          </a:p>
        </p:txBody>
      </p:sp>
    </p:spTree>
    <p:extLst>
      <p:ext uri="{BB962C8B-B14F-4D97-AF65-F5344CB8AC3E}">
        <p14:creationId xmlns:p14="http://schemas.microsoft.com/office/powerpoint/2010/main" val="2049475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23</a:t>
            </a:fld>
            <a:endParaRPr lang="zh-CN" altLang="en-US"/>
          </a:p>
        </p:txBody>
      </p:sp>
    </p:spTree>
    <p:extLst>
      <p:ext uri="{BB962C8B-B14F-4D97-AF65-F5344CB8AC3E}">
        <p14:creationId xmlns:p14="http://schemas.microsoft.com/office/powerpoint/2010/main" val="4119308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24</a:t>
            </a:fld>
            <a:endParaRPr lang="zh-CN" altLang="en-US"/>
          </a:p>
        </p:txBody>
      </p:sp>
    </p:spTree>
    <p:extLst>
      <p:ext uri="{BB962C8B-B14F-4D97-AF65-F5344CB8AC3E}">
        <p14:creationId xmlns:p14="http://schemas.microsoft.com/office/powerpoint/2010/main" val="2533179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25</a:t>
            </a:fld>
            <a:endParaRPr lang="zh-CN" altLang="en-US"/>
          </a:p>
        </p:txBody>
      </p:sp>
    </p:spTree>
    <p:extLst>
      <p:ext uri="{BB962C8B-B14F-4D97-AF65-F5344CB8AC3E}">
        <p14:creationId xmlns:p14="http://schemas.microsoft.com/office/powerpoint/2010/main" val="2356028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26</a:t>
            </a:fld>
            <a:endParaRPr lang="zh-CN" altLang="en-US"/>
          </a:p>
        </p:txBody>
      </p:sp>
    </p:spTree>
    <p:extLst>
      <p:ext uri="{BB962C8B-B14F-4D97-AF65-F5344CB8AC3E}">
        <p14:creationId xmlns:p14="http://schemas.microsoft.com/office/powerpoint/2010/main" val="733228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27</a:t>
            </a:fld>
            <a:endParaRPr lang="zh-CN" altLang="en-US"/>
          </a:p>
        </p:txBody>
      </p:sp>
    </p:spTree>
    <p:extLst>
      <p:ext uri="{BB962C8B-B14F-4D97-AF65-F5344CB8AC3E}">
        <p14:creationId xmlns:p14="http://schemas.microsoft.com/office/powerpoint/2010/main" val="3028473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28</a:t>
            </a:fld>
            <a:endParaRPr lang="zh-CN" altLang="en-US"/>
          </a:p>
        </p:txBody>
      </p:sp>
    </p:spTree>
    <p:extLst>
      <p:ext uri="{BB962C8B-B14F-4D97-AF65-F5344CB8AC3E}">
        <p14:creationId xmlns:p14="http://schemas.microsoft.com/office/powerpoint/2010/main" val="1949996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29</a:t>
            </a:fld>
            <a:endParaRPr lang="zh-CN" altLang="en-US"/>
          </a:p>
        </p:txBody>
      </p:sp>
    </p:spTree>
    <p:extLst>
      <p:ext uri="{BB962C8B-B14F-4D97-AF65-F5344CB8AC3E}">
        <p14:creationId xmlns:p14="http://schemas.microsoft.com/office/powerpoint/2010/main" val="281259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a:t>
            </a:fld>
            <a:endParaRPr lang="zh-CN" altLang="en-US"/>
          </a:p>
        </p:txBody>
      </p:sp>
    </p:spTree>
    <p:extLst>
      <p:ext uri="{BB962C8B-B14F-4D97-AF65-F5344CB8AC3E}">
        <p14:creationId xmlns:p14="http://schemas.microsoft.com/office/powerpoint/2010/main" val="837970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30</a:t>
            </a:fld>
            <a:endParaRPr lang="zh-CN" altLang="en-US"/>
          </a:p>
        </p:txBody>
      </p:sp>
    </p:spTree>
    <p:extLst>
      <p:ext uri="{BB962C8B-B14F-4D97-AF65-F5344CB8AC3E}">
        <p14:creationId xmlns:p14="http://schemas.microsoft.com/office/powerpoint/2010/main" val="363925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31</a:t>
            </a:fld>
            <a:endParaRPr lang="zh-CN" altLang="en-US"/>
          </a:p>
        </p:txBody>
      </p:sp>
    </p:spTree>
    <p:extLst>
      <p:ext uri="{BB962C8B-B14F-4D97-AF65-F5344CB8AC3E}">
        <p14:creationId xmlns:p14="http://schemas.microsoft.com/office/powerpoint/2010/main" val="330276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32</a:t>
            </a:fld>
            <a:endParaRPr lang="zh-CN" altLang="en-US"/>
          </a:p>
        </p:txBody>
      </p:sp>
    </p:spTree>
    <p:extLst>
      <p:ext uri="{BB962C8B-B14F-4D97-AF65-F5344CB8AC3E}">
        <p14:creationId xmlns:p14="http://schemas.microsoft.com/office/powerpoint/2010/main" val="166082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33</a:t>
            </a:fld>
            <a:endParaRPr lang="zh-CN" altLang="en-US"/>
          </a:p>
        </p:txBody>
      </p:sp>
    </p:spTree>
    <p:extLst>
      <p:ext uri="{BB962C8B-B14F-4D97-AF65-F5344CB8AC3E}">
        <p14:creationId xmlns:p14="http://schemas.microsoft.com/office/powerpoint/2010/main" val="1130300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34</a:t>
            </a:fld>
            <a:endParaRPr lang="zh-CN" altLang="en-US"/>
          </a:p>
        </p:txBody>
      </p:sp>
    </p:spTree>
    <p:extLst>
      <p:ext uri="{BB962C8B-B14F-4D97-AF65-F5344CB8AC3E}">
        <p14:creationId xmlns:p14="http://schemas.microsoft.com/office/powerpoint/2010/main" val="408057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35</a:t>
            </a:fld>
            <a:endParaRPr lang="zh-CN" altLang="en-US"/>
          </a:p>
        </p:txBody>
      </p:sp>
    </p:spTree>
    <p:extLst>
      <p:ext uri="{BB962C8B-B14F-4D97-AF65-F5344CB8AC3E}">
        <p14:creationId xmlns:p14="http://schemas.microsoft.com/office/powerpoint/2010/main" val="3121899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36</a:t>
            </a:fld>
            <a:endParaRPr lang="zh-CN" altLang="en-US"/>
          </a:p>
        </p:txBody>
      </p:sp>
    </p:spTree>
    <p:extLst>
      <p:ext uri="{BB962C8B-B14F-4D97-AF65-F5344CB8AC3E}">
        <p14:creationId xmlns:p14="http://schemas.microsoft.com/office/powerpoint/2010/main" val="98928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4</a:t>
            </a:fld>
            <a:endParaRPr lang="zh-CN" altLang="en-US"/>
          </a:p>
        </p:txBody>
      </p:sp>
    </p:spTree>
    <p:extLst>
      <p:ext uri="{BB962C8B-B14F-4D97-AF65-F5344CB8AC3E}">
        <p14:creationId xmlns:p14="http://schemas.microsoft.com/office/powerpoint/2010/main" val="102724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5</a:t>
            </a:fld>
            <a:endParaRPr lang="zh-CN" altLang="en-US"/>
          </a:p>
        </p:txBody>
      </p:sp>
    </p:spTree>
    <p:extLst>
      <p:ext uri="{BB962C8B-B14F-4D97-AF65-F5344CB8AC3E}">
        <p14:creationId xmlns:p14="http://schemas.microsoft.com/office/powerpoint/2010/main" val="169320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6</a:t>
            </a:fld>
            <a:endParaRPr lang="zh-CN" altLang="en-US"/>
          </a:p>
        </p:txBody>
      </p:sp>
    </p:spTree>
    <p:extLst>
      <p:ext uri="{BB962C8B-B14F-4D97-AF65-F5344CB8AC3E}">
        <p14:creationId xmlns:p14="http://schemas.microsoft.com/office/powerpoint/2010/main" val="3240904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7</a:t>
            </a:fld>
            <a:endParaRPr lang="zh-CN" altLang="en-US"/>
          </a:p>
        </p:txBody>
      </p:sp>
    </p:spTree>
    <p:extLst>
      <p:ext uri="{BB962C8B-B14F-4D97-AF65-F5344CB8AC3E}">
        <p14:creationId xmlns:p14="http://schemas.microsoft.com/office/powerpoint/2010/main" val="22045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8</a:t>
            </a:fld>
            <a:endParaRPr lang="zh-CN" altLang="en-US"/>
          </a:p>
        </p:txBody>
      </p:sp>
    </p:spTree>
    <p:extLst>
      <p:ext uri="{BB962C8B-B14F-4D97-AF65-F5344CB8AC3E}">
        <p14:creationId xmlns:p14="http://schemas.microsoft.com/office/powerpoint/2010/main" val="31861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t>9</a:t>
            </a:fld>
            <a:endParaRPr lang="zh-CN" altLang="en-US"/>
          </a:p>
        </p:txBody>
      </p:sp>
    </p:spTree>
    <p:extLst>
      <p:ext uri="{BB962C8B-B14F-4D97-AF65-F5344CB8AC3E}">
        <p14:creationId xmlns:p14="http://schemas.microsoft.com/office/powerpoint/2010/main" val="239576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p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78405774"/>
      </p:ext>
    </p:extLst>
  </p:cSld>
  <p:clrMapOvr>
    <a:masterClrMapping/>
  </p:clrMapOvr>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2017-09-08</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62133879"/>
      </p:ext>
    </p:extLst>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pPr/>
              <a:t>2017-09-08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850013"/>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slow" p14:dur="2000" advTm="11000">
        <p14:vortex dir="r"/>
      </p:transition>
    </mc:Choice>
    <mc:Fallback xmlns="">
      <p:transition spd="slow" advTm="11000">
        <p:fade/>
      </p:transition>
    </mc:Fallback>
  </mc:AlternateContent>
  <p:timing>
    <p:tnLst>
      <p:par>
        <p:cTn id="1" dur="indefinite" restart="never" nodeType="tmRoot"/>
      </p:par>
    </p:tnLst>
  </p:timing>
  <p:txStyles>
    <p:titleStyle>
      <a:lvl1pPr algn="ctr" defTabSz="1023252" rtl="0" eaLnBrk="1" latinLnBrk="0" hangingPunct="1">
        <a:spcBef>
          <a:spcPct val="0"/>
        </a:spcBef>
        <a:buNone/>
        <a:defRPr sz="5000" kern="1200">
          <a:solidFill>
            <a:schemeClr val="tx1"/>
          </a:solidFill>
          <a:latin typeface="+mj-lt"/>
          <a:ea typeface="+mj-ea"/>
          <a:cs typeface="+mj-cs"/>
        </a:defRPr>
      </a:lvl1pPr>
    </p:titleStyle>
    <p:bodyStyle>
      <a:lvl1pPr marL="383717" indent="-383717" algn="l" defTabSz="1023252"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392" indent="-319759" algn="l" defTabSz="1023252"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9062" indent="-255814" algn="l" defTabSz="1023252"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687"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317"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940"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564"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188"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8819" indent="-255814" algn="l" defTabSz="1023252"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3252" rtl="0" eaLnBrk="1" latinLnBrk="0" hangingPunct="1">
        <a:defRPr sz="2000" kern="1200">
          <a:solidFill>
            <a:schemeClr val="tx1"/>
          </a:solidFill>
          <a:latin typeface="+mn-lt"/>
          <a:ea typeface="+mn-ea"/>
          <a:cs typeface="+mn-cs"/>
        </a:defRPr>
      </a:lvl1pPr>
      <a:lvl2pPr marL="511626" algn="l" defTabSz="1023252" rtl="0" eaLnBrk="1" latinLnBrk="0" hangingPunct="1">
        <a:defRPr sz="2000" kern="1200">
          <a:solidFill>
            <a:schemeClr val="tx1"/>
          </a:solidFill>
          <a:latin typeface="+mn-lt"/>
          <a:ea typeface="+mn-ea"/>
          <a:cs typeface="+mn-cs"/>
        </a:defRPr>
      </a:lvl2pPr>
      <a:lvl3pPr marL="1023252" algn="l" defTabSz="1023252" rtl="0" eaLnBrk="1" latinLnBrk="0" hangingPunct="1">
        <a:defRPr sz="2000" kern="1200">
          <a:solidFill>
            <a:schemeClr val="tx1"/>
          </a:solidFill>
          <a:latin typeface="+mn-lt"/>
          <a:ea typeface="+mn-ea"/>
          <a:cs typeface="+mn-cs"/>
        </a:defRPr>
      </a:lvl3pPr>
      <a:lvl4pPr marL="1534879" algn="l" defTabSz="1023252" rtl="0" eaLnBrk="1" latinLnBrk="0" hangingPunct="1">
        <a:defRPr sz="2000" kern="1200">
          <a:solidFill>
            <a:schemeClr val="tx1"/>
          </a:solidFill>
          <a:latin typeface="+mn-lt"/>
          <a:ea typeface="+mn-ea"/>
          <a:cs typeface="+mn-cs"/>
        </a:defRPr>
      </a:lvl4pPr>
      <a:lvl5pPr marL="2046502" algn="l" defTabSz="1023252" rtl="0" eaLnBrk="1" latinLnBrk="0" hangingPunct="1">
        <a:defRPr sz="2000" kern="1200">
          <a:solidFill>
            <a:schemeClr val="tx1"/>
          </a:solidFill>
          <a:latin typeface="+mn-lt"/>
          <a:ea typeface="+mn-ea"/>
          <a:cs typeface="+mn-cs"/>
        </a:defRPr>
      </a:lvl5pPr>
      <a:lvl6pPr marL="2558128" algn="l" defTabSz="1023252" rtl="0" eaLnBrk="1" latinLnBrk="0" hangingPunct="1">
        <a:defRPr sz="2000" kern="1200">
          <a:solidFill>
            <a:schemeClr val="tx1"/>
          </a:solidFill>
          <a:latin typeface="+mn-lt"/>
          <a:ea typeface="+mn-ea"/>
          <a:cs typeface="+mn-cs"/>
        </a:defRPr>
      </a:lvl6pPr>
      <a:lvl7pPr marL="3069752" algn="l" defTabSz="1023252" rtl="0" eaLnBrk="1" latinLnBrk="0" hangingPunct="1">
        <a:defRPr sz="2000" kern="1200">
          <a:solidFill>
            <a:schemeClr val="tx1"/>
          </a:solidFill>
          <a:latin typeface="+mn-lt"/>
          <a:ea typeface="+mn-ea"/>
          <a:cs typeface="+mn-cs"/>
        </a:defRPr>
      </a:lvl7pPr>
      <a:lvl8pPr marL="3581376" algn="l" defTabSz="1023252" rtl="0" eaLnBrk="1" latinLnBrk="0" hangingPunct="1">
        <a:defRPr sz="2000" kern="1200">
          <a:solidFill>
            <a:schemeClr val="tx1"/>
          </a:solidFill>
          <a:latin typeface="+mn-lt"/>
          <a:ea typeface="+mn-ea"/>
          <a:cs typeface="+mn-cs"/>
        </a:defRPr>
      </a:lvl8pPr>
      <a:lvl9pPr marL="4093003" algn="l" defTabSz="102325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a:spLocks/>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136897" y="2179632"/>
            <a:ext cx="5902278" cy="561682"/>
          </a:xfrm>
          <a:prstGeom prst="rect">
            <a:avLst/>
          </a:prstGeom>
          <a:noFill/>
        </p:spPr>
        <p:txBody>
          <a:bodyPr wrap="square" lIns="68571" tIns="34285" rIns="68571" bIns="34285" rtlCol="0">
            <a:spAutoFit/>
          </a:bodyPr>
          <a:lstStyle/>
          <a:p>
            <a:pPr algn="ctr"/>
            <a:r>
              <a:rPr lang="zh-CN" altLang="en-US" sz="3200" spc="300" dirty="0" smtClean="0">
                <a:solidFill>
                  <a:schemeClr val="bg1"/>
                </a:solidFill>
              </a:rPr>
              <a:t>使用</a:t>
            </a:r>
            <a:r>
              <a:rPr lang="en-US" altLang="zh-CN" sz="3200" spc="300" dirty="0">
                <a:solidFill>
                  <a:schemeClr val="bg1"/>
                </a:solidFill>
              </a:rPr>
              <a:t>C</a:t>
            </a:r>
            <a:r>
              <a:rPr lang="zh-CN" altLang="en-US" sz="3200" spc="300" dirty="0">
                <a:solidFill>
                  <a:schemeClr val="bg1"/>
                </a:solidFill>
              </a:rPr>
              <a:t>语言操作</a:t>
            </a:r>
            <a:r>
              <a:rPr lang="en-US" altLang="zh-CN" sz="3200" spc="300" dirty="0">
                <a:solidFill>
                  <a:schemeClr val="bg1"/>
                </a:solidFill>
              </a:rPr>
              <a:t>DSP</a:t>
            </a:r>
            <a:r>
              <a:rPr lang="zh-CN" altLang="en-US" sz="3200" spc="300" dirty="0">
                <a:solidFill>
                  <a:schemeClr val="bg1"/>
                </a:solidFill>
              </a:rPr>
              <a:t>的寄存器</a:t>
            </a: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prstTxWarp prst="textNoShape">
                <a:avLst/>
              </a:prstTxWarp>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extLst>
      <p:ext uri="{BB962C8B-B14F-4D97-AF65-F5344CB8AC3E}">
        <p14:creationId xmlns:p14="http://schemas.microsoft.com/office/powerpoint/2010/main" val="13982955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3475"/>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4975"/>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35" name="MH_SubTitle_1"/>
          <p:cNvSpPr txBox="1">
            <a:spLocks noChangeArrowheads="1"/>
          </p:cNvSpPr>
          <p:nvPr>
            <p:custDataLst>
              <p:tags r:id="rId1"/>
            </p:custDataLst>
          </p:nvPr>
        </p:nvSpPr>
        <p:spPr bwMode="auto">
          <a:xfrm>
            <a:off x="312520" y="915566"/>
            <a:ext cx="4259480" cy="36004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a:solidFill>
                  <a:schemeClr val="tx1">
                    <a:lumMod val="65000"/>
                    <a:lumOff val="35000"/>
                  </a:schemeClr>
                </a:solidFill>
                <a:sym typeface="+mn-lt"/>
              </a:rPr>
              <a:t>关于位域的定义还有以下几点说明：</a:t>
            </a:r>
          </a:p>
        </p:txBody>
      </p:sp>
      <p:sp>
        <p:nvSpPr>
          <p:cNvPr id="5" name="矩形 4"/>
          <p:cNvSpPr/>
          <p:nvPr/>
        </p:nvSpPr>
        <p:spPr>
          <a:xfrm>
            <a:off x="312520" y="1393116"/>
            <a:ext cx="7848872" cy="400110"/>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1</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位域的定义必须按从右往左的顺序，也就是说得从最低位开始定义。</a:t>
            </a:r>
          </a:p>
        </p:txBody>
      </p:sp>
      <p:sp>
        <p:nvSpPr>
          <p:cNvPr id="6" name="矩形 5"/>
          <p:cNvSpPr/>
          <p:nvPr/>
        </p:nvSpPr>
        <p:spPr>
          <a:xfrm>
            <a:off x="312519" y="1910736"/>
            <a:ext cx="8302775" cy="707886"/>
          </a:xfrm>
          <a:prstGeom prst="rect">
            <a:avLst/>
          </a:prstGeom>
        </p:spPr>
        <p:txBody>
          <a:bodyPr wrap="square">
            <a:spAutoFit/>
          </a:bodyPr>
          <a:lstStyle/>
          <a:p>
            <a:pPr marL="179388" indent="-179388" algn="just">
              <a:tabLst>
                <a:tab pos="179388" algn="l"/>
              </a:tabLst>
            </a:pP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一个位域必须存储在同一个字节中，不能跨两个字节。如果一个字节所剩空间不够放另一域时，应该从下一个单元起存放该域，如下所示：</a:t>
            </a:r>
          </a:p>
        </p:txBody>
      </p:sp>
      <p:graphicFrame>
        <p:nvGraphicFramePr>
          <p:cNvPr id="4" name="表格 3"/>
          <p:cNvGraphicFramePr>
            <a:graphicFrameLocks noGrp="1"/>
          </p:cNvGraphicFramePr>
          <p:nvPr>
            <p:extLst>
              <p:ext uri="{D42A27DB-BD31-4B8C-83A1-F6EECF244321}">
                <p14:modId xmlns:p14="http://schemas.microsoft.com/office/powerpoint/2010/main" val="1740291451"/>
              </p:ext>
            </p:extLst>
          </p:nvPr>
        </p:nvGraphicFramePr>
        <p:xfrm>
          <a:off x="611560" y="2907597"/>
          <a:ext cx="3816424" cy="1883664"/>
        </p:xfrm>
        <a:graphic>
          <a:graphicData uri="http://schemas.openxmlformats.org/drawingml/2006/table">
            <a:tbl>
              <a:tblPr>
                <a:tableStyleId>{5C22544A-7EE6-4342-B048-85BDC9FD1C3A}</a:tableStyleId>
              </a:tblPr>
              <a:tblGrid>
                <a:gridCol w="3816424">
                  <a:extLst>
                    <a:ext uri="{9D8B030D-6E8A-4147-A177-3AD203B41FA5}">
                      <a16:colId xmlns:a16="http://schemas.microsoft.com/office/drawing/2014/main" val="1515509831"/>
                    </a:ext>
                  </a:extLst>
                </a:gridCol>
              </a:tblGrid>
              <a:tr h="0">
                <a:tc>
                  <a:txBody>
                    <a:bodyPr/>
                    <a:lstStyle/>
                    <a:p>
                      <a:pPr marL="228600" marR="0" indent="0" algn="just">
                        <a:lnSpc>
                          <a:spcPct val="120000"/>
                        </a:lnSpc>
                        <a:spcBef>
                          <a:spcPts val="0"/>
                        </a:spcBef>
                        <a:spcAft>
                          <a:spcPts val="0"/>
                        </a:spcAft>
                      </a:pPr>
                      <a:r>
                        <a:rPr lang="en-US" sz="1400" kern="100" dirty="0" err="1">
                          <a:effectLst/>
                        </a:rPr>
                        <a:t>struct</a:t>
                      </a:r>
                      <a:r>
                        <a:rPr lang="en-US" sz="1400" kern="100" dirty="0">
                          <a:effectLst/>
                        </a:rPr>
                        <a:t> </a:t>
                      </a:r>
                      <a:r>
                        <a:rPr lang="en-US" sz="1400" kern="100" dirty="0" err="1">
                          <a:effectLst/>
                        </a:rPr>
                        <a:t>bs</a:t>
                      </a:r>
                      <a:endParaRPr lang="en-US" sz="1400" kern="100" dirty="0">
                        <a:effectLst/>
                      </a:endParaRPr>
                    </a:p>
                    <a:p>
                      <a:pPr marL="228600" marR="0" indent="0" algn="just">
                        <a:lnSpc>
                          <a:spcPct val="120000"/>
                        </a:lnSpc>
                        <a:spcBef>
                          <a:spcPts val="0"/>
                        </a:spcBef>
                        <a:spcAft>
                          <a:spcPts val="0"/>
                        </a:spcAft>
                      </a:pPr>
                      <a:r>
                        <a:rPr lang="en-US" sz="1400" kern="100" dirty="0">
                          <a:effectLst/>
                        </a:rPr>
                        <a:t>{</a:t>
                      </a:r>
                    </a:p>
                    <a:p>
                      <a:pPr marL="228600" marR="0" indent="0"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a:4;</a:t>
                      </a:r>
                    </a:p>
                    <a:p>
                      <a:pPr marL="228600" marR="0" indent="0"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:0;    //</a:t>
                      </a:r>
                      <a:r>
                        <a:rPr lang="zh-CN" altLang="en-US" sz="1400" kern="100" dirty="0">
                          <a:effectLst/>
                        </a:rPr>
                        <a:t>空域</a:t>
                      </a:r>
                    </a:p>
                    <a:p>
                      <a:pPr marL="228600" marR="0" indent="0" algn="just">
                        <a:lnSpc>
                          <a:spcPct val="120000"/>
                        </a:lnSpc>
                        <a:spcBef>
                          <a:spcPts val="0"/>
                        </a:spcBef>
                        <a:spcAft>
                          <a:spcPts val="0"/>
                        </a:spcAft>
                      </a:pPr>
                      <a:r>
                        <a:rPr lang="zh-CN" altLang="en-US" sz="1400" kern="100" dirty="0">
                          <a:effectLst/>
                        </a:rPr>
                        <a:t>  </a:t>
                      </a:r>
                      <a:r>
                        <a:rPr lang="en-US" sz="1400" kern="100" dirty="0" err="1">
                          <a:effectLst/>
                        </a:rPr>
                        <a:t>int</a:t>
                      </a:r>
                      <a:r>
                        <a:rPr lang="en-US" sz="1400" kern="100" dirty="0">
                          <a:effectLst/>
                        </a:rPr>
                        <a:t> b:5;   //</a:t>
                      </a:r>
                      <a:r>
                        <a:rPr lang="zh-CN" altLang="en-US" sz="1400" kern="100" dirty="0">
                          <a:effectLst/>
                        </a:rPr>
                        <a:t>从第二个字节开始存放</a:t>
                      </a:r>
                    </a:p>
                    <a:p>
                      <a:pPr marL="228600" marR="0" indent="0" algn="just">
                        <a:lnSpc>
                          <a:spcPct val="120000"/>
                        </a:lnSpc>
                        <a:spcBef>
                          <a:spcPts val="0"/>
                        </a:spcBef>
                        <a:spcAft>
                          <a:spcPts val="0"/>
                        </a:spcAft>
                      </a:pPr>
                      <a:r>
                        <a:rPr lang="zh-CN" altLang="en-US" sz="1400" kern="100" dirty="0">
                          <a:effectLst/>
                        </a:rPr>
                        <a:t>  </a:t>
                      </a:r>
                      <a:r>
                        <a:rPr lang="en-US" sz="1400" kern="100" dirty="0" err="1">
                          <a:effectLst/>
                        </a:rPr>
                        <a:t>int</a:t>
                      </a:r>
                      <a:r>
                        <a:rPr lang="en-US" sz="1400" kern="100" dirty="0">
                          <a:effectLst/>
                        </a:rPr>
                        <a:t> c:3;</a:t>
                      </a:r>
                    </a:p>
                    <a:p>
                      <a:pPr marL="228600" marR="0" indent="0" algn="just">
                        <a:lnSpc>
                          <a:spcPct val="120000"/>
                        </a:lnSpc>
                        <a:spcBef>
                          <a:spcPts val="0"/>
                        </a:spcBef>
                        <a:spcAft>
                          <a:spcPts val="0"/>
                        </a:spcAft>
                      </a:pPr>
                      <a:r>
                        <a:rPr lang="en-US" sz="1400" kern="100" dirty="0">
                          <a:effectLst/>
                        </a:rPr>
                        <a:t>};</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1791479850"/>
                  </a:ext>
                </a:extLst>
              </a:tr>
            </a:tbl>
          </a:graphicData>
        </a:graphic>
      </p:graphicFrame>
      <p:sp>
        <p:nvSpPr>
          <p:cNvPr id="8" name="矩形 7"/>
          <p:cNvSpPr/>
          <p:nvPr/>
        </p:nvSpPr>
        <p:spPr>
          <a:xfrm>
            <a:off x="4737871" y="2735513"/>
            <a:ext cx="3877424" cy="2246769"/>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这个位域定义中，第一个位域</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占第一个字节的</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位，而第二个位域</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占</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位，很显然第一个字节剩下的</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位不能够完全容纳位域</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，所以第一个字节的后</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位写</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留空，</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从第二个字节开始存放。</a:t>
            </a:r>
          </a:p>
        </p:txBody>
      </p:sp>
    </p:spTree>
    <p:extLst>
      <p:ext uri="{BB962C8B-B14F-4D97-AF65-F5344CB8AC3E}">
        <p14:creationId xmlns:p14="http://schemas.microsoft.com/office/powerpoint/2010/main" val="3464458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35" name="MH_SubTitle_1"/>
          <p:cNvSpPr txBox="1">
            <a:spLocks noChangeArrowheads="1"/>
          </p:cNvSpPr>
          <p:nvPr>
            <p:custDataLst>
              <p:tags r:id="rId1"/>
            </p:custDataLst>
          </p:nvPr>
        </p:nvSpPr>
        <p:spPr bwMode="auto">
          <a:xfrm>
            <a:off x="312520" y="1059582"/>
            <a:ext cx="8831480" cy="36004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lumMod val="65000"/>
                    <a:lumOff val="35000"/>
                  </a:schemeClr>
                </a:solidFill>
                <a:sym typeface="+mn-lt"/>
              </a:rPr>
              <a:t>3.</a:t>
            </a:r>
            <a:r>
              <a:rPr lang="zh-CN" altLang="en-US" sz="2000" b="0" dirty="0">
                <a:solidFill>
                  <a:schemeClr val="tx1">
                    <a:lumMod val="65000"/>
                    <a:lumOff val="35000"/>
                  </a:schemeClr>
                </a:solidFill>
                <a:sym typeface="+mn-lt"/>
              </a:rPr>
              <a:t>位域的长度不能大于一个字节的长度，也就是说一个位域不能超过</a:t>
            </a:r>
            <a:r>
              <a:rPr lang="en-US" altLang="zh-CN" sz="2000" b="0" dirty="0">
                <a:solidFill>
                  <a:schemeClr val="tx1">
                    <a:lumMod val="65000"/>
                    <a:lumOff val="35000"/>
                  </a:schemeClr>
                </a:solidFill>
                <a:sym typeface="+mn-lt"/>
              </a:rPr>
              <a:t>8</a:t>
            </a:r>
            <a:r>
              <a:rPr lang="zh-CN" altLang="en-US" sz="2000" b="0" dirty="0">
                <a:solidFill>
                  <a:schemeClr val="tx1">
                    <a:lumMod val="65000"/>
                    <a:lumOff val="35000"/>
                  </a:schemeClr>
                </a:solidFill>
                <a:sym typeface="+mn-lt"/>
              </a:rPr>
              <a:t>位。</a:t>
            </a:r>
          </a:p>
        </p:txBody>
      </p:sp>
      <p:sp>
        <p:nvSpPr>
          <p:cNvPr id="9" name="MH_SubTitle_1"/>
          <p:cNvSpPr txBox="1">
            <a:spLocks noChangeArrowheads="1"/>
          </p:cNvSpPr>
          <p:nvPr>
            <p:custDataLst>
              <p:tags r:id="rId2"/>
            </p:custDataLst>
          </p:nvPr>
        </p:nvSpPr>
        <p:spPr bwMode="auto">
          <a:xfrm>
            <a:off x="312520" y="1557167"/>
            <a:ext cx="8831480" cy="726551"/>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lumMod val="65000"/>
                    <a:lumOff val="35000"/>
                  </a:schemeClr>
                </a:solidFill>
                <a:sym typeface="+mn-lt"/>
              </a:rPr>
              <a:t>4.</a:t>
            </a:r>
            <a:r>
              <a:rPr lang="zh-CN" altLang="en-US" sz="2000" b="0" dirty="0">
                <a:solidFill>
                  <a:schemeClr val="tx1">
                    <a:lumMod val="65000"/>
                    <a:lumOff val="35000"/>
                  </a:schemeClr>
                </a:solidFill>
                <a:sym typeface="+mn-lt"/>
              </a:rPr>
              <a:t>位域可以无位域名，这时，它只用作填充或调整位置。无名的位域是不能使用的，如下所示：</a:t>
            </a:r>
          </a:p>
        </p:txBody>
      </p:sp>
      <p:graphicFrame>
        <p:nvGraphicFramePr>
          <p:cNvPr id="3" name="表格 2"/>
          <p:cNvGraphicFramePr>
            <a:graphicFrameLocks noGrp="1"/>
          </p:cNvGraphicFramePr>
          <p:nvPr>
            <p:extLst>
              <p:ext uri="{D42A27DB-BD31-4B8C-83A1-F6EECF244321}">
                <p14:modId xmlns:p14="http://schemas.microsoft.com/office/powerpoint/2010/main" val="922831390"/>
              </p:ext>
            </p:extLst>
          </p:nvPr>
        </p:nvGraphicFramePr>
        <p:xfrm>
          <a:off x="683568" y="2571750"/>
          <a:ext cx="4608512" cy="2139696"/>
        </p:xfrm>
        <a:graphic>
          <a:graphicData uri="http://schemas.openxmlformats.org/drawingml/2006/table">
            <a:tbl>
              <a:tblPr>
                <a:tableStyleId>{5C22544A-7EE6-4342-B048-85BDC9FD1C3A}</a:tableStyleId>
              </a:tblPr>
              <a:tblGrid>
                <a:gridCol w="4608512">
                  <a:extLst>
                    <a:ext uri="{9D8B030D-6E8A-4147-A177-3AD203B41FA5}">
                      <a16:colId xmlns:a16="http://schemas.microsoft.com/office/drawing/2014/main" val="3478276078"/>
                    </a:ext>
                  </a:extLst>
                </a:gridCol>
              </a:tblGrid>
              <a:tr h="0">
                <a:tc>
                  <a:txBody>
                    <a:bodyPr/>
                    <a:lstStyle/>
                    <a:p>
                      <a:pPr marL="0" marR="0" indent="257175" algn="just">
                        <a:lnSpc>
                          <a:spcPct val="120000"/>
                        </a:lnSpc>
                        <a:spcBef>
                          <a:spcPts val="0"/>
                        </a:spcBef>
                        <a:spcAft>
                          <a:spcPts val="0"/>
                        </a:spcAft>
                      </a:pPr>
                      <a:r>
                        <a:rPr lang="en-US" sz="1400" kern="100" dirty="0" err="1">
                          <a:effectLst/>
                        </a:rPr>
                        <a:t>struct</a:t>
                      </a:r>
                      <a:r>
                        <a:rPr lang="en-US" sz="1400" kern="100" dirty="0">
                          <a:effectLst/>
                        </a:rPr>
                        <a:t> </a:t>
                      </a:r>
                      <a:r>
                        <a:rPr lang="en-US" sz="1400" kern="100" dirty="0" err="1">
                          <a:effectLst/>
                        </a:rPr>
                        <a:t>bs</a:t>
                      </a:r>
                      <a:endParaRPr lang="en-US" sz="1400" kern="100" dirty="0">
                        <a:effectLst/>
                      </a:endParaRPr>
                    </a:p>
                    <a:p>
                      <a:pPr marL="0" marR="0" indent="257175" algn="just">
                        <a:lnSpc>
                          <a:spcPct val="120000"/>
                        </a:lnSpc>
                        <a:spcBef>
                          <a:spcPts val="0"/>
                        </a:spcBef>
                        <a:spcAft>
                          <a:spcPts val="0"/>
                        </a:spcAft>
                      </a:pPr>
                      <a:r>
                        <a:rPr lang="en-US" sz="1400" kern="100" dirty="0">
                          <a:effectLst/>
                        </a:rPr>
                        <a:t>{</a:t>
                      </a:r>
                    </a:p>
                    <a:p>
                      <a:pPr marL="0" marR="0" indent="257175"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a:4;</a:t>
                      </a:r>
                    </a:p>
                    <a:p>
                      <a:pPr marL="0" marR="0" indent="257175"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:2;   //</a:t>
                      </a:r>
                      <a:r>
                        <a:rPr lang="zh-CN" altLang="en-US" sz="1400" kern="100" dirty="0">
                          <a:effectLst/>
                        </a:rPr>
                        <a:t>这</a:t>
                      </a:r>
                      <a:r>
                        <a:rPr lang="en-US" altLang="zh-CN" sz="1400" kern="100" dirty="0">
                          <a:effectLst/>
                        </a:rPr>
                        <a:t>2</a:t>
                      </a:r>
                      <a:r>
                        <a:rPr lang="zh-CN" altLang="en-US" sz="1400" kern="100" dirty="0">
                          <a:effectLst/>
                        </a:rPr>
                        <a:t>位不能使用</a:t>
                      </a:r>
                    </a:p>
                    <a:p>
                      <a:pPr marL="0" marR="0" indent="257175" algn="just">
                        <a:lnSpc>
                          <a:spcPct val="120000"/>
                        </a:lnSpc>
                        <a:spcBef>
                          <a:spcPts val="0"/>
                        </a:spcBef>
                        <a:spcAft>
                          <a:spcPts val="0"/>
                        </a:spcAft>
                      </a:pPr>
                      <a:r>
                        <a:rPr lang="zh-CN" altLang="en-US" sz="1400" kern="100" dirty="0">
                          <a:effectLst/>
                        </a:rPr>
                        <a:t>  </a:t>
                      </a:r>
                      <a:r>
                        <a:rPr lang="en-US" sz="1400" kern="100" dirty="0" err="1">
                          <a:effectLst/>
                        </a:rPr>
                        <a:t>int</a:t>
                      </a:r>
                      <a:r>
                        <a:rPr lang="en-US" sz="1400" kern="100" dirty="0">
                          <a:effectLst/>
                        </a:rPr>
                        <a:t> b:2;</a:t>
                      </a:r>
                    </a:p>
                    <a:p>
                      <a:pPr marL="0" marR="0" indent="257175"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c:5;</a:t>
                      </a:r>
                    </a:p>
                    <a:p>
                      <a:pPr marL="0" marR="0" indent="257175"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d:3;</a:t>
                      </a:r>
                    </a:p>
                    <a:p>
                      <a:pPr marL="0" marR="0" indent="257175" algn="just">
                        <a:lnSpc>
                          <a:spcPct val="120000"/>
                        </a:lnSpc>
                        <a:spcBef>
                          <a:spcPts val="0"/>
                        </a:spcBef>
                        <a:spcAft>
                          <a:spcPts val="0"/>
                        </a:spcAft>
                      </a:pPr>
                      <a:r>
                        <a:rPr lang="en-US" sz="1400" kern="100" dirty="0">
                          <a:effectLst/>
                        </a:rPr>
                        <a:t>};</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2203778130"/>
                  </a:ext>
                </a:extLst>
              </a:tr>
            </a:tbl>
          </a:graphicData>
        </a:graphic>
      </p:graphicFrame>
    </p:spTree>
    <p:extLst>
      <p:ext uri="{BB962C8B-B14F-4D97-AF65-F5344CB8AC3E}">
        <p14:creationId xmlns:p14="http://schemas.microsoft.com/office/powerpoint/2010/main" val="3039354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35" name="MH_SubTitle_1"/>
          <p:cNvSpPr txBox="1">
            <a:spLocks noChangeArrowheads="1"/>
          </p:cNvSpPr>
          <p:nvPr>
            <p:custDataLst>
              <p:tags r:id="rId1"/>
            </p:custDataLst>
          </p:nvPr>
        </p:nvSpPr>
        <p:spPr bwMode="auto">
          <a:xfrm>
            <a:off x="312520" y="1275606"/>
            <a:ext cx="8831480" cy="1296144"/>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掌握</a:t>
            </a:r>
            <a:r>
              <a:rPr lang="zh-CN" altLang="en-US" sz="2000" b="0" dirty="0">
                <a:solidFill>
                  <a:schemeClr val="tx1">
                    <a:lumMod val="65000"/>
                    <a:lumOff val="35000"/>
                  </a:schemeClr>
                </a:solidFill>
                <a:sym typeface="+mn-lt"/>
              </a:rPr>
              <a:t>了</a:t>
            </a:r>
            <a:r>
              <a:rPr lang="en-US" altLang="zh-CN" sz="2000" b="0" dirty="0">
                <a:solidFill>
                  <a:schemeClr val="tx1">
                    <a:lumMod val="65000"/>
                    <a:lumOff val="35000"/>
                  </a:schemeClr>
                </a:solidFill>
                <a:sym typeface="+mn-lt"/>
              </a:rPr>
              <a:t>C</a:t>
            </a:r>
            <a:r>
              <a:rPr lang="zh-CN" altLang="en-US" sz="2000" b="0" dirty="0">
                <a:solidFill>
                  <a:schemeClr val="tx1">
                    <a:lumMod val="65000"/>
                    <a:lumOff val="35000"/>
                  </a:schemeClr>
                </a:solidFill>
                <a:sym typeface="+mn-lt"/>
              </a:rPr>
              <a:t>语言中位域的知识后，下面以</a:t>
            </a:r>
            <a:r>
              <a:rPr lang="en-US" altLang="zh-CN" sz="2000" b="0" dirty="0">
                <a:solidFill>
                  <a:schemeClr val="tx1">
                    <a:lumMod val="65000"/>
                    <a:lumOff val="35000"/>
                  </a:schemeClr>
                </a:solidFill>
                <a:sym typeface="+mn-lt"/>
              </a:rPr>
              <a:t>SCI-A</a:t>
            </a:r>
            <a:r>
              <a:rPr lang="zh-CN" altLang="en-US" sz="2000" b="0" dirty="0">
                <a:solidFill>
                  <a:schemeClr val="tx1">
                    <a:lumMod val="65000"/>
                    <a:lumOff val="35000"/>
                  </a:schemeClr>
                </a:solidFill>
                <a:sym typeface="+mn-lt"/>
              </a:rPr>
              <a:t>的通信控制寄存器</a:t>
            </a:r>
            <a:r>
              <a:rPr lang="en-US" altLang="zh-CN" sz="2000" b="0" dirty="0">
                <a:solidFill>
                  <a:schemeClr val="tx1">
                    <a:lumMod val="65000"/>
                    <a:lumOff val="35000"/>
                  </a:schemeClr>
                </a:solidFill>
                <a:sym typeface="+mn-lt"/>
              </a:rPr>
              <a:t>SCICCR</a:t>
            </a:r>
            <a:r>
              <a:rPr lang="zh-CN" altLang="en-US" sz="2000" b="0" dirty="0">
                <a:solidFill>
                  <a:schemeClr val="tx1">
                    <a:lumMod val="65000"/>
                    <a:lumOff val="35000"/>
                  </a:schemeClr>
                </a:solidFill>
                <a:sym typeface="+mn-lt"/>
              </a:rPr>
              <a:t>为例来说明如何使用位域的方法来定义寄存器。图</a:t>
            </a:r>
            <a:r>
              <a:rPr lang="en-US" altLang="zh-CN" sz="2000" b="0" dirty="0">
                <a:solidFill>
                  <a:schemeClr val="tx1">
                    <a:lumMod val="65000"/>
                    <a:lumOff val="35000"/>
                  </a:schemeClr>
                </a:solidFill>
                <a:sym typeface="+mn-lt"/>
              </a:rPr>
              <a:t>3-2</a:t>
            </a:r>
            <a:r>
              <a:rPr lang="zh-CN" altLang="en-US" sz="2000" b="0" dirty="0">
                <a:solidFill>
                  <a:schemeClr val="tx1">
                    <a:lumMod val="65000"/>
                    <a:lumOff val="35000"/>
                  </a:schemeClr>
                </a:solidFill>
                <a:sym typeface="+mn-lt"/>
              </a:rPr>
              <a:t>为</a:t>
            </a:r>
            <a:r>
              <a:rPr lang="en-US" altLang="zh-CN" sz="2000" b="0" dirty="0">
                <a:solidFill>
                  <a:schemeClr val="tx1">
                    <a:lumMod val="65000"/>
                    <a:lumOff val="35000"/>
                  </a:schemeClr>
                </a:solidFill>
                <a:sym typeface="+mn-lt"/>
              </a:rPr>
              <a:t>SCI-A</a:t>
            </a:r>
            <a:r>
              <a:rPr lang="zh-CN" altLang="en-US" sz="2000" b="0" dirty="0">
                <a:solidFill>
                  <a:schemeClr val="tx1">
                    <a:lumMod val="65000"/>
                    <a:lumOff val="35000"/>
                  </a:schemeClr>
                </a:solidFill>
                <a:sym typeface="+mn-lt"/>
              </a:rPr>
              <a:t>通信控制寄存器</a:t>
            </a:r>
            <a:r>
              <a:rPr lang="en-US" altLang="zh-CN" sz="2000" b="0" dirty="0">
                <a:solidFill>
                  <a:schemeClr val="tx1">
                    <a:lumMod val="65000"/>
                    <a:lumOff val="35000"/>
                  </a:schemeClr>
                </a:solidFill>
                <a:sym typeface="+mn-lt"/>
              </a:rPr>
              <a:t>SCICCR</a:t>
            </a:r>
            <a:r>
              <a:rPr lang="zh-CN" altLang="en-US" sz="2000" b="0" dirty="0">
                <a:solidFill>
                  <a:schemeClr val="tx1">
                    <a:lumMod val="65000"/>
                    <a:lumOff val="35000"/>
                  </a:schemeClr>
                </a:solidFill>
                <a:sym typeface="+mn-lt"/>
              </a:rPr>
              <a:t>的具体定义。</a:t>
            </a:r>
          </a:p>
        </p:txBody>
      </p:sp>
      <p:pic>
        <p:nvPicPr>
          <p:cNvPr id="1026" name="Picture 2" descr="C:\Users\Administrator\AppData\Local\Temp\ksohtml\wps2A1D.t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859782"/>
            <a:ext cx="7408595" cy="93610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418686" y="4012747"/>
            <a:ext cx="4306628" cy="430374"/>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3-2 SCI-A</a:t>
            </a:r>
            <a:r>
              <a:rPr lang="zh-CN" altLang="en-US" sz="2000" kern="100" dirty="0">
                <a:latin typeface="+mn-ea"/>
              </a:rPr>
              <a:t>通信控制寄存器</a:t>
            </a:r>
            <a:r>
              <a:rPr lang="en-US" altLang="zh-CN" sz="2000" kern="100" dirty="0">
                <a:latin typeface="+mn-ea"/>
              </a:rPr>
              <a:t>SCICCR</a:t>
            </a:r>
          </a:p>
        </p:txBody>
      </p:sp>
    </p:spTree>
    <p:extLst>
      <p:ext uri="{BB962C8B-B14F-4D97-AF65-F5344CB8AC3E}">
        <p14:creationId xmlns:p14="http://schemas.microsoft.com/office/powerpoint/2010/main" val="165936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left)">
                                      <p:cBhvr>
                                        <p:cTn id="11" dur="500"/>
                                        <p:tgtEl>
                                          <p:spTgt spid="102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35" name="MH_SubTitle_1"/>
          <p:cNvSpPr txBox="1">
            <a:spLocks noChangeArrowheads="1"/>
          </p:cNvSpPr>
          <p:nvPr>
            <p:custDataLst>
              <p:tags r:id="rId1"/>
            </p:custDataLst>
          </p:nvPr>
        </p:nvSpPr>
        <p:spPr bwMode="auto">
          <a:xfrm>
            <a:off x="179512" y="1563638"/>
            <a:ext cx="8784976" cy="2808312"/>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smtClean="0">
                <a:solidFill>
                  <a:schemeClr val="tx1">
                    <a:lumMod val="65000"/>
                    <a:lumOff val="35000"/>
                  </a:schemeClr>
                </a:solidFill>
                <a:sym typeface="+mn-lt"/>
              </a:rPr>
              <a:t>      SCI-A</a:t>
            </a:r>
            <a:r>
              <a:rPr lang="zh-CN" altLang="en-US" sz="2000" b="0" dirty="0">
                <a:solidFill>
                  <a:schemeClr val="tx1">
                    <a:lumMod val="65000"/>
                    <a:lumOff val="35000"/>
                  </a:schemeClr>
                </a:solidFill>
                <a:sym typeface="+mn-lt"/>
              </a:rPr>
              <a:t>模块所有的寄存器都是</a:t>
            </a:r>
            <a:r>
              <a:rPr lang="en-US" altLang="zh-CN" sz="2000" b="0" dirty="0">
                <a:solidFill>
                  <a:schemeClr val="tx1">
                    <a:lumMod val="65000"/>
                    <a:lumOff val="35000"/>
                  </a:schemeClr>
                </a:solidFill>
                <a:sym typeface="+mn-lt"/>
              </a:rPr>
              <a:t>8</a:t>
            </a:r>
            <a:r>
              <a:rPr lang="zh-CN" altLang="en-US" sz="2000" b="0" dirty="0">
                <a:solidFill>
                  <a:schemeClr val="tx1">
                    <a:lumMod val="65000"/>
                    <a:lumOff val="35000"/>
                  </a:schemeClr>
                </a:solidFill>
                <a:sym typeface="+mn-lt"/>
              </a:rPr>
              <a:t>位的，当一个寄存器被访问时，寄存器数据位于低</a:t>
            </a:r>
            <a:r>
              <a:rPr lang="en-US" altLang="zh-CN" sz="2000" b="0" dirty="0">
                <a:solidFill>
                  <a:schemeClr val="tx1">
                    <a:lumMod val="65000"/>
                    <a:lumOff val="35000"/>
                  </a:schemeClr>
                </a:solidFill>
                <a:sym typeface="+mn-lt"/>
              </a:rPr>
              <a:t>8</a:t>
            </a:r>
            <a:r>
              <a:rPr lang="zh-CN" altLang="en-US" sz="2000" b="0" dirty="0">
                <a:solidFill>
                  <a:schemeClr val="tx1">
                    <a:lumMod val="65000"/>
                    <a:lumOff val="35000"/>
                  </a:schemeClr>
                </a:solidFill>
                <a:sym typeface="+mn-lt"/>
              </a:rPr>
              <a:t>位，高</a:t>
            </a:r>
            <a:r>
              <a:rPr lang="en-US" altLang="zh-CN" sz="2000" b="0" dirty="0">
                <a:solidFill>
                  <a:schemeClr val="tx1">
                    <a:lumMod val="65000"/>
                    <a:lumOff val="35000"/>
                  </a:schemeClr>
                </a:solidFill>
                <a:sym typeface="+mn-lt"/>
              </a:rPr>
              <a:t>8</a:t>
            </a:r>
            <a:r>
              <a:rPr lang="zh-CN" altLang="en-US" sz="2000" b="0" dirty="0">
                <a:solidFill>
                  <a:schemeClr val="tx1">
                    <a:lumMod val="65000"/>
                    <a:lumOff val="35000"/>
                  </a:schemeClr>
                </a:solidFill>
                <a:sym typeface="+mn-lt"/>
              </a:rPr>
              <a:t>位为</a:t>
            </a:r>
            <a:r>
              <a:rPr lang="en-US" altLang="zh-CN" sz="2000" b="0" dirty="0">
                <a:solidFill>
                  <a:schemeClr val="tx1">
                    <a:lumMod val="65000"/>
                    <a:lumOff val="35000"/>
                  </a:schemeClr>
                </a:solidFill>
                <a:sym typeface="+mn-lt"/>
              </a:rPr>
              <a:t>0</a:t>
            </a:r>
            <a:r>
              <a:rPr lang="zh-CN" altLang="en-US" sz="2000" b="0" dirty="0">
                <a:solidFill>
                  <a:schemeClr val="tx1">
                    <a:lumMod val="65000"/>
                    <a:lumOff val="35000"/>
                  </a:schemeClr>
                </a:solidFill>
                <a:sym typeface="+mn-lt"/>
              </a:rPr>
              <a:t>。</a:t>
            </a:r>
            <a:r>
              <a:rPr lang="en-US" altLang="zh-CN" sz="2000" b="0" dirty="0">
                <a:solidFill>
                  <a:schemeClr val="tx1">
                    <a:lumMod val="65000"/>
                    <a:lumOff val="35000"/>
                  </a:schemeClr>
                </a:solidFill>
                <a:sym typeface="+mn-lt"/>
              </a:rPr>
              <a:t>SCICCR</a:t>
            </a:r>
            <a:r>
              <a:rPr lang="zh-CN" altLang="en-US" sz="2000" b="0" dirty="0">
                <a:solidFill>
                  <a:schemeClr val="tx1">
                    <a:lumMod val="65000"/>
                    <a:lumOff val="35000"/>
                  </a:schemeClr>
                </a:solidFill>
                <a:sym typeface="+mn-lt"/>
              </a:rPr>
              <a:t>的</a:t>
            </a:r>
            <a:r>
              <a:rPr lang="en-US" altLang="zh-CN" sz="2000" b="0" dirty="0">
                <a:solidFill>
                  <a:schemeClr val="tx1">
                    <a:lumMod val="65000"/>
                    <a:lumOff val="35000"/>
                  </a:schemeClr>
                </a:solidFill>
                <a:sym typeface="+mn-lt"/>
              </a:rPr>
              <a:t>D0~D2</a:t>
            </a:r>
            <a:r>
              <a:rPr lang="zh-CN" altLang="en-US" sz="2000" b="0" dirty="0">
                <a:solidFill>
                  <a:schemeClr val="tx1">
                    <a:lumMod val="65000"/>
                    <a:lumOff val="35000"/>
                  </a:schemeClr>
                </a:solidFill>
                <a:sym typeface="+mn-lt"/>
              </a:rPr>
              <a:t>为字符长度控制位</a:t>
            </a:r>
            <a:r>
              <a:rPr lang="en-US" altLang="zh-CN" sz="2000" b="0" dirty="0">
                <a:solidFill>
                  <a:schemeClr val="tx1">
                    <a:lumMod val="65000"/>
                    <a:lumOff val="35000"/>
                  </a:schemeClr>
                </a:solidFill>
                <a:sym typeface="+mn-lt"/>
              </a:rPr>
              <a:t>SCICHAR</a:t>
            </a:r>
            <a:r>
              <a:rPr lang="zh-CN" altLang="en-US" sz="2000" b="0" dirty="0">
                <a:solidFill>
                  <a:schemeClr val="tx1">
                    <a:lumMod val="65000"/>
                    <a:lumOff val="35000"/>
                  </a:schemeClr>
                </a:solidFill>
                <a:sym typeface="+mn-lt"/>
              </a:rPr>
              <a:t>，占据了</a:t>
            </a:r>
            <a:r>
              <a:rPr lang="en-US" altLang="zh-CN" sz="2000" b="0" dirty="0">
                <a:solidFill>
                  <a:schemeClr val="tx1">
                    <a:lumMod val="65000"/>
                    <a:lumOff val="35000"/>
                  </a:schemeClr>
                </a:solidFill>
                <a:sym typeface="+mn-lt"/>
              </a:rPr>
              <a:t>3</a:t>
            </a:r>
            <a:r>
              <a:rPr lang="zh-CN" altLang="en-US" sz="2000" b="0" dirty="0">
                <a:solidFill>
                  <a:schemeClr val="tx1">
                    <a:lumMod val="65000"/>
                    <a:lumOff val="35000"/>
                  </a:schemeClr>
                </a:solidFill>
                <a:sym typeface="+mn-lt"/>
              </a:rPr>
              <a:t>位。</a:t>
            </a:r>
            <a:r>
              <a:rPr lang="en-US" altLang="zh-CN" sz="2000" b="0" dirty="0">
                <a:solidFill>
                  <a:schemeClr val="tx1">
                    <a:lumMod val="65000"/>
                    <a:lumOff val="35000"/>
                  </a:schemeClr>
                </a:solidFill>
                <a:sym typeface="+mn-lt"/>
              </a:rPr>
              <a:t>D3</a:t>
            </a:r>
            <a:r>
              <a:rPr lang="zh-CN" altLang="en-US" sz="2000" b="0" dirty="0">
                <a:solidFill>
                  <a:schemeClr val="tx1">
                    <a:lumMod val="65000"/>
                    <a:lumOff val="35000"/>
                  </a:schemeClr>
                </a:solidFill>
                <a:sym typeface="+mn-lt"/>
              </a:rPr>
              <a:t>为</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多处理器模式控制位</a:t>
            </a:r>
            <a:r>
              <a:rPr lang="en-US" altLang="zh-CN" sz="2000" b="0" dirty="0">
                <a:solidFill>
                  <a:schemeClr val="tx1">
                    <a:lumMod val="65000"/>
                    <a:lumOff val="35000"/>
                  </a:schemeClr>
                </a:solidFill>
                <a:sym typeface="+mn-lt"/>
              </a:rPr>
              <a:t>ADDRIDLE_MODE</a:t>
            </a:r>
            <a:r>
              <a:rPr lang="zh-CN" altLang="en-US" sz="2000" b="0" dirty="0">
                <a:solidFill>
                  <a:schemeClr val="tx1">
                    <a:lumMod val="65000"/>
                    <a:lumOff val="35000"/>
                  </a:schemeClr>
                </a:solidFill>
                <a:sym typeface="+mn-lt"/>
              </a:rPr>
              <a:t>，占据</a:t>
            </a:r>
            <a:r>
              <a:rPr lang="en-US" altLang="zh-CN" sz="2000" b="0" dirty="0">
                <a:solidFill>
                  <a:schemeClr val="tx1">
                    <a:lumMod val="65000"/>
                    <a:lumOff val="35000"/>
                  </a:schemeClr>
                </a:solidFill>
                <a:sym typeface="+mn-lt"/>
              </a:rPr>
              <a:t>1</a:t>
            </a:r>
            <a:r>
              <a:rPr lang="zh-CN" altLang="en-US" sz="2000" b="0" dirty="0">
                <a:solidFill>
                  <a:schemeClr val="tx1">
                    <a:lumMod val="65000"/>
                    <a:lumOff val="35000"/>
                  </a:schemeClr>
                </a:solidFill>
                <a:sym typeface="+mn-lt"/>
              </a:rPr>
              <a:t>位。</a:t>
            </a:r>
            <a:r>
              <a:rPr lang="en-US" altLang="zh-CN" sz="2000" b="0" dirty="0">
                <a:solidFill>
                  <a:schemeClr val="tx1">
                    <a:lumMod val="65000"/>
                    <a:lumOff val="35000"/>
                  </a:schemeClr>
                </a:solidFill>
                <a:sym typeface="+mn-lt"/>
              </a:rPr>
              <a:t>D4</a:t>
            </a:r>
            <a:r>
              <a:rPr lang="zh-CN" altLang="en-US" sz="2000" b="0" dirty="0">
                <a:solidFill>
                  <a:schemeClr val="tx1">
                    <a:lumMod val="65000"/>
                    <a:lumOff val="35000"/>
                  </a:schemeClr>
                </a:solidFill>
                <a:sym typeface="+mn-lt"/>
              </a:rPr>
              <a:t>为</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回送从测试模式使能位</a:t>
            </a:r>
            <a:r>
              <a:rPr lang="en-US" altLang="zh-CN" sz="2000" b="0" dirty="0">
                <a:solidFill>
                  <a:schemeClr val="tx1">
                    <a:lumMod val="65000"/>
                    <a:lumOff val="35000"/>
                  </a:schemeClr>
                </a:solidFill>
                <a:sym typeface="+mn-lt"/>
              </a:rPr>
              <a:t>LOOPBKENA</a:t>
            </a:r>
            <a:r>
              <a:rPr lang="zh-CN" altLang="en-US" sz="2000" b="0" dirty="0">
                <a:solidFill>
                  <a:schemeClr val="tx1">
                    <a:lumMod val="65000"/>
                    <a:lumOff val="35000"/>
                  </a:schemeClr>
                </a:solidFill>
                <a:sym typeface="+mn-lt"/>
              </a:rPr>
              <a:t>，占据</a:t>
            </a:r>
            <a:r>
              <a:rPr lang="en-US" altLang="zh-CN" sz="2000" b="0" dirty="0">
                <a:solidFill>
                  <a:schemeClr val="tx1">
                    <a:lumMod val="65000"/>
                    <a:lumOff val="35000"/>
                  </a:schemeClr>
                </a:solidFill>
                <a:sym typeface="+mn-lt"/>
              </a:rPr>
              <a:t>1</a:t>
            </a:r>
            <a:r>
              <a:rPr lang="zh-CN" altLang="en-US" sz="2000" b="0" dirty="0">
                <a:solidFill>
                  <a:schemeClr val="tx1">
                    <a:lumMod val="65000"/>
                    <a:lumOff val="35000"/>
                  </a:schemeClr>
                </a:solidFill>
                <a:sym typeface="+mn-lt"/>
              </a:rPr>
              <a:t>位。</a:t>
            </a:r>
            <a:r>
              <a:rPr lang="en-US" altLang="zh-CN" sz="2000" b="0" dirty="0">
                <a:solidFill>
                  <a:schemeClr val="tx1">
                    <a:lumMod val="65000"/>
                    <a:lumOff val="35000"/>
                  </a:schemeClr>
                </a:solidFill>
                <a:sym typeface="+mn-lt"/>
              </a:rPr>
              <a:t>D5</a:t>
            </a:r>
            <a:r>
              <a:rPr lang="zh-CN" altLang="en-US" sz="2000" b="0" dirty="0">
                <a:solidFill>
                  <a:schemeClr val="tx1">
                    <a:lumMod val="65000"/>
                    <a:lumOff val="35000"/>
                  </a:schemeClr>
                </a:solidFill>
                <a:sym typeface="+mn-lt"/>
              </a:rPr>
              <a:t>为</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极性使能位</a:t>
            </a:r>
            <a:r>
              <a:rPr lang="en-US" altLang="zh-CN" sz="2000" b="0" dirty="0">
                <a:solidFill>
                  <a:schemeClr val="tx1">
                    <a:lumMod val="65000"/>
                    <a:lumOff val="35000"/>
                  </a:schemeClr>
                </a:solidFill>
                <a:sym typeface="+mn-lt"/>
              </a:rPr>
              <a:t>PARITYENA</a:t>
            </a:r>
            <a:r>
              <a:rPr lang="zh-CN" altLang="en-US" sz="2000" b="0" dirty="0">
                <a:solidFill>
                  <a:schemeClr val="tx1">
                    <a:lumMod val="65000"/>
                    <a:lumOff val="35000"/>
                  </a:schemeClr>
                </a:solidFill>
                <a:sym typeface="+mn-lt"/>
              </a:rPr>
              <a:t>，占据</a:t>
            </a:r>
            <a:r>
              <a:rPr lang="en-US" altLang="zh-CN" sz="2000" b="0" dirty="0">
                <a:solidFill>
                  <a:schemeClr val="tx1">
                    <a:lumMod val="65000"/>
                    <a:lumOff val="35000"/>
                  </a:schemeClr>
                </a:solidFill>
                <a:sym typeface="+mn-lt"/>
              </a:rPr>
              <a:t>1</a:t>
            </a:r>
            <a:r>
              <a:rPr lang="zh-CN" altLang="en-US" sz="2000" b="0" dirty="0">
                <a:solidFill>
                  <a:schemeClr val="tx1">
                    <a:lumMod val="65000"/>
                    <a:lumOff val="35000"/>
                  </a:schemeClr>
                </a:solidFill>
                <a:sym typeface="+mn-lt"/>
              </a:rPr>
              <a:t>位。</a:t>
            </a:r>
            <a:r>
              <a:rPr lang="en-US" altLang="zh-CN" sz="2000" b="0" dirty="0">
                <a:solidFill>
                  <a:schemeClr val="tx1">
                    <a:lumMod val="65000"/>
                    <a:lumOff val="35000"/>
                  </a:schemeClr>
                </a:solidFill>
                <a:sym typeface="+mn-lt"/>
              </a:rPr>
              <a:t>D6</a:t>
            </a:r>
            <a:r>
              <a:rPr lang="zh-CN" altLang="en-US" sz="2000" b="0" dirty="0">
                <a:solidFill>
                  <a:schemeClr val="tx1">
                    <a:lumMod val="65000"/>
                    <a:lumOff val="35000"/>
                  </a:schemeClr>
                </a:solidFill>
                <a:sym typeface="+mn-lt"/>
              </a:rPr>
              <a:t>为</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奇</a:t>
            </a:r>
            <a:r>
              <a:rPr lang="en-US" altLang="zh-CN" sz="2000" b="0" dirty="0">
                <a:solidFill>
                  <a:schemeClr val="tx1">
                    <a:lumMod val="65000"/>
                    <a:lumOff val="35000"/>
                  </a:schemeClr>
                </a:solidFill>
                <a:sym typeface="+mn-lt"/>
              </a:rPr>
              <a:t>/</a:t>
            </a:r>
            <a:r>
              <a:rPr lang="zh-CN" altLang="en-US" sz="2000" b="0" dirty="0">
                <a:solidFill>
                  <a:schemeClr val="tx1">
                    <a:lumMod val="65000"/>
                    <a:lumOff val="35000"/>
                  </a:schemeClr>
                </a:solidFill>
                <a:sym typeface="+mn-lt"/>
              </a:rPr>
              <a:t>偶极性使能位</a:t>
            </a:r>
            <a:r>
              <a:rPr lang="en-US" altLang="zh-CN" sz="2000" b="0" dirty="0">
                <a:solidFill>
                  <a:schemeClr val="tx1">
                    <a:lumMod val="65000"/>
                    <a:lumOff val="35000"/>
                  </a:schemeClr>
                </a:solidFill>
                <a:sym typeface="+mn-lt"/>
              </a:rPr>
              <a:t>PARITY</a:t>
            </a:r>
            <a:r>
              <a:rPr lang="zh-CN" altLang="en-US" sz="2000" b="0" dirty="0">
                <a:solidFill>
                  <a:schemeClr val="tx1">
                    <a:lumMod val="65000"/>
                    <a:lumOff val="35000"/>
                  </a:schemeClr>
                </a:solidFill>
                <a:sym typeface="+mn-lt"/>
              </a:rPr>
              <a:t>，占据</a:t>
            </a:r>
            <a:r>
              <a:rPr lang="en-US" altLang="zh-CN" sz="2000" b="0" dirty="0">
                <a:solidFill>
                  <a:schemeClr val="tx1">
                    <a:lumMod val="65000"/>
                    <a:lumOff val="35000"/>
                  </a:schemeClr>
                </a:solidFill>
                <a:sym typeface="+mn-lt"/>
              </a:rPr>
              <a:t>1</a:t>
            </a:r>
            <a:r>
              <a:rPr lang="zh-CN" altLang="en-US" sz="2000" b="0" dirty="0">
                <a:solidFill>
                  <a:schemeClr val="tx1">
                    <a:lumMod val="65000"/>
                    <a:lumOff val="35000"/>
                  </a:schemeClr>
                </a:solidFill>
                <a:sym typeface="+mn-lt"/>
              </a:rPr>
              <a:t>位。</a:t>
            </a:r>
            <a:r>
              <a:rPr lang="en-US" altLang="zh-CN" sz="2000" b="0" dirty="0">
                <a:solidFill>
                  <a:schemeClr val="tx1">
                    <a:lumMod val="65000"/>
                    <a:lumOff val="35000"/>
                  </a:schemeClr>
                </a:solidFill>
                <a:sym typeface="+mn-lt"/>
              </a:rPr>
              <a:t>D7</a:t>
            </a:r>
            <a:r>
              <a:rPr lang="zh-CN" altLang="en-US" sz="2000" b="0" dirty="0">
                <a:solidFill>
                  <a:schemeClr val="tx1">
                    <a:lumMod val="65000"/>
                    <a:lumOff val="35000"/>
                  </a:schemeClr>
                </a:solidFill>
                <a:sym typeface="+mn-lt"/>
              </a:rPr>
              <a:t>为</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结束位的个数</a:t>
            </a:r>
            <a:r>
              <a:rPr lang="en-US" altLang="zh-CN" sz="2000" b="0" dirty="0">
                <a:solidFill>
                  <a:schemeClr val="tx1">
                    <a:lumMod val="65000"/>
                    <a:lumOff val="35000"/>
                  </a:schemeClr>
                </a:solidFill>
                <a:sym typeface="+mn-lt"/>
              </a:rPr>
              <a:t>STOPBITS</a:t>
            </a:r>
            <a:r>
              <a:rPr lang="zh-CN" altLang="en-US" sz="2000" b="0" dirty="0">
                <a:solidFill>
                  <a:schemeClr val="tx1">
                    <a:lumMod val="65000"/>
                    <a:lumOff val="35000"/>
                  </a:schemeClr>
                </a:solidFill>
                <a:sym typeface="+mn-lt"/>
              </a:rPr>
              <a:t>，也占据</a:t>
            </a:r>
            <a:r>
              <a:rPr lang="en-US" altLang="zh-CN" sz="2000" b="0" dirty="0">
                <a:solidFill>
                  <a:schemeClr val="tx1">
                    <a:lumMod val="65000"/>
                    <a:lumOff val="35000"/>
                  </a:schemeClr>
                </a:solidFill>
                <a:sym typeface="+mn-lt"/>
              </a:rPr>
              <a:t>1</a:t>
            </a:r>
            <a:r>
              <a:rPr lang="zh-CN" altLang="en-US" sz="2000" b="0" dirty="0">
                <a:solidFill>
                  <a:schemeClr val="tx1">
                    <a:lumMod val="65000"/>
                    <a:lumOff val="35000"/>
                  </a:schemeClr>
                </a:solidFill>
                <a:sym typeface="+mn-lt"/>
              </a:rPr>
              <a:t>位。</a:t>
            </a:r>
            <a:r>
              <a:rPr lang="en-US" altLang="zh-CN" sz="2000" b="0" dirty="0">
                <a:solidFill>
                  <a:schemeClr val="tx1">
                    <a:lumMod val="65000"/>
                    <a:lumOff val="35000"/>
                  </a:schemeClr>
                </a:solidFill>
                <a:sym typeface="+mn-lt"/>
              </a:rPr>
              <a:t>D8~D15</a:t>
            </a:r>
            <a:r>
              <a:rPr lang="zh-CN" altLang="en-US" sz="2000" b="0" dirty="0">
                <a:solidFill>
                  <a:schemeClr val="tx1">
                    <a:lumMod val="65000"/>
                    <a:lumOff val="35000"/>
                  </a:schemeClr>
                </a:solidFill>
                <a:sym typeface="+mn-lt"/>
              </a:rPr>
              <a:t>为保留，共</a:t>
            </a:r>
            <a:r>
              <a:rPr lang="en-US" altLang="zh-CN" sz="2000" b="0" dirty="0">
                <a:solidFill>
                  <a:schemeClr val="tx1">
                    <a:lumMod val="65000"/>
                    <a:lumOff val="35000"/>
                  </a:schemeClr>
                </a:solidFill>
                <a:sym typeface="+mn-lt"/>
              </a:rPr>
              <a:t>8</a:t>
            </a:r>
            <a:r>
              <a:rPr lang="zh-CN" altLang="en-US" sz="2000" b="0" dirty="0">
                <a:solidFill>
                  <a:schemeClr val="tx1">
                    <a:lumMod val="65000"/>
                    <a:lumOff val="35000"/>
                  </a:schemeClr>
                </a:solidFill>
                <a:sym typeface="+mn-lt"/>
              </a:rPr>
              <a:t>位。因此，可以将寄存器</a:t>
            </a:r>
            <a:r>
              <a:rPr lang="en-US" altLang="zh-CN" sz="2000" b="0" dirty="0">
                <a:solidFill>
                  <a:schemeClr val="tx1">
                    <a:lumMod val="65000"/>
                    <a:lumOff val="35000"/>
                  </a:schemeClr>
                </a:solidFill>
                <a:sym typeface="+mn-lt"/>
              </a:rPr>
              <a:t>SCICCR</a:t>
            </a:r>
            <a:r>
              <a:rPr lang="zh-CN" altLang="en-US" sz="2000" b="0" dirty="0">
                <a:solidFill>
                  <a:schemeClr val="tx1">
                    <a:lumMod val="65000"/>
                    <a:lumOff val="35000"/>
                  </a:schemeClr>
                </a:solidFill>
                <a:sym typeface="+mn-lt"/>
              </a:rPr>
              <a:t>用位域的方式表示为如例</a:t>
            </a:r>
            <a:r>
              <a:rPr lang="en-US" altLang="zh-CN" sz="2000" b="0" dirty="0">
                <a:solidFill>
                  <a:schemeClr val="tx1">
                    <a:lumMod val="65000"/>
                    <a:lumOff val="35000"/>
                  </a:schemeClr>
                </a:solidFill>
                <a:sym typeface="+mn-lt"/>
              </a:rPr>
              <a:t>3-2</a:t>
            </a:r>
            <a:r>
              <a:rPr lang="zh-CN" altLang="en-US" sz="2000" b="0" dirty="0">
                <a:solidFill>
                  <a:schemeClr val="tx1">
                    <a:lumMod val="65000"/>
                    <a:lumOff val="35000"/>
                  </a:schemeClr>
                </a:solidFill>
                <a:sym typeface="+mn-lt"/>
              </a:rPr>
              <a:t>所示的数据结构。</a:t>
            </a:r>
          </a:p>
        </p:txBody>
      </p:sp>
    </p:spTree>
    <p:extLst>
      <p:ext uri="{BB962C8B-B14F-4D97-AF65-F5344CB8AC3E}">
        <p14:creationId xmlns:p14="http://schemas.microsoft.com/office/powerpoint/2010/main" val="251501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4" name="MH_SubTitle_1"/>
          <p:cNvSpPr txBox="1">
            <a:spLocks noChangeArrowheads="1"/>
          </p:cNvSpPr>
          <p:nvPr>
            <p:custDataLst>
              <p:tags r:id="rId1"/>
            </p:custDataLst>
          </p:nvPr>
        </p:nvSpPr>
        <p:spPr bwMode="auto">
          <a:xfrm>
            <a:off x="312520" y="915566"/>
            <a:ext cx="2819320" cy="36004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solidFill>
                <a:sym typeface="+mn-lt"/>
              </a:rPr>
              <a:t>【</a:t>
            </a:r>
            <a:r>
              <a:rPr lang="zh-CN" altLang="en-US" sz="2000" b="0" dirty="0">
                <a:solidFill>
                  <a:schemeClr val="tx1"/>
                </a:solidFill>
                <a:sym typeface="+mn-lt"/>
              </a:rPr>
              <a:t>例</a:t>
            </a:r>
            <a:r>
              <a:rPr lang="en-US" altLang="zh-CN" sz="2000" b="0" dirty="0">
                <a:solidFill>
                  <a:schemeClr val="tx1"/>
                </a:solidFill>
                <a:sym typeface="+mn-lt"/>
              </a:rPr>
              <a:t>3-1】 </a:t>
            </a:r>
            <a:r>
              <a:rPr lang="zh-CN" altLang="en-US" sz="2000" b="0" dirty="0">
                <a:solidFill>
                  <a:schemeClr val="tx1"/>
                </a:solidFill>
                <a:sym typeface="+mn-lt"/>
              </a:rPr>
              <a:t>位域定义。</a:t>
            </a:r>
          </a:p>
        </p:txBody>
      </p:sp>
      <p:graphicFrame>
        <p:nvGraphicFramePr>
          <p:cNvPr id="3" name="表格 2"/>
          <p:cNvGraphicFramePr>
            <a:graphicFrameLocks noGrp="1"/>
          </p:cNvGraphicFramePr>
          <p:nvPr>
            <p:extLst>
              <p:ext uri="{D42A27DB-BD31-4B8C-83A1-F6EECF244321}">
                <p14:modId xmlns:p14="http://schemas.microsoft.com/office/powerpoint/2010/main" val="2108039788"/>
              </p:ext>
            </p:extLst>
          </p:nvPr>
        </p:nvGraphicFramePr>
        <p:xfrm>
          <a:off x="755576" y="1311052"/>
          <a:ext cx="6912768" cy="3419856"/>
        </p:xfrm>
        <a:graphic>
          <a:graphicData uri="http://schemas.openxmlformats.org/drawingml/2006/table">
            <a:tbl>
              <a:tblPr>
                <a:tableStyleId>{5C22544A-7EE6-4342-B048-85BDC9FD1C3A}</a:tableStyleId>
              </a:tblPr>
              <a:tblGrid>
                <a:gridCol w="6912768">
                  <a:extLst>
                    <a:ext uri="{9D8B030D-6E8A-4147-A177-3AD203B41FA5}">
                      <a16:colId xmlns:a16="http://schemas.microsoft.com/office/drawing/2014/main" val="3615408235"/>
                    </a:ext>
                  </a:extLst>
                </a:gridCol>
              </a:tblGrid>
              <a:tr h="0">
                <a:tc>
                  <a:txBody>
                    <a:bodyPr/>
                    <a:lstStyle/>
                    <a:p>
                      <a:pPr marL="0" marR="0" indent="266700" algn="just">
                        <a:lnSpc>
                          <a:spcPct val="120000"/>
                        </a:lnSpc>
                        <a:spcBef>
                          <a:spcPts val="0"/>
                        </a:spcBef>
                        <a:spcAft>
                          <a:spcPts val="0"/>
                        </a:spcAft>
                      </a:pPr>
                      <a:r>
                        <a:rPr lang="en-US" sz="1400" kern="100" dirty="0" err="1">
                          <a:effectLst/>
                        </a:rPr>
                        <a:t>struct</a:t>
                      </a:r>
                      <a:r>
                        <a:rPr lang="en-US" sz="1400" kern="100" dirty="0">
                          <a:effectLst/>
                        </a:rPr>
                        <a:t>  SCICCR_BITS</a:t>
                      </a:r>
                    </a:p>
                    <a:p>
                      <a:pPr marL="0" marR="0" indent="266700" algn="just">
                        <a:lnSpc>
                          <a:spcPct val="120000"/>
                        </a:lnSpc>
                        <a:spcBef>
                          <a:spcPts val="0"/>
                        </a:spcBef>
                        <a:spcAft>
                          <a:spcPts val="0"/>
                        </a:spcAft>
                      </a:pPr>
                      <a:r>
                        <a:rPr lang="en-US" sz="1400" kern="100" dirty="0">
                          <a:effectLst/>
                        </a:rPr>
                        <a:t>{     </a:t>
                      </a:r>
                    </a:p>
                    <a:p>
                      <a:pPr marL="0" marR="0" indent="400050" algn="just">
                        <a:lnSpc>
                          <a:spcPct val="120000"/>
                        </a:lnSpc>
                        <a:spcBef>
                          <a:spcPts val="0"/>
                        </a:spcBef>
                        <a:spcAft>
                          <a:spcPts val="0"/>
                        </a:spcAft>
                      </a:pPr>
                      <a:r>
                        <a:rPr lang="en-US" sz="1400" kern="100" dirty="0">
                          <a:effectLst/>
                        </a:rPr>
                        <a:t>Uint16 SCICHAR:3;       </a:t>
                      </a:r>
                      <a:r>
                        <a:rPr lang="en-US" sz="1400" kern="100" dirty="0" smtClean="0">
                          <a:effectLst/>
                        </a:rPr>
                        <a:t>         </a:t>
                      </a:r>
                      <a:r>
                        <a:rPr lang="en-US" sz="1400" kern="100" dirty="0">
                          <a:effectLst/>
                        </a:rPr>
                        <a:t>// 2:0    </a:t>
                      </a:r>
                      <a:r>
                        <a:rPr lang="zh-CN" altLang="en-US" sz="1400" kern="100" dirty="0">
                          <a:effectLst/>
                        </a:rPr>
                        <a:t>字符长度控制位        </a:t>
                      </a:r>
                    </a:p>
                    <a:p>
                      <a:pPr marL="0" marR="0" indent="266700" algn="just">
                        <a:lnSpc>
                          <a:spcPct val="120000"/>
                        </a:lnSpc>
                        <a:spcBef>
                          <a:spcPts val="0"/>
                        </a:spcBef>
                        <a:spcAft>
                          <a:spcPts val="0"/>
                        </a:spcAft>
                      </a:pPr>
                      <a:r>
                        <a:rPr lang="zh-CN" altLang="en-US" sz="1400" kern="100" dirty="0">
                          <a:effectLst/>
                        </a:rPr>
                        <a:t>  </a:t>
                      </a:r>
                      <a:r>
                        <a:rPr lang="en-US" sz="1400" kern="100" dirty="0">
                          <a:effectLst/>
                        </a:rPr>
                        <a:t>Uint16 ADDRIDLE_MODE:1; </a:t>
                      </a:r>
                      <a:r>
                        <a:rPr lang="en-US" sz="1400" kern="100" dirty="0" smtClean="0">
                          <a:effectLst/>
                        </a:rPr>
                        <a:t>  </a:t>
                      </a:r>
                      <a:r>
                        <a:rPr lang="en-US" sz="1400" kern="100" dirty="0">
                          <a:effectLst/>
                        </a:rPr>
                        <a:t>// 3      </a:t>
                      </a:r>
                      <a:r>
                        <a:rPr lang="zh-CN" altLang="en-US" sz="1400" kern="100" dirty="0">
                          <a:effectLst/>
                        </a:rPr>
                        <a:t>多处理器模式控制位</a:t>
                      </a:r>
                    </a:p>
                    <a:p>
                      <a:pPr marL="0" marR="0" indent="266700" algn="just">
                        <a:lnSpc>
                          <a:spcPct val="120000"/>
                        </a:lnSpc>
                        <a:spcBef>
                          <a:spcPts val="0"/>
                        </a:spcBef>
                        <a:spcAft>
                          <a:spcPts val="0"/>
                        </a:spcAft>
                      </a:pPr>
                      <a:r>
                        <a:rPr lang="zh-CN" altLang="en-US" sz="1400" kern="100" dirty="0">
                          <a:effectLst/>
                        </a:rPr>
                        <a:t>  </a:t>
                      </a:r>
                      <a:r>
                        <a:rPr lang="en-US" sz="1400" kern="100" dirty="0">
                          <a:effectLst/>
                        </a:rPr>
                        <a:t>Uint16 LOOPBKENA:1;    </a:t>
                      </a:r>
                      <a:r>
                        <a:rPr lang="en-US" sz="1400" kern="100" dirty="0" smtClean="0">
                          <a:effectLst/>
                        </a:rPr>
                        <a:t>       </a:t>
                      </a:r>
                      <a:r>
                        <a:rPr lang="en-US" sz="1400" kern="100" dirty="0">
                          <a:effectLst/>
                        </a:rPr>
                        <a:t>// 4      </a:t>
                      </a:r>
                      <a:r>
                        <a:rPr lang="zh-CN" altLang="en-US" sz="1400" kern="100" dirty="0">
                          <a:effectLst/>
                        </a:rPr>
                        <a:t>回送测试模式使能位</a:t>
                      </a:r>
                    </a:p>
                    <a:p>
                      <a:pPr marL="0" marR="0" indent="266700" algn="just">
                        <a:lnSpc>
                          <a:spcPct val="120000"/>
                        </a:lnSpc>
                        <a:spcBef>
                          <a:spcPts val="0"/>
                        </a:spcBef>
                        <a:spcAft>
                          <a:spcPts val="0"/>
                        </a:spcAft>
                      </a:pPr>
                      <a:r>
                        <a:rPr lang="zh-CN" altLang="en-US" sz="1400" kern="100" dirty="0">
                          <a:effectLst/>
                        </a:rPr>
                        <a:t>  </a:t>
                      </a:r>
                      <a:r>
                        <a:rPr lang="en-US" sz="1400" kern="100" dirty="0">
                          <a:effectLst/>
                        </a:rPr>
                        <a:t>Uint16 PARITYENA:1;     </a:t>
                      </a:r>
                      <a:r>
                        <a:rPr lang="en-US" sz="1400" kern="100" dirty="0" smtClean="0">
                          <a:effectLst/>
                        </a:rPr>
                        <a:t>      </a:t>
                      </a:r>
                      <a:r>
                        <a:rPr lang="en-US" sz="1400" kern="100" dirty="0">
                          <a:effectLst/>
                        </a:rPr>
                        <a:t> // 5      </a:t>
                      </a:r>
                      <a:r>
                        <a:rPr lang="zh-CN" altLang="en-US" sz="1400" kern="100" dirty="0">
                          <a:effectLst/>
                        </a:rPr>
                        <a:t>极性使能位   </a:t>
                      </a:r>
                    </a:p>
                    <a:p>
                      <a:pPr marL="0" marR="0" indent="266700" algn="just">
                        <a:lnSpc>
                          <a:spcPct val="120000"/>
                        </a:lnSpc>
                        <a:spcBef>
                          <a:spcPts val="0"/>
                        </a:spcBef>
                        <a:spcAft>
                          <a:spcPts val="0"/>
                        </a:spcAft>
                      </a:pPr>
                      <a:r>
                        <a:rPr lang="zh-CN" altLang="en-US" sz="1400" kern="100" dirty="0">
                          <a:effectLst/>
                        </a:rPr>
                        <a:t>  </a:t>
                      </a:r>
                      <a:r>
                        <a:rPr lang="en-US" sz="1400" kern="100" dirty="0">
                          <a:effectLst/>
                        </a:rPr>
                        <a:t>Uint16 PARITY:1;        </a:t>
                      </a:r>
                      <a:r>
                        <a:rPr lang="en-US" sz="1400" kern="100" dirty="0" smtClean="0">
                          <a:effectLst/>
                        </a:rPr>
                        <a:t>         </a:t>
                      </a:r>
                      <a:r>
                        <a:rPr lang="en-US" sz="1400" kern="100" dirty="0">
                          <a:effectLst/>
                        </a:rPr>
                        <a:t> // 6      </a:t>
                      </a:r>
                      <a:r>
                        <a:rPr lang="zh-CN" altLang="en-US" sz="1400" kern="100" dirty="0">
                          <a:effectLst/>
                        </a:rPr>
                        <a:t>奇</a:t>
                      </a:r>
                      <a:r>
                        <a:rPr lang="en-US" altLang="zh-CN" sz="1400" kern="100" dirty="0">
                          <a:effectLst/>
                        </a:rPr>
                        <a:t>/</a:t>
                      </a:r>
                      <a:r>
                        <a:rPr lang="zh-CN" altLang="en-US" sz="1400" kern="100" dirty="0">
                          <a:effectLst/>
                        </a:rPr>
                        <a:t>偶极性选择位</a:t>
                      </a:r>
                    </a:p>
                    <a:p>
                      <a:pPr marL="0" marR="0" indent="266700" algn="just">
                        <a:lnSpc>
                          <a:spcPct val="120000"/>
                        </a:lnSpc>
                        <a:spcBef>
                          <a:spcPts val="0"/>
                        </a:spcBef>
                        <a:spcAft>
                          <a:spcPts val="0"/>
                        </a:spcAft>
                      </a:pPr>
                      <a:r>
                        <a:rPr lang="zh-CN" altLang="en-US" sz="1400" kern="100" dirty="0">
                          <a:effectLst/>
                        </a:rPr>
                        <a:t>  </a:t>
                      </a:r>
                      <a:r>
                        <a:rPr lang="en-US" sz="1400" kern="100" dirty="0">
                          <a:effectLst/>
                        </a:rPr>
                        <a:t>Uint16 STOPBITS:1;      </a:t>
                      </a:r>
                      <a:r>
                        <a:rPr lang="en-US" sz="1400" kern="100" dirty="0" smtClean="0">
                          <a:effectLst/>
                        </a:rPr>
                        <a:t>      </a:t>
                      </a:r>
                      <a:r>
                        <a:rPr lang="en-US" sz="1400" kern="100" dirty="0">
                          <a:effectLst/>
                        </a:rPr>
                        <a:t> // 7      </a:t>
                      </a:r>
                      <a:r>
                        <a:rPr lang="zh-CN" altLang="en-US" sz="1400" kern="100" dirty="0">
                          <a:effectLst/>
                        </a:rPr>
                        <a:t>停止位个数</a:t>
                      </a:r>
                    </a:p>
                    <a:p>
                      <a:pPr marL="0" marR="0" indent="266700" algn="just">
                        <a:lnSpc>
                          <a:spcPct val="120000"/>
                        </a:lnSpc>
                        <a:spcBef>
                          <a:spcPts val="0"/>
                        </a:spcBef>
                        <a:spcAft>
                          <a:spcPts val="0"/>
                        </a:spcAft>
                      </a:pPr>
                      <a:r>
                        <a:rPr lang="zh-CN" altLang="en-US" sz="1400" kern="100" dirty="0">
                          <a:effectLst/>
                        </a:rPr>
                        <a:t>  </a:t>
                      </a:r>
                      <a:r>
                        <a:rPr lang="en-US" sz="1400" kern="100" dirty="0">
                          <a:effectLst/>
                        </a:rPr>
                        <a:t>Uint16 rsvd1:8;           </a:t>
                      </a:r>
                      <a:r>
                        <a:rPr lang="en-US" sz="1400" kern="100" dirty="0" smtClean="0">
                          <a:effectLst/>
                        </a:rPr>
                        <a:t>        </a:t>
                      </a:r>
                      <a:r>
                        <a:rPr lang="en-US" sz="1400" kern="100" dirty="0">
                          <a:effectLst/>
                        </a:rPr>
                        <a:t>// 15:8    </a:t>
                      </a:r>
                      <a:r>
                        <a:rPr lang="zh-CN" altLang="en-US" sz="1400" kern="100" dirty="0">
                          <a:effectLst/>
                        </a:rPr>
                        <a:t>保留</a:t>
                      </a:r>
                    </a:p>
                    <a:p>
                      <a:pPr marL="0" marR="0" indent="266700" algn="just">
                        <a:lnSpc>
                          <a:spcPct val="120000"/>
                        </a:lnSpc>
                        <a:spcBef>
                          <a:spcPts val="0"/>
                        </a:spcBef>
                        <a:spcAft>
                          <a:spcPts val="0"/>
                        </a:spcAft>
                      </a:pPr>
                      <a:r>
                        <a:rPr lang="en-US" altLang="zh-CN" sz="1400" kern="100" dirty="0">
                          <a:effectLst/>
                        </a:rPr>
                        <a:t>};</a:t>
                      </a:r>
                    </a:p>
                    <a:p>
                      <a:pPr marL="0" marR="0" indent="266700" algn="just">
                        <a:lnSpc>
                          <a:spcPct val="120000"/>
                        </a:lnSpc>
                        <a:spcBef>
                          <a:spcPts val="0"/>
                        </a:spcBef>
                        <a:spcAft>
                          <a:spcPts val="0"/>
                        </a:spcAft>
                      </a:pPr>
                      <a:r>
                        <a:rPr lang="en-US" altLang="zh-CN" sz="1400" kern="100" dirty="0">
                          <a:effectLst/>
                        </a:rPr>
                        <a:t> </a:t>
                      </a:r>
                    </a:p>
                    <a:p>
                      <a:pPr marL="0" marR="0" indent="266700" algn="just">
                        <a:lnSpc>
                          <a:spcPct val="120000"/>
                        </a:lnSpc>
                        <a:spcBef>
                          <a:spcPts val="0"/>
                        </a:spcBef>
                        <a:spcAft>
                          <a:spcPts val="0"/>
                        </a:spcAft>
                      </a:pPr>
                      <a:r>
                        <a:rPr lang="en-US" sz="1400" kern="100" dirty="0" err="1">
                          <a:effectLst/>
                        </a:rPr>
                        <a:t>struct</a:t>
                      </a:r>
                      <a:r>
                        <a:rPr lang="en-US" sz="1400" kern="100" dirty="0">
                          <a:effectLst/>
                        </a:rPr>
                        <a:t> SCICCR_BITS bit;</a:t>
                      </a:r>
                    </a:p>
                    <a:p>
                      <a:pPr marL="0" marR="0" indent="266700" algn="just">
                        <a:lnSpc>
                          <a:spcPct val="120000"/>
                        </a:lnSpc>
                        <a:spcBef>
                          <a:spcPts val="0"/>
                        </a:spcBef>
                        <a:spcAft>
                          <a:spcPts val="0"/>
                        </a:spcAft>
                      </a:pPr>
                      <a:r>
                        <a:rPr lang="en-US" sz="1400" kern="100" dirty="0" err="1">
                          <a:effectLst/>
                        </a:rPr>
                        <a:t>bit.SCICHAR</a:t>
                      </a:r>
                      <a:r>
                        <a:rPr lang="en-US" sz="1400" kern="100" dirty="0">
                          <a:effectLst/>
                        </a:rPr>
                        <a:t>=7; </a:t>
                      </a:r>
                      <a:r>
                        <a:rPr lang="en-US" sz="1400" kern="100" dirty="0" smtClean="0">
                          <a:effectLst/>
                        </a:rPr>
                        <a:t>                    </a:t>
                      </a:r>
                      <a:r>
                        <a:rPr lang="en-US" sz="1400" kern="100" dirty="0">
                          <a:effectLst/>
                        </a:rPr>
                        <a:t>//SCI</a:t>
                      </a:r>
                      <a:r>
                        <a:rPr lang="zh-CN" altLang="en-US" sz="1400" kern="100" dirty="0">
                          <a:effectLst/>
                        </a:rPr>
                        <a:t>字符长度控制位为</a:t>
                      </a:r>
                      <a:r>
                        <a:rPr lang="en-US" altLang="zh-CN" sz="1400" kern="100" dirty="0">
                          <a:effectLst/>
                        </a:rPr>
                        <a:t>8</a:t>
                      </a:r>
                      <a:r>
                        <a:rPr lang="zh-CN" altLang="en-US" sz="1400" kern="100" dirty="0">
                          <a:effectLst/>
                        </a:rPr>
                        <a:t>位</a:t>
                      </a:r>
                      <a:endParaRPr lang="zh-CN" alt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2158057512"/>
                  </a:ext>
                </a:extLst>
              </a:tr>
            </a:tbl>
          </a:graphicData>
        </a:graphic>
      </p:graphicFrame>
    </p:spTree>
    <p:extLst>
      <p:ext uri="{BB962C8B-B14F-4D97-AF65-F5344CB8AC3E}">
        <p14:creationId xmlns:p14="http://schemas.microsoft.com/office/powerpoint/2010/main" val="168277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5" name="矩形 4"/>
          <p:cNvSpPr/>
          <p:nvPr/>
        </p:nvSpPr>
        <p:spPr>
          <a:xfrm>
            <a:off x="611560" y="1131590"/>
            <a:ext cx="7704856" cy="3416320"/>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寄存器中，被保留的空间也要在位域中定义，只是定义的变量不会被调用，如例</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中的</a:t>
            </a:r>
            <a:r>
              <a:rPr lang="en-US" altLang="zh-CN" sz="2000" kern="100" dirty="0">
                <a:solidFill>
                  <a:schemeClr val="tx1">
                    <a:lumMod val="65000"/>
                    <a:lumOff val="35000"/>
                  </a:schemeClr>
                </a:solidFill>
                <a:latin typeface="+mn-ea"/>
              </a:rPr>
              <a:t>rsvd1</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位保留的空间。一般位域中的元素是按地址的顺序来定义的，所以中间如果有空间保留，那么需要一个变量来代替，虽然变量并不会被调用，但是必须要添加，以防后续寄存器位的地址混乱。</a:t>
            </a:r>
          </a:p>
          <a:p>
            <a:pPr indent="266700" algn="just">
              <a:lnSpc>
                <a:spcPct val="120000"/>
              </a:lnSpc>
            </a:pPr>
            <a:r>
              <a:rPr lang="zh-CN" altLang="en-US" sz="2000" kern="100" dirty="0" smtClean="0">
                <a:solidFill>
                  <a:schemeClr val="tx1">
                    <a:lumMod val="65000"/>
                    <a:lumOff val="35000"/>
                  </a:schemeClr>
                </a:solidFill>
                <a:latin typeface="+mn-ea"/>
              </a:rPr>
              <a:t>   例</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还声明了一个</a:t>
            </a:r>
            <a:r>
              <a:rPr lang="en-US" altLang="zh-CN" sz="2000" kern="100" dirty="0">
                <a:solidFill>
                  <a:schemeClr val="tx1">
                    <a:lumMod val="65000"/>
                    <a:lumOff val="35000"/>
                  </a:schemeClr>
                </a:solidFill>
                <a:latin typeface="+mn-ea"/>
              </a:rPr>
              <a:t>SCICCR_BITS</a:t>
            </a:r>
            <a:r>
              <a:rPr lang="zh-CN" altLang="en-US" sz="2000" kern="100" dirty="0">
                <a:solidFill>
                  <a:schemeClr val="tx1">
                    <a:lumMod val="65000"/>
                    <a:lumOff val="35000"/>
                  </a:schemeClr>
                </a:solidFill>
                <a:latin typeface="+mn-ea"/>
              </a:rPr>
              <a:t>的变量</a:t>
            </a:r>
            <a:r>
              <a:rPr lang="en-US" altLang="zh-CN" sz="2000" kern="100" dirty="0">
                <a:solidFill>
                  <a:schemeClr val="tx1">
                    <a:lumMod val="65000"/>
                    <a:lumOff val="35000"/>
                  </a:schemeClr>
                </a:solidFill>
                <a:latin typeface="+mn-ea"/>
              </a:rPr>
              <a:t>bit</a:t>
            </a:r>
            <a:r>
              <a:rPr lang="zh-CN" altLang="en-US" sz="2000" kern="100" dirty="0">
                <a:solidFill>
                  <a:schemeClr val="tx1">
                    <a:lumMod val="65000"/>
                    <a:lumOff val="35000"/>
                  </a:schemeClr>
                </a:solidFill>
                <a:latin typeface="+mn-ea"/>
              </a:rPr>
              <a:t>，这样就可以通过</a:t>
            </a:r>
            <a:r>
              <a:rPr lang="en-US" altLang="zh-CN" sz="2000" kern="100" dirty="0">
                <a:solidFill>
                  <a:schemeClr val="tx1">
                    <a:lumMod val="65000"/>
                    <a:lumOff val="35000"/>
                  </a:schemeClr>
                </a:solidFill>
                <a:latin typeface="+mn-ea"/>
              </a:rPr>
              <a:t>bit</a:t>
            </a:r>
            <a:r>
              <a:rPr lang="zh-CN" altLang="en-US" sz="2000" kern="100" dirty="0">
                <a:solidFill>
                  <a:schemeClr val="tx1">
                    <a:lumMod val="65000"/>
                    <a:lumOff val="35000"/>
                  </a:schemeClr>
                </a:solidFill>
                <a:latin typeface="+mn-ea"/>
              </a:rPr>
              <a:t>来实现对寄存器的位的访问了。例子中是对位域</a:t>
            </a:r>
            <a:r>
              <a:rPr lang="en-US" altLang="zh-CN" sz="2000" kern="100" dirty="0">
                <a:solidFill>
                  <a:schemeClr val="tx1">
                    <a:lumMod val="65000"/>
                    <a:lumOff val="35000"/>
                  </a:schemeClr>
                </a:solidFill>
                <a:latin typeface="+mn-ea"/>
              </a:rPr>
              <a:t>SCICHAR</a:t>
            </a:r>
            <a:r>
              <a:rPr lang="zh-CN" altLang="en-US" sz="2000" kern="100" dirty="0">
                <a:solidFill>
                  <a:schemeClr val="tx1">
                    <a:lumMod val="65000"/>
                    <a:lumOff val="35000"/>
                  </a:schemeClr>
                </a:solidFill>
                <a:latin typeface="+mn-ea"/>
              </a:rPr>
              <a:t>赋值，配置</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字符控制长度为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a:t>
            </a:r>
            <a:r>
              <a:rPr lang="en-US" altLang="zh-CN" sz="2000" kern="100" dirty="0">
                <a:solidFill>
                  <a:schemeClr val="tx1">
                    <a:lumMod val="65000"/>
                    <a:lumOff val="35000"/>
                  </a:schemeClr>
                </a:solidFill>
                <a:latin typeface="+mn-ea"/>
              </a:rPr>
              <a:t>SCICHAR</a:t>
            </a:r>
            <a:r>
              <a:rPr lang="zh-CN" altLang="en-US" sz="2000" kern="100" dirty="0">
                <a:solidFill>
                  <a:schemeClr val="tx1">
                    <a:lumMod val="65000"/>
                    <a:lumOff val="35000"/>
                  </a:schemeClr>
                </a:solidFill>
                <a:latin typeface="+mn-ea"/>
              </a:rPr>
              <a:t>的值为</a:t>
            </a:r>
            <a:r>
              <a:rPr lang="en-US" altLang="zh-CN" sz="2000" kern="100" dirty="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，对应于字符长度为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a:t>
            </a:r>
          </a:p>
        </p:txBody>
      </p:sp>
    </p:spTree>
    <p:extLst>
      <p:ext uri="{BB962C8B-B14F-4D97-AF65-F5344CB8AC3E}">
        <p14:creationId xmlns:p14="http://schemas.microsoft.com/office/powerpoint/2010/main" val="922450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声明共同体</a:t>
            </a:r>
          </a:p>
        </p:txBody>
      </p:sp>
      <p:sp>
        <p:nvSpPr>
          <p:cNvPr id="5" name="矩形 4"/>
          <p:cNvSpPr/>
          <p:nvPr/>
        </p:nvSpPr>
        <p:spPr>
          <a:xfrm>
            <a:off x="611560" y="1275606"/>
            <a:ext cx="7704856" cy="3015697"/>
          </a:xfrm>
          <a:prstGeom prst="rect">
            <a:avLst/>
          </a:prstGeom>
        </p:spPr>
        <p:txBody>
          <a:bodyPr wrap="square">
            <a:spAutoFit/>
          </a:bodyPr>
          <a:lstStyle/>
          <a:p>
            <a:pPr algn="just">
              <a:lnSpc>
                <a:spcPct val="120000"/>
              </a:lnSpc>
            </a:pPr>
            <a:r>
              <a:rPr lang="zh-CN" altLang="en-US" sz="2000" kern="100" dirty="0" smtClean="0">
                <a:solidFill>
                  <a:schemeClr val="tx1">
                    <a:lumMod val="65000"/>
                    <a:lumOff val="35000"/>
                  </a:schemeClr>
                </a:solidFill>
                <a:latin typeface="+mn-ea"/>
              </a:rPr>
              <a:t>       使用</a:t>
            </a:r>
            <a:r>
              <a:rPr lang="zh-CN" altLang="en-US" sz="2000" kern="100" dirty="0">
                <a:solidFill>
                  <a:schemeClr val="tx1">
                    <a:lumMod val="65000"/>
                    <a:lumOff val="35000"/>
                  </a:schemeClr>
                </a:solidFill>
                <a:latin typeface="+mn-ea"/>
              </a:rPr>
              <a:t>位定义的方法定义寄存器可以方便的实现对寄存器的功能位进行操作，但是有时候如果需要对整个寄存器进行操作，那么位操作是不是就显的有些麻烦了呢？所以很有必要引入能够对寄存器整体进行操作的方式，这样想要进行整体操作的时候就用整体操作的方式，想要进行位操作的时候就用位操作的方式。这种二选一的方式是不是想起</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语言的共同体了呢？例</a:t>
            </a:r>
            <a:r>
              <a:rPr lang="en-US" altLang="zh-CN" sz="2000" kern="100" dirty="0">
                <a:solidFill>
                  <a:schemeClr val="tx1">
                    <a:lumMod val="65000"/>
                    <a:lumOff val="35000"/>
                  </a:schemeClr>
                </a:solidFill>
                <a:latin typeface="+mn-ea"/>
              </a:rPr>
              <a:t>3-3</a:t>
            </a:r>
            <a:r>
              <a:rPr lang="zh-CN" altLang="en-US" sz="2000" kern="100" dirty="0">
                <a:solidFill>
                  <a:schemeClr val="tx1">
                    <a:lumMod val="65000"/>
                    <a:lumOff val="35000"/>
                  </a:schemeClr>
                </a:solidFill>
                <a:latin typeface="+mn-ea"/>
              </a:rPr>
              <a:t>为对</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的通信控制寄存器</a:t>
            </a:r>
            <a:r>
              <a:rPr lang="en-US" altLang="zh-CN" sz="2000" kern="100" dirty="0">
                <a:solidFill>
                  <a:schemeClr val="tx1">
                    <a:lumMod val="65000"/>
                    <a:lumOff val="35000"/>
                  </a:schemeClr>
                </a:solidFill>
                <a:latin typeface="+mn-ea"/>
              </a:rPr>
              <a:t>SCICCR</a:t>
            </a:r>
            <a:r>
              <a:rPr lang="zh-CN" altLang="en-US" sz="2000" kern="100" dirty="0">
                <a:solidFill>
                  <a:schemeClr val="tx1">
                    <a:lumMod val="65000"/>
                    <a:lumOff val="35000"/>
                  </a:schemeClr>
                </a:solidFill>
                <a:latin typeface="+mn-ea"/>
              </a:rPr>
              <a:t>进行共同体的定义，使得用户可以方便选择对位或者寄存器整体进行操作。</a:t>
            </a:r>
          </a:p>
        </p:txBody>
      </p:sp>
    </p:spTree>
    <p:extLst>
      <p:ext uri="{BB962C8B-B14F-4D97-AF65-F5344CB8AC3E}">
        <p14:creationId xmlns:p14="http://schemas.microsoft.com/office/powerpoint/2010/main" val="30862591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语言访问</a:t>
            </a:r>
            <a:r>
              <a:rPr lang="en-US" altLang="zh-CN" dirty="0"/>
              <a:t>·</a:t>
            </a:r>
            <a:r>
              <a:rPr lang="zh-CN" altLang="en-US" dirty="0"/>
              <a:t>声明共同体</a:t>
            </a:r>
          </a:p>
        </p:txBody>
      </p:sp>
      <p:sp>
        <p:nvSpPr>
          <p:cNvPr id="4" name="MH_SubTitle_1"/>
          <p:cNvSpPr txBox="1">
            <a:spLocks noChangeArrowheads="1"/>
          </p:cNvSpPr>
          <p:nvPr>
            <p:custDataLst>
              <p:tags r:id="rId1"/>
            </p:custDataLst>
          </p:nvPr>
        </p:nvSpPr>
        <p:spPr bwMode="auto">
          <a:xfrm>
            <a:off x="312520" y="915566"/>
            <a:ext cx="4187472" cy="36004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solidFill>
                <a:sym typeface="+mn-lt"/>
              </a:rPr>
              <a:t>【</a:t>
            </a:r>
            <a:r>
              <a:rPr lang="zh-CN" altLang="en-US" sz="2000" b="0" dirty="0">
                <a:solidFill>
                  <a:schemeClr val="tx1"/>
                </a:solidFill>
                <a:sym typeface="+mn-lt"/>
              </a:rPr>
              <a:t>例</a:t>
            </a:r>
            <a:r>
              <a:rPr lang="en-US" altLang="zh-CN" sz="2000" b="0" dirty="0">
                <a:solidFill>
                  <a:schemeClr val="tx1"/>
                </a:solidFill>
                <a:sym typeface="+mn-lt"/>
              </a:rPr>
              <a:t>3-3】SCICCR</a:t>
            </a:r>
            <a:r>
              <a:rPr lang="zh-CN" altLang="en-US" sz="2000" b="0" dirty="0">
                <a:solidFill>
                  <a:schemeClr val="tx1"/>
                </a:solidFill>
                <a:sym typeface="+mn-lt"/>
              </a:rPr>
              <a:t>的共同体定义</a:t>
            </a:r>
          </a:p>
        </p:txBody>
      </p:sp>
      <p:graphicFrame>
        <p:nvGraphicFramePr>
          <p:cNvPr id="5" name="表格 4"/>
          <p:cNvGraphicFramePr>
            <a:graphicFrameLocks noGrp="1"/>
          </p:cNvGraphicFramePr>
          <p:nvPr>
            <p:extLst>
              <p:ext uri="{D42A27DB-BD31-4B8C-83A1-F6EECF244321}">
                <p14:modId xmlns:p14="http://schemas.microsoft.com/office/powerpoint/2010/main" val="1184631893"/>
              </p:ext>
            </p:extLst>
          </p:nvPr>
        </p:nvGraphicFramePr>
        <p:xfrm>
          <a:off x="467544" y="1512174"/>
          <a:ext cx="4320480" cy="2139696"/>
        </p:xfrm>
        <a:graphic>
          <a:graphicData uri="http://schemas.openxmlformats.org/drawingml/2006/table">
            <a:tbl>
              <a:tblPr>
                <a:tableStyleId>{5C22544A-7EE6-4342-B048-85BDC9FD1C3A}</a:tableStyleId>
              </a:tblPr>
              <a:tblGrid>
                <a:gridCol w="4320480">
                  <a:extLst>
                    <a:ext uri="{9D8B030D-6E8A-4147-A177-3AD203B41FA5}">
                      <a16:colId xmlns:a16="http://schemas.microsoft.com/office/drawing/2014/main" val="3986886861"/>
                    </a:ext>
                  </a:extLst>
                </a:gridCol>
              </a:tblGrid>
              <a:tr h="0">
                <a:tc>
                  <a:txBody>
                    <a:bodyPr/>
                    <a:lstStyle/>
                    <a:p>
                      <a:pPr marL="0" marR="0" indent="257175" algn="just">
                        <a:lnSpc>
                          <a:spcPct val="120000"/>
                        </a:lnSpc>
                        <a:spcBef>
                          <a:spcPts val="0"/>
                        </a:spcBef>
                        <a:spcAft>
                          <a:spcPts val="0"/>
                        </a:spcAft>
                      </a:pPr>
                      <a:r>
                        <a:rPr lang="en-US" sz="1400" kern="100" dirty="0">
                          <a:effectLst/>
                        </a:rPr>
                        <a:t>union SCICCR_REG </a:t>
                      </a:r>
                    </a:p>
                    <a:p>
                      <a:pPr marL="0" marR="0" indent="257175" algn="just">
                        <a:lnSpc>
                          <a:spcPct val="120000"/>
                        </a:lnSpc>
                        <a:spcBef>
                          <a:spcPts val="0"/>
                        </a:spcBef>
                        <a:spcAft>
                          <a:spcPts val="0"/>
                        </a:spcAft>
                      </a:pPr>
                      <a:r>
                        <a:rPr lang="en-US" sz="1400" kern="100" dirty="0">
                          <a:effectLst/>
                        </a:rPr>
                        <a:t>{</a:t>
                      </a:r>
                    </a:p>
                    <a:p>
                      <a:pPr marL="0" marR="0" algn="just">
                        <a:lnSpc>
                          <a:spcPct val="120000"/>
                        </a:lnSpc>
                        <a:spcBef>
                          <a:spcPts val="0"/>
                        </a:spcBef>
                        <a:spcAft>
                          <a:spcPts val="0"/>
                        </a:spcAft>
                      </a:pPr>
                      <a:r>
                        <a:rPr lang="en-US" sz="1400" kern="100" dirty="0">
                          <a:effectLst/>
                        </a:rPr>
                        <a:t>      Uint16 all;  //</a:t>
                      </a:r>
                      <a:r>
                        <a:rPr lang="zh-CN" altLang="en-US" sz="1400" kern="100" dirty="0">
                          <a:effectLst/>
                        </a:rPr>
                        <a:t>可实现对寄存器整体操作</a:t>
                      </a:r>
                    </a:p>
                    <a:p>
                      <a:pPr marL="0" marR="0" algn="just">
                        <a:lnSpc>
                          <a:spcPct val="120000"/>
                        </a:lnSpc>
                        <a:spcBef>
                          <a:spcPts val="0"/>
                        </a:spcBef>
                        <a:spcAft>
                          <a:spcPts val="0"/>
                        </a:spcAft>
                      </a:pPr>
                      <a:r>
                        <a:rPr lang="zh-CN" altLang="en-US" sz="1400" kern="100" dirty="0">
                          <a:effectLst/>
                        </a:rPr>
                        <a:t>      </a:t>
                      </a:r>
                      <a:r>
                        <a:rPr lang="en-US" sz="1400" kern="100" dirty="0" err="1">
                          <a:effectLst/>
                        </a:rPr>
                        <a:t>struct</a:t>
                      </a:r>
                      <a:r>
                        <a:rPr lang="en-US" sz="1400" kern="100" dirty="0">
                          <a:effectLst/>
                        </a:rPr>
                        <a:t> SCICCR_BITS bit; //</a:t>
                      </a:r>
                      <a:r>
                        <a:rPr lang="zh-CN" altLang="en-US" sz="1400" kern="100" dirty="0">
                          <a:effectLst/>
                        </a:rPr>
                        <a:t>可实现位操作</a:t>
                      </a:r>
                    </a:p>
                    <a:p>
                      <a:pPr marL="0" marR="0" indent="266700" algn="just">
                        <a:lnSpc>
                          <a:spcPct val="120000"/>
                        </a:lnSpc>
                        <a:spcBef>
                          <a:spcPts val="0"/>
                        </a:spcBef>
                        <a:spcAft>
                          <a:spcPts val="0"/>
                        </a:spcAft>
                      </a:pPr>
                      <a:r>
                        <a:rPr lang="en-US" altLang="zh-CN" sz="1400" kern="100" dirty="0">
                          <a:effectLst/>
                        </a:rPr>
                        <a:t>};</a:t>
                      </a:r>
                    </a:p>
                    <a:p>
                      <a:pPr marL="0" marR="0" indent="257175" algn="just">
                        <a:lnSpc>
                          <a:spcPct val="120000"/>
                        </a:lnSpc>
                        <a:spcBef>
                          <a:spcPts val="0"/>
                        </a:spcBef>
                        <a:spcAft>
                          <a:spcPts val="0"/>
                        </a:spcAft>
                      </a:pPr>
                      <a:r>
                        <a:rPr lang="en-US" sz="1400" kern="100" dirty="0">
                          <a:effectLst/>
                        </a:rPr>
                        <a:t>union SCICCR_REG SCICCR；</a:t>
                      </a:r>
                    </a:p>
                    <a:p>
                      <a:pPr marL="0" marR="0" indent="257175" algn="just">
                        <a:lnSpc>
                          <a:spcPct val="120000"/>
                        </a:lnSpc>
                        <a:spcBef>
                          <a:spcPts val="0"/>
                        </a:spcBef>
                        <a:spcAft>
                          <a:spcPts val="0"/>
                        </a:spcAft>
                      </a:pPr>
                      <a:r>
                        <a:rPr lang="en-US" sz="1400" kern="100" dirty="0" err="1">
                          <a:effectLst/>
                        </a:rPr>
                        <a:t>SCICCR.all</a:t>
                      </a:r>
                      <a:r>
                        <a:rPr lang="en-US" sz="1400" kern="100" dirty="0">
                          <a:effectLst/>
                        </a:rPr>
                        <a:t>=0x007F;</a:t>
                      </a:r>
                    </a:p>
                    <a:p>
                      <a:pPr marL="0" marR="0" indent="257175" algn="just">
                        <a:lnSpc>
                          <a:spcPct val="120000"/>
                        </a:lnSpc>
                        <a:spcBef>
                          <a:spcPts val="0"/>
                        </a:spcBef>
                        <a:spcAft>
                          <a:spcPts val="0"/>
                        </a:spcAft>
                      </a:pPr>
                      <a:r>
                        <a:rPr lang="en-US" sz="1400" kern="100" dirty="0" err="1">
                          <a:effectLst/>
                        </a:rPr>
                        <a:t>SCICCR.bit.SCICHAR</a:t>
                      </a:r>
                      <a:r>
                        <a:rPr lang="en-US" sz="1400" kern="100" dirty="0">
                          <a:effectLst/>
                        </a:rPr>
                        <a:t>=5;</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4252189600"/>
                  </a:ext>
                </a:extLst>
              </a:tr>
            </a:tbl>
          </a:graphicData>
        </a:graphic>
      </p:graphicFrame>
      <p:sp>
        <p:nvSpPr>
          <p:cNvPr id="6" name="矩形 5"/>
          <p:cNvSpPr/>
          <p:nvPr/>
        </p:nvSpPr>
        <p:spPr>
          <a:xfrm>
            <a:off x="4860032" y="1491630"/>
            <a:ext cx="3744416" cy="2246769"/>
          </a:xfrm>
          <a:prstGeom prst="rect">
            <a:avLst/>
          </a:prstGeom>
        </p:spPr>
        <p:txBody>
          <a:bodyPr wrap="square">
            <a:spAutoFit/>
          </a:bodyPr>
          <a:lstStyle/>
          <a:p>
            <a:r>
              <a:rPr lang="zh-CN" altLang="en-US" sz="2000" kern="100" dirty="0" smtClean="0">
                <a:solidFill>
                  <a:schemeClr val="tx1">
                    <a:lumMod val="65000"/>
                    <a:lumOff val="35000"/>
                  </a:schemeClr>
                </a:solidFill>
                <a:latin typeface="+mn-ea"/>
              </a:rPr>
              <a:t>      例</a:t>
            </a:r>
            <a:r>
              <a:rPr lang="en-US" altLang="zh-CN" sz="2000" kern="100" dirty="0">
                <a:solidFill>
                  <a:schemeClr val="tx1">
                    <a:lumMod val="65000"/>
                    <a:lumOff val="35000"/>
                  </a:schemeClr>
                </a:solidFill>
                <a:latin typeface="+mn-ea"/>
              </a:rPr>
              <a:t>3-3</a:t>
            </a:r>
            <a:r>
              <a:rPr lang="zh-CN" altLang="en-US" sz="2000" kern="100" dirty="0">
                <a:solidFill>
                  <a:schemeClr val="tx1">
                    <a:lumMod val="65000"/>
                    <a:lumOff val="35000"/>
                  </a:schemeClr>
                </a:solidFill>
                <a:latin typeface="+mn-ea"/>
              </a:rPr>
              <a:t>先是定义了一个共同体</a:t>
            </a:r>
            <a:r>
              <a:rPr lang="en-US" altLang="zh-CN" sz="2000" kern="100" dirty="0">
                <a:solidFill>
                  <a:schemeClr val="tx1">
                    <a:lumMod val="65000"/>
                    <a:lumOff val="35000"/>
                  </a:schemeClr>
                </a:solidFill>
                <a:latin typeface="+mn-ea"/>
              </a:rPr>
              <a:t>SCICCR_REG</a:t>
            </a:r>
            <a:r>
              <a:rPr lang="zh-CN" altLang="en-US" sz="2000" kern="100" dirty="0">
                <a:solidFill>
                  <a:schemeClr val="tx1">
                    <a:lumMod val="65000"/>
                    <a:lumOff val="35000"/>
                  </a:schemeClr>
                </a:solidFill>
                <a:latin typeface="+mn-ea"/>
              </a:rPr>
              <a:t>，然后声明了一个</a:t>
            </a:r>
            <a:r>
              <a:rPr lang="en-US" altLang="zh-CN" sz="2000" kern="100" dirty="0">
                <a:solidFill>
                  <a:schemeClr val="tx1">
                    <a:lumMod val="65000"/>
                    <a:lumOff val="35000"/>
                  </a:schemeClr>
                </a:solidFill>
                <a:latin typeface="+mn-ea"/>
              </a:rPr>
              <a:t>SCICCR_REG</a:t>
            </a:r>
            <a:r>
              <a:rPr lang="zh-CN" altLang="en-US" sz="2000" kern="100" dirty="0">
                <a:solidFill>
                  <a:schemeClr val="tx1">
                    <a:lumMod val="65000"/>
                    <a:lumOff val="35000"/>
                  </a:schemeClr>
                </a:solidFill>
                <a:latin typeface="+mn-ea"/>
              </a:rPr>
              <a:t>变量</a:t>
            </a:r>
            <a:r>
              <a:rPr lang="en-US" altLang="zh-CN" sz="2000" kern="100" dirty="0">
                <a:solidFill>
                  <a:schemeClr val="tx1">
                    <a:lumMod val="65000"/>
                    <a:lumOff val="35000"/>
                  </a:schemeClr>
                </a:solidFill>
                <a:latin typeface="+mn-ea"/>
              </a:rPr>
              <a:t>SCICCR</a:t>
            </a:r>
            <a:r>
              <a:rPr lang="zh-CN" altLang="en-US" sz="2000" kern="100" dirty="0">
                <a:solidFill>
                  <a:schemeClr val="tx1">
                    <a:lumMod val="65000"/>
                    <a:lumOff val="35000"/>
                  </a:schemeClr>
                </a:solidFill>
                <a:latin typeface="+mn-ea"/>
              </a:rPr>
              <a:t>，接下来变量</a:t>
            </a:r>
            <a:r>
              <a:rPr lang="en-US" altLang="zh-CN" sz="2000" kern="100" dirty="0">
                <a:solidFill>
                  <a:schemeClr val="tx1">
                    <a:lumMod val="65000"/>
                    <a:lumOff val="35000"/>
                  </a:schemeClr>
                </a:solidFill>
                <a:latin typeface="+mn-ea"/>
              </a:rPr>
              <a:t>SCICCR</a:t>
            </a:r>
            <a:r>
              <a:rPr lang="zh-CN" altLang="en-US" sz="2000" kern="100" dirty="0">
                <a:solidFill>
                  <a:schemeClr val="tx1">
                    <a:lumMod val="65000"/>
                    <a:lumOff val="35000"/>
                  </a:schemeClr>
                </a:solidFill>
                <a:latin typeface="+mn-ea"/>
              </a:rPr>
              <a:t>就可以对寄存器实现整体操作或者进行位操作，很方便。例</a:t>
            </a:r>
            <a:r>
              <a:rPr lang="en-US" altLang="zh-CN" sz="2000" kern="100" dirty="0">
                <a:solidFill>
                  <a:schemeClr val="tx1">
                    <a:lumMod val="65000"/>
                    <a:lumOff val="35000"/>
                  </a:schemeClr>
                </a:solidFill>
                <a:latin typeface="+mn-ea"/>
              </a:rPr>
              <a:t>3-3</a:t>
            </a:r>
            <a:r>
              <a:rPr lang="zh-CN" altLang="en-US" sz="2000" kern="100" dirty="0">
                <a:solidFill>
                  <a:schemeClr val="tx1">
                    <a:lumMod val="65000"/>
                    <a:lumOff val="35000"/>
                  </a:schemeClr>
                </a:solidFill>
                <a:latin typeface="+mn-ea"/>
              </a:rPr>
              <a:t>中，先是通过整体操作，对寄存器的各个</a:t>
            </a:r>
            <a:r>
              <a:rPr lang="zh-CN" altLang="en-US" sz="2000" kern="100" dirty="0" smtClean="0">
                <a:solidFill>
                  <a:schemeClr val="tx1">
                    <a:lumMod val="65000"/>
                    <a:lumOff val="35000"/>
                  </a:schemeClr>
                </a:solidFill>
                <a:latin typeface="+mn-ea"/>
              </a:rPr>
              <a:t>位</a:t>
            </a:r>
            <a:endParaRPr lang="zh-CN" altLang="en-US" sz="2000" dirty="0">
              <a:solidFill>
                <a:schemeClr val="tx1">
                  <a:lumMod val="65000"/>
                  <a:lumOff val="35000"/>
                </a:schemeClr>
              </a:solidFill>
              <a:latin typeface="+mn-ea"/>
            </a:endParaRPr>
          </a:p>
        </p:txBody>
      </p:sp>
      <p:sp>
        <p:nvSpPr>
          <p:cNvPr id="7" name="矩形 6"/>
          <p:cNvSpPr/>
          <p:nvPr/>
        </p:nvSpPr>
        <p:spPr>
          <a:xfrm>
            <a:off x="467544" y="3655312"/>
            <a:ext cx="8280920" cy="1015663"/>
          </a:xfrm>
          <a:prstGeom prst="rect">
            <a:avLst/>
          </a:prstGeom>
        </p:spPr>
        <p:txBody>
          <a:bodyPr wrap="square">
            <a:spAutoFit/>
          </a:bodyPr>
          <a:lstStyle/>
          <a:p>
            <a:r>
              <a:rPr lang="zh-CN" altLang="en-US" sz="2000" kern="100" dirty="0">
                <a:solidFill>
                  <a:schemeClr val="tx1">
                    <a:lumMod val="65000"/>
                    <a:lumOff val="35000"/>
                  </a:schemeClr>
                </a:solidFill>
                <a:latin typeface="+mn-ea"/>
              </a:rPr>
              <a:t>进行了配置，</a:t>
            </a:r>
            <a:r>
              <a:rPr lang="en-US" altLang="zh-CN" sz="2000" kern="100" dirty="0">
                <a:solidFill>
                  <a:schemeClr val="tx1">
                    <a:lumMod val="65000"/>
                    <a:lumOff val="35000"/>
                  </a:schemeClr>
                </a:solidFill>
                <a:latin typeface="+mn-ea"/>
              </a:rPr>
              <a:t>SCICHAR</a:t>
            </a:r>
            <a:r>
              <a:rPr lang="zh-CN" altLang="en-US" sz="2000" kern="100" dirty="0">
                <a:solidFill>
                  <a:schemeClr val="tx1">
                    <a:lumMod val="65000"/>
                    <a:lumOff val="35000"/>
                  </a:schemeClr>
                </a:solidFill>
                <a:latin typeface="+mn-ea"/>
              </a:rPr>
              <a:t>位被赋值为</a:t>
            </a:r>
            <a:r>
              <a:rPr lang="en-US" altLang="zh-CN" sz="2000" kern="100" dirty="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，也就是说</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数据位长度为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，紧接着，变量</a:t>
            </a:r>
            <a:r>
              <a:rPr lang="en-US" altLang="zh-CN" sz="2000" kern="100" dirty="0">
                <a:solidFill>
                  <a:schemeClr val="tx1">
                    <a:lumMod val="65000"/>
                    <a:lumOff val="35000"/>
                  </a:schemeClr>
                </a:solidFill>
                <a:latin typeface="+mn-ea"/>
              </a:rPr>
              <a:t>SCICCR</a:t>
            </a:r>
            <a:r>
              <a:rPr lang="zh-CN" altLang="en-US" sz="2000" kern="100" dirty="0">
                <a:solidFill>
                  <a:schemeClr val="tx1">
                    <a:lumMod val="65000"/>
                    <a:lumOff val="35000"/>
                  </a:schemeClr>
                </a:solidFill>
                <a:latin typeface="+mn-ea"/>
              </a:rPr>
              <a:t>通过位操作的方式，将</a:t>
            </a:r>
            <a:r>
              <a:rPr lang="en-US" altLang="zh-CN" sz="2000" kern="100" dirty="0">
                <a:solidFill>
                  <a:schemeClr val="tx1">
                    <a:lumMod val="65000"/>
                    <a:lumOff val="35000"/>
                  </a:schemeClr>
                </a:solidFill>
                <a:latin typeface="+mn-ea"/>
              </a:rPr>
              <a:t>SCICHAR</a:t>
            </a:r>
            <a:r>
              <a:rPr lang="zh-CN" altLang="en-US" sz="2000" kern="100" dirty="0">
                <a:solidFill>
                  <a:schemeClr val="tx1">
                    <a:lumMod val="65000"/>
                    <a:lumOff val="35000"/>
                  </a:schemeClr>
                </a:solidFill>
                <a:latin typeface="+mn-ea"/>
              </a:rPr>
              <a:t>的值改为</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，即</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数据的长度最终被设置为</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a:t>
            </a:r>
          </a:p>
        </p:txBody>
      </p:sp>
    </p:spTree>
    <p:extLst>
      <p:ext uri="{BB962C8B-B14F-4D97-AF65-F5344CB8AC3E}">
        <p14:creationId xmlns:p14="http://schemas.microsoft.com/office/powerpoint/2010/main" val="1869649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a:t>
            </a:r>
            <a:r>
              <a:rPr lang="en-US" altLang="zh-CN" dirty="0" smtClean="0"/>
              <a:t>C</a:t>
            </a:r>
            <a:r>
              <a:rPr lang="zh-CN" altLang="en-US" dirty="0" smtClean="0"/>
              <a:t>语言访问</a:t>
            </a:r>
            <a:r>
              <a:rPr lang="en-US" altLang="zh-CN" dirty="0" smtClean="0"/>
              <a:t>·</a:t>
            </a:r>
            <a:r>
              <a:rPr lang="zh-CN" altLang="en-US" dirty="0" smtClean="0"/>
              <a:t>创建结构体文件</a:t>
            </a:r>
            <a:endParaRPr lang="zh-CN" altLang="en-US" dirty="0"/>
          </a:p>
        </p:txBody>
      </p:sp>
      <p:sp>
        <p:nvSpPr>
          <p:cNvPr id="6" name="矩形 5"/>
          <p:cNvSpPr/>
          <p:nvPr/>
        </p:nvSpPr>
        <p:spPr>
          <a:xfrm>
            <a:off x="467544" y="983602"/>
            <a:ext cx="8352928" cy="923330"/>
          </a:xfrm>
          <a:prstGeom prst="rect">
            <a:avLst/>
          </a:prstGeom>
        </p:spPr>
        <p:txBody>
          <a:bodyPr wrap="square">
            <a:spAutoFit/>
          </a:bodyPr>
          <a:lstStyle/>
          <a:p>
            <a:r>
              <a:rPr lang="zh-CN" altLang="en-US" dirty="0" smtClean="0">
                <a:solidFill>
                  <a:schemeClr val="tx1">
                    <a:lumMod val="65000"/>
                    <a:lumOff val="35000"/>
                  </a:schemeClr>
                </a:solidFill>
              </a:rPr>
              <a:t>      从前</a:t>
            </a:r>
            <a:r>
              <a:rPr lang="zh-CN" altLang="en-US" dirty="0">
                <a:solidFill>
                  <a:schemeClr val="tx1">
                    <a:lumMod val="65000"/>
                    <a:lumOff val="35000"/>
                  </a:schemeClr>
                </a:solidFill>
              </a:rPr>
              <a:t>面的表</a:t>
            </a:r>
            <a:r>
              <a:rPr lang="en-US" altLang="zh-CN" dirty="0">
                <a:solidFill>
                  <a:schemeClr val="tx1">
                    <a:lumMod val="65000"/>
                    <a:lumOff val="35000"/>
                  </a:schemeClr>
                </a:solidFill>
              </a:rPr>
              <a:t>3-1</a:t>
            </a:r>
            <a:r>
              <a:rPr lang="zh-CN" altLang="en-US" dirty="0">
                <a:solidFill>
                  <a:schemeClr val="tx1">
                    <a:lumMod val="65000"/>
                    <a:lumOff val="35000"/>
                  </a:schemeClr>
                </a:solidFill>
              </a:rPr>
              <a:t>可以看出来，</a:t>
            </a:r>
            <a:r>
              <a:rPr lang="en-US" altLang="zh-CN" dirty="0">
                <a:solidFill>
                  <a:schemeClr val="tx1">
                    <a:lumMod val="65000"/>
                    <a:lumOff val="35000"/>
                  </a:schemeClr>
                </a:solidFill>
              </a:rPr>
              <a:t>SCI</a:t>
            </a:r>
            <a:r>
              <a:rPr lang="zh-CN" altLang="en-US" dirty="0">
                <a:solidFill>
                  <a:schemeClr val="tx1">
                    <a:lumMod val="65000"/>
                    <a:lumOff val="35000"/>
                  </a:schemeClr>
                </a:solidFill>
              </a:rPr>
              <a:t>模块除了寄存器</a:t>
            </a:r>
            <a:r>
              <a:rPr lang="en-US" altLang="zh-CN" dirty="0">
                <a:solidFill>
                  <a:schemeClr val="tx1">
                    <a:lumMod val="65000"/>
                    <a:lumOff val="35000"/>
                  </a:schemeClr>
                </a:solidFill>
              </a:rPr>
              <a:t>SCICCR</a:t>
            </a:r>
            <a:r>
              <a:rPr lang="zh-CN" altLang="en-US" dirty="0">
                <a:solidFill>
                  <a:schemeClr val="tx1">
                    <a:lumMod val="65000"/>
                    <a:lumOff val="35000"/>
                  </a:schemeClr>
                </a:solidFill>
              </a:rPr>
              <a:t>之外，还有许多的寄存器，为了便于管理，需要创建一个结构体，用来包含</a:t>
            </a:r>
            <a:r>
              <a:rPr lang="en-US" altLang="zh-CN" dirty="0">
                <a:solidFill>
                  <a:schemeClr val="tx1">
                    <a:lumMod val="65000"/>
                    <a:lumOff val="35000"/>
                  </a:schemeClr>
                </a:solidFill>
              </a:rPr>
              <a:t>SCI</a:t>
            </a:r>
            <a:r>
              <a:rPr lang="zh-CN" altLang="en-US" dirty="0">
                <a:solidFill>
                  <a:schemeClr val="tx1">
                    <a:lumMod val="65000"/>
                    <a:lumOff val="35000"/>
                  </a:schemeClr>
                </a:solidFill>
              </a:rPr>
              <a:t>模块的所有的寄存器，如例</a:t>
            </a:r>
            <a:r>
              <a:rPr lang="en-US" altLang="zh-CN" dirty="0">
                <a:solidFill>
                  <a:schemeClr val="tx1">
                    <a:lumMod val="65000"/>
                    <a:lumOff val="35000"/>
                  </a:schemeClr>
                </a:solidFill>
              </a:rPr>
              <a:t>3-4</a:t>
            </a:r>
            <a:r>
              <a:rPr lang="zh-CN" altLang="en-US" dirty="0">
                <a:solidFill>
                  <a:schemeClr val="tx1">
                    <a:lumMod val="65000"/>
                    <a:lumOff val="35000"/>
                  </a:schemeClr>
                </a:solidFill>
              </a:rPr>
              <a:t>所示。</a:t>
            </a:r>
          </a:p>
        </p:txBody>
      </p:sp>
      <p:graphicFrame>
        <p:nvGraphicFramePr>
          <p:cNvPr id="3" name="表格 2"/>
          <p:cNvGraphicFramePr>
            <a:graphicFrameLocks noGrp="1"/>
          </p:cNvGraphicFramePr>
          <p:nvPr>
            <p:extLst>
              <p:ext uri="{D42A27DB-BD31-4B8C-83A1-F6EECF244321}">
                <p14:modId xmlns:p14="http://schemas.microsoft.com/office/powerpoint/2010/main" val="2235286377"/>
              </p:ext>
            </p:extLst>
          </p:nvPr>
        </p:nvGraphicFramePr>
        <p:xfrm>
          <a:off x="179512" y="1995686"/>
          <a:ext cx="4176464" cy="2376196"/>
        </p:xfrm>
        <a:graphic>
          <a:graphicData uri="http://schemas.openxmlformats.org/drawingml/2006/table">
            <a:tbl>
              <a:tblPr>
                <a:tableStyleId>{5C22544A-7EE6-4342-B048-85BDC9FD1C3A}</a:tableStyleId>
              </a:tblPr>
              <a:tblGrid>
                <a:gridCol w="4176464">
                  <a:extLst>
                    <a:ext uri="{9D8B030D-6E8A-4147-A177-3AD203B41FA5}">
                      <a16:colId xmlns:a16="http://schemas.microsoft.com/office/drawing/2014/main" val="180657205"/>
                    </a:ext>
                  </a:extLst>
                </a:gridCol>
              </a:tblGrid>
              <a:tr h="1080120">
                <a:tc>
                  <a:txBody>
                    <a:bodyPr/>
                    <a:lstStyle/>
                    <a:p>
                      <a:pPr marL="0" marR="0" indent="266700" algn="just">
                        <a:lnSpc>
                          <a:spcPct val="120000"/>
                        </a:lnSpc>
                        <a:spcBef>
                          <a:spcPts val="0"/>
                        </a:spcBef>
                        <a:spcAft>
                          <a:spcPts val="0"/>
                        </a:spcAft>
                      </a:pPr>
                      <a:r>
                        <a:rPr lang="en-US" sz="1050" kern="100" dirty="0" err="1">
                          <a:effectLst/>
                        </a:rPr>
                        <a:t>struct</a:t>
                      </a:r>
                      <a:r>
                        <a:rPr lang="en-US" sz="1050" kern="100" dirty="0">
                          <a:effectLst/>
                        </a:rPr>
                        <a:t>  SCI_REGS </a:t>
                      </a:r>
                    </a:p>
                    <a:p>
                      <a:pPr marL="0" marR="0" indent="266700" algn="just">
                        <a:lnSpc>
                          <a:spcPct val="120000"/>
                        </a:lnSpc>
                        <a:spcBef>
                          <a:spcPts val="0"/>
                        </a:spcBef>
                        <a:spcAft>
                          <a:spcPts val="0"/>
                        </a:spcAft>
                      </a:pPr>
                      <a:r>
                        <a:rPr lang="en-US" sz="1050" kern="100" dirty="0">
                          <a:effectLst/>
                        </a:rPr>
                        <a:t>{</a:t>
                      </a:r>
                    </a:p>
                    <a:p>
                      <a:pPr marL="0" marR="0" algn="just">
                        <a:lnSpc>
                          <a:spcPct val="120000"/>
                        </a:lnSpc>
                        <a:spcBef>
                          <a:spcPts val="0"/>
                        </a:spcBef>
                        <a:spcAft>
                          <a:spcPts val="0"/>
                        </a:spcAft>
                      </a:pPr>
                      <a:r>
                        <a:rPr lang="en-US" sz="1050" kern="100" dirty="0">
                          <a:effectLst/>
                        </a:rPr>
                        <a:t>      union SCICCR_REG     SCICCR;     //</a:t>
                      </a:r>
                      <a:r>
                        <a:rPr lang="zh-CN" altLang="en-US" sz="1050" kern="100" dirty="0">
                          <a:effectLst/>
                        </a:rPr>
                        <a:t>通信控制寄存器</a:t>
                      </a:r>
                    </a:p>
                    <a:p>
                      <a:pPr marL="0" marR="0" algn="just">
                        <a:lnSpc>
                          <a:spcPct val="120000"/>
                        </a:lnSpc>
                        <a:spcBef>
                          <a:spcPts val="0"/>
                        </a:spcBef>
                        <a:spcAft>
                          <a:spcPts val="0"/>
                        </a:spcAft>
                      </a:pPr>
                      <a:r>
                        <a:rPr lang="zh-CN" altLang="en-US" sz="1050" kern="100" dirty="0">
                          <a:effectLst/>
                        </a:rPr>
                        <a:t>      </a:t>
                      </a:r>
                      <a:r>
                        <a:rPr lang="en-US" sz="1050" kern="100" dirty="0">
                          <a:effectLst/>
                        </a:rPr>
                        <a:t>union SCICTL1_REG    SCICTL1;    // </a:t>
                      </a:r>
                      <a:r>
                        <a:rPr lang="zh-CN" altLang="en-US" sz="1050" kern="100" dirty="0">
                          <a:effectLst/>
                        </a:rPr>
                        <a:t>控制寄存器</a:t>
                      </a:r>
                      <a:r>
                        <a:rPr lang="en-US" altLang="zh-CN" sz="1050" kern="100" dirty="0">
                          <a:effectLst/>
                        </a:rPr>
                        <a:t>1</a:t>
                      </a:r>
                      <a:endParaRPr lang="zh-CN" altLang="en-US" sz="1050" kern="100" dirty="0">
                        <a:effectLst/>
                      </a:endParaRPr>
                    </a:p>
                    <a:p>
                      <a:pPr marL="0" marR="0" algn="just">
                        <a:lnSpc>
                          <a:spcPct val="120000"/>
                        </a:lnSpc>
                        <a:spcBef>
                          <a:spcPts val="0"/>
                        </a:spcBef>
                        <a:spcAft>
                          <a:spcPts val="0"/>
                        </a:spcAft>
                      </a:pPr>
                      <a:r>
                        <a:rPr lang="zh-CN" altLang="en-US" sz="1050" kern="100" dirty="0">
                          <a:effectLst/>
                        </a:rPr>
                        <a:t>      </a:t>
                      </a:r>
                      <a:r>
                        <a:rPr lang="en-US" sz="1050" kern="100" dirty="0">
                          <a:effectLst/>
                        </a:rPr>
                        <a:t>Uint16               SCIHBAUD;   // </a:t>
                      </a:r>
                      <a:r>
                        <a:rPr lang="zh-CN" altLang="en-US" sz="1050" kern="100" dirty="0">
                          <a:effectLst/>
                        </a:rPr>
                        <a:t>波特率寄存器</a:t>
                      </a:r>
                      <a:r>
                        <a:rPr lang="en-US" altLang="zh-CN" sz="1050" kern="100" dirty="0">
                          <a:effectLst/>
                        </a:rPr>
                        <a:t>(</a:t>
                      </a:r>
                      <a:r>
                        <a:rPr lang="zh-CN" altLang="en-US" sz="1050" kern="100" dirty="0">
                          <a:effectLst/>
                        </a:rPr>
                        <a:t>高字节</a:t>
                      </a:r>
                      <a:r>
                        <a:rPr lang="en-US" altLang="zh-CN" sz="1050" kern="100" dirty="0">
                          <a:effectLst/>
                        </a:rPr>
                        <a:t>)</a:t>
                      </a:r>
                      <a:endParaRPr lang="zh-CN" altLang="en-US" sz="1050" kern="100" dirty="0">
                        <a:effectLst/>
                      </a:endParaRPr>
                    </a:p>
                    <a:p>
                      <a:pPr marL="0" marR="0" algn="just">
                        <a:lnSpc>
                          <a:spcPct val="120000"/>
                        </a:lnSpc>
                        <a:spcBef>
                          <a:spcPts val="0"/>
                        </a:spcBef>
                        <a:spcAft>
                          <a:spcPts val="0"/>
                        </a:spcAft>
                      </a:pPr>
                      <a:r>
                        <a:rPr lang="zh-CN" altLang="en-US" sz="1050" kern="100" dirty="0">
                          <a:effectLst/>
                        </a:rPr>
                        <a:t>      </a:t>
                      </a:r>
                      <a:r>
                        <a:rPr lang="en-US" sz="1050" kern="100" dirty="0">
                          <a:effectLst/>
                        </a:rPr>
                        <a:t>Uint16               SCILBAUD;   // </a:t>
                      </a:r>
                      <a:r>
                        <a:rPr lang="zh-CN" altLang="en-US" sz="1050" kern="100" dirty="0">
                          <a:effectLst/>
                        </a:rPr>
                        <a:t>波特率寄存器</a:t>
                      </a:r>
                      <a:r>
                        <a:rPr lang="en-US" altLang="zh-CN" sz="1050" kern="100" dirty="0">
                          <a:effectLst/>
                        </a:rPr>
                        <a:t>(</a:t>
                      </a:r>
                      <a:r>
                        <a:rPr lang="zh-CN" altLang="en-US" sz="1050" kern="100" dirty="0">
                          <a:effectLst/>
                        </a:rPr>
                        <a:t>低字节</a:t>
                      </a:r>
                      <a:r>
                        <a:rPr lang="en-US" altLang="zh-CN" sz="1050" kern="100" dirty="0">
                          <a:effectLst/>
                        </a:rPr>
                        <a:t>)</a:t>
                      </a:r>
                      <a:endParaRPr lang="zh-CN" altLang="en-US" sz="1050" kern="100" dirty="0">
                        <a:effectLst/>
                      </a:endParaRPr>
                    </a:p>
                    <a:p>
                      <a:pPr marL="0" marR="0" algn="just">
                        <a:lnSpc>
                          <a:spcPct val="120000"/>
                        </a:lnSpc>
                        <a:spcBef>
                          <a:spcPts val="0"/>
                        </a:spcBef>
                        <a:spcAft>
                          <a:spcPts val="0"/>
                        </a:spcAft>
                      </a:pPr>
                      <a:r>
                        <a:rPr lang="zh-CN" altLang="en-US" sz="1050" kern="100" dirty="0">
                          <a:effectLst/>
                        </a:rPr>
                        <a:t>      </a:t>
                      </a:r>
                      <a:r>
                        <a:rPr lang="en-US" sz="1050" kern="100" dirty="0">
                          <a:effectLst/>
                        </a:rPr>
                        <a:t>union SCICTL2_REG    SCICTL2;    // </a:t>
                      </a:r>
                      <a:r>
                        <a:rPr lang="zh-CN" altLang="en-US" sz="1050" kern="100" dirty="0">
                          <a:effectLst/>
                        </a:rPr>
                        <a:t>控制寄存器</a:t>
                      </a:r>
                      <a:r>
                        <a:rPr lang="en-US" altLang="zh-CN" sz="1050" kern="100" dirty="0">
                          <a:effectLst/>
                        </a:rPr>
                        <a:t>2</a:t>
                      </a:r>
                      <a:endParaRPr lang="zh-CN" altLang="en-US" sz="1050" kern="100" dirty="0">
                        <a:effectLst/>
                      </a:endParaRPr>
                    </a:p>
                    <a:p>
                      <a:pPr marL="0" marR="0" algn="just">
                        <a:lnSpc>
                          <a:spcPct val="120000"/>
                        </a:lnSpc>
                        <a:spcBef>
                          <a:spcPts val="0"/>
                        </a:spcBef>
                        <a:spcAft>
                          <a:spcPts val="0"/>
                        </a:spcAft>
                      </a:pPr>
                      <a:r>
                        <a:rPr lang="zh-CN" altLang="en-US" sz="1050" kern="100" dirty="0">
                          <a:effectLst/>
                        </a:rPr>
                        <a:t>      </a:t>
                      </a:r>
                      <a:r>
                        <a:rPr lang="en-US" sz="1050" kern="100" dirty="0">
                          <a:effectLst/>
                        </a:rPr>
                        <a:t>union SCIRXST_REG    SCIRXST;    // </a:t>
                      </a:r>
                      <a:r>
                        <a:rPr lang="zh-CN" altLang="en-US" sz="1050" kern="100" dirty="0">
                          <a:effectLst/>
                        </a:rPr>
                        <a:t>接收状态寄存器</a:t>
                      </a:r>
                    </a:p>
                    <a:p>
                      <a:pPr marL="0" marR="0" algn="just">
                        <a:lnSpc>
                          <a:spcPct val="120000"/>
                        </a:lnSpc>
                        <a:spcBef>
                          <a:spcPts val="0"/>
                        </a:spcBef>
                        <a:spcAft>
                          <a:spcPts val="0"/>
                        </a:spcAft>
                      </a:pPr>
                      <a:r>
                        <a:rPr lang="zh-CN" altLang="en-US" sz="1050" kern="100" dirty="0">
                          <a:effectLst/>
                        </a:rPr>
                        <a:t>      </a:t>
                      </a:r>
                      <a:r>
                        <a:rPr lang="en-US" sz="1050" kern="100" dirty="0">
                          <a:effectLst/>
                        </a:rPr>
                        <a:t>Uint16               SCIRXEMU;   // </a:t>
                      </a:r>
                      <a:r>
                        <a:rPr lang="zh-CN" altLang="en-US" sz="1050" kern="100" dirty="0">
                          <a:effectLst/>
                        </a:rPr>
                        <a:t>接收仿真缓冲寄存器</a:t>
                      </a:r>
                    </a:p>
                    <a:p>
                      <a:pPr marL="0" marR="0" algn="just">
                        <a:lnSpc>
                          <a:spcPct val="120000"/>
                        </a:lnSpc>
                        <a:spcBef>
                          <a:spcPts val="0"/>
                        </a:spcBef>
                        <a:spcAft>
                          <a:spcPts val="0"/>
                        </a:spcAft>
                      </a:pPr>
                      <a:r>
                        <a:rPr lang="zh-CN" altLang="en-US" sz="1050" kern="100" dirty="0">
                          <a:effectLst/>
                        </a:rPr>
                        <a:t>      </a:t>
                      </a:r>
                      <a:r>
                        <a:rPr lang="en-US" sz="1050" kern="100" dirty="0">
                          <a:effectLst/>
                        </a:rPr>
                        <a:t>union SCIRXBUF_REG   SCIRXBUF;   // </a:t>
                      </a:r>
                      <a:r>
                        <a:rPr lang="zh-CN" altLang="en-US" sz="1050" kern="100" dirty="0">
                          <a:effectLst/>
                        </a:rPr>
                        <a:t>接收数据寄存器</a:t>
                      </a:r>
                    </a:p>
                    <a:p>
                      <a:pPr marL="0" marR="0" algn="just">
                        <a:lnSpc>
                          <a:spcPct val="120000"/>
                        </a:lnSpc>
                        <a:spcBef>
                          <a:spcPts val="0"/>
                        </a:spcBef>
                        <a:spcAft>
                          <a:spcPts val="0"/>
                        </a:spcAft>
                      </a:pPr>
                      <a:r>
                        <a:rPr lang="zh-CN" altLang="en-US" sz="1050" kern="100" dirty="0">
                          <a:effectLst/>
                        </a:rPr>
                        <a:t>      </a:t>
                      </a:r>
                      <a:r>
                        <a:rPr lang="en-US" sz="1050" kern="100" dirty="0">
                          <a:effectLst/>
                        </a:rPr>
                        <a:t>Uint16  rsvd1;                   // </a:t>
                      </a:r>
                      <a:r>
                        <a:rPr lang="zh-CN" altLang="en-US" sz="1050" kern="100" dirty="0" smtClean="0">
                          <a:effectLst/>
                        </a:rPr>
                        <a:t>保留</a:t>
                      </a:r>
                    </a:p>
                    <a:p>
                      <a:pPr marL="0" marR="0" algn="just">
                        <a:lnSpc>
                          <a:spcPct val="120000"/>
                        </a:lnSpc>
                        <a:spcBef>
                          <a:spcPts val="0"/>
                        </a:spcBef>
                        <a:spcAft>
                          <a:spcPts val="0"/>
                        </a:spcAft>
                      </a:pPr>
                      <a:endParaRPr lang="en-US" sz="1050" kern="100" dirty="0">
                        <a:effectLst/>
                        <a:latin typeface="Calibri" panose="020F0502020204030204" pitchFamily="34" charset="0"/>
                      </a:endParaRPr>
                    </a:p>
                  </a:txBody>
                  <a:tcPr marL="53931" marR="53931" marT="35954" marB="35954"/>
                </a:tc>
                <a:extLst>
                  <a:ext uri="{0D108BD9-81ED-4DB2-BD59-A6C34878D82A}">
                    <a16:rowId xmlns:a16="http://schemas.microsoft.com/office/drawing/2014/main" val="2275575169"/>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186847536"/>
              </p:ext>
            </p:extLst>
          </p:nvPr>
        </p:nvGraphicFramePr>
        <p:xfrm>
          <a:off x="4644008" y="1995686"/>
          <a:ext cx="4248472" cy="2376196"/>
        </p:xfrm>
        <a:graphic>
          <a:graphicData uri="http://schemas.openxmlformats.org/drawingml/2006/table">
            <a:tbl>
              <a:tblPr>
                <a:tableStyleId>{5C22544A-7EE6-4342-B048-85BDC9FD1C3A}</a:tableStyleId>
              </a:tblPr>
              <a:tblGrid>
                <a:gridCol w="4248472">
                  <a:extLst>
                    <a:ext uri="{9D8B030D-6E8A-4147-A177-3AD203B41FA5}">
                      <a16:colId xmlns:a16="http://schemas.microsoft.com/office/drawing/2014/main" val="180657205"/>
                    </a:ext>
                  </a:extLst>
                </a:gridCol>
              </a:tblGrid>
              <a:tr h="2376196">
                <a:tc>
                  <a:txBody>
                    <a:bodyPr/>
                    <a:lstStyle/>
                    <a:p>
                      <a:pPr marL="0" marR="0" indent="266700" algn="just">
                        <a:lnSpc>
                          <a:spcPct val="120000"/>
                        </a:lnSpc>
                        <a:spcBef>
                          <a:spcPts val="0"/>
                        </a:spcBef>
                        <a:spcAft>
                          <a:spcPts val="0"/>
                        </a:spcAft>
                      </a:pPr>
                      <a:r>
                        <a:rPr lang="en-US" sz="1050" kern="100" dirty="0" smtClean="0">
                          <a:effectLst/>
                        </a:rPr>
                        <a:t>Uint16               SCITXBUF;   // </a:t>
                      </a:r>
                      <a:r>
                        <a:rPr lang="zh-CN" altLang="en-US" sz="1050" kern="100" dirty="0" smtClean="0">
                          <a:effectLst/>
                        </a:rPr>
                        <a:t>发送数据缓冲寄存器</a:t>
                      </a:r>
                    </a:p>
                    <a:p>
                      <a:pPr marL="0" marR="0" algn="just">
                        <a:lnSpc>
                          <a:spcPct val="120000"/>
                        </a:lnSpc>
                        <a:spcBef>
                          <a:spcPts val="0"/>
                        </a:spcBef>
                        <a:spcAft>
                          <a:spcPts val="0"/>
                        </a:spcAft>
                      </a:pPr>
                      <a:r>
                        <a:rPr lang="zh-CN" altLang="en-US" sz="1050" kern="100" dirty="0" smtClean="0">
                          <a:effectLst/>
                        </a:rPr>
                        <a:t>      </a:t>
                      </a:r>
                      <a:r>
                        <a:rPr lang="en-US" sz="1050" kern="100" dirty="0" smtClean="0">
                          <a:effectLst/>
                        </a:rPr>
                        <a:t>union SCIFFTX_REG    SCIFFTX;    // FIFO </a:t>
                      </a:r>
                      <a:r>
                        <a:rPr lang="zh-CN" altLang="en-US" sz="1050" kern="100" dirty="0" smtClean="0">
                          <a:effectLst/>
                        </a:rPr>
                        <a:t>发送寄存器</a:t>
                      </a:r>
                    </a:p>
                    <a:p>
                      <a:pPr marL="0" marR="0" algn="just">
                        <a:lnSpc>
                          <a:spcPct val="120000"/>
                        </a:lnSpc>
                        <a:spcBef>
                          <a:spcPts val="0"/>
                        </a:spcBef>
                        <a:spcAft>
                          <a:spcPts val="0"/>
                        </a:spcAft>
                      </a:pPr>
                      <a:r>
                        <a:rPr lang="zh-CN" altLang="en-US" sz="1050" kern="100" dirty="0" smtClean="0">
                          <a:effectLst/>
                        </a:rPr>
                        <a:t>      </a:t>
                      </a:r>
                      <a:r>
                        <a:rPr lang="en-US" sz="1050" kern="100" dirty="0" smtClean="0">
                          <a:effectLst/>
                        </a:rPr>
                        <a:t>union SCIFFRX_REG    SCIFFRX;    // FIFO </a:t>
                      </a:r>
                      <a:r>
                        <a:rPr lang="zh-CN" altLang="en-US" sz="1050" kern="100" dirty="0" smtClean="0">
                          <a:effectLst/>
                        </a:rPr>
                        <a:t>接收寄存器</a:t>
                      </a:r>
                    </a:p>
                    <a:p>
                      <a:pPr marL="0" marR="0" algn="just">
                        <a:lnSpc>
                          <a:spcPct val="120000"/>
                        </a:lnSpc>
                        <a:spcBef>
                          <a:spcPts val="0"/>
                        </a:spcBef>
                        <a:spcAft>
                          <a:spcPts val="0"/>
                        </a:spcAft>
                      </a:pPr>
                      <a:r>
                        <a:rPr lang="zh-CN" altLang="en-US" sz="1050" kern="100" dirty="0" smtClean="0">
                          <a:effectLst/>
                        </a:rPr>
                        <a:t>      </a:t>
                      </a:r>
                      <a:r>
                        <a:rPr lang="en-US" sz="1050" kern="100" dirty="0" smtClean="0">
                          <a:effectLst/>
                        </a:rPr>
                        <a:t>union SCIFFCT_REG    SCIFFCT;    // FIFO </a:t>
                      </a:r>
                      <a:r>
                        <a:rPr lang="zh-CN" altLang="en-US" sz="1050" kern="100" dirty="0" smtClean="0">
                          <a:effectLst/>
                        </a:rPr>
                        <a:t>控制寄存器</a:t>
                      </a:r>
                    </a:p>
                    <a:p>
                      <a:pPr marL="0" marR="0" algn="just">
                        <a:lnSpc>
                          <a:spcPct val="120000"/>
                        </a:lnSpc>
                        <a:spcBef>
                          <a:spcPts val="0"/>
                        </a:spcBef>
                        <a:spcAft>
                          <a:spcPts val="0"/>
                        </a:spcAft>
                      </a:pPr>
                      <a:r>
                        <a:rPr lang="zh-CN" altLang="en-US" sz="1050" kern="100" dirty="0" smtClean="0">
                          <a:effectLst/>
                        </a:rPr>
                        <a:t>      </a:t>
                      </a:r>
                      <a:r>
                        <a:rPr lang="en-US" sz="1050" kern="100" dirty="0" smtClean="0">
                          <a:effectLst/>
                        </a:rPr>
                        <a:t>Uint16 rsvd2;                    // </a:t>
                      </a:r>
                      <a:r>
                        <a:rPr lang="zh-CN" altLang="en-US" sz="1050" kern="100" dirty="0" smtClean="0">
                          <a:effectLst/>
                        </a:rPr>
                        <a:t>保留</a:t>
                      </a:r>
                    </a:p>
                    <a:p>
                      <a:pPr marL="0" marR="0" algn="just">
                        <a:lnSpc>
                          <a:spcPct val="120000"/>
                        </a:lnSpc>
                        <a:spcBef>
                          <a:spcPts val="0"/>
                        </a:spcBef>
                        <a:spcAft>
                          <a:spcPts val="0"/>
                        </a:spcAft>
                      </a:pPr>
                      <a:r>
                        <a:rPr lang="zh-CN" altLang="en-US" sz="1050" kern="100" dirty="0" smtClean="0">
                          <a:effectLst/>
                        </a:rPr>
                        <a:t>      </a:t>
                      </a:r>
                      <a:r>
                        <a:rPr lang="en-US" sz="1050" kern="100" dirty="0" smtClean="0">
                          <a:effectLst/>
                        </a:rPr>
                        <a:t>Uint16 rsvd3;                    // </a:t>
                      </a:r>
                      <a:r>
                        <a:rPr lang="zh-CN" altLang="en-US" sz="1050" kern="100" dirty="0" smtClean="0">
                          <a:effectLst/>
                        </a:rPr>
                        <a:t>保留</a:t>
                      </a:r>
                    </a:p>
                    <a:p>
                      <a:pPr marL="0" marR="0" algn="just">
                        <a:lnSpc>
                          <a:spcPct val="120000"/>
                        </a:lnSpc>
                        <a:spcBef>
                          <a:spcPts val="0"/>
                        </a:spcBef>
                        <a:spcAft>
                          <a:spcPts val="0"/>
                        </a:spcAft>
                      </a:pPr>
                      <a:r>
                        <a:rPr lang="zh-CN" altLang="en-US" sz="1050" kern="100" dirty="0" smtClean="0">
                          <a:effectLst/>
                        </a:rPr>
                        <a:t>      </a:t>
                      </a:r>
                      <a:r>
                        <a:rPr lang="en-US" sz="1050" kern="100" dirty="0" smtClean="0">
                          <a:effectLst/>
                        </a:rPr>
                        <a:t>union SCIPRI_REG      SCIPRI;    // FIFO </a:t>
                      </a:r>
                      <a:r>
                        <a:rPr lang="zh-CN" altLang="en-US" sz="1050" kern="100" dirty="0" smtClean="0">
                          <a:effectLst/>
                        </a:rPr>
                        <a:t>优先级控制寄存器  </a:t>
                      </a:r>
                    </a:p>
                    <a:p>
                      <a:pPr marL="0" marR="0" indent="266700" algn="just">
                        <a:lnSpc>
                          <a:spcPct val="120000"/>
                        </a:lnSpc>
                        <a:spcBef>
                          <a:spcPts val="0"/>
                        </a:spcBef>
                        <a:spcAft>
                          <a:spcPts val="0"/>
                        </a:spcAft>
                      </a:pPr>
                      <a:r>
                        <a:rPr lang="en-US" altLang="zh-CN" sz="1050" kern="100" dirty="0" smtClean="0">
                          <a:effectLst/>
                        </a:rPr>
                        <a:t>};</a:t>
                      </a:r>
                    </a:p>
                    <a:p>
                      <a:pPr marL="0" marR="0" indent="266700" algn="just">
                        <a:lnSpc>
                          <a:spcPct val="120000"/>
                        </a:lnSpc>
                        <a:spcBef>
                          <a:spcPts val="0"/>
                        </a:spcBef>
                        <a:spcAft>
                          <a:spcPts val="0"/>
                        </a:spcAft>
                      </a:pPr>
                      <a:r>
                        <a:rPr lang="en-US" sz="1050" kern="100" dirty="0" smtClean="0">
                          <a:effectLst/>
                        </a:rPr>
                        <a:t>extern volatile </a:t>
                      </a:r>
                      <a:r>
                        <a:rPr lang="en-US" sz="1050" kern="100" dirty="0" err="1" smtClean="0">
                          <a:effectLst/>
                        </a:rPr>
                        <a:t>struct</a:t>
                      </a:r>
                      <a:r>
                        <a:rPr lang="en-US" sz="1050" kern="100" dirty="0" smtClean="0">
                          <a:effectLst/>
                        </a:rPr>
                        <a:t> SCI_REGS </a:t>
                      </a:r>
                      <a:r>
                        <a:rPr lang="en-US" sz="1050" kern="100" dirty="0" err="1" smtClean="0">
                          <a:effectLst/>
                        </a:rPr>
                        <a:t>SciaRegs</a:t>
                      </a:r>
                      <a:r>
                        <a:rPr lang="en-US" sz="1050" kern="100" dirty="0" smtClean="0">
                          <a:effectLst/>
                        </a:rPr>
                        <a:t>;</a:t>
                      </a:r>
                    </a:p>
                    <a:p>
                      <a:pPr marL="0" marR="0" indent="266700" algn="just">
                        <a:lnSpc>
                          <a:spcPct val="120000"/>
                        </a:lnSpc>
                        <a:spcBef>
                          <a:spcPts val="0"/>
                        </a:spcBef>
                        <a:spcAft>
                          <a:spcPts val="0"/>
                        </a:spcAft>
                      </a:pPr>
                      <a:r>
                        <a:rPr lang="en-US" sz="1050" kern="100" dirty="0" smtClean="0">
                          <a:effectLst/>
                        </a:rPr>
                        <a:t>extern volatile </a:t>
                      </a:r>
                      <a:r>
                        <a:rPr lang="en-US" sz="1050" kern="100" dirty="0" err="1" smtClean="0">
                          <a:effectLst/>
                        </a:rPr>
                        <a:t>struct</a:t>
                      </a:r>
                      <a:r>
                        <a:rPr lang="en-US" sz="1050" kern="100" dirty="0" smtClean="0">
                          <a:effectLst/>
                        </a:rPr>
                        <a:t> SCI_REGS </a:t>
                      </a:r>
                      <a:r>
                        <a:rPr lang="en-US" sz="1050" kern="100" dirty="0" err="1" smtClean="0">
                          <a:effectLst/>
                        </a:rPr>
                        <a:t>ScibRegs</a:t>
                      </a:r>
                      <a:r>
                        <a:rPr lang="en-US" sz="1050" kern="100" dirty="0" smtClean="0">
                          <a:effectLst/>
                        </a:rPr>
                        <a:t>;</a:t>
                      </a:r>
                    </a:p>
                    <a:p>
                      <a:pPr marL="0" marR="0" indent="266700" algn="just">
                        <a:lnSpc>
                          <a:spcPct val="120000"/>
                        </a:lnSpc>
                        <a:spcBef>
                          <a:spcPts val="0"/>
                        </a:spcBef>
                        <a:spcAft>
                          <a:spcPts val="0"/>
                        </a:spcAft>
                      </a:pPr>
                      <a:r>
                        <a:rPr lang="en-US" sz="1050" kern="100" dirty="0" smtClean="0">
                          <a:effectLst/>
                        </a:rPr>
                        <a:t>extern volatile </a:t>
                      </a:r>
                      <a:r>
                        <a:rPr lang="en-US" sz="1050" kern="100" dirty="0" err="1" smtClean="0">
                          <a:effectLst/>
                        </a:rPr>
                        <a:t>struct</a:t>
                      </a:r>
                      <a:r>
                        <a:rPr lang="en-US" sz="1050" kern="100" dirty="0" smtClean="0">
                          <a:effectLst/>
                        </a:rPr>
                        <a:t> SCI_REGS </a:t>
                      </a:r>
                      <a:r>
                        <a:rPr lang="en-US" sz="1050" kern="100" dirty="0" err="1" smtClean="0">
                          <a:effectLst/>
                        </a:rPr>
                        <a:t>ScicRegs</a:t>
                      </a:r>
                      <a:r>
                        <a:rPr lang="en-US" sz="1050" kern="100" dirty="0" smtClean="0">
                          <a:effectLst/>
                        </a:rPr>
                        <a:t>;</a:t>
                      </a:r>
                      <a:endParaRPr lang="en-US" sz="1050" kern="100" dirty="0">
                        <a:effectLst/>
                        <a:latin typeface="Calibri" panose="020F0502020204030204" pitchFamily="34" charset="0"/>
                      </a:endParaRPr>
                    </a:p>
                  </a:txBody>
                  <a:tcPr marL="53931" marR="53931" marT="35954" marB="35954"/>
                </a:tc>
                <a:extLst>
                  <a:ext uri="{0D108BD9-81ED-4DB2-BD59-A6C34878D82A}">
                    <a16:rowId xmlns:a16="http://schemas.microsoft.com/office/drawing/2014/main" val="2275575169"/>
                  </a:ext>
                </a:extLst>
              </a:tr>
            </a:tbl>
          </a:graphicData>
        </a:graphic>
      </p:graphicFrame>
    </p:spTree>
    <p:extLst>
      <p:ext uri="{BB962C8B-B14F-4D97-AF65-F5344CB8AC3E}">
        <p14:creationId xmlns:p14="http://schemas.microsoft.com/office/powerpoint/2010/main" val="5191996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sp>
        <p:nvSpPr>
          <p:cNvPr id="6" name="矩形 5"/>
          <p:cNvSpPr/>
          <p:nvPr/>
        </p:nvSpPr>
        <p:spPr>
          <a:xfrm>
            <a:off x="721418" y="1491630"/>
            <a:ext cx="7701164" cy="3139321"/>
          </a:xfrm>
          <a:prstGeom prst="rect">
            <a:avLst/>
          </a:prstGeom>
        </p:spPr>
        <p:txBody>
          <a:bodyPr wrap="square">
            <a:spAutoFit/>
          </a:bodyPr>
          <a:lstStyle/>
          <a:p>
            <a:r>
              <a:rPr lang="zh-CN" altLang="en-US" sz="2000" dirty="0" smtClean="0">
                <a:solidFill>
                  <a:schemeClr val="tx1">
                    <a:lumMod val="65000"/>
                    <a:lumOff val="35000"/>
                  </a:schemeClr>
                </a:solidFill>
              </a:rPr>
              <a:t>      例</a:t>
            </a:r>
            <a:r>
              <a:rPr lang="en-US" altLang="zh-CN" sz="2000" dirty="0">
                <a:solidFill>
                  <a:schemeClr val="tx1">
                    <a:lumMod val="65000"/>
                    <a:lumOff val="35000"/>
                  </a:schemeClr>
                </a:solidFill>
              </a:rPr>
              <a:t>3-4</a:t>
            </a:r>
            <a:r>
              <a:rPr lang="zh-CN" altLang="en-US" sz="2000" dirty="0">
                <a:solidFill>
                  <a:schemeClr val="tx1">
                    <a:lumMod val="65000"/>
                    <a:lumOff val="35000"/>
                  </a:schemeClr>
                </a:solidFill>
              </a:rPr>
              <a:t>所示的</a:t>
            </a:r>
            <a:r>
              <a:rPr lang="en-US" altLang="zh-CN" sz="2000" dirty="0">
                <a:solidFill>
                  <a:schemeClr val="tx1">
                    <a:lumMod val="65000"/>
                    <a:lumOff val="35000"/>
                  </a:schemeClr>
                </a:solidFill>
              </a:rPr>
              <a:t>SCI</a:t>
            </a:r>
            <a:r>
              <a:rPr lang="zh-CN" altLang="en-US" sz="2000" dirty="0">
                <a:solidFill>
                  <a:schemeClr val="tx1">
                    <a:lumMod val="65000"/>
                    <a:lumOff val="35000"/>
                  </a:schemeClr>
                </a:solidFill>
              </a:rPr>
              <a:t>寄存器结构体</a:t>
            </a:r>
            <a:r>
              <a:rPr lang="en-US" altLang="zh-CN" sz="2000" dirty="0">
                <a:solidFill>
                  <a:schemeClr val="tx1">
                    <a:lumMod val="65000"/>
                    <a:lumOff val="35000"/>
                  </a:schemeClr>
                </a:solidFill>
              </a:rPr>
              <a:t>SCI_REGS</a:t>
            </a:r>
            <a:r>
              <a:rPr lang="zh-CN" altLang="en-US" sz="2000" dirty="0">
                <a:solidFill>
                  <a:schemeClr val="tx1">
                    <a:lumMod val="65000"/>
                    <a:lumOff val="35000"/>
                  </a:schemeClr>
                </a:solidFill>
              </a:rPr>
              <a:t>中，有的成员是</a:t>
            </a:r>
            <a:r>
              <a:rPr lang="en-US" altLang="zh-CN" sz="2000" dirty="0">
                <a:solidFill>
                  <a:schemeClr val="tx1">
                    <a:lumMod val="65000"/>
                    <a:lumOff val="35000"/>
                  </a:schemeClr>
                </a:solidFill>
              </a:rPr>
              <a:t>union</a:t>
            </a:r>
            <a:r>
              <a:rPr lang="zh-CN" altLang="en-US" sz="2000" dirty="0">
                <a:solidFill>
                  <a:schemeClr val="tx1">
                    <a:lumMod val="65000"/>
                    <a:lumOff val="35000"/>
                  </a:schemeClr>
                </a:solidFill>
              </a:rPr>
              <a:t>形式的，有的是</a:t>
            </a:r>
            <a:r>
              <a:rPr lang="en-US" altLang="zh-CN" sz="2000" dirty="0">
                <a:solidFill>
                  <a:schemeClr val="tx1">
                    <a:lumMod val="65000"/>
                    <a:lumOff val="35000"/>
                  </a:schemeClr>
                </a:solidFill>
              </a:rPr>
              <a:t>Uint16</a:t>
            </a:r>
            <a:r>
              <a:rPr lang="zh-CN" altLang="en-US" sz="2000" dirty="0">
                <a:solidFill>
                  <a:schemeClr val="tx1">
                    <a:lumMod val="65000"/>
                    <a:lumOff val="35000"/>
                  </a:schemeClr>
                </a:solidFill>
              </a:rPr>
              <a:t>形式的，定义为</a:t>
            </a:r>
            <a:r>
              <a:rPr lang="en-US" altLang="zh-CN" sz="2000" dirty="0">
                <a:solidFill>
                  <a:schemeClr val="tx1">
                    <a:lumMod val="65000"/>
                    <a:lumOff val="35000"/>
                  </a:schemeClr>
                </a:solidFill>
              </a:rPr>
              <a:t>union</a:t>
            </a:r>
            <a:r>
              <a:rPr lang="zh-CN" altLang="en-US" sz="2000" dirty="0">
                <a:solidFill>
                  <a:schemeClr val="tx1">
                    <a:lumMod val="65000"/>
                    <a:lumOff val="35000"/>
                  </a:schemeClr>
                </a:solidFill>
              </a:rPr>
              <a:t>形式的成员既可以实现对寄存器的整体操作，也可以实现对寄存器进行位操作，而定义为</a:t>
            </a:r>
            <a:r>
              <a:rPr lang="en-US" altLang="zh-CN" sz="2000" dirty="0">
                <a:solidFill>
                  <a:schemeClr val="tx1">
                    <a:lumMod val="65000"/>
                    <a:lumOff val="35000"/>
                  </a:schemeClr>
                </a:solidFill>
              </a:rPr>
              <a:t>Uint16</a:t>
            </a:r>
            <a:r>
              <a:rPr lang="zh-CN" altLang="en-US" sz="2000" dirty="0">
                <a:solidFill>
                  <a:schemeClr val="tx1">
                    <a:lumMod val="65000"/>
                    <a:lumOff val="35000"/>
                  </a:schemeClr>
                </a:solidFill>
              </a:rPr>
              <a:t>的成员只能直接对寄存器进行操作。</a:t>
            </a:r>
          </a:p>
          <a:p>
            <a:r>
              <a:rPr lang="zh-CN" altLang="en-US" sz="2000" dirty="0" smtClean="0">
                <a:solidFill>
                  <a:schemeClr val="tx1">
                    <a:lumMod val="65000"/>
                    <a:lumOff val="35000"/>
                  </a:schemeClr>
                </a:solidFill>
              </a:rPr>
              <a:t>      在</a:t>
            </a:r>
            <a:r>
              <a:rPr lang="en-US" altLang="zh-CN" sz="2000" dirty="0">
                <a:solidFill>
                  <a:schemeClr val="tx1">
                    <a:lumMod val="65000"/>
                    <a:lumOff val="35000"/>
                  </a:schemeClr>
                </a:solidFill>
              </a:rPr>
              <a:t>3.1.1</a:t>
            </a:r>
            <a:r>
              <a:rPr lang="zh-CN" altLang="en-US" sz="2000" dirty="0">
                <a:solidFill>
                  <a:schemeClr val="tx1">
                    <a:lumMod val="65000"/>
                    <a:lumOff val="35000"/>
                  </a:schemeClr>
                </a:solidFill>
              </a:rPr>
              <a:t>中提到过，无论是</a:t>
            </a:r>
            <a:r>
              <a:rPr lang="en-US" altLang="zh-CN" sz="2000" dirty="0">
                <a:solidFill>
                  <a:schemeClr val="tx1">
                    <a:lumMod val="65000"/>
                    <a:lumOff val="35000"/>
                  </a:schemeClr>
                </a:solidFill>
              </a:rPr>
              <a:t>SCI-A</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SCI-B</a:t>
            </a:r>
            <a:r>
              <a:rPr lang="zh-CN" altLang="en-US" sz="2000" dirty="0">
                <a:solidFill>
                  <a:schemeClr val="tx1">
                    <a:lumMod val="65000"/>
                    <a:lumOff val="35000"/>
                  </a:schemeClr>
                </a:solidFill>
              </a:rPr>
              <a:t>，还是</a:t>
            </a:r>
            <a:r>
              <a:rPr lang="en-US" altLang="zh-CN" sz="2000" dirty="0">
                <a:solidFill>
                  <a:schemeClr val="tx1">
                    <a:lumMod val="65000"/>
                    <a:lumOff val="35000"/>
                  </a:schemeClr>
                </a:solidFill>
              </a:rPr>
              <a:t>SCI-C</a:t>
            </a:r>
            <a:r>
              <a:rPr lang="zh-CN" altLang="en-US" sz="2000" dirty="0">
                <a:solidFill>
                  <a:schemeClr val="tx1">
                    <a:lumMod val="65000"/>
                    <a:lumOff val="35000"/>
                  </a:schemeClr>
                </a:solidFill>
              </a:rPr>
              <a:t>，在其寄存器存储空间中，有</a:t>
            </a:r>
            <a:r>
              <a:rPr lang="en-US" altLang="zh-CN" sz="2000" dirty="0">
                <a:solidFill>
                  <a:schemeClr val="tx1">
                    <a:lumMod val="65000"/>
                    <a:lumOff val="35000"/>
                  </a:schemeClr>
                </a:solidFill>
              </a:rPr>
              <a:t>3</a:t>
            </a:r>
            <a:r>
              <a:rPr lang="zh-CN" altLang="en-US" sz="2000" dirty="0">
                <a:solidFill>
                  <a:schemeClr val="tx1">
                    <a:lumMod val="65000"/>
                    <a:lumOff val="35000"/>
                  </a:schemeClr>
                </a:solidFill>
              </a:rPr>
              <a:t>个存储单元是被保留的，在对</a:t>
            </a:r>
            <a:r>
              <a:rPr lang="en-US" altLang="zh-CN" sz="2000" dirty="0">
                <a:solidFill>
                  <a:schemeClr val="tx1">
                    <a:lumMod val="65000"/>
                    <a:lumOff val="35000"/>
                  </a:schemeClr>
                </a:solidFill>
              </a:rPr>
              <a:t>SCI</a:t>
            </a:r>
            <a:r>
              <a:rPr lang="zh-CN" altLang="en-US" sz="2000" dirty="0">
                <a:solidFill>
                  <a:schemeClr val="tx1">
                    <a:lumMod val="65000"/>
                    <a:lumOff val="35000"/>
                  </a:schemeClr>
                </a:solidFill>
              </a:rPr>
              <a:t>的寄存器进行结构体定义时，也要将其保留。如例</a:t>
            </a:r>
            <a:r>
              <a:rPr lang="en-US" altLang="zh-CN" sz="2000" dirty="0">
                <a:solidFill>
                  <a:schemeClr val="tx1">
                    <a:lumMod val="65000"/>
                    <a:lumOff val="35000"/>
                  </a:schemeClr>
                </a:solidFill>
              </a:rPr>
              <a:t>3-4</a:t>
            </a:r>
            <a:r>
              <a:rPr lang="zh-CN" altLang="en-US" sz="2000" dirty="0">
                <a:solidFill>
                  <a:schemeClr val="tx1">
                    <a:lumMod val="65000"/>
                    <a:lumOff val="35000"/>
                  </a:schemeClr>
                </a:solidFill>
              </a:rPr>
              <a:t>所示，保留的寄存器空间采用变量来代替，但是该变量不会被调用，如</a:t>
            </a:r>
            <a:r>
              <a:rPr lang="en-US" altLang="zh-CN" sz="2000" dirty="0">
                <a:solidFill>
                  <a:schemeClr val="tx1">
                    <a:lumMod val="65000"/>
                    <a:lumOff val="35000"/>
                  </a:schemeClr>
                </a:solidFill>
              </a:rPr>
              <a:t>rsvd1</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rsvd2</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rsvd3</a:t>
            </a:r>
            <a:r>
              <a:rPr lang="zh-CN" altLang="en-US" sz="2000" dirty="0" smtClean="0">
                <a:solidFill>
                  <a:schemeClr val="tx1">
                    <a:lumMod val="65000"/>
                    <a:lumOff val="35000"/>
                  </a:schemeClr>
                </a:solidFill>
              </a:rPr>
              <a:t>。</a:t>
            </a:r>
            <a:endParaRPr lang="en-US" altLang="zh-CN" sz="2000" dirty="0" smtClean="0">
              <a:solidFill>
                <a:schemeClr val="tx1">
                  <a:lumMod val="65000"/>
                  <a:lumOff val="35000"/>
                </a:schemeClr>
              </a:solidFill>
            </a:endParaRPr>
          </a:p>
          <a:p>
            <a:r>
              <a:rPr lang="en-US" altLang="zh-CN" dirty="0" smtClean="0">
                <a:solidFill>
                  <a:schemeClr val="tx1">
                    <a:lumMod val="65000"/>
                    <a:lumOff val="35000"/>
                  </a:schemeClr>
                </a:solidFill>
              </a:rPr>
              <a:t>      </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3517224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C</a:t>
            </a:r>
            <a:r>
              <a:rPr lang="zh-CN" altLang="en-US" dirty="0"/>
              <a:t>语言操作</a:t>
            </a:r>
            <a:r>
              <a:rPr lang="en-US" altLang="zh-CN" dirty="0"/>
              <a:t>DSP</a:t>
            </a:r>
            <a:r>
              <a:rPr lang="zh-CN" altLang="en-US" dirty="0"/>
              <a:t>的寄存器</a:t>
            </a:r>
          </a:p>
        </p:txBody>
      </p:sp>
      <p:graphicFrame>
        <p:nvGraphicFramePr>
          <p:cNvPr id="3" name="表格 2"/>
          <p:cNvGraphicFramePr>
            <a:graphicFrameLocks noGrp="1"/>
          </p:cNvGraphicFramePr>
          <p:nvPr>
            <p:extLst>
              <p:ext uri="{D42A27DB-BD31-4B8C-83A1-F6EECF244321}">
                <p14:modId xmlns:p14="http://schemas.microsoft.com/office/powerpoint/2010/main" val="1035599987"/>
              </p:ext>
            </p:extLst>
          </p:nvPr>
        </p:nvGraphicFramePr>
        <p:xfrm>
          <a:off x="906977" y="1385185"/>
          <a:ext cx="7257699" cy="2373130"/>
        </p:xfrm>
        <a:graphic>
          <a:graphicData uri="http://schemas.openxmlformats.org/drawingml/2006/table">
            <a:tbl>
              <a:tblPr firstRow="1" bandRow="1">
                <a:tableStyleId>{ED083AE6-46FA-4A59-8FB0-9F97EB10719F}</a:tableStyleId>
              </a:tblPr>
              <a:tblGrid>
                <a:gridCol w="1936831">
                  <a:extLst>
                    <a:ext uri="{9D8B030D-6E8A-4147-A177-3AD203B41FA5}">
                      <a16:colId xmlns:a16="http://schemas.microsoft.com/office/drawing/2014/main" val="508028998"/>
                    </a:ext>
                  </a:extLst>
                </a:gridCol>
                <a:gridCol w="2592288">
                  <a:extLst>
                    <a:ext uri="{9D8B030D-6E8A-4147-A177-3AD203B41FA5}">
                      <a16:colId xmlns:a16="http://schemas.microsoft.com/office/drawing/2014/main" val="3131862901"/>
                    </a:ext>
                  </a:extLst>
                </a:gridCol>
                <a:gridCol w="2728580">
                  <a:extLst>
                    <a:ext uri="{9D8B030D-6E8A-4147-A177-3AD203B41FA5}">
                      <a16:colId xmlns:a16="http://schemas.microsoft.com/office/drawing/2014/main" val="4284470331"/>
                    </a:ext>
                  </a:extLst>
                </a:gridCol>
              </a:tblGrid>
              <a:tr h="471750">
                <a:tc>
                  <a:txBody>
                    <a:bodyPr/>
                    <a:lstStyle/>
                    <a:p>
                      <a:pPr algn="ctr"/>
                      <a:endParaRPr lang="zh-CN" altLang="en-US" sz="2400" dirty="0"/>
                    </a:p>
                  </a:txBody>
                  <a:tcPr marL="108865" marR="108865" marT="54433" marB="54433"/>
                </a:tc>
                <a:tc>
                  <a:txBody>
                    <a:bodyPr/>
                    <a:lstStyle/>
                    <a:p>
                      <a:pPr algn="ctr"/>
                      <a:r>
                        <a:rPr lang="en-US" altLang="zh-CN" sz="2400" dirty="0" smtClean="0"/>
                        <a:t>C</a:t>
                      </a:r>
                      <a:r>
                        <a:rPr lang="zh-CN" altLang="en-US" sz="2400" dirty="0" smtClean="0"/>
                        <a:t>语言</a:t>
                      </a:r>
                      <a:endParaRPr lang="zh-CN" altLang="en-US" sz="2400" dirty="0"/>
                    </a:p>
                  </a:txBody>
                  <a:tcPr marL="108865" marR="108865" marT="54433" marB="54433"/>
                </a:tc>
                <a:tc>
                  <a:txBody>
                    <a:bodyPr/>
                    <a:lstStyle/>
                    <a:p>
                      <a:pPr algn="ctr"/>
                      <a:r>
                        <a:rPr lang="zh-CN" altLang="en-US" sz="2400" dirty="0" smtClean="0"/>
                        <a:t>汇编语言</a:t>
                      </a:r>
                      <a:endParaRPr lang="zh-CN" altLang="en-US" sz="2400" dirty="0"/>
                    </a:p>
                  </a:txBody>
                  <a:tcPr marL="108865" marR="108865" marT="54433" marB="54433"/>
                </a:tc>
                <a:extLst>
                  <a:ext uri="{0D108BD9-81ED-4DB2-BD59-A6C34878D82A}">
                    <a16:rowId xmlns:a16="http://schemas.microsoft.com/office/drawing/2014/main" val="1007927055"/>
                  </a:ext>
                </a:extLst>
              </a:tr>
              <a:tr h="471750">
                <a:tc>
                  <a:txBody>
                    <a:bodyPr/>
                    <a:lstStyle/>
                    <a:p>
                      <a:pPr algn="ctr"/>
                      <a:r>
                        <a:rPr lang="zh-CN" altLang="en-US" sz="2400" dirty="0" smtClean="0"/>
                        <a:t>效率</a:t>
                      </a:r>
                      <a:endParaRPr lang="zh-CN" altLang="en-US" sz="2400" dirty="0"/>
                    </a:p>
                  </a:txBody>
                  <a:tcPr marL="108865" marR="108865" marT="54433" marB="54433"/>
                </a:tc>
                <a:tc>
                  <a:txBody>
                    <a:bodyPr/>
                    <a:lstStyle/>
                    <a:p>
                      <a:pPr algn="ctr"/>
                      <a:r>
                        <a:rPr lang="zh-CN" altLang="en-US" sz="2400" dirty="0" smtClean="0"/>
                        <a:t>相对较低</a:t>
                      </a:r>
                      <a:endParaRPr lang="zh-CN" altLang="en-US" sz="2400" dirty="0"/>
                    </a:p>
                  </a:txBody>
                  <a:tcPr marL="108865" marR="108865" marT="54433" marB="54433"/>
                </a:tc>
                <a:tc>
                  <a:txBody>
                    <a:bodyPr/>
                    <a:lstStyle/>
                    <a:p>
                      <a:pPr algn="ctr"/>
                      <a:r>
                        <a:rPr lang="zh-CN" altLang="en-US" sz="2400" dirty="0" smtClean="0"/>
                        <a:t>高</a:t>
                      </a:r>
                      <a:endParaRPr lang="zh-CN" altLang="en-US" sz="2400" dirty="0"/>
                    </a:p>
                  </a:txBody>
                  <a:tcPr marL="108865" marR="108865" marT="54433" marB="54433"/>
                </a:tc>
                <a:extLst>
                  <a:ext uri="{0D108BD9-81ED-4DB2-BD59-A6C34878D82A}">
                    <a16:rowId xmlns:a16="http://schemas.microsoft.com/office/drawing/2014/main" val="3494332081"/>
                  </a:ext>
                </a:extLst>
              </a:tr>
              <a:tr h="471750">
                <a:tc>
                  <a:txBody>
                    <a:bodyPr/>
                    <a:lstStyle/>
                    <a:p>
                      <a:pPr algn="ctr"/>
                      <a:r>
                        <a:rPr lang="zh-CN" altLang="en-US" sz="2400" dirty="0" smtClean="0"/>
                        <a:t>可读性</a:t>
                      </a:r>
                      <a:endParaRPr lang="zh-CN" altLang="en-US" sz="2400" dirty="0"/>
                    </a:p>
                  </a:txBody>
                  <a:tcPr marL="108865" marR="108865" marT="54433" marB="54433"/>
                </a:tc>
                <a:tc>
                  <a:txBody>
                    <a:bodyPr/>
                    <a:lstStyle/>
                    <a:p>
                      <a:pPr algn="ctr"/>
                      <a:r>
                        <a:rPr lang="zh-CN" altLang="en-US" sz="2400" dirty="0" smtClean="0"/>
                        <a:t>高</a:t>
                      </a:r>
                      <a:endParaRPr lang="zh-CN" altLang="en-US" sz="2400" dirty="0"/>
                    </a:p>
                  </a:txBody>
                  <a:tcPr marL="108865" marR="108865" marT="54433" marB="54433"/>
                </a:tc>
                <a:tc>
                  <a:txBody>
                    <a:bodyPr/>
                    <a:lstStyle/>
                    <a:p>
                      <a:pPr algn="ctr"/>
                      <a:r>
                        <a:rPr lang="zh-CN" altLang="en-US" sz="2400" dirty="0" smtClean="0"/>
                        <a:t>低</a:t>
                      </a:r>
                      <a:endParaRPr lang="zh-CN" altLang="en-US" sz="2400" dirty="0"/>
                    </a:p>
                  </a:txBody>
                  <a:tcPr marL="108865" marR="108865" marT="54433" marB="54433"/>
                </a:tc>
                <a:extLst>
                  <a:ext uri="{0D108BD9-81ED-4DB2-BD59-A6C34878D82A}">
                    <a16:rowId xmlns:a16="http://schemas.microsoft.com/office/drawing/2014/main" val="3550206264"/>
                  </a:ext>
                </a:extLst>
              </a:tr>
              <a:tr h="471750">
                <a:tc>
                  <a:txBody>
                    <a:bodyPr/>
                    <a:lstStyle/>
                    <a:p>
                      <a:pPr algn="ctr"/>
                      <a:r>
                        <a:rPr lang="zh-CN" altLang="en-US" sz="2400" dirty="0" smtClean="0"/>
                        <a:t>可移植性</a:t>
                      </a:r>
                      <a:endParaRPr lang="zh-CN" altLang="en-US" sz="2400" dirty="0"/>
                    </a:p>
                  </a:txBody>
                  <a:tcPr marL="108865" marR="108865" marT="54433" marB="54433"/>
                </a:tc>
                <a:tc>
                  <a:txBody>
                    <a:bodyPr/>
                    <a:lstStyle/>
                    <a:p>
                      <a:pPr algn="ctr"/>
                      <a:r>
                        <a:rPr lang="zh-CN" altLang="en-US" sz="2400" dirty="0" smtClean="0"/>
                        <a:t>强</a:t>
                      </a:r>
                      <a:endParaRPr lang="zh-CN" altLang="en-US" sz="2400" dirty="0"/>
                    </a:p>
                  </a:txBody>
                  <a:tcPr marL="108865" marR="108865" marT="54433" marB="54433"/>
                </a:tc>
                <a:tc>
                  <a:txBody>
                    <a:bodyPr/>
                    <a:lstStyle/>
                    <a:p>
                      <a:pPr algn="ctr"/>
                      <a:r>
                        <a:rPr lang="zh-CN" altLang="en-US" sz="2400" dirty="0" smtClean="0"/>
                        <a:t>基本无</a:t>
                      </a:r>
                      <a:endParaRPr lang="zh-CN" altLang="en-US" sz="2400" dirty="0"/>
                    </a:p>
                  </a:txBody>
                  <a:tcPr marL="108865" marR="108865" marT="54433" marB="54433"/>
                </a:tc>
                <a:extLst>
                  <a:ext uri="{0D108BD9-81ED-4DB2-BD59-A6C34878D82A}">
                    <a16:rowId xmlns:a16="http://schemas.microsoft.com/office/drawing/2014/main" val="471238263"/>
                  </a:ext>
                </a:extLst>
              </a:tr>
              <a:tr h="471750">
                <a:tc>
                  <a:txBody>
                    <a:bodyPr/>
                    <a:lstStyle/>
                    <a:p>
                      <a:pPr marL="0" marR="0" lvl="0" indent="0" algn="ctr" defTabSz="1023252" rtl="0" eaLnBrk="1" fontAlgn="auto" latinLnBrk="0" hangingPunct="1">
                        <a:lnSpc>
                          <a:spcPct val="100000"/>
                        </a:lnSpc>
                        <a:spcBef>
                          <a:spcPts val="0"/>
                        </a:spcBef>
                        <a:spcAft>
                          <a:spcPts val="0"/>
                        </a:spcAft>
                        <a:buClrTx/>
                        <a:buSzTx/>
                        <a:buFontTx/>
                        <a:buNone/>
                        <a:tabLst/>
                        <a:defRPr/>
                      </a:pPr>
                      <a:r>
                        <a:rPr lang="zh-CN" altLang="en-US" sz="2400" dirty="0" smtClean="0"/>
                        <a:t>函数库</a:t>
                      </a:r>
                    </a:p>
                  </a:txBody>
                  <a:tcPr marL="108865" marR="108865" marT="54433" marB="54433"/>
                </a:tc>
                <a:tc>
                  <a:txBody>
                    <a:bodyPr/>
                    <a:lstStyle/>
                    <a:p>
                      <a:pPr algn="ctr"/>
                      <a:r>
                        <a:rPr lang="zh-CN" altLang="en-US" sz="2400" dirty="0" smtClean="0"/>
                        <a:t>丰富</a:t>
                      </a:r>
                      <a:endParaRPr lang="zh-CN" altLang="en-US" sz="2400" dirty="0"/>
                    </a:p>
                  </a:txBody>
                  <a:tcPr marL="108865" marR="108865" marT="54433" marB="54433"/>
                </a:tc>
                <a:tc>
                  <a:txBody>
                    <a:bodyPr/>
                    <a:lstStyle/>
                    <a:p>
                      <a:pPr algn="ctr"/>
                      <a:r>
                        <a:rPr lang="zh-CN" altLang="en-US" sz="2400" dirty="0" smtClean="0"/>
                        <a:t>无</a:t>
                      </a:r>
                      <a:endParaRPr lang="zh-CN" altLang="en-US" sz="2400" dirty="0"/>
                    </a:p>
                  </a:txBody>
                  <a:tcPr marL="108865" marR="108865" marT="54433" marB="54433"/>
                </a:tc>
                <a:extLst>
                  <a:ext uri="{0D108BD9-81ED-4DB2-BD59-A6C34878D82A}">
                    <a16:rowId xmlns:a16="http://schemas.microsoft.com/office/drawing/2014/main" val="2650871135"/>
                  </a:ext>
                </a:extLst>
              </a:tr>
            </a:tbl>
          </a:graphicData>
        </a:graphic>
      </p:graphicFrame>
      <p:sp>
        <p:nvSpPr>
          <p:cNvPr id="6" name="文本框 5"/>
          <p:cNvSpPr txBox="1"/>
          <p:nvPr/>
        </p:nvSpPr>
        <p:spPr>
          <a:xfrm>
            <a:off x="3203848" y="4011910"/>
            <a:ext cx="2672526" cy="400110"/>
          </a:xfrm>
          <a:prstGeom prst="rect">
            <a:avLst/>
          </a:prstGeom>
          <a:noFill/>
        </p:spPr>
        <p:txBody>
          <a:bodyPr wrap="none" rtlCol="0">
            <a:spAutoFit/>
          </a:bodyPr>
          <a:lstStyle/>
          <a:p>
            <a:r>
              <a:rPr lang="en-US" altLang="zh-CN" sz="2000" dirty="0" smtClean="0"/>
              <a:t>C</a:t>
            </a:r>
            <a:r>
              <a:rPr lang="zh-CN" altLang="en-US" sz="2000" dirty="0" smtClean="0"/>
              <a:t>语言和汇编语言对比</a:t>
            </a:r>
            <a:endParaRPr lang="zh-CN" altLang="en-US" sz="2000" dirty="0"/>
          </a:p>
        </p:txBody>
      </p:sp>
    </p:spTree>
    <p:extLst>
      <p:ext uri="{BB962C8B-B14F-4D97-AF65-F5344CB8AC3E}">
        <p14:creationId xmlns:p14="http://schemas.microsoft.com/office/powerpoint/2010/main" val="2800363630"/>
      </p:ext>
    </p:extLst>
  </p:cSld>
  <p:clrMapOvr>
    <a:masterClrMapping/>
  </p:clrMapOvr>
  <p:transition spd="slow" advTm="10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sp>
        <p:nvSpPr>
          <p:cNvPr id="6" name="矩形 5"/>
          <p:cNvSpPr/>
          <p:nvPr/>
        </p:nvSpPr>
        <p:spPr>
          <a:xfrm>
            <a:off x="1115616" y="1635646"/>
            <a:ext cx="6912767" cy="2554545"/>
          </a:xfrm>
          <a:prstGeom prst="rect">
            <a:avLst/>
          </a:prstGeom>
        </p:spPr>
        <p:txBody>
          <a:bodyPr wrap="square">
            <a:spAutoFit/>
          </a:bodyPr>
          <a:lstStyle/>
          <a:p>
            <a:r>
              <a:rPr lang="zh-CN" altLang="en-US" sz="2000" dirty="0" smtClean="0">
                <a:solidFill>
                  <a:schemeClr val="tx1">
                    <a:lumMod val="65000"/>
                    <a:lumOff val="35000"/>
                  </a:schemeClr>
                </a:solidFill>
              </a:rPr>
              <a:t>      在</a:t>
            </a:r>
            <a:r>
              <a:rPr lang="zh-CN" altLang="en-US" sz="2000" dirty="0">
                <a:solidFill>
                  <a:schemeClr val="tx1">
                    <a:lumMod val="65000"/>
                    <a:lumOff val="35000"/>
                  </a:schemeClr>
                </a:solidFill>
              </a:rPr>
              <a:t>定义了结构体</a:t>
            </a:r>
            <a:r>
              <a:rPr lang="en-US" altLang="zh-CN" sz="2000" dirty="0">
                <a:solidFill>
                  <a:schemeClr val="tx1">
                    <a:lumMod val="65000"/>
                    <a:lumOff val="35000"/>
                  </a:schemeClr>
                </a:solidFill>
              </a:rPr>
              <a:t>SCI_REGS</a:t>
            </a:r>
            <a:r>
              <a:rPr lang="zh-CN" altLang="en-US" sz="2000" dirty="0">
                <a:solidFill>
                  <a:schemeClr val="tx1">
                    <a:lumMod val="65000"/>
                    <a:lumOff val="35000"/>
                  </a:schemeClr>
                </a:solidFill>
              </a:rPr>
              <a:t>之后，需要声明</a:t>
            </a:r>
            <a:r>
              <a:rPr lang="en-US" altLang="zh-CN" sz="2000" dirty="0">
                <a:solidFill>
                  <a:schemeClr val="tx1">
                    <a:lumMod val="65000"/>
                    <a:lumOff val="35000"/>
                  </a:schemeClr>
                </a:solidFill>
              </a:rPr>
              <a:t>SCI_REGS</a:t>
            </a:r>
            <a:r>
              <a:rPr lang="zh-CN" altLang="en-US" sz="2000" dirty="0">
                <a:solidFill>
                  <a:schemeClr val="tx1">
                    <a:lumMod val="65000"/>
                    <a:lumOff val="35000"/>
                  </a:schemeClr>
                </a:solidFill>
              </a:rPr>
              <a:t>型的变量</a:t>
            </a:r>
            <a:r>
              <a:rPr lang="en-US" altLang="zh-CN" sz="2000" dirty="0" err="1">
                <a:solidFill>
                  <a:schemeClr val="tx1">
                    <a:lumMod val="65000"/>
                    <a:lumOff val="35000"/>
                  </a:schemeClr>
                </a:solidFill>
              </a:rPr>
              <a:t>SciaRegs</a:t>
            </a:r>
            <a:r>
              <a:rPr lang="zh-CN" altLang="en-US" sz="2000" dirty="0">
                <a:solidFill>
                  <a:schemeClr val="tx1">
                    <a:lumMod val="65000"/>
                    <a:lumOff val="35000"/>
                  </a:schemeClr>
                </a:solidFill>
              </a:rPr>
              <a:t>、</a:t>
            </a:r>
            <a:r>
              <a:rPr lang="en-US" altLang="zh-CN" sz="2000" dirty="0" err="1">
                <a:solidFill>
                  <a:schemeClr val="tx1">
                    <a:lumMod val="65000"/>
                    <a:lumOff val="35000"/>
                  </a:schemeClr>
                </a:solidFill>
              </a:rPr>
              <a:t>ScibRegs</a:t>
            </a:r>
            <a:r>
              <a:rPr lang="zh-CN" altLang="en-US" sz="2000" dirty="0">
                <a:solidFill>
                  <a:schemeClr val="tx1">
                    <a:lumMod val="65000"/>
                    <a:lumOff val="35000"/>
                  </a:schemeClr>
                </a:solidFill>
              </a:rPr>
              <a:t>、</a:t>
            </a:r>
            <a:r>
              <a:rPr lang="en-US" altLang="zh-CN" sz="2000" dirty="0" err="1">
                <a:solidFill>
                  <a:schemeClr val="tx1">
                    <a:lumMod val="65000"/>
                    <a:lumOff val="35000"/>
                  </a:schemeClr>
                </a:solidFill>
              </a:rPr>
              <a:t>ScicRegs</a:t>
            </a:r>
            <a:r>
              <a:rPr lang="zh-CN" altLang="en-US" sz="2000" dirty="0">
                <a:solidFill>
                  <a:schemeClr val="tx1">
                    <a:lumMod val="65000"/>
                    <a:lumOff val="35000"/>
                  </a:schemeClr>
                </a:solidFill>
              </a:rPr>
              <a:t>，分别用于代表</a:t>
            </a:r>
            <a:r>
              <a:rPr lang="en-US" altLang="zh-CN" sz="2000" dirty="0">
                <a:solidFill>
                  <a:schemeClr val="tx1">
                    <a:lumMod val="65000"/>
                    <a:lumOff val="35000"/>
                  </a:schemeClr>
                </a:solidFill>
              </a:rPr>
              <a:t>SCI-A</a:t>
            </a:r>
            <a:r>
              <a:rPr lang="zh-CN" altLang="en-US" sz="2000" dirty="0">
                <a:solidFill>
                  <a:schemeClr val="tx1">
                    <a:lumMod val="65000"/>
                    <a:lumOff val="35000"/>
                  </a:schemeClr>
                </a:solidFill>
              </a:rPr>
              <a:t>的寄存器、</a:t>
            </a:r>
            <a:r>
              <a:rPr lang="en-US" altLang="zh-CN" sz="2000" dirty="0">
                <a:solidFill>
                  <a:schemeClr val="tx1">
                    <a:lumMod val="65000"/>
                    <a:lumOff val="35000"/>
                  </a:schemeClr>
                </a:solidFill>
              </a:rPr>
              <a:t>SCI-B</a:t>
            </a:r>
            <a:r>
              <a:rPr lang="zh-CN" altLang="en-US" sz="2000" dirty="0">
                <a:solidFill>
                  <a:schemeClr val="tx1">
                    <a:lumMod val="65000"/>
                    <a:lumOff val="35000"/>
                  </a:schemeClr>
                </a:solidFill>
              </a:rPr>
              <a:t>的寄存器和</a:t>
            </a:r>
            <a:r>
              <a:rPr lang="en-US" altLang="zh-CN" sz="2000" dirty="0">
                <a:solidFill>
                  <a:schemeClr val="tx1">
                    <a:lumMod val="65000"/>
                    <a:lumOff val="35000"/>
                  </a:schemeClr>
                </a:solidFill>
              </a:rPr>
              <a:t>SCI-C</a:t>
            </a:r>
            <a:r>
              <a:rPr lang="zh-CN" altLang="en-US" sz="2000" dirty="0">
                <a:solidFill>
                  <a:schemeClr val="tx1">
                    <a:lumMod val="65000"/>
                    <a:lumOff val="35000"/>
                  </a:schemeClr>
                </a:solidFill>
              </a:rPr>
              <a:t>的寄存器。关键字</a:t>
            </a:r>
            <a:r>
              <a:rPr lang="en-US" altLang="zh-CN" sz="2000" dirty="0">
                <a:solidFill>
                  <a:schemeClr val="tx1">
                    <a:lumMod val="65000"/>
                    <a:lumOff val="35000"/>
                  </a:schemeClr>
                </a:solidFill>
              </a:rPr>
              <a:t>extern</a:t>
            </a:r>
            <a:r>
              <a:rPr lang="zh-CN" altLang="en-US" sz="2000" dirty="0">
                <a:solidFill>
                  <a:schemeClr val="tx1">
                    <a:lumMod val="65000"/>
                    <a:lumOff val="35000"/>
                  </a:schemeClr>
                </a:solidFill>
              </a:rPr>
              <a:t>的意思是“外部的”，表明这个变量在外部文件中被调用，是一个全局变量。关键字</a:t>
            </a:r>
            <a:r>
              <a:rPr lang="en-US" altLang="zh-CN" sz="2000" dirty="0">
                <a:solidFill>
                  <a:schemeClr val="tx1">
                    <a:lumMod val="65000"/>
                    <a:lumOff val="35000"/>
                  </a:schemeClr>
                </a:solidFill>
              </a:rPr>
              <a:t>volatile</a:t>
            </a:r>
            <a:r>
              <a:rPr lang="zh-CN" altLang="en-US" sz="2000" dirty="0">
                <a:solidFill>
                  <a:schemeClr val="tx1">
                    <a:lumMod val="65000"/>
                    <a:lumOff val="35000"/>
                  </a:schemeClr>
                </a:solidFill>
              </a:rPr>
              <a:t>的意思是“易变的”，使得寄存器的值能够被外部代码任意改变，例如可以被外部硬件或者中断任意改变，如果不使用关键字</a:t>
            </a:r>
            <a:r>
              <a:rPr lang="en-US" altLang="zh-CN" sz="2000" dirty="0">
                <a:solidFill>
                  <a:schemeClr val="tx1">
                    <a:lumMod val="65000"/>
                    <a:lumOff val="35000"/>
                  </a:schemeClr>
                </a:solidFill>
              </a:rPr>
              <a:t>volatile</a:t>
            </a:r>
            <a:r>
              <a:rPr lang="zh-CN" altLang="en-US" sz="2000" dirty="0">
                <a:solidFill>
                  <a:schemeClr val="tx1">
                    <a:lumMod val="65000"/>
                    <a:lumOff val="35000"/>
                  </a:schemeClr>
                </a:solidFill>
              </a:rPr>
              <a:t>，则寄存器的值只能被程序代码所改变</a:t>
            </a:r>
            <a:r>
              <a:rPr lang="zh-CN" altLang="en-US" sz="2000" dirty="0" smtClean="0">
                <a:solidFill>
                  <a:schemeClr val="tx1">
                    <a:lumMod val="65000"/>
                    <a:lumOff val="35000"/>
                  </a:schemeClr>
                </a:solidFill>
              </a:rPr>
              <a:t>。</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2716776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sp>
        <p:nvSpPr>
          <p:cNvPr id="6" name="矩形 5"/>
          <p:cNvSpPr/>
          <p:nvPr/>
        </p:nvSpPr>
        <p:spPr>
          <a:xfrm>
            <a:off x="721418" y="1059582"/>
            <a:ext cx="7701164" cy="3785652"/>
          </a:xfrm>
          <a:prstGeom prst="rect">
            <a:avLst/>
          </a:prstGeom>
        </p:spPr>
        <p:txBody>
          <a:bodyPr wrap="square">
            <a:spAutoFit/>
          </a:bodyPr>
          <a:lstStyle/>
          <a:p>
            <a:r>
              <a:rPr lang="zh-CN" altLang="en-US" sz="2000" dirty="0" smtClean="0">
                <a:solidFill>
                  <a:schemeClr val="tx1">
                    <a:lumMod val="65000"/>
                    <a:lumOff val="35000"/>
                  </a:schemeClr>
                </a:solidFill>
              </a:rPr>
              <a:t>      前面</a:t>
            </a:r>
            <a:r>
              <a:rPr lang="zh-CN" altLang="en-US" sz="2000" dirty="0">
                <a:solidFill>
                  <a:schemeClr val="tx1">
                    <a:lumMod val="65000"/>
                    <a:lumOff val="35000"/>
                  </a:schemeClr>
                </a:solidFill>
              </a:rPr>
              <a:t>是以</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为例来介绍如何使用位定义的方式表示某个寄存器，又以</a:t>
            </a:r>
            <a:r>
              <a:rPr lang="en-US" altLang="zh-CN" sz="2000" dirty="0">
                <a:solidFill>
                  <a:schemeClr val="tx1">
                    <a:lumMod val="65000"/>
                    <a:lumOff val="35000"/>
                  </a:schemeClr>
                </a:solidFill>
              </a:rPr>
              <a:t>SCI</a:t>
            </a:r>
            <a:r>
              <a:rPr lang="zh-CN" altLang="en-US" sz="2000" dirty="0">
                <a:solidFill>
                  <a:schemeClr val="tx1">
                    <a:lumMod val="65000"/>
                    <a:lumOff val="35000"/>
                  </a:schemeClr>
                </a:solidFill>
              </a:rPr>
              <a:t>模块为例来讲解如何用结构体文件来表示一个外设模块的所有寄存器，如果根据前面的介绍，将</a:t>
            </a:r>
            <a:r>
              <a:rPr lang="en-US" altLang="zh-CN" sz="2000" dirty="0">
                <a:solidFill>
                  <a:schemeClr val="tx1">
                    <a:lumMod val="65000"/>
                    <a:lumOff val="35000"/>
                  </a:schemeClr>
                </a:solidFill>
              </a:rPr>
              <a:t>SCI</a:t>
            </a:r>
            <a:r>
              <a:rPr lang="zh-CN" altLang="en-US" sz="2000" dirty="0">
                <a:solidFill>
                  <a:schemeClr val="tx1">
                    <a:lumMod val="65000"/>
                    <a:lumOff val="35000"/>
                  </a:schemeClr>
                </a:solidFill>
              </a:rPr>
              <a:t>所有的寄存器用位定义的方式来表示，然后根据需要来定义共同体，最后定义寄存器结构体文件，可以发现，原来这就是</a:t>
            </a:r>
            <a:r>
              <a:rPr lang="en-US" altLang="zh-CN" sz="2000" dirty="0">
                <a:solidFill>
                  <a:schemeClr val="tx1">
                    <a:lumMod val="65000"/>
                    <a:lumOff val="35000"/>
                  </a:schemeClr>
                </a:solidFill>
              </a:rPr>
              <a:t>F28335</a:t>
            </a:r>
            <a:r>
              <a:rPr lang="zh-CN" altLang="en-US" sz="2000" dirty="0">
                <a:solidFill>
                  <a:schemeClr val="tx1">
                    <a:lumMod val="65000"/>
                    <a:lumOff val="35000"/>
                  </a:schemeClr>
                </a:solidFill>
              </a:rPr>
              <a:t>的头文件</a:t>
            </a:r>
            <a:r>
              <a:rPr lang="en-US" altLang="zh-CN" sz="2000" dirty="0">
                <a:solidFill>
                  <a:schemeClr val="tx1">
                    <a:lumMod val="65000"/>
                    <a:lumOff val="35000"/>
                  </a:schemeClr>
                </a:solidFill>
              </a:rPr>
              <a:t>DSP2833x_Sci.h</a:t>
            </a:r>
            <a:r>
              <a:rPr lang="zh-CN" altLang="en-US" sz="2000" dirty="0">
                <a:solidFill>
                  <a:schemeClr val="tx1">
                    <a:lumMod val="65000"/>
                    <a:lumOff val="35000"/>
                  </a:schemeClr>
                </a:solidFill>
              </a:rPr>
              <a:t>的内容。现在明白头文件是怎么编写出来了吧，因为</a:t>
            </a:r>
            <a:r>
              <a:rPr lang="en-US" altLang="zh-CN" sz="2000" dirty="0">
                <a:solidFill>
                  <a:schemeClr val="tx1">
                    <a:lumMod val="65000"/>
                    <a:lumOff val="35000"/>
                  </a:schemeClr>
                </a:solidFill>
              </a:rPr>
              <a:t>F28335</a:t>
            </a:r>
            <a:r>
              <a:rPr lang="zh-CN" altLang="en-US" sz="2000" dirty="0">
                <a:solidFill>
                  <a:schemeClr val="tx1">
                    <a:lumMod val="65000"/>
                    <a:lumOff val="35000"/>
                  </a:schemeClr>
                </a:solidFill>
              </a:rPr>
              <a:t>的寄存器结构是固定的，因此，系统的头文件可以现成的拿来使用，一般情况下不需要再做修改了。</a:t>
            </a:r>
          </a:p>
          <a:p>
            <a:r>
              <a:rPr lang="zh-CN" altLang="en-US" sz="2000" dirty="0" smtClean="0">
                <a:solidFill>
                  <a:schemeClr val="tx1">
                    <a:lumMod val="65000"/>
                    <a:lumOff val="35000"/>
                  </a:schemeClr>
                </a:solidFill>
              </a:rPr>
              <a:t>      当</a:t>
            </a:r>
            <a:r>
              <a:rPr lang="zh-CN" altLang="en-US" sz="2000" dirty="0">
                <a:solidFill>
                  <a:schemeClr val="tx1">
                    <a:lumMod val="65000"/>
                    <a:lumOff val="35000"/>
                  </a:schemeClr>
                </a:solidFill>
              </a:rPr>
              <a:t>如例</a:t>
            </a:r>
            <a:r>
              <a:rPr lang="en-US" altLang="zh-CN" sz="2000" dirty="0">
                <a:solidFill>
                  <a:schemeClr val="tx1">
                    <a:lumMod val="65000"/>
                    <a:lumOff val="35000"/>
                  </a:schemeClr>
                </a:solidFill>
              </a:rPr>
              <a:t>3-4</a:t>
            </a:r>
            <a:r>
              <a:rPr lang="zh-CN" altLang="en-US" sz="2000" dirty="0">
                <a:solidFill>
                  <a:schemeClr val="tx1">
                    <a:lumMod val="65000"/>
                    <a:lumOff val="35000"/>
                  </a:schemeClr>
                </a:solidFill>
              </a:rPr>
              <a:t>所示，定义了结构体</a:t>
            </a:r>
            <a:r>
              <a:rPr lang="en-US" altLang="zh-CN" sz="2000" dirty="0">
                <a:solidFill>
                  <a:schemeClr val="tx1">
                    <a:lumMod val="65000"/>
                    <a:lumOff val="35000"/>
                  </a:schemeClr>
                </a:solidFill>
              </a:rPr>
              <a:t>SCI_REGS</a:t>
            </a:r>
            <a:r>
              <a:rPr lang="zh-CN" altLang="en-US" sz="2000" dirty="0">
                <a:solidFill>
                  <a:schemeClr val="tx1">
                    <a:lumMod val="65000"/>
                    <a:lumOff val="35000"/>
                  </a:schemeClr>
                </a:solidFill>
              </a:rPr>
              <a:t>型的变量</a:t>
            </a:r>
            <a:r>
              <a:rPr lang="en-US" altLang="zh-CN" sz="2000" dirty="0" err="1">
                <a:solidFill>
                  <a:schemeClr val="tx1">
                    <a:lumMod val="65000"/>
                    <a:lumOff val="35000"/>
                  </a:schemeClr>
                </a:solidFill>
              </a:rPr>
              <a:t>SciaRegs</a:t>
            </a:r>
            <a:r>
              <a:rPr lang="zh-CN" altLang="en-US" sz="2000" dirty="0">
                <a:solidFill>
                  <a:schemeClr val="tx1">
                    <a:lumMod val="65000"/>
                    <a:lumOff val="35000"/>
                  </a:schemeClr>
                </a:solidFill>
              </a:rPr>
              <a:t>、</a:t>
            </a:r>
            <a:r>
              <a:rPr lang="en-US" altLang="zh-CN" sz="2000" dirty="0" err="1">
                <a:solidFill>
                  <a:schemeClr val="tx1">
                    <a:lumMod val="65000"/>
                    <a:lumOff val="35000"/>
                  </a:schemeClr>
                </a:solidFill>
              </a:rPr>
              <a:t>ScibRegs</a:t>
            </a:r>
            <a:r>
              <a:rPr lang="zh-CN" altLang="en-US" sz="2000" dirty="0">
                <a:solidFill>
                  <a:schemeClr val="tx1">
                    <a:lumMod val="65000"/>
                    <a:lumOff val="35000"/>
                  </a:schemeClr>
                </a:solidFill>
              </a:rPr>
              <a:t>和</a:t>
            </a:r>
            <a:r>
              <a:rPr lang="en-US" altLang="zh-CN" sz="2000" dirty="0" err="1">
                <a:solidFill>
                  <a:schemeClr val="tx1">
                    <a:lumMod val="65000"/>
                    <a:lumOff val="35000"/>
                  </a:schemeClr>
                </a:solidFill>
              </a:rPr>
              <a:t>ScicRegs</a:t>
            </a:r>
            <a:r>
              <a:rPr lang="zh-CN" altLang="en-US" sz="2000" dirty="0">
                <a:solidFill>
                  <a:schemeClr val="tx1">
                    <a:lumMod val="65000"/>
                    <a:lumOff val="35000"/>
                  </a:schemeClr>
                </a:solidFill>
              </a:rPr>
              <a:t>之后，就可以方便地实现对寄存器的操作了，下面以对</a:t>
            </a:r>
            <a:r>
              <a:rPr lang="en-US" altLang="zh-CN" sz="2000" dirty="0">
                <a:solidFill>
                  <a:schemeClr val="tx1">
                    <a:lumMod val="65000"/>
                    <a:lumOff val="35000"/>
                  </a:schemeClr>
                </a:solidFill>
              </a:rPr>
              <a:t>SCI-A</a:t>
            </a:r>
            <a:r>
              <a:rPr lang="zh-CN" altLang="en-US" sz="2000" dirty="0">
                <a:solidFill>
                  <a:schemeClr val="tx1">
                    <a:lumMod val="65000"/>
                    <a:lumOff val="35000"/>
                  </a:schemeClr>
                </a:solidFill>
              </a:rPr>
              <a:t>的寄存器</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的操作为例，来介绍在开发程序时，是如何进行书写的。</a:t>
            </a:r>
          </a:p>
        </p:txBody>
      </p:sp>
    </p:spTree>
    <p:extLst>
      <p:ext uri="{BB962C8B-B14F-4D97-AF65-F5344CB8AC3E}">
        <p14:creationId xmlns:p14="http://schemas.microsoft.com/office/powerpoint/2010/main" val="2801464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语言访问</a:t>
            </a:r>
            <a:r>
              <a:rPr lang="en-US" altLang="zh-CN" dirty="0"/>
              <a:t>·</a:t>
            </a:r>
            <a:r>
              <a:rPr lang="zh-CN" altLang="en-US" dirty="0"/>
              <a:t>创建结构体文件</a:t>
            </a:r>
          </a:p>
        </p:txBody>
      </p:sp>
      <p:sp>
        <p:nvSpPr>
          <p:cNvPr id="4" name="MH_SubTitle_1"/>
          <p:cNvSpPr txBox="1">
            <a:spLocks noChangeArrowheads="1"/>
          </p:cNvSpPr>
          <p:nvPr>
            <p:custDataLst>
              <p:tags r:id="rId1"/>
            </p:custDataLst>
          </p:nvPr>
        </p:nvSpPr>
        <p:spPr bwMode="auto">
          <a:xfrm>
            <a:off x="312520" y="1344166"/>
            <a:ext cx="4979560" cy="36004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solidFill>
                <a:sym typeface="+mn-lt"/>
              </a:rPr>
              <a:t>【</a:t>
            </a:r>
            <a:r>
              <a:rPr lang="zh-CN" altLang="en-US" sz="2000" b="0" dirty="0">
                <a:solidFill>
                  <a:schemeClr val="tx1"/>
                </a:solidFill>
                <a:sym typeface="+mn-lt"/>
              </a:rPr>
              <a:t>例</a:t>
            </a:r>
            <a:r>
              <a:rPr lang="en-US" altLang="zh-CN" sz="2000" b="0" dirty="0">
                <a:solidFill>
                  <a:schemeClr val="tx1"/>
                </a:solidFill>
                <a:sym typeface="+mn-lt"/>
              </a:rPr>
              <a:t>3-5】</a:t>
            </a:r>
            <a:r>
              <a:rPr lang="zh-CN" altLang="en-US" sz="2000" b="0" dirty="0">
                <a:solidFill>
                  <a:schemeClr val="tx1"/>
                </a:solidFill>
                <a:sym typeface="+mn-lt"/>
              </a:rPr>
              <a:t>对</a:t>
            </a:r>
            <a:r>
              <a:rPr lang="en-US" altLang="zh-CN" sz="2000" b="0" dirty="0">
                <a:solidFill>
                  <a:schemeClr val="tx1"/>
                </a:solidFill>
                <a:sym typeface="+mn-lt"/>
              </a:rPr>
              <a:t>SCICCR</a:t>
            </a:r>
            <a:r>
              <a:rPr lang="zh-CN" altLang="en-US" sz="2000" b="0" dirty="0">
                <a:solidFill>
                  <a:schemeClr val="tx1"/>
                </a:solidFill>
                <a:sym typeface="+mn-lt"/>
              </a:rPr>
              <a:t>按位进行操作。</a:t>
            </a:r>
          </a:p>
        </p:txBody>
      </p:sp>
      <p:graphicFrame>
        <p:nvGraphicFramePr>
          <p:cNvPr id="5" name="表格 4"/>
          <p:cNvGraphicFramePr>
            <a:graphicFrameLocks noGrp="1"/>
          </p:cNvGraphicFramePr>
          <p:nvPr>
            <p:extLst>
              <p:ext uri="{D42A27DB-BD31-4B8C-83A1-F6EECF244321}">
                <p14:modId xmlns:p14="http://schemas.microsoft.com/office/powerpoint/2010/main" val="2954154039"/>
              </p:ext>
            </p:extLst>
          </p:nvPr>
        </p:nvGraphicFramePr>
        <p:xfrm>
          <a:off x="611560" y="1920230"/>
          <a:ext cx="6977390" cy="1371600"/>
        </p:xfrm>
        <a:graphic>
          <a:graphicData uri="http://schemas.openxmlformats.org/drawingml/2006/table">
            <a:tbl>
              <a:tblPr>
                <a:tableStyleId>{5C22544A-7EE6-4342-B048-85BDC9FD1C3A}</a:tableStyleId>
              </a:tblPr>
              <a:tblGrid>
                <a:gridCol w="6977390">
                  <a:extLst>
                    <a:ext uri="{9D8B030D-6E8A-4147-A177-3AD203B41FA5}">
                      <a16:colId xmlns:a16="http://schemas.microsoft.com/office/drawing/2014/main" val="2977627093"/>
                    </a:ext>
                  </a:extLst>
                </a:gridCol>
              </a:tblGrid>
              <a:tr h="0">
                <a:tc>
                  <a:txBody>
                    <a:bodyPr/>
                    <a:lstStyle/>
                    <a:p>
                      <a:pPr marL="0" marR="0" algn="just">
                        <a:lnSpc>
                          <a:spcPct val="120000"/>
                        </a:lnSpc>
                        <a:spcBef>
                          <a:spcPts val="0"/>
                        </a:spcBef>
                        <a:spcAft>
                          <a:spcPts val="0"/>
                        </a:spcAft>
                      </a:pPr>
                      <a:r>
                        <a:rPr lang="en-US" sz="1400" kern="100" dirty="0">
                          <a:effectLst/>
                        </a:rPr>
                        <a:t>    </a:t>
                      </a:r>
                      <a:r>
                        <a:rPr lang="en-US" sz="1400" kern="100" dirty="0" err="1">
                          <a:effectLst/>
                        </a:rPr>
                        <a:t>SciaRegs.SCICCR.bit.STOPBITS</a:t>
                      </a:r>
                      <a:r>
                        <a:rPr lang="en-US" sz="1400" kern="100" dirty="0">
                          <a:effectLst/>
                        </a:rPr>
                        <a:t>=0;        //1</a:t>
                      </a:r>
                      <a:r>
                        <a:rPr lang="zh-CN" altLang="en-US" sz="1400" kern="100" dirty="0">
                          <a:effectLst/>
                        </a:rPr>
                        <a:t>位停止位</a:t>
                      </a:r>
                    </a:p>
                    <a:p>
                      <a:pPr marL="0" marR="0" algn="just">
                        <a:lnSpc>
                          <a:spcPct val="120000"/>
                        </a:lnSpc>
                        <a:spcBef>
                          <a:spcPts val="0"/>
                        </a:spcBef>
                        <a:spcAft>
                          <a:spcPts val="0"/>
                        </a:spcAft>
                      </a:pPr>
                      <a:r>
                        <a:rPr lang="zh-CN" altLang="en-US" sz="1400" kern="100" dirty="0">
                          <a:effectLst/>
                        </a:rPr>
                        <a:t>	</a:t>
                      </a:r>
                      <a:r>
                        <a:rPr lang="en-US" sz="1400" kern="100" dirty="0" err="1">
                          <a:effectLst/>
                        </a:rPr>
                        <a:t>SciaRegs.SCICCR.bit.PARITYENA</a:t>
                      </a:r>
                      <a:r>
                        <a:rPr lang="en-US" sz="1400" kern="100" dirty="0">
                          <a:effectLst/>
                        </a:rPr>
                        <a:t>=0;       //</a:t>
                      </a:r>
                      <a:r>
                        <a:rPr lang="zh-CN" altLang="en-US" sz="1400" kern="100" dirty="0">
                          <a:effectLst/>
                        </a:rPr>
                        <a:t>禁止极性功能</a:t>
                      </a:r>
                    </a:p>
                    <a:p>
                      <a:pPr marL="0" marR="0" algn="just">
                        <a:lnSpc>
                          <a:spcPct val="120000"/>
                        </a:lnSpc>
                        <a:spcBef>
                          <a:spcPts val="0"/>
                        </a:spcBef>
                        <a:spcAft>
                          <a:spcPts val="0"/>
                        </a:spcAft>
                      </a:pPr>
                      <a:r>
                        <a:rPr lang="zh-CN" altLang="en-US" sz="1400" kern="100" dirty="0">
                          <a:effectLst/>
                        </a:rPr>
                        <a:t>	</a:t>
                      </a:r>
                      <a:r>
                        <a:rPr lang="en-US" sz="1400" kern="100" dirty="0" err="1">
                          <a:effectLst/>
                        </a:rPr>
                        <a:t>SciaRegs.SCICCR.bit.LOOPBKENA</a:t>
                      </a:r>
                      <a:r>
                        <a:rPr lang="en-US" sz="1400" kern="100" dirty="0">
                          <a:effectLst/>
                        </a:rPr>
                        <a:t>=0;       //</a:t>
                      </a:r>
                      <a:r>
                        <a:rPr lang="zh-CN" altLang="en-US" sz="1400" kern="100" dirty="0">
                          <a:effectLst/>
                        </a:rPr>
                        <a:t>禁止回送测试模式功能</a:t>
                      </a:r>
                    </a:p>
                    <a:p>
                      <a:pPr marL="0" marR="0" algn="just">
                        <a:lnSpc>
                          <a:spcPct val="120000"/>
                        </a:lnSpc>
                        <a:spcBef>
                          <a:spcPts val="0"/>
                        </a:spcBef>
                        <a:spcAft>
                          <a:spcPts val="0"/>
                        </a:spcAft>
                      </a:pPr>
                      <a:r>
                        <a:rPr lang="zh-CN" altLang="en-US" sz="1400" kern="100" dirty="0">
                          <a:effectLst/>
                        </a:rPr>
                        <a:t>	</a:t>
                      </a:r>
                      <a:r>
                        <a:rPr lang="en-US" sz="1400" kern="100" dirty="0" err="1">
                          <a:effectLst/>
                        </a:rPr>
                        <a:t>SciaRegs.SCICCR.bit.ADDRIDLE_MODE</a:t>
                      </a:r>
                      <a:r>
                        <a:rPr lang="en-US" sz="1400" kern="100" dirty="0">
                          <a:effectLst/>
                        </a:rPr>
                        <a:t>=0;   //</a:t>
                      </a:r>
                      <a:r>
                        <a:rPr lang="zh-CN" altLang="en-US" sz="1400" kern="100" dirty="0">
                          <a:effectLst/>
                        </a:rPr>
                        <a:t>空闲线模式</a:t>
                      </a:r>
                    </a:p>
                    <a:p>
                      <a:pPr marL="0" marR="0" algn="just">
                        <a:lnSpc>
                          <a:spcPct val="120000"/>
                        </a:lnSpc>
                        <a:spcBef>
                          <a:spcPts val="0"/>
                        </a:spcBef>
                        <a:spcAft>
                          <a:spcPts val="0"/>
                        </a:spcAft>
                      </a:pPr>
                      <a:r>
                        <a:rPr lang="zh-CN" altLang="en-US" sz="1400" kern="100" dirty="0">
                          <a:effectLst/>
                        </a:rPr>
                        <a:t>	</a:t>
                      </a:r>
                      <a:r>
                        <a:rPr lang="en-US" sz="1400" kern="100" dirty="0" err="1">
                          <a:effectLst/>
                        </a:rPr>
                        <a:t>SciaRegs.SCICCR.bit.SCICHAR</a:t>
                      </a:r>
                      <a:r>
                        <a:rPr lang="en-US" sz="1400" kern="100" dirty="0">
                          <a:effectLst/>
                        </a:rPr>
                        <a:t>=7;         //8</a:t>
                      </a:r>
                      <a:r>
                        <a:rPr lang="zh-CN" altLang="en-US" sz="1400" kern="100" dirty="0">
                          <a:effectLst/>
                        </a:rPr>
                        <a:t>位数据位</a:t>
                      </a:r>
                      <a:endParaRPr lang="zh-CN" alt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769951837"/>
                  </a:ext>
                </a:extLst>
              </a:tr>
            </a:tbl>
          </a:graphicData>
        </a:graphic>
      </p:graphicFrame>
      <p:sp>
        <p:nvSpPr>
          <p:cNvPr id="6" name="MH_SubTitle_1"/>
          <p:cNvSpPr txBox="1">
            <a:spLocks noChangeArrowheads="1"/>
          </p:cNvSpPr>
          <p:nvPr>
            <p:custDataLst>
              <p:tags r:id="rId2"/>
            </p:custDataLst>
          </p:nvPr>
        </p:nvSpPr>
        <p:spPr bwMode="auto">
          <a:xfrm>
            <a:off x="312520" y="3651870"/>
            <a:ext cx="4979560" cy="36004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solidFill>
                <a:sym typeface="+mn-lt"/>
              </a:rPr>
              <a:t>【</a:t>
            </a:r>
            <a:r>
              <a:rPr lang="zh-CN" altLang="en-US" sz="2000" b="0" dirty="0">
                <a:solidFill>
                  <a:schemeClr val="tx1"/>
                </a:solidFill>
                <a:sym typeface="+mn-lt"/>
              </a:rPr>
              <a:t>例</a:t>
            </a:r>
            <a:r>
              <a:rPr lang="en-US" altLang="zh-CN" sz="2000" b="0" dirty="0">
                <a:solidFill>
                  <a:schemeClr val="tx1"/>
                </a:solidFill>
                <a:sym typeface="+mn-lt"/>
              </a:rPr>
              <a:t>3-6】</a:t>
            </a:r>
            <a:r>
              <a:rPr lang="zh-CN" altLang="en-US" sz="2000" b="0" dirty="0">
                <a:solidFill>
                  <a:schemeClr val="tx1"/>
                </a:solidFill>
                <a:sym typeface="+mn-lt"/>
              </a:rPr>
              <a:t>对</a:t>
            </a:r>
            <a:r>
              <a:rPr lang="en-US" altLang="zh-CN" sz="2000" b="0" dirty="0">
                <a:solidFill>
                  <a:schemeClr val="tx1"/>
                </a:solidFill>
                <a:sym typeface="+mn-lt"/>
              </a:rPr>
              <a:t>SCICCR</a:t>
            </a:r>
            <a:r>
              <a:rPr lang="zh-CN" altLang="en-US" sz="2000" b="0" dirty="0">
                <a:solidFill>
                  <a:schemeClr val="tx1"/>
                </a:solidFill>
                <a:sym typeface="+mn-lt"/>
              </a:rPr>
              <a:t>整体进行操作。</a:t>
            </a:r>
          </a:p>
        </p:txBody>
      </p:sp>
      <p:graphicFrame>
        <p:nvGraphicFramePr>
          <p:cNvPr id="7" name="表格 6"/>
          <p:cNvGraphicFramePr>
            <a:graphicFrameLocks noGrp="1"/>
          </p:cNvGraphicFramePr>
          <p:nvPr>
            <p:extLst>
              <p:ext uri="{D42A27DB-BD31-4B8C-83A1-F6EECF244321}">
                <p14:modId xmlns:p14="http://schemas.microsoft.com/office/powerpoint/2010/main" val="1135300470"/>
              </p:ext>
            </p:extLst>
          </p:nvPr>
        </p:nvGraphicFramePr>
        <p:xfrm>
          <a:off x="611560" y="4172272"/>
          <a:ext cx="6977390" cy="347472"/>
        </p:xfrm>
        <a:graphic>
          <a:graphicData uri="http://schemas.openxmlformats.org/drawingml/2006/table">
            <a:tbl>
              <a:tblPr>
                <a:tableStyleId>{5C22544A-7EE6-4342-B048-85BDC9FD1C3A}</a:tableStyleId>
              </a:tblPr>
              <a:tblGrid>
                <a:gridCol w="6977390">
                  <a:extLst>
                    <a:ext uri="{9D8B030D-6E8A-4147-A177-3AD203B41FA5}">
                      <a16:colId xmlns:a16="http://schemas.microsoft.com/office/drawing/2014/main" val="3710889296"/>
                    </a:ext>
                  </a:extLst>
                </a:gridCol>
              </a:tblGrid>
              <a:tr h="0">
                <a:tc>
                  <a:txBody>
                    <a:bodyPr/>
                    <a:lstStyle/>
                    <a:p>
                      <a:pPr marL="0" marR="0" indent="266700" algn="just">
                        <a:lnSpc>
                          <a:spcPct val="120000"/>
                        </a:lnSpc>
                        <a:spcBef>
                          <a:spcPts val="0"/>
                        </a:spcBef>
                        <a:spcAft>
                          <a:spcPts val="0"/>
                        </a:spcAft>
                      </a:pPr>
                      <a:r>
                        <a:rPr lang="en-US" sz="1400" kern="100" dirty="0" err="1" smtClean="0">
                          <a:effectLst/>
                        </a:rPr>
                        <a:t>SciaRegs.SCICCR.all</a:t>
                      </a:r>
                      <a:r>
                        <a:rPr lang="en-US" sz="1400" kern="100" dirty="0" smtClean="0">
                          <a:effectLst/>
                        </a:rPr>
                        <a:t>=0x0007;</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778307386"/>
                  </a:ext>
                </a:extLst>
              </a:tr>
            </a:tbl>
          </a:graphicData>
        </a:graphic>
      </p:graphicFrame>
    </p:spTree>
    <p:extLst>
      <p:ext uri="{BB962C8B-B14F-4D97-AF65-F5344CB8AC3E}">
        <p14:creationId xmlns:p14="http://schemas.microsoft.com/office/powerpoint/2010/main" val="392558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语言访问</a:t>
            </a:r>
            <a:r>
              <a:rPr lang="en-US" altLang="zh-CN" dirty="0"/>
              <a:t>·</a:t>
            </a:r>
            <a:r>
              <a:rPr lang="zh-CN" altLang="en-US" dirty="0"/>
              <a:t>创建结构体文件</a:t>
            </a:r>
          </a:p>
        </p:txBody>
      </p:sp>
      <p:sp>
        <p:nvSpPr>
          <p:cNvPr id="4" name="MH_SubTitle_1"/>
          <p:cNvSpPr txBox="1">
            <a:spLocks noChangeArrowheads="1"/>
          </p:cNvSpPr>
          <p:nvPr>
            <p:custDataLst>
              <p:tags r:id="rId1"/>
            </p:custDataLst>
          </p:nvPr>
        </p:nvSpPr>
        <p:spPr bwMode="auto">
          <a:xfrm>
            <a:off x="312520" y="1344166"/>
            <a:ext cx="6275704" cy="36004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solidFill>
                <a:sym typeface="+mn-lt"/>
              </a:rPr>
              <a:t>【</a:t>
            </a:r>
            <a:r>
              <a:rPr lang="zh-CN" altLang="en-US" sz="2000" b="0" dirty="0">
                <a:solidFill>
                  <a:schemeClr val="tx1"/>
                </a:solidFill>
                <a:sym typeface="+mn-lt"/>
              </a:rPr>
              <a:t>例</a:t>
            </a:r>
            <a:r>
              <a:rPr lang="en-US" altLang="zh-CN" sz="2000" b="0" dirty="0">
                <a:solidFill>
                  <a:schemeClr val="tx1"/>
                </a:solidFill>
                <a:sym typeface="+mn-lt"/>
              </a:rPr>
              <a:t>3-7】</a:t>
            </a:r>
            <a:r>
              <a:rPr lang="zh-CN" altLang="en-US" sz="2000" b="0" dirty="0">
                <a:solidFill>
                  <a:schemeClr val="tx1"/>
                </a:solidFill>
                <a:sym typeface="+mn-lt"/>
              </a:rPr>
              <a:t>对</a:t>
            </a:r>
            <a:r>
              <a:rPr lang="en-US" altLang="zh-CN" sz="2000" b="0" dirty="0">
                <a:solidFill>
                  <a:schemeClr val="tx1"/>
                </a:solidFill>
                <a:sym typeface="+mn-lt"/>
              </a:rPr>
              <a:t>SCIHBAUD</a:t>
            </a:r>
            <a:r>
              <a:rPr lang="zh-CN" altLang="en-US" sz="2000" b="0" dirty="0">
                <a:solidFill>
                  <a:schemeClr val="tx1"/>
                </a:solidFill>
                <a:sym typeface="+mn-lt"/>
              </a:rPr>
              <a:t>和</a:t>
            </a:r>
            <a:r>
              <a:rPr lang="en-US" altLang="zh-CN" sz="2000" b="0" dirty="0">
                <a:solidFill>
                  <a:schemeClr val="tx1"/>
                </a:solidFill>
                <a:sym typeface="+mn-lt"/>
              </a:rPr>
              <a:t>SCILBAUD</a:t>
            </a:r>
            <a:r>
              <a:rPr lang="zh-CN" altLang="en-US" sz="2000" b="0" dirty="0">
                <a:solidFill>
                  <a:schemeClr val="tx1"/>
                </a:solidFill>
                <a:sym typeface="+mn-lt"/>
              </a:rPr>
              <a:t>进行操作。</a:t>
            </a:r>
          </a:p>
        </p:txBody>
      </p:sp>
      <p:graphicFrame>
        <p:nvGraphicFramePr>
          <p:cNvPr id="3" name="表格 2"/>
          <p:cNvGraphicFramePr>
            <a:graphicFrameLocks noGrp="1"/>
          </p:cNvGraphicFramePr>
          <p:nvPr>
            <p:extLst>
              <p:ext uri="{D42A27DB-BD31-4B8C-83A1-F6EECF244321}">
                <p14:modId xmlns:p14="http://schemas.microsoft.com/office/powerpoint/2010/main" val="3023802220"/>
              </p:ext>
            </p:extLst>
          </p:nvPr>
        </p:nvGraphicFramePr>
        <p:xfrm>
          <a:off x="744637" y="1875234"/>
          <a:ext cx="5411470" cy="603504"/>
        </p:xfrm>
        <a:graphic>
          <a:graphicData uri="http://schemas.openxmlformats.org/drawingml/2006/table">
            <a:tbl>
              <a:tblPr>
                <a:tableStyleId>{5C22544A-7EE6-4342-B048-85BDC9FD1C3A}</a:tableStyleId>
              </a:tblPr>
              <a:tblGrid>
                <a:gridCol w="5411470">
                  <a:extLst>
                    <a:ext uri="{9D8B030D-6E8A-4147-A177-3AD203B41FA5}">
                      <a16:colId xmlns:a16="http://schemas.microsoft.com/office/drawing/2014/main" val="2146553377"/>
                    </a:ext>
                  </a:extLst>
                </a:gridCol>
              </a:tblGrid>
              <a:tr h="0">
                <a:tc>
                  <a:txBody>
                    <a:bodyPr/>
                    <a:lstStyle/>
                    <a:p>
                      <a:pPr marL="0" marR="0" indent="266700" algn="just">
                        <a:lnSpc>
                          <a:spcPct val="120000"/>
                        </a:lnSpc>
                        <a:spcBef>
                          <a:spcPts val="0"/>
                        </a:spcBef>
                        <a:spcAft>
                          <a:spcPts val="0"/>
                        </a:spcAft>
                      </a:pPr>
                      <a:r>
                        <a:rPr lang="en-US" sz="1400" kern="100" dirty="0" err="1">
                          <a:effectLst/>
                        </a:rPr>
                        <a:t>SciaRegs.SCIHBAUD</a:t>
                      </a:r>
                      <a:r>
                        <a:rPr lang="en-US" sz="1400" kern="100" dirty="0">
                          <a:effectLst/>
                        </a:rPr>
                        <a:t>=0;</a:t>
                      </a:r>
                    </a:p>
                    <a:p>
                      <a:pPr marL="0" marR="0" indent="266700" algn="just">
                        <a:lnSpc>
                          <a:spcPct val="120000"/>
                        </a:lnSpc>
                        <a:spcBef>
                          <a:spcPts val="0"/>
                        </a:spcBef>
                        <a:spcAft>
                          <a:spcPts val="0"/>
                        </a:spcAft>
                      </a:pPr>
                      <a:r>
                        <a:rPr lang="en-US" sz="1400" kern="100" dirty="0" err="1">
                          <a:effectLst/>
                        </a:rPr>
                        <a:t>SciaRegs.SCILBAUD</a:t>
                      </a:r>
                      <a:r>
                        <a:rPr lang="en-US" sz="1400" kern="100" dirty="0">
                          <a:effectLst/>
                        </a:rPr>
                        <a:t>=0xF3;</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3216821929"/>
                  </a:ext>
                </a:extLst>
              </a:tr>
            </a:tbl>
          </a:graphicData>
        </a:graphic>
      </p:graphicFrame>
      <p:sp>
        <p:nvSpPr>
          <p:cNvPr id="8" name="矩形 7"/>
          <p:cNvSpPr/>
          <p:nvPr/>
        </p:nvSpPr>
        <p:spPr>
          <a:xfrm>
            <a:off x="539552" y="2787774"/>
            <a:ext cx="7992888" cy="1631216"/>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由于</a:t>
            </a:r>
            <a:r>
              <a:rPr lang="en-US" altLang="zh-CN" sz="2000" kern="100" dirty="0">
                <a:solidFill>
                  <a:schemeClr val="tx1">
                    <a:lumMod val="65000"/>
                    <a:lumOff val="35000"/>
                  </a:schemeClr>
                </a:solidFill>
                <a:latin typeface="+mn-ea"/>
              </a:rPr>
              <a:t>SCIHBAUD</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SCILBAUD</a:t>
            </a:r>
            <a:r>
              <a:rPr lang="zh-CN" altLang="en-US" sz="2000" kern="100" dirty="0">
                <a:solidFill>
                  <a:schemeClr val="tx1">
                    <a:lumMod val="65000"/>
                    <a:lumOff val="35000"/>
                  </a:schemeClr>
                </a:solidFill>
                <a:latin typeface="+mn-ea"/>
              </a:rPr>
              <a:t>定义时是</a:t>
            </a:r>
            <a:r>
              <a:rPr lang="en-US" altLang="zh-CN" sz="2000" kern="100" dirty="0">
                <a:solidFill>
                  <a:schemeClr val="tx1">
                    <a:lumMod val="65000"/>
                    <a:lumOff val="35000"/>
                  </a:schemeClr>
                </a:solidFill>
                <a:latin typeface="+mn-ea"/>
              </a:rPr>
              <a:t>Uint16</a:t>
            </a:r>
            <a:r>
              <a:rPr lang="zh-CN" altLang="en-US" sz="2000" kern="100" dirty="0">
                <a:solidFill>
                  <a:schemeClr val="tx1">
                    <a:lumMod val="65000"/>
                    <a:lumOff val="35000"/>
                  </a:schemeClr>
                </a:solidFill>
                <a:latin typeface="+mn-ea"/>
              </a:rPr>
              <a:t>型的，所以不能使用</a:t>
            </a:r>
            <a:r>
              <a:rPr lang="en-US" altLang="zh-CN" sz="2000" kern="100" dirty="0">
                <a:solidFill>
                  <a:schemeClr val="tx1">
                    <a:lumMod val="65000"/>
                    <a:lumOff val="35000"/>
                  </a:schemeClr>
                </a:solidFill>
                <a:latin typeface="+mn-ea"/>
              </a:rPr>
              <a:t>.all</a:t>
            </a:r>
            <a:r>
              <a:rPr lang="zh-CN" altLang="en-US" sz="2000" kern="100" dirty="0">
                <a:solidFill>
                  <a:schemeClr val="tx1">
                    <a:lumMod val="65000"/>
                    <a:lumOff val="35000"/>
                  </a:schemeClr>
                </a:solidFill>
                <a:latin typeface="+mn-ea"/>
              </a:rPr>
              <a:t>或者</a:t>
            </a:r>
            <a:r>
              <a:rPr lang="en-US" altLang="zh-CN" sz="2000" kern="100" dirty="0">
                <a:solidFill>
                  <a:schemeClr val="tx1">
                    <a:lumMod val="65000"/>
                    <a:lumOff val="35000"/>
                  </a:schemeClr>
                </a:solidFill>
                <a:latin typeface="+mn-ea"/>
              </a:rPr>
              <a:t>.bit</a:t>
            </a:r>
            <a:r>
              <a:rPr lang="zh-CN" altLang="en-US" sz="2000" kern="100" dirty="0">
                <a:solidFill>
                  <a:schemeClr val="tx1">
                    <a:lumMod val="65000"/>
                    <a:lumOff val="35000"/>
                  </a:schemeClr>
                </a:solidFill>
                <a:latin typeface="+mn-ea"/>
              </a:rPr>
              <a:t>的方式来访问了，只能直接给寄存器整体进行赋值。上面介绍的</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种操作几乎涵盖了在</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开发过程中对寄存器操作的所有方式，也就是说掌握了这</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种方式，可以实现对</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各种寄存器的操作了。</a:t>
            </a:r>
          </a:p>
        </p:txBody>
      </p:sp>
    </p:spTree>
    <p:extLst>
      <p:ext uri="{BB962C8B-B14F-4D97-AF65-F5344CB8AC3E}">
        <p14:creationId xmlns:p14="http://schemas.microsoft.com/office/powerpoint/2010/main" val="2888459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sp>
        <p:nvSpPr>
          <p:cNvPr id="6" name="矩形 5"/>
          <p:cNvSpPr/>
          <p:nvPr/>
        </p:nvSpPr>
        <p:spPr>
          <a:xfrm>
            <a:off x="471236" y="1018346"/>
            <a:ext cx="8277228" cy="3785652"/>
          </a:xfrm>
          <a:prstGeom prst="rect">
            <a:avLst/>
          </a:prstGeom>
        </p:spPr>
        <p:txBody>
          <a:bodyPr wrap="square">
            <a:spAutoFit/>
          </a:bodyPr>
          <a:lstStyle/>
          <a:p>
            <a:r>
              <a:rPr lang="zh-CN" altLang="en-US" sz="2000" dirty="0" smtClean="0">
                <a:solidFill>
                  <a:schemeClr val="tx1">
                    <a:lumMod val="65000"/>
                    <a:lumOff val="35000"/>
                  </a:schemeClr>
                </a:solidFill>
              </a:rPr>
              <a:t>      </a:t>
            </a:r>
            <a:r>
              <a:rPr lang="en-US" altLang="zh-CN" sz="2000" dirty="0" smtClean="0">
                <a:solidFill>
                  <a:schemeClr val="tx1">
                    <a:lumMod val="65000"/>
                    <a:lumOff val="35000"/>
                  </a:schemeClr>
                </a:solidFill>
              </a:rPr>
              <a:t>CCS</a:t>
            </a:r>
            <a:r>
              <a:rPr lang="zh-CN" altLang="en-US" sz="2000" dirty="0">
                <a:solidFill>
                  <a:schemeClr val="tx1">
                    <a:lumMod val="65000"/>
                    <a:lumOff val="35000"/>
                  </a:schemeClr>
                </a:solidFill>
              </a:rPr>
              <a:t>为用户书写程序时提供了非常方便的功能，譬如书写语句</a:t>
            </a:r>
            <a:r>
              <a:rPr lang="en-US" altLang="zh-CN" sz="2000" dirty="0" err="1">
                <a:solidFill>
                  <a:schemeClr val="tx1">
                    <a:lumMod val="65000"/>
                    <a:lumOff val="35000"/>
                  </a:schemeClr>
                </a:solidFill>
              </a:rPr>
              <a:t>SciaRegs.SCICCR.bit.STOPBITS</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，先在</a:t>
            </a:r>
            <a:r>
              <a:rPr lang="en-US" altLang="zh-CN" sz="2000" dirty="0">
                <a:solidFill>
                  <a:schemeClr val="tx1">
                    <a:lumMod val="65000"/>
                    <a:lumOff val="35000"/>
                  </a:schemeClr>
                </a:solidFill>
              </a:rPr>
              <a:t>CCS</a:t>
            </a:r>
            <a:r>
              <a:rPr lang="zh-CN" altLang="en-US" sz="2000" dirty="0">
                <a:solidFill>
                  <a:schemeClr val="tx1">
                    <a:lumMod val="65000"/>
                    <a:lumOff val="35000"/>
                  </a:schemeClr>
                </a:solidFill>
              </a:rPr>
              <a:t>中输入</a:t>
            </a:r>
            <a:r>
              <a:rPr lang="en-US" altLang="zh-CN" sz="2000" dirty="0" err="1">
                <a:solidFill>
                  <a:schemeClr val="tx1">
                    <a:lumMod val="65000"/>
                    <a:lumOff val="35000"/>
                  </a:schemeClr>
                </a:solidFill>
              </a:rPr>
              <a:t>SciaRegs</a:t>
            </a:r>
            <a:r>
              <a:rPr lang="zh-CN" altLang="en-US" sz="2000" dirty="0">
                <a:solidFill>
                  <a:schemeClr val="tx1">
                    <a:lumMod val="65000"/>
                    <a:lumOff val="35000"/>
                  </a:schemeClr>
                </a:solidFill>
              </a:rPr>
              <a:t>，然后输入“</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，就会弹出一个下拉列表框，将</a:t>
            </a:r>
            <a:r>
              <a:rPr lang="en-US" altLang="zh-CN" sz="2000" dirty="0">
                <a:solidFill>
                  <a:schemeClr val="tx1">
                    <a:lumMod val="65000"/>
                    <a:lumOff val="35000"/>
                  </a:schemeClr>
                </a:solidFill>
              </a:rPr>
              <a:t>SCI-A</a:t>
            </a:r>
            <a:r>
              <a:rPr lang="zh-CN" altLang="en-US" sz="2000" dirty="0">
                <a:solidFill>
                  <a:schemeClr val="tx1">
                    <a:lumMod val="65000"/>
                    <a:lumOff val="35000"/>
                  </a:schemeClr>
                </a:solidFill>
              </a:rPr>
              <a:t>模块下所有的寄存器列了出来，如图</a:t>
            </a:r>
            <a:r>
              <a:rPr lang="en-US" altLang="zh-CN" sz="2000" dirty="0">
                <a:solidFill>
                  <a:schemeClr val="tx1">
                    <a:lumMod val="65000"/>
                    <a:lumOff val="35000"/>
                  </a:schemeClr>
                </a:solidFill>
              </a:rPr>
              <a:t>3-3</a:t>
            </a:r>
            <a:r>
              <a:rPr lang="zh-CN" altLang="en-US" sz="2000" dirty="0">
                <a:solidFill>
                  <a:schemeClr val="tx1">
                    <a:lumMod val="65000"/>
                    <a:lumOff val="35000"/>
                  </a:schemeClr>
                </a:solidFill>
              </a:rPr>
              <a:t>所示。单击列表框中寄存器</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，便输入了寄存器</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。在这里一定要注意的是，必须输入</a:t>
            </a:r>
            <a:r>
              <a:rPr lang="en-US" altLang="zh-CN" sz="2000" dirty="0" err="1">
                <a:solidFill>
                  <a:schemeClr val="tx1">
                    <a:lumMod val="65000"/>
                    <a:lumOff val="35000"/>
                  </a:schemeClr>
                </a:solidFill>
              </a:rPr>
              <a:t>SciaRegs</a:t>
            </a:r>
            <a:r>
              <a:rPr lang="zh-CN" altLang="en-US" sz="2000" dirty="0">
                <a:solidFill>
                  <a:schemeClr val="tx1">
                    <a:lumMod val="65000"/>
                    <a:lumOff val="35000"/>
                  </a:schemeClr>
                </a:solidFill>
              </a:rPr>
              <a:t>，每个字母的大小写都必须符合，否则是不会出现下拉列表框的。在输入</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之后，继续输入成员操作符“</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，弹出新的下拉列表框，如图</a:t>
            </a:r>
            <a:r>
              <a:rPr lang="en-US" altLang="zh-CN" sz="2000" dirty="0">
                <a:solidFill>
                  <a:schemeClr val="tx1">
                    <a:lumMod val="65000"/>
                    <a:lumOff val="35000"/>
                  </a:schemeClr>
                </a:solidFill>
              </a:rPr>
              <a:t>3-4</a:t>
            </a:r>
            <a:r>
              <a:rPr lang="zh-CN" altLang="en-US" sz="2000" dirty="0">
                <a:solidFill>
                  <a:schemeClr val="tx1">
                    <a:lumMod val="65000"/>
                    <a:lumOff val="35000"/>
                  </a:schemeClr>
                </a:solidFill>
              </a:rPr>
              <a:t>所示。列表框中是共同体变量</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的两个成员</a:t>
            </a:r>
            <a:r>
              <a:rPr lang="en-US" altLang="zh-CN" sz="2000" dirty="0">
                <a:solidFill>
                  <a:schemeClr val="tx1">
                    <a:lumMod val="65000"/>
                    <a:lumOff val="35000"/>
                  </a:schemeClr>
                </a:solidFill>
              </a:rPr>
              <a:t>all</a:t>
            </a:r>
            <a:r>
              <a:rPr lang="zh-CN" altLang="en-US" sz="2000" dirty="0">
                <a:solidFill>
                  <a:schemeClr val="tx1">
                    <a:lumMod val="65000"/>
                    <a:lumOff val="35000"/>
                  </a:schemeClr>
                </a:solidFill>
              </a:rPr>
              <a:t>或者</a:t>
            </a:r>
            <a:r>
              <a:rPr lang="en-US" altLang="zh-CN" sz="2000" dirty="0">
                <a:solidFill>
                  <a:schemeClr val="tx1">
                    <a:lumMod val="65000"/>
                    <a:lumOff val="35000"/>
                  </a:schemeClr>
                </a:solidFill>
              </a:rPr>
              <a:t>bit</a:t>
            </a:r>
            <a:r>
              <a:rPr lang="zh-CN" altLang="en-US" sz="2000" dirty="0">
                <a:solidFill>
                  <a:schemeClr val="tx1">
                    <a:lumMod val="65000"/>
                    <a:lumOff val="35000"/>
                  </a:schemeClr>
                </a:solidFill>
              </a:rPr>
              <a:t>。如果要对寄存器进行整体操作，就单击</a:t>
            </a:r>
            <a:r>
              <a:rPr lang="en-US" altLang="zh-CN" sz="2000" dirty="0">
                <a:solidFill>
                  <a:schemeClr val="tx1">
                    <a:lumMod val="65000"/>
                    <a:lumOff val="35000"/>
                  </a:schemeClr>
                </a:solidFill>
              </a:rPr>
              <a:t>all</a:t>
            </a:r>
            <a:r>
              <a:rPr lang="zh-CN" altLang="en-US" sz="2000" dirty="0">
                <a:solidFill>
                  <a:schemeClr val="tx1">
                    <a:lumMod val="65000"/>
                    <a:lumOff val="35000"/>
                  </a:schemeClr>
                </a:solidFill>
              </a:rPr>
              <a:t>，如果对寄存器进行位操作，就单击</a:t>
            </a:r>
            <a:r>
              <a:rPr lang="en-US" altLang="zh-CN" sz="2000" dirty="0">
                <a:solidFill>
                  <a:schemeClr val="tx1">
                    <a:lumMod val="65000"/>
                    <a:lumOff val="35000"/>
                  </a:schemeClr>
                </a:solidFill>
              </a:rPr>
              <a:t>bit</a:t>
            </a:r>
            <a:r>
              <a:rPr lang="zh-CN" altLang="en-US" sz="2000" dirty="0">
                <a:solidFill>
                  <a:schemeClr val="tx1">
                    <a:lumMod val="65000"/>
                    <a:lumOff val="35000"/>
                  </a:schemeClr>
                </a:solidFill>
              </a:rPr>
              <a:t>。在这里，选择单击</a:t>
            </a:r>
            <a:r>
              <a:rPr lang="en-US" altLang="zh-CN" sz="2000" dirty="0">
                <a:solidFill>
                  <a:schemeClr val="tx1">
                    <a:lumMod val="65000"/>
                    <a:lumOff val="35000"/>
                  </a:schemeClr>
                </a:solidFill>
              </a:rPr>
              <a:t>bit</a:t>
            </a:r>
            <a:r>
              <a:rPr lang="zh-CN" altLang="en-US" sz="2000" dirty="0">
                <a:solidFill>
                  <a:schemeClr val="tx1">
                    <a:lumMod val="65000"/>
                    <a:lumOff val="35000"/>
                  </a:schemeClr>
                </a:solidFill>
              </a:rPr>
              <a:t>，然后继续输入“</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，还是会弹出一个下拉列表框，里面列出了寄存器</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的所有位域，也就是</a:t>
            </a:r>
            <a:r>
              <a:rPr lang="en-US" altLang="zh-CN" sz="2000" dirty="0">
                <a:solidFill>
                  <a:schemeClr val="tx1">
                    <a:lumMod val="65000"/>
                    <a:lumOff val="35000"/>
                  </a:schemeClr>
                </a:solidFill>
              </a:rPr>
              <a:t>bit</a:t>
            </a:r>
            <a:r>
              <a:rPr lang="zh-CN" altLang="en-US" sz="2000" dirty="0">
                <a:solidFill>
                  <a:schemeClr val="tx1">
                    <a:lumMod val="65000"/>
                    <a:lumOff val="35000"/>
                  </a:schemeClr>
                </a:solidFill>
              </a:rPr>
              <a:t>的所有成员，单击列表框中的</a:t>
            </a:r>
            <a:r>
              <a:rPr lang="en-US" altLang="zh-CN" sz="2000" dirty="0">
                <a:solidFill>
                  <a:schemeClr val="tx1">
                    <a:lumMod val="65000"/>
                    <a:lumOff val="35000"/>
                  </a:schemeClr>
                </a:solidFill>
              </a:rPr>
              <a:t>STOPBITS</a:t>
            </a:r>
            <a:r>
              <a:rPr lang="zh-CN" altLang="en-US" sz="2000" dirty="0">
                <a:solidFill>
                  <a:schemeClr val="tx1">
                    <a:lumMod val="65000"/>
                    <a:lumOff val="35000"/>
                  </a:schemeClr>
                </a:solidFill>
              </a:rPr>
              <a:t>，便完成了输入。</a:t>
            </a:r>
          </a:p>
        </p:txBody>
      </p:sp>
    </p:spTree>
    <p:extLst>
      <p:ext uri="{BB962C8B-B14F-4D97-AF65-F5344CB8AC3E}">
        <p14:creationId xmlns:p14="http://schemas.microsoft.com/office/powerpoint/2010/main" val="115699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7253" y="1205426"/>
            <a:ext cx="4569493" cy="273264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055880" y="4120767"/>
            <a:ext cx="3032240" cy="430374"/>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3-3</a:t>
            </a:r>
            <a:r>
              <a:rPr lang="zh-CN" altLang="en-US" sz="2000" kern="100" dirty="0">
                <a:latin typeface="+mn-ea"/>
              </a:rPr>
              <a:t>输入寄存器</a:t>
            </a:r>
            <a:r>
              <a:rPr lang="en-US" altLang="zh-CN" sz="2000" kern="100" dirty="0">
                <a:latin typeface="+mn-ea"/>
              </a:rPr>
              <a:t>SCICCR</a:t>
            </a:r>
            <a:endParaRPr lang="zh-CN" altLang="en-US" sz="2000" kern="100" dirty="0">
              <a:latin typeface="+mn-ea"/>
            </a:endParaRPr>
          </a:p>
        </p:txBody>
      </p:sp>
    </p:spTree>
    <p:extLst>
      <p:ext uri="{BB962C8B-B14F-4D97-AF65-F5344CB8AC3E}">
        <p14:creationId xmlns:p14="http://schemas.microsoft.com/office/powerpoint/2010/main" val="3738913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sp>
        <p:nvSpPr>
          <p:cNvPr id="3" name="矩形 2"/>
          <p:cNvSpPr/>
          <p:nvPr/>
        </p:nvSpPr>
        <p:spPr>
          <a:xfrm>
            <a:off x="3563888" y="4011910"/>
            <a:ext cx="1770036" cy="430374"/>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3-4 </a:t>
            </a:r>
            <a:r>
              <a:rPr lang="zh-CN" altLang="en-US" sz="2000" kern="100" dirty="0">
                <a:latin typeface="+mn-ea"/>
              </a:rPr>
              <a:t>输入</a:t>
            </a:r>
            <a:r>
              <a:rPr lang="en-US" altLang="zh-CN" sz="2000" kern="100" dirty="0">
                <a:latin typeface="+mn-ea"/>
              </a:rPr>
              <a:t>bit</a:t>
            </a:r>
            <a:endParaRPr lang="zh-CN" altLang="en-US" sz="2000" kern="100" dirty="0">
              <a:latin typeface="+mn-ea"/>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39807" y="1275606"/>
            <a:ext cx="466438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2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sp>
        <p:nvSpPr>
          <p:cNvPr id="3" name="矩形 2"/>
          <p:cNvSpPr/>
          <p:nvPr/>
        </p:nvSpPr>
        <p:spPr>
          <a:xfrm>
            <a:off x="2882387" y="4011910"/>
            <a:ext cx="3133038" cy="430374"/>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3-5 </a:t>
            </a:r>
            <a:r>
              <a:rPr lang="zh-CN" altLang="en-US" sz="2000" kern="100" dirty="0">
                <a:latin typeface="+mn-ea"/>
              </a:rPr>
              <a:t>输入位域</a:t>
            </a:r>
            <a:r>
              <a:rPr lang="en-US" altLang="zh-CN" sz="2000" kern="100" dirty="0">
                <a:latin typeface="+mn-ea"/>
              </a:rPr>
              <a:t>STOPBITS</a:t>
            </a:r>
            <a:endParaRPr lang="zh-CN" altLang="en-US" sz="2000" kern="100" dirty="0">
              <a:latin typeface="+mn-ea"/>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3728" y="1275607"/>
            <a:ext cx="4845073" cy="251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030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500"/>
                                        <p:tgtEl>
                                          <p:spTgt spid="174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sp>
        <p:nvSpPr>
          <p:cNvPr id="6" name="矩形 5"/>
          <p:cNvSpPr/>
          <p:nvPr/>
        </p:nvSpPr>
        <p:spPr>
          <a:xfrm>
            <a:off x="433386" y="1347614"/>
            <a:ext cx="8277228" cy="2862322"/>
          </a:xfrm>
          <a:prstGeom prst="rect">
            <a:avLst/>
          </a:prstGeom>
        </p:spPr>
        <p:txBody>
          <a:bodyPr wrap="square">
            <a:spAutoFit/>
          </a:bodyPr>
          <a:lstStyle/>
          <a:p>
            <a:r>
              <a:rPr lang="zh-CN" altLang="en-US" sz="2000" dirty="0" smtClean="0">
                <a:solidFill>
                  <a:schemeClr val="tx1">
                    <a:lumMod val="65000"/>
                    <a:lumOff val="35000"/>
                  </a:schemeClr>
                </a:solidFill>
              </a:rPr>
              <a:t>      这</a:t>
            </a:r>
            <a:r>
              <a:rPr lang="zh-CN" altLang="en-US" sz="2000" dirty="0">
                <a:solidFill>
                  <a:schemeClr val="tx1">
                    <a:lumMod val="65000"/>
                    <a:lumOff val="35000"/>
                  </a:schemeClr>
                </a:solidFill>
              </a:rPr>
              <a:t>是</a:t>
            </a:r>
            <a:r>
              <a:rPr lang="en-US" altLang="zh-CN" sz="2000" dirty="0">
                <a:solidFill>
                  <a:schemeClr val="tx1">
                    <a:lumMod val="65000"/>
                    <a:lumOff val="35000"/>
                  </a:schemeClr>
                </a:solidFill>
              </a:rPr>
              <a:t>CCS</a:t>
            </a:r>
            <a:r>
              <a:rPr lang="zh-CN" altLang="en-US" sz="2000" dirty="0">
                <a:solidFill>
                  <a:schemeClr val="tx1">
                    <a:lumMod val="65000"/>
                    <a:lumOff val="35000"/>
                  </a:schemeClr>
                </a:solidFill>
              </a:rPr>
              <a:t>的感应功能，很显然，使用感应功能的前提是工程加载了</a:t>
            </a:r>
            <a:r>
              <a:rPr lang="en-US" altLang="zh-CN" sz="2000" dirty="0">
                <a:solidFill>
                  <a:schemeClr val="tx1">
                    <a:lumMod val="65000"/>
                    <a:lumOff val="35000"/>
                  </a:schemeClr>
                </a:solidFill>
              </a:rPr>
              <a:t>F28335</a:t>
            </a:r>
            <a:r>
              <a:rPr lang="zh-CN" altLang="en-US" sz="2000" dirty="0">
                <a:solidFill>
                  <a:schemeClr val="tx1">
                    <a:lumMod val="65000"/>
                    <a:lumOff val="35000"/>
                  </a:schemeClr>
                </a:solidFill>
              </a:rPr>
              <a:t>的头文件，其下拉列表框中的内容都是头文件中所定义的结构体或者共同体的成员。因为</a:t>
            </a:r>
            <a:r>
              <a:rPr lang="en-US" altLang="zh-CN" sz="2000" dirty="0">
                <a:solidFill>
                  <a:schemeClr val="tx1">
                    <a:lumMod val="65000"/>
                    <a:lumOff val="35000"/>
                  </a:schemeClr>
                </a:solidFill>
              </a:rPr>
              <a:t>C</a:t>
            </a:r>
            <a:r>
              <a:rPr lang="zh-CN" altLang="en-US" sz="2000" dirty="0">
                <a:solidFill>
                  <a:schemeClr val="tx1">
                    <a:lumMod val="65000"/>
                    <a:lumOff val="35000"/>
                  </a:schemeClr>
                </a:solidFill>
              </a:rPr>
              <a:t>语言是区分大小写的，所以在最先手动输入外设寄存器名字的时候一定要注意字母的大小写，否则</a:t>
            </a:r>
            <a:r>
              <a:rPr lang="en-US" altLang="zh-CN" sz="2000" dirty="0">
                <a:solidFill>
                  <a:schemeClr val="tx1">
                    <a:lumMod val="65000"/>
                    <a:lumOff val="35000"/>
                  </a:schemeClr>
                </a:solidFill>
              </a:rPr>
              <a:t>CCS</a:t>
            </a:r>
            <a:r>
              <a:rPr lang="zh-CN" altLang="en-US" sz="2000" dirty="0">
                <a:solidFill>
                  <a:schemeClr val="tx1">
                    <a:lumMod val="65000"/>
                    <a:lumOff val="35000"/>
                  </a:schemeClr>
                </a:solidFill>
              </a:rPr>
              <a:t>也无法感应。能够对寄存器的位域进行提示和操作是使用位定义和寄存器结构体方式访问寄存器最显著的优点。</a:t>
            </a:r>
          </a:p>
          <a:p>
            <a:r>
              <a:rPr lang="zh-CN" altLang="en-US" sz="2000" dirty="0" smtClean="0">
                <a:solidFill>
                  <a:schemeClr val="tx1">
                    <a:lumMod val="65000"/>
                    <a:lumOff val="35000"/>
                  </a:schemeClr>
                </a:solidFill>
              </a:rPr>
              <a:t>      如果</a:t>
            </a:r>
            <a:r>
              <a:rPr lang="zh-CN" altLang="en-US" sz="2000" dirty="0">
                <a:solidFill>
                  <a:schemeClr val="tx1">
                    <a:lumMod val="65000"/>
                    <a:lumOff val="35000"/>
                  </a:schemeClr>
                </a:solidFill>
              </a:rPr>
              <a:t>选中</a:t>
            </a:r>
            <a:r>
              <a:rPr lang="en-US" altLang="zh-CN" sz="2000" dirty="0" err="1">
                <a:solidFill>
                  <a:schemeClr val="tx1">
                    <a:lumMod val="65000"/>
                    <a:lumOff val="35000"/>
                  </a:schemeClr>
                </a:solidFill>
              </a:rPr>
              <a:t>SciaRegs.SCICCR</a:t>
            </a:r>
            <a:r>
              <a:rPr lang="zh-CN" altLang="en-US" sz="2000" dirty="0">
                <a:solidFill>
                  <a:schemeClr val="tx1">
                    <a:lumMod val="65000"/>
                    <a:lumOff val="35000"/>
                  </a:schemeClr>
                </a:solidFill>
              </a:rPr>
              <a:t>，便可以观察到寄存器</a:t>
            </a:r>
            <a:r>
              <a:rPr lang="en-US" altLang="zh-CN" sz="2000" dirty="0">
                <a:solidFill>
                  <a:schemeClr val="tx1">
                    <a:lumMod val="65000"/>
                    <a:lumOff val="35000"/>
                  </a:schemeClr>
                </a:solidFill>
              </a:rPr>
              <a:t>SCICCR</a:t>
            </a:r>
            <a:r>
              <a:rPr lang="zh-CN" altLang="en-US" sz="2000" dirty="0">
                <a:solidFill>
                  <a:schemeClr val="tx1">
                    <a:lumMod val="65000"/>
                    <a:lumOff val="35000"/>
                  </a:schemeClr>
                </a:solidFill>
              </a:rPr>
              <a:t>的每一个位域的值，如图</a:t>
            </a:r>
            <a:r>
              <a:rPr lang="en-US" altLang="zh-CN" sz="2000" dirty="0">
                <a:solidFill>
                  <a:schemeClr val="tx1">
                    <a:lumMod val="65000"/>
                    <a:lumOff val="35000"/>
                  </a:schemeClr>
                </a:solidFill>
              </a:rPr>
              <a:t>3-6</a:t>
            </a:r>
            <a:r>
              <a:rPr lang="zh-CN" altLang="en-US" sz="2000" dirty="0">
                <a:solidFill>
                  <a:schemeClr val="tx1">
                    <a:lumMod val="65000"/>
                    <a:lumOff val="35000"/>
                  </a:schemeClr>
                </a:solidFill>
              </a:rPr>
              <a:t>所示，这也是使用位定义和寄存器结构体方式访问寄存器的优点，当然前提是程序已经执行了这条赋值语句。</a:t>
            </a:r>
          </a:p>
        </p:txBody>
      </p:sp>
    </p:spTree>
    <p:extLst>
      <p:ext uri="{BB962C8B-B14F-4D97-AF65-F5344CB8AC3E}">
        <p14:creationId xmlns:p14="http://schemas.microsoft.com/office/powerpoint/2010/main" val="1951471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创建结构体文件</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6231" y="988052"/>
            <a:ext cx="5551537" cy="352957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04876" y="4538343"/>
            <a:ext cx="3334246" cy="400110"/>
          </a:xfrm>
          <a:prstGeom prst="rect">
            <a:avLst/>
          </a:prstGeom>
        </p:spPr>
        <p:txBody>
          <a:bodyPr wrap="none">
            <a:spAutoFit/>
          </a:bodyPr>
          <a:lstStyle/>
          <a:p>
            <a:pPr algn="just"/>
            <a:r>
              <a:rPr lang="zh-CN" altLang="en-US" sz="2000" kern="100" dirty="0">
                <a:latin typeface="+mn-ea"/>
              </a:rPr>
              <a:t>图</a:t>
            </a:r>
            <a:r>
              <a:rPr lang="en-US" altLang="zh-CN" sz="2000" kern="100" dirty="0">
                <a:latin typeface="+mn-ea"/>
              </a:rPr>
              <a:t>3-6 </a:t>
            </a:r>
            <a:r>
              <a:rPr lang="zh-CN" altLang="en-US" sz="2000" kern="100" dirty="0">
                <a:latin typeface="+mn-ea"/>
              </a:rPr>
              <a:t>在</a:t>
            </a:r>
            <a:r>
              <a:rPr lang="en-US" altLang="zh-CN" sz="2000" kern="100" dirty="0">
                <a:latin typeface="+mn-ea"/>
              </a:rPr>
              <a:t>CCS</a:t>
            </a:r>
            <a:r>
              <a:rPr lang="zh-CN" altLang="en-US" sz="2000" kern="100" dirty="0">
                <a:latin typeface="+mn-ea"/>
              </a:rPr>
              <a:t>中观察</a:t>
            </a:r>
            <a:r>
              <a:rPr lang="en-US" altLang="zh-CN" sz="2000" kern="100" dirty="0">
                <a:latin typeface="+mn-ea"/>
              </a:rPr>
              <a:t>SCICCR</a:t>
            </a:r>
          </a:p>
        </p:txBody>
      </p:sp>
    </p:spTree>
    <p:extLst>
      <p:ext uri="{BB962C8B-B14F-4D97-AF65-F5344CB8AC3E}">
        <p14:creationId xmlns:p14="http://schemas.microsoft.com/office/powerpoint/2010/main" val="1001548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语言访问</a:t>
            </a:r>
          </a:p>
        </p:txBody>
      </p:sp>
      <p:sp>
        <p:nvSpPr>
          <p:cNvPr id="35" name="MH_SubTitle_1"/>
          <p:cNvSpPr txBox="1">
            <a:spLocks noChangeArrowheads="1"/>
          </p:cNvSpPr>
          <p:nvPr>
            <p:custDataLst>
              <p:tags r:id="rId1"/>
            </p:custDataLst>
          </p:nvPr>
        </p:nvSpPr>
        <p:spPr bwMode="auto">
          <a:xfrm>
            <a:off x="467544" y="1275606"/>
            <a:ext cx="8388424" cy="3024336"/>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由于</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的寄存器能够实现对系统和外设功能的配置与控制，因此在</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的开发过程中，对于寄存器的操作是极为重要的，也是很频繁的，也就是说对寄存器的操作是否方便会直接影响到</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的开发是否方便。幸好，</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为用户提供了位定义和寄存器结构体的方式，能够很方便地访问和控制内部寄存器。接下来，将以外设串行通信接口</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a:t>
            </a:r>
            <a:r>
              <a:rPr lang="en-US" altLang="zh-CN" sz="2000" b="0" dirty="0">
                <a:solidFill>
                  <a:schemeClr val="tx1">
                    <a:lumMod val="65000"/>
                    <a:lumOff val="35000"/>
                  </a:schemeClr>
                </a:solidFill>
                <a:sym typeface="+mn-lt"/>
              </a:rPr>
              <a:t>Serial Communication Interface</a:t>
            </a:r>
            <a:r>
              <a:rPr lang="zh-CN" altLang="en-US" sz="2000" b="0" dirty="0">
                <a:solidFill>
                  <a:schemeClr val="tx1">
                    <a:lumMod val="65000"/>
                    <a:lumOff val="35000"/>
                  </a:schemeClr>
                </a:solidFill>
                <a:sym typeface="+mn-lt"/>
              </a:rPr>
              <a:t>）为例，详细介绍如何使用</a:t>
            </a:r>
            <a:r>
              <a:rPr lang="en-US" altLang="zh-CN" sz="2000" b="0" dirty="0">
                <a:solidFill>
                  <a:schemeClr val="tx1">
                    <a:lumMod val="65000"/>
                    <a:lumOff val="35000"/>
                  </a:schemeClr>
                </a:solidFill>
                <a:sym typeface="+mn-lt"/>
              </a:rPr>
              <a:t>C</a:t>
            </a:r>
            <a:r>
              <a:rPr lang="zh-CN" altLang="en-US" sz="2000" b="0" dirty="0">
                <a:solidFill>
                  <a:schemeClr val="tx1">
                    <a:lumMod val="65000"/>
                    <a:lumOff val="35000"/>
                  </a:schemeClr>
                </a:solidFill>
                <a:sym typeface="+mn-lt"/>
              </a:rPr>
              <a:t>语言的位定义和寄存器结构体的方式来实现对</a:t>
            </a:r>
            <a:r>
              <a:rPr lang="en-US" altLang="zh-CN" sz="2000" b="0" dirty="0">
                <a:solidFill>
                  <a:schemeClr val="tx1">
                    <a:lumMod val="65000"/>
                    <a:lumOff val="35000"/>
                  </a:schemeClr>
                </a:solidFill>
                <a:sym typeface="+mn-lt"/>
              </a:rPr>
              <a:t>SCI</a:t>
            </a:r>
            <a:r>
              <a:rPr lang="zh-CN" altLang="en-US" sz="2000" b="0" dirty="0">
                <a:solidFill>
                  <a:schemeClr val="tx1">
                    <a:lumMod val="65000"/>
                    <a:lumOff val="35000"/>
                  </a:schemeClr>
                </a:solidFill>
                <a:sym typeface="+mn-lt"/>
              </a:rPr>
              <a:t>寄存器的访问，在这个过程中，大家也可以了解到</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的头文件是如何编写的。</a:t>
            </a:r>
          </a:p>
        </p:txBody>
      </p:sp>
    </p:spTree>
    <p:extLst>
      <p:ext uri="{BB962C8B-B14F-4D97-AF65-F5344CB8AC3E}">
        <p14:creationId xmlns:p14="http://schemas.microsoft.com/office/powerpoint/2010/main" val="32520545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寄存器文件的空间分配</a:t>
            </a:r>
          </a:p>
        </p:txBody>
      </p:sp>
      <p:sp>
        <p:nvSpPr>
          <p:cNvPr id="35" name="MH_SubTitle_1"/>
          <p:cNvSpPr txBox="1">
            <a:spLocks noChangeArrowheads="1"/>
          </p:cNvSpPr>
          <p:nvPr>
            <p:custDataLst>
              <p:tags r:id="rId1"/>
            </p:custDataLst>
          </p:nvPr>
        </p:nvSpPr>
        <p:spPr bwMode="auto">
          <a:xfrm>
            <a:off x="467544" y="987574"/>
            <a:ext cx="8280920" cy="3384376"/>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值得</a:t>
            </a:r>
            <a:r>
              <a:rPr lang="zh-CN" altLang="en-US" sz="2000" b="0" dirty="0">
                <a:solidFill>
                  <a:schemeClr val="tx1">
                    <a:lumMod val="65000"/>
                    <a:lumOff val="35000"/>
                  </a:schemeClr>
                </a:solidFill>
                <a:sym typeface="+mn-lt"/>
              </a:rPr>
              <a:t>注意的是，之前所做的工作只是将</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的寄存器按照</a:t>
            </a:r>
            <a:r>
              <a:rPr lang="en-US" altLang="zh-CN" sz="2000" b="0" dirty="0">
                <a:solidFill>
                  <a:schemeClr val="tx1">
                    <a:lumMod val="65000"/>
                    <a:lumOff val="35000"/>
                  </a:schemeClr>
                </a:solidFill>
                <a:sym typeface="+mn-lt"/>
              </a:rPr>
              <a:t>C</a:t>
            </a:r>
            <a:r>
              <a:rPr lang="zh-CN" altLang="en-US" sz="2000" b="0" dirty="0">
                <a:solidFill>
                  <a:schemeClr val="tx1">
                    <a:lumMod val="65000"/>
                    <a:lumOff val="35000"/>
                  </a:schemeClr>
                </a:solidFill>
                <a:sym typeface="+mn-lt"/>
              </a:rPr>
              <a:t>语言中位域定义和寄存器结构体的方式组织了数据结构，当编译时，编译器会把这些变量分配到存储空间中，但是很显然还有一个问题需要解决，就是如何将这些代表寄存器数据的变量同实实在在的物理寄存器结合起来呢？</a:t>
            </a:r>
          </a:p>
          <a:p>
            <a:pPr marL="0" indent="0">
              <a:buClr>
                <a:schemeClr val="accent2"/>
              </a:buClr>
              <a:buNone/>
            </a:pPr>
            <a:r>
              <a:rPr lang="zh-CN" altLang="en-US" sz="2000" b="0" dirty="0" smtClean="0">
                <a:solidFill>
                  <a:schemeClr val="tx1">
                    <a:lumMod val="65000"/>
                    <a:lumOff val="35000"/>
                  </a:schemeClr>
                </a:solidFill>
                <a:sym typeface="+mn-lt"/>
              </a:rPr>
              <a:t>      这个</a:t>
            </a:r>
            <a:r>
              <a:rPr lang="zh-CN" altLang="en-US" sz="2000" b="0" dirty="0">
                <a:solidFill>
                  <a:schemeClr val="tx1">
                    <a:lumMod val="65000"/>
                    <a:lumOff val="35000"/>
                  </a:schemeClr>
                </a:solidFill>
                <a:sym typeface="+mn-lt"/>
              </a:rPr>
              <a:t>工作需要两步来完成：第一步使用</a:t>
            </a:r>
            <a:r>
              <a:rPr lang="en-US" altLang="zh-CN" sz="2000" b="0" dirty="0">
                <a:solidFill>
                  <a:schemeClr val="tx1">
                    <a:lumMod val="65000"/>
                    <a:lumOff val="35000"/>
                  </a:schemeClr>
                </a:solidFill>
                <a:sym typeface="+mn-lt"/>
              </a:rPr>
              <a:t>DATA_SECTION</a:t>
            </a:r>
            <a:r>
              <a:rPr lang="zh-CN" altLang="en-US" sz="2000" b="0" dirty="0">
                <a:solidFill>
                  <a:schemeClr val="tx1">
                    <a:lumMod val="65000"/>
                    <a:lumOff val="35000"/>
                  </a:schemeClr>
                </a:solidFill>
                <a:sym typeface="+mn-lt"/>
              </a:rPr>
              <a:t>的方法将寄存器文件分配到数据空间中的某个数据段；第二步在</a:t>
            </a:r>
            <a:r>
              <a:rPr lang="en-US" altLang="zh-CN" sz="2000" b="0" dirty="0">
                <a:solidFill>
                  <a:schemeClr val="tx1">
                    <a:lumMod val="65000"/>
                    <a:lumOff val="35000"/>
                  </a:schemeClr>
                </a:solidFill>
                <a:sym typeface="+mn-lt"/>
              </a:rPr>
              <a:t>CMD</a:t>
            </a:r>
            <a:r>
              <a:rPr lang="zh-CN" altLang="en-US" sz="2000" b="0" dirty="0">
                <a:solidFill>
                  <a:schemeClr val="tx1">
                    <a:lumMod val="65000"/>
                    <a:lumOff val="35000"/>
                  </a:schemeClr>
                </a:solidFill>
                <a:sym typeface="+mn-lt"/>
              </a:rPr>
              <a:t>文件中，将这个数据段直接映射到这个外设寄存器所占的存储空间。通过这两步，就可以将寄存器文件同物理寄存器相结合起来了，下面详细讲解。</a:t>
            </a:r>
            <a:endParaRPr lang="zh-CN" altLang="en-US" sz="2000" dirty="0">
              <a:solidFill>
                <a:schemeClr val="tx1">
                  <a:lumMod val="65000"/>
                  <a:lumOff val="35000"/>
                </a:schemeClr>
              </a:solidFill>
              <a:sym typeface="+mn-lt"/>
            </a:endParaRPr>
          </a:p>
        </p:txBody>
      </p:sp>
    </p:spTree>
    <p:extLst>
      <p:ext uri="{BB962C8B-B14F-4D97-AF65-F5344CB8AC3E}">
        <p14:creationId xmlns:p14="http://schemas.microsoft.com/office/powerpoint/2010/main" val="22467704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寄存器文件的空间分配</a:t>
            </a:r>
          </a:p>
        </p:txBody>
      </p:sp>
      <p:sp>
        <p:nvSpPr>
          <p:cNvPr id="35" name="MH_SubTitle_1"/>
          <p:cNvSpPr txBox="1">
            <a:spLocks noChangeArrowheads="1"/>
          </p:cNvSpPr>
          <p:nvPr>
            <p:custDataLst>
              <p:tags r:id="rId1"/>
            </p:custDataLst>
          </p:nvPr>
        </p:nvSpPr>
        <p:spPr bwMode="auto">
          <a:xfrm>
            <a:off x="431540" y="1419622"/>
            <a:ext cx="8604956" cy="3384376"/>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编译器</a:t>
            </a:r>
            <a:r>
              <a:rPr lang="zh-CN" altLang="en-US" sz="2000" b="0" dirty="0">
                <a:solidFill>
                  <a:schemeClr val="tx1">
                    <a:lumMod val="65000"/>
                    <a:lumOff val="35000"/>
                  </a:schemeClr>
                </a:solidFill>
                <a:sym typeface="+mn-lt"/>
              </a:rPr>
              <a:t>产生可重新定位的数据和代码模块，这些模块就称为段。这些段可以根据不同的系统配置分配到相应的地址空间，各段的具体分配方式在</a:t>
            </a:r>
            <a:r>
              <a:rPr lang="en-US" altLang="zh-CN" sz="2000" b="0" dirty="0">
                <a:solidFill>
                  <a:schemeClr val="tx1">
                    <a:lumMod val="65000"/>
                    <a:lumOff val="35000"/>
                  </a:schemeClr>
                </a:solidFill>
                <a:sym typeface="+mn-lt"/>
              </a:rPr>
              <a:t>CMD</a:t>
            </a:r>
            <a:r>
              <a:rPr lang="zh-CN" altLang="en-US" sz="2000" b="0" dirty="0">
                <a:solidFill>
                  <a:schemeClr val="tx1">
                    <a:lumMod val="65000"/>
                    <a:lumOff val="35000"/>
                  </a:schemeClr>
                </a:solidFill>
                <a:sym typeface="+mn-lt"/>
              </a:rPr>
              <a:t>文件中定义。关于</a:t>
            </a:r>
            <a:r>
              <a:rPr lang="en-US" altLang="zh-CN" sz="2000" b="0" dirty="0">
                <a:solidFill>
                  <a:schemeClr val="tx1">
                    <a:lumMod val="65000"/>
                    <a:lumOff val="35000"/>
                  </a:schemeClr>
                </a:solidFill>
                <a:sym typeface="+mn-lt"/>
              </a:rPr>
              <a:t>CMD</a:t>
            </a:r>
            <a:r>
              <a:rPr lang="zh-CN" altLang="en-US" sz="2000" b="0" dirty="0">
                <a:solidFill>
                  <a:schemeClr val="tx1">
                    <a:lumMod val="65000"/>
                    <a:lumOff val="35000"/>
                  </a:schemeClr>
                </a:solidFill>
                <a:sym typeface="+mn-lt"/>
              </a:rPr>
              <a:t>文件，将在下一章节中详细讲解。在采用硬件抽象层设计方法的情况下，变量可以采用“</a:t>
            </a:r>
            <a:r>
              <a:rPr lang="en-US" altLang="zh-CN" sz="2000" b="0" dirty="0">
                <a:solidFill>
                  <a:schemeClr val="tx1">
                    <a:lumMod val="65000"/>
                    <a:lumOff val="35000"/>
                  </a:schemeClr>
                </a:solidFill>
                <a:sym typeface="+mn-lt"/>
              </a:rPr>
              <a:t># pragma DATA_SECTION”</a:t>
            </a:r>
            <a:r>
              <a:rPr lang="zh-CN" altLang="en-US" sz="2000" b="0" dirty="0">
                <a:solidFill>
                  <a:schemeClr val="tx1">
                    <a:lumMod val="65000"/>
                    <a:lumOff val="35000"/>
                  </a:schemeClr>
                </a:solidFill>
                <a:sym typeface="+mn-lt"/>
              </a:rPr>
              <a:t>命令分配到特殊的数据空间。在</a:t>
            </a:r>
            <a:r>
              <a:rPr lang="en-US" altLang="zh-CN" sz="2000" b="0" dirty="0">
                <a:solidFill>
                  <a:schemeClr val="tx1">
                    <a:lumMod val="65000"/>
                    <a:lumOff val="35000"/>
                  </a:schemeClr>
                </a:solidFill>
                <a:sym typeface="+mn-lt"/>
              </a:rPr>
              <a:t>C</a:t>
            </a:r>
            <a:r>
              <a:rPr lang="zh-CN" altLang="en-US" sz="2000" b="0" dirty="0">
                <a:solidFill>
                  <a:schemeClr val="tx1">
                    <a:lumMod val="65000"/>
                    <a:lumOff val="35000"/>
                  </a:schemeClr>
                </a:solidFill>
                <a:sym typeface="+mn-lt"/>
              </a:rPr>
              <a:t>语言中，“</a:t>
            </a:r>
            <a:r>
              <a:rPr lang="en-US" altLang="zh-CN" sz="2000" b="0" dirty="0">
                <a:solidFill>
                  <a:schemeClr val="tx1">
                    <a:lumMod val="65000"/>
                    <a:lumOff val="35000"/>
                  </a:schemeClr>
                </a:solidFill>
                <a:sym typeface="+mn-lt"/>
              </a:rPr>
              <a:t># pragma DATA_SECTION”</a:t>
            </a:r>
            <a:r>
              <a:rPr lang="zh-CN" altLang="en-US" sz="2000" b="0" dirty="0">
                <a:solidFill>
                  <a:schemeClr val="tx1">
                    <a:lumMod val="65000"/>
                    <a:lumOff val="35000"/>
                  </a:schemeClr>
                </a:solidFill>
                <a:sym typeface="+mn-lt"/>
              </a:rPr>
              <a:t>的编程方式如下：</a:t>
            </a:r>
            <a:endParaRPr lang="zh-CN" altLang="en-US" sz="2000" dirty="0">
              <a:solidFill>
                <a:schemeClr val="tx1">
                  <a:lumMod val="65000"/>
                  <a:lumOff val="35000"/>
                </a:schemeClr>
              </a:solidFill>
              <a:sym typeface="+mn-lt"/>
            </a:endParaRPr>
          </a:p>
        </p:txBody>
      </p:sp>
      <p:sp>
        <p:nvSpPr>
          <p:cNvPr id="3" name="矩形 2"/>
          <p:cNvSpPr/>
          <p:nvPr/>
        </p:nvSpPr>
        <p:spPr>
          <a:xfrm>
            <a:off x="539552" y="778866"/>
            <a:ext cx="8280920" cy="424732"/>
          </a:xfrm>
          <a:prstGeom prst="rect">
            <a:avLst/>
          </a:prstGeom>
        </p:spPr>
        <p:txBody>
          <a:bodyPr wrap="square">
            <a:spAutoFit/>
          </a:bodyPr>
          <a:lstStyle/>
          <a:p>
            <a:pPr indent="266700" algn="just">
              <a:lnSpc>
                <a:spcPct val="120000"/>
              </a:lnSpc>
            </a:pPr>
            <a:r>
              <a:rPr lang="zh-CN" altLang="en-US" b="1" kern="100" dirty="0">
                <a:latin typeface="+mn-ea"/>
              </a:rPr>
              <a:t>（</a:t>
            </a:r>
            <a:r>
              <a:rPr lang="en-US" altLang="zh-CN" b="1" kern="100" dirty="0">
                <a:latin typeface="+mn-ea"/>
              </a:rPr>
              <a:t>1</a:t>
            </a:r>
            <a:r>
              <a:rPr lang="zh-CN" altLang="en-US" b="1" kern="100" dirty="0">
                <a:latin typeface="+mn-ea"/>
              </a:rPr>
              <a:t>）使用</a:t>
            </a:r>
            <a:r>
              <a:rPr lang="en-US" altLang="zh-CN" b="1" kern="100" dirty="0">
                <a:latin typeface="+mn-ea"/>
              </a:rPr>
              <a:t>DATA_SECTION</a:t>
            </a:r>
            <a:r>
              <a:rPr lang="zh-CN" altLang="en-US" b="1" kern="100" dirty="0">
                <a:latin typeface="+mn-ea"/>
              </a:rPr>
              <a:t>方法将寄存器文件分配到数据空间</a:t>
            </a:r>
            <a:endParaRPr lang="zh-CN" altLang="en-US" kern="100"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275487380"/>
              </p:ext>
            </p:extLst>
          </p:nvPr>
        </p:nvGraphicFramePr>
        <p:xfrm>
          <a:off x="611560" y="3736446"/>
          <a:ext cx="6984776" cy="347472"/>
        </p:xfrm>
        <a:graphic>
          <a:graphicData uri="http://schemas.openxmlformats.org/drawingml/2006/table">
            <a:tbl>
              <a:tblPr>
                <a:tableStyleId>{5C22544A-7EE6-4342-B048-85BDC9FD1C3A}</a:tableStyleId>
              </a:tblPr>
              <a:tblGrid>
                <a:gridCol w="6984776">
                  <a:extLst>
                    <a:ext uri="{9D8B030D-6E8A-4147-A177-3AD203B41FA5}">
                      <a16:colId xmlns:a16="http://schemas.microsoft.com/office/drawing/2014/main" val="1581043168"/>
                    </a:ext>
                  </a:extLst>
                </a:gridCol>
              </a:tblGrid>
              <a:tr h="0">
                <a:tc>
                  <a:txBody>
                    <a:bodyPr/>
                    <a:lstStyle/>
                    <a:p>
                      <a:pPr marL="0" marR="0" indent="266700" algn="just">
                        <a:lnSpc>
                          <a:spcPct val="120000"/>
                        </a:lnSpc>
                        <a:spcBef>
                          <a:spcPts val="0"/>
                        </a:spcBef>
                        <a:spcAft>
                          <a:spcPts val="0"/>
                        </a:spcAft>
                      </a:pPr>
                      <a:r>
                        <a:rPr lang="en-US" sz="1400" kern="100" dirty="0">
                          <a:effectLst/>
                        </a:rPr>
                        <a:t># pragma DATA_SECTION (</a:t>
                      </a:r>
                      <a:r>
                        <a:rPr lang="en-US" sz="1400" kern="100" dirty="0" err="1">
                          <a:effectLst/>
                        </a:rPr>
                        <a:t>symbol,”section</a:t>
                      </a:r>
                      <a:r>
                        <a:rPr lang="en-US" sz="1400" kern="100" dirty="0">
                          <a:effectLst/>
                        </a:rPr>
                        <a:t> name”);</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133810369"/>
                  </a:ext>
                </a:extLst>
              </a:tr>
            </a:tbl>
          </a:graphicData>
        </a:graphic>
      </p:graphicFrame>
    </p:spTree>
    <p:extLst>
      <p:ext uri="{BB962C8B-B14F-4D97-AF65-F5344CB8AC3E}">
        <p14:creationId xmlns:p14="http://schemas.microsoft.com/office/powerpoint/2010/main" val="2761041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寄存器文件的空间分配</a:t>
            </a:r>
          </a:p>
        </p:txBody>
      </p:sp>
      <p:sp>
        <p:nvSpPr>
          <p:cNvPr id="35" name="MH_SubTitle_1"/>
          <p:cNvSpPr txBox="1">
            <a:spLocks noChangeArrowheads="1"/>
          </p:cNvSpPr>
          <p:nvPr>
            <p:custDataLst>
              <p:tags r:id="rId1"/>
            </p:custDataLst>
          </p:nvPr>
        </p:nvSpPr>
        <p:spPr bwMode="auto">
          <a:xfrm>
            <a:off x="431540" y="1419622"/>
            <a:ext cx="8604956" cy="108012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其中</a:t>
            </a:r>
            <a:r>
              <a:rPr lang="zh-CN" altLang="en-US" sz="2000" b="0" dirty="0">
                <a:solidFill>
                  <a:schemeClr val="tx1">
                    <a:lumMod val="65000"/>
                    <a:lumOff val="35000"/>
                  </a:schemeClr>
                </a:solidFill>
                <a:sym typeface="+mn-lt"/>
              </a:rPr>
              <a:t>，</a:t>
            </a:r>
            <a:r>
              <a:rPr lang="en-US" altLang="zh-CN" sz="2000" b="0" dirty="0">
                <a:solidFill>
                  <a:schemeClr val="tx1">
                    <a:lumMod val="65000"/>
                    <a:lumOff val="35000"/>
                  </a:schemeClr>
                </a:solidFill>
                <a:sym typeface="+mn-lt"/>
              </a:rPr>
              <a:t>symbol</a:t>
            </a:r>
            <a:r>
              <a:rPr lang="zh-CN" altLang="en-US" sz="2000" b="0" dirty="0">
                <a:solidFill>
                  <a:schemeClr val="tx1">
                    <a:lumMod val="65000"/>
                    <a:lumOff val="35000"/>
                  </a:schemeClr>
                </a:solidFill>
                <a:sym typeface="+mn-lt"/>
              </a:rPr>
              <a:t>是变量名，而</a:t>
            </a:r>
            <a:r>
              <a:rPr lang="en-US" altLang="zh-CN" sz="2000" b="0" dirty="0">
                <a:solidFill>
                  <a:schemeClr val="tx1">
                    <a:lumMod val="65000"/>
                    <a:lumOff val="35000"/>
                  </a:schemeClr>
                </a:solidFill>
                <a:sym typeface="+mn-lt"/>
              </a:rPr>
              <a:t>section name</a:t>
            </a:r>
            <a:r>
              <a:rPr lang="zh-CN" altLang="en-US" sz="2000" b="0" dirty="0">
                <a:solidFill>
                  <a:schemeClr val="tx1">
                    <a:lumMod val="65000"/>
                    <a:lumOff val="35000"/>
                  </a:schemeClr>
                </a:solidFill>
                <a:sym typeface="+mn-lt"/>
              </a:rPr>
              <a:t>是数据段名。下面以变量</a:t>
            </a:r>
            <a:r>
              <a:rPr lang="en-US" altLang="zh-CN" sz="2000" b="0" dirty="0" err="1">
                <a:solidFill>
                  <a:schemeClr val="tx1">
                    <a:lumMod val="65000"/>
                    <a:lumOff val="35000"/>
                  </a:schemeClr>
                </a:solidFill>
                <a:sym typeface="+mn-lt"/>
              </a:rPr>
              <a:t>SciaRegs</a:t>
            </a:r>
            <a:r>
              <a:rPr lang="zh-CN" altLang="en-US" sz="2000" b="0" dirty="0">
                <a:solidFill>
                  <a:schemeClr val="tx1">
                    <a:lumMod val="65000"/>
                    <a:lumOff val="35000"/>
                  </a:schemeClr>
                </a:solidFill>
                <a:sym typeface="+mn-lt"/>
              </a:rPr>
              <a:t>和</a:t>
            </a:r>
            <a:r>
              <a:rPr lang="en-US" altLang="zh-CN" sz="2000" b="0" dirty="0" err="1">
                <a:solidFill>
                  <a:schemeClr val="tx1">
                    <a:lumMod val="65000"/>
                    <a:lumOff val="35000"/>
                  </a:schemeClr>
                </a:solidFill>
                <a:sym typeface="+mn-lt"/>
              </a:rPr>
              <a:t>ScibRegs</a:t>
            </a:r>
            <a:r>
              <a:rPr lang="zh-CN" altLang="en-US" sz="2000" b="0" dirty="0">
                <a:solidFill>
                  <a:schemeClr val="tx1">
                    <a:lumMod val="65000"/>
                    <a:lumOff val="35000"/>
                  </a:schemeClr>
                </a:solidFill>
                <a:sym typeface="+mn-lt"/>
              </a:rPr>
              <a:t>为例，将这两个变量分配到名字为</a:t>
            </a:r>
            <a:r>
              <a:rPr lang="en-US" altLang="zh-CN" sz="2000" b="0" dirty="0" err="1">
                <a:solidFill>
                  <a:schemeClr val="tx1">
                    <a:lumMod val="65000"/>
                    <a:lumOff val="35000"/>
                  </a:schemeClr>
                </a:solidFill>
                <a:sym typeface="+mn-lt"/>
              </a:rPr>
              <a:t>SciaRegsFile</a:t>
            </a:r>
            <a:r>
              <a:rPr lang="zh-CN" altLang="en-US" sz="2000" b="0" dirty="0">
                <a:solidFill>
                  <a:schemeClr val="tx1">
                    <a:lumMod val="65000"/>
                    <a:lumOff val="35000"/>
                  </a:schemeClr>
                </a:solidFill>
                <a:sym typeface="+mn-lt"/>
              </a:rPr>
              <a:t>和</a:t>
            </a:r>
            <a:r>
              <a:rPr lang="en-US" altLang="zh-CN" sz="2000" b="0" dirty="0" err="1">
                <a:solidFill>
                  <a:schemeClr val="tx1">
                    <a:lumMod val="65000"/>
                    <a:lumOff val="35000"/>
                  </a:schemeClr>
                </a:solidFill>
                <a:sym typeface="+mn-lt"/>
              </a:rPr>
              <a:t>ScibRegsFile</a:t>
            </a:r>
            <a:r>
              <a:rPr lang="zh-CN" altLang="en-US" sz="2000" b="0" dirty="0">
                <a:solidFill>
                  <a:schemeClr val="tx1">
                    <a:lumMod val="65000"/>
                    <a:lumOff val="35000"/>
                  </a:schemeClr>
                </a:solidFill>
                <a:sym typeface="+mn-lt"/>
              </a:rPr>
              <a:t>的数据段</a:t>
            </a:r>
            <a:r>
              <a:rPr lang="zh-CN" altLang="en-US" sz="2000" b="0" dirty="0" smtClean="0">
                <a:solidFill>
                  <a:schemeClr val="tx1">
                    <a:lumMod val="65000"/>
                    <a:lumOff val="35000"/>
                  </a:schemeClr>
                </a:solidFill>
                <a:sym typeface="+mn-lt"/>
              </a:rPr>
              <a:t>。 </a:t>
            </a:r>
            <a:endParaRPr lang="zh-CN" altLang="en-US" sz="2000" dirty="0">
              <a:solidFill>
                <a:schemeClr val="tx1">
                  <a:lumMod val="65000"/>
                  <a:lumOff val="35000"/>
                </a:schemeClr>
              </a:solidFill>
              <a:sym typeface="+mn-lt"/>
            </a:endParaRPr>
          </a:p>
        </p:txBody>
      </p:sp>
      <p:sp>
        <p:nvSpPr>
          <p:cNvPr id="3" name="矩形 2"/>
          <p:cNvSpPr/>
          <p:nvPr/>
        </p:nvSpPr>
        <p:spPr>
          <a:xfrm>
            <a:off x="539552" y="778866"/>
            <a:ext cx="8280920" cy="424732"/>
          </a:xfrm>
          <a:prstGeom prst="rect">
            <a:avLst/>
          </a:prstGeom>
        </p:spPr>
        <p:txBody>
          <a:bodyPr wrap="square">
            <a:spAutoFit/>
          </a:bodyPr>
          <a:lstStyle/>
          <a:p>
            <a:pPr indent="266700" algn="just">
              <a:lnSpc>
                <a:spcPct val="120000"/>
              </a:lnSpc>
            </a:pPr>
            <a:r>
              <a:rPr lang="zh-CN" altLang="en-US" b="1" kern="100" dirty="0">
                <a:latin typeface="+mn-ea"/>
              </a:rPr>
              <a:t>（</a:t>
            </a:r>
            <a:r>
              <a:rPr lang="en-US" altLang="zh-CN" b="1" kern="100" dirty="0">
                <a:latin typeface="+mn-ea"/>
              </a:rPr>
              <a:t>1</a:t>
            </a:r>
            <a:r>
              <a:rPr lang="zh-CN" altLang="en-US" b="1" kern="100" dirty="0">
                <a:latin typeface="+mn-ea"/>
              </a:rPr>
              <a:t>）使用</a:t>
            </a:r>
            <a:r>
              <a:rPr lang="en-US" altLang="zh-CN" b="1" kern="100" dirty="0">
                <a:latin typeface="+mn-ea"/>
              </a:rPr>
              <a:t>DATA_SECTION</a:t>
            </a:r>
            <a:r>
              <a:rPr lang="zh-CN" altLang="en-US" b="1" kern="100" dirty="0">
                <a:latin typeface="+mn-ea"/>
              </a:rPr>
              <a:t>方法将寄存器文件分配到数据空间</a:t>
            </a:r>
            <a:endParaRPr lang="zh-CN" altLang="en-US" kern="100" dirty="0">
              <a:latin typeface="+mn-ea"/>
            </a:endParaRPr>
          </a:p>
        </p:txBody>
      </p:sp>
      <p:sp>
        <p:nvSpPr>
          <p:cNvPr id="5" name="矩形 4"/>
          <p:cNvSpPr/>
          <p:nvPr/>
        </p:nvSpPr>
        <p:spPr>
          <a:xfrm>
            <a:off x="353084" y="2571750"/>
            <a:ext cx="3930884" cy="430374"/>
          </a:xfrm>
          <a:prstGeom prst="rect">
            <a:avLst/>
          </a:prstGeom>
        </p:spPr>
        <p:txBody>
          <a:bodyPr wrap="none">
            <a:spAutoFit/>
          </a:bodyPr>
          <a:lstStyle/>
          <a:p>
            <a:pPr algn="just">
              <a:lnSpc>
                <a:spcPct val="120000"/>
              </a:lnSpc>
            </a:pPr>
            <a:r>
              <a:rPr lang="en-US" altLang="zh-CN" sz="2000" kern="100" dirty="0">
                <a:latin typeface="+mn-ea"/>
              </a:rPr>
              <a:t>【</a:t>
            </a:r>
            <a:r>
              <a:rPr lang="zh-CN" altLang="en-US" sz="2000" kern="100" dirty="0">
                <a:latin typeface="+mn-ea"/>
              </a:rPr>
              <a:t>例</a:t>
            </a:r>
            <a:r>
              <a:rPr lang="en-US" altLang="zh-CN" sz="2000" kern="100" dirty="0">
                <a:latin typeface="+mn-ea"/>
              </a:rPr>
              <a:t>3-8】</a:t>
            </a:r>
            <a:r>
              <a:rPr lang="zh-CN" altLang="en-US" sz="2000" kern="100" dirty="0">
                <a:latin typeface="+mn-ea"/>
              </a:rPr>
              <a:t>将变量分配到数据段。</a:t>
            </a:r>
          </a:p>
        </p:txBody>
      </p:sp>
      <p:graphicFrame>
        <p:nvGraphicFramePr>
          <p:cNvPr id="6" name="表格 5"/>
          <p:cNvGraphicFramePr>
            <a:graphicFrameLocks noGrp="1"/>
          </p:cNvGraphicFramePr>
          <p:nvPr>
            <p:extLst>
              <p:ext uri="{D42A27DB-BD31-4B8C-83A1-F6EECF244321}">
                <p14:modId xmlns:p14="http://schemas.microsoft.com/office/powerpoint/2010/main" val="2190851455"/>
              </p:ext>
            </p:extLst>
          </p:nvPr>
        </p:nvGraphicFramePr>
        <p:xfrm>
          <a:off x="535484" y="3074132"/>
          <a:ext cx="5411470" cy="1115568"/>
        </p:xfrm>
        <a:graphic>
          <a:graphicData uri="http://schemas.openxmlformats.org/drawingml/2006/table">
            <a:tbl>
              <a:tblPr>
                <a:tableStyleId>{5C22544A-7EE6-4342-B048-85BDC9FD1C3A}</a:tableStyleId>
              </a:tblPr>
              <a:tblGrid>
                <a:gridCol w="5411470">
                  <a:extLst>
                    <a:ext uri="{9D8B030D-6E8A-4147-A177-3AD203B41FA5}">
                      <a16:colId xmlns:a16="http://schemas.microsoft.com/office/drawing/2014/main" val="4057055060"/>
                    </a:ext>
                  </a:extLst>
                </a:gridCol>
              </a:tblGrid>
              <a:tr h="0">
                <a:tc>
                  <a:txBody>
                    <a:bodyPr/>
                    <a:lstStyle/>
                    <a:p>
                      <a:pPr marL="0" marR="0" indent="266700" algn="just">
                        <a:lnSpc>
                          <a:spcPct val="120000"/>
                        </a:lnSpc>
                        <a:spcBef>
                          <a:spcPts val="0"/>
                        </a:spcBef>
                        <a:spcAft>
                          <a:spcPts val="0"/>
                        </a:spcAft>
                      </a:pPr>
                      <a:r>
                        <a:rPr lang="en-US" sz="1400" kern="100" dirty="0">
                          <a:effectLst/>
                        </a:rPr>
                        <a:t>#pragma DATA_SECTION(</a:t>
                      </a:r>
                      <a:r>
                        <a:rPr lang="en-US" sz="1400" kern="100" dirty="0" err="1">
                          <a:effectLst/>
                        </a:rPr>
                        <a:t>SciaRegs</a:t>
                      </a:r>
                      <a:r>
                        <a:rPr lang="en-US" sz="1400" kern="100" dirty="0">
                          <a:effectLst/>
                        </a:rPr>
                        <a:t>,"</a:t>
                      </a:r>
                      <a:r>
                        <a:rPr lang="en-US" sz="1400" kern="100" dirty="0" err="1">
                          <a:effectLst/>
                        </a:rPr>
                        <a:t>SciaRegsFile</a:t>
                      </a:r>
                      <a:r>
                        <a:rPr lang="en-US" sz="1400" kern="100" dirty="0">
                          <a:effectLst/>
                        </a:rPr>
                        <a:t>");</a:t>
                      </a:r>
                    </a:p>
                    <a:p>
                      <a:pPr marL="0" marR="0" indent="266700" algn="just">
                        <a:lnSpc>
                          <a:spcPct val="120000"/>
                        </a:lnSpc>
                        <a:spcBef>
                          <a:spcPts val="0"/>
                        </a:spcBef>
                        <a:spcAft>
                          <a:spcPts val="0"/>
                        </a:spcAft>
                      </a:pPr>
                      <a:r>
                        <a:rPr lang="en-US" sz="1400" kern="100" dirty="0">
                          <a:effectLst/>
                        </a:rPr>
                        <a:t>volatile </a:t>
                      </a:r>
                      <a:r>
                        <a:rPr lang="en-US" sz="1400" kern="100" dirty="0" err="1">
                          <a:effectLst/>
                        </a:rPr>
                        <a:t>struct</a:t>
                      </a:r>
                      <a:r>
                        <a:rPr lang="en-US" sz="1400" kern="100" dirty="0">
                          <a:effectLst/>
                        </a:rPr>
                        <a:t> SCI_REGS </a:t>
                      </a:r>
                      <a:r>
                        <a:rPr lang="en-US" sz="1400" kern="100" dirty="0" err="1">
                          <a:effectLst/>
                        </a:rPr>
                        <a:t>SciaRegs</a:t>
                      </a:r>
                      <a:r>
                        <a:rPr lang="en-US" sz="1400" kern="100" dirty="0">
                          <a:effectLst/>
                        </a:rPr>
                        <a:t>;</a:t>
                      </a:r>
                    </a:p>
                    <a:p>
                      <a:pPr marL="0" marR="0" indent="266700" algn="just">
                        <a:lnSpc>
                          <a:spcPct val="120000"/>
                        </a:lnSpc>
                        <a:spcBef>
                          <a:spcPts val="0"/>
                        </a:spcBef>
                        <a:spcAft>
                          <a:spcPts val="0"/>
                        </a:spcAft>
                      </a:pPr>
                      <a:r>
                        <a:rPr lang="en-US" sz="1400" kern="100" dirty="0">
                          <a:effectLst/>
                        </a:rPr>
                        <a:t>#pragma DATA_SECTION(</a:t>
                      </a:r>
                      <a:r>
                        <a:rPr lang="en-US" sz="1400" kern="100" dirty="0" err="1">
                          <a:effectLst/>
                        </a:rPr>
                        <a:t>ScibRegs</a:t>
                      </a:r>
                      <a:r>
                        <a:rPr lang="en-US" sz="1400" kern="100" dirty="0">
                          <a:effectLst/>
                        </a:rPr>
                        <a:t>,"</a:t>
                      </a:r>
                      <a:r>
                        <a:rPr lang="en-US" sz="1400" kern="100" dirty="0" err="1">
                          <a:effectLst/>
                        </a:rPr>
                        <a:t>ScibRegsFile</a:t>
                      </a:r>
                      <a:r>
                        <a:rPr lang="en-US" sz="1400" kern="100" dirty="0">
                          <a:effectLst/>
                        </a:rPr>
                        <a:t>");</a:t>
                      </a:r>
                    </a:p>
                    <a:p>
                      <a:pPr marL="0" marR="0" indent="266700" algn="just">
                        <a:lnSpc>
                          <a:spcPct val="120000"/>
                        </a:lnSpc>
                        <a:spcBef>
                          <a:spcPts val="0"/>
                        </a:spcBef>
                        <a:spcAft>
                          <a:spcPts val="0"/>
                        </a:spcAft>
                      </a:pPr>
                      <a:r>
                        <a:rPr lang="en-US" sz="1400" kern="100" dirty="0">
                          <a:effectLst/>
                        </a:rPr>
                        <a:t>volatile </a:t>
                      </a:r>
                      <a:r>
                        <a:rPr lang="en-US" sz="1400" kern="100" dirty="0" err="1">
                          <a:effectLst/>
                        </a:rPr>
                        <a:t>struct</a:t>
                      </a:r>
                      <a:r>
                        <a:rPr lang="en-US" sz="1400" kern="100" dirty="0">
                          <a:effectLst/>
                        </a:rPr>
                        <a:t> SCI_REGS </a:t>
                      </a:r>
                      <a:r>
                        <a:rPr lang="en-US" sz="1400" kern="100" dirty="0" err="1">
                          <a:effectLst/>
                        </a:rPr>
                        <a:t>ScibRegs</a:t>
                      </a:r>
                      <a:r>
                        <a:rPr lang="en-US" sz="1400" kern="100" dirty="0">
                          <a:effectLst/>
                        </a:rPr>
                        <a:t>;</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1498887245"/>
                  </a:ext>
                </a:extLst>
              </a:tr>
            </a:tbl>
          </a:graphicData>
        </a:graphic>
      </p:graphicFrame>
    </p:spTree>
    <p:extLst>
      <p:ext uri="{BB962C8B-B14F-4D97-AF65-F5344CB8AC3E}">
        <p14:creationId xmlns:p14="http://schemas.microsoft.com/office/powerpoint/2010/main" val="1608077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寄存器文件的空间分配</a:t>
            </a:r>
          </a:p>
        </p:txBody>
      </p:sp>
      <p:sp>
        <p:nvSpPr>
          <p:cNvPr id="35" name="MH_SubTitle_1"/>
          <p:cNvSpPr txBox="1">
            <a:spLocks noChangeArrowheads="1"/>
          </p:cNvSpPr>
          <p:nvPr>
            <p:custDataLst>
              <p:tags r:id="rId1"/>
            </p:custDataLst>
          </p:nvPr>
        </p:nvSpPr>
        <p:spPr bwMode="auto">
          <a:xfrm>
            <a:off x="431540" y="1491630"/>
            <a:ext cx="8604956" cy="288032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例</a:t>
            </a:r>
            <a:r>
              <a:rPr lang="en-US" altLang="zh-CN" sz="2000" b="0" dirty="0">
                <a:solidFill>
                  <a:schemeClr val="tx1">
                    <a:lumMod val="65000"/>
                    <a:lumOff val="35000"/>
                  </a:schemeClr>
                </a:solidFill>
                <a:sym typeface="+mn-lt"/>
              </a:rPr>
              <a:t>3-8</a:t>
            </a:r>
            <a:r>
              <a:rPr lang="zh-CN" altLang="en-US" sz="2000" b="0" dirty="0">
                <a:solidFill>
                  <a:schemeClr val="tx1">
                    <a:lumMod val="65000"/>
                    <a:lumOff val="35000"/>
                  </a:schemeClr>
                </a:solidFill>
                <a:sym typeface="+mn-lt"/>
              </a:rPr>
              <a:t>其实是</a:t>
            </a:r>
            <a:r>
              <a:rPr lang="en-US" altLang="zh-CN" sz="2000" b="0" dirty="0">
                <a:solidFill>
                  <a:schemeClr val="tx1">
                    <a:lumMod val="65000"/>
                    <a:lumOff val="35000"/>
                  </a:schemeClr>
                </a:solidFill>
                <a:sym typeface="+mn-lt"/>
              </a:rPr>
              <a:t>DSP2833x_GlobalVariableDefs.c</a:t>
            </a:r>
            <a:r>
              <a:rPr lang="zh-CN" altLang="en-US" sz="2000" b="0" dirty="0">
                <a:solidFill>
                  <a:schemeClr val="tx1">
                    <a:lumMod val="65000"/>
                    <a:lumOff val="35000"/>
                  </a:schemeClr>
                </a:solidFill>
                <a:sym typeface="+mn-lt"/>
              </a:rPr>
              <a:t>文件中的一段，其作用就是将</a:t>
            </a:r>
            <a:r>
              <a:rPr lang="en-US" altLang="zh-CN" sz="2000" b="0" dirty="0" err="1">
                <a:solidFill>
                  <a:schemeClr val="tx1">
                    <a:lumMod val="65000"/>
                    <a:lumOff val="35000"/>
                  </a:schemeClr>
                </a:solidFill>
                <a:sym typeface="+mn-lt"/>
              </a:rPr>
              <a:t>SciaRegs</a:t>
            </a:r>
            <a:r>
              <a:rPr lang="zh-CN" altLang="en-US" sz="2000" b="0" dirty="0">
                <a:solidFill>
                  <a:schemeClr val="tx1">
                    <a:lumMod val="65000"/>
                    <a:lumOff val="35000"/>
                  </a:schemeClr>
                </a:solidFill>
                <a:sym typeface="+mn-lt"/>
              </a:rPr>
              <a:t>和</a:t>
            </a:r>
            <a:r>
              <a:rPr lang="en-US" altLang="zh-CN" sz="2000" b="0" dirty="0" err="1">
                <a:solidFill>
                  <a:schemeClr val="tx1">
                    <a:lumMod val="65000"/>
                    <a:lumOff val="35000"/>
                  </a:schemeClr>
                </a:solidFill>
                <a:sym typeface="+mn-lt"/>
              </a:rPr>
              <a:t>ScibRegs</a:t>
            </a:r>
            <a:r>
              <a:rPr lang="zh-CN" altLang="en-US" sz="2000" b="0" dirty="0">
                <a:solidFill>
                  <a:schemeClr val="tx1">
                    <a:lumMod val="65000"/>
                    <a:lumOff val="35000"/>
                  </a:schemeClr>
                </a:solidFill>
                <a:sym typeface="+mn-lt"/>
              </a:rPr>
              <a:t>分配到名字为</a:t>
            </a:r>
            <a:r>
              <a:rPr lang="en-US" altLang="zh-CN" sz="2000" b="0" dirty="0" err="1">
                <a:solidFill>
                  <a:schemeClr val="tx1">
                    <a:lumMod val="65000"/>
                    <a:lumOff val="35000"/>
                  </a:schemeClr>
                </a:solidFill>
                <a:sym typeface="+mn-lt"/>
              </a:rPr>
              <a:t>SciaRegsFile</a:t>
            </a:r>
            <a:r>
              <a:rPr lang="zh-CN" altLang="en-US" sz="2000" b="0" dirty="0">
                <a:solidFill>
                  <a:schemeClr val="tx1">
                    <a:lumMod val="65000"/>
                    <a:lumOff val="35000"/>
                  </a:schemeClr>
                </a:solidFill>
                <a:sym typeface="+mn-lt"/>
              </a:rPr>
              <a:t>和</a:t>
            </a:r>
            <a:r>
              <a:rPr lang="en-US" altLang="zh-CN" sz="2000" b="0" dirty="0" err="1">
                <a:solidFill>
                  <a:schemeClr val="tx1">
                    <a:lumMod val="65000"/>
                    <a:lumOff val="35000"/>
                  </a:schemeClr>
                </a:solidFill>
                <a:sym typeface="+mn-lt"/>
              </a:rPr>
              <a:t>ScibRegsFile</a:t>
            </a:r>
            <a:r>
              <a:rPr lang="zh-CN" altLang="en-US" sz="2000" b="0" dirty="0">
                <a:solidFill>
                  <a:schemeClr val="tx1">
                    <a:lumMod val="65000"/>
                    <a:lumOff val="35000"/>
                  </a:schemeClr>
                </a:solidFill>
                <a:sym typeface="+mn-lt"/>
              </a:rPr>
              <a:t>的数据段。</a:t>
            </a:r>
            <a:r>
              <a:rPr lang="en-US" altLang="zh-CN" sz="2000" b="0" dirty="0">
                <a:solidFill>
                  <a:schemeClr val="tx1">
                    <a:lumMod val="65000"/>
                    <a:lumOff val="35000"/>
                  </a:schemeClr>
                </a:solidFill>
                <a:sym typeface="+mn-lt"/>
              </a:rPr>
              <a:t>CMD</a:t>
            </a:r>
            <a:r>
              <a:rPr lang="zh-CN" altLang="en-US" sz="2000" b="0" dirty="0">
                <a:solidFill>
                  <a:schemeClr val="tx1">
                    <a:lumMod val="65000"/>
                    <a:lumOff val="35000"/>
                  </a:schemeClr>
                </a:solidFill>
                <a:sym typeface="+mn-lt"/>
              </a:rPr>
              <a:t>文件会将每个数据段直接映射到相应的存储空间里。表</a:t>
            </a:r>
            <a:r>
              <a:rPr lang="en-US" altLang="zh-CN" sz="2000" b="0" dirty="0">
                <a:solidFill>
                  <a:schemeClr val="tx1">
                    <a:lumMod val="65000"/>
                    <a:lumOff val="35000"/>
                  </a:schemeClr>
                </a:solidFill>
                <a:sym typeface="+mn-lt"/>
              </a:rPr>
              <a:t>3-1</a:t>
            </a:r>
            <a:r>
              <a:rPr lang="zh-CN" altLang="en-US" sz="2000" b="0" dirty="0">
                <a:solidFill>
                  <a:schemeClr val="tx1">
                    <a:lumMod val="65000"/>
                    <a:lumOff val="35000"/>
                  </a:schemeClr>
                </a:solidFill>
                <a:sym typeface="+mn-lt"/>
              </a:rPr>
              <a:t>说明了</a:t>
            </a:r>
            <a:r>
              <a:rPr lang="en-US" altLang="zh-CN" sz="2000" b="0" dirty="0">
                <a:solidFill>
                  <a:schemeClr val="tx1">
                    <a:lumMod val="65000"/>
                    <a:lumOff val="35000"/>
                  </a:schemeClr>
                </a:solidFill>
                <a:sym typeface="+mn-lt"/>
              </a:rPr>
              <a:t>SCI-A</a:t>
            </a:r>
            <a:r>
              <a:rPr lang="zh-CN" altLang="en-US" sz="2000" b="0" dirty="0">
                <a:solidFill>
                  <a:schemeClr val="tx1">
                    <a:lumMod val="65000"/>
                    <a:lumOff val="35000"/>
                  </a:schemeClr>
                </a:solidFill>
                <a:sym typeface="+mn-lt"/>
              </a:rPr>
              <a:t>寄存器映射到起始地址为</a:t>
            </a:r>
            <a:r>
              <a:rPr lang="en-US" altLang="zh-CN" sz="2000" b="0" dirty="0">
                <a:solidFill>
                  <a:schemeClr val="tx1">
                    <a:lumMod val="65000"/>
                    <a:lumOff val="35000"/>
                  </a:schemeClr>
                </a:solidFill>
                <a:sym typeface="+mn-lt"/>
              </a:rPr>
              <a:t>0x0000 7050</a:t>
            </a:r>
            <a:r>
              <a:rPr lang="zh-CN" altLang="en-US" sz="2000" b="0" dirty="0">
                <a:solidFill>
                  <a:schemeClr val="tx1">
                    <a:lumMod val="65000"/>
                    <a:lumOff val="35000"/>
                  </a:schemeClr>
                </a:solidFill>
                <a:sym typeface="+mn-lt"/>
              </a:rPr>
              <a:t>的存储空间。使用分配好的数据段，变量</a:t>
            </a:r>
            <a:r>
              <a:rPr lang="en-US" altLang="zh-CN" sz="2000" b="0" dirty="0" err="1">
                <a:solidFill>
                  <a:schemeClr val="tx1">
                    <a:lumMod val="65000"/>
                    <a:lumOff val="35000"/>
                  </a:schemeClr>
                </a:solidFill>
                <a:sym typeface="+mn-lt"/>
              </a:rPr>
              <a:t>SciaRegs</a:t>
            </a:r>
            <a:r>
              <a:rPr lang="zh-CN" altLang="en-US" sz="2000" b="0" dirty="0">
                <a:solidFill>
                  <a:schemeClr val="tx1">
                    <a:lumMod val="65000"/>
                    <a:lumOff val="35000"/>
                  </a:schemeClr>
                </a:solidFill>
                <a:sym typeface="+mn-lt"/>
              </a:rPr>
              <a:t>就会分配到起始地址为</a:t>
            </a:r>
            <a:r>
              <a:rPr lang="en-US" altLang="zh-CN" sz="2000" b="0" dirty="0">
                <a:solidFill>
                  <a:schemeClr val="tx1">
                    <a:lumMod val="65000"/>
                    <a:lumOff val="35000"/>
                  </a:schemeClr>
                </a:solidFill>
                <a:sym typeface="+mn-lt"/>
              </a:rPr>
              <a:t>0x0000 7050</a:t>
            </a:r>
            <a:r>
              <a:rPr lang="zh-CN" altLang="en-US" sz="2000" b="0" dirty="0">
                <a:solidFill>
                  <a:schemeClr val="tx1">
                    <a:lumMod val="65000"/>
                    <a:lumOff val="35000"/>
                  </a:schemeClr>
                </a:solidFill>
                <a:sym typeface="+mn-lt"/>
              </a:rPr>
              <a:t>的存储空间。那如何将数据段映射到寄存器对应的存储空间呢？这得研究一下</a:t>
            </a:r>
            <a:r>
              <a:rPr lang="en-US" altLang="zh-CN" sz="2000" b="0" dirty="0">
                <a:solidFill>
                  <a:schemeClr val="tx1">
                    <a:lumMod val="65000"/>
                    <a:lumOff val="35000"/>
                  </a:schemeClr>
                </a:solidFill>
                <a:sym typeface="+mn-lt"/>
              </a:rPr>
              <a:t>CMD</a:t>
            </a:r>
            <a:r>
              <a:rPr lang="zh-CN" altLang="en-US" sz="2000" b="0" dirty="0">
                <a:solidFill>
                  <a:schemeClr val="tx1">
                    <a:lumMod val="65000"/>
                    <a:lumOff val="35000"/>
                  </a:schemeClr>
                </a:solidFill>
                <a:sym typeface="+mn-lt"/>
              </a:rPr>
              <a:t>文件中的内容了。</a:t>
            </a:r>
            <a:endParaRPr lang="zh-CN" altLang="en-US" sz="2000" dirty="0">
              <a:solidFill>
                <a:schemeClr val="tx1">
                  <a:lumMod val="65000"/>
                  <a:lumOff val="35000"/>
                </a:schemeClr>
              </a:solidFill>
              <a:sym typeface="+mn-lt"/>
            </a:endParaRPr>
          </a:p>
        </p:txBody>
      </p:sp>
      <p:sp>
        <p:nvSpPr>
          <p:cNvPr id="3" name="矩形 2"/>
          <p:cNvSpPr/>
          <p:nvPr/>
        </p:nvSpPr>
        <p:spPr>
          <a:xfrm>
            <a:off x="539552" y="778866"/>
            <a:ext cx="8280920" cy="424732"/>
          </a:xfrm>
          <a:prstGeom prst="rect">
            <a:avLst/>
          </a:prstGeom>
        </p:spPr>
        <p:txBody>
          <a:bodyPr wrap="square">
            <a:spAutoFit/>
          </a:bodyPr>
          <a:lstStyle/>
          <a:p>
            <a:pPr indent="266700" algn="just">
              <a:lnSpc>
                <a:spcPct val="120000"/>
              </a:lnSpc>
            </a:pPr>
            <a:r>
              <a:rPr lang="zh-CN" altLang="en-US" b="1" kern="100" dirty="0">
                <a:latin typeface="+mn-ea"/>
              </a:rPr>
              <a:t>（</a:t>
            </a:r>
            <a:r>
              <a:rPr lang="en-US" altLang="zh-CN" b="1" kern="100" dirty="0">
                <a:latin typeface="+mn-ea"/>
              </a:rPr>
              <a:t>1</a:t>
            </a:r>
            <a:r>
              <a:rPr lang="zh-CN" altLang="en-US" b="1" kern="100" dirty="0">
                <a:latin typeface="+mn-ea"/>
              </a:rPr>
              <a:t>）使用</a:t>
            </a:r>
            <a:r>
              <a:rPr lang="en-US" altLang="zh-CN" b="1" kern="100" dirty="0">
                <a:latin typeface="+mn-ea"/>
              </a:rPr>
              <a:t>DATA_SECTION</a:t>
            </a:r>
            <a:r>
              <a:rPr lang="zh-CN" altLang="en-US" b="1" kern="100" dirty="0">
                <a:latin typeface="+mn-ea"/>
              </a:rPr>
              <a:t>方法将寄存器文件分配到数据空间</a:t>
            </a:r>
            <a:endParaRPr lang="zh-CN" altLang="en-US" kern="100" dirty="0">
              <a:latin typeface="+mn-ea"/>
            </a:endParaRPr>
          </a:p>
        </p:txBody>
      </p:sp>
    </p:spTree>
    <p:extLst>
      <p:ext uri="{BB962C8B-B14F-4D97-AF65-F5344CB8AC3E}">
        <p14:creationId xmlns:p14="http://schemas.microsoft.com/office/powerpoint/2010/main" val="119493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寄存器文件的空间分配</a:t>
            </a:r>
          </a:p>
        </p:txBody>
      </p:sp>
      <p:sp>
        <p:nvSpPr>
          <p:cNvPr id="3" name="矩形 2"/>
          <p:cNvSpPr/>
          <p:nvPr/>
        </p:nvSpPr>
        <p:spPr>
          <a:xfrm>
            <a:off x="323528" y="778866"/>
            <a:ext cx="8280920" cy="396583"/>
          </a:xfrm>
          <a:prstGeom prst="rect">
            <a:avLst/>
          </a:prstGeom>
        </p:spPr>
        <p:txBody>
          <a:bodyPr wrap="square">
            <a:spAutoFit/>
          </a:bodyPr>
          <a:lstStyle/>
          <a:p>
            <a:pPr indent="266700" algn="just">
              <a:lnSpc>
                <a:spcPct val="120000"/>
              </a:lnSpc>
            </a:pPr>
            <a:r>
              <a:rPr lang="zh-CN" altLang="en-US" b="1" kern="100" dirty="0">
                <a:latin typeface="+mn-ea"/>
              </a:rPr>
              <a:t>（</a:t>
            </a:r>
            <a:r>
              <a:rPr lang="en-US" altLang="zh-CN" b="1" kern="100" dirty="0">
                <a:latin typeface="+mn-ea"/>
              </a:rPr>
              <a:t>2</a:t>
            </a:r>
            <a:r>
              <a:rPr lang="zh-CN" altLang="en-US" b="1" kern="100" dirty="0">
                <a:latin typeface="+mn-ea"/>
              </a:rPr>
              <a:t>）将数据段映射到寄存器对应的存储空间</a:t>
            </a:r>
            <a:endParaRPr lang="zh-CN" altLang="en-US" kern="100" dirty="0">
              <a:latin typeface="+mn-ea"/>
            </a:endParaRPr>
          </a:p>
        </p:txBody>
      </p:sp>
      <p:sp>
        <p:nvSpPr>
          <p:cNvPr id="4" name="矩形 3"/>
          <p:cNvSpPr/>
          <p:nvPr/>
        </p:nvSpPr>
        <p:spPr>
          <a:xfrm>
            <a:off x="539552" y="1207447"/>
            <a:ext cx="5832648" cy="461665"/>
          </a:xfrm>
          <a:prstGeom prst="rect">
            <a:avLst/>
          </a:prstGeom>
        </p:spPr>
        <p:txBody>
          <a:bodyPr wrap="square">
            <a:spAutoFit/>
          </a:bodyPr>
          <a:lstStyle/>
          <a:p>
            <a:pPr algn="just">
              <a:lnSpc>
                <a:spcPct val="120000"/>
              </a:lnSpc>
            </a:pPr>
            <a:r>
              <a:rPr lang="en-US" altLang="zh-CN" sz="2000" kern="100" dirty="0">
                <a:latin typeface="+mn-ea"/>
              </a:rPr>
              <a:t>【</a:t>
            </a:r>
            <a:r>
              <a:rPr lang="zh-CN" altLang="en-US" sz="2000" kern="100" dirty="0">
                <a:latin typeface="+mn-ea"/>
              </a:rPr>
              <a:t>例</a:t>
            </a:r>
            <a:r>
              <a:rPr lang="en-US" altLang="zh-CN" sz="2000" kern="100" dirty="0">
                <a:latin typeface="+mn-ea"/>
              </a:rPr>
              <a:t>3-9】</a:t>
            </a:r>
            <a:r>
              <a:rPr lang="zh-CN" altLang="en-US" sz="2000" kern="100" dirty="0">
                <a:latin typeface="+mn-ea"/>
              </a:rPr>
              <a:t>将数据段映射到寄存器对应的存储空间</a:t>
            </a:r>
          </a:p>
        </p:txBody>
      </p:sp>
      <p:graphicFrame>
        <p:nvGraphicFramePr>
          <p:cNvPr id="5" name="表格 4"/>
          <p:cNvGraphicFramePr>
            <a:graphicFrameLocks noGrp="1"/>
          </p:cNvGraphicFramePr>
          <p:nvPr>
            <p:extLst>
              <p:ext uri="{D42A27DB-BD31-4B8C-83A1-F6EECF244321}">
                <p14:modId xmlns:p14="http://schemas.microsoft.com/office/powerpoint/2010/main" val="2459355287"/>
              </p:ext>
            </p:extLst>
          </p:nvPr>
        </p:nvGraphicFramePr>
        <p:xfrm>
          <a:off x="683568" y="1717303"/>
          <a:ext cx="6696744" cy="3086695"/>
        </p:xfrm>
        <a:graphic>
          <a:graphicData uri="http://schemas.openxmlformats.org/drawingml/2006/table">
            <a:tbl>
              <a:tblPr>
                <a:tableStyleId>{5C22544A-7EE6-4342-B048-85BDC9FD1C3A}</a:tableStyleId>
              </a:tblPr>
              <a:tblGrid>
                <a:gridCol w="6696744">
                  <a:extLst>
                    <a:ext uri="{9D8B030D-6E8A-4147-A177-3AD203B41FA5}">
                      <a16:colId xmlns:a16="http://schemas.microsoft.com/office/drawing/2014/main" val="1501554022"/>
                    </a:ext>
                  </a:extLst>
                </a:gridCol>
              </a:tblGrid>
              <a:tr h="3086695">
                <a:tc>
                  <a:txBody>
                    <a:bodyPr/>
                    <a:lstStyle/>
                    <a:p>
                      <a:pPr marL="0" marR="0" indent="266700" algn="just">
                        <a:lnSpc>
                          <a:spcPct val="120000"/>
                        </a:lnSpc>
                        <a:spcBef>
                          <a:spcPts val="0"/>
                        </a:spcBef>
                        <a:spcAft>
                          <a:spcPts val="0"/>
                        </a:spcAft>
                      </a:pPr>
                      <a:r>
                        <a:rPr lang="en-US" altLang="zh-CN" sz="1100" kern="100" dirty="0">
                          <a:effectLst/>
                        </a:rPr>
                        <a:t>/*****************************************************************</a:t>
                      </a:r>
                      <a:endParaRPr lang="zh-CN" altLang="en-US" sz="1100" kern="100" dirty="0">
                        <a:effectLst/>
                      </a:endParaRPr>
                    </a:p>
                    <a:p>
                      <a:pPr marL="0" marR="0" indent="266700" algn="just">
                        <a:lnSpc>
                          <a:spcPct val="120000"/>
                        </a:lnSpc>
                        <a:spcBef>
                          <a:spcPts val="0"/>
                        </a:spcBef>
                        <a:spcAft>
                          <a:spcPts val="0"/>
                        </a:spcAft>
                      </a:pPr>
                      <a:r>
                        <a:rPr lang="zh-CN" altLang="en-US" sz="1100" kern="100" dirty="0">
                          <a:effectLst/>
                        </a:rPr>
                        <a:t>* 存储器</a:t>
                      </a:r>
                      <a:r>
                        <a:rPr lang="en-US" sz="1100" kern="100" dirty="0">
                          <a:effectLst/>
                        </a:rPr>
                        <a:t>SRAM.CMD</a:t>
                      </a:r>
                      <a:r>
                        <a:rPr lang="zh-CN" altLang="en-US" sz="1100" kern="100" dirty="0">
                          <a:effectLst/>
                        </a:rPr>
                        <a:t>文件</a:t>
                      </a:r>
                    </a:p>
                    <a:p>
                      <a:pPr marL="0" marR="0" indent="266700" algn="just">
                        <a:lnSpc>
                          <a:spcPct val="120000"/>
                        </a:lnSpc>
                        <a:spcBef>
                          <a:spcPts val="0"/>
                        </a:spcBef>
                        <a:spcAft>
                          <a:spcPts val="0"/>
                        </a:spcAft>
                      </a:pPr>
                      <a:r>
                        <a:rPr lang="zh-CN" altLang="en-US" sz="1100" kern="100" dirty="0">
                          <a:effectLst/>
                        </a:rPr>
                        <a:t>* 将</a:t>
                      </a:r>
                      <a:r>
                        <a:rPr lang="en-US" sz="1100" kern="100" dirty="0">
                          <a:effectLst/>
                        </a:rPr>
                        <a:t>SCI</a:t>
                      </a:r>
                      <a:r>
                        <a:rPr lang="zh-CN" altLang="en-US" sz="1100" kern="100" dirty="0">
                          <a:effectLst/>
                        </a:rPr>
                        <a:t>寄存器文件结构分配到相应的存储空间</a:t>
                      </a:r>
                    </a:p>
                    <a:p>
                      <a:pPr marL="0" marR="0" indent="266700" algn="just">
                        <a:lnSpc>
                          <a:spcPct val="120000"/>
                        </a:lnSpc>
                        <a:spcBef>
                          <a:spcPts val="0"/>
                        </a:spcBef>
                        <a:spcAft>
                          <a:spcPts val="0"/>
                        </a:spcAft>
                      </a:pPr>
                      <a:r>
                        <a:rPr lang="zh-CN" altLang="en-US" sz="1100" kern="100" dirty="0">
                          <a:effectLst/>
                        </a:rPr>
                        <a:t>*****************************************************************</a:t>
                      </a:r>
                      <a:r>
                        <a:rPr lang="en-US" altLang="zh-CN" sz="1100" kern="100" dirty="0">
                          <a:effectLst/>
                        </a:rPr>
                        <a:t>/</a:t>
                      </a:r>
                      <a:endParaRPr lang="zh-CN" altLang="en-US" sz="1100" kern="100" dirty="0">
                        <a:effectLst/>
                      </a:endParaRPr>
                    </a:p>
                    <a:p>
                      <a:pPr marL="0" marR="0" indent="266700" algn="just">
                        <a:lnSpc>
                          <a:spcPct val="120000"/>
                        </a:lnSpc>
                        <a:spcBef>
                          <a:spcPts val="0"/>
                        </a:spcBef>
                        <a:spcAft>
                          <a:spcPts val="0"/>
                        </a:spcAft>
                      </a:pPr>
                      <a:r>
                        <a:rPr lang="en-US" sz="1100" kern="100" dirty="0">
                          <a:effectLst/>
                        </a:rPr>
                        <a:t>MEMORY</a:t>
                      </a:r>
                    </a:p>
                    <a:p>
                      <a:pPr marL="0" marR="0" indent="266700" algn="just">
                        <a:lnSpc>
                          <a:spcPct val="120000"/>
                        </a:lnSpc>
                        <a:spcBef>
                          <a:spcPts val="0"/>
                        </a:spcBef>
                        <a:spcAft>
                          <a:spcPts val="0"/>
                        </a:spcAft>
                      </a:pPr>
                      <a:r>
                        <a:rPr lang="en-US" sz="1100" kern="100" dirty="0">
                          <a:effectLst/>
                        </a:rPr>
                        <a:t>{</a:t>
                      </a:r>
                    </a:p>
                    <a:p>
                      <a:pPr marL="0" marR="0" algn="just">
                        <a:lnSpc>
                          <a:spcPct val="120000"/>
                        </a:lnSpc>
                        <a:spcBef>
                          <a:spcPts val="0"/>
                        </a:spcBef>
                        <a:spcAft>
                          <a:spcPts val="0"/>
                        </a:spcAft>
                      </a:pPr>
                      <a:r>
                        <a:rPr lang="en-US" sz="1100" kern="100" dirty="0" smtClean="0">
                          <a:effectLst/>
                        </a:rPr>
                        <a:t>PAGE </a:t>
                      </a:r>
                      <a:r>
                        <a:rPr lang="en-US" sz="1100" kern="100" dirty="0">
                          <a:effectLst/>
                        </a:rPr>
                        <a:t>1 :</a:t>
                      </a:r>
                    </a:p>
                    <a:p>
                      <a:pPr marL="0" marR="0" algn="just">
                        <a:lnSpc>
                          <a:spcPct val="120000"/>
                        </a:lnSpc>
                        <a:spcBef>
                          <a:spcPts val="0"/>
                        </a:spcBef>
                        <a:spcAft>
                          <a:spcPts val="0"/>
                        </a:spcAft>
                      </a:pPr>
                      <a:r>
                        <a:rPr lang="en-US" sz="1100" kern="100" dirty="0">
                          <a:effectLst/>
                        </a:rPr>
                        <a:t>      SCI_A      : origin = 0x007050, length = 0x000010</a:t>
                      </a:r>
                    </a:p>
                    <a:p>
                      <a:pPr marL="0" marR="0" algn="just">
                        <a:lnSpc>
                          <a:spcPct val="120000"/>
                        </a:lnSpc>
                        <a:spcBef>
                          <a:spcPts val="0"/>
                        </a:spcBef>
                        <a:spcAft>
                          <a:spcPts val="0"/>
                        </a:spcAft>
                      </a:pPr>
                      <a:r>
                        <a:rPr lang="en-US" sz="1100" kern="100" dirty="0">
                          <a:effectLst/>
                        </a:rPr>
                        <a:t>      SCI_B      : origin = 0x007750, length = 0x000010</a:t>
                      </a:r>
                    </a:p>
                    <a:p>
                      <a:pPr marL="0" marR="0" indent="257175" algn="just">
                        <a:lnSpc>
                          <a:spcPct val="120000"/>
                        </a:lnSpc>
                        <a:spcBef>
                          <a:spcPts val="0"/>
                        </a:spcBef>
                        <a:spcAft>
                          <a:spcPts val="0"/>
                        </a:spcAft>
                      </a:pPr>
                      <a:r>
                        <a:rPr lang="en-US" sz="1100" kern="100" dirty="0" smtClean="0">
                          <a:effectLst/>
                        </a:rPr>
                        <a:t>}</a:t>
                      </a:r>
                      <a:endParaRPr lang="en-US" sz="1100" kern="100" dirty="0">
                        <a:effectLst/>
                      </a:endParaRPr>
                    </a:p>
                    <a:p>
                      <a:pPr marL="0" marR="0" indent="257175" algn="just">
                        <a:lnSpc>
                          <a:spcPct val="120000"/>
                        </a:lnSpc>
                        <a:spcBef>
                          <a:spcPts val="0"/>
                        </a:spcBef>
                        <a:spcAft>
                          <a:spcPts val="0"/>
                        </a:spcAft>
                      </a:pPr>
                      <a:r>
                        <a:rPr lang="en-US" sz="1100" kern="100" dirty="0">
                          <a:effectLst/>
                        </a:rPr>
                        <a:t>SECTIONS</a:t>
                      </a:r>
                    </a:p>
                    <a:p>
                      <a:pPr marL="0" marR="0" indent="257175" algn="just">
                        <a:lnSpc>
                          <a:spcPct val="120000"/>
                        </a:lnSpc>
                        <a:spcBef>
                          <a:spcPts val="0"/>
                        </a:spcBef>
                        <a:spcAft>
                          <a:spcPts val="0"/>
                        </a:spcAft>
                      </a:pPr>
                      <a:r>
                        <a:rPr lang="en-US" sz="1100" kern="100" dirty="0">
                          <a:effectLst/>
                        </a:rPr>
                        <a:t>{</a:t>
                      </a:r>
                    </a:p>
                    <a:p>
                      <a:pPr marL="0" marR="0" indent="257175" algn="just">
                        <a:lnSpc>
                          <a:spcPct val="120000"/>
                        </a:lnSpc>
                        <a:spcBef>
                          <a:spcPts val="0"/>
                        </a:spcBef>
                        <a:spcAft>
                          <a:spcPts val="0"/>
                        </a:spcAft>
                      </a:pPr>
                      <a:r>
                        <a:rPr lang="en-US" sz="1100" kern="100" dirty="0" err="1" smtClean="0">
                          <a:effectLst/>
                        </a:rPr>
                        <a:t>SciaRegsFile</a:t>
                      </a:r>
                      <a:r>
                        <a:rPr lang="en-US" sz="1100" kern="100" dirty="0" smtClean="0">
                          <a:effectLst/>
                        </a:rPr>
                        <a:t>      </a:t>
                      </a:r>
                      <a:r>
                        <a:rPr lang="en-US" sz="1100" kern="100" dirty="0">
                          <a:effectLst/>
                        </a:rPr>
                        <a:t>: &gt; SCI_A,      PAGE = 1</a:t>
                      </a:r>
                    </a:p>
                    <a:p>
                      <a:pPr marL="0" marR="0" indent="257175" algn="just">
                        <a:lnSpc>
                          <a:spcPct val="120000"/>
                        </a:lnSpc>
                        <a:spcBef>
                          <a:spcPts val="0"/>
                        </a:spcBef>
                        <a:spcAft>
                          <a:spcPts val="0"/>
                        </a:spcAft>
                      </a:pPr>
                      <a:r>
                        <a:rPr lang="en-US" sz="1100" kern="100" dirty="0">
                          <a:effectLst/>
                        </a:rPr>
                        <a:t>  </a:t>
                      </a:r>
                      <a:r>
                        <a:rPr lang="en-US" sz="1100" kern="100" dirty="0" err="1">
                          <a:effectLst/>
                        </a:rPr>
                        <a:t>ScibRegsFile</a:t>
                      </a:r>
                      <a:r>
                        <a:rPr lang="en-US" sz="1100" kern="100" dirty="0">
                          <a:effectLst/>
                        </a:rPr>
                        <a:t>      : &gt; SCI_B,      PAGE = 1</a:t>
                      </a:r>
                    </a:p>
                    <a:p>
                      <a:pPr marL="0" marR="0" indent="257175" algn="just">
                        <a:lnSpc>
                          <a:spcPct val="120000"/>
                        </a:lnSpc>
                        <a:spcBef>
                          <a:spcPts val="0"/>
                        </a:spcBef>
                        <a:spcAft>
                          <a:spcPts val="0"/>
                        </a:spcAft>
                      </a:pPr>
                      <a:r>
                        <a:rPr lang="en-US" sz="1100" kern="100" dirty="0" smtClean="0">
                          <a:effectLst/>
                        </a:rPr>
                        <a:t>}</a:t>
                      </a:r>
                      <a:endParaRPr lang="en-US" sz="1100" kern="100" dirty="0">
                        <a:effectLst/>
                        <a:latin typeface="Calibri" panose="020F0502020204030204" pitchFamily="34" charset="0"/>
                      </a:endParaRPr>
                    </a:p>
                  </a:txBody>
                  <a:tcPr marL="51634" marR="51634" marT="34423" marB="34423"/>
                </a:tc>
                <a:extLst>
                  <a:ext uri="{0D108BD9-81ED-4DB2-BD59-A6C34878D82A}">
                    <a16:rowId xmlns:a16="http://schemas.microsoft.com/office/drawing/2014/main" val="822079836"/>
                  </a:ext>
                </a:extLst>
              </a:tr>
            </a:tbl>
          </a:graphicData>
        </a:graphic>
      </p:graphicFrame>
    </p:spTree>
    <p:extLst>
      <p:ext uri="{BB962C8B-B14F-4D97-AF65-F5344CB8AC3E}">
        <p14:creationId xmlns:p14="http://schemas.microsoft.com/office/powerpoint/2010/main" val="1631716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寄存器文件的空间分配</a:t>
            </a:r>
          </a:p>
        </p:txBody>
      </p:sp>
      <p:sp>
        <p:nvSpPr>
          <p:cNvPr id="3" name="矩形 2"/>
          <p:cNvSpPr/>
          <p:nvPr/>
        </p:nvSpPr>
        <p:spPr>
          <a:xfrm>
            <a:off x="323528" y="778866"/>
            <a:ext cx="8280920" cy="396583"/>
          </a:xfrm>
          <a:prstGeom prst="rect">
            <a:avLst/>
          </a:prstGeom>
        </p:spPr>
        <p:txBody>
          <a:bodyPr wrap="square">
            <a:spAutoFit/>
          </a:bodyPr>
          <a:lstStyle/>
          <a:p>
            <a:pPr indent="266700" algn="just">
              <a:lnSpc>
                <a:spcPct val="120000"/>
              </a:lnSpc>
            </a:pPr>
            <a:r>
              <a:rPr lang="zh-CN" altLang="en-US" b="1" kern="100" dirty="0">
                <a:latin typeface="+mn-ea"/>
              </a:rPr>
              <a:t>（</a:t>
            </a:r>
            <a:r>
              <a:rPr lang="en-US" altLang="zh-CN" b="1" kern="100" dirty="0">
                <a:latin typeface="+mn-ea"/>
              </a:rPr>
              <a:t>2</a:t>
            </a:r>
            <a:r>
              <a:rPr lang="zh-CN" altLang="en-US" b="1" kern="100" dirty="0">
                <a:latin typeface="+mn-ea"/>
              </a:rPr>
              <a:t>）将数据段映射到寄存器对应的存储空间</a:t>
            </a:r>
            <a:endParaRPr lang="zh-CN" altLang="en-US" kern="100" dirty="0">
              <a:latin typeface="+mn-ea"/>
            </a:endParaRPr>
          </a:p>
        </p:txBody>
      </p:sp>
      <p:sp>
        <p:nvSpPr>
          <p:cNvPr id="6" name="矩形 5"/>
          <p:cNvSpPr/>
          <p:nvPr/>
        </p:nvSpPr>
        <p:spPr>
          <a:xfrm>
            <a:off x="755576" y="1563638"/>
            <a:ext cx="7632848" cy="3046988"/>
          </a:xfrm>
          <a:prstGeom prst="rect">
            <a:avLst/>
          </a:prstGeom>
        </p:spPr>
        <p:txBody>
          <a:bodyPr wrap="square">
            <a:spAutoFit/>
          </a:bodyPr>
          <a:lstStyle/>
          <a:p>
            <a:pPr algn="just">
              <a:lnSpc>
                <a:spcPct val="120000"/>
              </a:lnSpc>
            </a:pPr>
            <a:r>
              <a:rPr lang="zh-CN" altLang="en-US" sz="2000" kern="100" dirty="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     从</a:t>
            </a:r>
            <a:r>
              <a:rPr lang="zh-CN" altLang="en-US" sz="2000" kern="100" dirty="0">
                <a:solidFill>
                  <a:schemeClr val="tx1">
                    <a:lumMod val="65000"/>
                    <a:lumOff val="35000"/>
                  </a:schemeClr>
                </a:solidFill>
                <a:latin typeface="+mn-ea"/>
              </a:rPr>
              <a:t>例</a:t>
            </a:r>
            <a:r>
              <a:rPr lang="en-US" altLang="zh-CN" sz="2000" kern="100" dirty="0">
                <a:solidFill>
                  <a:schemeClr val="tx1">
                    <a:lumMod val="65000"/>
                    <a:lumOff val="35000"/>
                  </a:schemeClr>
                </a:solidFill>
                <a:latin typeface="+mn-ea"/>
              </a:rPr>
              <a:t>3-9</a:t>
            </a:r>
            <a:r>
              <a:rPr lang="zh-CN" altLang="en-US" sz="2000" kern="100" dirty="0">
                <a:solidFill>
                  <a:schemeClr val="tx1">
                    <a:lumMod val="65000"/>
                    <a:lumOff val="35000"/>
                  </a:schemeClr>
                </a:solidFill>
                <a:latin typeface="+mn-ea"/>
              </a:rPr>
              <a:t>可以看到，首先在</a:t>
            </a:r>
            <a:r>
              <a:rPr lang="en-US" altLang="zh-CN" sz="2000" kern="100" dirty="0">
                <a:solidFill>
                  <a:schemeClr val="tx1">
                    <a:lumMod val="65000"/>
                    <a:lumOff val="35000"/>
                  </a:schemeClr>
                </a:solidFill>
                <a:latin typeface="+mn-ea"/>
              </a:rPr>
              <a:t>MEMORY</a:t>
            </a:r>
            <a:r>
              <a:rPr lang="zh-CN" altLang="en-US" sz="2000" kern="100" dirty="0">
                <a:solidFill>
                  <a:schemeClr val="tx1">
                    <a:lumMod val="65000"/>
                    <a:lumOff val="35000"/>
                  </a:schemeClr>
                </a:solidFill>
                <a:latin typeface="+mn-ea"/>
              </a:rPr>
              <a:t>部分，</a:t>
            </a:r>
            <a:r>
              <a:rPr lang="en-US" altLang="zh-CN" sz="2000" kern="100" dirty="0">
                <a:solidFill>
                  <a:schemeClr val="tx1">
                    <a:lumMod val="65000"/>
                    <a:lumOff val="35000"/>
                  </a:schemeClr>
                </a:solidFill>
                <a:latin typeface="+mn-ea"/>
              </a:rPr>
              <a:t>SCI_A</a:t>
            </a:r>
            <a:r>
              <a:rPr lang="zh-CN" altLang="en-US" sz="2000" kern="100" dirty="0">
                <a:solidFill>
                  <a:schemeClr val="tx1">
                    <a:lumMod val="65000"/>
                    <a:lumOff val="35000"/>
                  </a:schemeClr>
                </a:solidFill>
                <a:latin typeface="+mn-ea"/>
              </a:rPr>
              <a:t>寄存器的物理地址从</a:t>
            </a:r>
            <a:r>
              <a:rPr lang="en-US" altLang="zh-CN" sz="2000" kern="100" dirty="0">
                <a:solidFill>
                  <a:schemeClr val="tx1">
                    <a:lumMod val="65000"/>
                    <a:lumOff val="35000"/>
                  </a:schemeClr>
                </a:solidFill>
                <a:latin typeface="+mn-ea"/>
              </a:rPr>
              <a:t>0x007050</a:t>
            </a:r>
            <a:r>
              <a:rPr lang="zh-CN" altLang="en-US" sz="2000" kern="100" dirty="0">
                <a:solidFill>
                  <a:schemeClr val="tx1">
                    <a:lumMod val="65000"/>
                    <a:lumOff val="35000"/>
                  </a:schemeClr>
                </a:solidFill>
                <a:latin typeface="+mn-ea"/>
              </a:rPr>
              <a:t>开始，长度为</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SCI_B</a:t>
            </a:r>
            <a:r>
              <a:rPr lang="zh-CN" altLang="en-US" sz="2000" kern="100" dirty="0">
                <a:solidFill>
                  <a:schemeClr val="tx1">
                    <a:lumMod val="65000"/>
                    <a:lumOff val="35000"/>
                  </a:schemeClr>
                </a:solidFill>
                <a:latin typeface="+mn-ea"/>
              </a:rPr>
              <a:t>寄存器的物理地址从</a:t>
            </a:r>
            <a:r>
              <a:rPr lang="en-US" altLang="zh-CN" sz="2000" kern="100" dirty="0">
                <a:solidFill>
                  <a:schemeClr val="tx1">
                    <a:lumMod val="65000"/>
                    <a:lumOff val="35000"/>
                  </a:schemeClr>
                </a:solidFill>
                <a:latin typeface="+mn-ea"/>
              </a:rPr>
              <a:t>0x007750</a:t>
            </a:r>
            <a:r>
              <a:rPr lang="zh-CN" altLang="en-US" sz="2000" kern="100" dirty="0">
                <a:solidFill>
                  <a:schemeClr val="tx1">
                    <a:lumMod val="65000"/>
                    <a:lumOff val="35000"/>
                  </a:schemeClr>
                </a:solidFill>
                <a:latin typeface="+mn-ea"/>
              </a:rPr>
              <a:t>开始，长度也为</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。然后在</a:t>
            </a:r>
            <a:r>
              <a:rPr lang="en-US" altLang="zh-CN" sz="2000" kern="100" dirty="0">
                <a:solidFill>
                  <a:schemeClr val="tx1">
                    <a:lumMod val="65000"/>
                    <a:lumOff val="35000"/>
                  </a:schemeClr>
                </a:solidFill>
                <a:latin typeface="+mn-ea"/>
              </a:rPr>
              <a:t>SECTIONS</a:t>
            </a:r>
            <a:r>
              <a:rPr lang="zh-CN" altLang="en-US" sz="2000" kern="100" dirty="0">
                <a:solidFill>
                  <a:schemeClr val="tx1">
                    <a:lumMod val="65000"/>
                    <a:lumOff val="35000"/>
                  </a:schemeClr>
                </a:solidFill>
                <a:latin typeface="+mn-ea"/>
              </a:rPr>
              <a:t>部分，数据段</a:t>
            </a:r>
            <a:r>
              <a:rPr lang="en-US" altLang="zh-CN" sz="2000" kern="100" dirty="0" err="1">
                <a:solidFill>
                  <a:schemeClr val="tx1">
                    <a:lumMod val="65000"/>
                    <a:lumOff val="35000"/>
                  </a:schemeClr>
                </a:solidFill>
                <a:latin typeface="+mn-ea"/>
              </a:rPr>
              <a:t>SciaRegsFile</a:t>
            </a:r>
            <a:r>
              <a:rPr lang="zh-CN" altLang="en-US" sz="2000" kern="100" dirty="0">
                <a:solidFill>
                  <a:schemeClr val="tx1">
                    <a:lumMod val="65000"/>
                    <a:lumOff val="35000"/>
                  </a:schemeClr>
                </a:solidFill>
                <a:latin typeface="+mn-ea"/>
              </a:rPr>
              <a:t>被映射到了</a:t>
            </a:r>
            <a:r>
              <a:rPr lang="en-US" altLang="zh-CN" sz="2000" kern="100" dirty="0">
                <a:solidFill>
                  <a:schemeClr val="tx1">
                    <a:lumMod val="65000"/>
                    <a:lumOff val="35000"/>
                  </a:schemeClr>
                </a:solidFill>
                <a:latin typeface="+mn-ea"/>
              </a:rPr>
              <a:t>SCI_A</a:t>
            </a:r>
            <a:r>
              <a:rPr lang="zh-CN" altLang="en-US" sz="2000" kern="100" dirty="0">
                <a:solidFill>
                  <a:schemeClr val="tx1">
                    <a:lumMod val="65000"/>
                    <a:lumOff val="35000"/>
                  </a:schemeClr>
                </a:solidFill>
                <a:latin typeface="+mn-ea"/>
              </a:rPr>
              <a:t>，而</a:t>
            </a:r>
            <a:r>
              <a:rPr lang="en-US" altLang="zh-CN" sz="2000" kern="100" dirty="0" err="1">
                <a:solidFill>
                  <a:schemeClr val="tx1">
                    <a:lumMod val="65000"/>
                    <a:lumOff val="35000"/>
                  </a:schemeClr>
                </a:solidFill>
                <a:latin typeface="+mn-ea"/>
              </a:rPr>
              <a:t>ScibRegsFile</a:t>
            </a:r>
            <a:r>
              <a:rPr lang="zh-CN" altLang="en-US" sz="2000" kern="100" dirty="0">
                <a:solidFill>
                  <a:schemeClr val="tx1">
                    <a:lumMod val="65000"/>
                    <a:lumOff val="35000"/>
                  </a:schemeClr>
                </a:solidFill>
                <a:latin typeface="+mn-ea"/>
              </a:rPr>
              <a:t>被映射到了</a:t>
            </a:r>
            <a:r>
              <a:rPr lang="en-US" altLang="zh-CN" sz="2000" kern="100" dirty="0">
                <a:solidFill>
                  <a:schemeClr val="tx1">
                    <a:lumMod val="65000"/>
                    <a:lumOff val="35000"/>
                  </a:schemeClr>
                </a:solidFill>
                <a:latin typeface="+mn-ea"/>
              </a:rPr>
              <a:t>SCI_B</a:t>
            </a:r>
            <a:r>
              <a:rPr lang="zh-CN" altLang="en-US" sz="2000" kern="100" dirty="0">
                <a:solidFill>
                  <a:schemeClr val="tx1">
                    <a:lumMod val="65000"/>
                    <a:lumOff val="35000"/>
                  </a:schemeClr>
                </a:solidFill>
                <a:latin typeface="+mn-ea"/>
              </a:rPr>
              <a:t>，实现了数据段映射到相应的存储器空间</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algn="just">
              <a:lnSpc>
                <a:spcPct val="120000"/>
              </a:lnSpc>
            </a:pPr>
            <a:r>
              <a:rPr lang="en-US" altLang="zh-CN" sz="2000" kern="100" dirty="0">
                <a:solidFill>
                  <a:schemeClr val="tx1">
                    <a:lumMod val="65000"/>
                    <a:lumOff val="35000"/>
                  </a:schemeClr>
                </a:solidFill>
                <a:latin typeface="+mn-ea"/>
              </a:rPr>
              <a:t> </a:t>
            </a:r>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通过</a:t>
            </a:r>
            <a:r>
              <a:rPr lang="zh-CN" altLang="en-US" sz="2000" kern="100" dirty="0">
                <a:solidFill>
                  <a:schemeClr val="tx1">
                    <a:lumMod val="65000"/>
                    <a:lumOff val="35000"/>
                  </a:schemeClr>
                </a:solidFill>
                <a:latin typeface="+mn-ea"/>
              </a:rPr>
              <a:t>以上两部分的操作，才完成了将外设寄存器的文件映射到寄存器的物理地址空间上，这样才可以通过</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语言来实现对</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寄存器的操作。</a:t>
            </a:r>
            <a:endParaRPr lang="zh-CN" altLang="en-US" sz="2000" dirty="0">
              <a:solidFill>
                <a:schemeClr val="tx1">
                  <a:lumMod val="65000"/>
                  <a:lumOff val="35000"/>
                </a:schemeClr>
              </a:solidFill>
              <a:latin typeface="+mn-ea"/>
            </a:endParaRPr>
          </a:p>
        </p:txBody>
      </p:sp>
    </p:spTree>
    <p:extLst>
      <p:ext uri="{BB962C8B-B14F-4D97-AF65-F5344CB8AC3E}">
        <p14:creationId xmlns:p14="http://schemas.microsoft.com/office/powerpoint/2010/main" val="321673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charset="0"/>
                <a:ea typeface="Kozuka Gothic Pr6N B" pitchFamily="34" charset="-128"/>
                <a:cs typeface="Arial" charset="0"/>
              </a:rPr>
              <a:t>THANKS</a:t>
            </a: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工程师</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公众号</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官网</a:t>
            </a:r>
            <a:endParaRPr lang="zh-CN" altLang="en-US" sz="1800" dirty="0" smtClean="0">
              <a:solidFill>
                <a:schemeClr val="tx1">
                  <a:lumMod val="75000"/>
                  <a:lumOff val="25000"/>
                </a:schemeClr>
              </a:solidFill>
              <a:latin typeface="微软雅黑" pitchFamily="34" charset="-122"/>
              <a:ea typeface="微软雅黑"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旗舰店</a:t>
            </a:r>
          </a:p>
        </p:txBody>
      </p:sp>
    </p:spTree>
    <p:extLst>
      <p:ext uri="{BB962C8B-B14F-4D97-AF65-F5344CB8AC3E}">
        <p14:creationId xmlns:p14="http://schemas.microsoft.com/office/powerpoint/2010/main" val="372484600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animBg="1"/>
      <p:bldP spid="54" grpId="1" animBg="1"/>
      <p:bldP spid="55" grpId="0"/>
      <p:bldP spid="55" grpId="1"/>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a:t>
            </a:r>
            <a:r>
              <a:rPr lang="en-US" altLang="zh-CN" dirty="0" smtClean="0"/>
              <a:t>C</a:t>
            </a:r>
            <a:r>
              <a:rPr lang="zh-CN" altLang="en-US" dirty="0" smtClean="0"/>
              <a:t>语言访问</a:t>
            </a:r>
            <a:r>
              <a:rPr lang="en-US" altLang="zh-CN" dirty="0" smtClean="0"/>
              <a:t>·</a:t>
            </a:r>
            <a:r>
              <a:rPr lang="zh-CN" altLang="en-US" dirty="0"/>
              <a:t>了解</a:t>
            </a:r>
            <a:r>
              <a:rPr lang="en-US" altLang="zh-CN" dirty="0"/>
              <a:t>SCI</a:t>
            </a:r>
            <a:r>
              <a:rPr lang="zh-CN" altLang="en-US" dirty="0"/>
              <a:t>的寄存器</a:t>
            </a:r>
          </a:p>
        </p:txBody>
      </p:sp>
      <p:graphicFrame>
        <p:nvGraphicFramePr>
          <p:cNvPr id="3" name="表格 2"/>
          <p:cNvGraphicFramePr>
            <a:graphicFrameLocks noGrp="1"/>
          </p:cNvGraphicFramePr>
          <p:nvPr>
            <p:extLst>
              <p:ext uri="{D42A27DB-BD31-4B8C-83A1-F6EECF244321}">
                <p14:modId xmlns:p14="http://schemas.microsoft.com/office/powerpoint/2010/main" val="3822316096"/>
              </p:ext>
            </p:extLst>
          </p:nvPr>
        </p:nvGraphicFramePr>
        <p:xfrm>
          <a:off x="467545" y="1059582"/>
          <a:ext cx="4392487" cy="3492643"/>
        </p:xfrm>
        <a:graphic>
          <a:graphicData uri="http://schemas.openxmlformats.org/drawingml/2006/table">
            <a:tbl>
              <a:tblPr>
                <a:tableStyleId>{5C22544A-7EE6-4342-B048-85BDC9FD1C3A}</a:tableStyleId>
              </a:tblPr>
              <a:tblGrid>
                <a:gridCol w="696988">
                  <a:extLst>
                    <a:ext uri="{9D8B030D-6E8A-4147-A177-3AD203B41FA5}">
                      <a16:colId xmlns:a16="http://schemas.microsoft.com/office/drawing/2014/main" val="2011849669"/>
                    </a:ext>
                  </a:extLst>
                </a:gridCol>
                <a:gridCol w="696988">
                  <a:extLst>
                    <a:ext uri="{9D8B030D-6E8A-4147-A177-3AD203B41FA5}">
                      <a16:colId xmlns:a16="http://schemas.microsoft.com/office/drawing/2014/main" val="1519661166"/>
                    </a:ext>
                  </a:extLst>
                </a:gridCol>
                <a:gridCol w="693975">
                  <a:extLst>
                    <a:ext uri="{9D8B030D-6E8A-4147-A177-3AD203B41FA5}">
                      <a16:colId xmlns:a16="http://schemas.microsoft.com/office/drawing/2014/main" val="1958634867"/>
                    </a:ext>
                  </a:extLst>
                </a:gridCol>
                <a:gridCol w="693975">
                  <a:extLst>
                    <a:ext uri="{9D8B030D-6E8A-4147-A177-3AD203B41FA5}">
                      <a16:colId xmlns:a16="http://schemas.microsoft.com/office/drawing/2014/main" val="3541058010"/>
                    </a:ext>
                  </a:extLst>
                </a:gridCol>
                <a:gridCol w="535681">
                  <a:extLst>
                    <a:ext uri="{9D8B030D-6E8A-4147-A177-3AD203B41FA5}">
                      <a16:colId xmlns:a16="http://schemas.microsoft.com/office/drawing/2014/main" val="3783221133"/>
                    </a:ext>
                  </a:extLst>
                </a:gridCol>
                <a:gridCol w="1074880">
                  <a:extLst>
                    <a:ext uri="{9D8B030D-6E8A-4147-A177-3AD203B41FA5}">
                      <a16:colId xmlns:a16="http://schemas.microsoft.com/office/drawing/2014/main" val="1509977998"/>
                    </a:ext>
                  </a:extLst>
                </a:gridCol>
              </a:tblGrid>
              <a:tr h="140476">
                <a:tc rowSpan="2">
                  <a:txBody>
                    <a:bodyPr/>
                    <a:lstStyle/>
                    <a:p>
                      <a:pPr marL="0" marR="0" algn="ctr">
                        <a:lnSpc>
                          <a:spcPct val="120000"/>
                        </a:lnSpc>
                        <a:spcBef>
                          <a:spcPts val="0"/>
                        </a:spcBef>
                        <a:spcAft>
                          <a:spcPts val="0"/>
                        </a:spcAft>
                      </a:pPr>
                      <a:r>
                        <a:rPr lang="zh-CN" altLang="en-US" sz="700" kern="100">
                          <a:effectLst/>
                        </a:rPr>
                        <a:t>寄存器名</a:t>
                      </a:r>
                      <a:endParaRPr lang="zh-CN" altLang="en-US" sz="700" kern="100">
                        <a:effectLst/>
                        <a:latin typeface="Calibri" panose="020F0502020204030204" pitchFamily="34" charset="0"/>
                      </a:endParaRPr>
                    </a:p>
                  </a:txBody>
                  <a:tcPr marL="33986" marR="33986" marT="22657" marB="22657"/>
                </a:tc>
                <a:tc gridSpan="3">
                  <a:txBody>
                    <a:bodyPr/>
                    <a:lstStyle/>
                    <a:p>
                      <a:pPr marL="0" marR="0" algn="ctr">
                        <a:lnSpc>
                          <a:spcPct val="120000"/>
                        </a:lnSpc>
                        <a:spcBef>
                          <a:spcPts val="0"/>
                        </a:spcBef>
                        <a:spcAft>
                          <a:spcPts val="0"/>
                        </a:spcAft>
                      </a:pPr>
                      <a:r>
                        <a:rPr lang="zh-CN" altLang="en-US" sz="700" kern="100">
                          <a:effectLst/>
                        </a:rPr>
                        <a:t>地址单元格</a:t>
                      </a:r>
                      <a:endParaRPr lang="zh-CN" altLang="en-US" sz="700" kern="100">
                        <a:effectLst/>
                        <a:latin typeface="Calibri" panose="020F0502020204030204" pitchFamily="34" charset="0"/>
                      </a:endParaRPr>
                    </a:p>
                  </a:txBody>
                  <a:tcPr marL="33986" marR="33986" marT="22657" marB="22657"/>
                </a:tc>
                <a:tc hMerge="1">
                  <a:txBody>
                    <a:bodyPr/>
                    <a:lstStyle/>
                    <a:p>
                      <a:endParaRPr lang="zh-CN" altLang="en-US"/>
                    </a:p>
                  </a:txBody>
                  <a:tcPr/>
                </a:tc>
                <a:tc hMerge="1">
                  <a:txBody>
                    <a:bodyPr/>
                    <a:lstStyle/>
                    <a:p>
                      <a:endParaRPr lang="zh-CN" altLang="en-US"/>
                    </a:p>
                  </a:txBody>
                  <a:tcPr/>
                </a:tc>
                <a:tc rowSpan="2">
                  <a:txBody>
                    <a:bodyPr/>
                    <a:lstStyle/>
                    <a:p>
                      <a:pPr marL="0" marR="0" algn="ctr">
                        <a:lnSpc>
                          <a:spcPct val="120000"/>
                        </a:lnSpc>
                        <a:spcBef>
                          <a:spcPts val="0"/>
                        </a:spcBef>
                        <a:spcAft>
                          <a:spcPts val="0"/>
                        </a:spcAft>
                      </a:pPr>
                      <a:r>
                        <a:rPr lang="zh-CN" altLang="en-US" sz="700" kern="100">
                          <a:effectLst/>
                        </a:rPr>
                        <a:t>大小（</a:t>
                      </a:r>
                      <a:r>
                        <a:rPr lang="en-US" altLang="zh-CN" sz="700" kern="100">
                          <a:effectLst/>
                        </a:rPr>
                        <a:t>×16</a:t>
                      </a:r>
                      <a:r>
                        <a:rPr lang="en-US" sz="700" kern="100">
                          <a:effectLst/>
                        </a:rPr>
                        <a:t>bit）</a:t>
                      </a:r>
                      <a:endParaRPr lang="en-US" sz="700" kern="100">
                        <a:effectLst/>
                        <a:latin typeface="Calibri" panose="020F0502020204030204" pitchFamily="34" charset="0"/>
                      </a:endParaRPr>
                    </a:p>
                  </a:txBody>
                  <a:tcPr marL="33986" marR="33986" marT="22657" marB="22657"/>
                </a:tc>
                <a:tc rowSpan="2">
                  <a:txBody>
                    <a:bodyPr/>
                    <a:lstStyle/>
                    <a:p>
                      <a:pPr marL="0" marR="0" algn="ctr">
                        <a:lnSpc>
                          <a:spcPct val="120000"/>
                        </a:lnSpc>
                        <a:spcBef>
                          <a:spcPts val="0"/>
                        </a:spcBef>
                        <a:spcAft>
                          <a:spcPts val="0"/>
                        </a:spcAft>
                      </a:pPr>
                      <a:r>
                        <a:rPr lang="zh-CN" altLang="en-US" sz="700" kern="100">
                          <a:effectLst/>
                        </a:rPr>
                        <a:t>功能描述</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3486562497"/>
                  </a:ext>
                </a:extLst>
              </a:tr>
              <a:tr h="190322">
                <a:tc vMerge="1">
                  <a:txBody>
                    <a:bodyPr/>
                    <a:lstStyle/>
                    <a:p>
                      <a:endParaRPr lang="zh-CN" altLang="en-US"/>
                    </a:p>
                  </a:txBody>
                  <a:tcPr/>
                </a:tc>
                <a:tc>
                  <a:txBody>
                    <a:bodyPr/>
                    <a:lstStyle/>
                    <a:p>
                      <a:pPr marL="0" marR="0" algn="ctr">
                        <a:lnSpc>
                          <a:spcPct val="120000"/>
                        </a:lnSpc>
                        <a:spcBef>
                          <a:spcPts val="0"/>
                        </a:spcBef>
                        <a:spcAft>
                          <a:spcPts val="0"/>
                        </a:spcAft>
                      </a:pPr>
                      <a:r>
                        <a:rPr lang="en-US" sz="700" kern="100">
                          <a:effectLst/>
                        </a:rPr>
                        <a:t>SCI-A</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SCI-B</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SCI-C</a:t>
                      </a:r>
                      <a:endParaRPr lang="en-US" sz="700" kern="100">
                        <a:effectLst/>
                        <a:latin typeface="Calibri" panose="020F0502020204030204" pitchFamily="34" charset="0"/>
                      </a:endParaRPr>
                    </a:p>
                  </a:txBody>
                  <a:tcPr marL="33986" marR="33986" marT="22657" marB="22657"/>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2379489"/>
                  </a:ext>
                </a:extLst>
              </a:tr>
              <a:tr h="235637">
                <a:tc>
                  <a:txBody>
                    <a:bodyPr/>
                    <a:lstStyle/>
                    <a:p>
                      <a:pPr marL="0" marR="0" algn="ctr">
                        <a:lnSpc>
                          <a:spcPct val="120000"/>
                        </a:lnSpc>
                        <a:spcBef>
                          <a:spcPts val="0"/>
                        </a:spcBef>
                        <a:spcAft>
                          <a:spcPts val="0"/>
                        </a:spcAft>
                      </a:pPr>
                      <a:r>
                        <a:rPr lang="en-US" sz="700" kern="100">
                          <a:effectLst/>
                        </a:rPr>
                        <a:t>SCICCR</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7050</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7750</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7770</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通信控制寄存器</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4014662406"/>
                  </a:ext>
                </a:extLst>
              </a:tr>
              <a:tr h="235637">
                <a:tc>
                  <a:txBody>
                    <a:bodyPr/>
                    <a:lstStyle/>
                    <a:p>
                      <a:pPr marL="0" marR="0" algn="ctr">
                        <a:lnSpc>
                          <a:spcPct val="120000"/>
                        </a:lnSpc>
                        <a:spcBef>
                          <a:spcPts val="0"/>
                        </a:spcBef>
                        <a:spcAft>
                          <a:spcPts val="0"/>
                        </a:spcAft>
                      </a:pPr>
                      <a:r>
                        <a:rPr lang="en-US" sz="700" kern="100">
                          <a:effectLst/>
                        </a:rPr>
                        <a:t>SCICTL1</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7051</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7751</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7771</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控制寄存器</a:t>
                      </a:r>
                      <a:r>
                        <a:rPr lang="en-US" altLang="zh-CN" sz="700" kern="100">
                          <a:effectLst/>
                        </a:rPr>
                        <a:t>1</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1843959236"/>
                  </a:ext>
                </a:extLst>
              </a:tr>
              <a:tr h="235637">
                <a:tc>
                  <a:txBody>
                    <a:bodyPr/>
                    <a:lstStyle/>
                    <a:p>
                      <a:pPr marL="0" marR="0" algn="ctr">
                        <a:lnSpc>
                          <a:spcPct val="120000"/>
                        </a:lnSpc>
                        <a:spcBef>
                          <a:spcPts val="0"/>
                        </a:spcBef>
                        <a:spcAft>
                          <a:spcPts val="0"/>
                        </a:spcAft>
                      </a:pPr>
                      <a:r>
                        <a:rPr lang="en-US" sz="700" kern="100">
                          <a:effectLst/>
                        </a:rPr>
                        <a:t>SCIHBAUD</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7052</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7752</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7772</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波特率寄存器高字节</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2709617241"/>
                  </a:ext>
                </a:extLst>
              </a:tr>
              <a:tr h="235637">
                <a:tc>
                  <a:txBody>
                    <a:bodyPr/>
                    <a:lstStyle/>
                    <a:p>
                      <a:pPr marL="0" marR="0" algn="ctr">
                        <a:lnSpc>
                          <a:spcPct val="120000"/>
                        </a:lnSpc>
                        <a:spcBef>
                          <a:spcPts val="0"/>
                        </a:spcBef>
                        <a:spcAft>
                          <a:spcPts val="0"/>
                        </a:spcAft>
                      </a:pPr>
                      <a:r>
                        <a:rPr lang="en-US" sz="700" kern="100">
                          <a:effectLst/>
                        </a:rPr>
                        <a:t>SCILBAUD</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7053</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7753</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7773</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波特率寄存器低字节</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3931584273"/>
                  </a:ext>
                </a:extLst>
              </a:tr>
              <a:tr h="235637">
                <a:tc>
                  <a:txBody>
                    <a:bodyPr/>
                    <a:lstStyle/>
                    <a:p>
                      <a:pPr marL="0" marR="0" algn="ctr">
                        <a:lnSpc>
                          <a:spcPct val="120000"/>
                        </a:lnSpc>
                        <a:spcBef>
                          <a:spcPts val="0"/>
                        </a:spcBef>
                        <a:spcAft>
                          <a:spcPts val="0"/>
                        </a:spcAft>
                      </a:pPr>
                      <a:r>
                        <a:rPr lang="en-US" sz="700" kern="100" dirty="0">
                          <a:effectLst/>
                        </a:rPr>
                        <a:t>SCICTL2</a:t>
                      </a:r>
                      <a:endParaRPr lang="en-US" sz="700" kern="100" dirty="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7054</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7754</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7774</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控制寄存器</a:t>
                      </a:r>
                      <a:r>
                        <a:rPr lang="en-US" altLang="zh-CN" sz="700" kern="100">
                          <a:effectLst/>
                        </a:rPr>
                        <a:t>2</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1348594251"/>
                  </a:ext>
                </a:extLst>
              </a:tr>
              <a:tr h="235637">
                <a:tc>
                  <a:txBody>
                    <a:bodyPr/>
                    <a:lstStyle/>
                    <a:p>
                      <a:pPr marL="0" marR="0" algn="ctr">
                        <a:lnSpc>
                          <a:spcPct val="120000"/>
                        </a:lnSpc>
                        <a:spcBef>
                          <a:spcPts val="0"/>
                        </a:spcBef>
                        <a:spcAft>
                          <a:spcPts val="0"/>
                        </a:spcAft>
                      </a:pPr>
                      <a:r>
                        <a:rPr lang="en-US" sz="700" kern="100">
                          <a:effectLst/>
                        </a:rPr>
                        <a:t>SCIRXST</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7055</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7755</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7775</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接收状态寄存器</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573034020"/>
                  </a:ext>
                </a:extLst>
              </a:tr>
              <a:tr h="235637">
                <a:tc>
                  <a:txBody>
                    <a:bodyPr/>
                    <a:lstStyle/>
                    <a:p>
                      <a:pPr marL="0" marR="0" algn="ctr">
                        <a:lnSpc>
                          <a:spcPct val="120000"/>
                        </a:lnSpc>
                        <a:spcBef>
                          <a:spcPts val="0"/>
                        </a:spcBef>
                        <a:spcAft>
                          <a:spcPts val="0"/>
                        </a:spcAft>
                      </a:pPr>
                      <a:r>
                        <a:rPr lang="en-US" sz="700" kern="100">
                          <a:effectLst/>
                        </a:rPr>
                        <a:t>SCIRXEMU</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7056</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7756</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7776</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dirty="0">
                          <a:effectLst/>
                        </a:rPr>
                        <a:t>1</a:t>
                      </a:r>
                      <a:endParaRPr lang="zh-CN" altLang="en-US" sz="700" kern="100" dirty="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仿真缓冲寄存器</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58056746"/>
                  </a:ext>
                </a:extLst>
              </a:tr>
              <a:tr h="235637">
                <a:tc>
                  <a:txBody>
                    <a:bodyPr/>
                    <a:lstStyle/>
                    <a:p>
                      <a:pPr marL="0" marR="0" algn="ctr">
                        <a:lnSpc>
                          <a:spcPct val="120000"/>
                        </a:lnSpc>
                        <a:spcBef>
                          <a:spcPts val="0"/>
                        </a:spcBef>
                        <a:spcAft>
                          <a:spcPts val="0"/>
                        </a:spcAft>
                      </a:pPr>
                      <a:r>
                        <a:rPr lang="en-US" sz="700" kern="100">
                          <a:effectLst/>
                        </a:rPr>
                        <a:t>SCIRXBUF</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7057</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7757</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7777</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接收数据缓冲寄存器</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3866887700"/>
                  </a:ext>
                </a:extLst>
              </a:tr>
              <a:tr h="235637">
                <a:tc>
                  <a:txBody>
                    <a:bodyPr/>
                    <a:lstStyle/>
                    <a:p>
                      <a:pPr marL="0" marR="0" algn="ctr">
                        <a:lnSpc>
                          <a:spcPct val="120000"/>
                        </a:lnSpc>
                        <a:spcBef>
                          <a:spcPts val="0"/>
                        </a:spcBef>
                        <a:spcAft>
                          <a:spcPts val="0"/>
                        </a:spcAft>
                      </a:pPr>
                      <a:r>
                        <a:rPr lang="en-US" sz="700" kern="100">
                          <a:effectLst/>
                        </a:rPr>
                        <a:t>SCITXBUF</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7059</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7759</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7779</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a:effectLst/>
                        </a:rPr>
                        <a:t>发送数据缓冲寄存器</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2897448422"/>
                  </a:ext>
                </a:extLst>
              </a:tr>
              <a:tr h="235637">
                <a:tc>
                  <a:txBody>
                    <a:bodyPr/>
                    <a:lstStyle/>
                    <a:p>
                      <a:pPr marL="0" marR="0" algn="ctr">
                        <a:lnSpc>
                          <a:spcPct val="120000"/>
                        </a:lnSpc>
                        <a:spcBef>
                          <a:spcPts val="0"/>
                        </a:spcBef>
                        <a:spcAft>
                          <a:spcPts val="0"/>
                        </a:spcAft>
                      </a:pPr>
                      <a:r>
                        <a:rPr lang="en-US" sz="700" kern="100">
                          <a:effectLst/>
                        </a:rPr>
                        <a:t>SCIFFTX</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705A</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775A</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777A</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FIFO</a:t>
                      </a:r>
                      <a:r>
                        <a:rPr lang="zh-CN" altLang="en-US" sz="700" kern="100">
                          <a:effectLst/>
                        </a:rPr>
                        <a:t>发送寄存器</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110623319"/>
                  </a:ext>
                </a:extLst>
              </a:tr>
              <a:tr h="235637">
                <a:tc>
                  <a:txBody>
                    <a:bodyPr/>
                    <a:lstStyle/>
                    <a:p>
                      <a:pPr marL="0" marR="0" algn="ctr">
                        <a:lnSpc>
                          <a:spcPct val="120000"/>
                        </a:lnSpc>
                        <a:spcBef>
                          <a:spcPts val="0"/>
                        </a:spcBef>
                        <a:spcAft>
                          <a:spcPts val="0"/>
                        </a:spcAft>
                      </a:pPr>
                      <a:r>
                        <a:rPr lang="en-US" sz="700" kern="100">
                          <a:effectLst/>
                        </a:rPr>
                        <a:t>SCIFFRX</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705B</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775B</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777B</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FIFO</a:t>
                      </a:r>
                      <a:r>
                        <a:rPr lang="zh-CN" altLang="en-US" sz="700" kern="100">
                          <a:effectLst/>
                        </a:rPr>
                        <a:t>接收寄存器</a:t>
                      </a:r>
                      <a:endParaRPr lang="zh-CN" altLang="en-US" sz="700" kern="100">
                        <a:effectLst/>
                        <a:latin typeface="Calibri" panose="020F0502020204030204" pitchFamily="34" charset="0"/>
                      </a:endParaRPr>
                    </a:p>
                  </a:txBody>
                  <a:tcPr marL="33986" marR="33986" marT="22657" marB="22657"/>
                </a:tc>
                <a:extLst>
                  <a:ext uri="{0D108BD9-81ED-4DB2-BD59-A6C34878D82A}">
                    <a16:rowId xmlns:a16="http://schemas.microsoft.com/office/drawing/2014/main" val="2530999217"/>
                  </a:ext>
                </a:extLst>
              </a:tr>
              <a:tr h="235637">
                <a:tc>
                  <a:txBody>
                    <a:bodyPr/>
                    <a:lstStyle/>
                    <a:p>
                      <a:pPr marL="0" marR="0" algn="ctr">
                        <a:lnSpc>
                          <a:spcPct val="120000"/>
                        </a:lnSpc>
                        <a:spcBef>
                          <a:spcPts val="0"/>
                        </a:spcBef>
                        <a:spcAft>
                          <a:spcPts val="0"/>
                        </a:spcAft>
                      </a:pPr>
                      <a:r>
                        <a:rPr lang="en-US" sz="700" kern="100">
                          <a:effectLst/>
                        </a:rPr>
                        <a:t>SCIFFCT</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705C</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775C</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777C</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dirty="0">
                          <a:effectLst/>
                        </a:rPr>
                        <a:t>FIFO</a:t>
                      </a:r>
                      <a:r>
                        <a:rPr lang="zh-CN" altLang="en-US" sz="700" kern="100" dirty="0">
                          <a:effectLst/>
                        </a:rPr>
                        <a:t>控制寄存器</a:t>
                      </a:r>
                      <a:endParaRPr lang="zh-CN" altLang="en-US" sz="700" kern="100" dirty="0">
                        <a:effectLst/>
                        <a:latin typeface="Calibri" panose="020F0502020204030204" pitchFamily="34" charset="0"/>
                      </a:endParaRPr>
                    </a:p>
                  </a:txBody>
                  <a:tcPr marL="33986" marR="33986" marT="22657" marB="22657"/>
                </a:tc>
                <a:extLst>
                  <a:ext uri="{0D108BD9-81ED-4DB2-BD59-A6C34878D82A}">
                    <a16:rowId xmlns:a16="http://schemas.microsoft.com/office/drawing/2014/main" val="1742068081"/>
                  </a:ext>
                </a:extLst>
              </a:tr>
              <a:tr h="235637">
                <a:tc>
                  <a:txBody>
                    <a:bodyPr/>
                    <a:lstStyle/>
                    <a:p>
                      <a:pPr marL="0" marR="0" algn="ctr">
                        <a:lnSpc>
                          <a:spcPct val="120000"/>
                        </a:lnSpc>
                        <a:spcBef>
                          <a:spcPts val="0"/>
                        </a:spcBef>
                        <a:spcAft>
                          <a:spcPts val="0"/>
                        </a:spcAft>
                      </a:pPr>
                      <a:r>
                        <a:rPr lang="en-US" sz="700" kern="100">
                          <a:effectLst/>
                        </a:rPr>
                        <a:t>SCIPRI</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705F</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775F</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sz="700" kern="100">
                          <a:effectLst/>
                        </a:rPr>
                        <a:t>0x0000 777F</a:t>
                      </a:r>
                      <a:endParaRPr 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en-US" altLang="zh-CN" sz="700" kern="100">
                          <a:effectLst/>
                        </a:rPr>
                        <a:t>1</a:t>
                      </a:r>
                      <a:endParaRPr lang="zh-CN" altLang="en-US" sz="700" kern="100">
                        <a:effectLst/>
                        <a:latin typeface="Calibri" panose="020F0502020204030204" pitchFamily="34" charset="0"/>
                      </a:endParaRPr>
                    </a:p>
                  </a:txBody>
                  <a:tcPr marL="33986" marR="33986" marT="22657" marB="22657"/>
                </a:tc>
                <a:tc>
                  <a:txBody>
                    <a:bodyPr/>
                    <a:lstStyle/>
                    <a:p>
                      <a:pPr marL="0" marR="0" algn="ctr">
                        <a:lnSpc>
                          <a:spcPct val="120000"/>
                        </a:lnSpc>
                        <a:spcBef>
                          <a:spcPts val="0"/>
                        </a:spcBef>
                        <a:spcAft>
                          <a:spcPts val="0"/>
                        </a:spcAft>
                      </a:pPr>
                      <a:r>
                        <a:rPr lang="zh-CN" altLang="en-US" sz="700" kern="100" dirty="0">
                          <a:effectLst/>
                        </a:rPr>
                        <a:t>优先权控制寄存器</a:t>
                      </a:r>
                      <a:endParaRPr lang="zh-CN" altLang="en-US" sz="700" kern="100" dirty="0">
                        <a:effectLst/>
                        <a:latin typeface="Calibri" panose="020F0502020204030204" pitchFamily="34" charset="0"/>
                      </a:endParaRPr>
                    </a:p>
                  </a:txBody>
                  <a:tcPr marL="33986" marR="33986" marT="22657" marB="22657"/>
                </a:tc>
                <a:extLst>
                  <a:ext uri="{0D108BD9-81ED-4DB2-BD59-A6C34878D82A}">
                    <a16:rowId xmlns:a16="http://schemas.microsoft.com/office/drawing/2014/main" val="838373647"/>
                  </a:ext>
                </a:extLst>
              </a:tr>
            </a:tbl>
          </a:graphicData>
        </a:graphic>
      </p:graphicFrame>
      <p:sp>
        <p:nvSpPr>
          <p:cNvPr id="4" name="矩形 3"/>
          <p:cNvSpPr/>
          <p:nvPr/>
        </p:nvSpPr>
        <p:spPr>
          <a:xfrm>
            <a:off x="5004048" y="1563638"/>
            <a:ext cx="3960440" cy="2246769"/>
          </a:xfrm>
          <a:prstGeom prst="rect">
            <a:avLst/>
          </a:prstGeom>
        </p:spPr>
        <p:txBody>
          <a:bodyPr wrap="square">
            <a:spAutoFit/>
          </a:bodyPr>
          <a:lstStyle/>
          <a:p>
            <a:pPr algn="just"/>
            <a:r>
              <a:rPr lang="en-US" altLang="zh-CN" sz="2000" kern="100" dirty="0" smtClean="0">
                <a:solidFill>
                  <a:schemeClr val="tx1">
                    <a:lumMod val="65000"/>
                    <a:lumOff val="35000"/>
                  </a:schemeClr>
                </a:solidFill>
                <a:latin typeface="+mn-ea"/>
              </a:rPr>
              <a:t>      TMS320F28335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模块具有相同功能的串行通信接口</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SCI-C</a:t>
            </a:r>
            <a:r>
              <a:rPr lang="zh-CN" altLang="en-US" sz="2000" kern="100" dirty="0">
                <a:solidFill>
                  <a:schemeClr val="tx1">
                    <a:lumMod val="65000"/>
                    <a:lumOff val="35000"/>
                  </a:schemeClr>
                </a:solidFill>
                <a:latin typeface="+mn-ea"/>
              </a:rPr>
              <a:t>，也就是说体现到硬件上的话，</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可支持三个串口。</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SCI-C</a:t>
            </a:r>
            <a:r>
              <a:rPr lang="zh-CN" altLang="en-US" sz="2000" kern="100" dirty="0">
                <a:solidFill>
                  <a:schemeClr val="tx1">
                    <a:lumMod val="65000"/>
                    <a:lumOff val="35000"/>
                  </a:schemeClr>
                </a:solidFill>
                <a:latin typeface="+mn-ea"/>
              </a:rPr>
              <a:t>就像三胞胎一样，具有相同的寄存器，如</a:t>
            </a:r>
            <a:r>
              <a:rPr lang="zh-CN" altLang="en-US" sz="2000" kern="100" dirty="0" smtClean="0">
                <a:solidFill>
                  <a:schemeClr val="tx1">
                    <a:lumMod val="65000"/>
                    <a:lumOff val="35000"/>
                  </a:schemeClr>
                </a:solidFill>
                <a:latin typeface="+mn-ea"/>
              </a:rPr>
              <a:t>表所</a:t>
            </a:r>
            <a:r>
              <a:rPr lang="zh-CN" altLang="en-US" sz="2000" kern="100" dirty="0">
                <a:solidFill>
                  <a:schemeClr val="tx1">
                    <a:lumMod val="65000"/>
                    <a:lumOff val="35000"/>
                  </a:schemeClr>
                </a:solidFill>
                <a:latin typeface="+mn-ea"/>
              </a:rPr>
              <a:t>示。</a:t>
            </a:r>
          </a:p>
        </p:txBody>
      </p:sp>
    </p:spTree>
    <p:extLst>
      <p:ext uri="{BB962C8B-B14F-4D97-AF65-F5344CB8AC3E}">
        <p14:creationId xmlns:p14="http://schemas.microsoft.com/office/powerpoint/2010/main" val="20199948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a:t>
            </a:r>
            <a:r>
              <a:rPr lang="en-US" altLang="zh-CN" dirty="0" smtClean="0"/>
              <a:t>C</a:t>
            </a:r>
            <a:r>
              <a:rPr lang="zh-CN" altLang="en-US" dirty="0" smtClean="0"/>
              <a:t>语言访问</a:t>
            </a:r>
            <a:r>
              <a:rPr lang="en-US" altLang="zh-CN" dirty="0" smtClean="0"/>
              <a:t>·</a:t>
            </a:r>
            <a:r>
              <a:rPr lang="zh-CN" altLang="en-US" dirty="0"/>
              <a:t>了解</a:t>
            </a:r>
            <a:r>
              <a:rPr lang="en-US" altLang="zh-CN" dirty="0"/>
              <a:t>SCI</a:t>
            </a:r>
            <a:r>
              <a:rPr lang="zh-CN" altLang="en-US" dirty="0"/>
              <a:t>的寄存器</a:t>
            </a:r>
          </a:p>
        </p:txBody>
      </p:sp>
      <p:sp>
        <p:nvSpPr>
          <p:cNvPr id="4" name="矩形 3"/>
          <p:cNvSpPr/>
          <p:nvPr/>
        </p:nvSpPr>
        <p:spPr>
          <a:xfrm>
            <a:off x="611560" y="1131590"/>
            <a:ext cx="8064896" cy="3477875"/>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从表中可看出，</a:t>
            </a:r>
            <a:r>
              <a:rPr lang="zh-CN" altLang="en-US" sz="2000" kern="100" dirty="0">
                <a:solidFill>
                  <a:schemeClr val="tx1">
                    <a:lumMod val="65000"/>
                    <a:lumOff val="35000"/>
                  </a:schemeClr>
                </a:solidFill>
                <a:latin typeface="+mn-ea"/>
              </a:rPr>
              <a:t>外设</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的每一个寄存器都占据</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个字节，即</a:t>
            </a:r>
            <a:r>
              <a:rPr lang="en-US" altLang="zh-CN" sz="2000" kern="100" dirty="0">
                <a:solidFill>
                  <a:schemeClr val="tx1">
                    <a:lumMod val="65000"/>
                    <a:lumOff val="35000"/>
                  </a:schemeClr>
                </a:solidFill>
                <a:latin typeface="+mn-ea"/>
              </a:rPr>
              <a:t>16</a:t>
            </a:r>
            <a:r>
              <a:rPr lang="zh-CN" altLang="en-US" sz="2000" kern="100" dirty="0">
                <a:solidFill>
                  <a:schemeClr val="tx1">
                    <a:lumMod val="65000"/>
                    <a:lumOff val="35000"/>
                  </a:schemeClr>
                </a:solidFill>
                <a:latin typeface="+mn-ea"/>
              </a:rPr>
              <a:t>位宽度。从其地址分布来看，</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的寄存器地址从</a:t>
            </a:r>
            <a:r>
              <a:rPr lang="en-US" altLang="zh-CN" sz="2000" kern="100" dirty="0">
                <a:solidFill>
                  <a:schemeClr val="tx1">
                    <a:lumMod val="65000"/>
                    <a:lumOff val="35000"/>
                  </a:schemeClr>
                </a:solidFill>
                <a:latin typeface="+mn-ea"/>
              </a:rPr>
              <a:t>0x0000 7050</a:t>
            </a:r>
            <a:r>
              <a:rPr lang="zh-CN" altLang="en-US" sz="2000" kern="100" dirty="0">
                <a:solidFill>
                  <a:schemeClr val="tx1">
                    <a:lumMod val="65000"/>
                    <a:lumOff val="35000"/>
                  </a:schemeClr>
                </a:solidFill>
                <a:latin typeface="+mn-ea"/>
              </a:rPr>
              <a:t>到</a:t>
            </a:r>
            <a:r>
              <a:rPr lang="en-US" altLang="zh-CN" sz="2000" kern="100" dirty="0">
                <a:solidFill>
                  <a:schemeClr val="tx1">
                    <a:lumMod val="65000"/>
                    <a:lumOff val="35000"/>
                  </a:schemeClr>
                </a:solidFill>
                <a:latin typeface="+mn-ea"/>
              </a:rPr>
              <a:t>0x0000 705F</a:t>
            </a:r>
            <a:r>
              <a:rPr lang="zh-CN" altLang="en-US" sz="2000" kern="100" dirty="0">
                <a:solidFill>
                  <a:schemeClr val="tx1">
                    <a:lumMod val="65000"/>
                    <a:lumOff val="35000"/>
                  </a:schemeClr>
                </a:solidFill>
                <a:latin typeface="+mn-ea"/>
              </a:rPr>
              <a:t>，中间缺少了</a:t>
            </a:r>
            <a:r>
              <a:rPr lang="en-US" altLang="zh-CN" sz="2000" kern="100" dirty="0">
                <a:solidFill>
                  <a:schemeClr val="tx1">
                    <a:lumMod val="65000"/>
                    <a:lumOff val="35000"/>
                  </a:schemeClr>
                </a:solidFill>
                <a:latin typeface="+mn-ea"/>
              </a:rPr>
              <a:t>0x0000 7058</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0x0000705D</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0x0000 705E</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SCI-B</a:t>
            </a:r>
            <a:r>
              <a:rPr lang="zh-CN" altLang="en-US" sz="2000" kern="100" dirty="0">
                <a:solidFill>
                  <a:schemeClr val="tx1">
                    <a:lumMod val="65000"/>
                    <a:lumOff val="35000"/>
                  </a:schemeClr>
                </a:solidFill>
                <a:latin typeface="+mn-ea"/>
              </a:rPr>
              <a:t>的寄存器地址从</a:t>
            </a:r>
            <a:r>
              <a:rPr lang="en-US" altLang="zh-CN" sz="2000" kern="100" dirty="0">
                <a:solidFill>
                  <a:schemeClr val="tx1">
                    <a:lumMod val="65000"/>
                    <a:lumOff val="35000"/>
                  </a:schemeClr>
                </a:solidFill>
                <a:latin typeface="+mn-ea"/>
              </a:rPr>
              <a:t>0x0000 7750</a:t>
            </a:r>
            <a:r>
              <a:rPr lang="zh-CN" altLang="en-US" sz="2000" kern="100" dirty="0">
                <a:solidFill>
                  <a:schemeClr val="tx1">
                    <a:lumMod val="65000"/>
                    <a:lumOff val="35000"/>
                  </a:schemeClr>
                </a:solidFill>
                <a:latin typeface="+mn-ea"/>
              </a:rPr>
              <a:t>到</a:t>
            </a:r>
            <a:r>
              <a:rPr lang="en-US" altLang="zh-CN" sz="2000" kern="100" dirty="0">
                <a:solidFill>
                  <a:schemeClr val="tx1">
                    <a:lumMod val="65000"/>
                    <a:lumOff val="35000"/>
                  </a:schemeClr>
                </a:solidFill>
                <a:latin typeface="+mn-ea"/>
              </a:rPr>
              <a:t>0x0000 775F</a:t>
            </a:r>
            <a:r>
              <a:rPr lang="zh-CN" altLang="en-US" sz="2000" kern="100" dirty="0">
                <a:solidFill>
                  <a:schemeClr val="tx1">
                    <a:lumMod val="65000"/>
                    <a:lumOff val="35000"/>
                  </a:schemeClr>
                </a:solidFill>
                <a:latin typeface="+mn-ea"/>
              </a:rPr>
              <a:t>，中间缺少了</a:t>
            </a:r>
            <a:r>
              <a:rPr lang="en-US" altLang="zh-CN" sz="2000" kern="100" dirty="0">
                <a:solidFill>
                  <a:schemeClr val="tx1">
                    <a:lumMod val="65000"/>
                    <a:lumOff val="35000"/>
                  </a:schemeClr>
                </a:solidFill>
                <a:latin typeface="+mn-ea"/>
              </a:rPr>
              <a:t>0x0000 7758</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0x0000775D</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0x0000 775E</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SCI-C</a:t>
            </a:r>
            <a:r>
              <a:rPr lang="zh-CN" altLang="en-US" sz="2000" kern="100" dirty="0">
                <a:solidFill>
                  <a:schemeClr val="tx1">
                    <a:lumMod val="65000"/>
                    <a:lumOff val="35000"/>
                  </a:schemeClr>
                </a:solidFill>
                <a:latin typeface="+mn-ea"/>
              </a:rPr>
              <a:t>的寄存器地址从</a:t>
            </a:r>
            <a:r>
              <a:rPr lang="en-US" altLang="zh-CN" sz="2000" kern="100" dirty="0">
                <a:solidFill>
                  <a:schemeClr val="tx1">
                    <a:lumMod val="65000"/>
                    <a:lumOff val="35000"/>
                  </a:schemeClr>
                </a:solidFill>
                <a:latin typeface="+mn-ea"/>
              </a:rPr>
              <a:t>0x0000 7770</a:t>
            </a:r>
            <a:r>
              <a:rPr lang="zh-CN" altLang="en-US" sz="2000" kern="100" dirty="0">
                <a:solidFill>
                  <a:schemeClr val="tx1">
                    <a:lumMod val="65000"/>
                    <a:lumOff val="35000"/>
                  </a:schemeClr>
                </a:solidFill>
                <a:latin typeface="+mn-ea"/>
              </a:rPr>
              <a:t>到</a:t>
            </a:r>
            <a:r>
              <a:rPr lang="en-US" altLang="zh-CN" sz="2000" kern="100" dirty="0">
                <a:solidFill>
                  <a:schemeClr val="tx1">
                    <a:lumMod val="65000"/>
                    <a:lumOff val="35000"/>
                  </a:schemeClr>
                </a:solidFill>
                <a:latin typeface="+mn-ea"/>
              </a:rPr>
              <a:t>0x0000 777F</a:t>
            </a:r>
            <a:r>
              <a:rPr lang="zh-CN" altLang="en-US" sz="2000" kern="100" dirty="0">
                <a:solidFill>
                  <a:schemeClr val="tx1">
                    <a:lumMod val="65000"/>
                    <a:lumOff val="35000"/>
                  </a:schemeClr>
                </a:solidFill>
                <a:latin typeface="+mn-ea"/>
              </a:rPr>
              <a:t>，中间缺少了</a:t>
            </a:r>
            <a:r>
              <a:rPr lang="en-US" altLang="zh-CN" sz="2000" kern="100" dirty="0">
                <a:solidFill>
                  <a:schemeClr val="tx1">
                    <a:lumMod val="65000"/>
                    <a:lumOff val="35000"/>
                  </a:schemeClr>
                </a:solidFill>
                <a:latin typeface="+mn-ea"/>
              </a:rPr>
              <a:t>0x0000 7758</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0x0000775D</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0x0000 775E</a:t>
            </a:r>
            <a:r>
              <a:rPr lang="zh-CN" altLang="en-US" sz="2000" kern="100" dirty="0">
                <a:solidFill>
                  <a:schemeClr val="tx1">
                    <a:lumMod val="65000"/>
                    <a:lumOff val="35000"/>
                  </a:schemeClr>
                </a:solidFill>
                <a:latin typeface="+mn-ea"/>
              </a:rPr>
              <a:t>。中间缺少的这些地址为系统保留的寄存器空间，暂时还没有使用。表</a:t>
            </a:r>
            <a:r>
              <a:rPr lang="en-US" altLang="zh-CN" sz="2000" kern="100" dirty="0">
                <a:solidFill>
                  <a:schemeClr val="tx1">
                    <a:lumMod val="65000"/>
                    <a:lumOff val="35000"/>
                  </a:schemeClr>
                </a:solidFill>
                <a:latin typeface="+mn-ea"/>
              </a:rPr>
              <a:t>3.1</a:t>
            </a:r>
            <a:r>
              <a:rPr lang="zh-CN" altLang="en-US" sz="2000" kern="100" dirty="0">
                <a:solidFill>
                  <a:schemeClr val="tx1">
                    <a:lumMod val="65000"/>
                    <a:lumOff val="35000"/>
                  </a:schemeClr>
                </a:solidFill>
                <a:latin typeface="+mn-ea"/>
              </a:rPr>
              <a:t>所列出的寄存器位于</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存储器空间的外设帧</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内，是在物理上实实在在存在的存储器单元。实际上，这些寄存器就是预定义了具体功能的存储单元，系统会根据这些存储单元具体的配置来进行工作。</a:t>
            </a:r>
          </a:p>
        </p:txBody>
      </p:sp>
    </p:spTree>
    <p:extLst>
      <p:ext uri="{BB962C8B-B14F-4D97-AF65-F5344CB8AC3E}">
        <p14:creationId xmlns:p14="http://schemas.microsoft.com/office/powerpoint/2010/main" val="828339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a:t>
            </a:r>
            <a:r>
              <a:rPr lang="en-US" altLang="zh-CN" dirty="0" smtClean="0"/>
              <a:t>C</a:t>
            </a:r>
            <a:r>
              <a:rPr lang="zh-CN" altLang="en-US" dirty="0" smtClean="0"/>
              <a:t>语言访问</a:t>
            </a:r>
            <a:r>
              <a:rPr lang="en-US" altLang="zh-CN" dirty="0" smtClean="0"/>
              <a:t>·</a:t>
            </a:r>
            <a:r>
              <a:rPr lang="zh-CN" altLang="en-US" dirty="0"/>
              <a:t>了解</a:t>
            </a:r>
            <a:r>
              <a:rPr lang="en-US" altLang="zh-CN" dirty="0"/>
              <a:t>SCI</a:t>
            </a:r>
            <a:r>
              <a:rPr lang="zh-CN" altLang="en-US" dirty="0"/>
              <a:t>的寄存器</a:t>
            </a:r>
          </a:p>
        </p:txBody>
      </p:sp>
      <p:sp>
        <p:nvSpPr>
          <p:cNvPr id="4" name="矩形 3"/>
          <p:cNvSpPr/>
          <p:nvPr/>
        </p:nvSpPr>
        <p:spPr>
          <a:xfrm>
            <a:off x="906976" y="1910030"/>
            <a:ext cx="7337431" cy="1323439"/>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在</a:t>
            </a:r>
            <a:r>
              <a:rPr lang="zh-CN" altLang="en-US" sz="2000" kern="100" dirty="0">
                <a:solidFill>
                  <a:schemeClr val="tx1">
                    <a:lumMod val="65000"/>
                    <a:lumOff val="35000"/>
                  </a:schemeClr>
                </a:solidFill>
                <a:latin typeface="+mn-ea"/>
              </a:rPr>
              <a:t>自然语言中去描述</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寄存器</a:t>
            </a:r>
            <a:r>
              <a:rPr lang="en-US" altLang="zh-CN" sz="2000" kern="100" dirty="0">
                <a:solidFill>
                  <a:schemeClr val="tx1">
                    <a:lumMod val="65000"/>
                    <a:lumOff val="35000"/>
                  </a:schemeClr>
                </a:solidFill>
                <a:latin typeface="+mn-ea"/>
              </a:rPr>
              <a:t>SCICCR</a:t>
            </a:r>
            <a:r>
              <a:rPr lang="zh-CN" altLang="en-US" sz="2000" kern="100" dirty="0">
                <a:solidFill>
                  <a:schemeClr val="tx1">
                    <a:lumMod val="65000"/>
                    <a:lumOff val="35000"/>
                  </a:schemeClr>
                </a:solidFill>
                <a:latin typeface="+mn-ea"/>
              </a:rPr>
              <a:t>的某个位的时候，可以读作“</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的通信控制寄存器</a:t>
            </a:r>
            <a:r>
              <a:rPr lang="en-US" altLang="zh-CN" sz="2000" kern="100" dirty="0">
                <a:solidFill>
                  <a:schemeClr val="tx1">
                    <a:lumMod val="65000"/>
                    <a:lumOff val="35000"/>
                  </a:schemeClr>
                </a:solidFill>
                <a:latin typeface="+mn-ea"/>
              </a:rPr>
              <a:t>SCICCR</a:t>
            </a:r>
            <a:r>
              <a:rPr lang="zh-CN" altLang="en-US" sz="2000" kern="100" dirty="0">
                <a:solidFill>
                  <a:schemeClr val="tx1">
                    <a:lumMod val="65000"/>
                    <a:lumOff val="35000"/>
                  </a:schemeClr>
                </a:solidFill>
                <a:latin typeface="+mn-ea"/>
              </a:rPr>
              <a:t>的第</a:t>
            </a:r>
            <a:r>
              <a:rPr lang="en-US" altLang="zh-CN" sz="2000" kern="100" dirty="0">
                <a:solidFill>
                  <a:schemeClr val="tx1">
                    <a:lumMod val="65000"/>
                    <a:lumOff val="35000"/>
                  </a:schemeClr>
                </a:solidFill>
                <a:latin typeface="+mn-ea"/>
              </a:rPr>
              <a:t>x</a:t>
            </a:r>
            <a:r>
              <a:rPr lang="zh-CN" altLang="en-US" sz="2000" kern="100" dirty="0">
                <a:solidFill>
                  <a:schemeClr val="tx1">
                    <a:lumMod val="65000"/>
                    <a:lumOff val="35000"/>
                  </a:schemeClr>
                </a:solidFill>
                <a:latin typeface="+mn-ea"/>
              </a:rPr>
              <a:t>位”。这么读的时候第一反应是什么？这不是和</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语言结构体成员的表述方式一样吗？说明</a:t>
            </a:r>
            <a:r>
              <a:rPr lang="en-US" altLang="zh-CN" sz="2000" kern="100" dirty="0">
                <a:solidFill>
                  <a:schemeClr val="tx1">
                    <a:lumMod val="65000"/>
                    <a:lumOff val="35000"/>
                  </a:schemeClr>
                </a:solidFill>
                <a:latin typeface="+mn-ea"/>
              </a:rPr>
              <a:t>SCI-A</a:t>
            </a:r>
            <a:r>
              <a:rPr lang="zh-CN" altLang="en-US" sz="2000" kern="100" dirty="0">
                <a:solidFill>
                  <a:schemeClr val="tx1">
                    <a:lumMod val="65000"/>
                    <a:lumOff val="35000"/>
                  </a:schemeClr>
                </a:solidFill>
                <a:latin typeface="+mn-ea"/>
              </a:rPr>
              <a:t>的寄存器可以采用结构体的方式来表示。</a:t>
            </a:r>
          </a:p>
        </p:txBody>
      </p:sp>
    </p:spTree>
    <p:extLst>
      <p:ext uri="{BB962C8B-B14F-4D97-AF65-F5344CB8AC3E}">
        <p14:creationId xmlns:p14="http://schemas.microsoft.com/office/powerpoint/2010/main" val="1489971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35" name="MH_SubTitle_1"/>
          <p:cNvSpPr txBox="1">
            <a:spLocks noChangeArrowheads="1"/>
          </p:cNvSpPr>
          <p:nvPr>
            <p:custDataLst>
              <p:tags r:id="rId1"/>
            </p:custDataLst>
          </p:nvPr>
        </p:nvSpPr>
        <p:spPr bwMode="auto">
          <a:xfrm>
            <a:off x="323528" y="699542"/>
            <a:ext cx="8518960" cy="4752528"/>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smtClean="0">
                <a:solidFill>
                  <a:schemeClr val="tx1">
                    <a:lumMod val="65000"/>
                    <a:lumOff val="35000"/>
                  </a:schemeClr>
                </a:solidFill>
                <a:sym typeface="+mn-lt"/>
              </a:rPr>
              <a:t>      C</a:t>
            </a:r>
            <a:r>
              <a:rPr lang="zh-CN" altLang="en-US" sz="2000" b="0" dirty="0">
                <a:solidFill>
                  <a:schemeClr val="tx1">
                    <a:lumMod val="65000"/>
                    <a:lumOff val="35000"/>
                  </a:schemeClr>
                </a:solidFill>
                <a:sym typeface="+mn-lt"/>
              </a:rPr>
              <a:t>语言中一种被称为“位域”或者“位段”的</a:t>
            </a:r>
            <a:r>
              <a:rPr lang="zh-CN" altLang="en-US" sz="2000" b="0" dirty="0" smtClean="0">
                <a:solidFill>
                  <a:schemeClr val="tx1">
                    <a:lumMod val="65000"/>
                    <a:lumOff val="35000"/>
                  </a:schemeClr>
                </a:solidFill>
                <a:sym typeface="+mn-lt"/>
              </a:rPr>
              <a:t>数据结构，即把</a:t>
            </a:r>
            <a:r>
              <a:rPr lang="zh-CN" altLang="en-US" sz="2000" b="0" dirty="0">
                <a:solidFill>
                  <a:schemeClr val="tx1">
                    <a:lumMod val="65000"/>
                    <a:lumOff val="35000"/>
                  </a:schemeClr>
                </a:solidFill>
                <a:sym typeface="+mn-lt"/>
              </a:rPr>
              <a:t>一个字节中的二进制位划分为几个不同的区域，并说明每个区域的位数。每个域都有一个域名，允许在程序中按域名进行操作。位域的定义和位域变量的说明同结构体定义和其成员说明类似，其语法格式为：</a:t>
            </a:r>
          </a:p>
          <a:p>
            <a:pPr marL="0" indent="0">
              <a:buClr>
                <a:schemeClr val="accent2"/>
              </a:buClr>
              <a:buNone/>
            </a:pPr>
            <a:r>
              <a:rPr lang="en-US" altLang="zh-CN" sz="2000" b="0" dirty="0" err="1">
                <a:solidFill>
                  <a:schemeClr val="tx1">
                    <a:lumMod val="65000"/>
                    <a:lumOff val="35000"/>
                  </a:schemeClr>
                </a:solidFill>
                <a:sym typeface="+mn-lt"/>
              </a:rPr>
              <a:t>Struct</a:t>
            </a:r>
            <a:r>
              <a:rPr lang="en-US" altLang="zh-CN" sz="2000" b="0" dirty="0">
                <a:solidFill>
                  <a:schemeClr val="tx1">
                    <a:lumMod val="65000"/>
                    <a:lumOff val="35000"/>
                  </a:schemeClr>
                </a:solidFill>
                <a:sym typeface="+mn-lt"/>
              </a:rPr>
              <a:t> </a:t>
            </a:r>
            <a:r>
              <a:rPr lang="zh-CN" altLang="en-US" sz="2000" b="0" dirty="0">
                <a:solidFill>
                  <a:schemeClr val="tx1">
                    <a:lumMod val="65000"/>
                    <a:lumOff val="35000"/>
                  </a:schemeClr>
                </a:solidFill>
                <a:sym typeface="+mn-lt"/>
              </a:rPr>
              <a:t>位域结构名</a:t>
            </a:r>
          </a:p>
          <a:p>
            <a:pPr marL="0" indent="0">
              <a:buClr>
                <a:schemeClr val="accent2"/>
              </a:buClr>
              <a:buNone/>
            </a:pPr>
            <a:r>
              <a:rPr lang="en-US" altLang="zh-CN" sz="2000" b="0" dirty="0">
                <a:solidFill>
                  <a:schemeClr val="tx1">
                    <a:lumMod val="65000"/>
                    <a:lumOff val="35000"/>
                  </a:schemeClr>
                </a:solidFill>
                <a:sym typeface="+mn-lt"/>
              </a:rPr>
              <a:t>{</a:t>
            </a:r>
          </a:p>
          <a:p>
            <a:pPr marL="0" indent="0">
              <a:buClr>
                <a:schemeClr val="accent2"/>
              </a:buClr>
              <a:buNone/>
            </a:pPr>
            <a:r>
              <a:rPr lang="en-US" altLang="zh-CN" sz="2000" b="0" dirty="0">
                <a:solidFill>
                  <a:schemeClr val="tx1">
                    <a:lumMod val="65000"/>
                    <a:lumOff val="35000"/>
                  </a:schemeClr>
                </a:solidFill>
                <a:sym typeface="+mn-lt"/>
              </a:rPr>
              <a:t>  </a:t>
            </a:r>
            <a:r>
              <a:rPr lang="zh-CN" altLang="en-US" sz="2000" b="0" dirty="0">
                <a:solidFill>
                  <a:schemeClr val="tx1">
                    <a:lumMod val="65000"/>
                    <a:lumOff val="35000"/>
                  </a:schemeClr>
                </a:solidFill>
                <a:sym typeface="+mn-lt"/>
              </a:rPr>
              <a:t>类型说明符 位域名</a:t>
            </a:r>
            <a:r>
              <a:rPr lang="en-US" altLang="zh-CN" sz="2000" b="0" dirty="0">
                <a:solidFill>
                  <a:schemeClr val="tx1">
                    <a:lumMod val="65000"/>
                    <a:lumOff val="35000"/>
                  </a:schemeClr>
                </a:solidFill>
                <a:sym typeface="+mn-lt"/>
              </a:rPr>
              <a:t>1</a:t>
            </a:r>
            <a:r>
              <a:rPr lang="zh-CN" altLang="en-US" sz="2000" b="0" dirty="0">
                <a:solidFill>
                  <a:schemeClr val="tx1">
                    <a:lumMod val="65000"/>
                    <a:lumOff val="35000"/>
                  </a:schemeClr>
                </a:solidFill>
                <a:sym typeface="+mn-lt"/>
              </a:rPr>
              <a:t>：位域长度</a:t>
            </a:r>
            <a:r>
              <a:rPr lang="en-US" altLang="zh-CN" sz="2000" b="0" dirty="0">
                <a:solidFill>
                  <a:schemeClr val="tx1">
                    <a:lumMod val="65000"/>
                    <a:lumOff val="35000"/>
                  </a:schemeClr>
                </a:solidFill>
                <a:sym typeface="+mn-lt"/>
              </a:rPr>
              <a:t>;</a:t>
            </a:r>
          </a:p>
          <a:p>
            <a:pPr marL="0" indent="0">
              <a:buClr>
                <a:schemeClr val="accent2"/>
              </a:buClr>
              <a:buNone/>
            </a:pPr>
            <a:r>
              <a:rPr lang="en-US" altLang="zh-CN" sz="2000" b="0" dirty="0">
                <a:solidFill>
                  <a:schemeClr val="tx1">
                    <a:lumMod val="65000"/>
                    <a:lumOff val="35000"/>
                  </a:schemeClr>
                </a:solidFill>
                <a:sym typeface="+mn-lt"/>
              </a:rPr>
              <a:t>  </a:t>
            </a:r>
            <a:r>
              <a:rPr lang="zh-CN" altLang="en-US" sz="2000" b="0" dirty="0">
                <a:solidFill>
                  <a:schemeClr val="tx1">
                    <a:lumMod val="65000"/>
                    <a:lumOff val="35000"/>
                  </a:schemeClr>
                </a:solidFill>
                <a:sym typeface="+mn-lt"/>
              </a:rPr>
              <a:t>类型说明符 位域名</a:t>
            </a:r>
            <a:r>
              <a:rPr lang="en-US" altLang="zh-CN" sz="2000" b="0" dirty="0">
                <a:solidFill>
                  <a:schemeClr val="tx1">
                    <a:lumMod val="65000"/>
                    <a:lumOff val="35000"/>
                  </a:schemeClr>
                </a:solidFill>
                <a:sym typeface="+mn-lt"/>
              </a:rPr>
              <a:t>2</a:t>
            </a:r>
            <a:r>
              <a:rPr lang="zh-CN" altLang="en-US" sz="2000" b="0" dirty="0">
                <a:solidFill>
                  <a:schemeClr val="tx1">
                    <a:lumMod val="65000"/>
                    <a:lumOff val="35000"/>
                  </a:schemeClr>
                </a:solidFill>
                <a:sym typeface="+mn-lt"/>
              </a:rPr>
              <a:t>：位域长度</a:t>
            </a:r>
            <a:r>
              <a:rPr lang="en-US" altLang="zh-CN" sz="2000" b="0" dirty="0">
                <a:solidFill>
                  <a:schemeClr val="tx1">
                    <a:lumMod val="65000"/>
                    <a:lumOff val="35000"/>
                  </a:schemeClr>
                </a:solidFill>
                <a:sym typeface="+mn-lt"/>
              </a:rPr>
              <a:t>;</a:t>
            </a:r>
          </a:p>
          <a:p>
            <a:pPr marL="0" indent="0">
              <a:buClr>
                <a:schemeClr val="accent2"/>
              </a:buClr>
              <a:buNone/>
            </a:pPr>
            <a:r>
              <a:rPr lang="en-US" altLang="zh-CN" sz="2000" b="0" dirty="0">
                <a:solidFill>
                  <a:schemeClr val="tx1">
                    <a:lumMod val="65000"/>
                    <a:lumOff val="35000"/>
                  </a:schemeClr>
                </a:solidFill>
                <a:sym typeface="+mn-lt"/>
              </a:rPr>
              <a:t>  …</a:t>
            </a:r>
          </a:p>
          <a:p>
            <a:pPr marL="0" indent="0">
              <a:buClr>
                <a:schemeClr val="accent2"/>
              </a:buClr>
              <a:buNone/>
            </a:pPr>
            <a:r>
              <a:rPr lang="en-US" altLang="zh-CN" sz="2000" b="0" dirty="0">
                <a:solidFill>
                  <a:schemeClr val="tx1">
                    <a:lumMod val="65000"/>
                    <a:lumOff val="35000"/>
                  </a:schemeClr>
                </a:solidFill>
                <a:sym typeface="+mn-lt"/>
              </a:rPr>
              <a:t>  </a:t>
            </a:r>
            <a:r>
              <a:rPr lang="zh-CN" altLang="en-US" sz="2000" b="0" dirty="0">
                <a:solidFill>
                  <a:schemeClr val="tx1">
                    <a:lumMod val="65000"/>
                    <a:lumOff val="35000"/>
                  </a:schemeClr>
                </a:solidFill>
                <a:sym typeface="+mn-lt"/>
              </a:rPr>
              <a:t>类型说明符 位域名</a:t>
            </a:r>
            <a:r>
              <a:rPr lang="en-US" altLang="zh-CN" sz="2000" b="0" dirty="0">
                <a:solidFill>
                  <a:schemeClr val="tx1">
                    <a:lumMod val="65000"/>
                    <a:lumOff val="35000"/>
                  </a:schemeClr>
                </a:solidFill>
                <a:sym typeface="+mn-lt"/>
              </a:rPr>
              <a:t>n</a:t>
            </a:r>
            <a:r>
              <a:rPr lang="zh-CN" altLang="en-US" sz="2000" b="0" dirty="0">
                <a:solidFill>
                  <a:schemeClr val="tx1">
                    <a:lumMod val="65000"/>
                    <a:lumOff val="35000"/>
                  </a:schemeClr>
                </a:solidFill>
                <a:sym typeface="+mn-lt"/>
              </a:rPr>
              <a:t>：位域长度</a:t>
            </a:r>
            <a:r>
              <a:rPr lang="en-US" altLang="zh-CN" sz="2000" b="0" dirty="0">
                <a:solidFill>
                  <a:schemeClr val="tx1">
                    <a:lumMod val="65000"/>
                    <a:lumOff val="35000"/>
                  </a:schemeClr>
                </a:solidFill>
                <a:sym typeface="+mn-lt"/>
              </a:rPr>
              <a:t>;</a:t>
            </a:r>
          </a:p>
          <a:p>
            <a:pPr marL="0" indent="0">
              <a:buClr>
                <a:schemeClr val="accent2"/>
              </a:buClr>
              <a:buNone/>
            </a:pPr>
            <a:r>
              <a:rPr lang="en-US" altLang="zh-CN" sz="2000" b="0" dirty="0">
                <a:solidFill>
                  <a:schemeClr val="tx1">
                    <a:lumMod val="65000"/>
                    <a:lumOff val="35000"/>
                  </a:schemeClr>
                </a:solidFill>
                <a:sym typeface="+mn-lt"/>
              </a:rPr>
              <a:t>}</a:t>
            </a:r>
            <a:r>
              <a:rPr lang="zh-CN" altLang="en-US" sz="2000" b="0" dirty="0" smtClean="0">
                <a:solidFill>
                  <a:schemeClr val="tx1">
                    <a:lumMod val="65000"/>
                    <a:lumOff val="35000"/>
                  </a:schemeClr>
                </a:solidFill>
                <a:sym typeface="+mn-lt"/>
              </a:rPr>
              <a:t>；</a:t>
            </a:r>
            <a:endParaRPr lang="zh-CN" altLang="en-US" sz="2000" b="0" dirty="0">
              <a:solidFill>
                <a:schemeClr val="tx1">
                  <a:lumMod val="65000"/>
                  <a:lumOff val="35000"/>
                </a:schemeClr>
              </a:solidFill>
              <a:sym typeface="+mn-lt"/>
            </a:endParaRPr>
          </a:p>
        </p:txBody>
      </p:sp>
      <p:sp>
        <p:nvSpPr>
          <p:cNvPr id="10" name="MH_SubTitle_1"/>
          <p:cNvSpPr txBox="1">
            <a:spLocks noChangeArrowheads="1"/>
          </p:cNvSpPr>
          <p:nvPr>
            <p:custDataLst>
              <p:tags r:id="rId2"/>
            </p:custDataLst>
          </p:nvPr>
        </p:nvSpPr>
        <p:spPr bwMode="auto">
          <a:xfrm>
            <a:off x="4838016" y="2211710"/>
            <a:ext cx="4054464" cy="288032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其中</a:t>
            </a:r>
            <a:r>
              <a:rPr lang="zh-CN" altLang="en-US" sz="2000" b="0" dirty="0">
                <a:solidFill>
                  <a:schemeClr val="tx1">
                    <a:lumMod val="65000"/>
                    <a:lumOff val="35000"/>
                  </a:schemeClr>
                </a:solidFill>
                <a:sym typeface="+mn-lt"/>
              </a:rPr>
              <a:t>，类型说明符就是基本的数据类型，可以是</a:t>
            </a:r>
            <a:r>
              <a:rPr lang="en-US" altLang="zh-CN" sz="2000" b="0" dirty="0" err="1">
                <a:solidFill>
                  <a:schemeClr val="tx1">
                    <a:lumMod val="65000"/>
                    <a:lumOff val="35000"/>
                  </a:schemeClr>
                </a:solidFill>
                <a:sym typeface="+mn-lt"/>
              </a:rPr>
              <a:t>int</a:t>
            </a:r>
            <a:r>
              <a:rPr lang="zh-CN" altLang="en-US" sz="2000" b="0" dirty="0">
                <a:solidFill>
                  <a:schemeClr val="tx1">
                    <a:lumMod val="65000"/>
                    <a:lumOff val="35000"/>
                  </a:schemeClr>
                </a:solidFill>
                <a:sym typeface="+mn-lt"/>
              </a:rPr>
              <a:t>、</a:t>
            </a:r>
            <a:r>
              <a:rPr lang="en-US" altLang="zh-CN" sz="2000" b="0" dirty="0">
                <a:solidFill>
                  <a:schemeClr val="tx1">
                    <a:lumMod val="65000"/>
                    <a:lumOff val="35000"/>
                  </a:schemeClr>
                </a:solidFill>
                <a:sym typeface="+mn-lt"/>
              </a:rPr>
              <a:t>char</a:t>
            </a:r>
            <a:r>
              <a:rPr lang="zh-CN" altLang="en-US" sz="2000" b="0" dirty="0">
                <a:solidFill>
                  <a:schemeClr val="tx1">
                    <a:lumMod val="65000"/>
                    <a:lumOff val="35000"/>
                  </a:schemeClr>
                </a:solidFill>
                <a:sym typeface="+mn-lt"/>
              </a:rPr>
              <a:t>型等。位域名可以任意取，能够反映其位域的功能就好，位域长度是指这个位域是由多少个位组成的。和结构体定义一样，大括号最后的“；”不可缺少，否则会出错。</a:t>
            </a:r>
            <a:endParaRPr lang="zh-CN" altLang="en-US" sz="2000" dirty="0">
              <a:solidFill>
                <a:schemeClr val="tx1">
                  <a:lumMod val="65000"/>
                  <a:lumOff val="35000"/>
                </a:schemeClr>
              </a:solidFill>
              <a:sym typeface="+mn-lt"/>
            </a:endParaRPr>
          </a:p>
          <a:p>
            <a:pPr marL="0" indent="0">
              <a:buClr>
                <a:schemeClr val="accent2"/>
              </a:buClr>
              <a:buNone/>
            </a:pPr>
            <a:endParaRPr lang="zh-CN" altLang="en-US" sz="2000" b="0" dirty="0">
              <a:solidFill>
                <a:schemeClr val="tx1">
                  <a:lumMod val="65000"/>
                  <a:lumOff val="35000"/>
                </a:schemeClr>
              </a:solidFill>
              <a:sym typeface="+mn-lt"/>
            </a:endParaRPr>
          </a:p>
        </p:txBody>
      </p:sp>
    </p:spTree>
    <p:extLst>
      <p:ext uri="{BB962C8B-B14F-4D97-AF65-F5344CB8AC3E}">
        <p14:creationId xmlns:p14="http://schemas.microsoft.com/office/powerpoint/2010/main" val="33874510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35" name="MH_SubTitle_1"/>
          <p:cNvSpPr txBox="1">
            <a:spLocks noChangeArrowheads="1"/>
          </p:cNvSpPr>
          <p:nvPr>
            <p:custDataLst>
              <p:tags r:id="rId1"/>
            </p:custDataLst>
          </p:nvPr>
        </p:nvSpPr>
        <p:spPr bwMode="auto">
          <a:xfrm>
            <a:off x="323527" y="1419622"/>
            <a:ext cx="8518960" cy="1152128"/>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zh-CN" altLang="en-US" sz="2000" b="0" dirty="0" smtClean="0">
                <a:solidFill>
                  <a:schemeClr val="tx1">
                    <a:lumMod val="65000"/>
                    <a:lumOff val="35000"/>
                  </a:schemeClr>
                </a:solidFill>
                <a:sym typeface="+mn-lt"/>
              </a:rPr>
              <a:t>      图</a:t>
            </a:r>
            <a:r>
              <a:rPr lang="en-US" altLang="zh-CN" sz="2000" b="0" dirty="0">
                <a:solidFill>
                  <a:schemeClr val="tx1">
                    <a:lumMod val="65000"/>
                    <a:lumOff val="35000"/>
                  </a:schemeClr>
                </a:solidFill>
                <a:sym typeface="+mn-lt"/>
              </a:rPr>
              <a:t>3-1</a:t>
            </a:r>
            <a:r>
              <a:rPr lang="zh-CN" altLang="en-US" sz="2000" b="0" dirty="0">
                <a:solidFill>
                  <a:schemeClr val="tx1">
                    <a:lumMod val="65000"/>
                    <a:lumOff val="35000"/>
                  </a:schemeClr>
                </a:solidFill>
                <a:sym typeface="+mn-lt"/>
              </a:rPr>
              <a:t>是将一个名为</a:t>
            </a:r>
            <a:r>
              <a:rPr lang="en-US" altLang="zh-CN" sz="2000" b="0" dirty="0" err="1">
                <a:solidFill>
                  <a:schemeClr val="tx1">
                    <a:lumMod val="65000"/>
                    <a:lumOff val="35000"/>
                  </a:schemeClr>
                </a:solidFill>
                <a:sym typeface="+mn-lt"/>
              </a:rPr>
              <a:t>bs</a:t>
            </a:r>
            <a:r>
              <a:rPr lang="zh-CN" altLang="en-US" sz="2000" b="0" dirty="0">
                <a:solidFill>
                  <a:schemeClr val="tx1">
                    <a:lumMod val="65000"/>
                    <a:lumOff val="35000"/>
                  </a:schemeClr>
                </a:solidFill>
                <a:sym typeface="+mn-lt"/>
              </a:rPr>
              <a:t>字的</a:t>
            </a:r>
            <a:r>
              <a:rPr lang="en-US" altLang="zh-CN" sz="2000" b="0" dirty="0">
                <a:solidFill>
                  <a:schemeClr val="tx1">
                    <a:lumMod val="65000"/>
                    <a:lumOff val="35000"/>
                  </a:schemeClr>
                </a:solidFill>
                <a:sym typeface="+mn-lt"/>
              </a:rPr>
              <a:t>16</a:t>
            </a:r>
            <a:r>
              <a:rPr lang="zh-CN" altLang="en-US" sz="2000" b="0" dirty="0">
                <a:solidFill>
                  <a:schemeClr val="tx1">
                    <a:lumMod val="65000"/>
                    <a:lumOff val="35000"/>
                  </a:schemeClr>
                </a:solidFill>
                <a:sym typeface="+mn-lt"/>
              </a:rPr>
              <a:t>位划分成了</a:t>
            </a:r>
            <a:r>
              <a:rPr lang="en-US" altLang="zh-CN" sz="2000" b="0" dirty="0">
                <a:solidFill>
                  <a:schemeClr val="tx1">
                    <a:lumMod val="65000"/>
                    <a:lumOff val="35000"/>
                  </a:schemeClr>
                </a:solidFill>
                <a:sym typeface="+mn-lt"/>
              </a:rPr>
              <a:t>3</a:t>
            </a:r>
            <a:r>
              <a:rPr lang="zh-CN" altLang="en-US" sz="2000" b="0" dirty="0">
                <a:solidFill>
                  <a:schemeClr val="tx1">
                    <a:lumMod val="65000"/>
                    <a:lumOff val="35000"/>
                  </a:schemeClr>
                </a:solidFill>
                <a:sym typeface="+mn-lt"/>
              </a:rPr>
              <a:t>个位域，其中</a:t>
            </a:r>
            <a:r>
              <a:rPr lang="en-US" altLang="zh-CN" sz="2000" b="0" dirty="0">
                <a:solidFill>
                  <a:schemeClr val="tx1">
                    <a:lumMod val="65000"/>
                    <a:lumOff val="35000"/>
                  </a:schemeClr>
                </a:solidFill>
                <a:sym typeface="+mn-lt"/>
              </a:rPr>
              <a:t>D0~D7</a:t>
            </a:r>
            <a:r>
              <a:rPr lang="zh-CN" altLang="en-US" sz="2000" b="0" dirty="0">
                <a:solidFill>
                  <a:schemeClr val="tx1">
                    <a:lumMod val="65000"/>
                    <a:lumOff val="35000"/>
                  </a:schemeClr>
                </a:solidFill>
                <a:sym typeface="+mn-lt"/>
              </a:rPr>
              <a:t>共</a:t>
            </a:r>
            <a:r>
              <a:rPr lang="en-US" altLang="zh-CN" sz="2000" b="0" dirty="0">
                <a:solidFill>
                  <a:schemeClr val="tx1">
                    <a:lumMod val="65000"/>
                    <a:lumOff val="35000"/>
                  </a:schemeClr>
                </a:solidFill>
                <a:sym typeface="+mn-lt"/>
              </a:rPr>
              <a:t>8</a:t>
            </a:r>
            <a:r>
              <a:rPr lang="zh-CN" altLang="en-US" sz="2000" b="0" dirty="0">
                <a:solidFill>
                  <a:schemeClr val="tx1">
                    <a:lumMod val="65000"/>
                    <a:lumOff val="35000"/>
                  </a:schemeClr>
                </a:solidFill>
                <a:sym typeface="+mn-lt"/>
              </a:rPr>
              <a:t>位为位域</a:t>
            </a:r>
            <a:r>
              <a:rPr lang="en-US" altLang="zh-CN" sz="2000" b="0" dirty="0">
                <a:solidFill>
                  <a:schemeClr val="tx1">
                    <a:lumMod val="65000"/>
                    <a:lumOff val="35000"/>
                  </a:schemeClr>
                </a:solidFill>
                <a:sym typeface="+mn-lt"/>
              </a:rPr>
              <a:t>a</a:t>
            </a:r>
            <a:r>
              <a:rPr lang="zh-CN" altLang="en-US" sz="2000" b="0" dirty="0">
                <a:solidFill>
                  <a:schemeClr val="tx1">
                    <a:lumMod val="65000"/>
                    <a:lumOff val="35000"/>
                  </a:schemeClr>
                </a:solidFill>
                <a:sym typeface="+mn-lt"/>
              </a:rPr>
              <a:t>，</a:t>
            </a:r>
            <a:r>
              <a:rPr lang="en-US" altLang="zh-CN" sz="2000" b="0" dirty="0">
                <a:solidFill>
                  <a:schemeClr val="tx1">
                    <a:lumMod val="65000"/>
                    <a:lumOff val="35000"/>
                  </a:schemeClr>
                </a:solidFill>
                <a:sym typeface="+mn-lt"/>
              </a:rPr>
              <a:t>D8~D9</a:t>
            </a:r>
            <a:r>
              <a:rPr lang="zh-CN" altLang="en-US" sz="2000" b="0" dirty="0">
                <a:solidFill>
                  <a:schemeClr val="tx1">
                    <a:lumMod val="65000"/>
                    <a:lumOff val="35000"/>
                  </a:schemeClr>
                </a:solidFill>
                <a:sym typeface="+mn-lt"/>
              </a:rPr>
              <a:t>共</a:t>
            </a:r>
            <a:r>
              <a:rPr lang="en-US" altLang="zh-CN" sz="2000" b="0" dirty="0">
                <a:solidFill>
                  <a:schemeClr val="tx1">
                    <a:lumMod val="65000"/>
                    <a:lumOff val="35000"/>
                  </a:schemeClr>
                </a:solidFill>
                <a:sym typeface="+mn-lt"/>
              </a:rPr>
              <a:t>2</a:t>
            </a:r>
            <a:r>
              <a:rPr lang="zh-CN" altLang="en-US" sz="2000" b="0" dirty="0">
                <a:solidFill>
                  <a:schemeClr val="tx1">
                    <a:lumMod val="65000"/>
                    <a:lumOff val="35000"/>
                  </a:schemeClr>
                </a:solidFill>
                <a:sym typeface="+mn-lt"/>
              </a:rPr>
              <a:t>位为位域</a:t>
            </a:r>
            <a:r>
              <a:rPr lang="en-US" altLang="zh-CN" sz="2000" b="0" dirty="0">
                <a:solidFill>
                  <a:schemeClr val="tx1">
                    <a:lumMod val="65000"/>
                    <a:lumOff val="35000"/>
                  </a:schemeClr>
                </a:solidFill>
                <a:sym typeface="+mn-lt"/>
              </a:rPr>
              <a:t>b</a:t>
            </a:r>
            <a:r>
              <a:rPr lang="zh-CN" altLang="en-US" sz="2000" b="0" dirty="0">
                <a:solidFill>
                  <a:schemeClr val="tx1">
                    <a:lumMod val="65000"/>
                    <a:lumOff val="35000"/>
                  </a:schemeClr>
                </a:solidFill>
                <a:sym typeface="+mn-lt"/>
              </a:rPr>
              <a:t>，</a:t>
            </a:r>
            <a:r>
              <a:rPr lang="en-US" altLang="zh-CN" sz="2000" b="0" dirty="0">
                <a:solidFill>
                  <a:schemeClr val="tx1">
                    <a:lumMod val="65000"/>
                    <a:lumOff val="35000"/>
                  </a:schemeClr>
                </a:solidFill>
                <a:sym typeface="+mn-lt"/>
              </a:rPr>
              <a:t>D10~D15</a:t>
            </a:r>
            <a:r>
              <a:rPr lang="zh-CN" altLang="en-US" sz="2000" b="0" dirty="0">
                <a:solidFill>
                  <a:schemeClr val="tx1">
                    <a:lumMod val="65000"/>
                    <a:lumOff val="35000"/>
                  </a:schemeClr>
                </a:solidFill>
                <a:sym typeface="+mn-lt"/>
              </a:rPr>
              <a:t>共</a:t>
            </a:r>
            <a:r>
              <a:rPr lang="en-US" altLang="zh-CN" sz="2000" b="0" dirty="0">
                <a:solidFill>
                  <a:schemeClr val="tx1">
                    <a:lumMod val="65000"/>
                    <a:lumOff val="35000"/>
                  </a:schemeClr>
                </a:solidFill>
                <a:sym typeface="+mn-lt"/>
              </a:rPr>
              <a:t>6</a:t>
            </a:r>
            <a:r>
              <a:rPr lang="zh-CN" altLang="en-US" sz="2000" b="0" dirty="0">
                <a:solidFill>
                  <a:schemeClr val="tx1">
                    <a:lumMod val="65000"/>
                    <a:lumOff val="35000"/>
                  </a:schemeClr>
                </a:solidFill>
                <a:sym typeface="+mn-lt"/>
              </a:rPr>
              <a:t>位为位域</a:t>
            </a:r>
            <a:r>
              <a:rPr lang="en-US" altLang="zh-CN" sz="2000" b="0" dirty="0">
                <a:solidFill>
                  <a:schemeClr val="tx1">
                    <a:lumMod val="65000"/>
                    <a:lumOff val="35000"/>
                  </a:schemeClr>
                </a:solidFill>
                <a:sym typeface="+mn-lt"/>
              </a:rPr>
              <a:t>c</a:t>
            </a:r>
            <a:r>
              <a:rPr lang="zh-CN" altLang="en-US" sz="2000" b="0" dirty="0">
                <a:solidFill>
                  <a:schemeClr val="tx1">
                    <a:lumMod val="65000"/>
                    <a:lumOff val="35000"/>
                  </a:schemeClr>
                </a:solidFill>
                <a:sym typeface="+mn-lt"/>
              </a:rPr>
              <a:t>，用位域的方式来定义的话如例</a:t>
            </a:r>
            <a:r>
              <a:rPr lang="en-US" altLang="zh-CN" sz="2000" b="0" dirty="0">
                <a:solidFill>
                  <a:schemeClr val="tx1">
                    <a:lumMod val="65000"/>
                    <a:lumOff val="35000"/>
                  </a:schemeClr>
                </a:solidFill>
                <a:sym typeface="+mn-lt"/>
              </a:rPr>
              <a:t>1</a:t>
            </a:r>
            <a:r>
              <a:rPr lang="zh-CN" altLang="en-US" sz="2000" b="0" dirty="0">
                <a:solidFill>
                  <a:schemeClr val="tx1">
                    <a:lumMod val="65000"/>
                    <a:lumOff val="35000"/>
                  </a:schemeClr>
                </a:solidFill>
                <a:sym typeface="+mn-lt"/>
              </a:rPr>
              <a:t>所示。</a:t>
            </a:r>
          </a:p>
        </p:txBody>
      </p:sp>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529" y="2859782"/>
            <a:ext cx="6858957" cy="1314633"/>
          </a:xfrm>
          <a:prstGeom prst="rect">
            <a:avLst/>
          </a:prstGeom>
        </p:spPr>
      </p:pic>
      <p:sp>
        <p:nvSpPr>
          <p:cNvPr id="7" name="矩形 6"/>
          <p:cNvSpPr/>
          <p:nvPr/>
        </p:nvSpPr>
        <p:spPr>
          <a:xfrm>
            <a:off x="3325505" y="4250081"/>
            <a:ext cx="2492991" cy="430374"/>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3-1 </a:t>
            </a:r>
            <a:r>
              <a:rPr lang="en-US" altLang="zh-CN" sz="2000" kern="100" dirty="0" err="1">
                <a:latin typeface="+mn-ea"/>
              </a:rPr>
              <a:t>bs</a:t>
            </a:r>
            <a:r>
              <a:rPr lang="zh-CN" altLang="en-US" sz="2000" kern="100" dirty="0">
                <a:latin typeface="+mn-ea"/>
              </a:rPr>
              <a:t>的位域定义</a:t>
            </a:r>
          </a:p>
        </p:txBody>
      </p:sp>
    </p:spTree>
    <p:extLst>
      <p:ext uri="{BB962C8B-B14F-4D97-AF65-F5344CB8AC3E}">
        <p14:creationId xmlns:p14="http://schemas.microsoft.com/office/powerpoint/2010/main" val="2517691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par>
                                <p:cTn id="12" presetID="22" presetClass="entr" presetSubtype="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寄存器的</a:t>
            </a:r>
            <a:r>
              <a:rPr lang="en-US" altLang="zh-CN" dirty="0"/>
              <a:t>C</a:t>
            </a:r>
            <a:r>
              <a:rPr lang="zh-CN" altLang="en-US" dirty="0"/>
              <a:t>语言</a:t>
            </a:r>
            <a:r>
              <a:rPr lang="zh-CN" altLang="en-US" dirty="0" smtClean="0"/>
              <a:t>访问</a:t>
            </a:r>
            <a:r>
              <a:rPr lang="en-US" altLang="zh-CN" dirty="0" smtClean="0"/>
              <a:t>·</a:t>
            </a:r>
            <a:r>
              <a:rPr lang="zh-CN" altLang="en-US" dirty="0"/>
              <a:t>使用位定义的方法定义寄存器</a:t>
            </a:r>
          </a:p>
        </p:txBody>
      </p:sp>
      <p:sp>
        <p:nvSpPr>
          <p:cNvPr id="35" name="MH_SubTitle_1"/>
          <p:cNvSpPr txBox="1">
            <a:spLocks noChangeArrowheads="1"/>
          </p:cNvSpPr>
          <p:nvPr>
            <p:custDataLst>
              <p:tags r:id="rId1"/>
            </p:custDataLst>
          </p:nvPr>
        </p:nvSpPr>
        <p:spPr bwMode="auto">
          <a:xfrm>
            <a:off x="312520" y="915566"/>
            <a:ext cx="8518960" cy="1152128"/>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chemeClr val="accent2"/>
              </a:buClr>
              <a:buNone/>
            </a:pPr>
            <a:r>
              <a:rPr lang="en-US" altLang="zh-CN" sz="2000" b="0" dirty="0">
                <a:solidFill>
                  <a:schemeClr val="tx1"/>
                </a:solidFill>
                <a:sym typeface="+mn-lt"/>
              </a:rPr>
              <a:t>【</a:t>
            </a:r>
            <a:r>
              <a:rPr lang="zh-CN" altLang="en-US" sz="2000" b="0" dirty="0">
                <a:solidFill>
                  <a:schemeClr val="tx1"/>
                </a:solidFill>
                <a:sym typeface="+mn-lt"/>
              </a:rPr>
              <a:t>例</a:t>
            </a:r>
            <a:r>
              <a:rPr lang="en-US" altLang="zh-CN" sz="2000" b="0" dirty="0">
                <a:solidFill>
                  <a:schemeClr val="tx1"/>
                </a:solidFill>
                <a:sym typeface="+mn-lt"/>
              </a:rPr>
              <a:t>3-1】 </a:t>
            </a:r>
            <a:r>
              <a:rPr lang="zh-CN" altLang="en-US" sz="2000" b="0" dirty="0">
                <a:solidFill>
                  <a:schemeClr val="tx1"/>
                </a:solidFill>
                <a:sym typeface="+mn-lt"/>
              </a:rPr>
              <a:t>位域定义。</a:t>
            </a:r>
          </a:p>
        </p:txBody>
      </p:sp>
      <p:graphicFrame>
        <p:nvGraphicFramePr>
          <p:cNvPr id="3" name="表格 2"/>
          <p:cNvGraphicFramePr>
            <a:graphicFrameLocks noGrp="1"/>
          </p:cNvGraphicFramePr>
          <p:nvPr>
            <p:extLst>
              <p:ext uri="{D42A27DB-BD31-4B8C-83A1-F6EECF244321}">
                <p14:modId xmlns:p14="http://schemas.microsoft.com/office/powerpoint/2010/main" val="2254629574"/>
              </p:ext>
            </p:extLst>
          </p:nvPr>
        </p:nvGraphicFramePr>
        <p:xfrm>
          <a:off x="683568" y="1552182"/>
          <a:ext cx="4464496" cy="1883664"/>
        </p:xfrm>
        <a:graphic>
          <a:graphicData uri="http://schemas.openxmlformats.org/drawingml/2006/table">
            <a:tbl>
              <a:tblPr>
                <a:tableStyleId>{5C22544A-7EE6-4342-B048-85BDC9FD1C3A}</a:tableStyleId>
              </a:tblPr>
              <a:tblGrid>
                <a:gridCol w="4464496">
                  <a:extLst>
                    <a:ext uri="{9D8B030D-6E8A-4147-A177-3AD203B41FA5}">
                      <a16:colId xmlns:a16="http://schemas.microsoft.com/office/drawing/2014/main" val="2399449170"/>
                    </a:ext>
                  </a:extLst>
                </a:gridCol>
              </a:tblGrid>
              <a:tr h="0">
                <a:tc>
                  <a:txBody>
                    <a:bodyPr/>
                    <a:lstStyle/>
                    <a:p>
                      <a:pPr marL="0" marR="0" indent="257175" algn="just">
                        <a:lnSpc>
                          <a:spcPct val="120000"/>
                        </a:lnSpc>
                        <a:spcBef>
                          <a:spcPts val="0"/>
                        </a:spcBef>
                        <a:spcAft>
                          <a:spcPts val="0"/>
                        </a:spcAft>
                      </a:pPr>
                      <a:r>
                        <a:rPr lang="en-US" sz="1400" kern="100" dirty="0" err="1">
                          <a:effectLst/>
                        </a:rPr>
                        <a:t>struct</a:t>
                      </a:r>
                      <a:r>
                        <a:rPr lang="en-US" sz="1400" kern="100" dirty="0">
                          <a:effectLst/>
                        </a:rPr>
                        <a:t> </a:t>
                      </a:r>
                      <a:r>
                        <a:rPr lang="en-US" sz="1400" kern="100" dirty="0" err="1">
                          <a:effectLst/>
                        </a:rPr>
                        <a:t>bs</a:t>
                      </a:r>
                      <a:r>
                        <a:rPr lang="en-US" sz="1400" kern="100" dirty="0">
                          <a:effectLst/>
                        </a:rPr>
                        <a:t>    //</a:t>
                      </a:r>
                      <a:r>
                        <a:rPr lang="zh-CN" altLang="en-US" sz="1400" kern="100" dirty="0">
                          <a:effectLst/>
                        </a:rPr>
                        <a:t>定义位域</a:t>
                      </a:r>
                      <a:r>
                        <a:rPr lang="en-US" sz="1400" kern="100" dirty="0" err="1">
                          <a:effectLst/>
                        </a:rPr>
                        <a:t>bs</a:t>
                      </a:r>
                      <a:endParaRPr lang="en-US" sz="1400" kern="100" dirty="0">
                        <a:effectLst/>
                      </a:endParaRPr>
                    </a:p>
                    <a:p>
                      <a:pPr marL="0" marR="0" indent="257175" algn="just">
                        <a:lnSpc>
                          <a:spcPct val="120000"/>
                        </a:lnSpc>
                        <a:spcBef>
                          <a:spcPts val="0"/>
                        </a:spcBef>
                        <a:spcAft>
                          <a:spcPts val="0"/>
                        </a:spcAft>
                      </a:pPr>
                      <a:r>
                        <a:rPr lang="en-US" sz="1400" kern="100" dirty="0">
                          <a:effectLst/>
                        </a:rPr>
                        <a:t>{</a:t>
                      </a:r>
                    </a:p>
                    <a:p>
                      <a:pPr marL="0" marR="0" indent="257175"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a:8;</a:t>
                      </a:r>
                    </a:p>
                    <a:p>
                      <a:pPr marL="0" marR="0" indent="257175"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b:2;</a:t>
                      </a:r>
                    </a:p>
                    <a:p>
                      <a:pPr marL="0" marR="0" indent="257175" algn="just">
                        <a:lnSpc>
                          <a:spcPct val="120000"/>
                        </a:lnSpc>
                        <a:spcBef>
                          <a:spcPts val="0"/>
                        </a:spcBef>
                        <a:spcAft>
                          <a:spcPts val="0"/>
                        </a:spcAft>
                      </a:pPr>
                      <a:r>
                        <a:rPr lang="en-US" sz="1400" kern="100" dirty="0">
                          <a:effectLst/>
                        </a:rPr>
                        <a:t>  </a:t>
                      </a:r>
                      <a:r>
                        <a:rPr lang="en-US" sz="1400" kern="100" dirty="0" err="1">
                          <a:effectLst/>
                        </a:rPr>
                        <a:t>int</a:t>
                      </a:r>
                      <a:r>
                        <a:rPr lang="en-US" sz="1400" kern="100" dirty="0">
                          <a:effectLst/>
                        </a:rPr>
                        <a:t> c:6;</a:t>
                      </a:r>
                    </a:p>
                    <a:p>
                      <a:pPr marL="0" marR="0" indent="257175" algn="just">
                        <a:lnSpc>
                          <a:spcPct val="120000"/>
                        </a:lnSpc>
                        <a:spcBef>
                          <a:spcPts val="0"/>
                        </a:spcBef>
                        <a:spcAft>
                          <a:spcPts val="0"/>
                        </a:spcAft>
                      </a:pPr>
                      <a:r>
                        <a:rPr lang="en-US" sz="1400" kern="100" dirty="0">
                          <a:effectLst/>
                        </a:rPr>
                        <a:t>};</a:t>
                      </a:r>
                    </a:p>
                    <a:p>
                      <a:pPr marL="0" marR="0" algn="just">
                        <a:lnSpc>
                          <a:spcPct val="120000"/>
                        </a:lnSpc>
                        <a:spcBef>
                          <a:spcPts val="0"/>
                        </a:spcBef>
                        <a:spcAft>
                          <a:spcPts val="0"/>
                        </a:spcAft>
                      </a:pPr>
                      <a:r>
                        <a:rPr lang="en-US" sz="1400" kern="100" dirty="0">
                          <a:effectLst/>
                        </a:rPr>
                        <a:t>    </a:t>
                      </a:r>
                      <a:r>
                        <a:rPr lang="en-US" sz="1400" kern="100" dirty="0" err="1">
                          <a:effectLst/>
                        </a:rPr>
                        <a:t>struct</a:t>
                      </a:r>
                      <a:r>
                        <a:rPr lang="en-US" sz="1400" kern="100" dirty="0">
                          <a:effectLst/>
                        </a:rPr>
                        <a:t> </a:t>
                      </a:r>
                      <a:r>
                        <a:rPr lang="en-US" sz="1400" kern="100" dirty="0" err="1">
                          <a:effectLst/>
                        </a:rPr>
                        <a:t>bs</a:t>
                      </a:r>
                      <a:r>
                        <a:rPr lang="en-US" sz="1400" kern="100" dirty="0">
                          <a:effectLst/>
                        </a:rPr>
                        <a:t> bs1; //</a:t>
                      </a:r>
                      <a:r>
                        <a:rPr lang="zh-CN" altLang="en-US" sz="1400" kern="100" dirty="0">
                          <a:effectLst/>
                        </a:rPr>
                        <a:t>声明</a:t>
                      </a:r>
                      <a:r>
                        <a:rPr lang="en-US" sz="1400" kern="100" dirty="0" err="1">
                          <a:effectLst/>
                        </a:rPr>
                        <a:t>bs</a:t>
                      </a:r>
                      <a:r>
                        <a:rPr lang="zh-CN" altLang="en-US" sz="1400" kern="100" dirty="0">
                          <a:effectLst/>
                        </a:rPr>
                        <a:t>型变量</a:t>
                      </a:r>
                      <a:r>
                        <a:rPr lang="en-US" sz="1400" kern="100" dirty="0">
                          <a:effectLst/>
                        </a:rPr>
                        <a:t>bs1</a:t>
                      </a:r>
                      <a:endParaRPr lang="en-US" sz="1400" kern="100" dirty="0">
                        <a:effectLst/>
                        <a:latin typeface="Calibri" panose="020F0502020204030204" pitchFamily="34" charset="0"/>
                      </a:endParaRPr>
                    </a:p>
                  </a:txBody>
                  <a:tcPr marL="68580" marR="68580"/>
                </a:tc>
                <a:extLst>
                  <a:ext uri="{0D108BD9-81ED-4DB2-BD59-A6C34878D82A}">
                    <a16:rowId xmlns:a16="http://schemas.microsoft.com/office/drawing/2014/main" val="2289441238"/>
                  </a:ext>
                </a:extLst>
              </a:tr>
            </a:tbl>
          </a:graphicData>
        </a:graphic>
      </p:graphicFrame>
      <p:sp>
        <p:nvSpPr>
          <p:cNvPr id="5" name="矩形 4"/>
          <p:cNvSpPr/>
          <p:nvPr/>
        </p:nvSpPr>
        <p:spPr>
          <a:xfrm>
            <a:off x="683568" y="3579862"/>
            <a:ext cx="7848872" cy="1015663"/>
          </a:xfrm>
          <a:prstGeom prst="rect">
            <a:avLst/>
          </a:prstGeom>
        </p:spPr>
        <p:txBody>
          <a:bodyPr wrap="square">
            <a:spAutoFit/>
          </a:bodyPr>
          <a:lstStyle/>
          <a:p>
            <a:pPr algn="just"/>
            <a:r>
              <a:rPr lang="zh-CN" altLang="en-US" sz="2000" kern="100" dirty="0" smtClean="0">
                <a:solidFill>
                  <a:schemeClr val="tx1">
                    <a:lumMod val="65000"/>
                    <a:lumOff val="35000"/>
                  </a:schemeClr>
                </a:solidFill>
                <a:latin typeface="+mn-ea"/>
              </a:rPr>
              <a:t>      位</a:t>
            </a:r>
            <a:r>
              <a:rPr lang="zh-CN" altLang="en-US" sz="2000" kern="100" dirty="0">
                <a:solidFill>
                  <a:schemeClr val="tx1">
                    <a:lumMod val="65000"/>
                    <a:lumOff val="35000"/>
                  </a:schemeClr>
                </a:solidFill>
                <a:latin typeface="+mn-ea"/>
              </a:rPr>
              <a:t>域也是</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语言中的一种数据结构，因此需要遵循先声明后使用的原则。例</a:t>
            </a:r>
            <a:r>
              <a:rPr lang="en-US" altLang="zh-CN" sz="2000" kern="100" dirty="0">
                <a:solidFill>
                  <a:schemeClr val="tx1">
                    <a:lumMod val="65000"/>
                    <a:lumOff val="35000"/>
                  </a:schemeClr>
                </a:solidFill>
                <a:latin typeface="+mn-ea"/>
              </a:rPr>
              <a:t>3-1</a:t>
            </a:r>
            <a:r>
              <a:rPr lang="zh-CN" altLang="en-US" sz="2000" kern="100" dirty="0">
                <a:solidFill>
                  <a:schemeClr val="tx1">
                    <a:lumMod val="65000"/>
                    <a:lumOff val="35000"/>
                  </a:schemeClr>
                </a:solidFill>
                <a:latin typeface="+mn-ea"/>
              </a:rPr>
              <a:t>中，声明了</a:t>
            </a:r>
            <a:r>
              <a:rPr lang="en-US" altLang="zh-CN" sz="2000" kern="100" dirty="0">
                <a:solidFill>
                  <a:schemeClr val="tx1">
                    <a:lumMod val="65000"/>
                    <a:lumOff val="35000"/>
                  </a:schemeClr>
                </a:solidFill>
                <a:latin typeface="+mn-ea"/>
              </a:rPr>
              <a:t>bs1</a:t>
            </a:r>
            <a:r>
              <a:rPr lang="zh-CN" altLang="en-US" sz="2000" kern="100" dirty="0">
                <a:solidFill>
                  <a:schemeClr val="tx1">
                    <a:lumMod val="65000"/>
                    <a:lumOff val="35000"/>
                  </a:schemeClr>
                </a:solidFill>
                <a:latin typeface="+mn-ea"/>
              </a:rPr>
              <a:t>，说明</a:t>
            </a:r>
            <a:r>
              <a:rPr lang="en-US" altLang="zh-CN" sz="2000" kern="100" dirty="0">
                <a:solidFill>
                  <a:schemeClr val="tx1">
                    <a:lumMod val="65000"/>
                    <a:lumOff val="35000"/>
                  </a:schemeClr>
                </a:solidFill>
                <a:latin typeface="+mn-ea"/>
              </a:rPr>
              <a:t>bs1</a:t>
            </a:r>
            <a:r>
              <a:rPr lang="zh-CN" altLang="en-US" sz="2000" kern="100" dirty="0">
                <a:solidFill>
                  <a:schemeClr val="tx1">
                    <a:lumMod val="65000"/>
                    <a:lumOff val="35000"/>
                  </a:schemeClr>
                </a:solidFill>
                <a:latin typeface="+mn-ea"/>
              </a:rPr>
              <a:t>是</a:t>
            </a:r>
            <a:r>
              <a:rPr lang="en-US" altLang="zh-CN" sz="2000" kern="100" dirty="0" err="1">
                <a:solidFill>
                  <a:schemeClr val="tx1">
                    <a:lumMod val="65000"/>
                    <a:lumOff val="35000"/>
                  </a:schemeClr>
                </a:solidFill>
                <a:latin typeface="+mn-ea"/>
              </a:rPr>
              <a:t>bs</a:t>
            </a:r>
            <a:r>
              <a:rPr lang="zh-CN" altLang="en-US" sz="2000" kern="100" dirty="0">
                <a:solidFill>
                  <a:schemeClr val="tx1">
                    <a:lumMod val="65000"/>
                    <a:lumOff val="35000"/>
                  </a:schemeClr>
                </a:solidFill>
                <a:latin typeface="+mn-ea"/>
              </a:rPr>
              <a:t>型的变量，共占</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个字节，其中位域</a:t>
            </a:r>
            <a:r>
              <a:rPr lang="en-US" altLang="zh-CN" sz="2000" kern="100" dirty="0">
                <a:solidFill>
                  <a:schemeClr val="tx1">
                    <a:lumMod val="65000"/>
                    <a:lumOff val="35000"/>
                  </a:schemeClr>
                </a:solidFill>
                <a:latin typeface="+mn-ea"/>
              </a:rPr>
              <a:t>a</a:t>
            </a:r>
            <a:r>
              <a:rPr lang="zh-CN" altLang="en-US" sz="2000" kern="100" dirty="0">
                <a:solidFill>
                  <a:schemeClr val="tx1">
                    <a:lumMod val="65000"/>
                    <a:lumOff val="35000"/>
                  </a:schemeClr>
                </a:solidFill>
                <a:latin typeface="+mn-ea"/>
              </a:rPr>
              <a:t>占</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位，位域</a:t>
            </a:r>
            <a:r>
              <a:rPr lang="en-US" altLang="zh-CN" sz="2000" kern="100" dirty="0">
                <a:solidFill>
                  <a:schemeClr val="tx1">
                    <a:lumMod val="65000"/>
                    <a:lumOff val="35000"/>
                  </a:schemeClr>
                </a:solidFill>
                <a:latin typeface="+mn-ea"/>
              </a:rPr>
              <a:t>b</a:t>
            </a:r>
            <a:r>
              <a:rPr lang="zh-CN" altLang="en-US" sz="2000" kern="100" dirty="0">
                <a:solidFill>
                  <a:schemeClr val="tx1">
                    <a:lumMod val="65000"/>
                    <a:lumOff val="35000"/>
                  </a:schemeClr>
                </a:solidFill>
                <a:latin typeface="+mn-ea"/>
              </a:rPr>
              <a:t>占</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位，位域</a:t>
            </a:r>
            <a:r>
              <a:rPr lang="en-US" altLang="zh-CN" sz="2000" kern="100" dirty="0">
                <a:solidFill>
                  <a:schemeClr val="tx1">
                    <a:lumMod val="65000"/>
                    <a:lumOff val="35000"/>
                  </a:schemeClr>
                </a:solidFill>
                <a:latin typeface="+mn-ea"/>
              </a:rPr>
              <a:t>c</a:t>
            </a:r>
            <a:r>
              <a:rPr lang="zh-CN" altLang="en-US" sz="2000" kern="100" dirty="0">
                <a:solidFill>
                  <a:schemeClr val="tx1">
                    <a:lumMod val="65000"/>
                    <a:lumOff val="35000"/>
                  </a:schemeClr>
                </a:solidFill>
                <a:latin typeface="+mn-ea"/>
              </a:rPr>
              <a:t>占</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位。</a:t>
            </a:r>
          </a:p>
        </p:txBody>
      </p:sp>
    </p:spTree>
    <p:extLst>
      <p:ext uri="{BB962C8B-B14F-4D97-AF65-F5344CB8AC3E}">
        <p14:creationId xmlns:p14="http://schemas.microsoft.com/office/powerpoint/2010/main" val="205729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2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3908</Words>
  <Application>Microsoft Office PowerPoint</Application>
  <PresentationFormat>全屏显示(16:9)</PresentationFormat>
  <Paragraphs>336</Paragraphs>
  <Slides>36</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Kozuka Gothic Pr6N B</vt:lpstr>
      <vt:lpstr>宋体</vt:lpstr>
      <vt:lpstr>微软雅黑</vt:lpstr>
      <vt:lpstr>Arial</vt:lpstr>
      <vt:lpstr>Calibri</vt:lpstr>
      <vt:lpstr>Impact</vt:lpstr>
      <vt:lpstr>Verdana</vt:lpstr>
      <vt:lpstr>Wingdings</vt:lpstr>
      <vt:lpstr>1_Office 主题​​</vt:lpstr>
      <vt:lpstr>PowerPoint 演示文稿</vt:lpstr>
      <vt:lpstr>使用C语言操作DSP的寄存器</vt:lpstr>
      <vt:lpstr>寄存器的C语言访问</vt:lpstr>
      <vt:lpstr>寄存器的C语言访问·了解SCI的寄存器</vt:lpstr>
      <vt:lpstr>寄存器的C语言访问·了解SCI的寄存器</vt:lpstr>
      <vt:lpstr>寄存器的C语言访问·了解SCI的寄存器</vt:lpstr>
      <vt:lpstr>寄存器的C语言访问·使用位定义的方法定义寄存器</vt:lpstr>
      <vt:lpstr>寄存器的C语言访问·使用位定义的方法定义寄存器</vt:lpstr>
      <vt:lpstr>寄存器的C语言访问·使用位定义的方法定义寄存器</vt:lpstr>
      <vt:lpstr>寄存器的C语言访问·使用位定义的方法定义寄存器</vt:lpstr>
      <vt:lpstr>寄存器的C语言访问·使用位定义的方法定义寄存器</vt:lpstr>
      <vt:lpstr>寄存器的C语言访问·使用位定义的方法定义寄存器</vt:lpstr>
      <vt:lpstr>寄存器的C语言访问·使用位定义的方法定义寄存器</vt:lpstr>
      <vt:lpstr>寄存器的C语言访问·使用位定义的方法定义寄存器</vt:lpstr>
      <vt:lpstr>寄存器的C语言访问·使用位定义的方法定义寄存器</vt:lpstr>
      <vt:lpstr>寄存器的C语言访问·声明共同体</vt:lpstr>
      <vt:lpstr>寄存器的C语言访问·声明共同体</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寄存器的C语言访问·创建结构体文件</vt:lpstr>
      <vt:lpstr>寄存器文件的空间分配</vt:lpstr>
      <vt:lpstr>寄存器文件的空间分配</vt:lpstr>
      <vt:lpstr>寄存器文件的空间分配</vt:lpstr>
      <vt:lpstr>寄存器文件的空间分配</vt:lpstr>
      <vt:lpstr>寄存器文件的空间分配</vt:lpstr>
      <vt:lpstr>寄存器文件的空间分配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China</cp:lastModifiedBy>
  <cp:revision>414</cp:revision>
  <dcterms:created xsi:type="dcterms:W3CDTF">2016-12-11T00:22:34Z</dcterms:created>
  <dcterms:modified xsi:type="dcterms:W3CDTF">2017-09-08T01:40:12Z</dcterms:modified>
</cp:coreProperties>
</file>