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1" r:id="rId3"/>
    <p:sldId id="353" r:id="rId4"/>
    <p:sldId id="383" r:id="rId5"/>
    <p:sldId id="354" r:id="rId6"/>
    <p:sldId id="385" r:id="rId7"/>
    <p:sldId id="386" r:id="rId8"/>
    <p:sldId id="387" r:id="rId9"/>
    <p:sldId id="388" r:id="rId10"/>
    <p:sldId id="389" r:id="rId11"/>
    <p:sldId id="390" r:id="rId12"/>
    <p:sldId id="391" r:id="rId13"/>
    <p:sldId id="392" r:id="rId14"/>
    <p:sldId id="393" r:id="rId15"/>
    <p:sldId id="394" r:id="rId16"/>
    <p:sldId id="395" r:id="rId17"/>
    <p:sldId id="384" r:id="rId18"/>
    <p:sldId id="397" r:id="rId19"/>
    <p:sldId id="398" r:id="rId20"/>
    <p:sldId id="399" r:id="rId21"/>
    <p:sldId id="400" r:id="rId22"/>
    <p:sldId id="401" r:id="rId23"/>
    <p:sldId id="402" r:id="rId24"/>
    <p:sldId id="355"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20" r:id="rId42"/>
    <p:sldId id="421" r:id="rId43"/>
    <p:sldId id="422" r:id="rId44"/>
    <p:sldId id="423" r:id="rId45"/>
    <p:sldId id="424" r:id="rId46"/>
    <p:sldId id="425" r:id="rId47"/>
    <p:sldId id="426" r:id="rId48"/>
  </p:sldIdLst>
  <p:sldSz cx="9144000" cy="5143500" type="screen16x9"/>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632" autoAdjust="0"/>
  </p:normalViewPr>
  <p:slideViewPr>
    <p:cSldViewPr>
      <p:cViewPr varScale="1">
        <p:scale>
          <a:sx n="151" d="100"/>
          <a:sy n="151" d="100"/>
        </p:scale>
        <p:origin x="456"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extLst>
      <p:ext uri="{BB962C8B-B14F-4D97-AF65-F5344CB8AC3E}">
        <p14:creationId xmlns:p14="http://schemas.microsoft.com/office/powerpoint/2010/main" val="205681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extLst>
      <p:ext uri="{BB962C8B-B14F-4D97-AF65-F5344CB8AC3E}">
        <p14:creationId xmlns:p14="http://schemas.microsoft.com/office/powerpoint/2010/main" val="35595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extLst>
      <p:ext uri="{BB962C8B-B14F-4D97-AF65-F5344CB8AC3E}">
        <p14:creationId xmlns:p14="http://schemas.microsoft.com/office/powerpoint/2010/main" val="3149794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extLst>
      <p:ext uri="{BB962C8B-B14F-4D97-AF65-F5344CB8AC3E}">
        <p14:creationId xmlns:p14="http://schemas.microsoft.com/office/powerpoint/2010/main" val="423124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extLst>
      <p:ext uri="{BB962C8B-B14F-4D97-AF65-F5344CB8AC3E}">
        <p14:creationId xmlns:p14="http://schemas.microsoft.com/office/powerpoint/2010/main" val="177653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extLst>
      <p:ext uri="{BB962C8B-B14F-4D97-AF65-F5344CB8AC3E}">
        <p14:creationId xmlns:p14="http://schemas.microsoft.com/office/powerpoint/2010/main" val="236337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extLst>
      <p:ext uri="{BB962C8B-B14F-4D97-AF65-F5344CB8AC3E}">
        <p14:creationId xmlns:p14="http://schemas.microsoft.com/office/powerpoint/2010/main" val="3067586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extLst>
      <p:ext uri="{BB962C8B-B14F-4D97-AF65-F5344CB8AC3E}">
        <p14:creationId xmlns:p14="http://schemas.microsoft.com/office/powerpoint/2010/main" val="206478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extLst>
      <p:ext uri="{BB962C8B-B14F-4D97-AF65-F5344CB8AC3E}">
        <p14:creationId xmlns:p14="http://schemas.microsoft.com/office/powerpoint/2010/main" val="3707649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extLst>
      <p:ext uri="{BB962C8B-B14F-4D97-AF65-F5344CB8AC3E}">
        <p14:creationId xmlns:p14="http://schemas.microsoft.com/office/powerpoint/2010/main" val="979881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extLst>
      <p:ext uri="{BB962C8B-B14F-4D97-AF65-F5344CB8AC3E}">
        <p14:creationId xmlns:p14="http://schemas.microsoft.com/office/powerpoint/2010/main" val="265558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extLst>
      <p:ext uri="{BB962C8B-B14F-4D97-AF65-F5344CB8AC3E}">
        <p14:creationId xmlns:p14="http://schemas.microsoft.com/office/powerpoint/2010/main" val="101103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a:t>
            </a:fld>
            <a:endParaRPr lang="zh-CN" altLang="en-US"/>
          </a:p>
        </p:txBody>
      </p:sp>
    </p:spTree>
    <p:extLst>
      <p:ext uri="{BB962C8B-B14F-4D97-AF65-F5344CB8AC3E}">
        <p14:creationId xmlns:p14="http://schemas.microsoft.com/office/powerpoint/2010/main" val="837970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extLst>
      <p:ext uri="{BB962C8B-B14F-4D97-AF65-F5344CB8AC3E}">
        <p14:creationId xmlns:p14="http://schemas.microsoft.com/office/powerpoint/2010/main" val="2408826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21</a:t>
            </a:fld>
            <a:endParaRPr lang="zh-CN" altLang="en-US"/>
          </a:p>
        </p:txBody>
      </p:sp>
    </p:spTree>
    <p:extLst>
      <p:ext uri="{BB962C8B-B14F-4D97-AF65-F5344CB8AC3E}">
        <p14:creationId xmlns:p14="http://schemas.microsoft.com/office/powerpoint/2010/main" val="141340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22</a:t>
            </a:fld>
            <a:endParaRPr lang="zh-CN" altLang="en-US"/>
          </a:p>
        </p:txBody>
      </p:sp>
    </p:spTree>
    <p:extLst>
      <p:ext uri="{BB962C8B-B14F-4D97-AF65-F5344CB8AC3E}">
        <p14:creationId xmlns:p14="http://schemas.microsoft.com/office/powerpoint/2010/main" val="276237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23</a:t>
            </a:fld>
            <a:endParaRPr lang="zh-CN" altLang="en-US"/>
          </a:p>
        </p:txBody>
      </p:sp>
    </p:spTree>
    <p:extLst>
      <p:ext uri="{BB962C8B-B14F-4D97-AF65-F5344CB8AC3E}">
        <p14:creationId xmlns:p14="http://schemas.microsoft.com/office/powerpoint/2010/main" val="1815557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24</a:t>
            </a:fld>
            <a:endParaRPr lang="zh-CN" altLang="en-US"/>
          </a:p>
        </p:txBody>
      </p:sp>
    </p:spTree>
    <p:extLst>
      <p:ext uri="{BB962C8B-B14F-4D97-AF65-F5344CB8AC3E}">
        <p14:creationId xmlns:p14="http://schemas.microsoft.com/office/powerpoint/2010/main" val="3240904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25</a:t>
            </a:fld>
            <a:endParaRPr lang="zh-CN" altLang="en-US"/>
          </a:p>
        </p:txBody>
      </p:sp>
    </p:spTree>
    <p:extLst>
      <p:ext uri="{BB962C8B-B14F-4D97-AF65-F5344CB8AC3E}">
        <p14:creationId xmlns:p14="http://schemas.microsoft.com/office/powerpoint/2010/main" val="2914150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26</a:t>
            </a:fld>
            <a:endParaRPr lang="zh-CN" altLang="en-US"/>
          </a:p>
        </p:txBody>
      </p:sp>
    </p:spTree>
    <p:extLst>
      <p:ext uri="{BB962C8B-B14F-4D97-AF65-F5344CB8AC3E}">
        <p14:creationId xmlns:p14="http://schemas.microsoft.com/office/powerpoint/2010/main" val="1432156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27</a:t>
            </a:fld>
            <a:endParaRPr lang="zh-CN" altLang="en-US"/>
          </a:p>
        </p:txBody>
      </p:sp>
    </p:spTree>
    <p:extLst>
      <p:ext uri="{BB962C8B-B14F-4D97-AF65-F5344CB8AC3E}">
        <p14:creationId xmlns:p14="http://schemas.microsoft.com/office/powerpoint/2010/main" val="485413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28</a:t>
            </a:fld>
            <a:endParaRPr lang="zh-CN" altLang="en-US"/>
          </a:p>
        </p:txBody>
      </p:sp>
    </p:spTree>
    <p:extLst>
      <p:ext uri="{BB962C8B-B14F-4D97-AF65-F5344CB8AC3E}">
        <p14:creationId xmlns:p14="http://schemas.microsoft.com/office/powerpoint/2010/main" val="3999756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29</a:t>
            </a:fld>
            <a:endParaRPr lang="zh-CN" altLang="en-US"/>
          </a:p>
        </p:txBody>
      </p:sp>
    </p:spTree>
    <p:extLst>
      <p:ext uri="{BB962C8B-B14F-4D97-AF65-F5344CB8AC3E}">
        <p14:creationId xmlns:p14="http://schemas.microsoft.com/office/powerpoint/2010/main" val="227635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extLst>
      <p:ext uri="{BB962C8B-B14F-4D97-AF65-F5344CB8AC3E}">
        <p14:creationId xmlns:p14="http://schemas.microsoft.com/office/powerpoint/2010/main" val="1027242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30</a:t>
            </a:fld>
            <a:endParaRPr lang="zh-CN" altLang="en-US"/>
          </a:p>
        </p:txBody>
      </p:sp>
    </p:spTree>
    <p:extLst>
      <p:ext uri="{BB962C8B-B14F-4D97-AF65-F5344CB8AC3E}">
        <p14:creationId xmlns:p14="http://schemas.microsoft.com/office/powerpoint/2010/main" val="3763829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31</a:t>
            </a:fld>
            <a:endParaRPr lang="zh-CN" altLang="en-US"/>
          </a:p>
        </p:txBody>
      </p:sp>
    </p:spTree>
    <p:extLst>
      <p:ext uri="{BB962C8B-B14F-4D97-AF65-F5344CB8AC3E}">
        <p14:creationId xmlns:p14="http://schemas.microsoft.com/office/powerpoint/2010/main" val="135369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32</a:t>
            </a:fld>
            <a:endParaRPr lang="zh-CN" altLang="en-US"/>
          </a:p>
        </p:txBody>
      </p:sp>
    </p:spTree>
    <p:extLst>
      <p:ext uri="{BB962C8B-B14F-4D97-AF65-F5344CB8AC3E}">
        <p14:creationId xmlns:p14="http://schemas.microsoft.com/office/powerpoint/2010/main" val="3069624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33</a:t>
            </a:fld>
            <a:endParaRPr lang="zh-CN" altLang="en-US"/>
          </a:p>
        </p:txBody>
      </p:sp>
    </p:spTree>
    <p:extLst>
      <p:ext uri="{BB962C8B-B14F-4D97-AF65-F5344CB8AC3E}">
        <p14:creationId xmlns:p14="http://schemas.microsoft.com/office/powerpoint/2010/main" val="1567212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34</a:t>
            </a:fld>
            <a:endParaRPr lang="zh-CN" altLang="en-US"/>
          </a:p>
        </p:txBody>
      </p:sp>
    </p:spTree>
    <p:extLst>
      <p:ext uri="{BB962C8B-B14F-4D97-AF65-F5344CB8AC3E}">
        <p14:creationId xmlns:p14="http://schemas.microsoft.com/office/powerpoint/2010/main" val="3092977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35</a:t>
            </a:fld>
            <a:endParaRPr lang="zh-CN" altLang="en-US"/>
          </a:p>
        </p:txBody>
      </p:sp>
    </p:spTree>
    <p:extLst>
      <p:ext uri="{BB962C8B-B14F-4D97-AF65-F5344CB8AC3E}">
        <p14:creationId xmlns:p14="http://schemas.microsoft.com/office/powerpoint/2010/main" val="3828812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36</a:t>
            </a:fld>
            <a:endParaRPr lang="zh-CN" altLang="en-US"/>
          </a:p>
        </p:txBody>
      </p:sp>
    </p:spTree>
    <p:extLst>
      <p:ext uri="{BB962C8B-B14F-4D97-AF65-F5344CB8AC3E}">
        <p14:creationId xmlns:p14="http://schemas.microsoft.com/office/powerpoint/2010/main" val="1700793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37</a:t>
            </a:fld>
            <a:endParaRPr lang="zh-CN" altLang="en-US"/>
          </a:p>
        </p:txBody>
      </p:sp>
    </p:spTree>
    <p:extLst>
      <p:ext uri="{BB962C8B-B14F-4D97-AF65-F5344CB8AC3E}">
        <p14:creationId xmlns:p14="http://schemas.microsoft.com/office/powerpoint/2010/main" val="1623146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38</a:t>
            </a:fld>
            <a:endParaRPr lang="zh-CN" altLang="en-US"/>
          </a:p>
        </p:txBody>
      </p:sp>
    </p:spTree>
    <p:extLst>
      <p:ext uri="{BB962C8B-B14F-4D97-AF65-F5344CB8AC3E}">
        <p14:creationId xmlns:p14="http://schemas.microsoft.com/office/powerpoint/2010/main" val="3174444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39</a:t>
            </a:fld>
            <a:endParaRPr lang="zh-CN" altLang="en-US"/>
          </a:p>
        </p:txBody>
      </p:sp>
    </p:spTree>
    <p:extLst>
      <p:ext uri="{BB962C8B-B14F-4D97-AF65-F5344CB8AC3E}">
        <p14:creationId xmlns:p14="http://schemas.microsoft.com/office/powerpoint/2010/main" val="30476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extLst>
      <p:ext uri="{BB962C8B-B14F-4D97-AF65-F5344CB8AC3E}">
        <p14:creationId xmlns:p14="http://schemas.microsoft.com/office/powerpoint/2010/main" val="28852928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40</a:t>
            </a:fld>
            <a:endParaRPr lang="zh-CN" altLang="en-US"/>
          </a:p>
        </p:txBody>
      </p:sp>
    </p:spTree>
    <p:extLst>
      <p:ext uri="{BB962C8B-B14F-4D97-AF65-F5344CB8AC3E}">
        <p14:creationId xmlns:p14="http://schemas.microsoft.com/office/powerpoint/2010/main" val="3668624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41</a:t>
            </a:fld>
            <a:endParaRPr lang="zh-CN" altLang="en-US"/>
          </a:p>
        </p:txBody>
      </p:sp>
    </p:spTree>
    <p:extLst>
      <p:ext uri="{BB962C8B-B14F-4D97-AF65-F5344CB8AC3E}">
        <p14:creationId xmlns:p14="http://schemas.microsoft.com/office/powerpoint/2010/main" val="270158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42</a:t>
            </a:fld>
            <a:endParaRPr lang="zh-CN" altLang="en-US"/>
          </a:p>
        </p:txBody>
      </p:sp>
    </p:spTree>
    <p:extLst>
      <p:ext uri="{BB962C8B-B14F-4D97-AF65-F5344CB8AC3E}">
        <p14:creationId xmlns:p14="http://schemas.microsoft.com/office/powerpoint/2010/main" val="2310140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43</a:t>
            </a:fld>
            <a:endParaRPr lang="zh-CN" altLang="en-US"/>
          </a:p>
        </p:txBody>
      </p:sp>
    </p:spTree>
    <p:extLst>
      <p:ext uri="{BB962C8B-B14F-4D97-AF65-F5344CB8AC3E}">
        <p14:creationId xmlns:p14="http://schemas.microsoft.com/office/powerpoint/2010/main" val="31216315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44</a:t>
            </a:fld>
            <a:endParaRPr lang="zh-CN" altLang="en-US"/>
          </a:p>
        </p:txBody>
      </p:sp>
    </p:spTree>
    <p:extLst>
      <p:ext uri="{BB962C8B-B14F-4D97-AF65-F5344CB8AC3E}">
        <p14:creationId xmlns:p14="http://schemas.microsoft.com/office/powerpoint/2010/main" val="2847252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45</a:t>
            </a:fld>
            <a:endParaRPr lang="zh-CN" altLang="en-US"/>
          </a:p>
        </p:txBody>
      </p:sp>
    </p:spTree>
    <p:extLst>
      <p:ext uri="{BB962C8B-B14F-4D97-AF65-F5344CB8AC3E}">
        <p14:creationId xmlns:p14="http://schemas.microsoft.com/office/powerpoint/2010/main" val="3674325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46</a:t>
            </a:fld>
            <a:endParaRPr lang="zh-CN" altLang="en-US"/>
          </a:p>
        </p:txBody>
      </p:sp>
    </p:spTree>
    <p:extLst>
      <p:ext uri="{BB962C8B-B14F-4D97-AF65-F5344CB8AC3E}">
        <p14:creationId xmlns:p14="http://schemas.microsoft.com/office/powerpoint/2010/main" val="124322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47</a:t>
            </a:fld>
            <a:endParaRPr lang="zh-CN" altLang="en-US"/>
          </a:p>
        </p:txBody>
      </p:sp>
    </p:spTree>
    <p:extLst>
      <p:ext uri="{BB962C8B-B14F-4D97-AF65-F5344CB8AC3E}">
        <p14:creationId xmlns:p14="http://schemas.microsoft.com/office/powerpoint/2010/main" val="6479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extLst>
      <p:ext uri="{BB962C8B-B14F-4D97-AF65-F5344CB8AC3E}">
        <p14:creationId xmlns:p14="http://schemas.microsoft.com/office/powerpoint/2010/main" val="169320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extLst>
      <p:ext uri="{BB962C8B-B14F-4D97-AF65-F5344CB8AC3E}">
        <p14:creationId xmlns:p14="http://schemas.microsoft.com/office/powerpoint/2010/main" val="401311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extLst>
      <p:ext uri="{BB962C8B-B14F-4D97-AF65-F5344CB8AC3E}">
        <p14:creationId xmlns:p14="http://schemas.microsoft.com/office/powerpoint/2010/main" val="250671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extLst>
      <p:ext uri="{BB962C8B-B14F-4D97-AF65-F5344CB8AC3E}">
        <p14:creationId xmlns:p14="http://schemas.microsoft.com/office/powerpoint/2010/main" val="243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extLst>
      <p:ext uri="{BB962C8B-B14F-4D97-AF65-F5344CB8AC3E}">
        <p14:creationId xmlns:p14="http://schemas.microsoft.com/office/powerpoint/2010/main" val="161207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7840577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62133879"/>
      </p:ext>
    </p:extLst>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850013"/>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3252" rtl="0" eaLnBrk="1" latinLnBrk="0" hangingPunct="1">
        <a:spcBef>
          <a:spcPct val="0"/>
        </a:spcBef>
        <a:buNone/>
        <a:defRPr sz="5000" kern="1200">
          <a:solidFill>
            <a:schemeClr val="tx1"/>
          </a:solidFill>
          <a:latin typeface="+mj-lt"/>
          <a:ea typeface="+mj-ea"/>
          <a:cs typeface="+mj-cs"/>
        </a:defRPr>
      </a:lvl1pPr>
    </p:titleStyle>
    <p:bodyStyle>
      <a:lvl1pPr marL="383717" indent="-383717" algn="l" defTabSz="1023252"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392" indent="-319759" algn="l" defTabSz="1023252"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9062" indent="-255814" algn="l" defTabSz="1023252"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687"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317"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940"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564"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188"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8819"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3252" rtl="0" eaLnBrk="1" latinLnBrk="0" hangingPunct="1">
        <a:defRPr sz="2000" kern="1200">
          <a:solidFill>
            <a:schemeClr val="tx1"/>
          </a:solidFill>
          <a:latin typeface="+mn-lt"/>
          <a:ea typeface="+mn-ea"/>
          <a:cs typeface="+mn-cs"/>
        </a:defRPr>
      </a:lvl1pPr>
      <a:lvl2pPr marL="511626" algn="l" defTabSz="1023252" rtl="0" eaLnBrk="1" latinLnBrk="0" hangingPunct="1">
        <a:defRPr sz="2000" kern="1200">
          <a:solidFill>
            <a:schemeClr val="tx1"/>
          </a:solidFill>
          <a:latin typeface="+mn-lt"/>
          <a:ea typeface="+mn-ea"/>
          <a:cs typeface="+mn-cs"/>
        </a:defRPr>
      </a:lvl2pPr>
      <a:lvl3pPr marL="1023252" algn="l" defTabSz="1023252" rtl="0" eaLnBrk="1" latinLnBrk="0" hangingPunct="1">
        <a:defRPr sz="2000" kern="1200">
          <a:solidFill>
            <a:schemeClr val="tx1"/>
          </a:solidFill>
          <a:latin typeface="+mn-lt"/>
          <a:ea typeface="+mn-ea"/>
          <a:cs typeface="+mn-cs"/>
        </a:defRPr>
      </a:lvl3pPr>
      <a:lvl4pPr marL="1534879" algn="l" defTabSz="1023252" rtl="0" eaLnBrk="1" latinLnBrk="0" hangingPunct="1">
        <a:defRPr sz="2000" kern="1200">
          <a:solidFill>
            <a:schemeClr val="tx1"/>
          </a:solidFill>
          <a:latin typeface="+mn-lt"/>
          <a:ea typeface="+mn-ea"/>
          <a:cs typeface="+mn-cs"/>
        </a:defRPr>
      </a:lvl4pPr>
      <a:lvl5pPr marL="2046502" algn="l" defTabSz="1023252" rtl="0" eaLnBrk="1" latinLnBrk="0" hangingPunct="1">
        <a:defRPr sz="2000" kern="1200">
          <a:solidFill>
            <a:schemeClr val="tx1"/>
          </a:solidFill>
          <a:latin typeface="+mn-lt"/>
          <a:ea typeface="+mn-ea"/>
          <a:cs typeface="+mn-cs"/>
        </a:defRPr>
      </a:lvl5pPr>
      <a:lvl6pPr marL="2558128" algn="l" defTabSz="1023252" rtl="0" eaLnBrk="1" latinLnBrk="0" hangingPunct="1">
        <a:defRPr sz="2000" kern="1200">
          <a:solidFill>
            <a:schemeClr val="tx1"/>
          </a:solidFill>
          <a:latin typeface="+mn-lt"/>
          <a:ea typeface="+mn-ea"/>
          <a:cs typeface="+mn-cs"/>
        </a:defRPr>
      </a:lvl6pPr>
      <a:lvl7pPr marL="3069752" algn="l" defTabSz="1023252" rtl="0" eaLnBrk="1" latinLnBrk="0" hangingPunct="1">
        <a:defRPr sz="2000" kern="1200">
          <a:solidFill>
            <a:schemeClr val="tx1"/>
          </a:solidFill>
          <a:latin typeface="+mn-lt"/>
          <a:ea typeface="+mn-ea"/>
          <a:cs typeface="+mn-cs"/>
        </a:defRPr>
      </a:lvl7pPr>
      <a:lvl8pPr marL="3581376" algn="l" defTabSz="1023252" rtl="0" eaLnBrk="1" latinLnBrk="0" hangingPunct="1">
        <a:defRPr sz="2000" kern="1200">
          <a:solidFill>
            <a:schemeClr val="tx1"/>
          </a:solidFill>
          <a:latin typeface="+mn-lt"/>
          <a:ea typeface="+mn-ea"/>
          <a:cs typeface="+mn-cs"/>
        </a:defRPr>
      </a:lvl8pPr>
      <a:lvl9pPr marL="4093003" algn="l" defTabSz="102325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a:spLocks/>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136897" y="1851670"/>
            <a:ext cx="5902278" cy="1054125"/>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存储器</a:t>
            </a:r>
            <a:r>
              <a:rPr lang="zh-CN" altLang="en-US" sz="3200" spc="300" dirty="0">
                <a:solidFill>
                  <a:schemeClr val="bg1"/>
                </a:solidFill>
              </a:rPr>
              <a:t>的结构、映像</a:t>
            </a:r>
            <a:r>
              <a:rPr lang="zh-CN" altLang="en-US" sz="3200" spc="300" dirty="0" smtClean="0">
                <a:solidFill>
                  <a:schemeClr val="bg1"/>
                </a:solidFill>
              </a:rPr>
              <a:t>及</a:t>
            </a:r>
            <a:endParaRPr lang="en-US" altLang="zh-CN" sz="3200" spc="300" smtClean="0">
              <a:solidFill>
                <a:schemeClr val="bg1"/>
              </a:solidFill>
            </a:endParaRPr>
          </a:p>
          <a:p>
            <a:pPr algn="ctr"/>
            <a:r>
              <a:rPr lang="en-US" altLang="zh-CN" sz="3200" spc="300" smtClean="0">
                <a:solidFill>
                  <a:schemeClr val="bg1"/>
                </a:solidFill>
              </a:rPr>
              <a:t>CMD</a:t>
            </a:r>
            <a:r>
              <a:rPr lang="zh-CN" altLang="en-US" sz="3200" spc="300" dirty="0">
                <a:solidFill>
                  <a:schemeClr val="bg1"/>
                </a:solidFill>
              </a:rPr>
              <a:t>文件的编写</a:t>
            </a: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prstTxWarp prst="textNoShape">
                <a:avLst/>
              </a:prstTxWarp>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extLst>
      <p:ext uri="{BB962C8B-B14F-4D97-AF65-F5344CB8AC3E}">
        <p14:creationId xmlns:p14="http://schemas.microsoft.com/office/powerpoint/2010/main" val="13982955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3775"/>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5275"/>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20870670"/>
              </p:ext>
            </p:extLst>
          </p:nvPr>
        </p:nvGraphicFramePr>
        <p:xfrm>
          <a:off x="251521" y="771550"/>
          <a:ext cx="2088231" cy="3937896"/>
        </p:xfrm>
        <a:graphic>
          <a:graphicData uri="http://schemas.openxmlformats.org/drawingml/2006/table">
            <a:tbl>
              <a:tblPr>
                <a:tableStyleId>{5C22544A-7EE6-4342-B048-85BDC9FD1C3A}</a:tableStyleId>
              </a:tblPr>
              <a:tblGrid>
                <a:gridCol w="592752">
                  <a:extLst>
                    <a:ext uri="{9D8B030D-6E8A-4147-A177-3AD203B41FA5}">
                      <a16:colId xmlns:a16="http://schemas.microsoft.com/office/drawing/2014/main" val="527273379"/>
                    </a:ext>
                  </a:extLst>
                </a:gridCol>
                <a:gridCol w="1495479">
                  <a:extLst>
                    <a:ext uri="{9D8B030D-6E8A-4147-A177-3AD203B41FA5}">
                      <a16:colId xmlns:a16="http://schemas.microsoft.com/office/drawing/2014/main" val="1164157247"/>
                    </a:ext>
                  </a:extLst>
                </a:gridCol>
              </a:tblGrid>
              <a:tr h="109386">
                <a:tc>
                  <a:txBody>
                    <a:bodyPr/>
                    <a:lstStyle/>
                    <a:p>
                      <a:pPr marL="0" marR="0" algn="ctr">
                        <a:lnSpc>
                          <a:spcPct val="120000"/>
                        </a:lnSpc>
                        <a:spcBef>
                          <a:spcPts val="0"/>
                        </a:spcBef>
                        <a:spcAft>
                          <a:spcPts val="0"/>
                        </a:spcAft>
                      </a:pPr>
                      <a:r>
                        <a:rPr lang="zh-CN" altLang="en-US" sz="300" kern="100">
                          <a:effectLst/>
                        </a:rPr>
                        <a:t>地址范围</a:t>
                      </a:r>
                      <a:endParaRPr lang="zh-CN" altLang="en-US" sz="300" kern="100">
                        <a:effectLst/>
                        <a:latin typeface="Calibri" panose="020F0502020204030204" pitchFamily="34" charset="0"/>
                      </a:endParaRPr>
                    </a:p>
                  </a:txBody>
                  <a:tcPr marL="26465" marR="26465" marT="17643" marB="17643"/>
                </a:tc>
                <a:tc>
                  <a:txBody>
                    <a:bodyPr/>
                    <a:lstStyle/>
                    <a:p>
                      <a:pPr marL="0" marR="0" algn="ctr">
                        <a:lnSpc>
                          <a:spcPct val="120000"/>
                        </a:lnSpc>
                        <a:spcBef>
                          <a:spcPts val="0"/>
                        </a:spcBef>
                        <a:spcAft>
                          <a:spcPts val="0"/>
                        </a:spcAft>
                      </a:pPr>
                      <a:r>
                        <a:rPr lang="zh-CN" altLang="en-US" sz="300" kern="100">
                          <a:effectLst/>
                        </a:rPr>
                        <a:t>存储器块名称</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835809973"/>
                  </a:ext>
                </a:extLst>
              </a:tr>
              <a:tr h="109386">
                <a:tc>
                  <a:txBody>
                    <a:bodyPr/>
                    <a:lstStyle/>
                    <a:p>
                      <a:pPr marL="0" marR="0" algn="ctr">
                        <a:lnSpc>
                          <a:spcPct val="120000"/>
                        </a:lnSpc>
                        <a:spcBef>
                          <a:spcPts val="0"/>
                        </a:spcBef>
                        <a:spcAft>
                          <a:spcPts val="0"/>
                        </a:spcAft>
                      </a:pPr>
                      <a:r>
                        <a:rPr lang="en-US" sz="300" kern="100">
                          <a:effectLst/>
                        </a:rPr>
                        <a:t>0x00 0000~0x00 003F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M0</a:t>
                      </a:r>
                      <a:r>
                        <a:rPr lang="zh-CN" altLang="en-US" sz="300" kern="100">
                          <a:effectLst/>
                        </a:rPr>
                        <a:t>向量</a:t>
                      </a:r>
                      <a:r>
                        <a:rPr lang="en-US" sz="300" kern="100">
                          <a:effectLst/>
                        </a:rPr>
                        <a:t>RAM（VMAP=0）</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45359626"/>
                  </a:ext>
                </a:extLst>
              </a:tr>
              <a:tr h="109386">
                <a:tc>
                  <a:txBody>
                    <a:bodyPr/>
                    <a:lstStyle/>
                    <a:p>
                      <a:pPr marL="0" marR="0" algn="ctr">
                        <a:lnSpc>
                          <a:spcPct val="120000"/>
                        </a:lnSpc>
                        <a:spcBef>
                          <a:spcPts val="0"/>
                        </a:spcBef>
                        <a:spcAft>
                          <a:spcPts val="0"/>
                        </a:spcAft>
                      </a:pPr>
                      <a:r>
                        <a:rPr lang="en-US" sz="300" kern="100">
                          <a:effectLst/>
                        </a:rPr>
                        <a:t>0x00 0040~0x00 03FF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M0 SARAM（1K×16）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131275419"/>
                  </a:ext>
                </a:extLst>
              </a:tr>
              <a:tr h="109386">
                <a:tc>
                  <a:txBody>
                    <a:bodyPr/>
                    <a:lstStyle/>
                    <a:p>
                      <a:pPr marL="0" marR="0" algn="ctr">
                        <a:lnSpc>
                          <a:spcPct val="120000"/>
                        </a:lnSpc>
                        <a:spcBef>
                          <a:spcPts val="0"/>
                        </a:spcBef>
                        <a:spcAft>
                          <a:spcPts val="0"/>
                        </a:spcAft>
                      </a:pPr>
                      <a:r>
                        <a:rPr lang="en-US" sz="300" kern="100">
                          <a:effectLst/>
                        </a:rPr>
                        <a:t>0x00 0400~0x00 07FF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M1 SARAM（1K×16）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221782381"/>
                  </a:ext>
                </a:extLst>
              </a:tr>
              <a:tr h="109386">
                <a:tc>
                  <a:txBody>
                    <a:bodyPr/>
                    <a:lstStyle/>
                    <a:p>
                      <a:pPr marL="0" marR="0" algn="ctr">
                        <a:lnSpc>
                          <a:spcPct val="120000"/>
                        </a:lnSpc>
                        <a:spcBef>
                          <a:spcPts val="0"/>
                        </a:spcBef>
                        <a:spcAft>
                          <a:spcPts val="0"/>
                        </a:spcAft>
                      </a:pPr>
                      <a:r>
                        <a:rPr lang="en-US" sz="300" kern="100">
                          <a:effectLst/>
                        </a:rPr>
                        <a:t>0x00 0800~0x00 0CFF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0</a:t>
                      </a:r>
                      <a:r>
                        <a:rPr lang="zh-CN" altLang="en-US" sz="300" kern="100">
                          <a:effectLst/>
                        </a:rPr>
                        <a:t>（</a:t>
                      </a:r>
                      <a:r>
                        <a:rPr lang="en-US" altLang="zh-CN" sz="300" kern="100">
                          <a:effectLst/>
                        </a:rPr>
                        <a:t>2</a:t>
                      </a:r>
                      <a:r>
                        <a:rPr lang="en-US" sz="300" kern="100">
                          <a:effectLst/>
                        </a:rPr>
                        <a:t>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972107080"/>
                  </a:ext>
                </a:extLst>
              </a:tr>
              <a:tr h="109386">
                <a:tc>
                  <a:txBody>
                    <a:bodyPr/>
                    <a:lstStyle/>
                    <a:p>
                      <a:pPr marL="0" marR="0" algn="ctr">
                        <a:lnSpc>
                          <a:spcPct val="120000"/>
                        </a:lnSpc>
                        <a:spcBef>
                          <a:spcPts val="0"/>
                        </a:spcBef>
                        <a:spcAft>
                          <a:spcPts val="0"/>
                        </a:spcAft>
                      </a:pPr>
                      <a:r>
                        <a:rPr lang="en-US" sz="300" kern="100">
                          <a:effectLst/>
                        </a:rPr>
                        <a:t>0x00 0D00~0x00 0DFF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PIE</a:t>
                      </a:r>
                      <a:r>
                        <a:rPr lang="zh-CN" altLang="en-US" sz="300" kern="100">
                          <a:effectLst/>
                        </a:rPr>
                        <a:t>向量（</a:t>
                      </a:r>
                      <a:r>
                        <a:rPr lang="en-US" sz="300" kern="100">
                          <a:effectLst/>
                        </a:rPr>
                        <a:t>VMAP=1，ENPIE=1，256×16）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715617708"/>
                  </a:ext>
                </a:extLst>
              </a:tr>
              <a:tr h="109386">
                <a:tc>
                  <a:txBody>
                    <a:bodyPr/>
                    <a:lstStyle/>
                    <a:p>
                      <a:pPr marL="0" marR="0" algn="ctr">
                        <a:lnSpc>
                          <a:spcPct val="120000"/>
                        </a:lnSpc>
                        <a:spcBef>
                          <a:spcPts val="0"/>
                        </a:spcBef>
                        <a:spcAft>
                          <a:spcPts val="0"/>
                        </a:spcAft>
                      </a:pPr>
                      <a:r>
                        <a:rPr lang="en-US" sz="300" kern="100">
                          <a:effectLst/>
                        </a:rPr>
                        <a:t>0x00 0E00~0x00 1FFF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0</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657217326"/>
                  </a:ext>
                </a:extLst>
              </a:tr>
              <a:tr h="109386">
                <a:tc>
                  <a:txBody>
                    <a:bodyPr/>
                    <a:lstStyle/>
                    <a:p>
                      <a:pPr marL="0" marR="0" algn="ctr">
                        <a:lnSpc>
                          <a:spcPct val="120000"/>
                        </a:lnSpc>
                        <a:spcBef>
                          <a:spcPts val="0"/>
                        </a:spcBef>
                        <a:spcAft>
                          <a:spcPts val="0"/>
                        </a:spcAft>
                      </a:pPr>
                      <a:r>
                        <a:rPr lang="en-US" sz="300" kern="100">
                          <a:effectLst/>
                        </a:rPr>
                        <a:t>0x00 2000~0x00 3FFF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400174288"/>
                  </a:ext>
                </a:extLst>
              </a:tr>
              <a:tr h="109386">
                <a:tc>
                  <a:txBody>
                    <a:bodyPr/>
                    <a:lstStyle/>
                    <a:p>
                      <a:pPr marL="0" marR="0" algn="ctr">
                        <a:lnSpc>
                          <a:spcPct val="120000"/>
                        </a:lnSpc>
                        <a:spcBef>
                          <a:spcPts val="0"/>
                        </a:spcBef>
                        <a:spcAft>
                          <a:spcPts val="0"/>
                        </a:spcAft>
                      </a:pPr>
                      <a:r>
                        <a:rPr lang="en-US" sz="300" kern="100">
                          <a:effectLst/>
                        </a:rPr>
                        <a:t>0x00 4000~0x00 4FFF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Zone0（4K×16，</a:t>
                      </a:r>
                      <a:r>
                        <a:rPr lang="zh-CN" altLang="en-US" sz="300" kern="100">
                          <a:effectLst/>
                        </a:rPr>
                        <a:t>受</a:t>
                      </a:r>
                      <a:r>
                        <a:rPr lang="en-US"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159149816"/>
                  </a:ext>
                </a:extLst>
              </a:tr>
              <a:tr h="109386">
                <a:tc>
                  <a:txBody>
                    <a:bodyPr/>
                    <a:lstStyle/>
                    <a:p>
                      <a:pPr marL="0" marR="0" algn="ctr">
                        <a:lnSpc>
                          <a:spcPct val="120000"/>
                        </a:lnSpc>
                        <a:spcBef>
                          <a:spcPts val="0"/>
                        </a:spcBef>
                        <a:spcAft>
                          <a:spcPts val="0"/>
                        </a:spcAft>
                      </a:pPr>
                      <a:r>
                        <a:rPr lang="en-US" sz="300" kern="100">
                          <a:effectLst/>
                        </a:rPr>
                        <a:t>0x00 5000~0x00 5FFF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3</a:t>
                      </a:r>
                      <a:r>
                        <a:rPr lang="zh-CN" altLang="en-US" sz="300" kern="100">
                          <a:effectLst/>
                        </a:rPr>
                        <a:t>（</a:t>
                      </a:r>
                      <a:r>
                        <a:rPr lang="en-US" altLang="zh-CN" sz="300" kern="100">
                          <a:effectLst/>
                        </a:rPr>
                        <a:t>4K×16</a:t>
                      </a:r>
                      <a:r>
                        <a:rPr lang="zh-CN" altLang="en-US" sz="300" kern="100">
                          <a:effectLst/>
                        </a:rPr>
                        <a:t>，受</a:t>
                      </a:r>
                      <a:r>
                        <a:rPr lang="en-US" altLang="zh-CN"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248985046"/>
                  </a:ext>
                </a:extLst>
              </a:tr>
              <a:tr h="109386">
                <a:tc>
                  <a:txBody>
                    <a:bodyPr/>
                    <a:lstStyle/>
                    <a:p>
                      <a:pPr marL="0" marR="0" algn="ctr">
                        <a:lnSpc>
                          <a:spcPct val="120000"/>
                        </a:lnSpc>
                        <a:spcBef>
                          <a:spcPts val="0"/>
                        </a:spcBef>
                        <a:spcAft>
                          <a:spcPts val="0"/>
                        </a:spcAft>
                      </a:pPr>
                      <a:r>
                        <a:rPr lang="en-US" sz="300" kern="100">
                          <a:effectLst/>
                        </a:rPr>
                        <a:t>0x00 6000~0x00 6FFF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dirty="0">
                          <a:effectLst/>
                        </a:rPr>
                        <a:t>外设帧</a:t>
                      </a:r>
                      <a:r>
                        <a:rPr lang="en-US" altLang="zh-CN" sz="300" kern="100" dirty="0">
                          <a:effectLst/>
                        </a:rPr>
                        <a:t>1</a:t>
                      </a:r>
                      <a:r>
                        <a:rPr lang="zh-CN" altLang="en-US" sz="300" kern="100" dirty="0">
                          <a:effectLst/>
                        </a:rPr>
                        <a:t>（</a:t>
                      </a:r>
                      <a:r>
                        <a:rPr lang="en-US" altLang="zh-CN" sz="300" kern="100" dirty="0">
                          <a:effectLst/>
                        </a:rPr>
                        <a:t>4K×16</a:t>
                      </a:r>
                      <a:r>
                        <a:rPr lang="zh-CN" altLang="en-US" sz="300" kern="100" dirty="0">
                          <a:effectLst/>
                        </a:rPr>
                        <a:t>，受</a:t>
                      </a:r>
                      <a:r>
                        <a:rPr lang="en-US" altLang="zh-CN" sz="300" kern="100" dirty="0">
                          <a:effectLst/>
                        </a:rPr>
                        <a:t>EALLOW</a:t>
                      </a:r>
                      <a:r>
                        <a:rPr lang="zh-CN" altLang="en-US" sz="300" kern="100" dirty="0">
                          <a:effectLst/>
                        </a:rPr>
                        <a:t>保护）</a:t>
                      </a:r>
                      <a:endParaRPr lang="zh-CN" alt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204226120"/>
                  </a:ext>
                </a:extLst>
              </a:tr>
              <a:tr h="109386">
                <a:tc>
                  <a:txBody>
                    <a:bodyPr/>
                    <a:lstStyle/>
                    <a:p>
                      <a:pPr marL="0" marR="0" algn="ctr">
                        <a:lnSpc>
                          <a:spcPct val="120000"/>
                        </a:lnSpc>
                        <a:spcBef>
                          <a:spcPts val="0"/>
                        </a:spcBef>
                        <a:spcAft>
                          <a:spcPts val="0"/>
                        </a:spcAft>
                      </a:pPr>
                      <a:r>
                        <a:rPr lang="en-US" sz="300" kern="100">
                          <a:effectLst/>
                        </a:rPr>
                        <a:t>0x00 7000~0x00 7FFF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2</a:t>
                      </a:r>
                      <a:r>
                        <a:rPr lang="zh-CN" altLang="en-US" sz="300" kern="100">
                          <a:effectLst/>
                        </a:rPr>
                        <a:t>（</a:t>
                      </a:r>
                      <a:r>
                        <a:rPr lang="en-US" altLang="zh-CN" sz="300" kern="100">
                          <a:effectLst/>
                        </a:rPr>
                        <a:t>4K×16</a:t>
                      </a:r>
                      <a:r>
                        <a:rPr lang="zh-CN" altLang="en-US" sz="300" kern="100">
                          <a:effectLst/>
                        </a:rPr>
                        <a:t>，受</a:t>
                      </a:r>
                      <a:r>
                        <a:rPr lang="en-US" altLang="zh-CN"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693120703"/>
                  </a:ext>
                </a:extLst>
              </a:tr>
              <a:tr h="109386">
                <a:tc>
                  <a:txBody>
                    <a:bodyPr/>
                    <a:lstStyle/>
                    <a:p>
                      <a:pPr marL="0" marR="0" algn="ctr">
                        <a:lnSpc>
                          <a:spcPct val="120000"/>
                        </a:lnSpc>
                        <a:spcBef>
                          <a:spcPts val="0"/>
                        </a:spcBef>
                        <a:spcAft>
                          <a:spcPts val="0"/>
                        </a:spcAft>
                      </a:pPr>
                      <a:r>
                        <a:rPr lang="en-US" sz="300" kern="100">
                          <a:effectLst/>
                        </a:rPr>
                        <a:t>0x00 8000~0x00 8FFF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L0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173718185"/>
                  </a:ext>
                </a:extLst>
              </a:tr>
              <a:tr h="109386">
                <a:tc>
                  <a:txBody>
                    <a:bodyPr/>
                    <a:lstStyle/>
                    <a:p>
                      <a:pPr marL="0" marR="0" algn="ctr">
                        <a:lnSpc>
                          <a:spcPct val="120000"/>
                        </a:lnSpc>
                        <a:spcBef>
                          <a:spcPts val="0"/>
                        </a:spcBef>
                        <a:spcAft>
                          <a:spcPts val="0"/>
                        </a:spcAft>
                      </a:pPr>
                      <a:r>
                        <a:rPr lang="en-US" sz="300" kern="100">
                          <a:effectLst/>
                        </a:rPr>
                        <a:t>0x00 9000~0x00 9FFF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L1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639498804"/>
                  </a:ext>
                </a:extLst>
              </a:tr>
              <a:tr h="109386">
                <a:tc>
                  <a:txBody>
                    <a:bodyPr/>
                    <a:lstStyle/>
                    <a:p>
                      <a:pPr marL="0" marR="0" algn="ctr">
                        <a:lnSpc>
                          <a:spcPct val="120000"/>
                        </a:lnSpc>
                        <a:spcBef>
                          <a:spcPts val="0"/>
                        </a:spcBef>
                        <a:spcAft>
                          <a:spcPts val="0"/>
                        </a:spcAft>
                      </a:pPr>
                      <a:r>
                        <a:rPr lang="en-US" sz="300" kern="100">
                          <a:effectLst/>
                        </a:rPr>
                        <a:t>0x00 A000~0x00 AFFF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L2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208543500"/>
                  </a:ext>
                </a:extLst>
              </a:tr>
              <a:tr h="109386">
                <a:tc>
                  <a:txBody>
                    <a:bodyPr/>
                    <a:lstStyle/>
                    <a:p>
                      <a:pPr marL="0" marR="0" algn="ctr">
                        <a:lnSpc>
                          <a:spcPct val="120000"/>
                        </a:lnSpc>
                        <a:spcBef>
                          <a:spcPts val="0"/>
                        </a:spcBef>
                        <a:spcAft>
                          <a:spcPts val="0"/>
                        </a:spcAft>
                      </a:pPr>
                      <a:r>
                        <a:rPr lang="en-US" sz="300" kern="100">
                          <a:effectLst/>
                        </a:rPr>
                        <a:t>0x00 B000~0x00 BFFF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L3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395402249"/>
                  </a:ext>
                </a:extLst>
              </a:tr>
              <a:tr h="109386">
                <a:tc>
                  <a:txBody>
                    <a:bodyPr/>
                    <a:lstStyle/>
                    <a:p>
                      <a:pPr marL="0" marR="0" algn="ctr">
                        <a:lnSpc>
                          <a:spcPct val="120000"/>
                        </a:lnSpc>
                        <a:spcBef>
                          <a:spcPts val="0"/>
                        </a:spcBef>
                        <a:spcAft>
                          <a:spcPts val="0"/>
                        </a:spcAft>
                      </a:pPr>
                      <a:r>
                        <a:rPr lang="en-US" sz="300" kern="100">
                          <a:effectLst/>
                        </a:rPr>
                        <a:t>0x00 C000~0x00 CFFF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L4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366698258"/>
                  </a:ext>
                </a:extLst>
              </a:tr>
              <a:tr h="109386">
                <a:tc>
                  <a:txBody>
                    <a:bodyPr/>
                    <a:lstStyle/>
                    <a:p>
                      <a:pPr marL="0" marR="0" algn="ctr">
                        <a:lnSpc>
                          <a:spcPct val="120000"/>
                        </a:lnSpc>
                        <a:spcBef>
                          <a:spcPts val="0"/>
                        </a:spcBef>
                        <a:spcAft>
                          <a:spcPts val="0"/>
                        </a:spcAft>
                      </a:pPr>
                      <a:r>
                        <a:rPr lang="en-US" sz="300" kern="100">
                          <a:effectLst/>
                        </a:rPr>
                        <a:t>0x00 D000~0x00 DFFF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L5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949695778"/>
                  </a:ext>
                </a:extLst>
              </a:tr>
              <a:tr h="109386">
                <a:tc>
                  <a:txBody>
                    <a:bodyPr/>
                    <a:lstStyle/>
                    <a:p>
                      <a:pPr marL="0" marR="0" algn="ctr">
                        <a:lnSpc>
                          <a:spcPct val="120000"/>
                        </a:lnSpc>
                        <a:spcBef>
                          <a:spcPts val="0"/>
                        </a:spcBef>
                        <a:spcAft>
                          <a:spcPts val="0"/>
                        </a:spcAft>
                      </a:pPr>
                      <a:r>
                        <a:rPr lang="en-US" sz="300" kern="100">
                          <a:effectLst/>
                        </a:rPr>
                        <a:t>0x00 E000~0x00 EFFF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L6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264903175"/>
                  </a:ext>
                </a:extLst>
              </a:tr>
              <a:tr h="109386">
                <a:tc>
                  <a:txBody>
                    <a:bodyPr/>
                    <a:lstStyle/>
                    <a:p>
                      <a:pPr marL="0" marR="0" algn="ctr">
                        <a:lnSpc>
                          <a:spcPct val="120000"/>
                        </a:lnSpc>
                        <a:spcBef>
                          <a:spcPts val="0"/>
                        </a:spcBef>
                        <a:spcAft>
                          <a:spcPts val="0"/>
                        </a:spcAft>
                      </a:pPr>
                      <a:r>
                        <a:rPr lang="en-US" sz="300" kern="100">
                          <a:effectLst/>
                        </a:rPr>
                        <a:t>0x00 F000~0x00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L7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78102305"/>
                  </a:ext>
                </a:extLst>
              </a:tr>
              <a:tr h="109386">
                <a:tc>
                  <a:txBody>
                    <a:bodyPr/>
                    <a:lstStyle/>
                    <a:p>
                      <a:pPr marL="0" marR="0" algn="ctr">
                        <a:lnSpc>
                          <a:spcPct val="120000"/>
                        </a:lnSpc>
                        <a:spcBef>
                          <a:spcPts val="0"/>
                        </a:spcBef>
                        <a:spcAft>
                          <a:spcPts val="0"/>
                        </a:spcAft>
                      </a:pPr>
                      <a:r>
                        <a:rPr lang="en-US" sz="300" kern="100">
                          <a:effectLst/>
                        </a:rPr>
                        <a:t>0x01 0000~0x0F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dirty="0">
                          <a:effectLst/>
                        </a:rPr>
                        <a:t>保留区域</a:t>
                      </a:r>
                      <a:endParaRPr lang="zh-CN" alt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1176287887"/>
                  </a:ext>
                </a:extLst>
              </a:tr>
              <a:tr h="109386">
                <a:tc>
                  <a:txBody>
                    <a:bodyPr/>
                    <a:lstStyle/>
                    <a:p>
                      <a:pPr marL="0" marR="0" algn="ctr">
                        <a:lnSpc>
                          <a:spcPct val="120000"/>
                        </a:lnSpc>
                        <a:spcBef>
                          <a:spcPts val="0"/>
                        </a:spcBef>
                        <a:spcAft>
                          <a:spcPts val="0"/>
                        </a:spcAft>
                      </a:pPr>
                      <a:r>
                        <a:rPr lang="en-US" sz="300" kern="100">
                          <a:effectLst/>
                        </a:rPr>
                        <a:t>0x10 0000~0x1F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Zone6（1M×16）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872890297"/>
                  </a:ext>
                </a:extLst>
              </a:tr>
              <a:tr h="109386">
                <a:tc>
                  <a:txBody>
                    <a:bodyPr/>
                    <a:lstStyle/>
                    <a:p>
                      <a:pPr marL="0" marR="0" algn="ctr">
                        <a:lnSpc>
                          <a:spcPct val="120000"/>
                        </a:lnSpc>
                        <a:spcBef>
                          <a:spcPts val="0"/>
                        </a:spcBef>
                        <a:spcAft>
                          <a:spcPts val="0"/>
                        </a:spcAft>
                      </a:pPr>
                      <a:r>
                        <a:rPr lang="en-US" sz="300" kern="100">
                          <a:effectLst/>
                        </a:rPr>
                        <a:t>0x20 0000~0x2F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Zone7（1M×16）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550822547"/>
                  </a:ext>
                </a:extLst>
              </a:tr>
              <a:tr h="109386">
                <a:tc>
                  <a:txBody>
                    <a:bodyPr/>
                    <a:lstStyle/>
                    <a:p>
                      <a:pPr marL="0" marR="0" algn="ctr">
                        <a:lnSpc>
                          <a:spcPct val="120000"/>
                        </a:lnSpc>
                        <a:spcBef>
                          <a:spcPts val="0"/>
                        </a:spcBef>
                        <a:spcAft>
                          <a:spcPts val="0"/>
                        </a:spcAft>
                      </a:pPr>
                      <a:r>
                        <a:rPr lang="en-US" sz="300" kern="100">
                          <a:effectLst/>
                        </a:rPr>
                        <a:t>0x30 0000~0x33 FFF7</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FLASH（256K×16）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639027204"/>
                  </a:ext>
                </a:extLst>
              </a:tr>
              <a:tr h="109386">
                <a:tc>
                  <a:txBody>
                    <a:bodyPr/>
                    <a:lstStyle/>
                    <a:p>
                      <a:pPr marL="0" marR="0" algn="ctr">
                        <a:lnSpc>
                          <a:spcPct val="120000"/>
                        </a:lnSpc>
                        <a:spcBef>
                          <a:spcPts val="0"/>
                        </a:spcBef>
                        <a:spcAft>
                          <a:spcPts val="0"/>
                        </a:spcAft>
                      </a:pPr>
                      <a:r>
                        <a:rPr lang="en-US" sz="300" kern="100">
                          <a:effectLst/>
                        </a:rPr>
                        <a:t>0x33 FFF8~0x33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128</a:t>
                      </a:r>
                      <a:r>
                        <a:rPr lang="zh-CN" altLang="en-US" sz="300" kern="100">
                          <a:effectLst/>
                        </a:rPr>
                        <a:t>位密码</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056461393"/>
                  </a:ext>
                </a:extLst>
              </a:tr>
              <a:tr h="109386">
                <a:tc>
                  <a:txBody>
                    <a:bodyPr/>
                    <a:lstStyle/>
                    <a:p>
                      <a:pPr marL="0" marR="0" algn="ctr">
                        <a:lnSpc>
                          <a:spcPct val="120000"/>
                        </a:lnSpc>
                        <a:spcBef>
                          <a:spcPts val="0"/>
                        </a:spcBef>
                        <a:spcAft>
                          <a:spcPts val="0"/>
                        </a:spcAft>
                      </a:pPr>
                      <a:r>
                        <a:rPr lang="en-US" sz="300" kern="100">
                          <a:effectLst/>
                        </a:rPr>
                        <a:t>0x34 0000~0x37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948006823"/>
                  </a:ext>
                </a:extLst>
              </a:tr>
              <a:tr h="109386">
                <a:tc>
                  <a:txBody>
                    <a:bodyPr/>
                    <a:lstStyle/>
                    <a:p>
                      <a:pPr marL="0" marR="0" algn="ctr">
                        <a:lnSpc>
                          <a:spcPct val="120000"/>
                        </a:lnSpc>
                        <a:spcBef>
                          <a:spcPts val="0"/>
                        </a:spcBef>
                        <a:spcAft>
                          <a:spcPts val="0"/>
                        </a:spcAft>
                      </a:pPr>
                      <a:r>
                        <a:rPr lang="en-US" sz="300" kern="100">
                          <a:effectLst/>
                        </a:rPr>
                        <a:t>0x38 0000~0x38 03FF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dirty="0">
                          <a:effectLst/>
                        </a:rPr>
                        <a:t>TI OTP（1K×16）</a:t>
                      </a:r>
                      <a:endParaRPr 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836021234"/>
                  </a:ext>
                </a:extLst>
              </a:tr>
              <a:tr h="109386">
                <a:tc>
                  <a:txBody>
                    <a:bodyPr/>
                    <a:lstStyle/>
                    <a:p>
                      <a:pPr marL="0" marR="0" algn="ctr">
                        <a:lnSpc>
                          <a:spcPct val="120000"/>
                        </a:lnSpc>
                        <a:spcBef>
                          <a:spcPts val="0"/>
                        </a:spcBef>
                        <a:spcAft>
                          <a:spcPts val="0"/>
                        </a:spcAft>
                      </a:pPr>
                      <a:r>
                        <a:rPr lang="en-US" sz="300" kern="100">
                          <a:effectLst/>
                        </a:rPr>
                        <a:t>0x38 0400~0x38 07FF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User OTP（1K×16）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130666078"/>
                  </a:ext>
                </a:extLst>
              </a:tr>
              <a:tr h="109386">
                <a:tc>
                  <a:txBody>
                    <a:bodyPr/>
                    <a:lstStyle/>
                    <a:p>
                      <a:pPr marL="0" marR="0" algn="ctr">
                        <a:lnSpc>
                          <a:spcPct val="120000"/>
                        </a:lnSpc>
                        <a:spcBef>
                          <a:spcPts val="0"/>
                        </a:spcBef>
                        <a:spcAft>
                          <a:spcPts val="0"/>
                        </a:spcAft>
                      </a:pPr>
                      <a:r>
                        <a:rPr lang="en-US" sz="300" kern="100">
                          <a:effectLst/>
                        </a:rPr>
                        <a:t>0x38 0800~0x3F 7FFF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686608830"/>
                  </a:ext>
                </a:extLst>
              </a:tr>
              <a:tr h="109386">
                <a:tc>
                  <a:txBody>
                    <a:bodyPr/>
                    <a:lstStyle/>
                    <a:p>
                      <a:pPr marL="0" marR="0" algn="ctr">
                        <a:lnSpc>
                          <a:spcPct val="120000"/>
                        </a:lnSpc>
                        <a:spcBef>
                          <a:spcPts val="0"/>
                        </a:spcBef>
                        <a:spcAft>
                          <a:spcPts val="0"/>
                        </a:spcAft>
                      </a:pPr>
                      <a:r>
                        <a:rPr lang="en-US" sz="300" kern="100">
                          <a:effectLst/>
                        </a:rPr>
                        <a:t>0x3F 8000~0x3F 8FFF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L0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352113157"/>
                  </a:ext>
                </a:extLst>
              </a:tr>
              <a:tr h="109386">
                <a:tc>
                  <a:txBody>
                    <a:bodyPr/>
                    <a:lstStyle/>
                    <a:p>
                      <a:pPr marL="0" marR="0" algn="ctr">
                        <a:lnSpc>
                          <a:spcPct val="120000"/>
                        </a:lnSpc>
                        <a:spcBef>
                          <a:spcPts val="0"/>
                        </a:spcBef>
                        <a:spcAft>
                          <a:spcPts val="0"/>
                        </a:spcAft>
                      </a:pPr>
                      <a:r>
                        <a:rPr lang="en-US" sz="300" kern="100">
                          <a:effectLst/>
                        </a:rPr>
                        <a:t>0x3F 9000~0x3F 9FFF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L1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580773715"/>
                  </a:ext>
                </a:extLst>
              </a:tr>
              <a:tr h="109386">
                <a:tc>
                  <a:txBody>
                    <a:bodyPr/>
                    <a:lstStyle/>
                    <a:p>
                      <a:pPr marL="0" marR="0" algn="ctr">
                        <a:lnSpc>
                          <a:spcPct val="120000"/>
                        </a:lnSpc>
                        <a:spcBef>
                          <a:spcPts val="0"/>
                        </a:spcBef>
                        <a:spcAft>
                          <a:spcPts val="0"/>
                        </a:spcAft>
                      </a:pPr>
                      <a:r>
                        <a:rPr lang="en-US" sz="300" kern="100">
                          <a:effectLst/>
                        </a:rPr>
                        <a:t>0x3F A000~0x3F AFFF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L2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078290818"/>
                  </a:ext>
                </a:extLst>
              </a:tr>
              <a:tr h="109386">
                <a:tc>
                  <a:txBody>
                    <a:bodyPr/>
                    <a:lstStyle/>
                    <a:p>
                      <a:pPr marL="0" marR="0" algn="ctr">
                        <a:lnSpc>
                          <a:spcPct val="120000"/>
                        </a:lnSpc>
                        <a:spcBef>
                          <a:spcPts val="0"/>
                        </a:spcBef>
                        <a:spcAft>
                          <a:spcPts val="0"/>
                        </a:spcAft>
                      </a:pPr>
                      <a:r>
                        <a:rPr lang="en-US" sz="300" kern="100">
                          <a:effectLst/>
                        </a:rPr>
                        <a:t>0x3F B000~0x3F BFFF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L3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939154500"/>
                  </a:ext>
                </a:extLst>
              </a:tr>
              <a:tr h="109386">
                <a:tc>
                  <a:txBody>
                    <a:bodyPr/>
                    <a:lstStyle/>
                    <a:p>
                      <a:pPr marL="0" marR="0" algn="ctr">
                        <a:lnSpc>
                          <a:spcPct val="120000"/>
                        </a:lnSpc>
                        <a:spcBef>
                          <a:spcPts val="0"/>
                        </a:spcBef>
                        <a:spcAft>
                          <a:spcPts val="0"/>
                        </a:spcAft>
                      </a:pPr>
                      <a:r>
                        <a:rPr lang="en-US" sz="300" kern="100">
                          <a:effectLst/>
                        </a:rPr>
                        <a:t>0x3F C000~0x3F DFFF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保留空间</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029664893"/>
                  </a:ext>
                </a:extLst>
              </a:tr>
              <a:tr h="109386">
                <a:tc>
                  <a:txBody>
                    <a:bodyPr/>
                    <a:lstStyle/>
                    <a:p>
                      <a:pPr marL="0" marR="0" algn="ctr">
                        <a:lnSpc>
                          <a:spcPct val="120000"/>
                        </a:lnSpc>
                        <a:spcBef>
                          <a:spcPts val="0"/>
                        </a:spcBef>
                        <a:spcAft>
                          <a:spcPts val="0"/>
                        </a:spcAft>
                      </a:pPr>
                      <a:r>
                        <a:rPr lang="en-US" sz="300" kern="100">
                          <a:effectLst/>
                        </a:rPr>
                        <a:t>0x3F E000~0x3F FFBF</a:t>
                      </a:r>
                      <a:endParaRPr lang="en-US" sz="300" kern="100">
                        <a:effectLst/>
                        <a:latin typeface="Calibri" panose="020F0502020204030204" pitchFamily="34" charset="0"/>
                      </a:endParaRPr>
                    </a:p>
                  </a:txBody>
                  <a:tcPr marL="26465" marR="26465" marT="17643" marB="17643" anchor="ctr"/>
                </a:tc>
                <a:tc>
                  <a:txBody>
                    <a:bodyPr/>
                    <a:lstStyle/>
                    <a:p>
                      <a:pPr marL="0" marR="0" algn="just">
                        <a:lnSpc>
                          <a:spcPct val="120000"/>
                        </a:lnSpc>
                        <a:spcBef>
                          <a:spcPts val="0"/>
                        </a:spcBef>
                        <a:spcAft>
                          <a:spcPts val="0"/>
                        </a:spcAft>
                      </a:pPr>
                      <a:r>
                        <a:rPr lang="en-US" sz="300" kern="100">
                          <a:effectLst/>
                        </a:rPr>
                        <a:t>Boot ROM（8K*16）</a:t>
                      </a:r>
                      <a:endParaRPr lang="en-US" sz="300" kern="100">
                        <a:effectLst/>
                        <a:latin typeface="Calibri" panose="020F0502020204030204" pitchFamily="34" charset="0"/>
                      </a:endParaRPr>
                    </a:p>
                  </a:txBody>
                  <a:tcPr marL="26465" marR="26465" marT="17643" marB="17643" anchor="ctr"/>
                </a:tc>
                <a:extLst>
                  <a:ext uri="{0D108BD9-81ED-4DB2-BD59-A6C34878D82A}">
                    <a16:rowId xmlns:a16="http://schemas.microsoft.com/office/drawing/2014/main" val="1089876363"/>
                  </a:ext>
                </a:extLst>
              </a:tr>
              <a:tr h="109386">
                <a:tc>
                  <a:txBody>
                    <a:bodyPr/>
                    <a:lstStyle/>
                    <a:p>
                      <a:pPr marL="0" marR="0" algn="ctr">
                        <a:lnSpc>
                          <a:spcPct val="120000"/>
                        </a:lnSpc>
                        <a:spcBef>
                          <a:spcPts val="0"/>
                        </a:spcBef>
                        <a:spcAft>
                          <a:spcPts val="0"/>
                        </a:spcAft>
                      </a:pPr>
                      <a:r>
                        <a:rPr lang="en-US" sz="300" kern="100">
                          <a:effectLst/>
                        </a:rPr>
                        <a:t>0x3F FFC0~0x3F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dirty="0">
                          <a:effectLst/>
                        </a:rPr>
                        <a:t>BROM</a:t>
                      </a:r>
                      <a:r>
                        <a:rPr lang="zh-CN" altLang="en-US" sz="300" kern="100" dirty="0">
                          <a:effectLst/>
                        </a:rPr>
                        <a:t>向量（</a:t>
                      </a:r>
                      <a:r>
                        <a:rPr lang="en-US" sz="300" kern="100" dirty="0">
                          <a:effectLst/>
                        </a:rPr>
                        <a:t>VMAP=1，ENPIE=0）</a:t>
                      </a:r>
                      <a:endParaRPr 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2990058233"/>
                  </a:ext>
                </a:extLst>
              </a:tr>
            </a:tbl>
          </a:graphicData>
        </a:graphic>
      </p:graphicFrame>
      <p:sp>
        <p:nvSpPr>
          <p:cNvPr id="5" name="矩形 4"/>
          <p:cNvSpPr/>
          <p:nvPr/>
        </p:nvSpPr>
        <p:spPr>
          <a:xfrm>
            <a:off x="2314228" y="771550"/>
            <a:ext cx="6506244" cy="3748719"/>
          </a:xfrm>
          <a:prstGeom prst="rect">
            <a:avLst/>
          </a:prstGeom>
        </p:spPr>
        <p:txBody>
          <a:bodyPr wrap="square">
            <a:spAutoFit/>
          </a:bodyPr>
          <a:lstStyle/>
          <a:p>
            <a:pPr indent="266700" algn="just">
              <a:lnSpc>
                <a:spcPct val="120000"/>
              </a:lnSpc>
            </a:pPr>
            <a:r>
              <a:rPr lang="zh-CN" altLang="en-US" kern="100" dirty="0">
                <a:solidFill>
                  <a:schemeClr val="tx1">
                    <a:lumMod val="65000"/>
                    <a:lumOff val="35000"/>
                  </a:schemeClr>
                </a:solidFill>
                <a:latin typeface="+mn-ea"/>
              </a:rPr>
              <a:t>对于图</a:t>
            </a:r>
            <a:r>
              <a:rPr lang="en-US" altLang="zh-CN" kern="100" dirty="0">
                <a:solidFill>
                  <a:schemeClr val="tx1">
                    <a:lumMod val="65000"/>
                    <a:lumOff val="35000"/>
                  </a:schemeClr>
                </a:solidFill>
                <a:latin typeface="+mn-ea"/>
              </a:rPr>
              <a:t>4-3</a:t>
            </a:r>
            <a:r>
              <a:rPr lang="zh-CN" altLang="en-US" kern="100" dirty="0">
                <a:solidFill>
                  <a:schemeClr val="tx1">
                    <a:lumMod val="65000"/>
                    <a:lumOff val="35000"/>
                  </a:schemeClr>
                </a:solidFill>
                <a:latin typeface="+mn-ea"/>
              </a:rPr>
              <a:t>所示的</a:t>
            </a:r>
            <a:r>
              <a:rPr lang="en-US" altLang="zh-CN" kern="100" dirty="0">
                <a:solidFill>
                  <a:schemeClr val="tx1">
                    <a:lumMod val="65000"/>
                    <a:lumOff val="35000"/>
                  </a:schemeClr>
                </a:solidFill>
                <a:latin typeface="+mn-ea"/>
              </a:rPr>
              <a:t>TMS320F28335</a:t>
            </a:r>
            <a:r>
              <a:rPr lang="zh-CN" altLang="en-US" kern="100" dirty="0">
                <a:solidFill>
                  <a:schemeClr val="tx1">
                    <a:lumMod val="65000"/>
                    <a:lumOff val="35000"/>
                  </a:schemeClr>
                </a:solidFill>
                <a:latin typeface="+mn-ea"/>
              </a:rPr>
              <a:t>的存储器映像，下面有几点需要特别注意的：</a:t>
            </a:r>
          </a:p>
          <a:p>
            <a:pPr indent="266700" algn="just">
              <a:lnSpc>
                <a:spcPct val="120000"/>
              </a:lnSpc>
            </a:pPr>
            <a:r>
              <a:rPr lang="en-US" altLang="zh-CN" kern="100" dirty="0">
                <a:solidFill>
                  <a:schemeClr val="tx1">
                    <a:lumMod val="65000"/>
                    <a:lumOff val="35000"/>
                  </a:schemeClr>
                </a:solidFill>
                <a:latin typeface="+mn-ea"/>
              </a:rPr>
              <a:t>1.</a:t>
            </a:r>
            <a:r>
              <a:rPr lang="zh-CN" altLang="en-US" kern="100" dirty="0">
                <a:solidFill>
                  <a:schemeClr val="tx1">
                    <a:lumMod val="65000"/>
                    <a:lumOff val="35000"/>
                  </a:schemeClr>
                </a:solidFill>
                <a:latin typeface="+mn-ea"/>
              </a:rPr>
              <a:t>保留区是为将来的扩展而保留的，在实际应用时不应该去访问这些区域。</a:t>
            </a:r>
          </a:p>
          <a:p>
            <a:pPr indent="266700" algn="just">
              <a:lnSpc>
                <a:spcPct val="120000"/>
              </a:lnSpc>
            </a:pP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外设帧</a:t>
            </a:r>
            <a:r>
              <a:rPr lang="en-US" altLang="zh-CN" kern="100" dirty="0">
                <a:solidFill>
                  <a:schemeClr val="tx1">
                    <a:lumMod val="65000"/>
                    <a:lumOff val="35000"/>
                  </a:schemeClr>
                </a:solidFill>
                <a:latin typeface="+mn-ea"/>
              </a:rPr>
              <a:t>0</a:t>
            </a:r>
            <a:r>
              <a:rPr lang="zh-CN" altLang="en-US" kern="100" dirty="0">
                <a:solidFill>
                  <a:schemeClr val="tx1">
                    <a:lumMod val="65000"/>
                    <a:lumOff val="35000"/>
                  </a:schemeClr>
                </a:solidFill>
                <a:latin typeface="+mn-ea"/>
              </a:rPr>
              <a:t>、外设帧</a:t>
            </a:r>
            <a:r>
              <a:rPr lang="en-US" altLang="zh-CN" kern="100" dirty="0">
                <a:solidFill>
                  <a:schemeClr val="tx1">
                    <a:lumMod val="65000"/>
                    <a:lumOff val="35000"/>
                  </a:schemeClr>
                </a:solidFill>
                <a:latin typeface="+mn-ea"/>
              </a:rPr>
              <a:t>1</a:t>
            </a:r>
            <a:r>
              <a:rPr lang="zh-CN" altLang="en-US" kern="100" dirty="0">
                <a:solidFill>
                  <a:schemeClr val="tx1">
                    <a:lumMod val="65000"/>
                    <a:lumOff val="35000"/>
                  </a:schemeClr>
                </a:solidFill>
                <a:latin typeface="+mn-ea"/>
              </a:rPr>
              <a:t>、外设帧</a:t>
            </a: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和外设帧</a:t>
            </a:r>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的存储器只能映射到数据空间，用户程序不能在程序空间访问这些存储器。</a:t>
            </a:r>
          </a:p>
          <a:p>
            <a:pPr indent="266700" algn="just">
              <a:lnSpc>
                <a:spcPct val="120000"/>
              </a:lnSpc>
            </a:pPr>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图中标注</a:t>
            </a:r>
            <a:r>
              <a:rPr lang="en-US" altLang="zh-CN" kern="100" dirty="0">
                <a:solidFill>
                  <a:schemeClr val="tx1">
                    <a:lumMod val="65000"/>
                    <a:lumOff val="35000"/>
                  </a:schemeClr>
                </a:solidFill>
                <a:latin typeface="+mn-ea"/>
              </a:rPr>
              <a:t>Protected</a:t>
            </a:r>
            <a:r>
              <a:rPr lang="zh-CN" altLang="en-US" kern="100" dirty="0">
                <a:solidFill>
                  <a:schemeClr val="tx1">
                    <a:lumMod val="65000"/>
                    <a:lumOff val="35000"/>
                  </a:schemeClr>
                </a:solidFill>
                <a:latin typeface="+mn-ea"/>
              </a:rPr>
              <a:t>的存储器，即外设帧</a:t>
            </a:r>
            <a:r>
              <a:rPr lang="en-US" altLang="zh-CN" kern="100" dirty="0">
                <a:solidFill>
                  <a:schemeClr val="tx1">
                    <a:lumMod val="65000"/>
                    <a:lumOff val="35000"/>
                  </a:schemeClr>
                </a:solidFill>
                <a:latin typeface="+mn-ea"/>
              </a:rPr>
              <a:t>1</a:t>
            </a:r>
            <a:r>
              <a:rPr lang="zh-CN" altLang="en-US" kern="100" dirty="0">
                <a:solidFill>
                  <a:schemeClr val="tx1">
                    <a:lumMod val="65000"/>
                    <a:lumOff val="35000"/>
                  </a:schemeClr>
                </a:solidFill>
                <a:latin typeface="+mn-ea"/>
              </a:rPr>
              <a:t>、外设帧</a:t>
            </a: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、外设帧</a:t>
            </a:r>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XINTF Zone0</a:t>
            </a:r>
            <a:r>
              <a:rPr lang="zh-CN" altLang="en-US" kern="100" dirty="0">
                <a:solidFill>
                  <a:schemeClr val="tx1">
                    <a:lumMod val="65000"/>
                    <a:lumOff val="35000"/>
                  </a:schemeClr>
                </a:solidFill>
                <a:latin typeface="+mn-ea"/>
              </a:rPr>
              <a:t>，受到</a:t>
            </a:r>
            <a:r>
              <a:rPr lang="en-US" altLang="zh-CN" kern="100" dirty="0">
                <a:solidFill>
                  <a:schemeClr val="tx1">
                    <a:lumMod val="65000"/>
                    <a:lumOff val="35000"/>
                  </a:schemeClr>
                </a:solidFill>
                <a:latin typeface="+mn-ea"/>
              </a:rPr>
              <a:t>EALLOW</a:t>
            </a:r>
            <a:r>
              <a:rPr lang="zh-CN" altLang="en-US" kern="100" dirty="0">
                <a:solidFill>
                  <a:schemeClr val="tx1">
                    <a:lumMod val="65000"/>
                    <a:lumOff val="35000"/>
                  </a:schemeClr>
                </a:solidFill>
                <a:latin typeface="+mn-ea"/>
              </a:rPr>
              <a:t>保护，以避免配置后的随意改写。</a:t>
            </a:r>
          </a:p>
          <a:p>
            <a:pPr indent="266700" algn="just">
              <a:lnSpc>
                <a:spcPct val="120000"/>
              </a:lnSpc>
            </a:pPr>
            <a:r>
              <a:rPr lang="en-US" altLang="zh-CN" kern="100" dirty="0">
                <a:solidFill>
                  <a:schemeClr val="tx1">
                    <a:lumMod val="65000"/>
                    <a:lumOff val="35000"/>
                  </a:schemeClr>
                </a:solidFill>
                <a:latin typeface="+mn-ea"/>
              </a:rPr>
              <a:t>4.</a:t>
            </a:r>
            <a:r>
              <a:rPr lang="zh-CN" altLang="en-US" kern="100" dirty="0">
                <a:solidFill>
                  <a:schemeClr val="tx1">
                    <a:lumMod val="65000"/>
                    <a:lumOff val="35000"/>
                  </a:schemeClr>
                </a:solidFill>
                <a:latin typeface="+mn-ea"/>
              </a:rPr>
              <a:t>存储器</a:t>
            </a:r>
            <a:r>
              <a:rPr lang="en-US" altLang="zh-CN" kern="100" dirty="0">
                <a:solidFill>
                  <a:schemeClr val="tx1">
                    <a:lumMod val="65000"/>
                    <a:lumOff val="35000"/>
                  </a:schemeClr>
                </a:solidFill>
                <a:latin typeface="+mn-ea"/>
              </a:rPr>
              <a:t>L0</a:t>
            </a:r>
            <a:r>
              <a:rPr lang="zh-CN" altLang="en-US" kern="100" dirty="0">
                <a:solidFill>
                  <a:schemeClr val="tx1">
                    <a:lumMod val="65000"/>
                    <a:lumOff val="35000"/>
                  </a:schemeClr>
                </a:solidFill>
                <a:latin typeface="+mn-ea"/>
              </a:rPr>
              <a:t>、</a:t>
            </a:r>
            <a:r>
              <a:rPr lang="en-US" altLang="zh-CN" kern="100" dirty="0">
                <a:solidFill>
                  <a:schemeClr val="tx1">
                    <a:lumMod val="65000"/>
                    <a:lumOff val="35000"/>
                  </a:schemeClr>
                </a:solidFill>
                <a:latin typeface="+mn-ea"/>
              </a:rPr>
              <a:t>L1</a:t>
            </a:r>
            <a:r>
              <a:rPr lang="zh-CN" altLang="en-US" kern="100" dirty="0">
                <a:solidFill>
                  <a:schemeClr val="tx1">
                    <a:lumMod val="65000"/>
                    <a:lumOff val="35000"/>
                  </a:schemeClr>
                </a:solidFill>
                <a:latin typeface="+mn-ea"/>
              </a:rPr>
              <a:t>、</a:t>
            </a:r>
            <a:r>
              <a:rPr lang="en-US" altLang="zh-CN" kern="100" dirty="0">
                <a:solidFill>
                  <a:schemeClr val="tx1">
                    <a:lumMod val="65000"/>
                    <a:lumOff val="35000"/>
                  </a:schemeClr>
                </a:solidFill>
                <a:latin typeface="+mn-ea"/>
              </a:rPr>
              <a:t>L2</a:t>
            </a:r>
            <a:r>
              <a:rPr lang="zh-CN" altLang="en-US" kern="100" dirty="0">
                <a:solidFill>
                  <a:schemeClr val="tx1">
                    <a:lumMod val="65000"/>
                    <a:lumOff val="35000"/>
                  </a:schemeClr>
                </a:solidFill>
                <a:latin typeface="+mn-ea"/>
              </a:rPr>
              <a:t>、</a:t>
            </a:r>
            <a:r>
              <a:rPr lang="en-US" altLang="zh-CN" kern="100" dirty="0">
                <a:solidFill>
                  <a:schemeClr val="tx1">
                    <a:lumMod val="65000"/>
                    <a:lumOff val="35000"/>
                  </a:schemeClr>
                </a:solidFill>
                <a:latin typeface="+mn-ea"/>
              </a:rPr>
              <a:t>L3</a:t>
            </a:r>
            <a:r>
              <a:rPr lang="zh-CN" altLang="en-US" kern="100" dirty="0">
                <a:solidFill>
                  <a:schemeClr val="tx1">
                    <a:lumMod val="65000"/>
                    <a:lumOff val="35000"/>
                  </a:schemeClr>
                </a:solidFill>
                <a:latin typeface="+mn-ea"/>
              </a:rPr>
              <a:t>、</a:t>
            </a:r>
            <a:r>
              <a:rPr lang="en-US" altLang="zh-CN" kern="100" dirty="0">
                <a:solidFill>
                  <a:schemeClr val="tx1">
                    <a:lumMod val="65000"/>
                    <a:lumOff val="35000"/>
                  </a:schemeClr>
                </a:solidFill>
                <a:latin typeface="+mn-ea"/>
              </a:rPr>
              <a:t>FLASH</a:t>
            </a:r>
            <a:r>
              <a:rPr lang="zh-CN" altLang="en-US" kern="100" dirty="0">
                <a:solidFill>
                  <a:schemeClr val="tx1">
                    <a:lumMod val="65000"/>
                    <a:lumOff val="35000"/>
                  </a:schemeClr>
                </a:solidFill>
                <a:latin typeface="+mn-ea"/>
              </a:rPr>
              <a:t>以及</a:t>
            </a:r>
            <a:r>
              <a:rPr lang="en-US" altLang="zh-CN" kern="100" dirty="0">
                <a:solidFill>
                  <a:schemeClr val="tx1">
                    <a:lumMod val="65000"/>
                    <a:lumOff val="35000"/>
                  </a:schemeClr>
                </a:solidFill>
                <a:latin typeface="+mn-ea"/>
              </a:rPr>
              <a:t>User OTP</a:t>
            </a:r>
            <a:r>
              <a:rPr lang="zh-CN" altLang="en-US" kern="100" dirty="0">
                <a:solidFill>
                  <a:schemeClr val="tx1">
                    <a:lumMod val="65000"/>
                    <a:lumOff val="35000"/>
                  </a:schemeClr>
                </a:solidFill>
                <a:latin typeface="+mn-ea"/>
              </a:rPr>
              <a:t>均受密码</a:t>
            </a:r>
            <a:r>
              <a:rPr lang="en-US" altLang="zh-CN" kern="100" dirty="0">
                <a:solidFill>
                  <a:schemeClr val="tx1">
                    <a:lumMod val="65000"/>
                    <a:lumOff val="35000"/>
                  </a:schemeClr>
                </a:solidFill>
                <a:latin typeface="+mn-ea"/>
              </a:rPr>
              <a:t>CSM</a:t>
            </a:r>
            <a:r>
              <a:rPr lang="zh-CN" altLang="en-US" kern="100" dirty="0">
                <a:solidFill>
                  <a:schemeClr val="tx1">
                    <a:lumMod val="65000"/>
                    <a:lumOff val="35000"/>
                  </a:schemeClr>
                </a:solidFill>
                <a:latin typeface="+mn-ea"/>
              </a:rPr>
              <a:t>保护</a:t>
            </a:r>
            <a:r>
              <a:rPr lang="zh-CN" altLang="en-US" kern="100" dirty="0" smtClean="0">
                <a:solidFill>
                  <a:schemeClr val="tx1">
                    <a:lumMod val="65000"/>
                    <a:lumOff val="35000"/>
                  </a:schemeClr>
                </a:solidFill>
                <a:latin typeface="+mn-ea"/>
              </a:rPr>
              <a:t>。</a:t>
            </a:r>
            <a:endParaRPr lang="zh-CN" altLang="en-US" kern="100" dirty="0">
              <a:solidFill>
                <a:schemeClr val="tx1">
                  <a:lumMod val="65000"/>
                  <a:lumOff val="35000"/>
                </a:schemeClr>
              </a:solidFill>
              <a:latin typeface="+mn-ea"/>
            </a:endParaRPr>
          </a:p>
        </p:txBody>
      </p:sp>
      <p:sp>
        <p:nvSpPr>
          <p:cNvPr id="9" name="矩形 8"/>
          <p:cNvSpPr/>
          <p:nvPr/>
        </p:nvSpPr>
        <p:spPr>
          <a:xfrm>
            <a:off x="2261157" y="4709446"/>
            <a:ext cx="4355976" cy="362792"/>
          </a:xfrm>
          <a:prstGeom prst="rect">
            <a:avLst/>
          </a:prstGeom>
        </p:spPr>
        <p:txBody>
          <a:bodyPr wrap="square">
            <a:spAutoFit/>
          </a:bodyPr>
          <a:lstStyle/>
          <a:p>
            <a:pPr indent="266700" algn="just">
              <a:lnSpc>
                <a:spcPct val="120000"/>
              </a:lnSpc>
            </a:pPr>
            <a:r>
              <a:rPr lang="zh-CN" altLang="en-US" sz="1600" kern="100" dirty="0" smtClean="0">
                <a:solidFill>
                  <a:schemeClr val="tx1">
                    <a:lumMod val="65000"/>
                    <a:lumOff val="35000"/>
                  </a:schemeClr>
                </a:solidFill>
                <a:latin typeface="+mn-ea"/>
              </a:rPr>
              <a:t>（此处可右键选择“放大”功能查看图像</a:t>
            </a:r>
            <a:r>
              <a:rPr lang="zh-CN" altLang="en-US" sz="1600" kern="100" dirty="0">
                <a:solidFill>
                  <a:schemeClr val="tx1">
                    <a:lumMod val="65000"/>
                    <a:lumOff val="35000"/>
                  </a:schemeClr>
                </a:solidFill>
                <a:latin typeface="+mn-ea"/>
              </a:rPr>
              <a:t>）</a:t>
            </a:r>
          </a:p>
        </p:txBody>
      </p:sp>
      <p:sp>
        <p:nvSpPr>
          <p:cNvPr id="6" name="矩形 5"/>
          <p:cNvSpPr/>
          <p:nvPr/>
        </p:nvSpPr>
        <p:spPr>
          <a:xfrm>
            <a:off x="2365648" y="4371950"/>
            <a:ext cx="4251485" cy="396583"/>
          </a:xfrm>
          <a:prstGeom prst="rect">
            <a:avLst/>
          </a:prstGeom>
        </p:spPr>
        <p:txBody>
          <a:bodyPr wrap="none">
            <a:spAutoFit/>
          </a:bodyPr>
          <a:lstStyle/>
          <a:p>
            <a:pPr algn="ctr">
              <a:lnSpc>
                <a:spcPct val="120000"/>
              </a:lnSpc>
            </a:pPr>
            <a:r>
              <a:rPr lang="zh-CN" altLang="en-US" kern="100" dirty="0">
                <a:latin typeface="+mn-ea"/>
              </a:rPr>
              <a:t>表</a:t>
            </a:r>
            <a:r>
              <a:rPr lang="en-US" altLang="zh-CN" kern="100" dirty="0">
                <a:latin typeface="+mn-ea"/>
              </a:rPr>
              <a:t>4-2 F28335</a:t>
            </a:r>
            <a:r>
              <a:rPr lang="zh-CN" altLang="en-US" kern="100" dirty="0">
                <a:latin typeface="+mn-ea"/>
              </a:rPr>
              <a:t>各个存储器块的地址范围</a:t>
            </a:r>
            <a:endParaRPr lang="zh-CN" altLang="en-US" sz="6600" kern="100" dirty="0">
              <a:effectLst/>
              <a:latin typeface="+mn-ea"/>
            </a:endParaRPr>
          </a:p>
        </p:txBody>
      </p:sp>
    </p:spTree>
    <p:extLst>
      <p:ext uri="{BB962C8B-B14F-4D97-AF65-F5344CB8AC3E}">
        <p14:creationId xmlns:p14="http://schemas.microsoft.com/office/powerpoint/2010/main" val="2744106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graphicFrame>
        <p:nvGraphicFramePr>
          <p:cNvPr id="3" name="表格 2"/>
          <p:cNvGraphicFramePr>
            <a:graphicFrameLocks noGrp="1"/>
          </p:cNvGraphicFramePr>
          <p:nvPr/>
        </p:nvGraphicFramePr>
        <p:xfrm>
          <a:off x="251521" y="771550"/>
          <a:ext cx="2088231" cy="3937896"/>
        </p:xfrm>
        <a:graphic>
          <a:graphicData uri="http://schemas.openxmlformats.org/drawingml/2006/table">
            <a:tbl>
              <a:tblPr>
                <a:tableStyleId>{5C22544A-7EE6-4342-B048-85BDC9FD1C3A}</a:tableStyleId>
              </a:tblPr>
              <a:tblGrid>
                <a:gridCol w="592752">
                  <a:extLst>
                    <a:ext uri="{9D8B030D-6E8A-4147-A177-3AD203B41FA5}">
                      <a16:colId xmlns:a16="http://schemas.microsoft.com/office/drawing/2014/main" val="527273379"/>
                    </a:ext>
                  </a:extLst>
                </a:gridCol>
                <a:gridCol w="1495479">
                  <a:extLst>
                    <a:ext uri="{9D8B030D-6E8A-4147-A177-3AD203B41FA5}">
                      <a16:colId xmlns:a16="http://schemas.microsoft.com/office/drawing/2014/main" val="1164157247"/>
                    </a:ext>
                  </a:extLst>
                </a:gridCol>
              </a:tblGrid>
              <a:tr h="109386">
                <a:tc>
                  <a:txBody>
                    <a:bodyPr/>
                    <a:lstStyle/>
                    <a:p>
                      <a:pPr marL="0" marR="0" algn="ctr">
                        <a:lnSpc>
                          <a:spcPct val="120000"/>
                        </a:lnSpc>
                        <a:spcBef>
                          <a:spcPts val="0"/>
                        </a:spcBef>
                        <a:spcAft>
                          <a:spcPts val="0"/>
                        </a:spcAft>
                      </a:pPr>
                      <a:r>
                        <a:rPr lang="zh-CN" altLang="en-US" sz="300" kern="100">
                          <a:effectLst/>
                        </a:rPr>
                        <a:t>地址范围</a:t>
                      </a:r>
                      <a:endParaRPr lang="zh-CN" altLang="en-US" sz="300" kern="100">
                        <a:effectLst/>
                        <a:latin typeface="Calibri" panose="020F0502020204030204" pitchFamily="34" charset="0"/>
                      </a:endParaRPr>
                    </a:p>
                  </a:txBody>
                  <a:tcPr marL="26465" marR="26465" marT="17643" marB="17643"/>
                </a:tc>
                <a:tc>
                  <a:txBody>
                    <a:bodyPr/>
                    <a:lstStyle/>
                    <a:p>
                      <a:pPr marL="0" marR="0" algn="ctr">
                        <a:lnSpc>
                          <a:spcPct val="120000"/>
                        </a:lnSpc>
                        <a:spcBef>
                          <a:spcPts val="0"/>
                        </a:spcBef>
                        <a:spcAft>
                          <a:spcPts val="0"/>
                        </a:spcAft>
                      </a:pPr>
                      <a:r>
                        <a:rPr lang="zh-CN" altLang="en-US" sz="300" kern="100">
                          <a:effectLst/>
                        </a:rPr>
                        <a:t>存储器块名称</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835809973"/>
                  </a:ext>
                </a:extLst>
              </a:tr>
              <a:tr h="109386">
                <a:tc>
                  <a:txBody>
                    <a:bodyPr/>
                    <a:lstStyle/>
                    <a:p>
                      <a:pPr marL="0" marR="0" algn="ctr">
                        <a:lnSpc>
                          <a:spcPct val="120000"/>
                        </a:lnSpc>
                        <a:spcBef>
                          <a:spcPts val="0"/>
                        </a:spcBef>
                        <a:spcAft>
                          <a:spcPts val="0"/>
                        </a:spcAft>
                      </a:pPr>
                      <a:r>
                        <a:rPr lang="en-US" sz="300" kern="100">
                          <a:effectLst/>
                        </a:rPr>
                        <a:t>0x00 0000~0x00 003F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M0</a:t>
                      </a:r>
                      <a:r>
                        <a:rPr lang="zh-CN" altLang="en-US" sz="300" kern="100">
                          <a:effectLst/>
                        </a:rPr>
                        <a:t>向量</a:t>
                      </a:r>
                      <a:r>
                        <a:rPr lang="en-US" sz="300" kern="100">
                          <a:effectLst/>
                        </a:rPr>
                        <a:t>RAM（VMAP=0）</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45359626"/>
                  </a:ext>
                </a:extLst>
              </a:tr>
              <a:tr h="109386">
                <a:tc>
                  <a:txBody>
                    <a:bodyPr/>
                    <a:lstStyle/>
                    <a:p>
                      <a:pPr marL="0" marR="0" algn="ctr">
                        <a:lnSpc>
                          <a:spcPct val="120000"/>
                        </a:lnSpc>
                        <a:spcBef>
                          <a:spcPts val="0"/>
                        </a:spcBef>
                        <a:spcAft>
                          <a:spcPts val="0"/>
                        </a:spcAft>
                      </a:pPr>
                      <a:r>
                        <a:rPr lang="en-US" sz="300" kern="100">
                          <a:effectLst/>
                        </a:rPr>
                        <a:t>0x00 0040~0x00 03FF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M0 SARAM（1K×16）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131275419"/>
                  </a:ext>
                </a:extLst>
              </a:tr>
              <a:tr h="109386">
                <a:tc>
                  <a:txBody>
                    <a:bodyPr/>
                    <a:lstStyle/>
                    <a:p>
                      <a:pPr marL="0" marR="0" algn="ctr">
                        <a:lnSpc>
                          <a:spcPct val="120000"/>
                        </a:lnSpc>
                        <a:spcBef>
                          <a:spcPts val="0"/>
                        </a:spcBef>
                        <a:spcAft>
                          <a:spcPts val="0"/>
                        </a:spcAft>
                      </a:pPr>
                      <a:r>
                        <a:rPr lang="en-US" sz="300" kern="100">
                          <a:effectLst/>
                        </a:rPr>
                        <a:t>0x00 0400~0x00 07FF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M1 SARAM（1K×16）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221782381"/>
                  </a:ext>
                </a:extLst>
              </a:tr>
              <a:tr h="109386">
                <a:tc>
                  <a:txBody>
                    <a:bodyPr/>
                    <a:lstStyle/>
                    <a:p>
                      <a:pPr marL="0" marR="0" algn="ctr">
                        <a:lnSpc>
                          <a:spcPct val="120000"/>
                        </a:lnSpc>
                        <a:spcBef>
                          <a:spcPts val="0"/>
                        </a:spcBef>
                        <a:spcAft>
                          <a:spcPts val="0"/>
                        </a:spcAft>
                      </a:pPr>
                      <a:r>
                        <a:rPr lang="en-US" sz="300" kern="100">
                          <a:effectLst/>
                        </a:rPr>
                        <a:t>0x00 0800~0x00 0CFF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0</a:t>
                      </a:r>
                      <a:r>
                        <a:rPr lang="zh-CN" altLang="en-US" sz="300" kern="100">
                          <a:effectLst/>
                        </a:rPr>
                        <a:t>（</a:t>
                      </a:r>
                      <a:r>
                        <a:rPr lang="en-US" altLang="zh-CN" sz="300" kern="100">
                          <a:effectLst/>
                        </a:rPr>
                        <a:t>2</a:t>
                      </a:r>
                      <a:r>
                        <a:rPr lang="en-US" sz="300" kern="100">
                          <a:effectLst/>
                        </a:rPr>
                        <a:t>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972107080"/>
                  </a:ext>
                </a:extLst>
              </a:tr>
              <a:tr h="109386">
                <a:tc>
                  <a:txBody>
                    <a:bodyPr/>
                    <a:lstStyle/>
                    <a:p>
                      <a:pPr marL="0" marR="0" algn="ctr">
                        <a:lnSpc>
                          <a:spcPct val="120000"/>
                        </a:lnSpc>
                        <a:spcBef>
                          <a:spcPts val="0"/>
                        </a:spcBef>
                        <a:spcAft>
                          <a:spcPts val="0"/>
                        </a:spcAft>
                      </a:pPr>
                      <a:r>
                        <a:rPr lang="en-US" sz="300" kern="100">
                          <a:effectLst/>
                        </a:rPr>
                        <a:t>0x00 0D00~0x00 0DFF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PIE</a:t>
                      </a:r>
                      <a:r>
                        <a:rPr lang="zh-CN" altLang="en-US" sz="300" kern="100">
                          <a:effectLst/>
                        </a:rPr>
                        <a:t>向量（</a:t>
                      </a:r>
                      <a:r>
                        <a:rPr lang="en-US" sz="300" kern="100">
                          <a:effectLst/>
                        </a:rPr>
                        <a:t>VMAP=1，ENPIE=1，256×16）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715617708"/>
                  </a:ext>
                </a:extLst>
              </a:tr>
              <a:tr h="109386">
                <a:tc>
                  <a:txBody>
                    <a:bodyPr/>
                    <a:lstStyle/>
                    <a:p>
                      <a:pPr marL="0" marR="0" algn="ctr">
                        <a:lnSpc>
                          <a:spcPct val="120000"/>
                        </a:lnSpc>
                        <a:spcBef>
                          <a:spcPts val="0"/>
                        </a:spcBef>
                        <a:spcAft>
                          <a:spcPts val="0"/>
                        </a:spcAft>
                      </a:pPr>
                      <a:r>
                        <a:rPr lang="en-US" sz="300" kern="100">
                          <a:effectLst/>
                        </a:rPr>
                        <a:t>0x00 0E00~0x00 1FFF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0</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657217326"/>
                  </a:ext>
                </a:extLst>
              </a:tr>
              <a:tr h="109386">
                <a:tc>
                  <a:txBody>
                    <a:bodyPr/>
                    <a:lstStyle/>
                    <a:p>
                      <a:pPr marL="0" marR="0" algn="ctr">
                        <a:lnSpc>
                          <a:spcPct val="120000"/>
                        </a:lnSpc>
                        <a:spcBef>
                          <a:spcPts val="0"/>
                        </a:spcBef>
                        <a:spcAft>
                          <a:spcPts val="0"/>
                        </a:spcAft>
                      </a:pPr>
                      <a:r>
                        <a:rPr lang="en-US" sz="300" kern="100">
                          <a:effectLst/>
                        </a:rPr>
                        <a:t>0x00 2000~0x00 3FFF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400174288"/>
                  </a:ext>
                </a:extLst>
              </a:tr>
              <a:tr h="109386">
                <a:tc>
                  <a:txBody>
                    <a:bodyPr/>
                    <a:lstStyle/>
                    <a:p>
                      <a:pPr marL="0" marR="0" algn="ctr">
                        <a:lnSpc>
                          <a:spcPct val="120000"/>
                        </a:lnSpc>
                        <a:spcBef>
                          <a:spcPts val="0"/>
                        </a:spcBef>
                        <a:spcAft>
                          <a:spcPts val="0"/>
                        </a:spcAft>
                      </a:pPr>
                      <a:r>
                        <a:rPr lang="en-US" sz="300" kern="100">
                          <a:effectLst/>
                        </a:rPr>
                        <a:t>0x00 4000~0x00 4FFF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Zone0（4K×16，</a:t>
                      </a:r>
                      <a:r>
                        <a:rPr lang="zh-CN" altLang="en-US" sz="300" kern="100">
                          <a:effectLst/>
                        </a:rPr>
                        <a:t>受</a:t>
                      </a:r>
                      <a:r>
                        <a:rPr lang="en-US"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159149816"/>
                  </a:ext>
                </a:extLst>
              </a:tr>
              <a:tr h="109386">
                <a:tc>
                  <a:txBody>
                    <a:bodyPr/>
                    <a:lstStyle/>
                    <a:p>
                      <a:pPr marL="0" marR="0" algn="ctr">
                        <a:lnSpc>
                          <a:spcPct val="120000"/>
                        </a:lnSpc>
                        <a:spcBef>
                          <a:spcPts val="0"/>
                        </a:spcBef>
                        <a:spcAft>
                          <a:spcPts val="0"/>
                        </a:spcAft>
                      </a:pPr>
                      <a:r>
                        <a:rPr lang="en-US" sz="300" kern="100">
                          <a:effectLst/>
                        </a:rPr>
                        <a:t>0x00 5000~0x00 5FFF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3</a:t>
                      </a:r>
                      <a:r>
                        <a:rPr lang="zh-CN" altLang="en-US" sz="300" kern="100">
                          <a:effectLst/>
                        </a:rPr>
                        <a:t>（</a:t>
                      </a:r>
                      <a:r>
                        <a:rPr lang="en-US" altLang="zh-CN" sz="300" kern="100">
                          <a:effectLst/>
                        </a:rPr>
                        <a:t>4K×16</a:t>
                      </a:r>
                      <a:r>
                        <a:rPr lang="zh-CN" altLang="en-US" sz="300" kern="100">
                          <a:effectLst/>
                        </a:rPr>
                        <a:t>，受</a:t>
                      </a:r>
                      <a:r>
                        <a:rPr lang="en-US" altLang="zh-CN"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248985046"/>
                  </a:ext>
                </a:extLst>
              </a:tr>
              <a:tr h="109386">
                <a:tc>
                  <a:txBody>
                    <a:bodyPr/>
                    <a:lstStyle/>
                    <a:p>
                      <a:pPr marL="0" marR="0" algn="ctr">
                        <a:lnSpc>
                          <a:spcPct val="120000"/>
                        </a:lnSpc>
                        <a:spcBef>
                          <a:spcPts val="0"/>
                        </a:spcBef>
                        <a:spcAft>
                          <a:spcPts val="0"/>
                        </a:spcAft>
                      </a:pPr>
                      <a:r>
                        <a:rPr lang="en-US" sz="300" kern="100">
                          <a:effectLst/>
                        </a:rPr>
                        <a:t>0x00 6000~0x00 6FFF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1</a:t>
                      </a:r>
                      <a:r>
                        <a:rPr lang="zh-CN" altLang="en-US" sz="300" kern="100">
                          <a:effectLst/>
                        </a:rPr>
                        <a:t>（</a:t>
                      </a:r>
                      <a:r>
                        <a:rPr lang="en-US" altLang="zh-CN" sz="300" kern="100">
                          <a:effectLst/>
                        </a:rPr>
                        <a:t>4K×16</a:t>
                      </a:r>
                      <a:r>
                        <a:rPr lang="zh-CN" altLang="en-US" sz="300" kern="100">
                          <a:effectLst/>
                        </a:rPr>
                        <a:t>，受</a:t>
                      </a:r>
                      <a:r>
                        <a:rPr lang="en-US" altLang="zh-CN"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04226120"/>
                  </a:ext>
                </a:extLst>
              </a:tr>
              <a:tr h="109386">
                <a:tc>
                  <a:txBody>
                    <a:bodyPr/>
                    <a:lstStyle/>
                    <a:p>
                      <a:pPr marL="0" marR="0" algn="ctr">
                        <a:lnSpc>
                          <a:spcPct val="120000"/>
                        </a:lnSpc>
                        <a:spcBef>
                          <a:spcPts val="0"/>
                        </a:spcBef>
                        <a:spcAft>
                          <a:spcPts val="0"/>
                        </a:spcAft>
                      </a:pPr>
                      <a:r>
                        <a:rPr lang="en-US" sz="300" kern="100">
                          <a:effectLst/>
                        </a:rPr>
                        <a:t>0x00 7000~0x00 7FFF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外设帧</a:t>
                      </a:r>
                      <a:r>
                        <a:rPr lang="en-US" altLang="zh-CN" sz="300" kern="100">
                          <a:effectLst/>
                        </a:rPr>
                        <a:t>2</a:t>
                      </a:r>
                      <a:r>
                        <a:rPr lang="zh-CN" altLang="en-US" sz="300" kern="100">
                          <a:effectLst/>
                        </a:rPr>
                        <a:t>（</a:t>
                      </a:r>
                      <a:r>
                        <a:rPr lang="en-US" altLang="zh-CN" sz="300" kern="100">
                          <a:effectLst/>
                        </a:rPr>
                        <a:t>4K×16</a:t>
                      </a:r>
                      <a:r>
                        <a:rPr lang="zh-CN" altLang="en-US" sz="300" kern="100">
                          <a:effectLst/>
                        </a:rPr>
                        <a:t>，受</a:t>
                      </a:r>
                      <a:r>
                        <a:rPr lang="en-US" altLang="zh-CN" sz="300" kern="100">
                          <a:effectLst/>
                        </a:rPr>
                        <a:t>EALLOW</a:t>
                      </a:r>
                      <a:r>
                        <a:rPr lang="zh-CN" altLang="en-US" sz="300" kern="100">
                          <a:effectLst/>
                        </a:rPr>
                        <a:t>保护）</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693120703"/>
                  </a:ext>
                </a:extLst>
              </a:tr>
              <a:tr h="109386">
                <a:tc>
                  <a:txBody>
                    <a:bodyPr/>
                    <a:lstStyle/>
                    <a:p>
                      <a:pPr marL="0" marR="0" algn="ctr">
                        <a:lnSpc>
                          <a:spcPct val="120000"/>
                        </a:lnSpc>
                        <a:spcBef>
                          <a:spcPts val="0"/>
                        </a:spcBef>
                        <a:spcAft>
                          <a:spcPts val="0"/>
                        </a:spcAft>
                      </a:pPr>
                      <a:r>
                        <a:rPr lang="en-US" sz="300" kern="100">
                          <a:effectLst/>
                        </a:rPr>
                        <a:t>0x00 8000~0x00 8FFF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L0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173718185"/>
                  </a:ext>
                </a:extLst>
              </a:tr>
              <a:tr h="109386">
                <a:tc>
                  <a:txBody>
                    <a:bodyPr/>
                    <a:lstStyle/>
                    <a:p>
                      <a:pPr marL="0" marR="0" algn="ctr">
                        <a:lnSpc>
                          <a:spcPct val="120000"/>
                        </a:lnSpc>
                        <a:spcBef>
                          <a:spcPts val="0"/>
                        </a:spcBef>
                        <a:spcAft>
                          <a:spcPts val="0"/>
                        </a:spcAft>
                      </a:pPr>
                      <a:r>
                        <a:rPr lang="en-US" sz="300" kern="100">
                          <a:effectLst/>
                        </a:rPr>
                        <a:t>0x00 9000~0x00 9FFF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L1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639498804"/>
                  </a:ext>
                </a:extLst>
              </a:tr>
              <a:tr h="109386">
                <a:tc>
                  <a:txBody>
                    <a:bodyPr/>
                    <a:lstStyle/>
                    <a:p>
                      <a:pPr marL="0" marR="0" algn="ctr">
                        <a:lnSpc>
                          <a:spcPct val="120000"/>
                        </a:lnSpc>
                        <a:spcBef>
                          <a:spcPts val="0"/>
                        </a:spcBef>
                        <a:spcAft>
                          <a:spcPts val="0"/>
                        </a:spcAft>
                      </a:pPr>
                      <a:r>
                        <a:rPr lang="en-US" sz="300" kern="100">
                          <a:effectLst/>
                        </a:rPr>
                        <a:t>0x00 A000~0x00 AFFF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L2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208543500"/>
                  </a:ext>
                </a:extLst>
              </a:tr>
              <a:tr h="109386">
                <a:tc>
                  <a:txBody>
                    <a:bodyPr/>
                    <a:lstStyle/>
                    <a:p>
                      <a:pPr marL="0" marR="0" algn="ctr">
                        <a:lnSpc>
                          <a:spcPct val="120000"/>
                        </a:lnSpc>
                        <a:spcBef>
                          <a:spcPts val="0"/>
                        </a:spcBef>
                        <a:spcAft>
                          <a:spcPts val="0"/>
                        </a:spcAft>
                      </a:pPr>
                      <a:r>
                        <a:rPr lang="en-US" sz="300" kern="100">
                          <a:effectLst/>
                        </a:rPr>
                        <a:t>0x00 B000~0x00 BFFF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L3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395402249"/>
                  </a:ext>
                </a:extLst>
              </a:tr>
              <a:tr h="109386">
                <a:tc>
                  <a:txBody>
                    <a:bodyPr/>
                    <a:lstStyle/>
                    <a:p>
                      <a:pPr marL="0" marR="0" algn="ctr">
                        <a:lnSpc>
                          <a:spcPct val="120000"/>
                        </a:lnSpc>
                        <a:spcBef>
                          <a:spcPts val="0"/>
                        </a:spcBef>
                        <a:spcAft>
                          <a:spcPts val="0"/>
                        </a:spcAft>
                      </a:pPr>
                      <a:r>
                        <a:rPr lang="en-US" sz="300" kern="100">
                          <a:effectLst/>
                        </a:rPr>
                        <a:t>0x00 C000~0x00 CFFF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L4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366698258"/>
                  </a:ext>
                </a:extLst>
              </a:tr>
              <a:tr h="109386">
                <a:tc>
                  <a:txBody>
                    <a:bodyPr/>
                    <a:lstStyle/>
                    <a:p>
                      <a:pPr marL="0" marR="0" algn="ctr">
                        <a:lnSpc>
                          <a:spcPct val="120000"/>
                        </a:lnSpc>
                        <a:spcBef>
                          <a:spcPts val="0"/>
                        </a:spcBef>
                        <a:spcAft>
                          <a:spcPts val="0"/>
                        </a:spcAft>
                      </a:pPr>
                      <a:r>
                        <a:rPr lang="en-US" sz="300" kern="100">
                          <a:effectLst/>
                        </a:rPr>
                        <a:t>0x00 D000~0x00 DFFF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L5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949695778"/>
                  </a:ext>
                </a:extLst>
              </a:tr>
              <a:tr h="109386">
                <a:tc>
                  <a:txBody>
                    <a:bodyPr/>
                    <a:lstStyle/>
                    <a:p>
                      <a:pPr marL="0" marR="0" algn="ctr">
                        <a:lnSpc>
                          <a:spcPct val="120000"/>
                        </a:lnSpc>
                        <a:spcBef>
                          <a:spcPts val="0"/>
                        </a:spcBef>
                        <a:spcAft>
                          <a:spcPts val="0"/>
                        </a:spcAft>
                      </a:pPr>
                      <a:r>
                        <a:rPr lang="en-US" sz="300" kern="100">
                          <a:effectLst/>
                        </a:rPr>
                        <a:t>0x00 E000~0x00 EFFF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L6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264903175"/>
                  </a:ext>
                </a:extLst>
              </a:tr>
              <a:tr h="109386">
                <a:tc>
                  <a:txBody>
                    <a:bodyPr/>
                    <a:lstStyle/>
                    <a:p>
                      <a:pPr marL="0" marR="0" algn="ctr">
                        <a:lnSpc>
                          <a:spcPct val="120000"/>
                        </a:lnSpc>
                        <a:spcBef>
                          <a:spcPts val="0"/>
                        </a:spcBef>
                        <a:spcAft>
                          <a:spcPts val="0"/>
                        </a:spcAft>
                      </a:pPr>
                      <a:r>
                        <a:rPr lang="en-US" sz="300" kern="100">
                          <a:effectLst/>
                        </a:rPr>
                        <a:t>0x00 F000~0x00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L7 SARAM（4K×16）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78102305"/>
                  </a:ext>
                </a:extLst>
              </a:tr>
              <a:tr h="109386">
                <a:tc>
                  <a:txBody>
                    <a:bodyPr/>
                    <a:lstStyle/>
                    <a:p>
                      <a:pPr marL="0" marR="0" algn="ctr">
                        <a:lnSpc>
                          <a:spcPct val="120000"/>
                        </a:lnSpc>
                        <a:spcBef>
                          <a:spcPts val="0"/>
                        </a:spcBef>
                        <a:spcAft>
                          <a:spcPts val="0"/>
                        </a:spcAft>
                      </a:pPr>
                      <a:r>
                        <a:rPr lang="en-US" sz="300" kern="100">
                          <a:effectLst/>
                        </a:rPr>
                        <a:t>0x01 0000~0x0F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176287887"/>
                  </a:ext>
                </a:extLst>
              </a:tr>
              <a:tr h="109386">
                <a:tc>
                  <a:txBody>
                    <a:bodyPr/>
                    <a:lstStyle/>
                    <a:p>
                      <a:pPr marL="0" marR="0" algn="ctr">
                        <a:lnSpc>
                          <a:spcPct val="120000"/>
                        </a:lnSpc>
                        <a:spcBef>
                          <a:spcPts val="0"/>
                        </a:spcBef>
                        <a:spcAft>
                          <a:spcPts val="0"/>
                        </a:spcAft>
                      </a:pPr>
                      <a:r>
                        <a:rPr lang="en-US" sz="300" kern="100">
                          <a:effectLst/>
                        </a:rPr>
                        <a:t>0x10 0000~0x1F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Zone6（1M×16）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872890297"/>
                  </a:ext>
                </a:extLst>
              </a:tr>
              <a:tr h="109386">
                <a:tc>
                  <a:txBody>
                    <a:bodyPr/>
                    <a:lstStyle/>
                    <a:p>
                      <a:pPr marL="0" marR="0" algn="ctr">
                        <a:lnSpc>
                          <a:spcPct val="120000"/>
                        </a:lnSpc>
                        <a:spcBef>
                          <a:spcPts val="0"/>
                        </a:spcBef>
                        <a:spcAft>
                          <a:spcPts val="0"/>
                        </a:spcAft>
                      </a:pPr>
                      <a:r>
                        <a:rPr lang="en-US" sz="300" kern="100">
                          <a:effectLst/>
                        </a:rPr>
                        <a:t>0x20 0000~0x2F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外扩的</a:t>
                      </a:r>
                      <a:r>
                        <a:rPr lang="en-US" sz="300" kern="100">
                          <a:effectLst/>
                        </a:rPr>
                        <a:t>XINTF Zone7（1M×16）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550822547"/>
                  </a:ext>
                </a:extLst>
              </a:tr>
              <a:tr h="109386">
                <a:tc>
                  <a:txBody>
                    <a:bodyPr/>
                    <a:lstStyle/>
                    <a:p>
                      <a:pPr marL="0" marR="0" algn="ctr">
                        <a:lnSpc>
                          <a:spcPct val="120000"/>
                        </a:lnSpc>
                        <a:spcBef>
                          <a:spcPts val="0"/>
                        </a:spcBef>
                        <a:spcAft>
                          <a:spcPts val="0"/>
                        </a:spcAft>
                      </a:pPr>
                      <a:r>
                        <a:rPr lang="en-US" sz="300" kern="100">
                          <a:effectLst/>
                        </a:rPr>
                        <a:t>0x30 0000~0x33 FFF7</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FLASH（256K×16）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2639027204"/>
                  </a:ext>
                </a:extLst>
              </a:tr>
              <a:tr h="109386">
                <a:tc>
                  <a:txBody>
                    <a:bodyPr/>
                    <a:lstStyle/>
                    <a:p>
                      <a:pPr marL="0" marR="0" algn="ctr">
                        <a:lnSpc>
                          <a:spcPct val="120000"/>
                        </a:lnSpc>
                        <a:spcBef>
                          <a:spcPts val="0"/>
                        </a:spcBef>
                        <a:spcAft>
                          <a:spcPts val="0"/>
                        </a:spcAft>
                      </a:pPr>
                      <a:r>
                        <a:rPr lang="en-US" sz="300" kern="100">
                          <a:effectLst/>
                        </a:rPr>
                        <a:t>0x33 FFF8~0x33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128</a:t>
                      </a:r>
                      <a:r>
                        <a:rPr lang="zh-CN" altLang="en-US" sz="300" kern="100">
                          <a:effectLst/>
                        </a:rPr>
                        <a:t>位密码</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056461393"/>
                  </a:ext>
                </a:extLst>
              </a:tr>
              <a:tr h="109386">
                <a:tc>
                  <a:txBody>
                    <a:bodyPr/>
                    <a:lstStyle/>
                    <a:p>
                      <a:pPr marL="0" marR="0" algn="ctr">
                        <a:lnSpc>
                          <a:spcPct val="120000"/>
                        </a:lnSpc>
                        <a:spcBef>
                          <a:spcPts val="0"/>
                        </a:spcBef>
                        <a:spcAft>
                          <a:spcPts val="0"/>
                        </a:spcAft>
                      </a:pPr>
                      <a:r>
                        <a:rPr lang="en-US" sz="300" kern="100">
                          <a:effectLst/>
                        </a:rPr>
                        <a:t>0x34 0000~0x37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948006823"/>
                  </a:ext>
                </a:extLst>
              </a:tr>
              <a:tr h="109386">
                <a:tc>
                  <a:txBody>
                    <a:bodyPr/>
                    <a:lstStyle/>
                    <a:p>
                      <a:pPr marL="0" marR="0" algn="ctr">
                        <a:lnSpc>
                          <a:spcPct val="120000"/>
                        </a:lnSpc>
                        <a:spcBef>
                          <a:spcPts val="0"/>
                        </a:spcBef>
                        <a:spcAft>
                          <a:spcPts val="0"/>
                        </a:spcAft>
                      </a:pPr>
                      <a:r>
                        <a:rPr lang="en-US" sz="300" kern="100">
                          <a:effectLst/>
                        </a:rPr>
                        <a:t>0x38 0000~0x38 03FF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dirty="0">
                          <a:effectLst/>
                        </a:rPr>
                        <a:t>TI OTP（1K×16）</a:t>
                      </a:r>
                      <a:endParaRPr 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836021234"/>
                  </a:ext>
                </a:extLst>
              </a:tr>
              <a:tr h="109386">
                <a:tc>
                  <a:txBody>
                    <a:bodyPr/>
                    <a:lstStyle/>
                    <a:p>
                      <a:pPr marL="0" marR="0" algn="ctr">
                        <a:lnSpc>
                          <a:spcPct val="120000"/>
                        </a:lnSpc>
                        <a:spcBef>
                          <a:spcPts val="0"/>
                        </a:spcBef>
                        <a:spcAft>
                          <a:spcPts val="0"/>
                        </a:spcAft>
                      </a:pPr>
                      <a:r>
                        <a:rPr lang="en-US" sz="300" kern="100">
                          <a:effectLst/>
                        </a:rPr>
                        <a:t>0x38 0400~0x38 07FF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a:effectLst/>
                        </a:rPr>
                        <a:t>User OTP（1K×16）</a:t>
                      </a:r>
                      <a:endParaRPr 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4130666078"/>
                  </a:ext>
                </a:extLst>
              </a:tr>
              <a:tr h="109386">
                <a:tc>
                  <a:txBody>
                    <a:bodyPr/>
                    <a:lstStyle/>
                    <a:p>
                      <a:pPr marL="0" marR="0" algn="ctr">
                        <a:lnSpc>
                          <a:spcPct val="120000"/>
                        </a:lnSpc>
                        <a:spcBef>
                          <a:spcPts val="0"/>
                        </a:spcBef>
                        <a:spcAft>
                          <a:spcPts val="0"/>
                        </a:spcAft>
                      </a:pPr>
                      <a:r>
                        <a:rPr lang="en-US" sz="300" kern="100">
                          <a:effectLst/>
                        </a:rPr>
                        <a:t>0x38 0800~0x3F 7FFF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保留区域</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686608830"/>
                  </a:ext>
                </a:extLst>
              </a:tr>
              <a:tr h="109386">
                <a:tc>
                  <a:txBody>
                    <a:bodyPr/>
                    <a:lstStyle/>
                    <a:p>
                      <a:pPr marL="0" marR="0" algn="ctr">
                        <a:lnSpc>
                          <a:spcPct val="120000"/>
                        </a:lnSpc>
                        <a:spcBef>
                          <a:spcPts val="0"/>
                        </a:spcBef>
                        <a:spcAft>
                          <a:spcPts val="0"/>
                        </a:spcAft>
                      </a:pPr>
                      <a:r>
                        <a:rPr lang="en-US" sz="300" kern="100">
                          <a:effectLst/>
                        </a:rPr>
                        <a:t>0x3F 8000~0x3F 8FFF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L0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352113157"/>
                  </a:ext>
                </a:extLst>
              </a:tr>
              <a:tr h="109386">
                <a:tc>
                  <a:txBody>
                    <a:bodyPr/>
                    <a:lstStyle/>
                    <a:p>
                      <a:pPr marL="0" marR="0" algn="ctr">
                        <a:lnSpc>
                          <a:spcPct val="120000"/>
                        </a:lnSpc>
                        <a:spcBef>
                          <a:spcPts val="0"/>
                        </a:spcBef>
                        <a:spcAft>
                          <a:spcPts val="0"/>
                        </a:spcAft>
                      </a:pPr>
                      <a:r>
                        <a:rPr lang="en-US" sz="300" kern="100">
                          <a:effectLst/>
                        </a:rPr>
                        <a:t>0x3F 9000~0x3F 9FFF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L1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580773715"/>
                  </a:ext>
                </a:extLst>
              </a:tr>
              <a:tr h="109386">
                <a:tc>
                  <a:txBody>
                    <a:bodyPr/>
                    <a:lstStyle/>
                    <a:p>
                      <a:pPr marL="0" marR="0" algn="ctr">
                        <a:lnSpc>
                          <a:spcPct val="120000"/>
                        </a:lnSpc>
                        <a:spcBef>
                          <a:spcPts val="0"/>
                        </a:spcBef>
                        <a:spcAft>
                          <a:spcPts val="0"/>
                        </a:spcAft>
                      </a:pPr>
                      <a:r>
                        <a:rPr lang="en-US" sz="300" kern="100">
                          <a:effectLst/>
                        </a:rPr>
                        <a:t>0x3F A000~0x3F AFFF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L2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1078290818"/>
                  </a:ext>
                </a:extLst>
              </a:tr>
              <a:tr h="109386">
                <a:tc>
                  <a:txBody>
                    <a:bodyPr/>
                    <a:lstStyle/>
                    <a:p>
                      <a:pPr marL="0" marR="0" algn="ctr">
                        <a:lnSpc>
                          <a:spcPct val="120000"/>
                        </a:lnSpc>
                        <a:spcBef>
                          <a:spcPts val="0"/>
                        </a:spcBef>
                        <a:spcAft>
                          <a:spcPts val="0"/>
                        </a:spcAft>
                      </a:pPr>
                      <a:r>
                        <a:rPr lang="en-US" sz="300" kern="100">
                          <a:effectLst/>
                        </a:rPr>
                        <a:t>0x3F B000~0x3F BFFF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altLang="zh-CN" sz="300" kern="100">
                          <a:effectLst/>
                        </a:rPr>
                        <a:t>L3 SARAM</a:t>
                      </a:r>
                      <a:r>
                        <a:rPr lang="zh-CN" altLang="en-US" sz="300" kern="100">
                          <a:effectLst/>
                        </a:rPr>
                        <a:t>（</a:t>
                      </a:r>
                      <a:r>
                        <a:rPr lang="en-US" altLang="zh-CN" sz="300" kern="100">
                          <a:effectLst/>
                        </a:rPr>
                        <a:t>4K×16</a:t>
                      </a:r>
                      <a:r>
                        <a:rPr lang="zh-CN" altLang="en-US" sz="300" kern="100">
                          <a:effectLst/>
                        </a:rPr>
                        <a:t>，受密码保护，双映射）</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939154500"/>
                  </a:ext>
                </a:extLst>
              </a:tr>
              <a:tr h="109386">
                <a:tc>
                  <a:txBody>
                    <a:bodyPr/>
                    <a:lstStyle/>
                    <a:p>
                      <a:pPr marL="0" marR="0" algn="ctr">
                        <a:lnSpc>
                          <a:spcPct val="120000"/>
                        </a:lnSpc>
                        <a:spcBef>
                          <a:spcPts val="0"/>
                        </a:spcBef>
                        <a:spcAft>
                          <a:spcPts val="0"/>
                        </a:spcAft>
                      </a:pPr>
                      <a:r>
                        <a:rPr lang="en-US" sz="300" kern="100">
                          <a:effectLst/>
                        </a:rPr>
                        <a:t>0x3F C000~0x3F DFFF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zh-CN" altLang="en-US" sz="300" kern="100">
                          <a:effectLst/>
                        </a:rPr>
                        <a:t>保留空间</a:t>
                      </a:r>
                      <a:endParaRPr lang="zh-CN" altLang="en-US" sz="300" kern="100">
                        <a:effectLst/>
                        <a:latin typeface="Calibri" panose="020F0502020204030204" pitchFamily="34" charset="0"/>
                      </a:endParaRPr>
                    </a:p>
                  </a:txBody>
                  <a:tcPr marL="26465" marR="26465" marT="17643" marB="17643"/>
                </a:tc>
                <a:extLst>
                  <a:ext uri="{0D108BD9-81ED-4DB2-BD59-A6C34878D82A}">
                    <a16:rowId xmlns:a16="http://schemas.microsoft.com/office/drawing/2014/main" val="3029664893"/>
                  </a:ext>
                </a:extLst>
              </a:tr>
              <a:tr h="109386">
                <a:tc>
                  <a:txBody>
                    <a:bodyPr/>
                    <a:lstStyle/>
                    <a:p>
                      <a:pPr marL="0" marR="0" algn="ctr">
                        <a:lnSpc>
                          <a:spcPct val="120000"/>
                        </a:lnSpc>
                        <a:spcBef>
                          <a:spcPts val="0"/>
                        </a:spcBef>
                        <a:spcAft>
                          <a:spcPts val="0"/>
                        </a:spcAft>
                      </a:pPr>
                      <a:r>
                        <a:rPr lang="en-US" sz="300" kern="100">
                          <a:effectLst/>
                        </a:rPr>
                        <a:t>0x3F E000~0x3F FFBF</a:t>
                      </a:r>
                      <a:endParaRPr lang="en-US" sz="300" kern="100">
                        <a:effectLst/>
                        <a:latin typeface="Calibri" panose="020F0502020204030204" pitchFamily="34" charset="0"/>
                      </a:endParaRPr>
                    </a:p>
                  </a:txBody>
                  <a:tcPr marL="26465" marR="26465" marT="17643" marB="17643" anchor="ctr"/>
                </a:tc>
                <a:tc>
                  <a:txBody>
                    <a:bodyPr/>
                    <a:lstStyle/>
                    <a:p>
                      <a:pPr marL="0" marR="0" algn="just">
                        <a:lnSpc>
                          <a:spcPct val="120000"/>
                        </a:lnSpc>
                        <a:spcBef>
                          <a:spcPts val="0"/>
                        </a:spcBef>
                        <a:spcAft>
                          <a:spcPts val="0"/>
                        </a:spcAft>
                      </a:pPr>
                      <a:r>
                        <a:rPr lang="en-US" sz="300" kern="100">
                          <a:effectLst/>
                        </a:rPr>
                        <a:t>Boot ROM（8K*16）</a:t>
                      </a:r>
                      <a:endParaRPr lang="en-US" sz="300" kern="100">
                        <a:effectLst/>
                        <a:latin typeface="Calibri" panose="020F0502020204030204" pitchFamily="34" charset="0"/>
                      </a:endParaRPr>
                    </a:p>
                  </a:txBody>
                  <a:tcPr marL="26465" marR="26465" marT="17643" marB="17643" anchor="ctr"/>
                </a:tc>
                <a:extLst>
                  <a:ext uri="{0D108BD9-81ED-4DB2-BD59-A6C34878D82A}">
                    <a16:rowId xmlns:a16="http://schemas.microsoft.com/office/drawing/2014/main" val="1089876363"/>
                  </a:ext>
                </a:extLst>
              </a:tr>
              <a:tr h="109386">
                <a:tc>
                  <a:txBody>
                    <a:bodyPr/>
                    <a:lstStyle/>
                    <a:p>
                      <a:pPr marL="0" marR="0" algn="ctr">
                        <a:lnSpc>
                          <a:spcPct val="120000"/>
                        </a:lnSpc>
                        <a:spcBef>
                          <a:spcPts val="0"/>
                        </a:spcBef>
                        <a:spcAft>
                          <a:spcPts val="0"/>
                        </a:spcAft>
                      </a:pPr>
                      <a:r>
                        <a:rPr lang="en-US" sz="300" kern="100">
                          <a:effectLst/>
                        </a:rPr>
                        <a:t>0x3F FFC0~0x3F FFFF</a:t>
                      </a:r>
                      <a:endParaRPr lang="en-US" sz="300" kern="100">
                        <a:effectLst/>
                        <a:latin typeface="Calibri" panose="020F0502020204030204" pitchFamily="34" charset="0"/>
                      </a:endParaRPr>
                    </a:p>
                  </a:txBody>
                  <a:tcPr marL="26465" marR="26465" marT="17643" marB="17643"/>
                </a:tc>
                <a:tc>
                  <a:txBody>
                    <a:bodyPr/>
                    <a:lstStyle/>
                    <a:p>
                      <a:pPr marL="0" marR="0" algn="just">
                        <a:lnSpc>
                          <a:spcPct val="120000"/>
                        </a:lnSpc>
                        <a:spcBef>
                          <a:spcPts val="0"/>
                        </a:spcBef>
                        <a:spcAft>
                          <a:spcPts val="0"/>
                        </a:spcAft>
                      </a:pPr>
                      <a:r>
                        <a:rPr lang="en-US" sz="300" kern="100" dirty="0">
                          <a:effectLst/>
                        </a:rPr>
                        <a:t>BROM</a:t>
                      </a:r>
                      <a:r>
                        <a:rPr lang="zh-CN" altLang="en-US" sz="300" kern="100" dirty="0">
                          <a:effectLst/>
                        </a:rPr>
                        <a:t>向量（</a:t>
                      </a:r>
                      <a:r>
                        <a:rPr lang="en-US" sz="300" kern="100" dirty="0">
                          <a:effectLst/>
                        </a:rPr>
                        <a:t>VMAP=1，ENPIE=0）</a:t>
                      </a:r>
                      <a:endParaRPr lang="en-US" sz="300" kern="100" dirty="0">
                        <a:effectLst/>
                        <a:latin typeface="Calibri" panose="020F0502020204030204" pitchFamily="34" charset="0"/>
                      </a:endParaRPr>
                    </a:p>
                  </a:txBody>
                  <a:tcPr marL="26465" marR="26465" marT="17643" marB="17643"/>
                </a:tc>
                <a:extLst>
                  <a:ext uri="{0D108BD9-81ED-4DB2-BD59-A6C34878D82A}">
                    <a16:rowId xmlns:a16="http://schemas.microsoft.com/office/drawing/2014/main" val="2990058233"/>
                  </a:ext>
                </a:extLst>
              </a:tr>
            </a:tbl>
          </a:graphicData>
        </a:graphic>
      </p:graphicFrame>
      <p:sp>
        <p:nvSpPr>
          <p:cNvPr id="5" name="矩形 4"/>
          <p:cNvSpPr/>
          <p:nvPr/>
        </p:nvSpPr>
        <p:spPr>
          <a:xfrm>
            <a:off x="2335808" y="1212612"/>
            <a:ext cx="6506244" cy="3055773"/>
          </a:xfrm>
          <a:prstGeom prst="rect">
            <a:avLst/>
          </a:prstGeom>
        </p:spPr>
        <p:txBody>
          <a:bodyPr wrap="square">
            <a:spAutoFit/>
          </a:bodyPr>
          <a:lstStyle/>
          <a:p>
            <a:pPr indent="266700" algn="just">
              <a:lnSpc>
                <a:spcPct val="120000"/>
              </a:lnSpc>
            </a:pPr>
            <a:r>
              <a:rPr lang="en-US" altLang="zh-CN" kern="100" dirty="0">
                <a:solidFill>
                  <a:schemeClr val="tx1">
                    <a:lumMod val="65000"/>
                    <a:lumOff val="35000"/>
                  </a:schemeClr>
                </a:solidFill>
                <a:latin typeface="+mn-ea"/>
              </a:rPr>
              <a:t>5.TI OTP ROM</a:t>
            </a:r>
            <a:r>
              <a:rPr lang="zh-CN" altLang="en-US" kern="100" dirty="0">
                <a:solidFill>
                  <a:schemeClr val="tx1">
                    <a:lumMod val="65000"/>
                    <a:lumOff val="35000"/>
                  </a:schemeClr>
                </a:solidFill>
                <a:latin typeface="+mn-ea"/>
              </a:rPr>
              <a:t>是只读的，而且包含</a:t>
            </a:r>
            <a:r>
              <a:rPr lang="en-US" altLang="zh-CN" kern="100" dirty="0">
                <a:solidFill>
                  <a:schemeClr val="tx1">
                    <a:lumMod val="65000"/>
                    <a:lumOff val="35000"/>
                  </a:schemeClr>
                </a:solidFill>
                <a:latin typeface="+mn-ea"/>
              </a:rPr>
              <a:t>ADC</a:t>
            </a:r>
            <a:r>
              <a:rPr lang="zh-CN" altLang="en-US" kern="100" dirty="0">
                <a:solidFill>
                  <a:schemeClr val="tx1">
                    <a:lumMod val="65000"/>
                    <a:lumOff val="35000"/>
                  </a:schemeClr>
                </a:solidFill>
                <a:latin typeface="+mn-ea"/>
              </a:rPr>
              <a:t>校验程序，它不是可编程的。</a:t>
            </a:r>
          </a:p>
          <a:p>
            <a:pPr indent="266700" algn="just">
              <a:lnSpc>
                <a:spcPct val="120000"/>
              </a:lnSpc>
            </a:pPr>
            <a:r>
              <a:rPr lang="en-US" altLang="zh-CN" kern="100" dirty="0">
                <a:solidFill>
                  <a:schemeClr val="tx1">
                    <a:lumMod val="65000"/>
                    <a:lumOff val="35000"/>
                  </a:schemeClr>
                </a:solidFill>
                <a:latin typeface="+mn-ea"/>
              </a:rPr>
              <a:t>6.</a:t>
            </a:r>
            <a:r>
              <a:rPr lang="zh-CN" altLang="en-US" kern="100" dirty="0">
                <a:solidFill>
                  <a:schemeClr val="tx1">
                    <a:lumMod val="65000"/>
                    <a:lumOff val="35000"/>
                  </a:schemeClr>
                </a:solidFill>
                <a:latin typeface="+mn-ea"/>
              </a:rPr>
              <a:t>在同一个时刻，</a:t>
            </a:r>
            <a:r>
              <a:rPr lang="en-US" altLang="zh-CN" kern="100" dirty="0">
                <a:solidFill>
                  <a:schemeClr val="tx1">
                    <a:lumMod val="65000"/>
                    <a:lumOff val="35000"/>
                  </a:schemeClr>
                </a:solidFill>
                <a:latin typeface="+mn-ea"/>
              </a:rPr>
              <a:t>M0</a:t>
            </a:r>
            <a:r>
              <a:rPr lang="zh-CN" altLang="en-US" kern="100" dirty="0">
                <a:solidFill>
                  <a:schemeClr val="tx1">
                    <a:lumMod val="65000"/>
                    <a:lumOff val="35000"/>
                  </a:schemeClr>
                </a:solidFill>
                <a:latin typeface="+mn-ea"/>
              </a:rPr>
              <a:t>向量、</a:t>
            </a:r>
            <a:r>
              <a:rPr lang="en-US" altLang="zh-CN" kern="100" dirty="0">
                <a:solidFill>
                  <a:schemeClr val="tx1">
                    <a:lumMod val="65000"/>
                    <a:lumOff val="35000"/>
                  </a:schemeClr>
                </a:solidFill>
                <a:latin typeface="+mn-ea"/>
              </a:rPr>
              <a:t>PIE</a:t>
            </a:r>
            <a:r>
              <a:rPr lang="zh-CN" altLang="en-US" kern="100" dirty="0">
                <a:solidFill>
                  <a:schemeClr val="tx1">
                    <a:lumMod val="65000"/>
                    <a:lumOff val="35000"/>
                  </a:schemeClr>
                </a:solidFill>
                <a:latin typeface="+mn-ea"/>
              </a:rPr>
              <a:t>向量、</a:t>
            </a:r>
            <a:r>
              <a:rPr lang="en-US" altLang="zh-CN" kern="100" dirty="0">
                <a:solidFill>
                  <a:schemeClr val="tx1">
                    <a:lumMod val="65000"/>
                    <a:lumOff val="35000"/>
                  </a:schemeClr>
                </a:solidFill>
                <a:latin typeface="+mn-ea"/>
              </a:rPr>
              <a:t>BROM</a:t>
            </a:r>
            <a:r>
              <a:rPr lang="zh-CN" altLang="en-US" kern="100" dirty="0">
                <a:solidFill>
                  <a:schemeClr val="tx1">
                    <a:lumMod val="65000"/>
                    <a:lumOff val="35000"/>
                  </a:schemeClr>
                </a:solidFill>
                <a:latin typeface="+mn-ea"/>
              </a:rPr>
              <a:t>向量中只能有一种向量被使能。</a:t>
            </a:r>
          </a:p>
          <a:p>
            <a:pPr indent="266700" algn="just">
              <a:lnSpc>
                <a:spcPct val="120000"/>
              </a:lnSpc>
            </a:pPr>
            <a:r>
              <a:rPr lang="zh-CN" altLang="en-US" kern="100" dirty="0">
                <a:solidFill>
                  <a:schemeClr val="tx1">
                    <a:lumMod val="65000"/>
                    <a:lumOff val="35000"/>
                  </a:schemeClr>
                </a:solidFill>
                <a:latin typeface="+mn-ea"/>
              </a:rPr>
              <a:t>存储器的映像就是存储单元的“地图”，规定了各个存储单元在存储空间中的绝对地址。</a:t>
            </a: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对数据空间和程序空间进行了统一编址，有些地址空间既可以做数据空间用也可以做程序空间用，而有的地址空间只能做数据空间用，不能当程序空间用，具体的可仔细察看图</a:t>
            </a:r>
            <a:r>
              <a:rPr lang="en-US" altLang="zh-CN" kern="100" dirty="0">
                <a:solidFill>
                  <a:schemeClr val="tx1">
                    <a:lumMod val="65000"/>
                    <a:lumOff val="35000"/>
                  </a:schemeClr>
                </a:solidFill>
                <a:latin typeface="+mn-ea"/>
              </a:rPr>
              <a:t>4-3</a:t>
            </a:r>
            <a:r>
              <a:rPr lang="zh-CN" altLang="en-US" kern="100" dirty="0">
                <a:solidFill>
                  <a:schemeClr val="tx1">
                    <a:lumMod val="65000"/>
                    <a:lumOff val="35000"/>
                  </a:schemeClr>
                </a:solidFill>
                <a:latin typeface="+mn-ea"/>
              </a:rPr>
              <a:t>。</a:t>
            </a:r>
          </a:p>
        </p:txBody>
      </p:sp>
      <p:sp>
        <p:nvSpPr>
          <p:cNvPr id="9" name="矩形 8"/>
          <p:cNvSpPr/>
          <p:nvPr/>
        </p:nvSpPr>
        <p:spPr>
          <a:xfrm>
            <a:off x="2261157" y="4709446"/>
            <a:ext cx="4355976" cy="362792"/>
          </a:xfrm>
          <a:prstGeom prst="rect">
            <a:avLst/>
          </a:prstGeom>
        </p:spPr>
        <p:txBody>
          <a:bodyPr wrap="square">
            <a:spAutoFit/>
          </a:bodyPr>
          <a:lstStyle/>
          <a:p>
            <a:pPr indent="266700" algn="just">
              <a:lnSpc>
                <a:spcPct val="120000"/>
              </a:lnSpc>
            </a:pPr>
            <a:r>
              <a:rPr lang="zh-CN" altLang="en-US" sz="1600" kern="100" dirty="0" smtClean="0">
                <a:solidFill>
                  <a:schemeClr val="tx1">
                    <a:lumMod val="65000"/>
                    <a:lumOff val="35000"/>
                  </a:schemeClr>
                </a:solidFill>
                <a:latin typeface="+mn-ea"/>
              </a:rPr>
              <a:t>（此处可右键选择“放大”功能查看图像</a:t>
            </a:r>
            <a:r>
              <a:rPr lang="zh-CN" altLang="en-US" sz="1600" kern="100" dirty="0">
                <a:solidFill>
                  <a:schemeClr val="tx1">
                    <a:lumMod val="65000"/>
                    <a:lumOff val="35000"/>
                  </a:schemeClr>
                </a:solidFill>
                <a:latin typeface="+mn-ea"/>
              </a:rPr>
              <a:t>）</a:t>
            </a:r>
          </a:p>
        </p:txBody>
      </p:sp>
      <p:sp>
        <p:nvSpPr>
          <p:cNvPr id="6" name="矩形 5"/>
          <p:cNvSpPr/>
          <p:nvPr/>
        </p:nvSpPr>
        <p:spPr>
          <a:xfrm>
            <a:off x="2365648" y="4371950"/>
            <a:ext cx="4251485" cy="396583"/>
          </a:xfrm>
          <a:prstGeom prst="rect">
            <a:avLst/>
          </a:prstGeom>
        </p:spPr>
        <p:txBody>
          <a:bodyPr wrap="none">
            <a:spAutoFit/>
          </a:bodyPr>
          <a:lstStyle/>
          <a:p>
            <a:pPr algn="ctr">
              <a:lnSpc>
                <a:spcPct val="120000"/>
              </a:lnSpc>
            </a:pPr>
            <a:r>
              <a:rPr lang="zh-CN" altLang="en-US" kern="100" dirty="0">
                <a:latin typeface="+mn-ea"/>
              </a:rPr>
              <a:t>表</a:t>
            </a:r>
            <a:r>
              <a:rPr lang="en-US" altLang="zh-CN" kern="100" dirty="0">
                <a:latin typeface="+mn-ea"/>
              </a:rPr>
              <a:t>4-2 F28335</a:t>
            </a:r>
            <a:r>
              <a:rPr lang="zh-CN" altLang="en-US" kern="100" dirty="0">
                <a:latin typeface="+mn-ea"/>
              </a:rPr>
              <a:t>各个存储器块的地址范围</a:t>
            </a:r>
            <a:endParaRPr lang="zh-CN" altLang="en-US" sz="6600" kern="100" dirty="0">
              <a:effectLst/>
              <a:latin typeface="+mn-ea"/>
            </a:endParaRPr>
          </a:p>
        </p:txBody>
      </p:sp>
    </p:spTree>
    <p:extLst>
      <p:ext uri="{BB962C8B-B14F-4D97-AF65-F5344CB8AC3E}">
        <p14:creationId xmlns:p14="http://schemas.microsoft.com/office/powerpoint/2010/main" val="297850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smtClean="0"/>
              <a:t>·</a:t>
            </a:r>
            <a:r>
              <a:rPr lang="zh-CN" altLang="en-US" dirty="0" smtClean="0"/>
              <a:t>特点</a:t>
            </a:r>
            <a:endParaRPr lang="zh-CN" altLang="en-US" dirty="0"/>
          </a:p>
        </p:txBody>
      </p:sp>
      <p:sp>
        <p:nvSpPr>
          <p:cNvPr id="5" name="矩形 4"/>
          <p:cNvSpPr/>
          <p:nvPr/>
        </p:nvSpPr>
        <p:spPr>
          <a:xfrm>
            <a:off x="1187624" y="1971585"/>
            <a:ext cx="6768752" cy="1323439"/>
          </a:xfrm>
          <a:prstGeom prst="rect">
            <a:avLst/>
          </a:prstGeom>
        </p:spPr>
        <p:txBody>
          <a:bodyPr wrap="square">
            <a:spAutoFit/>
          </a:bodyPr>
          <a:lstStyle/>
          <a:p>
            <a:r>
              <a:rPr lang="zh-CN" altLang="en-US" sz="2000" dirty="0" smtClean="0">
                <a:solidFill>
                  <a:schemeClr val="tx1">
                    <a:lumMod val="65000"/>
                    <a:lumOff val="35000"/>
                  </a:schemeClr>
                </a:solidFill>
              </a:rPr>
              <a:t>      前面</a:t>
            </a:r>
            <a:r>
              <a:rPr lang="zh-CN" altLang="en-US" sz="2000" dirty="0">
                <a:solidFill>
                  <a:schemeClr val="tx1">
                    <a:lumMod val="65000"/>
                    <a:lumOff val="35000"/>
                  </a:schemeClr>
                </a:solidFill>
              </a:rPr>
              <a:t>介绍了</a:t>
            </a:r>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是由哪些存储器模块组成的，并了解了这些存储器模块在</a:t>
            </a:r>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存储空间中的地址分布情况，但对各个存储器模块具体的特点并不了解，接下来就详细介绍这些存储器模块，看看其各自有哪些特点。</a:t>
            </a:r>
          </a:p>
        </p:txBody>
      </p:sp>
    </p:spTree>
    <p:extLst>
      <p:ext uri="{BB962C8B-B14F-4D97-AF65-F5344CB8AC3E}">
        <p14:creationId xmlns:p14="http://schemas.microsoft.com/office/powerpoint/2010/main" val="36973672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smtClean="0"/>
              <a:t>·</a:t>
            </a:r>
            <a:r>
              <a:rPr lang="zh-CN" altLang="en-US" dirty="0" smtClean="0"/>
              <a:t>特点</a:t>
            </a:r>
            <a:endParaRPr lang="zh-CN" altLang="en-US" dirty="0"/>
          </a:p>
        </p:txBody>
      </p:sp>
      <p:sp>
        <p:nvSpPr>
          <p:cNvPr id="5" name="矩形 4"/>
          <p:cNvSpPr/>
          <p:nvPr/>
        </p:nvSpPr>
        <p:spPr>
          <a:xfrm>
            <a:off x="1043608" y="1275606"/>
            <a:ext cx="7056784" cy="3139321"/>
          </a:xfrm>
          <a:prstGeom prst="rect">
            <a:avLst/>
          </a:prstGeom>
        </p:spPr>
        <p:txBody>
          <a:bodyPr wrap="square">
            <a:spAutoFit/>
          </a:bodyPr>
          <a:lstStyle/>
          <a:p>
            <a:r>
              <a:rPr lang="en-US" altLang="zh-CN" dirty="0"/>
              <a:t>1.</a:t>
            </a:r>
            <a:r>
              <a:rPr lang="zh-CN" altLang="en-US" dirty="0"/>
              <a:t>片内</a:t>
            </a:r>
            <a:r>
              <a:rPr lang="en-US" altLang="zh-CN" dirty="0"/>
              <a:t>SARAM</a:t>
            </a:r>
            <a:endParaRPr lang="zh-CN" altLang="en-US" dirty="0"/>
          </a:p>
          <a:p>
            <a:r>
              <a:rPr lang="en-US" altLang="zh-CN" dirty="0" smtClean="0">
                <a:solidFill>
                  <a:schemeClr val="tx1">
                    <a:lumMod val="65000"/>
                    <a:lumOff val="35000"/>
                  </a:schemeClr>
                </a:solidFill>
              </a:rPr>
              <a:t>      SARAM</a:t>
            </a:r>
            <a:r>
              <a:rPr lang="zh-CN" altLang="en-US" dirty="0">
                <a:solidFill>
                  <a:schemeClr val="tx1">
                    <a:lumMod val="65000"/>
                    <a:lumOff val="35000"/>
                  </a:schemeClr>
                </a:solidFill>
              </a:rPr>
              <a:t>是</a:t>
            </a:r>
            <a:r>
              <a:rPr lang="en-US" altLang="zh-CN" dirty="0">
                <a:solidFill>
                  <a:schemeClr val="tx1">
                    <a:lumMod val="65000"/>
                    <a:lumOff val="35000"/>
                  </a:schemeClr>
                </a:solidFill>
              </a:rPr>
              <a:t>Single Access RAM</a:t>
            </a:r>
            <a:r>
              <a:rPr lang="zh-CN" altLang="en-US" dirty="0">
                <a:solidFill>
                  <a:schemeClr val="tx1">
                    <a:lumMod val="65000"/>
                    <a:lumOff val="35000"/>
                  </a:schemeClr>
                </a:solidFill>
              </a:rPr>
              <a:t>的缩写，即为单口随机读</a:t>
            </a:r>
            <a:r>
              <a:rPr lang="en-US" altLang="zh-CN" dirty="0">
                <a:solidFill>
                  <a:schemeClr val="tx1">
                    <a:lumMod val="65000"/>
                    <a:lumOff val="35000"/>
                  </a:schemeClr>
                </a:solidFill>
              </a:rPr>
              <a:t>/</a:t>
            </a:r>
            <a:r>
              <a:rPr lang="zh-CN" altLang="en-US" dirty="0">
                <a:solidFill>
                  <a:schemeClr val="tx1">
                    <a:lumMod val="65000"/>
                    <a:lumOff val="35000"/>
                  </a:schemeClr>
                </a:solidFill>
              </a:rPr>
              <a:t>写存储器，后面就简称片内</a:t>
            </a:r>
            <a:r>
              <a:rPr lang="en-US" altLang="zh-CN" dirty="0">
                <a:solidFill>
                  <a:schemeClr val="tx1">
                    <a:lumMod val="65000"/>
                    <a:lumOff val="35000"/>
                  </a:schemeClr>
                </a:solidFill>
              </a:rPr>
              <a:t>RAM</a:t>
            </a:r>
            <a:r>
              <a:rPr lang="zh-CN" altLang="en-US" dirty="0">
                <a:solidFill>
                  <a:schemeClr val="tx1">
                    <a:lumMod val="65000"/>
                    <a:lumOff val="35000"/>
                  </a:schemeClr>
                </a:solidFill>
              </a:rPr>
              <a:t>。单口</a:t>
            </a:r>
            <a:r>
              <a:rPr lang="en-US" altLang="zh-CN" dirty="0">
                <a:solidFill>
                  <a:schemeClr val="tx1">
                    <a:lumMod val="65000"/>
                    <a:lumOff val="35000"/>
                  </a:schemeClr>
                </a:solidFill>
              </a:rPr>
              <a:t>RAM</a:t>
            </a:r>
            <a:r>
              <a:rPr lang="zh-CN" altLang="en-US" dirty="0">
                <a:solidFill>
                  <a:schemeClr val="tx1">
                    <a:lumMod val="65000"/>
                    <a:lumOff val="35000"/>
                  </a:schemeClr>
                </a:solidFill>
              </a:rPr>
              <a:t>是相对于双口</a:t>
            </a:r>
            <a:r>
              <a:rPr lang="en-US" altLang="zh-CN" dirty="0">
                <a:solidFill>
                  <a:schemeClr val="tx1">
                    <a:lumMod val="65000"/>
                    <a:lumOff val="35000"/>
                  </a:schemeClr>
                </a:solidFill>
              </a:rPr>
              <a:t>RAM</a:t>
            </a:r>
            <a:r>
              <a:rPr lang="zh-CN" altLang="en-US" dirty="0">
                <a:solidFill>
                  <a:schemeClr val="tx1">
                    <a:lumMod val="65000"/>
                    <a:lumOff val="35000"/>
                  </a:schemeClr>
                </a:solidFill>
              </a:rPr>
              <a:t>而言的，双口</a:t>
            </a:r>
            <a:r>
              <a:rPr lang="en-US" altLang="zh-CN" dirty="0">
                <a:solidFill>
                  <a:schemeClr val="tx1">
                    <a:lumMod val="65000"/>
                    <a:lumOff val="35000"/>
                  </a:schemeClr>
                </a:solidFill>
              </a:rPr>
              <a:t>RAM</a:t>
            </a:r>
            <a:r>
              <a:rPr lang="zh-CN" altLang="en-US" dirty="0">
                <a:solidFill>
                  <a:schemeClr val="tx1">
                    <a:lumMod val="65000"/>
                    <a:lumOff val="35000"/>
                  </a:schemeClr>
                </a:solidFill>
              </a:rPr>
              <a:t>是在一个</a:t>
            </a:r>
            <a:r>
              <a:rPr lang="en-US" altLang="zh-CN" dirty="0">
                <a:solidFill>
                  <a:schemeClr val="tx1">
                    <a:lumMod val="65000"/>
                    <a:lumOff val="35000"/>
                  </a:schemeClr>
                </a:solidFill>
              </a:rPr>
              <a:t>RAM</a:t>
            </a:r>
            <a:r>
              <a:rPr lang="zh-CN" altLang="en-US" dirty="0">
                <a:solidFill>
                  <a:schemeClr val="tx1">
                    <a:lumMod val="65000"/>
                    <a:lumOff val="35000"/>
                  </a:schemeClr>
                </a:solidFill>
              </a:rPr>
              <a:t>存储器上具有两套完全独立的数据线、地址线和读写控制线，并允许两个独立的系统同时对该存储器进行随机访问。片内</a:t>
            </a:r>
            <a:r>
              <a:rPr lang="en-US" altLang="zh-CN" dirty="0">
                <a:solidFill>
                  <a:schemeClr val="tx1">
                    <a:lumMod val="65000"/>
                    <a:lumOff val="35000"/>
                  </a:schemeClr>
                </a:solidFill>
              </a:rPr>
              <a:t>RAM</a:t>
            </a:r>
            <a:r>
              <a:rPr lang="zh-CN" altLang="en-US" dirty="0">
                <a:solidFill>
                  <a:schemeClr val="tx1">
                    <a:lumMod val="65000"/>
                    <a:lumOff val="35000"/>
                  </a:schemeClr>
                </a:solidFill>
              </a:rPr>
              <a:t>总共有</a:t>
            </a:r>
            <a:r>
              <a:rPr lang="en-US" altLang="zh-CN" dirty="0">
                <a:solidFill>
                  <a:schemeClr val="tx1">
                    <a:lumMod val="65000"/>
                    <a:lumOff val="35000"/>
                  </a:schemeClr>
                </a:solidFill>
              </a:rPr>
              <a:t>34K*16</a:t>
            </a:r>
            <a:r>
              <a:rPr lang="zh-CN" altLang="en-US" dirty="0">
                <a:solidFill>
                  <a:schemeClr val="tx1">
                    <a:lumMod val="65000"/>
                    <a:lumOff val="35000"/>
                  </a:schemeClr>
                </a:solidFill>
              </a:rPr>
              <a:t>位大小，由</a:t>
            </a:r>
            <a:r>
              <a:rPr lang="en-US" altLang="zh-CN" dirty="0">
                <a:solidFill>
                  <a:schemeClr val="tx1">
                    <a:lumMod val="65000"/>
                    <a:lumOff val="35000"/>
                  </a:schemeClr>
                </a:solidFill>
              </a:rPr>
              <a:t>M0</a:t>
            </a:r>
            <a:r>
              <a:rPr lang="zh-CN" altLang="en-US" dirty="0">
                <a:solidFill>
                  <a:schemeClr val="tx1">
                    <a:lumMod val="65000"/>
                    <a:lumOff val="35000"/>
                  </a:schemeClr>
                </a:solidFill>
              </a:rPr>
              <a:t>、</a:t>
            </a:r>
            <a:r>
              <a:rPr lang="en-US" altLang="zh-CN" dirty="0">
                <a:solidFill>
                  <a:schemeClr val="tx1">
                    <a:lumMod val="65000"/>
                    <a:lumOff val="35000"/>
                  </a:schemeClr>
                </a:solidFill>
              </a:rPr>
              <a:t>M1</a:t>
            </a:r>
            <a:r>
              <a:rPr lang="zh-CN" altLang="en-US" dirty="0">
                <a:solidFill>
                  <a:schemeClr val="tx1">
                    <a:lumMod val="65000"/>
                    <a:lumOff val="35000"/>
                  </a:schemeClr>
                </a:solidFill>
              </a:rPr>
              <a:t>、</a:t>
            </a:r>
            <a:r>
              <a:rPr lang="en-US" altLang="zh-CN" dirty="0">
                <a:solidFill>
                  <a:schemeClr val="tx1">
                    <a:lumMod val="65000"/>
                    <a:lumOff val="35000"/>
                  </a:schemeClr>
                </a:solidFill>
              </a:rPr>
              <a:t>L0~L7</a:t>
            </a:r>
            <a:r>
              <a:rPr lang="zh-CN" altLang="en-US" dirty="0">
                <a:solidFill>
                  <a:schemeClr val="tx1">
                    <a:lumMod val="65000"/>
                    <a:lumOff val="35000"/>
                  </a:schemeClr>
                </a:solidFill>
              </a:rPr>
              <a:t>十个存储块组成，每个存储块各自的大小见表</a:t>
            </a:r>
            <a:r>
              <a:rPr lang="en-US" altLang="zh-CN" dirty="0">
                <a:solidFill>
                  <a:schemeClr val="tx1">
                    <a:lumMod val="65000"/>
                    <a:lumOff val="35000"/>
                  </a:schemeClr>
                </a:solidFill>
              </a:rPr>
              <a:t>4-2</a:t>
            </a:r>
            <a:r>
              <a:rPr lang="zh-CN" altLang="en-US" dirty="0">
                <a:solidFill>
                  <a:schemeClr val="tx1">
                    <a:lumMod val="65000"/>
                    <a:lumOff val="35000"/>
                  </a:schemeClr>
                </a:solidFill>
              </a:rPr>
              <a:t>。这些存储器块都可以被单独的访问，并且均可以作为程序空间或者数据空间，用来存放指令代码或者存储数据。值得注意的是，</a:t>
            </a:r>
            <a:r>
              <a:rPr lang="en-US" altLang="zh-CN" dirty="0">
                <a:solidFill>
                  <a:schemeClr val="tx1">
                    <a:lumMod val="65000"/>
                    <a:lumOff val="35000"/>
                  </a:schemeClr>
                </a:solidFill>
              </a:rPr>
              <a:t>L0</a:t>
            </a:r>
            <a:r>
              <a:rPr lang="zh-CN" altLang="en-US" dirty="0">
                <a:solidFill>
                  <a:schemeClr val="tx1">
                    <a:lumMod val="65000"/>
                    <a:lumOff val="35000"/>
                  </a:schemeClr>
                </a:solidFill>
              </a:rPr>
              <a:t>、</a:t>
            </a:r>
            <a:r>
              <a:rPr lang="en-US" altLang="zh-CN" dirty="0">
                <a:solidFill>
                  <a:schemeClr val="tx1">
                    <a:lumMod val="65000"/>
                    <a:lumOff val="35000"/>
                  </a:schemeClr>
                </a:solidFill>
              </a:rPr>
              <a:t>L1</a:t>
            </a:r>
            <a:r>
              <a:rPr lang="zh-CN" altLang="en-US" dirty="0">
                <a:solidFill>
                  <a:schemeClr val="tx1">
                    <a:lumMod val="65000"/>
                    <a:lumOff val="35000"/>
                  </a:schemeClr>
                </a:solidFill>
              </a:rPr>
              <a:t>、</a:t>
            </a:r>
            <a:r>
              <a:rPr lang="en-US" altLang="zh-CN" dirty="0">
                <a:solidFill>
                  <a:schemeClr val="tx1">
                    <a:lumMod val="65000"/>
                    <a:lumOff val="35000"/>
                  </a:schemeClr>
                </a:solidFill>
              </a:rPr>
              <a:t>L2</a:t>
            </a:r>
            <a:r>
              <a:rPr lang="zh-CN" altLang="en-US" dirty="0">
                <a:solidFill>
                  <a:schemeClr val="tx1">
                    <a:lumMod val="65000"/>
                    <a:lumOff val="35000"/>
                  </a:schemeClr>
                </a:solidFill>
              </a:rPr>
              <a:t>和</a:t>
            </a:r>
            <a:r>
              <a:rPr lang="en-US" altLang="zh-CN" dirty="0">
                <a:solidFill>
                  <a:schemeClr val="tx1">
                    <a:lumMod val="65000"/>
                    <a:lumOff val="35000"/>
                  </a:schemeClr>
                </a:solidFill>
              </a:rPr>
              <a:t>L3</a:t>
            </a:r>
            <a:r>
              <a:rPr lang="zh-CN" altLang="en-US" dirty="0">
                <a:solidFill>
                  <a:schemeClr val="tx1">
                    <a:lumMod val="65000"/>
                    <a:lumOff val="35000"/>
                  </a:schemeClr>
                </a:solidFill>
              </a:rPr>
              <a:t>里面的内容受到</a:t>
            </a:r>
            <a:r>
              <a:rPr lang="en-US" altLang="zh-CN" dirty="0">
                <a:solidFill>
                  <a:schemeClr val="tx1">
                    <a:lumMod val="65000"/>
                    <a:lumOff val="35000"/>
                  </a:schemeClr>
                </a:solidFill>
              </a:rPr>
              <a:t>CSM</a:t>
            </a:r>
            <a:r>
              <a:rPr lang="zh-CN" altLang="en-US" dirty="0">
                <a:solidFill>
                  <a:schemeClr val="tx1">
                    <a:lumMod val="65000"/>
                    <a:lumOff val="35000"/>
                  </a:schemeClr>
                </a:solidFill>
              </a:rPr>
              <a:t>的保护，即需要密码才能从</a:t>
            </a:r>
            <a:r>
              <a:rPr lang="en-US" altLang="zh-CN" dirty="0">
                <a:solidFill>
                  <a:schemeClr val="tx1">
                    <a:lumMod val="65000"/>
                    <a:lumOff val="35000"/>
                  </a:schemeClr>
                </a:solidFill>
              </a:rPr>
              <a:t>JTAG</a:t>
            </a:r>
            <a:r>
              <a:rPr lang="zh-CN" altLang="en-US" dirty="0">
                <a:solidFill>
                  <a:schemeClr val="tx1">
                    <a:lumMod val="65000"/>
                    <a:lumOff val="35000"/>
                  </a:schemeClr>
                </a:solidFill>
              </a:rPr>
              <a:t>口读取的，其余存储器块都不受密码保护。</a:t>
            </a:r>
          </a:p>
        </p:txBody>
      </p:sp>
    </p:spTree>
    <p:extLst>
      <p:ext uri="{BB962C8B-B14F-4D97-AF65-F5344CB8AC3E}">
        <p14:creationId xmlns:p14="http://schemas.microsoft.com/office/powerpoint/2010/main" val="3152765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smtClean="0"/>
              <a:t>·</a:t>
            </a:r>
            <a:r>
              <a:rPr lang="zh-CN" altLang="en-US" dirty="0" smtClean="0"/>
              <a:t>特点</a:t>
            </a:r>
            <a:endParaRPr lang="zh-CN" altLang="en-US" dirty="0"/>
          </a:p>
        </p:txBody>
      </p:sp>
      <p:sp>
        <p:nvSpPr>
          <p:cNvPr id="5" name="矩形 4"/>
          <p:cNvSpPr/>
          <p:nvPr/>
        </p:nvSpPr>
        <p:spPr>
          <a:xfrm>
            <a:off x="1043608" y="1694587"/>
            <a:ext cx="7056784" cy="1754326"/>
          </a:xfrm>
          <a:prstGeom prst="rect">
            <a:avLst/>
          </a:prstGeom>
        </p:spPr>
        <p:txBody>
          <a:bodyPr wrap="square">
            <a:spAutoFit/>
          </a:bodyPr>
          <a:lstStyle/>
          <a:p>
            <a:r>
              <a:rPr lang="en-US" altLang="zh-CN" dirty="0"/>
              <a:t>2.</a:t>
            </a:r>
            <a:r>
              <a:rPr lang="zh-CN" altLang="en-US" dirty="0"/>
              <a:t>片内</a:t>
            </a:r>
            <a:r>
              <a:rPr lang="en-US" altLang="zh-CN" dirty="0"/>
              <a:t>OTP</a:t>
            </a:r>
            <a:endParaRPr lang="zh-CN" altLang="en-US" dirty="0"/>
          </a:p>
          <a:p>
            <a:r>
              <a:rPr lang="zh-CN" altLang="en-US" dirty="0" smtClean="0">
                <a:solidFill>
                  <a:schemeClr val="tx1">
                    <a:lumMod val="65000"/>
                    <a:lumOff val="35000"/>
                  </a:schemeClr>
                </a:solidFill>
              </a:rPr>
              <a:t>      片</a:t>
            </a:r>
            <a:r>
              <a:rPr lang="zh-CN" altLang="en-US" dirty="0">
                <a:solidFill>
                  <a:schemeClr val="tx1">
                    <a:lumMod val="65000"/>
                    <a:lumOff val="35000"/>
                  </a:schemeClr>
                </a:solidFill>
              </a:rPr>
              <a:t>内</a:t>
            </a:r>
            <a:r>
              <a:rPr lang="en-US" altLang="zh-CN" dirty="0">
                <a:solidFill>
                  <a:schemeClr val="tx1">
                    <a:lumMod val="65000"/>
                    <a:lumOff val="35000"/>
                  </a:schemeClr>
                </a:solidFill>
              </a:rPr>
              <a:t>OTP</a:t>
            </a:r>
            <a:r>
              <a:rPr lang="zh-CN" altLang="en-US" dirty="0">
                <a:solidFill>
                  <a:schemeClr val="tx1">
                    <a:lumMod val="65000"/>
                    <a:lumOff val="35000"/>
                  </a:schemeClr>
                </a:solidFill>
              </a:rPr>
              <a:t>实质是</a:t>
            </a:r>
            <a:r>
              <a:rPr lang="en-US" altLang="zh-CN" dirty="0">
                <a:solidFill>
                  <a:schemeClr val="tx1">
                    <a:lumMod val="65000"/>
                    <a:lumOff val="35000"/>
                  </a:schemeClr>
                </a:solidFill>
              </a:rPr>
              <a:t>ROM</a:t>
            </a:r>
            <a:r>
              <a:rPr lang="zh-CN" altLang="en-US" dirty="0">
                <a:solidFill>
                  <a:schemeClr val="tx1">
                    <a:lumMod val="65000"/>
                    <a:lumOff val="35000"/>
                  </a:schemeClr>
                </a:solidFill>
              </a:rPr>
              <a:t>空间。</a:t>
            </a:r>
            <a:r>
              <a:rPr lang="en-US" altLang="zh-CN" dirty="0">
                <a:solidFill>
                  <a:schemeClr val="tx1">
                    <a:lumMod val="65000"/>
                    <a:lumOff val="35000"/>
                  </a:schemeClr>
                </a:solidFill>
              </a:rPr>
              <a:t>OTP</a:t>
            </a:r>
            <a:r>
              <a:rPr lang="zh-CN" altLang="en-US" dirty="0">
                <a:solidFill>
                  <a:schemeClr val="tx1">
                    <a:lumMod val="65000"/>
                    <a:lumOff val="35000"/>
                  </a:schemeClr>
                </a:solidFill>
              </a:rPr>
              <a:t>是</a:t>
            </a:r>
            <a:r>
              <a:rPr lang="en-US" altLang="zh-CN" dirty="0">
                <a:solidFill>
                  <a:schemeClr val="tx1">
                    <a:lumMod val="65000"/>
                    <a:lumOff val="35000"/>
                  </a:schemeClr>
                </a:solidFill>
              </a:rPr>
              <a:t>One Time Programmable</a:t>
            </a:r>
            <a:r>
              <a:rPr lang="zh-CN" altLang="en-US" dirty="0">
                <a:solidFill>
                  <a:schemeClr val="tx1">
                    <a:lumMod val="65000"/>
                    <a:lumOff val="35000"/>
                  </a:schemeClr>
                </a:solidFill>
              </a:rPr>
              <a:t>的缩写，即一次性可编程的</a:t>
            </a:r>
            <a:r>
              <a:rPr lang="en-US" altLang="zh-CN" dirty="0">
                <a:solidFill>
                  <a:schemeClr val="tx1">
                    <a:lumMod val="65000"/>
                    <a:lumOff val="35000"/>
                  </a:schemeClr>
                </a:solidFill>
              </a:rPr>
              <a:t>ROM</a:t>
            </a:r>
            <a:r>
              <a:rPr lang="zh-CN" altLang="en-US" dirty="0">
                <a:solidFill>
                  <a:schemeClr val="tx1">
                    <a:lumMod val="65000"/>
                    <a:lumOff val="35000"/>
                  </a:schemeClr>
                </a:solidFill>
              </a:rPr>
              <a:t>，其大小为</a:t>
            </a:r>
            <a:r>
              <a:rPr lang="en-US" altLang="zh-CN" dirty="0">
                <a:solidFill>
                  <a:schemeClr val="tx1">
                    <a:lumMod val="65000"/>
                    <a:lumOff val="35000"/>
                  </a:schemeClr>
                </a:solidFill>
              </a:rPr>
              <a:t>2K*16</a:t>
            </a:r>
            <a:r>
              <a:rPr lang="zh-CN" altLang="en-US" dirty="0">
                <a:solidFill>
                  <a:schemeClr val="tx1">
                    <a:lumMod val="65000"/>
                    <a:lumOff val="35000"/>
                  </a:schemeClr>
                </a:solidFill>
              </a:rPr>
              <a:t>位，其中</a:t>
            </a:r>
            <a:r>
              <a:rPr lang="en-US" altLang="zh-CN" dirty="0">
                <a:solidFill>
                  <a:schemeClr val="tx1">
                    <a:lumMod val="65000"/>
                    <a:lumOff val="35000"/>
                  </a:schemeClr>
                </a:solidFill>
              </a:rPr>
              <a:t>1K*16</a:t>
            </a:r>
            <a:r>
              <a:rPr lang="zh-CN" altLang="en-US" dirty="0">
                <a:solidFill>
                  <a:schemeClr val="tx1">
                    <a:lumMod val="65000"/>
                    <a:lumOff val="35000"/>
                  </a:schemeClr>
                </a:solidFill>
              </a:rPr>
              <a:t>位由</a:t>
            </a:r>
            <a:r>
              <a:rPr lang="en-US" altLang="zh-CN" dirty="0">
                <a:solidFill>
                  <a:schemeClr val="tx1">
                    <a:lumMod val="65000"/>
                    <a:lumOff val="35000"/>
                  </a:schemeClr>
                </a:solidFill>
              </a:rPr>
              <a:t>TI</a:t>
            </a:r>
            <a:r>
              <a:rPr lang="zh-CN" altLang="en-US" dirty="0">
                <a:solidFill>
                  <a:schemeClr val="tx1">
                    <a:lumMod val="65000"/>
                    <a:lumOff val="35000"/>
                  </a:schemeClr>
                </a:solidFill>
              </a:rPr>
              <a:t>公司保留作为系统测试使用，剩余</a:t>
            </a:r>
            <a:r>
              <a:rPr lang="en-US" altLang="zh-CN" dirty="0">
                <a:solidFill>
                  <a:schemeClr val="tx1">
                    <a:lumMod val="65000"/>
                    <a:lumOff val="35000"/>
                  </a:schemeClr>
                </a:solidFill>
              </a:rPr>
              <a:t>1K*16</a:t>
            </a:r>
            <a:r>
              <a:rPr lang="zh-CN" altLang="en-US" dirty="0">
                <a:solidFill>
                  <a:schemeClr val="tx1">
                    <a:lumMod val="65000"/>
                    <a:lumOff val="35000"/>
                  </a:schemeClr>
                </a:solidFill>
              </a:rPr>
              <a:t>位用户可以使用，这部分空间也均可以作为程序空间或者数据空间。</a:t>
            </a:r>
            <a:r>
              <a:rPr lang="en-US" altLang="zh-CN" dirty="0">
                <a:solidFill>
                  <a:schemeClr val="tx1">
                    <a:lumMod val="65000"/>
                    <a:lumOff val="35000"/>
                  </a:schemeClr>
                </a:solidFill>
              </a:rPr>
              <a:t>OTP</a:t>
            </a:r>
            <a:r>
              <a:rPr lang="zh-CN" altLang="en-US" dirty="0">
                <a:solidFill>
                  <a:schemeClr val="tx1">
                    <a:lumMod val="65000"/>
                    <a:lumOff val="35000"/>
                  </a:schemeClr>
                </a:solidFill>
              </a:rPr>
              <a:t>里面的内容受到</a:t>
            </a:r>
            <a:r>
              <a:rPr lang="en-US" altLang="zh-CN" dirty="0">
                <a:solidFill>
                  <a:schemeClr val="tx1">
                    <a:lumMod val="65000"/>
                    <a:lumOff val="35000"/>
                  </a:schemeClr>
                </a:solidFill>
              </a:rPr>
              <a:t>CSM</a:t>
            </a:r>
            <a:r>
              <a:rPr lang="zh-CN" altLang="en-US" dirty="0">
                <a:solidFill>
                  <a:schemeClr val="tx1">
                    <a:lumMod val="65000"/>
                    <a:lumOff val="35000"/>
                  </a:schemeClr>
                </a:solidFill>
              </a:rPr>
              <a:t>的保护。</a:t>
            </a:r>
          </a:p>
        </p:txBody>
      </p:sp>
    </p:spTree>
    <p:extLst>
      <p:ext uri="{BB962C8B-B14F-4D97-AF65-F5344CB8AC3E}">
        <p14:creationId xmlns:p14="http://schemas.microsoft.com/office/powerpoint/2010/main" val="125414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smtClean="0"/>
              <a:t>·</a:t>
            </a:r>
            <a:r>
              <a:rPr lang="zh-CN" altLang="en-US" dirty="0" smtClean="0"/>
              <a:t>特点</a:t>
            </a:r>
            <a:endParaRPr lang="zh-CN" altLang="en-US" dirty="0"/>
          </a:p>
        </p:txBody>
      </p:sp>
      <p:sp>
        <p:nvSpPr>
          <p:cNvPr id="5" name="矩形 4"/>
          <p:cNvSpPr/>
          <p:nvPr/>
        </p:nvSpPr>
        <p:spPr>
          <a:xfrm>
            <a:off x="1043608" y="1559570"/>
            <a:ext cx="7056784" cy="2308324"/>
          </a:xfrm>
          <a:prstGeom prst="rect">
            <a:avLst/>
          </a:prstGeom>
        </p:spPr>
        <p:txBody>
          <a:bodyPr wrap="square">
            <a:spAutoFit/>
          </a:bodyPr>
          <a:lstStyle/>
          <a:p>
            <a:r>
              <a:rPr lang="en-US" altLang="zh-CN" dirty="0"/>
              <a:t>3.Boot ROM</a:t>
            </a:r>
          </a:p>
          <a:p>
            <a:r>
              <a:rPr lang="en-US" altLang="zh-CN" dirty="0" smtClean="0">
                <a:solidFill>
                  <a:schemeClr val="tx1">
                    <a:lumMod val="65000"/>
                    <a:lumOff val="35000"/>
                  </a:schemeClr>
                </a:solidFill>
              </a:rPr>
              <a:t>      Boot </a:t>
            </a:r>
            <a:r>
              <a:rPr lang="en-US" altLang="zh-CN" dirty="0">
                <a:solidFill>
                  <a:schemeClr val="tx1">
                    <a:lumMod val="65000"/>
                    <a:lumOff val="35000"/>
                  </a:schemeClr>
                </a:solidFill>
              </a:rPr>
              <a:t>ROM</a:t>
            </a:r>
            <a:r>
              <a:rPr lang="zh-CN" altLang="en-US" dirty="0">
                <a:solidFill>
                  <a:schemeClr val="tx1">
                    <a:lumMod val="65000"/>
                    <a:lumOff val="35000"/>
                  </a:schemeClr>
                </a:solidFill>
              </a:rPr>
              <a:t>，可以叫做引导</a:t>
            </a:r>
            <a:r>
              <a:rPr lang="en-US" altLang="zh-CN" dirty="0">
                <a:solidFill>
                  <a:schemeClr val="tx1">
                    <a:lumMod val="65000"/>
                    <a:lumOff val="35000"/>
                  </a:schemeClr>
                </a:solidFill>
              </a:rPr>
              <a:t>ROM</a:t>
            </a:r>
            <a:r>
              <a:rPr lang="zh-CN" altLang="en-US" dirty="0">
                <a:solidFill>
                  <a:schemeClr val="tx1">
                    <a:lumMod val="65000"/>
                    <a:lumOff val="35000"/>
                  </a:schemeClr>
                </a:solidFill>
              </a:rPr>
              <a:t>。该存储空间内有</a:t>
            </a:r>
            <a:r>
              <a:rPr lang="en-US" altLang="zh-CN" dirty="0">
                <a:solidFill>
                  <a:schemeClr val="tx1">
                    <a:lumMod val="65000"/>
                    <a:lumOff val="35000"/>
                  </a:schemeClr>
                </a:solidFill>
              </a:rPr>
              <a:t>TI</a:t>
            </a:r>
            <a:r>
              <a:rPr lang="zh-CN" altLang="en-US" dirty="0">
                <a:solidFill>
                  <a:schemeClr val="tx1">
                    <a:lumMod val="65000"/>
                    <a:lumOff val="35000"/>
                  </a:schemeClr>
                </a:solidFill>
              </a:rPr>
              <a:t>公司产品的版本号、发布的数据、校验求和信息、复位矢量、</a:t>
            </a:r>
            <a:r>
              <a:rPr lang="en-US" altLang="zh-CN" dirty="0">
                <a:solidFill>
                  <a:schemeClr val="tx1">
                    <a:lumMod val="65000"/>
                    <a:lumOff val="35000"/>
                  </a:schemeClr>
                </a:solidFill>
              </a:rPr>
              <a:t>CPU</a:t>
            </a:r>
            <a:r>
              <a:rPr lang="zh-CN" altLang="en-US" dirty="0">
                <a:solidFill>
                  <a:schemeClr val="tx1">
                    <a:lumMod val="65000"/>
                    <a:lumOff val="35000"/>
                  </a:schemeClr>
                </a:solidFill>
              </a:rPr>
              <a:t>矢量</a:t>
            </a:r>
            <a:r>
              <a:rPr lang="en-US" altLang="zh-CN" dirty="0">
                <a:solidFill>
                  <a:schemeClr val="tx1">
                    <a:lumMod val="65000"/>
                    <a:lumOff val="35000"/>
                  </a:schemeClr>
                </a:solidFill>
              </a:rPr>
              <a:t>(</a:t>
            </a:r>
            <a:r>
              <a:rPr lang="zh-CN" altLang="en-US" dirty="0">
                <a:solidFill>
                  <a:schemeClr val="tx1">
                    <a:lumMod val="65000"/>
                    <a:lumOff val="35000"/>
                  </a:schemeClr>
                </a:solidFill>
              </a:rPr>
              <a:t>仅为测试</a:t>
            </a:r>
            <a:r>
              <a:rPr lang="en-US" altLang="zh-CN" dirty="0">
                <a:solidFill>
                  <a:schemeClr val="tx1">
                    <a:lumMod val="65000"/>
                    <a:lumOff val="35000"/>
                  </a:schemeClr>
                </a:solidFill>
              </a:rPr>
              <a:t>)</a:t>
            </a:r>
            <a:r>
              <a:rPr lang="zh-CN" altLang="en-US" dirty="0">
                <a:solidFill>
                  <a:schemeClr val="tx1">
                    <a:lumMod val="65000"/>
                    <a:lumOff val="35000"/>
                  </a:schemeClr>
                </a:solidFill>
              </a:rPr>
              <a:t>及数学表等内容。</a:t>
            </a:r>
            <a:r>
              <a:rPr lang="en-US" altLang="zh-CN" dirty="0">
                <a:solidFill>
                  <a:schemeClr val="tx1">
                    <a:lumMod val="65000"/>
                    <a:lumOff val="35000"/>
                  </a:schemeClr>
                </a:solidFill>
              </a:rPr>
              <a:t>Boot ROM</a:t>
            </a:r>
            <a:r>
              <a:rPr lang="zh-CN" altLang="en-US" dirty="0">
                <a:solidFill>
                  <a:schemeClr val="tx1">
                    <a:lumMod val="65000"/>
                    <a:lumOff val="35000"/>
                  </a:schemeClr>
                </a:solidFill>
              </a:rPr>
              <a:t>的主要作用是实现</a:t>
            </a:r>
            <a:r>
              <a:rPr lang="en-US" altLang="zh-CN" dirty="0">
                <a:solidFill>
                  <a:schemeClr val="tx1">
                    <a:lumMod val="65000"/>
                    <a:lumOff val="35000"/>
                  </a:schemeClr>
                </a:solidFill>
              </a:rPr>
              <a:t>DSP</a:t>
            </a:r>
            <a:r>
              <a:rPr lang="zh-CN" altLang="en-US" dirty="0">
                <a:solidFill>
                  <a:schemeClr val="tx1">
                    <a:lumMod val="65000"/>
                    <a:lumOff val="35000"/>
                  </a:schemeClr>
                </a:solidFill>
              </a:rPr>
              <a:t>程序的引导功能（</a:t>
            </a:r>
            <a:r>
              <a:rPr lang="en-US" altLang="zh-CN" dirty="0">
                <a:solidFill>
                  <a:schemeClr val="tx1">
                    <a:lumMod val="65000"/>
                    <a:lumOff val="35000"/>
                  </a:schemeClr>
                </a:solidFill>
              </a:rPr>
              <a:t>Bootloader</a:t>
            </a:r>
            <a:r>
              <a:rPr lang="zh-CN" altLang="en-US" dirty="0">
                <a:solidFill>
                  <a:schemeClr val="tx1">
                    <a:lumMod val="65000"/>
                    <a:lumOff val="35000"/>
                  </a:schemeClr>
                </a:solidFill>
              </a:rPr>
              <a:t>）。芯片出厂时，在</a:t>
            </a:r>
            <a:r>
              <a:rPr lang="en-US" altLang="zh-CN" dirty="0">
                <a:solidFill>
                  <a:schemeClr val="tx1">
                    <a:lumMod val="65000"/>
                    <a:lumOff val="35000"/>
                  </a:schemeClr>
                </a:solidFill>
              </a:rPr>
              <a:t>Boot ROM</a:t>
            </a:r>
            <a:r>
              <a:rPr lang="zh-CN" altLang="en-US" dirty="0">
                <a:solidFill>
                  <a:schemeClr val="tx1">
                    <a:lumMod val="65000"/>
                    <a:lumOff val="35000"/>
                  </a:schemeClr>
                </a:solidFill>
              </a:rPr>
              <a:t>的</a:t>
            </a:r>
            <a:r>
              <a:rPr lang="en-US" altLang="zh-CN" dirty="0">
                <a:solidFill>
                  <a:schemeClr val="tx1">
                    <a:lumMod val="65000"/>
                    <a:lumOff val="35000"/>
                  </a:schemeClr>
                </a:solidFill>
              </a:rPr>
              <a:t>0x3FFC00~0x3FFFBF</a:t>
            </a:r>
            <a:r>
              <a:rPr lang="zh-CN" altLang="en-US" dirty="0">
                <a:solidFill>
                  <a:schemeClr val="tx1">
                    <a:lumMod val="65000"/>
                    <a:lumOff val="35000"/>
                  </a:schemeClr>
                </a:solidFill>
              </a:rPr>
              <a:t>存储器内装有厂家的引导装载程序，当，</a:t>
            </a:r>
            <a:r>
              <a:rPr lang="en-US" altLang="zh-CN" dirty="0">
                <a:solidFill>
                  <a:schemeClr val="tx1">
                    <a:lumMod val="65000"/>
                    <a:lumOff val="35000"/>
                  </a:schemeClr>
                </a:solidFill>
              </a:rPr>
              <a:t>DSP</a:t>
            </a:r>
            <a:r>
              <a:rPr lang="zh-CN" altLang="en-US" dirty="0">
                <a:solidFill>
                  <a:schemeClr val="tx1">
                    <a:lumMod val="65000"/>
                    <a:lumOff val="35000"/>
                  </a:schemeClr>
                </a:solidFill>
              </a:rPr>
              <a:t>被置位微计算机模式时，</a:t>
            </a:r>
            <a:r>
              <a:rPr lang="en-US" altLang="zh-CN" dirty="0">
                <a:solidFill>
                  <a:schemeClr val="tx1">
                    <a:lumMod val="65000"/>
                    <a:lumOff val="35000"/>
                  </a:schemeClr>
                </a:solidFill>
              </a:rPr>
              <a:t>CPU</a:t>
            </a:r>
            <a:r>
              <a:rPr lang="zh-CN" altLang="en-US" dirty="0">
                <a:solidFill>
                  <a:schemeClr val="tx1">
                    <a:lumMod val="65000"/>
                    <a:lumOff val="35000"/>
                  </a:schemeClr>
                </a:solidFill>
              </a:rPr>
              <a:t>在复位后将执行这段程序，从而完成</a:t>
            </a:r>
            <a:r>
              <a:rPr lang="en-US" altLang="zh-CN" dirty="0">
                <a:solidFill>
                  <a:schemeClr val="tx1">
                    <a:lumMod val="65000"/>
                    <a:lumOff val="35000"/>
                  </a:schemeClr>
                </a:solidFill>
              </a:rPr>
              <a:t>Bootloader</a:t>
            </a:r>
            <a:r>
              <a:rPr lang="zh-CN" altLang="en-US" dirty="0">
                <a:solidFill>
                  <a:schemeClr val="tx1">
                    <a:lumMod val="65000"/>
                    <a:lumOff val="35000"/>
                  </a:schemeClr>
                </a:solidFill>
              </a:rPr>
              <a:t>功能。</a:t>
            </a:r>
          </a:p>
        </p:txBody>
      </p:sp>
    </p:spTree>
    <p:extLst>
      <p:ext uri="{BB962C8B-B14F-4D97-AF65-F5344CB8AC3E}">
        <p14:creationId xmlns:p14="http://schemas.microsoft.com/office/powerpoint/2010/main" val="86567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smtClean="0"/>
              <a:t>·</a:t>
            </a:r>
            <a:r>
              <a:rPr lang="zh-CN" altLang="en-US" dirty="0" smtClean="0"/>
              <a:t>特点</a:t>
            </a:r>
            <a:endParaRPr lang="zh-CN" altLang="en-US" dirty="0"/>
          </a:p>
        </p:txBody>
      </p:sp>
      <p:sp>
        <p:nvSpPr>
          <p:cNvPr id="5" name="矩形 4"/>
          <p:cNvSpPr/>
          <p:nvPr/>
        </p:nvSpPr>
        <p:spPr>
          <a:xfrm>
            <a:off x="179512" y="1131590"/>
            <a:ext cx="3456384" cy="3693319"/>
          </a:xfrm>
          <a:prstGeom prst="rect">
            <a:avLst/>
          </a:prstGeom>
        </p:spPr>
        <p:txBody>
          <a:bodyPr wrap="square">
            <a:spAutoFit/>
          </a:bodyPr>
          <a:lstStyle/>
          <a:p>
            <a:r>
              <a:rPr lang="en-US" altLang="zh-CN" dirty="0"/>
              <a:t>4.</a:t>
            </a:r>
            <a:r>
              <a:rPr lang="zh-CN" altLang="en-US" dirty="0"/>
              <a:t>片内</a:t>
            </a:r>
            <a:r>
              <a:rPr lang="en-US" altLang="zh-CN" dirty="0"/>
              <a:t>FLASH</a:t>
            </a:r>
          </a:p>
          <a:p>
            <a:pPr algn="just"/>
            <a:r>
              <a:rPr lang="en-US" altLang="zh-CN" dirty="0" smtClean="0">
                <a:solidFill>
                  <a:schemeClr val="tx1">
                    <a:lumMod val="65000"/>
                    <a:lumOff val="35000"/>
                  </a:schemeClr>
                </a:solidFill>
              </a:rPr>
              <a:t>      F28335</a:t>
            </a:r>
            <a:r>
              <a:rPr lang="zh-CN" altLang="en-US" dirty="0">
                <a:solidFill>
                  <a:schemeClr val="tx1">
                    <a:lumMod val="65000"/>
                    <a:lumOff val="35000"/>
                  </a:schemeClr>
                </a:solidFill>
              </a:rPr>
              <a:t>具有</a:t>
            </a:r>
            <a:r>
              <a:rPr lang="en-US" altLang="zh-CN" dirty="0">
                <a:solidFill>
                  <a:schemeClr val="tx1">
                    <a:lumMod val="65000"/>
                    <a:lumOff val="35000"/>
                  </a:schemeClr>
                </a:solidFill>
              </a:rPr>
              <a:t>256K×16</a:t>
            </a:r>
            <a:r>
              <a:rPr lang="zh-CN" altLang="en-US" dirty="0">
                <a:solidFill>
                  <a:schemeClr val="tx1">
                    <a:lumMod val="65000"/>
                    <a:lumOff val="35000"/>
                  </a:schemeClr>
                </a:solidFill>
              </a:rPr>
              <a:t>的片内</a:t>
            </a:r>
            <a:r>
              <a:rPr lang="en-US" altLang="zh-CN" dirty="0">
                <a:solidFill>
                  <a:schemeClr val="tx1">
                    <a:lumMod val="65000"/>
                    <a:lumOff val="35000"/>
                  </a:schemeClr>
                </a:solidFill>
              </a:rPr>
              <a:t>FLASH</a:t>
            </a:r>
            <a:r>
              <a:rPr lang="zh-CN" altLang="en-US" dirty="0">
                <a:solidFill>
                  <a:schemeClr val="tx1">
                    <a:lumMod val="65000"/>
                    <a:lumOff val="35000"/>
                  </a:schemeClr>
                </a:solidFill>
              </a:rPr>
              <a:t>，这部分空间也是均可以作为程序空间或者数据空间的，其内容也是受到</a:t>
            </a:r>
            <a:r>
              <a:rPr lang="en-US" altLang="zh-CN" dirty="0">
                <a:solidFill>
                  <a:schemeClr val="tx1">
                    <a:lumMod val="65000"/>
                    <a:lumOff val="35000"/>
                  </a:schemeClr>
                </a:solidFill>
              </a:rPr>
              <a:t>CSM</a:t>
            </a:r>
            <a:r>
              <a:rPr lang="zh-CN" altLang="en-US" dirty="0">
                <a:solidFill>
                  <a:schemeClr val="tx1">
                    <a:lumMod val="65000"/>
                    <a:lumOff val="35000"/>
                  </a:schemeClr>
                </a:solidFill>
              </a:rPr>
              <a:t>的保护的。</a:t>
            </a:r>
            <a:r>
              <a:rPr lang="en-US" altLang="zh-CN" dirty="0">
                <a:solidFill>
                  <a:schemeClr val="tx1">
                    <a:lumMod val="65000"/>
                    <a:lumOff val="35000"/>
                  </a:schemeClr>
                </a:solidFill>
              </a:rPr>
              <a:t>FLASH</a:t>
            </a:r>
            <a:r>
              <a:rPr lang="zh-CN" altLang="en-US" dirty="0">
                <a:solidFill>
                  <a:schemeClr val="tx1">
                    <a:lumMod val="65000"/>
                    <a:lumOff val="35000"/>
                  </a:schemeClr>
                </a:solidFill>
              </a:rPr>
              <a:t>存储器由</a:t>
            </a:r>
            <a:r>
              <a:rPr lang="en-US" altLang="zh-CN" dirty="0">
                <a:solidFill>
                  <a:schemeClr val="tx1">
                    <a:lumMod val="65000"/>
                    <a:lumOff val="35000"/>
                  </a:schemeClr>
                </a:solidFill>
              </a:rPr>
              <a:t>8</a:t>
            </a:r>
            <a:r>
              <a:rPr lang="zh-CN" altLang="en-US" dirty="0">
                <a:solidFill>
                  <a:schemeClr val="tx1">
                    <a:lumMod val="65000"/>
                    <a:lumOff val="35000"/>
                  </a:schemeClr>
                </a:solidFill>
              </a:rPr>
              <a:t>个</a:t>
            </a:r>
            <a:r>
              <a:rPr lang="en-US" altLang="zh-CN" dirty="0">
                <a:solidFill>
                  <a:schemeClr val="tx1">
                    <a:lumMod val="65000"/>
                    <a:lumOff val="35000"/>
                  </a:schemeClr>
                </a:solidFill>
              </a:rPr>
              <a:t>32K×16</a:t>
            </a:r>
            <a:r>
              <a:rPr lang="zh-CN" altLang="en-US" dirty="0">
                <a:solidFill>
                  <a:schemeClr val="tx1">
                    <a:lumMod val="65000"/>
                    <a:lumOff val="35000"/>
                  </a:schemeClr>
                </a:solidFill>
              </a:rPr>
              <a:t>位的扇区组成，用户可以单独对其中任何一个扇区进行擦除、编程和校验，而其他扇区不变。但是，不能在其中一个扇区上执行程序来擦除和编程其他的扇区。具体的区段划分</a:t>
            </a:r>
            <a:r>
              <a:rPr lang="zh-CN" altLang="en-US" dirty="0" smtClean="0">
                <a:solidFill>
                  <a:schemeClr val="tx1">
                    <a:lumMod val="65000"/>
                    <a:lumOff val="35000"/>
                  </a:schemeClr>
                </a:solidFill>
              </a:rPr>
              <a:t>如    表</a:t>
            </a:r>
            <a:r>
              <a:rPr lang="en-US" altLang="zh-CN" dirty="0">
                <a:solidFill>
                  <a:schemeClr val="tx1">
                    <a:lumMod val="65000"/>
                    <a:lumOff val="35000"/>
                  </a:schemeClr>
                </a:solidFill>
              </a:rPr>
              <a:t>4-3</a:t>
            </a:r>
            <a:r>
              <a:rPr lang="zh-CN" altLang="en-US" dirty="0">
                <a:solidFill>
                  <a:schemeClr val="tx1">
                    <a:lumMod val="65000"/>
                    <a:lumOff val="35000"/>
                  </a:schemeClr>
                </a:solidFill>
              </a:rPr>
              <a:t>所示。</a:t>
            </a:r>
          </a:p>
        </p:txBody>
      </p:sp>
      <p:graphicFrame>
        <p:nvGraphicFramePr>
          <p:cNvPr id="3" name="表格 2"/>
          <p:cNvGraphicFramePr>
            <a:graphicFrameLocks noGrp="1"/>
          </p:cNvGraphicFramePr>
          <p:nvPr>
            <p:extLst>
              <p:ext uri="{D42A27DB-BD31-4B8C-83A1-F6EECF244321}">
                <p14:modId xmlns:p14="http://schemas.microsoft.com/office/powerpoint/2010/main" val="2790162431"/>
              </p:ext>
            </p:extLst>
          </p:nvPr>
        </p:nvGraphicFramePr>
        <p:xfrm>
          <a:off x="3635896" y="1121886"/>
          <a:ext cx="5399549" cy="3394080"/>
        </p:xfrm>
        <a:graphic>
          <a:graphicData uri="http://schemas.openxmlformats.org/drawingml/2006/table">
            <a:tbl>
              <a:tblPr>
                <a:tableStyleId>{5C22544A-7EE6-4342-B048-85BDC9FD1C3A}</a:tableStyleId>
              </a:tblPr>
              <a:tblGrid>
                <a:gridCol w="2251185">
                  <a:extLst>
                    <a:ext uri="{9D8B030D-6E8A-4147-A177-3AD203B41FA5}">
                      <a16:colId xmlns:a16="http://schemas.microsoft.com/office/drawing/2014/main" val="3965329898"/>
                    </a:ext>
                  </a:extLst>
                </a:gridCol>
                <a:gridCol w="3148364">
                  <a:extLst>
                    <a:ext uri="{9D8B030D-6E8A-4147-A177-3AD203B41FA5}">
                      <a16:colId xmlns:a16="http://schemas.microsoft.com/office/drawing/2014/main" val="2170000722"/>
                    </a:ext>
                  </a:extLst>
                </a:gridCol>
              </a:tblGrid>
              <a:tr h="282840">
                <a:tc>
                  <a:txBody>
                    <a:bodyPr/>
                    <a:lstStyle/>
                    <a:p>
                      <a:pPr marL="0" marR="0" algn="ctr">
                        <a:lnSpc>
                          <a:spcPct val="120000"/>
                        </a:lnSpc>
                        <a:spcBef>
                          <a:spcPts val="0"/>
                        </a:spcBef>
                        <a:spcAft>
                          <a:spcPts val="0"/>
                        </a:spcAft>
                      </a:pPr>
                      <a:r>
                        <a:rPr lang="zh-CN" altLang="en-US" sz="1000" kern="100" dirty="0">
                          <a:effectLst/>
                        </a:rPr>
                        <a:t>地址范围</a:t>
                      </a:r>
                      <a:endParaRPr lang="zh-CN" altLang="en-US" sz="1000" kern="100" dirty="0">
                        <a:effectLst/>
                        <a:latin typeface="Calibri" panose="020F0502020204030204" pitchFamily="34" charset="0"/>
                      </a:endParaRPr>
                    </a:p>
                  </a:txBody>
                  <a:tcPr marL="68429" marR="68429" marT="45619" marB="45619"/>
                </a:tc>
                <a:tc>
                  <a:txBody>
                    <a:bodyPr/>
                    <a:lstStyle/>
                    <a:p>
                      <a:pPr marL="0" marR="0" algn="ctr">
                        <a:lnSpc>
                          <a:spcPct val="120000"/>
                        </a:lnSpc>
                        <a:spcBef>
                          <a:spcPts val="0"/>
                        </a:spcBef>
                        <a:spcAft>
                          <a:spcPts val="0"/>
                        </a:spcAft>
                      </a:pPr>
                      <a:r>
                        <a:rPr lang="zh-CN" altLang="en-US" sz="1000" kern="100">
                          <a:effectLst/>
                        </a:rPr>
                        <a:t>区段名称</a:t>
                      </a:r>
                      <a:endParaRPr lang="zh-CN" alt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1878234648"/>
                  </a:ext>
                </a:extLst>
              </a:tr>
              <a:tr h="282840">
                <a:tc>
                  <a:txBody>
                    <a:bodyPr/>
                    <a:lstStyle/>
                    <a:p>
                      <a:pPr marL="0" marR="0" algn="ctr">
                        <a:lnSpc>
                          <a:spcPct val="120000"/>
                        </a:lnSpc>
                        <a:spcBef>
                          <a:spcPts val="0"/>
                        </a:spcBef>
                        <a:spcAft>
                          <a:spcPts val="0"/>
                        </a:spcAft>
                      </a:pPr>
                      <a:r>
                        <a:rPr lang="en-US" sz="1000" kern="100">
                          <a:effectLst/>
                        </a:rPr>
                        <a:t>0x30 0000~0x30 7FFF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H（32K×16）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1882297146"/>
                  </a:ext>
                </a:extLst>
              </a:tr>
              <a:tr h="282840">
                <a:tc>
                  <a:txBody>
                    <a:bodyPr/>
                    <a:lstStyle/>
                    <a:p>
                      <a:pPr marL="0" marR="0" algn="ctr">
                        <a:lnSpc>
                          <a:spcPct val="120000"/>
                        </a:lnSpc>
                        <a:spcBef>
                          <a:spcPts val="0"/>
                        </a:spcBef>
                        <a:spcAft>
                          <a:spcPts val="0"/>
                        </a:spcAft>
                      </a:pPr>
                      <a:r>
                        <a:rPr lang="en-US" sz="1000" kern="100">
                          <a:effectLst/>
                        </a:rPr>
                        <a:t>0x30 8000~0x30 FFFF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G（32K×16）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3833231826"/>
                  </a:ext>
                </a:extLst>
              </a:tr>
              <a:tr h="282840">
                <a:tc>
                  <a:txBody>
                    <a:bodyPr/>
                    <a:lstStyle/>
                    <a:p>
                      <a:pPr marL="0" marR="0" algn="ctr">
                        <a:lnSpc>
                          <a:spcPct val="120000"/>
                        </a:lnSpc>
                        <a:spcBef>
                          <a:spcPts val="0"/>
                        </a:spcBef>
                        <a:spcAft>
                          <a:spcPts val="0"/>
                        </a:spcAft>
                      </a:pPr>
                      <a:r>
                        <a:rPr lang="en-US" sz="1000" kern="100">
                          <a:effectLst/>
                        </a:rPr>
                        <a:t>0x31 0000~0x31 7FFF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F（32K×16）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744216"/>
                  </a:ext>
                </a:extLst>
              </a:tr>
              <a:tr h="282840">
                <a:tc>
                  <a:txBody>
                    <a:bodyPr/>
                    <a:lstStyle/>
                    <a:p>
                      <a:pPr marL="0" marR="0" algn="ctr">
                        <a:lnSpc>
                          <a:spcPct val="120000"/>
                        </a:lnSpc>
                        <a:spcBef>
                          <a:spcPts val="0"/>
                        </a:spcBef>
                        <a:spcAft>
                          <a:spcPts val="0"/>
                        </a:spcAft>
                      </a:pPr>
                      <a:r>
                        <a:rPr lang="en-US" sz="1000" kern="100">
                          <a:effectLst/>
                        </a:rPr>
                        <a:t>0x31 8000~0x31 FFFF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E（32K×16）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1211493543"/>
                  </a:ext>
                </a:extLst>
              </a:tr>
              <a:tr h="282840">
                <a:tc>
                  <a:txBody>
                    <a:bodyPr/>
                    <a:lstStyle/>
                    <a:p>
                      <a:pPr marL="0" marR="0" algn="ctr">
                        <a:lnSpc>
                          <a:spcPct val="120000"/>
                        </a:lnSpc>
                        <a:spcBef>
                          <a:spcPts val="0"/>
                        </a:spcBef>
                        <a:spcAft>
                          <a:spcPts val="0"/>
                        </a:spcAft>
                      </a:pPr>
                      <a:r>
                        <a:rPr lang="en-US" sz="1000" kern="100">
                          <a:effectLst/>
                        </a:rPr>
                        <a:t>0x32 0000~0x32 7FFF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D（32K×16）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3564812632"/>
                  </a:ext>
                </a:extLst>
              </a:tr>
              <a:tr h="282840">
                <a:tc>
                  <a:txBody>
                    <a:bodyPr/>
                    <a:lstStyle/>
                    <a:p>
                      <a:pPr marL="0" marR="0" algn="ctr">
                        <a:lnSpc>
                          <a:spcPct val="120000"/>
                        </a:lnSpc>
                        <a:spcBef>
                          <a:spcPts val="0"/>
                        </a:spcBef>
                        <a:spcAft>
                          <a:spcPts val="0"/>
                        </a:spcAft>
                      </a:pPr>
                      <a:r>
                        <a:rPr lang="en-US" sz="1000" kern="100">
                          <a:effectLst/>
                        </a:rPr>
                        <a:t>0x32 8000~0x32 FFFF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C（32K×16）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3734234240"/>
                  </a:ext>
                </a:extLst>
              </a:tr>
              <a:tr h="282840">
                <a:tc>
                  <a:txBody>
                    <a:bodyPr/>
                    <a:lstStyle/>
                    <a:p>
                      <a:pPr marL="0" marR="0" algn="ctr">
                        <a:lnSpc>
                          <a:spcPct val="120000"/>
                        </a:lnSpc>
                        <a:spcBef>
                          <a:spcPts val="0"/>
                        </a:spcBef>
                        <a:spcAft>
                          <a:spcPts val="0"/>
                        </a:spcAft>
                      </a:pPr>
                      <a:r>
                        <a:rPr lang="en-US" sz="1000" kern="100">
                          <a:effectLst/>
                        </a:rPr>
                        <a:t>0x33 0000~0x33 7FFF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B（32K×16）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2067445810"/>
                  </a:ext>
                </a:extLst>
              </a:tr>
              <a:tr h="282840">
                <a:tc>
                  <a:txBody>
                    <a:bodyPr/>
                    <a:lstStyle/>
                    <a:p>
                      <a:pPr marL="0" marR="0" algn="ctr">
                        <a:lnSpc>
                          <a:spcPct val="120000"/>
                        </a:lnSpc>
                        <a:spcBef>
                          <a:spcPts val="0"/>
                        </a:spcBef>
                        <a:spcAft>
                          <a:spcPts val="0"/>
                        </a:spcAft>
                      </a:pPr>
                      <a:r>
                        <a:rPr lang="en-US" sz="1000" kern="100">
                          <a:effectLst/>
                        </a:rPr>
                        <a:t>0x33 8000~0x33 FFFF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段</a:t>
                      </a:r>
                      <a:r>
                        <a:rPr lang="en-US" sz="1000" kern="100">
                          <a:effectLst/>
                        </a:rPr>
                        <a:t>A（32K×16）</a:t>
                      </a:r>
                      <a:endParaRPr 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2426662159"/>
                  </a:ext>
                </a:extLst>
              </a:tr>
              <a:tr h="282840">
                <a:tc>
                  <a:txBody>
                    <a:bodyPr/>
                    <a:lstStyle/>
                    <a:p>
                      <a:pPr marL="0" marR="0" algn="ctr">
                        <a:lnSpc>
                          <a:spcPct val="120000"/>
                        </a:lnSpc>
                        <a:spcBef>
                          <a:spcPts val="0"/>
                        </a:spcBef>
                        <a:spcAft>
                          <a:spcPts val="0"/>
                        </a:spcAft>
                      </a:pPr>
                      <a:r>
                        <a:rPr lang="en-US" sz="1000" kern="100">
                          <a:effectLst/>
                        </a:rPr>
                        <a:t>0x33 FF80~0x33 FFF5</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zh-CN" altLang="en-US" sz="1000" kern="100">
                          <a:effectLst/>
                        </a:rPr>
                        <a:t>当采用密码保护时，编程为</a:t>
                      </a:r>
                      <a:r>
                        <a:rPr lang="en-US" altLang="zh-CN" sz="1000" kern="100">
                          <a:effectLst/>
                        </a:rPr>
                        <a:t>0x0000</a:t>
                      </a:r>
                      <a:endParaRPr lang="zh-CN" alt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2277152056"/>
                  </a:ext>
                </a:extLst>
              </a:tr>
              <a:tr h="282840">
                <a:tc>
                  <a:txBody>
                    <a:bodyPr/>
                    <a:lstStyle/>
                    <a:p>
                      <a:pPr marL="0" marR="0" algn="ctr">
                        <a:lnSpc>
                          <a:spcPct val="120000"/>
                        </a:lnSpc>
                        <a:spcBef>
                          <a:spcPts val="0"/>
                        </a:spcBef>
                        <a:spcAft>
                          <a:spcPts val="0"/>
                        </a:spcAft>
                      </a:pPr>
                      <a:r>
                        <a:rPr lang="en-US" sz="1000" kern="100">
                          <a:effectLst/>
                        </a:rPr>
                        <a:t>0x33 FFF6~0x33 FFF7</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en-US" altLang="zh-CN" sz="1000" kern="100">
                          <a:effectLst/>
                        </a:rPr>
                        <a:t>FLASH</a:t>
                      </a:r>
                      <a:r>
                        <a:rPr lang="zh-CN" altLang="en-US" sz="1000" kern="100">
                          <a:effectLst/>
                        </a:rPr>
                        <a:t>启动入口地址（这里有程序分支指令）</a:t>
                      </a:r>
                      <a:endParaRPr lang="zh-CN" altLang="en-US" sz="1000" kern="100">
                        <a:effectLst/>
                        <a:latin typeface="Calibri" panose="020F0502020204030204" pitchFamily="34" charset="0"/>
                      </a:endParaRPr>
                    </a:p>
                  </a:txBody>
                  <a:tcPr marL="68429" marR="68429" marT="45619" marB="45619"/>
                </a:tc>
                <a:extLst>
                  <a:ext uri="{0D108BD9-81ED-4DB2-BD59-A6C34878D82A}">
                    <a16:rowId xmlns:a16="http://schemas.microsoft.com/office/drawing/2014/main" val="1967338703"/>
                  </a:ext>
                </a:extLst>
              </a:tr>
              <a:tr h="282840">
                <a:tc>
                  <a:txBody>
                    <a:bodyPr/>
                    <a:lstStyle/>
                    <a:p>
                      <a:pPr marL="0" marR="0" algn="ctr">
                        <a:lnSpc>
                          <a:spcPct val="120000"/>
                        </a:lnSpc>
                        <a:spcBef>
                          <a:spcPts val="0"/>
                        </a:spcBef>
                        <a:spcAft>
                          <a:spcPts val="0"/>
                        </a:spcAft>
                      </a:pPr>
                      <a:r>
                        <a:rPr lang="en-US" sz="1000" kern="100">
                          <a:effectLst/>
                        </a:rPr>
                        <a:t>0x33 FFF8~0x33 FFFF</a:t>
                      </a:r>
                      <a:endParaRPr lang="en-US" sz="1000" kern="100">
                        <a:effectLst/>
                        <a:latin typeface="Calibri" panose="020F0502020204030204" pitchFamily="34" charset="0"/>
                      </a:endParaRPr>
                    </a:p>
                  </a:txBody>
                  <a:tcPr marL="68429" marR="68429" marT="45619" marB="45619"/>
                </a:tc>
                <a:tc>
                  <a:txBody>
                    <a:bodyPr/>
                    <a:lstStyle/>
                    <a:p>
                      <a:pPr marL="0" marR="0" algn="just">
                        <a:lnSpc>
                          <a:spcPct val="120000"/>
                        </a:lnSpc>
                        <a:spcBef>
                          <a:spcPts val="0"/>
                        </a:spcBef>
                        <a:spcAft>
                          <a:spcPts val="0"/>
                        </a:spcAft>
                      </a:pPr>
                      <a:r>
                        <a:rPr lang="en-US" altLang="zh-CN" sz="1000" kern="100" dirty="0">
                          <a:effectLst/>
                        </a:rPr>
                        <a:t>128</a:t>
                      </a:r>
                      <a:r>
                        <a:rPr lang="zh-CN" altLang="en-US" sz="1000" kern="100" dirty="0">
                          <a:effectLst/>
                        </a:rPr>
                        <a:t>位密码</a:t>
                      </a:r>
                      <a:endParaRPr lang="zh-CN" altLang="en-US" sz="1000" kern="100" dirty="0">
                        <a:effectLst/>
                        <a:latin typeface="Calibri" panose="020F0502020204030204" pitchFamily="34" charset="0"/>
                      </a:endParaRPr>
                    </a:p>
                  </a:txBody>
                  <a:tcPr marL="68429" marR="68429" marT="45619" marB="45619"/>
                </a:tc>
                <a:extLst>
                  <a:ext uri="{0D108BD9-81ED-4DB2-BD59-A6C34878D82A}">
                    <a16:rowId xmlns:a16="http://schemas.microsoft.com/office/drawing/2014/main" val="665772759"/>
                  </a:ext>
                </a:extLst>
              </a:tr>
            </a:tbl>
          </a:graphicData>
        </a:graphic>
      </p:graphicFrame>
      <p:sp>
        <p:nvSpPr>
          <p:cNvPr id="4" name="矩形 3"/>
          <p:cNvSpPr/>
          <p:nvPr/>
        </p:nvSpPr>
        <p:spPr>
          <a:xfrm>
            <a:off x="3790817" y="4515966"/>
            <a:ext cx="4525599" cy="430374"/>
          </a:xfrm>
          <a:prstGeom prst="rect">
            <a:avLst/>
          </a:prstGeom>
        </p:spPr>
        <p:txBody>
          <a:bodyPr wrap="none">
            <a:spAutoFit/>
          </a:bodyPr>
          <a:lstStyle/>
          <a:p>
            <a:pPr algn="ctr">
              <a:lnSpc>
                <a:spcPct val="120000"/>
              </a:lnSpc>
            </a:pPr>
            <a:r>
              <a:rPr lang="zh-CN" altLang="en-US" sz="2000" kern="100" dirty="0">
                <a:latin typeface="+mn-ea"/>
              </a:rPr>
              <a:t>表</a:t>
            </a:r>
            <a:r>
              <a:rPr lang="en-US" altLang="zh-CN" sz="2000" kern="100" dirty="0">
                <a:latin typeface="+mn-ea"/>
              </a:rPr>
              <a:t>4-3 F28335</a:t>
            </a:r>
            <a:r>
              <a:rPr lang="zh-CN" altLang="en-US" sz="2000" kern="100" dirty="0">
                <a:latin typeface="+mn-ea"/>
              </a:rPr>
              <a:t>片内</a:t>
            </a:r>
            <a:r>
              <a:rPr lang="en-US" altLang="zh-CN" sz="2000" kern="100" dirty="0">
                <a:latin typeface="+mn-ea"/>
              </a:rPr>
              <a:t>FLASH</a:t>
            </a:r>
            <a:r>
              <a:rPr lang="zh-CN" altLang="en-US" sz="2000" kern="100" dirty="0">
                <a:latin typeface="+mn-ea"/>
              </a:rPr>
              <a:t>区段的划分</a:t>
            </a:r>
            <a:endParaRPr lang="zh-CN" altLang="en-US" sz="7200" kern="100" dirty="0">
              <a:effectLst/>
              <a:latin typeface="+mn-ea"/>
            </a:endParaRPr>
          </a:p>
        </p:txBody>
      </p:sp>
    </p:spTree>
    <p:extLst>
      <p:ext uri="{BB962C8B-B14F-4D97-AF65-F5344CB8AC3E}">
        <p14:creationId xmlns:p14="http://schemas.microsoft.com/office/powerpoint/2010/main" val="326253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4" name="矩形 3"/>
          <p:cNvSpPr/>
          <p:nvPr/>
        </p:nvSpPr>
        <p:spPr>
          <a:xfrm>
            <a:off x="611560" y="1131590"/>
            <a:ext cx="8064896" cy="3477875"/>
          </a:xfrm>
          <a:prstGeom prst="rect">
            <a:avLst/>
          </a:prstGeom>
        </p:spPr>
        <p:txBody>
          <a:bodyPr wrap="square">
            <a:spAutoFit/>
          </a:bodyPr>
          <a:lstStyle/>
          <a:p>
            <a:pPr algn="just"/>
            <a:r>
              <a:rPr lang="en-US" altLang="zh-CN" sz="2000" kern="100" dirty="0">
                <a:latin typeface="+mn-ea"/>
              </a:rPr>
              <a:t>5.</a:t>
            </a:r>
            <a:r>
              <a:rPr lang="zh-CN" altLang="en-US" sz="2000" kern="100" dirty="0">
                <a:latin typeface="+mn-ea"/>
              </a:rPr>
              <a:t>代码安全模块</a:t>
            </a:r>
            <a:r>
              <a:rPr lang="en-US" altLang="zh-CN" sz="2000" kern="100" dirty="0">
                <a:latin typeface="+mn-ea"/>
              </a:rPr>
              <a:t>CSM</a:t>
            </a:r>
          </a:p>
          <a:p>
            <a:pPr algn="just"/>
            <a:r>
              <a:rPr lang="en-US" altLang="zh-CN" sz="2000" kern="100" dirty="0" smtClean="0">
                <a:solidFill>
                  <a:schemeClr val="tx1">
                    <a:lumMod val="65000"/>
                    <a:lumOff val="35000"/>
                  </a:schemeClr>
                </a:solidFill>
                <a:latin typeface="+mn-ea"/>
              </a:rPr>
              <a:t>      CSM</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Code Security Module</a:t>
            </a:r>
            <a:r>
              <a:rPr lang="zh-CN" altLang="en-US" sz="2000" kern="100" dirty="0">
                <a:solidFill>
                  <a:schemeClr val="tx1">
                    <a:lumMod val="65000"/>
                    <a:lumOff val="35000"/>
                  </a:schemeClr>
                </a:solidFill>
                <a:latin typeface="+mn-ea"/>
              </a:rPr>
              <a:t>的缩写，即代码安全模块。在开发完程序，将代码烧写进芯片的存储器后，常常会担心别人通过</a:t>
            </a:r>
            <a:r>
              <a:rPr lang="en-US" altLang="zh-CN" sz="2000" kern="100" dirty="0">
                <a:solidFill>
                  <a:schemeClr val="tx1">
                    <a:lumMod val="65000"/>
                    <a:lumOff val="35000"/>
                  </a:schemeClr>
                </a:solidFill>
                <a:latin typeface="+mn-ea"/>
              </a:rPr>
              <a:t>JTAG</a:t>
            </a:r>
            <a:r>
              <a:rPr lang="zh-CN" altLang="en-US" sz="2000" kern="100" dirty="0">
                <a:solidFill>
                  <a:schemeClr val="tx1">
                    <a:lumMod val="65000"/>
                    <a:lumOff val="35000"/>
                  </a:schemeClr>
                </a:solidFill>
                <a:latin typeface="+mn-ea"/>
              </a:rPr>
              <a:t>口从存储器中将代码读出来，为了保护代码安全，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设计有代码安全模块</a:t>
            </a:r>
            <a:r>
              <a:rPr lang="en-US" altLang="zh-CN" sz="2000" kern="100" dirty="0">
                <a:solidFill>
                  <a:schemeClr val="tx1">
                    <a:lumMod val="65000"/>
                    <a:lumOff val="35000"/>
                  </a:schemeClr>
                </a:solidFill>
                <a:latin typeface="+mn-ea"/>
              </a:rPr>
              <a:t>CSM</a:t>
            </a:r>
            <a:r>
              <a:rPr lang="zh-CN" altLang="en-US" sz="2000" kern="100" dirty="0">
                <a:solidFill>
                  <a:schemeClr val="tx1">
                    <a:lumMod val="65000"/>
                    <a:lumOff val="35000"/>
                  </a:schemeClr>
                </a:solidFill>
                <a:latin typeface="+mn-ea"/>
              </a:rPr>
              <a:t>，其地址为</a:t>
            </a:r>
            <a:r>
              <a:rPr lang="en-US" altLang="zh-CN" sz="2000" kern="100" dirty="0">
                <a:solidFill>
                  <a:schemeClr val="tx1">
                    <a:lumMod val="65000"/>
                    <a:lumOff val="35000"/>
                  </a:schemeClr>
                </a:solidFill>
                <a:latin typeface="+mn-ea"/>
              </a:rPr>
              <a:t>0x33 FFF8~0x33 FFFF</a:t>
            </a:r>
            <a:r>
              <a:rPr lang="zh-CN" altLang="en-US" sz="2000" kern="100" dirty="0">
                <a:solidFill>
                  <a:schemeClr val="tx1">
                    <a:lumMod val="65000"/>
                    <a:lumOff val="35000"/>
                  </a:schemeClr>
                </a:solidFill>
                <a:latin typeface="+mn-ea"/>
              </a:rPr>
              <a:t>，共</a:t>
            </a:r>
            <a:r>
              <a:rPr lang="en-US" altLang="zh-CN" sz="2000" kern="100" dirty="0">
                <a:solidFill>
                  <a:schemeClr val="tx1">
                    <a:lumMod val="65000"/>
                    <a:lumOff val="35000"/>
                  </a:schemeClr>
                </a:solidFill>
                <a:latin typeface="+mn-ea"/>
              </a:rPr>
              <a:t>128</a:t>
            </a:r>
            <a:r>
              <a:rPr lang="zh-CN" altLang="en-US" sz="2000" kern="100" dirty="0">
                <a:solidFill>
                  <a:schemeClr val="tx1">
                    <a:lumMod val="65000"/>
                    <a:lumOff val="35000"/>
                  </a:schemeClr>
                </a:solidFill>
                <a:latin typeface="+mn-ea"/>
              </a:rPr>
              <a:t>位。受到</a:t>
            </a:r>
            <a:r>
              <a:rPr lang="en-US" altLang="zh-CN" sz="2000" kern="100" dirty="0">
                <a:solidFill>
                  <a:schemeClr val="tx1">
                    <a:lumMod val="65000"/>
                    <a:lumOff val="35000"/>
                  </a:schemeClr>
                </a:solidFill>
                <a:latin typeface="+mn-ea"/>
              </a:rPr>
              <a:t>CSM</a:t>
            </a:r>
            <a:r>
              <a:rPr lang="zh-CN" altLang="en-US" sz="2000" kern="100" dirty="0">
                <a:solidFill>
                  <a:schemeClr val="tx1">
                    <a:lumMod val="65000"/>
                    <a:lumOff val="35000"/>
                  </a:schemeClr>
                </a:solidFill>
                <a:latin typeface="+mn-ea"/>
              </a:rPr>
              <a:t>保护的模块有</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OTP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L2</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L3</a:t>
            </a:r>
            <a:r>
              <a:rPr lang="zh-CN" altLang="en-US" sz="2000" kern="100" dirty="0">
                <a:solidFill>
                  <a:schemeClr val="tx1">
                    <a:lumMod val="65000"/>
                    <a:lumOff val="35000"/>
                  </a:schemeClr>
                </a:solidFill>
                <a:latin typeface="+mn-ea"/>
              </a:rPr>
              <a:t>。密码保护的概念应该很好理解，</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OTP</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L2</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L3</a:t>
            </a:r>
            <a:r>
              <a:rPr lang="zh-CN" altLang="en-US" sz="2000" kern="100" dirty="0">
                <a:solidFill>
                  <a:schemeClr val="tx1">
                    <a:lumMod val="65000"/>
                    <a:lumOff val="35000"/>
                  </a:schemeClr>
                </a:solidFill>
                <a:latin typeface="+mn-ea"/>
              </a:rPr>
              <a:t>这些模块就像是一个保险箱，把代码装载入存储单元之后，就给保险箱设一个密码，当需要再取这些存储单元中的内容时，需要凭密码来打开，只有当输入的密码和之前设置的密码相同时，才能打开保险箱，否则，则无法打开保险箱，即无法读取存储单元中的内容。</a:t>
            </a:r>
          </a:p>
        </p:txBody>
      </p:sp>
    </p:spTree>
    <p:extLst>
      <p:ext uri="{BB962C8B-B14F-4D97-AF65-F5344CB8AC3E}">
        <p14:creationId xmlns:p14="http://schemas.microsoft.com/office/powerpoint/2010/main" val="2098791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4" name="矩形 3"/>
          <p:cNvSpPr/>
          <p:nvPr/>
        </p:nvSpPr>
        <p:spPr>
          <a:xfrm>
            <a:off x="28476" y="915566"/>
            <a:ext cx="5184576" cy="4093428"/>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图</a:t>
            </a:r>
            <a:r>
              <a:rPr lang="en-US" altLang="zh-CN" sz="2000" kern="100" dirty="0">
                <a:solidFill>
                  <a:schemeClr val="tx1">
                    <a:lumMod val="65000"/>
                    <a:lumOff val="35000"/>
                  </a:schemeClr>
                </a:solidFill>
                <a:latin typeface="+mn-ea"/>
              </a:rPr>
              <a:t>4-3</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CCS6</a:t>
            </a:r>
            <a:r>
              <a:rPr lang="zh-CN" altLang="en-US" sz="2000" kern="100" dirty="0">
                <a:solidFill>
                  <a:schemeClr val="tx1">
                    <a:lumMod val="65000"/>
                    <a:lumOff val="35000"/>
                  </a:schemeClr>
                </a:solidFill>
                <a:latin typeface="+mn-ea"/>
              </a:rPr>
              <a:t>中</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烧写设置界面，其可以在工程属性中找到（右击工程，在所弹出的菜单中选择</a:t>
            </a:r>
            <a:r>
              <a:rPr lang="en-US" altLang="zh-CN" sz="2000" kern="100" dirty="0">
                <a:solidFill>
                  <a:schemeClr val="tx1">
                    <a:lumMod val="65000"/>
                    <a:lumOff val="35000"/>
                  </a:schemeClr>
                </a:solidFill>
                <a:latin typeface="+mn-ea"/>
              </a:rPr>
              <a:t>Properties</a:t>
            </a:r>
            <a:r>
              <a:rPr lang="zh-CN" altLang="en-US" sz="2000" kern="100" dirty="0">
                <a:solidFill>
                  <a:schemeClr val="tx1">
                    <a:lumMod val="65000"/>
                    <a:lumOff val="35000"/>
                  </a:schemeClr>
                </a:solidFill>
                <a:latin typeface="+mn-ea"/>
              </a:rPr>
              <a:t>选项）。从图</a:t>
            </a:r>
            <a:r>
              <a:rPr lang="en-US" altLang="zh-CN" sz="2000" kern="100" dirty="0">
                <a:solidFill>
                  <a:schemeClr val="tx1">
                    <a:lumMod val="65000"/>
                    <a:lumOff val="35000"/>
                  </a:schemeClr>
                </a:solidFill>
                <a:latin typeface="+mn-ea"/>
              </a:rPr>
              <a:t>4-3</a:t>
            </a:r>
            <a:r>
              <a:rPr lang="zh-CN" altLang="en-US" sz="2000" kern="100" dirty="0">
                <a:solidFill>
                  <a:schemeClr val="tx1">
                    <a:lumMod val="65000"/>
                    <a:lumOff val="35000"/>
                  </a:schemeClr>
                </a:solidFill>
                <a:latin typeface="+mn-ea"/>
              </a:rPr>
              <a:t>可以看到正如前面所介绍的，能对各个</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的段进行单独擦除。这里，主要看</a:t>
            </a:r>
            <a:r>
              <a:rPr lang="en-US" altLang="zh-CN" sz="2000" kern="100" dirty="0">
                <a:solidFill>
                  <a:schemeClr val="tx1">
                    <a:lumMod val="65000"/>
                    <a:lumOff val="35000"/>
                  </a:schemeClr>
                </a:solidFill>
                <a:latin typeface="+mn-ea"/>
              </a:rPr>
              <a:t>Code Security Password</a:t>
            </a:r>
            <a:r>
              <a:rPr lang="zh-CN" altLang="en-US" sz="2000" kern="100" dirty="0">
                <a:solidFill>
                  <a:schemeClr val="tx1">
                    <a:lumMod val="65000"/>
                    <a:lumOff val="35000"/>
                  </a:schemeClr>
                </a:solidFill>
                <a:latin typeface="+mn-ea"/>
              </a:rPr>
              <a:t>区域，</a:t>
            </a:r>
            <a:r>
              <a:rPr lang="en-US" altLang="zh-CN" sz="2000" kern="100" dirty="0">
                <a:solidFill>
                  <a:schemeClr val="tx1">
                    <a:lumMod val="65000"/>
                    <a:lumOff val="35000"/>
                  </a:schemeClr>
                </a:solidFill>
                <a:latin typeface="+mn-ea"/>
              </a:rPr>
              <a:t>CSM</a:t>
            </a:r>
            <a:r>
              <a:rPr lang="zh-CN" altLang="en-US" sz="2000" kern="100" dirty="0">
                <a:solidFill>
                  <a:schemeClr val="tx1">
                    <a:lumMod val="65000"/>
                    <a:lumOff val="35000"/>
                  </a:schemeClr>
                </a:solidFill>
                <a:latin typeface="+mn-ea"/>
              </a:rPr>
              <a:t>模块由</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位的单元组成，默认的各位全是</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128</a:t>
            </a:r>
            <a:r>
              <a:rPr lang="zh-CN" altLang="en-US" sz="2000" kern="100" dirty="0">
                <a:solidFill>
                  <a:schemeClr val="tx1">
                    <a:lumMod val="65000"/>
                    <a:lumOff val="35000"/>
                  </a:schemeClr>
                </a:solidFill>
                <a:latin typeface="+mn-ea"/>
              </a:rPr>
              <a:t>位全为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的时候，说明器件此时是不安全的，并未受密码保护。在烧写</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程序时，在此处可以设置好密码。值得注意的是，不能使用全</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作为一个密码或者在</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存储器上执行一个清</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程序后再复位该芯片，否则，该芯片会被锁死，不能调试或再编程。</a:t>
            </a:r>
          </a:p>
        </p:txBody>
      </p:sp>
      <p:pic>
        <p:nvPicPr>
          <p:cNvPr id="1229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4" r="28128" b="1"/>
          <a:stretch/>
        </p:blipFill>
        <p:spPr bwMode="auto">
          <a:xfrm>
            <a:off x="5376072" y="1347614"/>
            <a:ext cx="3372392" cy="29714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76072" y="4583606"/>
            <a:ext cx="3204723" cy="396583"/>
          </a:xfrm>
          <a:prstGeom prst="rect">
            <a:avLst/>
          </a:prstGeom>
        </p:spPr>
        <p:txBody>
          <a:bodyPr wrap="none">
            <a:spAutoFit/>
          </a:bodyPr>
          <a:lstStyle/>
          <a:p>
            <a:pPr algn="ctr">
              <a:lnSpc>
                <a:spcPct val="120000"/>
              </a:lnSpc>
            </a:pPr>
            <a:r>
              <a:rPr lang="zh-CN" altLang="en-US" kern="100" dirty="0">
                <a:latin typeface="+mn-ea"/>
              </a:rPr>
              <a:t>图</a:t>
            </a:r>
            <a:r>
              <a:rPr lang="en-US" altLang="zh-CN" kern="100" dirty="0">
                <a:latin typeface="+mn-ea"/>
              </a:rPr>
              <a:t>4-3 F28335 Flash</a:t>
            </a:r>
            <a:r>
              <a:rPr lang="zh-CN" altLang="en-US" kern="100" dirty="0">
                <a:latin typeface="+mn-ea"/>
              </a:rPr>
              <a:t>设置界面</a:t>
            </a:r>
          </a:p>
        </p:txBody>
      </p:sp>
    </p:spTree>
    <p:extLst>
      <p:ext uri="{BB962C8B-B14F-4D97-AF65-F5344CB8AC3E}">
        <p14:creationId xmlns:p14="http://schemas.microsoft.com/office/powerpoint/2010/main" val="937523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0"/>
                                        </p:tgtEl>
                                        <p:attrNameLst>
                                          <p:attrName>style.visibility</p:attrName>
                                        </p:attrNameLst>
                                      </p:cBhvr>
                                      <p:to>
                                        <p:strVal val="visible"/>
                                      </p:to>
                                    </p:set>
                                    <p:animEffect transition="in" filter="wipe(left)">
                                      <p:cBhvr>
                                        <p:cTn id="11" dur="500"/>
                                        <p:tgtEl>
                                          <p:spTgt spid="1229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4" name="矩形 3"/>
          <p:cNvSpPr/>
          <p:nvPr/>
        </p:nvSpPr>
        <p:spPr>
          <a:xfrm>
            <a:off x="183955" y="843558"/>
            <a:ext cx="3019893" cy="3170099"/>
          </a:xfrm>
          <a:prstGeom prst="rect">
            <a:avLst/>
          </a:prstGeom>
        </p:spPr>
        <p:txBody>
          <a:bodyPr wrap="square">
            <a:spAutoFit/>
          </a:bodyPr>
          <a:lstStyle/>
          <a:p>
            <a:pPr algn="just"/>
            <a:r>
              <a:rPr lang="en-US" altLang="zh-CN" sz="2000" kern="100" dirty="0">
                <a:latin typeface="+mn-ea"/>
              </a:rPr>
              <a:t>6.</a:t>
            </a:r>
            <a:r>
              <a:rPr lang="zh-CN" altLang="en-US" sz="2000" kern="100" dirty="0">
                <a:latin typeface="+mn-ea"/>
              </a:rPr>
              <a:t>外设帧</a:t>
            </a:r>
            <a:r>
              <a:rPr lang="en-US" altLang="zh-CN" sz="2000" kern="100" dirty="0">
                <a:latin typeface="+mn-ea"/>
              </a:rPr>
              <a:t>PF</a:t>
            </a:r>
          </a:p>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片内具有</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个外设帧</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和外设帧</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，专门用于外设寄存器的映像空间。除了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寄存器之外，其他寄存器均放在了这些外设帧内，具体的分布情况如表</a:t>
            </a:r>
            <a:r>
              <a:rPr lang="en-US" altLang="zh-CN" sz="2000" kern="100" dirty="0">
                <a:solidFill>
                  <a:schemeClr val="tx1">
                    <a:lumMod val="65000"/>
                    <a:lumOff val="35000"/>
                  </a:schemeClr>
                </a:solidFill>
                <a:latin typeface="+mn-ea"/>
              </a:rPr>
              <a:t>4-4</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4-5</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4-6</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4-7</a:t>
            </a:r>
            <a:r>
              <a:rPr lang="zh-CN" altLang="en-US" sz="2000" kern="100" dirty="0">
                <a:solidFill>
                  <a:schemeClr val="tx1">
                    <a:lumMod val="65000"/>
                    <a:lumOff val="35000"/>
                  </a:schemeClr>
                </a:solidFill>
                <a:latin typeface="+mn-ea"/>
              </a:rPr>
              <a:t>所示。</a:t>
            </a:r>
          </a:p>
        </p:txBody>
      </p:sp>
      <p:graphicFrame>
        <p:nvGraphicFramePr>
          <p:cNvPr id="3" name="表格 2"/>
          <p:cNvGraphicFramePr>
            <a:graphicFrameLocks noGrp="1"/>
          </p:cNvGraphicFramePr>
          <p:nvPr>
            <p:extLst>
              <p:ext uri="{D42A27DB-BD31-4B8C-83A1-F6EECF244321}">
                <p14:modId xmlns:p14="http://schemas.microsoft.com/office/powerpoint/2010/main" val="3505781652"/>
              </p:ext>
            </p:extLst>
          </p:nvPr>
        </p:nvGraphicFramePr>
        <p:xfrm>
          <a:off x="3491881" y="1075559"/>
          <a:ext cx="5502292" cy="2792335"/>
        </p:xfrm>
        <a:graphic>
          <a:graphicData uri="http://schemas.openxmlformats.org/drawingml/2006/table">
            <a:tbl>
              <a:tblPr>
                <a:tableStyleId>{5C22544A-7EE6-4342-B048-85BDC9FD1C3A}</a:tableStyleId>
              </a:tblPr>
              <a:tblGrid>
                <a:gridCol w="1546492">
                  <a:extLst>
                    <a:ext uri="{9D8B030D-6E8A-4147-A177-3AD203B41FA5}">
                      <a16:colId xmlns:a16="http://schemas.microsoft.com/office/drawing/2014/main" val="3125175727"/>
                    </a:ext>
                  </a:extLst>
                </a:gridCol>
                <a:gridCol w="1730485">
                  <a:extLst>
                    <a:ext uri="{9D8B030D-6E8A-4147-A177-3AD203B41FA5}">
                      <a16:colId xmlns:a16="http://schemas.microsoft.com/office/drawing/2014/main" val="343165367"/>
                    </a:ext>
                  </a:extLst>
                </a:gridCol>
                <a:gridCol w="845218">
                  <a:extLst>
                    <a:ext uri="{9D8B030D-6E8A-4147-A177-3AD203B41FA5}">
                      <a16:colId xmlns:a16="http://schemas.microsoft.com/office/drawing/2014/main" val="3073458223"/>
                    </a:ext>
                  </a:extLst>
                </a:gridCol>
                <a:gridCol w="1380097">
                  <a:extLst>
                    <a:ext uri="{9D8B030D-6E8A-4147-A177-3AD203B41FA5}">
                      <a16:colId xmlns:a16="http://schemas.microsoft.com/office/drawing/2014/main" val="740660658"/>
                    </a:ext>
                  </a:extLst>
                </a:gridCol>
              </a:tblGrid>
              <a:tr h="254855">
                <a:tc>
                  <a:txBody>
                    <a:bodyPr/>
                    <a:lstStyle/>
                    <a:p>
                      <a:pPr marL="0" marR="0" algn="ctr">
                        <a:lnSpc>
                          <a:spcPct val="120000"/>
                        </a:lnSpc>
                        <a:spcBef>
                          <a:spcPts val="0"/>
                        </a:spcBef>
                        <a:spcAft>
                          <a:spcPts val="0"/>
                        </a:spcAft>
                      </a:pPr>
                      <a:r>
                        <a:rPr lang="zh-CN" altLang="en-US" sz="1000" kern="100">
                          <a:effectLst/>
                        </a:rPr>
                        <a:t>名称</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zh-CN" altLang="en-US" sz="1000" kern="100">
                          <a:effectLst/>
                        </a:rPr>
                        <a:t>地址范围</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zh-CN" altLang="en-US" sz="1000" kern="100">
                          <a:effectLst/>
                        </a:rPr>
                        <a:t>大小</a:t>
                      </a:r>
                      <a:r>
                        <a:rPr lang="en-US" altLang="zh-CN" sz="1000" kern="100">
                          <a:effectLst/>
                        </a:rPr>
                        <a:t>(×16)</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zh-CN" altLang="en-US" sz="1000" kern="100">
                          <a:effectLst/>
                        </a:rPr>
                        <a:t>访问类型</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1226862592"/>
                  </a:ext>
                </a:extLst>
              </a:tr>
              <a:tr h="261452">
                <a:tc>
                  <a:txBody>
                    <a:bodyPr/>
                    <a:lstStyle/>
                    <a:p>
                      <a:pPr marL="0" marR="0" algn="just">
                        <a:lnSpc>
                          <a:spcPct val="120000"/>
                        </a:lnSpc>
                        <a:spcBef>
                          <a:spcPts val="0"/>
                        </a:spcBef>
                        <a:spcAft>
                          <a:spcPts val="0"/>
                        </a:spcAft>
                      </a:pPr>
                      <a:r>
                        <a:rPr lang="zh-CN" altLang="en-US" sz="1000" kern="100">
                          <a:effectLst/>
                        </a:rPr>
                        <a:t>器件仿真寄存器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a:effectLst/>
                        </a:rPr>
                        <a:t>0x00 0880~0x00 09FF</a:t>
                      </a:r>
                      <a:endParaRPr 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384</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2975082916"/>
                  </a:ext>
                </a:extLst>
              </a:tr>
              <a:tr h="295031">
                <a:tc>
                  <a:txBody>
                    <a:bodyPr/>
                    <a:lstStyle/>
                    <a:p>
                      <a:pPr marL="0" marR="0" algn="just">
                        <a:lnSpc>
                          <a:spcPct val="120000"/>
                        </a:lnSpc>
                        <a:spcBef>
                          <a:spcPts val="0"/>
                        </a:spcBef>
                        <a:spcAft>
                          <a:spcPts val="0"/>
                        </a:spcAft>
                      </a:pPr>
                      <a:r>
                        <a:rPr lang="en-US" sz="1000" kern="100">
                          <a:effectLst/>
                        </a:rPr>
                        <a:t>FLASH</a:t>
                      </a:r>
                      <a:r>
                        <a:rPr lang="zh-CN" altLang="en-US" sz="1000" kern="100">
                          <a:effectLst/>
                        </a:rPr>
                        <a:t>寄存器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a:effectLst/>
                        </a:rPr>
                        <a:t>0x00 0A80~0x00 0ADF</a:t>
                      </a:r>
                      <a:endParaRPr 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96</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7311816"/>
                  </a:ext>
                </a:extLst>
              </a:tr>
              <a:tr h="295031">
                <a:tc>
                  <a:txBody>
                    <a:bodyPr/>
                    <a:lstStyle/>
                    <a:p>
                      <a:pPr marL="0" marR="0" algn="just">
                        <a:lnSpc>
                          <a:spcPct val="120000"/>
                        </a:lnSpc>
                        <a:spcBef>
                          <a:spcPts val="0"/>
                        </a:spcBef>
                        <a:spcAft>
                          <a:spcPts val="0"/>
                        </a:spcAft>
                      </a:pPr>
                      <a:r>
                        <a:rPr lang="en-US" sz="1000" kern="100">
                          <a:effectLst/>
                        </a:rPr>
                        <a:t>CSM</a:t>
                      </a:r>
                      <a:r>
                        <a:rPr lang="zh-CN" altLang="en-US" sz="1000" kern="100">
                          <a:effectLst/>
                        </a:rPr>
                        <a:t>模块寄存器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a:effectLst/>
                        </a:rPr>
                        <a:t>0x00 0AE0~0x00 0AEF</a:t>
                      </a:r>
                      <a:endParaRPr 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16</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dirty="0">
                          <a:effectLst/>
                        </a:rPr>
                        <a:t>EALLOW</a:t>
                      </a:r>
                      <a:r>
                        <a:rPr lang="zh-CN" altLang="en-US" sz="1000" kern="100" dirty="0">
                          <a:effectLst/>
                        </a:rPr>
                        <a:t>保护</a:t>
                      </a:r>
                      <a:endParaRPr lang="zh-CN" altLang="en-US" sz="1000" kern="100" dirty="0">
                        <a:effectLst/>
                        <a:latin typeface="Calibri" panose="020F0502020204030204" pitchFamily="34" charset="0"/>
                      </a:endParaRPr>
                    </a:p>
                  </a:txBody>
                  <a:tcPr marL="62557" marR="62557" marT="41704" marB="41704"/>
                </a:tc>
                <a:extLst>
                  <a:ext uri="{0D108BD9-81ED-4DB2-BD59-A6C34878D82A}">
                    <a16:rowId xmlns:a16="http://schemas.microsoft.com/office/drawing/2014/main" val="2405103765"/>
                  </a:ext>
                </a:extLst>
              </a:tr>
              <a:tr h="246925">
                <a:tc>
                  <a:txBody>
                    <a:bodyPr/>
                    <a:lstStyle/>
                    <a:p>
                      <a:pPr marL="0" marR="0" algn="just">
                        <a:lnSpc>
                          <a:spcPct val="120000"/>
                        </a:lnSpc>
                        <a:spcBef>
                          <a:spcPts val="0"/>
                        </a:spcBef>
                        <a:spcAft>
                          <a:spcPts val="0"/>
                        </a:spcAft>
                      </a:pPr>
                      <a:r>
                        <a:rPr lang="en-US" sz="1000" kern="100">
                          <a:effectLst/>
                        </a:rPr>
                        <a:t>ADC</a:t>
                      </a:r>
                      <a:r>
                        <a:rPr lang="zh-CN" altLang="en-US" sz="1000" kern="100">
                          <a:effectLst/>
                        </a:rPr>
                        <a:t>寄存器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dirty="0">
                          <a:effectLst/>
                        </a:rPr>
                        <a:t>0x00 0B00~0x00 0B0F</a:t>
                      </a:r>
                      <a:endParaRPr 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16</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zh-CN" altLang="en-US" sz="1000" kern="100">
                          <a:effectLst/>
                        </a:rPr>
                        <a:t>不受</a:t>
                      </a: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1575869744"/>
                  </a:ext>
                </a:extLst>
              </a:tr>
              <a:tr h="280771">
                <a:tc>
                  <a:txBody>
                    <a:bodyPr/>
                    <a:lstStyle/>
                    <a:p>
                      <a:pPr marL="0" marR="0" algn="just">
                        <a:lnSpc>
                          <a:spcPct val="120000"/>
                        </a:lnSpc>
                        <a:spcBef>
                          <a:spcPts val="0"/>
                        </a:spcBef>
                        <a:spcAft>
                          <a:spcPts val="0"/>
                        </a:spcAft>
                      </a:pPr>
                      <a:r>
                        <a:rPr lang="en-US" sz="1000" kern="100" dirty="0">
                          <a:effectLst/>
                        </a:rPr>
                        <a:t>XINTF</a:t>
                      </a:r>
                      <a:r>
                        <a:rPr lang="zh-CN" altLang="en-US" sz="1000" kern="100" dirty="0">
                          <a:effectLst/>
                        </a:rPr>
                        <a:t>寄存器</a:t>
                      </a:r>
                      <a:endParaRPr lang="zh-CN" alt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a:effectLst/>
                        </a:rPr>
                        <a:t>0x00 0B20~0x00 0B3F</a:t>
                      </a:r>
                      <a:endParaRPr 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32</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349820111"/>
                  </a:ext>
                </a:extLst>
              </a:tr>
              <a:tr h="295031">
                <a:tc>
                  <a:txBody>
                    <a:bodyPr/>
                    <a:lstStyle/>
                    <a:p>
                      <a:pPr marL="0" marR="0" algn="just">
                        <a:lnSpc>
                          <a:spcPct val="120000"/>
                        </a:lnSpc>
                        <a:spcBef>
                          <a:spcPts val="0"/>
                        </a:spcBef>
                        <a:spcAft>
                          <a:spcPts val="0"/>
                        </a:spcAft>
                      </a:pPr>
                      <a:r>
                        <a:rPr lang="en-US" altLang="zh-CN" sz="1000" kern="100" dirty="0">
                          <a:effectLst/>
                        </a:rPr>
                        <a:t>CPU</a:t>
                      </a:r>
                      <a:r>
                        <a:rPr lang="zh-CN" altLang="en-US" sz="1000" kern="100" dirty="0">
                          <a:effectLst/>
                        </a:rPr>
                        <a:t>定时器</a:t>
                      </a:r>
                      <a:r>
                        <a:rPr lang="en-US" altLang="zh-CN" sz="1000" kern="100" dirty="0">
                          <a:effectLst/>
                        </a:rPr>
                        <a:t>0/1/2</a:t>
                      </a:r>
                      <a:r>
                        <a:rPr lang="zh-CN" altLang="en-US" sz="1000" kern="100" dirty="0">
                          <a:effectLst/>
                        </a:rPr>
                        <a:t>寄存器</a:t>
                      </a:r>
                      <a:endParaRPr lang="zh-CN" alt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dirty="0">
                          <a:effectLst/>
                        </a:rPr>
                        <a:t>0x00 0C00~0x00 0C3F</a:t>
                      </a:r>
                      <a:endParaRPr 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64</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zh-CN" altLang="en-US" sz="1000" kern="100">
                          <a:effectLst/>
                        </a:rPr>
                        <a:t>不受</a:t>
                      </a: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3271567385"/>
                  </a:ext>
                </a:extLst>
              </a:tr>
              <a:tr h="295031">
                <a:tc>
                  <a:txBody>
                    <a:bodyPr/>
                    <a:lstStyle/>
                    <a:p>
                      <a:pPr marL="0" marR="0" algn="just">
                        <a:lnSpc>
                          <a:spcPct val="120000"/>
                        </a:lnSpc>
                        <a:spcBef>
                          <a:spcPts val="0"/>
                        </a:spcBef>
                        <a:spcAft>
                          <a:spcPts val="0"/>
                        </a:spcAft>
                      </a:pPr>
                      <a:r>
                        <a:rPr lang="en-US" sz="1000" kern="100">
                          <a:effectLst/>
                        </a:rPr>
                        <a:t>PIE</a:t>
                      </a:r>
                      <a:r>
                        <a:rPr lang="zh-CN" altLang="en-US" sz="1000" kern="100">
                          <a:effectLst/>
                        </a:rPr>
                        <a:t>寄存器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dirty="0">
                          <a:effectLst/>
                        </a:rPr>
                        <a:t>0x00 0CE0~0x00 </a:t>
                      </a:r>
                      <a:r>
                        <a:rPr lang="en-US" sz="1000" kern="100" dirty="0" smtClean="0">
                          <a:effectLst/>
                        </a:rPr>
                        <a:t>0CFF</a:t>
                      </a:r>
                      <a:endParaRPr 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32</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zh-CN" altLang="en-US" sz="1000" kern="100">
                          <a:effectLst/>
                        </a:rPr>
                        <a:t>不受</a:t>
                      </a: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3863160808"/>
                  </a:ext>
                </a:extLst>
              </a:tr>
              <a:tr h="246925">
                <a:tc>
                  <a:txBody>
                    <a:bodyPr/>
                    <a:lstStyle/>
                    <a:p>
                      <a:pPr marL="0" marR="0" algn="just">
                        <a:lnSpc>
                          <a:spcPct val="120000"/>
                        </a:lnSpc>
                        <a:spcBef>
                          <a:spcPts val="0"/>
                        </a:spcBef>
                        <a:spcAft>
                          <a:spcPts val="0"/>
                        </a:spcAft>
                      </a:pPr>
                      <a:r>
                        <a:rPr lang="en-US" sz="1000" kern="100">
                          <a:effectLst/>
                        </a:rPr>
                        <a:t>PIE</a:t>
                      </a:r>
                      <a:r>
                        <a:rPr lang="zh-CN" altLang="en-US" sz="1000" kern="100">
                          <a:effectLst/>
                        </a:rPr>
                        <a:t>向量表</a:t>
                      </a:r>
                      <a:endParaRPr lang="zh-CN" alt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a:effectLst/>
                        </a:rPr>
                        <a:t>0x00 0D00~0x00 0DFF</a:t>
                      </a:r>
                      <a:endParaRPr lang="en-US" sz="1000" kern="10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256</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a:effectLst/>
                        </a:rPr>
                        <a:t>EALLOW</a:t>
                      </a:r>
                      <a:r>
                        <a:rPr lang="zh-CN" altLang="en-US" sz="1000" kern="100">
                          <a:effectLst/>
                        </a:rPr>
                        <a:t>保护</a:t>
                      </a:r>
                      <a:endParaRPr lang="zh-CN" altLang="en-US" sz="1000" kern="100">
                        <a:effectLst/>
                        <a:latin typeface="Calibri" panose="020F0502020204030204" pitchFamily="34" charset="0"/>
                      </a:endParaRPr>
                    </a:p>
                  </a:txBody>
                  <a:tcPr marL="62557" marR="62557" marT="41704" marB="41704"/>
                </a:tc>
                <a:extLst>
                  <a:ext uri="{0D108BD9-81ED-4DB2-BD59-A6C34878D82A}">
                    <a16:rowId xmlns:a16="http://schemas.microsoft.com/office/drawing/2014/main" val="859093059"/>
                  </a:ext>
                </a:extLst>
              </a:tr>
              <a:tr h="246925">
                <a:tc>
                  <a:txBody>
                    <a:bodyPr/>
                    <a:lstStyle/>
                    <a:p>
                      <a:pPr marL="0" marR="0" algn="just">
                        <a:lnSpc>
                          <a:spcPct val="120000"/>
                        </a:lnSpc>
                        <a:spcBef>
                          <a:spcPts val="0"/>
                        </a:spcBef>
                        <a:spcAft>
                          <a:spcPts val="0"/>
                        </a:spcAft>
                      </a:pPr>
                      <a:r>
                        <a:rPr lang="en-US" sz="1000" kern="100" dirty="0">
                          <a:effectLst/>
                        </a:rPr>
                        <a:t>DMA</a:t>
                      </a:r>
                      <a:r>
                        <a:rPr lang="zh-CN" altLang="en-US" sz="1000" kern="100" dirty="0">
                          <a:effectLst/>
                        </a:rPr>
                        <a:t>寄存器</a:t>
                      </a:r>
                      <a:endParaRPr lang="zh-CN" alt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sz="1000" kern="100" dirty="0">
                          <a:effectLst/>
                        </a:rPr>
                        <a:t>0x00 1000~0x00 11FF</a:t>
                      </a:r>
                      <a:endParaRPr lang="en-US" sz="1000" kern="100" dirty="0">
                        <a:effectLst/>
                        <a:latin typeface="Calibri" panose="020F0502020204030204" pitchFamily="34" charset="0"/>
                      </a:endParaRPr>
                    </a:p>
                  </a:txBody>
                  <a:tcPr marL="62557" marR="62557" marT="41704" marB="41704"/>
                </a:tc>
                <a:tc>
                  <a:txBody>
                    <a:bodyPr/>
                    <a:lstStyle/>
                    <a:p>
                      <a:pPr marL="0" marR="0" algn="ctr">
                        <a:lnSpc>
                          <a:spcPct val="120000"/>
                        </a:lnSpc>
                        <a:spcBef>
                          <a:spcPts val="0"/>
                        </a:spcBef>
                        <a:spcAft>
                          <a:spcPts val="0"/>
                        </a:spcAft>
                      </a:pPr>
                      <a:r>
                        <a:rPr lang="en-US" altLang="zh-CN" sz="1000" kern="100">
                          <a:effectLst/>
                        </a:rPr>
                        <a:t>512</a:t>
                      </a:r>
                      <a:endParaRPr lang="zh-CN" altLang="en-US" sz="1000" kern="100">
                        <a:effectLst/>
                        <a:latin typeface="Calibri" panose="020F0502020204030204" pitchFamily="34" charset="0"/>
                      </a:endParaRPr>
                    </a:p>
                  </a:txBody>
                  <a:tcPr marL="62557" marR="62557" marT="41704" marB="41704"/>
                </a:tc>
                <a:tc>
                  <a:txBody>
                    <a:bodyPr/>
                    <a:lstStyle/>
                    <a:p>
                      <a:pPr marL="0" marR="0" algn="just">
                        <a:lnSpc>
                          <a:spcPct val="120000"/>
                        </a:lnSpc>
                        <a:spcBef>
                          <a:spcPts val="0"/>
                        </a:spcBef>
                        <a:spcAft>
                          <a:spcPts val="0"/>
                        </a:spcAft>
                      </a:pPr>
                      <a:r>
                        <a:rPr lang="en-US" sz="1000" kern="100" dirty="0">
                          <a:effectLst/>
                        </a:rPr>
                        <a:t>EALLOW</a:t>
                      </a:r>
                      <a:r>
                        <a:rPr lang="zh-CN" altLang="en-US" sz="1000" kern="100" dirty="0">
                          <a:effectLst/>
                        </a:rPr>
                        <a:t>保护</a:t>
                      </a:r>
                      <a:endParaRPr lang="zh-CN" altLang="en-US" sz="1000" kern="100" dirty="0">
                        <a:effectLst/>
                        <a:latin typeface="Calibri" panose="020F0502020204030204" pitchFamily="34" charset="0"/>
                      </a:endParaRPr>
                    </a:p>
                  </a:txBody>
                  <a:tcPr marL="62557" marR="62557" marT="41704" marB="41704"/>
                </a:tc>
                <a:extLst>
                  <a:ext uri="{0D108BD9-81ED-4DB2-BD59-A6C34878D82A}">
                    <a16:rowId xmlns:a16="http://schemas.microsoft.com/office/drawing/2014/main" val="4135943611"/>
                  </a:ext>
                </a:extLst>
              </a:tr>
            </a:tbl>
          </a:graphicData>
        </a:graphic>
      </p:graphicFrame>
      <p:sp>
        <p:nvSpPr>
          <p:cNvPr id="5" name="矩形 4"/>
          <p:cNvSpPr/>
          <p:nvPr/>
        </p:nvSpPr>
        <p:spPr>
          <a:xfrm>
            <a:off x="4283968" y="3867894"/>
            <a:ext cx="3793025" cy="362792"/>
          </a:xfrm>
          <a:prstGeom prst="rect">
            <a:avLst/>
          </a:prstGeom>
        </p:spPr>
        <p:txBody>
          <a:bodyPr wrap="none">
            <a:spAutoFit/>
          </a:bodyPr>
          <a:lstStyle/>
          <a:p>
            <a:pPr algn="ctr">
              <a:lnSpc>
                <a:spcPct val="120000"/>
              </a:lnSpc>
            </a:pPr>
            <a:r>
              <a:rPr lang="zh-CN" altLang="en-US" sz="1600" kern="100" dirty="0">
                <a:latin typeface="+mn-ea"/>
              </a:rPr>
              <a:t>表</a:t>
            </a:r>
            <a:r>
              <a:rPr lang="en-US" altLang="zh-CN" sz="1600" kern="100" dirty="0">
                <a:latin typeface="+mn-ea"/>
              </a:rPr>
              <a:t>4-4 </a:t>
            </a:r>
            <a:r>
              <a:rPr lang="zh-CN" altLang="en-US" sz="1600" kern="100" dirty="0">
                <a:latin typeface="+mn-ea"/>
              </a:rPr>
              <a:t>外设帧</a:t>
            </a:r>
            <a:r>
              <a:rPr lang="en-US" altLang="zh-CN" sz="1600" kern="100" dirty="0">
                <a:latin typeface="+mn-ea"/>
              </a:rPr>
              <a:t>0</a:t>
            </a:r>
            <a:r>
              <a:rPr lang="zh-CN" altLang="en-US" sz="1600" kern="100" dirty="0">
                <a:latin typeface="+mn-ea"/>
              </a:rPr>
              <a:t>各寄存器的映像分布情况</a:t>
            </a:r>
            <a:endParaRPr lang="zh-CN" altLang="en-US" sz="1600" kern="100" dirty="0">
              <a:effectLst/>
              <a:latin typeface="+mn-ea"/>
            </a:endParaRPr>
          </a:p>
        </p:txBody>
      </p:sp>
    </p:spTree>
    <p:extLst>
      <p:ext uri="{BB962C8B-B14F-4D97-AF65-F5344CB8AC3E}">
        <p14:creationId xmlns:p14="http://schemas.microsoft.com/office/powerpoint/2010/main" val="2151962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语言访问</a:t>
            </a:r>
          </a:p>
        </p:txBody>
      </p:sp>
      <p:sp>
        <p:nvSpPr>
          <p:cNvPr id="35" name="MH_SubTitle_1"/>
          <p:cNvSpPr txBox="1">
            <a:spLocks noChangeArrowheads="1"/>
          </p:cNvSpPr>
          <p:nvPr>
            <p:custDataLst>
              <p:tags r:id="rId1"/>
            </p:custDataLst>
          </p:nvPr>
        </p:nvSpPr>
        <p:spPr bwMode="auto">
          <a:xfrm>
            <a:off x="539552" y="1275606"/>
            <a:ext cx="8136904" cy="3024336"/>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在</a:t>
            </a:r>
            <a:r>
              <a:rPr lang="zh-CN" altLang="en-US" sz="2000" b="0" dirty="0">
                <a:solidFill>
                  <a:schemeClr val="tx1">
                    <a:lumMod val="65000"/>
                    <a:lumOff val="35000"/>
                  </a:schemeClr>
                </a:solidFill>
                <a:sym typeface="+mn-lt"/>
              </a:rPr>
              <a:t>购买计算机的时候，硬盘空间通常是衡量计算机性能的指标之一，同样的，在选择嵌入式</a:t>
            </a:r>
            <a:r>
              <a:rPr lang="en-US" altLang="zh-CN" sz="2000" b="0" dirty="0">
                <a:solidFill>
                  <a:schemeClr val="tx1">
                    <a:lumMod val="65000"/>
                    <a:lumOff val="35000"/>
                  </a:schemeClr>
                </a:solidFill>
                <a:sym typeface="+mn-lt"/>
              </a:rPr>
              <a:t>CPU</a:t>
            </a:r>
            <a:r>
              <a:rPr lang="zh-CN" altLang="en-US" sz="2000" b="0" dirty="0">
                <a:solidFill>
                  <a:schemeClr val="tx1">
                    <a:lumMod val="65000"/>
                    <a:lumOff val="35000"/>
                  </a:schemeClr>
                </a:solidFill>
                <a:sym typeface="+mn-lt"/>
              </a:rPr>
              <a:t>之前，存储器也是必须考虑的指标之一。存储器就像是个仓库一样，堆放着各种程序代码和数据，</a:t>
            </a:r>
            <a:r>
              <a:rPr lang="en-US" altLang="zh-CN" sz="2000" b="0" dirty="0">
                <a:solidFill>
                  <a:schemeClr val="tx1">
                    <a:lumMod val="65000"/>
                    <a:lumOff val="35000"/>
                  </a:schemeClr>
                </a:solidFill>
                <a:sym typeface="+mn-lt"/>
              </a:rPr>
              <a:t>CPU</a:t>
            </a:r>
            <a:r>
              <a:rPr lang="zh-CN" altLang="en-US" sz="2000" b="0" dirty="0">
                <a:solidFill>
                  <a:schemeClr val="tx1">
                    <a:lumMod val="65000"/>
                    <a:lumOff val="35000"/>
                  </a:schemeClr>
                </a:solidFill>
                <a:sym typeface="+mn-lt"/>
              </a:rPr>
              <a:t>运行的时候就是在“仓库”里不断的搬入搬出各种代码和数据，作为“仓库”保管员的开发者，弄清楚“仓库”的结构及存放规则是必需的。</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的内部具有总共</a:t>
            </a:r>
            <a:r>
              <a:rPr lang="en-US" altLang="zh-CN" sz="2000" b="0" dirty="0">
                <a:solidFill>
                  <a:schemeClr val="tx1">
                    <a:lumMod val="65000"/>
                    <a:lumOff val="35000"/>
                  </a:schemeClr>
                </a:solidFill>
                <a:sym typeface="+mn-lt"/>
              </a:rPr>
              <a:t>34K×16</a:t>
            </a:r>
            <a:r>
              <a:rPr lang="zh-CN" altLang="en-US" sz="2000" b="0" dirty="0">
                <a:solidFill>
                  <a:schemeClr val="tx1">
                    <a:lumMod val="65000"/>
                    <a:lumOff val="35000"/>
                  </a:schemeClr>
                </a:solidFill>
                <a:sym typeface="+mn-lt"/>
              </a:rPr>
              <a:t>位的</a:t>
            </a:r>
            <a:r>
              <a:rPr lang="en-US" altLang="zh-CN" sz="2000" b="0" dirty="0">
                <a:solidFill>
                  <a:schemeClr val="tx1">
                    <a:lumMod val="65000"/>
                    <a:lumOff val="35000"/>
                  </a:schemeClr>
                </a:solidFill>
                <a:sym typeface="+mn-lt"/>
              </a:rPr>
              <a:t>SRAM</a:t>
            </a:r>
            <a:r>
              <a:rPr lang="zh-CN" altLang="en-US" sz="2000" b="0" dirty="0">
                <a:solidFill>
                  <a:schemeClr val="tx1">
                    <a:lumMod val="65000"/>
                    <a:lumOff val="35000"/>
                  </a:schemeClr>
                </a:solidFill>
                <a:sym typeface="+mn-lt"/>
              </a:rPr>
              <a:t>和</a:t>
            </a:r>
            <a:r>
              <a:rPr lang="en-US" altLang="zh-CN" sz="2000" b="0" dirty="0">
                <a:solidFill>
                  <a:schemeClr val="tx1">
                    <a:lumMod val="65000"/>
                    <a:lumOff val="35000"/>
                  </a:schemeClr>
                </a:solidFill>
                <a:sym typeface="+mn-lt"/>
              </a:rPr>
              <a:t>256K×16</a:t>
            </a:r>
            <a:r>
              <a:rPr lang="zh-CN" altLang="en-US" sz="2000" b="0" dirty="0">
                <a:solidFill>
                  <a:schemeClr val="tx1">
                    <a:lumMod val="65000"/>
                    <a:lumOff val="35000"/>
                  </a:schemeClr>
                </a:solidFill>
                <a:sym typeface="+mn-lt"/>
              </a:rPr>
              <a:t>位的</a:t>
            </a:r>
            <a:r>
              <a:rPr lang="en-US" altLang="zh-CN" sz="2000" b="0" dirty="0">
                <a:solidFill>
                  <a:schemeClr val="tx1">
                    <a:lumMod val="65000"/>
                    <a:lumOff val="35000"/>
                  </a:schemeClr>
                </a:solidFill>
                <a:sym typeface="+mn-lt"/>
              </a:rPr>
              <a:t>FLASH</a:t>
            </a:r>
            <a:r>
              <a:rPr lang="zh-CN" altLang="en-US" sz="2000" b="0" dirty="0">
                <a:solidFill>
                  <a:schemeClr val="tx1">
                    <a:lumMod val="65000"/>
                    <a:lumOff val="35000"/>
                  </a:schemeClr>
                </a:solidFill>
                <a:sym typeface="+mn-lt"/>
              </a:rPr>
              <a:t>，本章将详细介绍</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存储器的结构，映像，并讲解如何编写“仓库”的存放规则</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a:t>
            </a:r>
          </a:p>
        </p:txBody>
      </p:sp>
    </p:spTree>
    <p:extLst>
      <p:ext uri="{BB962C8B-B14F-4D97-AF65-F5344CB8AC3E}">
        <p14:creationId xmlns:p14="http://schemas.microsoft.com/office/powerpoint/2010/main" val="32520545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5" name="矩形 4"/>
          <p:cNvSpPr/>
          <p:nvPr/>
        </p:nvSpPr>
        <p:spPr>
          <a:xfrm>
            <a:off x="107504" y="4585222"/>
            <a:ext cx="3793025" cy="362792"/>
          </a:xfrm>
          <a:prstGeom prst="rect">
            <a:avLst/>
          </a:prstGeom>
        </p:spPr>
        <p:txBody>
          <a:bodyPr wrap="none">
            <a:spAutoFit/>
          </a:bodyPr>
          <a:lstStyle/>
          <a:p>
            <a:pPr algn="ctr">
              <a:lnSpc>
                <a:spcPct val="120000"/>
              </a:lnSpc>
            </a:pPr>
            <a:r>
              <a:rPr lang="zh-CN" altLang="en-US" sz="1600" kern="100" dirty="0">
                <a:latin typeface="+mn-ea"/>
              </a:rPr>
              <a:t>表</a:t>
            </a:r>
            <a:r>
              <a:rPr lang="en-US" altLang="zh-CN" sz="1600" kern="100" dirty="0">
                <a:latin typeface="+mn-ea"/>
              </a:rPr>
              <a:t>4-5 </a:t>
            </a:r>
            <a:r>
              <a:rPr lang="zh-CN" altLang="en-US" sz="1600" kern="100" dirty="0">
                <a:latin typeface="+mn-ea"/>
              </a:rPr>
              <a:t>外设帧</a:t>
            </a:r>
            <a:r>
              <a:rPr lang="en-US" altLang="zh-CN" sz="1600" kern="100" dirty="0">
                <a:latin typeface="+mn-ea"/>
              </a:rPr>
              <a:t>1</a:t>
            </a:r>
            <a:r>
              <a:rPr lang="zh-CN" altLang="en-US" sz="1600" kern="100" dirty="0">
                <a:latin typeface="+mn-ea"/>
              </a:rPr>
              <a:t>各寄存器的映像分布情况</a:t>
            </a:r>
            <a:endParaRPr lang="zh-CN" altLang="en-US" sz="1600" kern="100" dirty="0">
              <a:effectLst/>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508649865"/>
              </p:ext>
            </p:extLst>
          </p:nvPr>
        </p:nvGraphicFramePr>
        <p:xfrm>
          <a:off x="3995936" y="785052"/>
          <a:ext cx="4499992" cy="4239468"/>
        </p:xfrm>
        <a:graphic>
          <a:graphicData uri="http://schemas.openxmlformats.org/drawingml/2006/table">
            <a:tbl>
              <a:tblPr>
                <a:tableStyleId>{5C22544A-7EE6-4342-B048-85BDC9FD1C3A}</a:tableStyleId>
              </a:tblPr>
              <a:tblGrid>
                <a:gridCol w="1835696">
                  <a:extLst>
                    <a:ext uri="{9D8B030D-6E8A-4147-A177-3AD203B41FA5}">
                      <a16:colId xmlns:a16="http://schemas.microsoft.com/office/drawing/2014/main" val="284862909"/>
                    </a:ext>
                  </a:extLst>
                </a:gridCol>
                <a:gridCol w="1512168">
                  <a:extLst>
                    <a:ext uri="{9D8B030D-6E8A-4147-A177-3AD203B41FA5}">
                      <a16:colId xmlns:a16="http://schemas.microsoft.com/office/drawing/2014/main" val="1817287659"/>
                    </a:ext>
                  </a:extLst>
                </a:gridCol>
                <a:gridCol w="1152128">
                  <a:extLst>
                    <a:ext uri="{9D8B030D-6E8A-4147-A177-3AD203B41FA5}">
                      <a16:colId xmlns:a16="http://schemas.microsoft.com/office/drawing/2014/main" val="607285579"/>
                    </a:ext>
                  </a:extLst>
                </a:gridCol>
              </a:tblGrid>
              <a:tr h="227243">
                <a:tc>
                  <a:txBody>
                    <a:bodyPr/>
                    <a:lstStyle/>
                    <a:p>
                      <a:pPr marL="0" marR="0" algn="ctr">
                        <a:lnSpc>
                          <a:spcPct val="120000"/>
                        </a:lnSpc>
                        <a:spcBef>
                          <a:spcPts val="0"/>
                        </a:spcBef>
                        <a:spcAft>
                          <a:spcPts val="0"/>
                        </a:spcAft>
                      </a:pPr>
                      <a:r>
                        <a:rPr lang="zh-CN" altLang="en-US" sz="900" kern="100">
                          <a:effectLst/>
                        </a:rPr>
                        <a:t>名称</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zh-CN" altLang="en-US" sz="900" kern="100">
                          <a:effectLst/>
                        </a:rPr>
                        <a:t>地址范围</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zh-CN" altLang="en-US" sz="900" kern="100">
                          <a:effectLst/>
                        </a:rPr>
                        <a:t>大小</a:t>
                      </a:r>
                      <a:r>
                        <a:rPr lang="en-US" altLang="zh-CN" sz="900" kern="100">
                          <a:effectLst/>
                        </a:rPr>
                        <a:t>(×16)</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544087880"/>
                  </a:ext>
                </a:extLst>
              </a:tr>
              <a:tr h="227243">
                <a:tc>
                  <a:txBody>
                    <a:bodyPr/>
                    <a:lstStyle/>
                    <a:p>
                      <a:pPr marL="0" marR="0" algn="just">
                        <a:lnSpc>
                          <a:spcPct val="120000"/>
                        </a:lnSpc>
                        <a:spcBef>
                          <a:spcPts val="0"/>
                        </a:spcBef>
                        <a:spcAft>
                          <a:spcPts val="0"/>
                        </a:spcAft>
                      </a:pPr>
                      <a:r>
                        <a:rPr lang="en-US" sz="900" kern="100">
                          <a:effectLst/>
                        </a:rPr>
                        <a:t>eCAN-A</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6000~0x00 61FF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512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3115813259"/>
                  </a:ext>
                </a:extLst>
              </a:tr>
              <a:tr h="227243">
                <a:tc>
                  <a:txBody>
                    <a:bodyPr/>
                    <a:lstStyle/>
                    <a:p>
                      <a:pPr marL="0" marR="0" algn="just">
                        <a:lnSpc>
                          <a:spcPct val="120000"/>
                        </a:lnSpc>
                        <a:spcBef>
                          <a:spcPts val="0"/>
                        </a:spcBef>
                        <a:spcAft>
                          <a:spcPts val="0"/>
                        </a:spcAft>
                      </a:pPr>
                      <a:r>
                        <a:rPr lang="en-US" sz="900" kern="100">
                          <a:effectLst/>
                        </a:rPr>
                        <a:t>eCAN-B</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6200~0x00 63FF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512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992111168"/>
                  </a:ext>
                </a:extLst>
              </a:tr>
              <a:tr h="227243">
                <a:tc>
                  <a:txBody>
                    <a:bodyPr/>
                    <a:lstStyle/>
                    <a:p>
                      <a:pPr marL="0" marR="0" algn="just">
                        <a:lnSpc>
                          <a:spcPct val="120000"/>
                        </a:lnSpc>
                        <a:spcBef>
                          <a:spcPts val="0"/>
                        </a:spcBef>
                        <a:spcAft>
                          <a:spcPts val="0"/>
                        </a:spcAft>
                      </a:pPr>
                      <a:r>
                        <a:rPr lang="en-US" sz="900" kern="100">
                          <a:effectLst/>
                        </a:rPr>
                        <a:t>ePWM1+HRPWM1</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6800~0x00 683F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3996187383"/>
                  </a:ext>
                </a:extLst>
              </a:tr>
              <a:tr h="227243">
                <a:tc>
                  <a:txBody>
                    <a:bodyPr/>
                    <a:lstStyle/>
                    <a:p>
                      <a:pPr marL="0" marR="0" algn="just">
                        <a:lnSpc>
                          <a:spcPct val="120000"/>
                        </a:lnSpc>
                        <a:spcBef>
                          <a:spcPts val="0"/>
                        </a:spcBef>
                        <a:spcAft>
                          <a:spcPts val="0"/>
                        </a:spcAft>
                      </a:pPr>
                      <a:r>
                        <a:rPr lang="en-US" sz="900" kern="100">
                          <a:effectLst/>
                        </a:rPr>
                        <a:t>ePWM2+HRPWM2</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6840~0x00 687F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1277735047"/>
                  </a:ext>
                </a:extLst>
              </a:tr>
              <a:tr h="227243">
                <a:tc>
                  <a:txBody>
                    <a:bodyPr/>
                    <a:lstStyle/>
                    <a:p>
                      <a:pPr marL="0" marR="0" algn="just">
                        <a:lnSpc>
                          <a:spcPct val="120000"/>
                        </a:lnSpc>
                        <a:spcBef>
                          <a:spcPts val="0"/>
                        </a:spcBef>
                        <a:spcAft>
                          <a:spcPts val="0"/>
                        </a:spcAft>
                      </a:pPr>
                      <a:r>
                        <a:rPr lang="en-US" sz="900" kern="100">
                          <a:effectLst/>
                        </a:rPr>
                        <a:t>ePWM3+HRPWM3</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6880~0x00 68BF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4166325229"/>
                  </a:ext>
                </a:extLst>
              </a:tr>
              <a:tr h="227243">
                <a:tc>
                  <a:txBody>
                    <a:bodyPr/>
                    <a:lstStyle/>
                    <a:p>
                      <a:pPr marL="0" marR="0" algn="just">
                        <a:lnSpc>
                          <a:spcPct val="120000"/>
                        </a:lnSpc>
                        <a:spcBef>
                          <a:spcPts val="0"/>
                        </a:spcBef>
                        <a:spcAft>
                          <a:spcPts val="0"/>
                        </a:spcAft>
                      </a:pPr>
                      <a:r>
                        <a:rPr lang="en-US" sz="900" kern="100">
                          <a:effectLst/>
                        </a:rPr>
                        <a:t>ePWM4+HRPWM4</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68C0~0x00 68FF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341471008"/>
                  </a:ext>
                </a:extLst>
              </a:tr>
              <a:tr h="227243">
                <a:tc>
                  <a:txBody>
                    <a:bodyPr/>
                    <a:lstStyle/>
                    <a:p>
                      <a:pPr marL="0" marR="0" algn="just">
                        <a:lnSpc>
                          <a:spcPct val="120000"/>
                        </a:lnSpc>
                        <a:spcBef>
                          <a:spcPts val="0"/>
                        </a:spcBef>
                        <a:spcAft>
                          <a:spcPts val="0"/>
                        </a:spcAft>
                      </a:pPr>
                      <a:r>
                        <a:rPr lang="en-US" sz="900" kern="100">
                          <a:effectLst/>
                        </a:rPr>
                        <a:t>ePWM5+HRPWM5</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6900~0x00 693F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595834947"/>
                  </a:ext>
                </a:extLst>
              </a:tr>
              <a:tr h="227243">
                <a:tc>
                  <a:txBody>
                    <a:bodyPr/>
                    <a:lstStyle/>
                    <a:p>
                      <a:pPr marL="0" marR="0" algn="just">
                        <a:lnSpc>
                          <a:spcPct val="120000"/>
                        </a:lnSpc>
                        <a:spcBef>
                          <a:spcPts val="0"/>
                        </a:spcBef>
                        <a:spcAft>
                          <a:spcPts val="0"/>
                        </a:spcAft>
                      </a:pPr>
                      <a:r>
                        <a:rPr lang="en-US" sz="900" kern="100">
                          <a:effectLst/>
                        </a:rPr>
                        <a:t>ePWM6+HRPWM6</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6940~0x00 697F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3019633526"/>
                  </a:ext>
                </a:extLst>
              </a:tr>
              <a:tr h="227243">
                <a:tc>
                  <a:txBody>
                    <a:bodyPr/>
                    <a:lstStyle/>
                    <a:p>
                      <a:pPr marL="0" marR="0" algn="just">
                        <a:lnSpc>
                          <a:spcPct val="120000"/>
                        </a:lnSpc>
                        <a:spcBef>
                          <a:spcPts val="0"/>
                        </a:spcBef>
                        <a:spcAft>
                          <a:spcPts val="0"/>
                        </a:spcAft>
                      </a:pPr>
                      <a:r>
                        <a:rPr lang="en-US" sz="900" kern="100">
                          <a:effectLst/>
                        </a:rPr>
                        <a:t>eCAP1</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6A00~0x00 6A1F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32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06527720"/>
                  </a:ext>
                </a:extLst>
              </a:tr>
              <a:tr h="227243">
                <a:tc>
                  <a:txBody>
                    <a:bodyPr/>
                    <a:lstStyle/>
                    <a:p>
                      <a:pPr marL="0" marR="0" algn="just">
                        <a:lnSpc>
                          <a:spcPct val="120000"/>
                        </a:lnSpc>
                        <a:spcBef>
                          <a:spcPts val="0"/>
                        </a:spcBef>
                        <a:spcAft>
                          <a:spcPts val="0"/>
                        </a:spcAft>
                      </a:pPr>
                      <a:r>
                        <a:rPr lang="en-US" sz="900" kern="100">
                          <a:effectLst/>
                        </a:rPr>
                        <a:t>eCAP2</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6A20~0x00 6A3F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32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2939268266"/>
                  </a:ext>
                </a:extLst>
              </a:tr>
              <a:tr h="227243">
                <a:tc>
                  <a:txBody>
                    <a:bodyPr/>
                    <a:lstStyle/>
                    <a:p>
                      <a:pPr marL="0" marR="0" algn="just">
                        <a:lnSpc>
                          <a:spcPct val="120000"/>
                        </a:lnSpc>
                        <a:spcBef>
                          <a:spcPts val="0"/>
                        </a:spcBef>
                        <a:spcAft>
                          <a:spcPts val="0"/>
                        </a:spcAft>
                      </a:pPr>
                      <a:r>
                        <a:rPr lang="en-US" sz="900" kern="100">
                          <a:effectLst/>
                        </a:rPr>
                        <a:t>eCAP3</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6A40~0x00 6A5F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32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3577385549"/>
                  </a:ext>
                </a:extLst>
              </a:tr>
              <a:tr h="227243">
                <a:tc>
                  <a:txBody>
                    <a:bodyPr/>
                    <a:lstStyle/>
                    <a:p>
                      <a:pPr marL="0" marR="0" algn="just">
                        <a:lnSpc>
                          <a:spcPct val="120000"/>
                        </a:lnSpc>
                        <a:spcBef>
                          <a:spcPts val="0"/>
                        </a:spcBef>
                        <a:spcAft>
                          <a:spcPts val="0"/>
                        </a:spcAft>
                      </a:pPr>
                      <a:r>
                        <a:rPr lang="en-US" sz="900" kern="100">
                          <a:effectLst/>
                        </a:rPr>
                        <a:t>eCAP4</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6A60~0x00 6A7F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dirty="0">
                          <a:effectLst/>
                        </a:rPr>
                        <a:t>32</a:t>
                      </a:r>
                      <a:endParaRPr lang="zh-CN" altLang="en-US" sz="900" kern="100" dirty="0">
                        <a:effectLst/>
                        <a:latin typeface="Calibri" panose="020F0502020204030204" pitchFamily="34" charset="0"/>
                      </a:endParaRPr>
                    </a:p>
                  </a:txBody>
                  <a:tcPr marL="53200" marR="53200" marT="35467" marB="35467"/>
                </a:tc>
                <a:extLst>
                  <a:ext uri="{0D108BD9-81ED-4DB2-BD59-A6C34878D82A}">
                    <a16:rowId xmlns:a16="http://schemas.microsoft.com/office/drawing/2014/main" val="3389658050"/>
                  </a:ext>
                </a:extLst>
              </a:tr>
              <a:tr h="227243">
                <a:tc>
                  <a:txBody>
                    <a:bodyPr/>
                    <a:lstStyle/>
                    <a:p>
                      <a:pPr marL="0" marR="0" algn="just">
                        <a:lnSpc>
                          <a:spcPct val="120000"/>
                        </a:lnSpc>
                        <a:spcBef>
                          <a:spcPts val="0"/>
                        </a:spcBef>
                        <a:spcAft>
                          <a:spcPts val="0"/>
                        </a:spcAft>
                      </a:pPr>
                      <a:r>
                        <a:rPr lang="en-US" sz="900" kern="100">
                          <a:effectLst/>
                        </a:rPr>
                        <a:t>eCAP5</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6A80~0x00 6A9F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32</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4110452125"/>
                  </a:ext>
                </a:extLst>
              </a:tr>
              <a:tr h="231028">
                <a:tc>
                  <a:txBody>
                    <a:bodyPr/>
                    <a:lstStyle/>
                    <a:p>
                      <a:pPr marL="0" marR="0" algn="just">
                        <a:lnSpc>
                          <a:spcPct val="120000"/>
                        </a:lnSpc>
                        <a:spcBef>
                          <a:spcPts val="0"/>
                        </a:spcBef>
                        <a:spcAft>
                          <a:spcPts val="0"/>
                        </a:spcAft>
                      </a:pPr>
                      <a:r>
                        <a:rPr lang="en-US" sz="900" kern="100" dirty="0">
                          <a:effectLst/>
                        </a:rPr>
                        <a:t>eCAP6</a:t>
                      </a:r>
                      <a:r>
                        <a:rPr lang="zh-CN" altLang="en-US" sz="900" kern="100" dirty="0">
                          <a:effectLst/>
                        </a:rPr>
                        <a:t>寄存器</a:t>
                      </a:r>
                      <a:endParaRPr lang="zh-CN" altLang="en-US" sz="900" kern="100" dirty="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dirty="0">
                          <a:effectLst/>
                        </a:rPr>
                        <a:t>0x00 6AA0~0x00 6ABF</a:t>
                      </a:r>
                      <a:endParaRPr lang="en-US" sz="900" kern="100" dirty="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dirty="0">
                          <a:effectLst/>
                        </a:rPr>
                        <a:t>32</a:t>
                      </a:r>
                      <a:endParaRPr lang="zh-CN" altLang="en-US" sz="900" kern="100" dirty="0">
                        <a:effectLst/>
                        <a:latin typeface="Calibri" panose="020F0502020204030204" pitchFamily="34" charset="0"/>
                      </a:endParaRPr>
                    </a:p>
                  </a:txBody>
                  <a:tcPr marL="53200" marR="53200" marT="35467" marB="35467"/>
                </a:tc>
                <a:extLst>
                  <a:ext uri="{0D108BD9-81ED-4DB2-BD59-A6C34878D82A}">
                    <a16:rowId xmlns:a16="http://schemas.microsoft.com/office/drawing/2014/main" val="2322387059"/>
                  </a:ext>
                </a:extLst>
              </a:tr>
              <a:tr h="227243">
                <a:tc>
                  <a:txBody>
                    <a:bodyPr/>
                    <a:lstStyle/>
                    <a:p>
                      <a:pPr marL="0" marR="0" algn="just">
                        <a:lnSpc>
                          <a:spcPct val="120000"/>
                        </a:lnSpc>
                        <a:spcBef>
                          <a:spcPts val="0"/>
                        </a:spcBef>
                        <a:spcAft>
                          <a:spcPts val="0"/>
                        </a:spcAft>
                      </a:pPr>
                      <a:r>
                        <a:rPr lang="en-US" sz="900" kern="100">
                          <a:effectLst/>
                        </a:rPr>
                        <a:t>eQEP1</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6B00~0x00 6B3F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1548711030"/>
                  </a:ext>
                </a:extLst>
              </a:tr>
              <a:tr h="227243">
                <a:tc>
                  <a:txBody>
                    <a:bodyPr/>
                    <a:lstStyle/>
                    <a:p>
                      <a:pPr marL="0" marR="0" algn="just">
                        <a:lnSpc>
                          <a:spcPct val="120000"/>
                        </a:lnSpc>
                        <a:spcBef>
                          <a:spcPts val="0"/>
                        </a:spcBef>
                        <a:spcAft>
                          <a:spcPts val="0"/>
                        </a:spcAft>
                      </a:pPr>
                      <a:r>
                        <a:rPr lang="en-US" sz="900" kern="100">
                          <a:effectLst/>
                        </a:rPr>
                        <a:t>eQEP2</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6B40~0x00 6B7F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a:effectLst/>
                        </a:rPr>
                        <a:t>64</a:t>
                      </a:r>
                      <a:endParaRPr lang="zh-CN" altLang="en-US" sz="900" kern="100">
                        <a:effectLst/>
                        <a:latin typeface="Calibri" panose="020F0502020204030204" pitchFamily="34" charset="0"/>
                      </a:endParaRPr>
                    </a:p>
                  </a:txBody>
                  <a:tcPr marL="53200" marR="53200" marT="35467" marB="35467"/>
                </a:tc>
                <a:extLst>
                  <a:ext uri="{0D108BD9-81ED-4DB2-BD59-A6C34878D82A}">
                    <a16:rowId xmlns:a16="http://schemas.microsoft.com/office/drawing/2014/main" val="3619390475"/>
                  </a:ext>
                </a:extLst>
              </a:tr>
              <a:tr h="227243">
                <a:tc>
                  <a:txBody>
                    <a:bodyPr/>
                    <a:lstStyle/>
                    <a:p>
                      <a:pPr marL="0" marR="0" algn="just">
                        <a:lnSpc>
                          <a:spcPct val="120000"/>
                        </a:lnSpc>
                        <a:spcBef>
                          <a:spcPts val="0"/>
                        </a:spcBef>
                        <a:spcAft>
                          <a:spcPts val="0"/>
                        </a:spcAft>
                      </a:pPr>
                      <a:r>
                        <a:rPr lang="en-US" sz="900" kern="100">
                          <a:effectLst/>
                        </a:rPr>
                        <a:t>GPIO</a:t>
                      </a:r>
                      <a:r>
                        <a:rPr lang="zh-CN" altLang="en-US" sz="900" kern="100">
                          <a:effectLst/>
                        </a:rPr>
                        <a:t>寄存器</a:t>
                      </a:r>
                      <a:endParaRPr lang="zh-CN" alt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sz="900" kern="100">
                          <a:effectLst/>
                        </a:rPr>
                        <a:t>0x00 6F80~0x00 6FFF</a:t>
                      </a:r>
                      <a:endParaRPr lang="en-US" sz="900" kern="100">
                        <a:effectLst/>
                        <a:latin typeface="Calibri" panose="020F0502020204030204" pitchFamily="34" charset="0"/>
                      </a:endParaRPr>
                    </a:p>
                  </a:txBody>
                  <a:tcPr marL="53200" marR="53200" marT="35467" marB="35467"/>
                </a:tc>
                <a:tc>
                  <a:txBody>
                    <a:bodyPr/>
                    <a:lstStyle/>
                    <a:p>
                      <a:pPr marL="0" marR="0" algn="ctr">
                        <a:lnSpc>
                          <a:spcPct val="120000"/>
                        </a:lnSpc>
                        <a:spcBef>
                          <a:spcPts val="0"/>
                        </a:spcBef>
                        <a:spcAft>
                          <a:spcPts val="0"/>
                        </a:spcAft>
                      </a:pPr>
                      <a:r>
                        <a:rPr lang="en-US" altLang="zh-CN" sz="900" kern="100" dirty="0">
                          <a:effectLst/>
                        </a:rPr>
                        <a:t>128</a:t>
                      </a:r>
                      <a:endParaRPr lang="zh-CN" altLang="en-US" sz="900" kern="100" dirty="0">
                        <a:effectLst/>
                        <a:latin typeface="Calibri" panose="020F0502020204030204" pitchFamily="34" charset="0"/>
                      </a:endParaRPr>
                    </a:p>
                  </a:txBody>
                  <a:tcPr marL="53200" marR="53200" marT="35467" marB="35467"/>
                </a:tc>
                <a:extLst>
                  <a:ext uri="{0D108BD9-81ED-4DB2-BD59-A6C34878D82A}">
                    <a16:rowId xmlns:a16="http://schemas.microsoft.com/office/drawing/2014/main" val="2020405723"/>
                  </a:ext>
                </a:extLst>
              </a:tr>
            </a:tbl>
          </a:graphicData>
        </a:graphic>
      </p:graphicFrame>
      <p:sp>
        <p:nvSpPr>
          <p:cNvPr id="7" name="矩形 6"/>
          <p:cNvSpPr/>
          <p:nvPr/>
        </p:nvSpPr>
        <p:spPr>
          <a:xfrm>
            <a:off x="183955" y="843558"/>
            <a:ext cx="3019893" cy="3170099"/>
          </a:xfrm>
          <a:prstGeom prst="rect">
            <a:avLst/>
          </a:prstGeom>
        </p:spPr>
        <p:txBody>
          <a:bodyPr wrap="square">
            <a:spAutoFit/>
          </a:bodyPr>
          <a:lstStyle/>
          <a:p>
            <a:pPr algn="just"/>
            <a:r>
              <a:rPr lang="en-US" altLang="zh-CN" sz="2000" kern="100" dirty="0">
                <a:latin typeface="+mn-ea"/>
              </a:rPr>
              <a:t>6.</a:t>
            </a:r>
            <a:r>
              <a:rPr lang="zh-CN" altLang="en-US" sz="2000" kern="100" dirty="0">
                <a:latin typeface="+mn-ea"/>
              </a:rPr>
              <a:t>外设帧</a:t>
            </a:r>
            <a:r>
              <a:rPr lang="en-US" altLang="zh-CN" sz="2000" kern="100" dirty="0">
                <a:latin typeface="+mn-ea"/>
              </a:rPr>
              <a:t>PF</a:t>
            </a:r>
          </a:p>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片内具有</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个外设帧</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和外设帧</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，专门用于外设寄存器的映像空间。除了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寄存器之外，其他寄存器均放在了这些外设帧内，具体的分布情况如表</a:t>
            </a:r>
            <a:r>
              <a:rPr lang="en-US" altLang="zh-CN" sz="2000" kern="100" dirty="0">
                <a:solidFill>
                  <a:schemeClr val="tx1">
                    <a:lumMod val="65000"/>
                    <a:lumOff val="35000"/>
                  </a:schemeClr>
                </a:solidFill>
                <a:latin typeface="+mn-ea"/>
              </a:rPr>
              <a:t>4-4</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4-5</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4-6</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4-7</a:t>
            </a:r>
            <a:r>
              <a:rPr lang="zh-CN" altLang="en-US" sz="20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290527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5" name="矩形 4"/>
          <p:cNvSpPr/>
          <p:nvPr/>
        </p:nvSpPr>
        <p:spPr>
          <a:xfrm>
            <a:off x="4283968" y="4153174"/>
            <a:ext cx="3793025" cy="362792"/>
          </a:xfrm>
          <a:prstGeom prst="rect">
            <a:avLst/>
          </a:prstGeom>
        </p:spPr>
        <p:txBody>
          <a:bodyPr wrap="none">
            <a:spAutoFit/>
          </a:bodyPr>
          <a:lstStyle/>
          <a:p>
            <a:pPr algn="ctr">
              <a:lnSpc>
                <a:spcPct val="120000"/>
              </a:lnSpc>
            </a:pPr>
            <a:r>
              <a:rPr lang="zh-CN" altLang="en-US" sz="1600" kern="100" dirty="0">
                <a:latin typeface="+mn-ea"/>
              </a:rPr>
              <a:t>表</a:t>
            </a:r>
            <a:r>
              <a:rPr lang="en-US" altLang="zh-CN" sz="1600" kern="100" dirty="0">
                <a:latin typeface="+mn-ea"/>
              </a:rPr>
              <a:t>4-6 </a:t>
            </a:r>
            <a:r>
              <a:rPr lang="zh-CN" altLang="en-US" sz="1600" kern="100" dirty="0">
                <a:latin typeface="+mn-ea"/>
              </a:rPr>
              <a:t>外设帧</a:t>
            </a:r>
            <a:r>
              <a:rPr lang="en-US" altLang="zh-CN" sz="1600" kern="100" dirty="0">
                <a:latin typeface="+mn-ea"/>
              </a:rPr>
              <a:t>2</a:t>
            </a:r>
            <a:r>
              <a:rPr lang="zh-CN" altLang="en-US" sz="1600" kern="100" dirty="0">
                <a:latin typeface="+mn-ea"/>
              </a:rPr>
              <a:t>各寄存器的映像分布情况</a:t>
            </a:r>
            <a:endParaRPr lang="zh-CN" altLang="en-US" sz="1600" kern="100" dirty="0">
              <a:effectLst/>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83443791"/>
              </p:ext>
            </p:extLst>
          </p:nvPr>
        </p:nvGraphicFramePr>
        <p:xfrm>
          <a:off x="3725918" y="1128606"/>
          <a:ext cx="5094553" cy="2914200"/>
        </p:xfrm>
        <a:graphic>
          <a:graphicData uri="http://schemas.openxmlformats.org/drawingml/2006/table">
            <a:tbl>
              <a:tblPr>
                <a:tableStyleId>{5C22544A-7EE6-4342-B048-85BDC9FD1C3A}</a:tableStyleId>
              </a:tblPr>
              <a:tblGrid>
                <a:gridCol w="1360816">
                  <a:extLst>
                    <a:ext uri="{9D8B030D-6E8A-4147-A177-3AD203B41FA5}">
                      <a16:colId xmlns:a16="http://schemas.microsoft.com/office/drawing/2014/main" val="161445098"/>
                    </a:ext>
                  </a:extLst>
                </a:gridCol>
                <a:gridCol w="2220400">
                  <a:extLst>
                    <a:ext uri="{9D8B030D-6E8A-4147-A177-3AD203B41FA5}">
                      <a16:colId xmlns:a16="http://schemas.microsoft.com/office/drawing/2014/main" val="334901402"/>
                    </a:ext>
                  </a:extLst>
                </a:gridCol>
                <a:gridCol w="1513337">
                  <a:extLst>
                    <a:ext uri="{9D8B030D-6E8A-4147-A177-3AD203B41FA5}">
                      <a16:colId xmlns:a16="http://schemas.microsoft.com/office/drawing/2014/main" val="2395291980"/>
                    </a:ext>
                  </a:extLst>
                </a:gridCol>
              </a:tblGrid>
              <a:tr h="323468">
                <a:tc>
                  <a:txBody>
                    <a:bodyPr/>
                    <a:lstStyle/>
                    <a:p>
                      <a:pPr marL="0" marR="0" algn="ctr">
                        <a:lnSpc>
                          <a:spcPct val="120000"/>
                        </a:lnSpc>
                        <a:spcBef>
                          <a:spcPts val="0"/>
                        </a:spcBef>
                        <a:spcAft>
                          <a:spcPts val="0"/>
                        </a:spcAft>
                      </a:pPr>
                      <a:r>
                        <a:rPr lang="zh-CN" altLang="en-US" sz="1200" kern="100">
                          <a:effectLst/>
                        </a:rPr>
                        <a:t>名称</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zh-CN" altLang="en-US" sz="1200" kern="100">
                          <a:effectLst/>
                        </a:rPr>
                        <a:t>地址范围</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zh-CN" altLang="en-US" sz="1200" kern="100">
                          <a:effectLst/>
                        </a:rPr>
                        <a:t>大小</a:t>
                      </a: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1853820789"/>
                  </a:ext>
                </a:extLst>
              </a:tr>
              <a:tr h="323468">
                <a:tc>
                  <a:txBody>
                    <a:bodyPr/>
                    <a:lstStyle/>
                    <a:p>
                      <a:pPr marL="0" marR="0" algn="just">
                        <a:lnSpc>
                          <a:spcPct val="120000"/>
                        </a:lnSpc>
                        <a:spcBef>
                          <a:spcPts val="0"/>
                        </a:spcBef>
                        <a:spcAft>
                          <a:spcPts val="0"/>
                        </a:spcAft>
                      </a:pPr>
                      <a:r>
                        <a:rPr lang="zh-CN" altLang="en-US" sz="1200" kern="100">
                          <a:effectLst/>
                        </a:rPr>
                        <a:t>系统控制寄存器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7010~0x00 702F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32</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799391297"/>
                  </a:ext>
                </a:extLst>
              </a:tr>
              <a:tr h="323468">
                <a:tc>
                  <a:txBody>
                    <a:bodyPr/>
                    <a:lstStyle/>
                    <a:p>
                      <a:pPr marL="0" marR="0" algn="just">
                        <a:lnSpc>
                          <a:spcPct val="120000"/>
                        </a:lnSpc>
                        <a:spcBef>
                          <a:spcPts val="0"/>
                        </a:spcBef>
                        <a:spcAft>
                          <a:spcPts val="0"/>
                        </a:spcAft>
                      </a:pPr>
                      <a:r>
                        <a:rPr lang="en-US" sz="1200" kern="100">
                          <a:effectLst/>
                        </a:rPr>
                        <a:t>SPI-A</a:t>
                      </a:r>
                      <a:r>
                        <a:rPr lang="zh-CN" altLang="en-US" sz="1200" kern="100">
                          <a:effectLst/>
                        </a:rPr>
                        <a:t>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7040~0x00 704F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4017438860"/>
                  </a:ext>
                </a:extLst>
              </a:tr>
              <a:tr h="323468">
                <a:tc>
                  <a:txBody>
                    <a:bodyPr/>
                    <a:lstStyle/>
                    <a:p>
                      <a:pPr marL="0" marR="0" algn="just">
                        <a:lnSpc>
                          <a:spcPct val="120000"/>
                        </a:lnSpc>
                        <a:spcBef>
                          <a:spcPts val="0"/>
                        </a:spcBef>
                        <a:spcAft>
                          <a:spcPts val="0"/>
                        </a:spcAft>
                      </a:pPr>
                      <a:r>
                        <a:rPr lang="en-US" sz="1200" kern="100" dirty="0">
                          <a:effectLst/>
                        </a:rPr>
                        <a:t>SCI-A</a:t>
                      </a:r>
                      <a:r>
                        <a:rPr lang="zh-CN" altLang="en-US" sz="1200" kern="100" dirty="0">
                          <a:effectLst/>
                        </a:rPr>
                        <a:t>寄存器</a:t>
                      </a:r>
                      <a:endParaRPr lang="zh-CN" altLang="en-US" sz="1200" kern="100" dirty="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7050~0x00 705F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4172651413"/>
                  </a:ext>
                </a:extLst>
              </a:tr>
              <a:tr h="323468">
                <a:tc>
                  <a:txBody>
                    <a:bodyPr/>
                    <a:lstStyle/>
                    <a:p>
                      <a:pPr marL="0" marR="0" algn="just">
                        <a:lnSpc>
                          <a:spcPct val="120000"/>
                        </a:lnSpc>
                        <a:spcBef>
                          <a:spcPts val="0"/>
                        </a:spcBef>
                        <a:spcAft>
                          <a:spcPts val="0"/>
                        </a:spcAft>
                      </a:pPr>
                      <a:r>
                        <a:rPr lang="zh-CN" altLang="en-US" sz="1200" kern="100">
                          <a:effectLst/>
                        </a:rPr>
                        <a:t>外部中断寄存器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7070~0x00 707F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3978565642"/>
                  </a:ext>
                </a:extLst>
              </a:tr>
              <a:tr h="323468">
                <a:tc>
                  <a:txBody>
                    <a:bodyPr/>
                    <a:lstStyle/>
                    <a:p>
                      <a:pPr marL="0" marR="0" algn="just">
                        <a:lnSpc>
                          <a:spcPct val="120000"/>
                        </a:lnSpc>
                        <a:spcBef>
                          <a:spcPts val="0"/>
                        </a:spcBef>
                        <a:spcAft>
                          <a:spcPts val="0"/>
                        </a:spcAft>
                      </a:pPr>
                      <a:r>
                        <a:rPr lang="en-US" sz="1200" kern="100">
                          <a:effectLst/>
                        </a:rPr>
                        <a:t>ADC</a:t>
                      </a:r>
                      <a:r>
                        <a:rPr lang="zh-CN" altLang="en-US" sz="1200" kern="100">
                          <a:effectLst/>
                        </a:rPr>
                        <a:t>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dirty="0">
                          <a:effectLst/>
                        </a:rPr>
                        <a:t>0x00 7100~0x00 711F</a:t>
                      </a:r>
                      <a:endParaRPr lang="en-US" sz="1200" kern="100" dirty="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32</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2229002718"/>
                  </a:ext>
                </a:extLst>
              </a:tr>
              <a:tr h="323468">
                <a:tc>
                  <a:txBody>
                    <a:bodyPr/>
                    <a:lstStyle/>
                    <a:p>
                      <a:pPr marL="0" marR="0" algn="just">
                        <a:lnSpc>
                          <a:spcPct val="120000"/>
                        </a:lnSpc>
                        <a:spcBef>
                          <a:spcPts val="0"/>
                        </a:spcBef>
                        <a:spcAft>
                          <a:spcPts val="0"/>
                        </a:spcAft>
                      </a:pPr>
                      <a:r>
                        <a:rPr lang="en-US" sz="1200" kern="100">
                          <a:effectLst/>
                        </a:rPr>
                        <a:t>SCI-B</a:t>
                      </a:r>
                      <a:r>
                        <a:rPr lang="zh-CN" altLang="en-US" sz="1200" kern="100">
                          <a:effectLst/>
                        </a:rPr>
                        <a:t>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7750~0x00 775F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889223153"/>
                  </a:ext>
                </a:extLst>
              </a:tr>
              <a:tr h="323468">
                <a:tc>
                  <a:txBody>
                    <a:bodyPr/>
                    <a:lstStyle/>
                    <a:p>
                      <a:pPr marL="0" marR="0" algn="just">
                        <a:lnSpc>
                          <a:spcPct val="120000"/>
                        </a:lnSpc>
                        <a:spcBef>
                          <a:spcPts val="0"/>
                        </a:spcBef>
                        <a:spcAft>
                          <a:spcPts val="0"/>
                        </a:spcAft>
                      </a:pPr>
                      <a:r>
                        <a:rPr lang="en-US" sz="1200" kern="100">
                          <a:effectLst/>
                        </a:rPr>
                        <a:t>SCI-C</a:t>
                      </a:r>
                      <a:r>
                        <a:rPr lang="zh-CN" altLang="en-US" sz="1200" kern="100">
                          <a:effectLst/>
                        </a:rPr>
                        <a:t>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7770~0x00 777F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a:effectLst/>
                        </a:rPr>
                        <a:t>16</a:t>
                      </a:r>
                      <a:endParaRPr lang="zh-CN" altLang="en-US" sz="1200" kern="100">
                        <a:effectLst/>
                        <a:latin typeface="Calibri" panose="020F0502020204030204" pitchFamily="34" charset="0"/>
                      </a:endParaRPr>
                    </a:p>
                  </a:txBody>
                  <a:tcPr marL="78258" marR="78258" marT="52172" marB="52172"/>
                </a:tc>
                <a:extLst>
                  <a:ext uri="{0D108BD9-81ED-4DB2-BD59-A6C34878D82A}">
                    <a16:rowId xmlns:a16="http://schemas.microsoft.com/office/drawing/2014/main" val="2617714711"/>
                  </a:ext>
                </a:extLst>
              </a:tr>
              <a:tr h="323468">
                <a:tc>
                  <a:txBody>
                    <a:bodyPr/>
                    <a:lstStyle/>
                    <a:p>
                      <a:pPr marL="0" marR="0" algn="just">
                        <a:lnSpc>
                          <a:spcPct val="120000"/>
                        </a:lnSpc>
                        <a:spcBef>
                          <a:spcPts val="0"/>
                        </a:spcBef>
                        <a:spcAft>
                          <a:spcPts val="0"/>
                        </a:spcAft>
                      </a:pPr>
                      <a:r>
                        <a:rPr lang="en-US" sz="1200" kern="100">
                          <a:effectLst/>
                        </a:rPr>
                        <a:t>I2C-A</a:t>
                      </a:r>
                      <a:r>
                        <a:rPr lang="zh-CN" altLang="en-US" sz="1200" kern="100">
                          <a:effectLst/>
                        </a:rPr>
                        <a:t>寄存器</a:t>
                      </a:r>
                      <a:endParaRPr lang="zh-CN" alt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sz="1200" kern="100">
                          <a:effectLst/>
                        </a:rPr>
                        <a:t>0x00 7900~0x00 793F</a:t>
                      </a:r>
                      <a:endParaRPr lang="en-US" sz="1200" kern="100">
                        <a:effectLst/>
                        <a:latin typeface="Calibri" panose="020F0502020204030204" pitchFamily="34" charset="0"/>
                      </a:endParaRPr>
                    </a:p>
                  </a:txBody>
                  <a:tcPr marL="78258" marR="78258" marT="52172" marB="52172"/>
                </a:tc>
                <a:tc>
                  <a:txBody>
                    <a:bodyPr/>
                    <a:lstStyle/>
                    <a:p>
                      <a:pPr marL="0" marR="0" algn="ctr">
                        <a:lnSpc>
                          <a:spcPct val="120000"/>
                        </a:lnSpc>
                        <a:spcBef>
                          <a:spcPts val="0"/>
                        </a:spcBef>
                        <a:spcAft>
                          <a:spcPts val="0"/>
                        </a:spcAft>
                      </a:pPr>
                      <a:r>
                        <a:rPr lang="en-US" altLang="zh-CN" sz="1200" kern="100" dirty="0">
                          <a:effectLst/>
                        </a:rPr>
                        <a:t>64</a:t>
                      </a:r>
                      <a:endParaRPr lang="zh-CN" altLang="en-US" sz="1200" kern="100" dirty="0">
                        <a:effectLst/>
                        <a:latin typeface="Calibri" panose="020F0502020204030204" pitchFamily="34" charset="0"/>
                      </a:endParaRPr>
                    </a:p>
                  </a:txBody>
                  <a:tcPr marL="78258" marR="78258" marT="52172" marB="52172"/>
                </a:tc>
                <a:extLst>
                  <a:ext uri="{0D108BD9-81ED-4DB2-BD59-A6C34878D82A}">
                    <a16:rowId xmlns:a16="http://schemas.microsoft.com/office/drawing/2014/main" val="1640095090"/>
                  </a:ext>
                </a:extLst>
              </a:tr>
            </a:tbl>
          </a:graphicData>
        </a:graphic>
      </p:graphicFrame>
      <p:sp>
        <p:nvSpPr>
          <p:cNvPr id="7" name="矩形 6"/>
          <p:cNvSpPr/>
          <p:nvPr/>
        </p:nvSpPr>
        <p:spPr>
          <a:xfrm>
            <a:off x="183955" y="843558"/>
            <a:ext cx="3019893" cy="3170099"/>
          </a:xfrm>
          <a:prstGeom prst="rect">
            <a:avLst/>
          </a:prstGeom>
        </p:spPr>
        <p:txBody>
          <a:bodyPr wrap="square">
            <a:spAutoFit/>
          </a:bodyPr>
          <a:lstStyle/>
          <a:p>
            <a:pPr algn="just"/>
            <a:r>
              <a:rPr lang="en-US" altLang="zh-CN" sz="2000" kern="100" dirty="0">
                <a:latin typeface="+mn-ea"/>
              </a:rPr>
              <a:t>6.</a:t>
            </a:r>
            <a:r>
              <a:rPr lang="zh-CN" altLang="en-US" sz="2000" kern="100" dirty="0">
                <a:latin typeface="+mn-ea"/>
              </a:rPr>
              <a:t>外设帧</a:t>
            </a:r>
            <a:r>
              <a:rPr lang="en-US" altLang="zh-CN" sz="2000" kern="100" dirty="0">
                <a:latin typeface="+mn-ea"/>
              </a:rPr>
              <a:t>PF</a:t>
            </a:r>
          </a:p>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片内具有</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个外设帧</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和外设帧</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，专门用于外设寄存器的映像空间。除了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寄存器之外，其他寄存器均放在了这些外设帧内，具体的分布情况如表</a:t>
            </a:r>
            <a:r>
              <a:rPr lang="en-US" altLang="zh-CN" sz="2000" kern="100" dirty="0">
                <a:solidFill>
                  <a:schemeClr val="tx1">
                    <a:lumMod val="65000"/>
                    <a:lumOff val="35000"/>
                  </a:schemeClr>
                </a:solidFill>
                <a:latin typeface="+mn-ea"/>
              </a:rPr>
              <a:t>4-4</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4-5</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4-6</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4-7</a:t>
            </a:r>
            <a:r>
              <a:rPr lang="zh-CN" altLang="en-US" sz="20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32727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5" name="矩形 4"/>
          <p:cNvSpPr/>
          <p:nvPr/>
        </p:nvSpPr>
        <p:spPr>
          <a:xfrm>
            <a:off x="4461957" y="4369198"/>
            <a:ext cx="3793025" cy="362792"/>
          </a:xfrm>
          <a:prstGeom prst="rect">
            <a:avLst/>
          </a:prstGeom>
        </p:spPr>
        <p:txBody>
          <a:bodyPr wrap="none">
            <a:spAutoFit/>
          </a:bodyPr>
          <a:lstStyle/>
          <a:p>
            <a:pPr algn="ctr">
              <a:lnSpc>
                <a:spcPct val="120000"/>
              </a:lnSpc>
            </a:pPr>
            <a:r>
              <a:rPr lang="zh-CN" altLang="en-US" sz="1600" kern="100" dirty="0">
                <a:latin typeface="+mn-ea"/>
              </a:rPr>
              <a:t>表</a:t>
            </a:r>
            <a:r>
              <a:rPr lang="en-US" altLang="zh-CN" sz="1600" kern="100" dirty="0">
                <a:latin typeface="+mn-ea"/>
              </a:rPr>
              <a:t>4-6 </a:t>
            </a:r>
            <a:r>
              <a:rPr lang="zh-CN" altLang="en-US" sz="1600" kern="100" dirty="0">
                <a:latin typeface="+mn-ea"/>
              </a:rPr>
              <a:t>外设帧</a:t>
            </a:r>
            <a:r>
              <a:rPr lang="en-US" altLang="zh-CN" sz="1600" kern="100" dirty="0">
                <a:latin typeface="+mn-ea"/>
              </a:rPr>
              <a:t>2</a:t>
            </a:r>
            <a:r>
              <a:rPr lang="zh-CN" altLang="en-US" sz="1600" kern="100" dirty="0">
                <a:latin typeface="+mn-ea"/>
              </a:rPr>
              <a:t>各寄存器的映像分布情况</a:t>
            </a:r>
            <a:endParaRPr lang="zh-CN" altLang="en-US" sz="1600" kern="100" dirty="0">
              <a:effectLst/>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2910779921"/>
              </p:ext>
            </p:extLst>
          </p:nvPr>
        </p:nvGraphicFramePr>
        <p:xfrm>
          <a:off x="3605815" y="1203602"/>
          <a:ext cx="5142649" cy="3024333"/>
        </p:xfrm>
        <a:graphic>
          <a:graphicData uri="http://schemas.openxmlformats.org/drawingml/2006/table">
            <a:tbl>
              <a:tblPr>
                <a:tableStyleId>{5C22544A-7EE6-4342-B048-85BDC9FD1C3A}</a:tableStyleId>
              </a:tblPr>
              <a:tblGrid>
                <a:gridCol w="2442975">
                  <a:extLst>
                    <a:ext uri="{9D8B030D-6E8A-4147-A177-3AD203B41FA5}">
                      <a16:colId xmlns:a16="http://schemas.microsoft.com/office/drawing/2014/main" val="1296222992"/>
                    </a:ext>
                  </a:extLst>
                </a:gridCol>
                <a:gridCol w="1707260">
                  <a:extLst>
                    <a:ext uri="{9D8B030D-6E8A-4147-A177-3AD203B41FA5}">
                      <a16:colId xmlns:a16="http://schemas.microsoft.com/office/drawing/2014/main" val="940707040"/>
                    </a:ext>
                  </a:extLst>
                </a:gridCol>
                <a:gridCol w="992414">
                  <a:extLst>
                    <a:ext uri="{9D8B030D-6E8A-4147-A177-3AD203B41FA5}">
                      <a16:colId xmlns:a16="http://schemas.microsoft.com/office/drawing/2014/main" val="4047484712"/>
                    </a:ext>
                  </a:extLst>
                </a:gridCol>
              </a:tblGrid>
              <a:tr h="336037">
                <a:tc>
                  <a:txBody>
                    <a:bodyPr/>
                    <a:lstStyle/>
                    <a:p>
                      <a:pPr marL="0" marR="0" algn="ctr">
                        <a:lnSpc>
                          <a:spcPct val="120000"/>
                        </a:lnSpc>
                        <a:spcBef>
                          <a:spcPts val="0"/>
                        </a:spcBef>
                        <a:spcAft>
                          <a:spcPts val="0"/>
                        </a:spcAft>
                      </a:pPr>
                      <a:r>
                        <a:rPr lang="zh-CN" altLang="en-US" sz="1200" kern="100">
                          <a:effectLst/>
                        </a:rPr>
                        <a:t>名称</a:t>
                      </a:r>
                      <a:endParaRPr lang="zh-CN" alt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zh-CN" altLang="en-US" sz="1200" kern="100">
                          <a:effectLst/>
                        </a:rPr>
                        <a:t>地址范围</a:t>
                      </a:r>
                      <a:endParaRPr lang="zh-CN" alt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zh-CN" altLang="en-US" sz="1200" kern="100">
                          <a:effectLst/>
                        </a:rPr>
                        <a:t>大小</a:t>
                      </a:r>
                      <a:r>
                        <a:rPr lang="en-US" altLang="zh-CN" sz="1200" kern="100">
                          <a:effectLst/>
                        </a:rPr>
                        <a:t>(×16)</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3616505389"/>
                  </a:ext>
                </a:extLst>
              </a:tr>
              <a:tr h="336037">
                <a:tc>
                  <a:txBody>
                    <a:bodyPr/>
                    <a:lstStyle/>
                    <a:p>
                      <a:pPr marL="0" marR="0" algn="just">
                        <a:lnSpc>
                          <a:spcPct val="120000"/>
                        </a:lnSpc>
                        <a:spcBef>
                          <a:spcPts val="0"/>
                        </a:spcBef>
                        <a:spcAft>
                          <a:spcPts val="0"/>
                        </a:spcAft>
                      </a:pPr>
                      <a:r>
                        <a:rPr lang="en-US" sz="1200" kern="100">
                          <a:effectLst/>
                        </a:rPr>
                        <a:t>McBSP-A</a:t>
                      </a:r>
                      <a:r>
                        <a:rPr lang="zh-CN" altLang="en-US" sz="1200" kern="100">
                          <a:effectLst/>
                        </a:rPr>
                        <a:t>寄存器（</a:t>
                      </a:r>
                      <a:r>
                        <a:rPr lang="en-US" sz="1200" kern="100">
                          <a:effectLst/>
                        </a:rPr>
                        <a:t>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0x5000~0x503F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3697280146"/>
                  </a:ext>
                </a:extLst>
              </a:tr>
              <a:tr h="336037">
                <a:tc>
                  <a:txBody>
                    <a:bodyPr/>
                    <a:lstStyle/>
                    <a:p>
                      <a:pPr marL="0" marR="0" algn="just">
                        <a:lnSpc>
                          <a:spcPct val="120000"/>
                        </a:lnSpc>
                        <a:spcBef>
                          <a:spcPts val="0"/>
                        </a:spcBef>
                        <a:spcAft>
                          <a:spcPts val="0"/>
                        </a:spcAft>
                      </a:pPr>
                      <a:r>
                        <a:rPr lang="en-US" sz="1200" kern="100">
                          <a:effectLst/>
                        </a:rPr>
                        <a:t>McBSP-B</a:t>
                      </a:r>
                      <a:r>
                        <a:rPr lang="zh-CN" altLang="en-US" sz="1200" kern="100">
                          <a:effectLst/>
                        </a:rPr>
                        <a:t>寄存器（</a:t>
                      </a:r>
                      <a:r>
                        <a:rPr lang="en-US" sz="1200" kern="100">
                          <a:effectLst/>
                        </a:rPr>
                        <a:t>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0x5040~0x507F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2059255522"/>
                  </a:ext>
                </a:extLst>
              </a:tr>
              <a:tr h="336037">
                <a:tc>
                  <a:txBody>
                    <a:bodyPr/>
                    <a:lstStyle/>
                    <a:p>
                      <a:pPr marL="0" marR="0" algn="just">
                        <a:lnSpc>
                          <a:spcPct val="120000"/>
                        </a:lnSpc>
                        <a:spcBef>
                          <a:spcPts val="0"/>
                        </a:spcBef>
                        <a:spcAft>
                          <a:spcPts val="0"/>
                        </a:spcAft>
                      </a:pPr>
                      <a:r>
                        <a:rPr lang="en-US" sz="1200" kern="100">
                          <a:effectLst/>
                        </a:rPr>
                        <a:t>ePWM1+HRPWM1（DMA）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dirty="0">
                          <a:effectLst/>
                        </a:rPr>
                        <a:t>0x5800~0x583F</a:t>
                      </a:r>
                      <a:endParaRPr lang="en-US" sz="1200" kern="100" dirty="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3809670"/>
                  </a:ext>
                </a:extLst>
              </a:tr>
              <a:tr h="336037">
                <a:tc>
                  <a:txBody>
                    <a:bodyPr/>
                    <a:lstStyle/>
                    <a:p>
                      <a:pPr marL="0" marR="0" algn="just">
                        <a:lnSpc>
                          <a:spcPct val="120000"/>
                        </a:lnSpc>
                        <a:spcBef>
                          <a:spcPts val="0"/>
                        </a:spcBef>
                        <a:spcAft>
                          <a:spcPts val="0"/>
                        </a:spcAft>
                      </a:pPr>
                      <a:r>
                        <a:rPr lang="en-US" sz="1200" kern="100">
                          <a:effectLst/>
                        </a:rPr>
                        <a:t>ePWM2+HRPWM2（DMA）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0x5840~0x587F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422903848"/>
                  </a:ext>
                </a:extLst>
              </a:tr>
              <a:tr h="336037">
                <a:tc>
                  <a:txBody>
                    <a:bodyPr/>
                    <a:lstStyle/>
                    <a:p>
                      <a:pPr marL="0" marR="0" algn="just">
                        <a:lnSpc>
                          <a:spcPct val="120000"/>
                        </a:lnSpc>
                        <a:spcBef>
                          <a:spcPts val="0"/>
                        </a:spcBef>
                        <a:spcAft>
                          <a:spcPts val="0"/>
                        </a:spcAft>
                      </a:pPr>
                      <a:r>
                        <a:rPr lang="en-US" sz="1200" kern="100">
                          <a:effectLst/>
                        </a:rPr>
                        <a:t>ePWM3+HRPWM3（DMA）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0x5880~0x58BF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818269847"/>
                  </a:ext>
                </a:extLst>
              </a:tr>
              <a:tr h="336037">
                <a:tc>
                  <a:txBody>
                    <a:bodyPr/>
                    <a:lstStyle/>
                    <a:p>
                      <a:pPr marL="0" marR="0" algn="just">
                        <a:lnSpc>
                          <a:spcPct val="120000"/>
                        </a:lnSpc>
                        <a:spcBef>
                          <a:spcPts val="0"/>
                        </a:spcBef>
                        <a:spcAft>
                          <a:spcPts val="0"/>
                        </a:spcAft>
                      </a:pPr>
                      <a:r>
                        <a:rPr lang="en-US" sz="1200" kern="100">
                          <a:effectLst/>
                        </a:rPr>
                        <a:t>ePWM4+HRPWM4（DMA）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0x58C0~0x58FF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4183520002"/>
                  </a:ext>
                </a:extLst>
              </a:tr>
              <a:tr h="336037">
                <a:tc>
                  <a:txBody>
                    <a:bodyPr/>
                    <a:lstStyle/>
                    <a:p>
                      <a:pPr marL="0" marR="0" algn="just">
                        <a:lnSpc>
                          <a:spcPct val="120000"/>
                        </a:lnSpc>
                        <a:spcBef>
                          <a:spcPts val="0"/>
                        </a:spcBef>
                        <a:spcAft>
                          <a:spcPts val="0"/>
                        </a:spcAft>
                      </a:pPr>
                      <a:r>
                        <a:rPr lang="en-US" sz="1200" kern="100">
                          <a:effectLst/>
                        </a:rPr>
                        <a:t>ePWM5+HRPWM5（DMA）</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0x5900~0x593F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a:effectLst/>
                        </a:rPr>
                        <a:t>64</a:t>
                      </a:r>
                      <a:endParaRPr lang="zh-CN" altLang="en-US" sz="1200" kern="100">
                        <a:effectLst/>
                        <a:latin typeface="Calibri" panose="020F0502020204030204" pitchFamily="34" charset="0"/>
                      </a:endParaRPr>
                    </a:p>
                  </a:txBody>
                  <a:tcPr marL="81299" marR="81299" marT="54200" marB="54200"/>
                </a:tc>
                <a:extLst>
                  <a:ext uri="{0D108BD9-81ED-4DB2-BD59-A6C34878D82A}">
                    <a16:rowId xmlns:a16="http://schemas.microsoft.com/office/drawing/2014/main" val="1693576972"/>
                  </a:ext>
                </a:extLst>
              </a:tr>
              <a:tr h="336037">
                <a:tc>
                  <a:txBody>
                    <a:bodyPr/>
                    <a:lstStyle/>
                    <a:p>
                      <a:pPr marL="0" marR="0" algn="just">
                        <a:lnSpc>
                          <a:spcPct val="120000"/>
                        </a:lnSpc>
                        <a:spcBef>
                          <a:spcPts val="0"/>
                        </a:spcBef>
                        <a:spcAft>
                          <a:spcPts val="0"/>
                        </a:spcAft>
                      </a:pPr>
                      <a:r>
                        <a:rPr lang="en-US" sz="1200" kern="100" dirty="0">
                          <a:effectLst/>
                        </a:rPr>
                        <a:t>ePWM6+HRPWM6（DMA）</a:t>
                      </a:r>
                      <a:endParaRPr lang="en-US" sz="1200" kern="100" dirty="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sz="1200" kern="100">
                          <a:effectLst/>
                        </a:rPr>
                        <a:t>0x5940~0x597F</a:t>
                      </a:r>
                      <a:endParaRPr lang="en-US" sz="1200" kern="100">
                        <a:effectLst/>
                        <a:latin typeface="Calibri" panose="020F0502020204030204" pitchFamily="34" charset="0"/>
                      </a:endParaRPr>
                    </a:p>
                  </a:txBody>
                  <a:tcPr marL="81299" marR="81299" marT="54200" marB="54200"/>
                </a:tc>
                <a:tc>
                  <a:txBody>
                    <a:bodyPr/>
                    <a:lstStyle/>
                    <a:p>
                      <a:pPr marL="0" marR="0" algn="ctr">
                        <a:lnSpc>
                          <a:spcPct val="120000"/>
                        </a:lnSpc>
                        <a:spcBef>
                          <a:spcPts val="0"/>
                        </a:spcBef>
                        <a:spcAft>
                          <a:spcPts val="0"/>
                        </a:spcAft>
                      </a:pPr>
                      <a:r>
                        <a:rPr lang="en-US" altLang="zh-CN" sz="1200" kern="100" dirty="0">
                          <a:effectLst/>
                        </a:rPr>
                        <a:t>64</a:t>
                      </a:r>
                      <a:endParaRPr lang="zh-CN" altLang="en-US" sz="1200" kern="100" dirty="0">
                        <a:effectLst/>
                        <a:latin typeface="Calibri" panose="020F0502020204030204" pitchFamily="34" charset="0"/>
                      </a:endParaRPr>
                    </a:p>
                  </a:txBody>
                  <a:tcPr marL="81299" marR="81299" marT="54200" marB="54200"/>
                </a:tc>
                <a:extLst>
                  <a:ext uri="{0D108BD9-81ED-4DB2-BD59-A6C34878D82A}">
                    <a16:rowId xmlns:a16="http://schemas.microsoft.com/office/drawing/2014/main" val="3752244916"/>
                  </a:ext>
                </a:extLst>
              </a:tr>
            </a:tbl>
          </a:graphicData>
        </a:graphic>
      </p:graphicFrame>
      <p:sp>
        <p:nvSpPr>
          <p:cNvPr id="7" name="矩形 6"/>
          <p:cNvSpPr/>
          <p:nvPr/>
        </p:nvSpPr>
        <p:spPr>
          <a:xfrm>
            <a:off x="183955" y="843558"/>
            <a:ext cx="3019893" cy="3170099"/>
          </a:xfrm>
          <a:prstGeom prst="rect">
            <a:avLst/>
          </a:prstGeom>
        </p:spPr>
        <p:txBody>
          <a:bodyPr wrap="square">
            <a:spAutoFit/>
          </a:bodyPr>
          <a:lstStyle/>
          <a:p>
            <a:pPr algn="just"/>
            <a:r>
              <a:rPr lang="en-US" altLang="zh-CN" sz="2000" kern="100" dirty="0">
                <a:latin typeface="+mn-ea"/>
              </a:rPr>
              <a:t>6.</a:t>
            </a:r>
            <a:r>
              <a:rPr lang="zh-CN" altLang="en-US" sz="2000" kern="100" dirty="0">
                <a:latin typeface="+mn-ea"/>
              </a:rPr>
              <a:t>外设帧</a:t>
            </a:r>
            <a:r>
              <a:rPr lang="en-US" altLang="zh-CN" sz="2000" kern="100" dirty="0">
                <a:latin typeface="+mn-ea"/>
              </a:rPr>
              <a:t>PF</a:t>
            </a:r>
          </a:p>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片内具有</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个外设帧</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和外设帧</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，专门用于外设寄存器的映像空间。除了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寄存器之外，其他寄存器均放在了这些外设帧内，具体的分布情况如表</a:t>
            </a:r>
            <a:r>
              <a:rPr lang="en-US" altLang="zh-CN" sz="2000" kern="100" dirty="0">
                <a:solidFill>
                  <a:schemeClr val="tx1">
                    <a:lumMod val="65000"/>
                    <a:lumOff val="35000"/>
                  </a:schemeClr>
                </a:solidFill>
                <a:latin typeface="+mn-ea"/>
              </a:rPr>
              <a:t>4-4</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4-5</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4-6</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4-7</a:t>
            </a:r>
            <a:r>
              <a:rPr lang="zh-CN" altLang="en-US" sz="2000" kern="100" dirty="0">
                <a:solidFill>
                  <a:schemeClr val="tx1">
                    <a:lumMod val="65000"/>
                    <a:lumOff val="35000"/>
                  </a:schemeClr>
                </a:solidFill>
                <a:latin typeface="+mn-ea"/>
              </a:rPr>
              <a:t>所示。</a:t>
            </a:r>
          </a:p>
        </p:txBody>
      </p:sp>
    </p:spTree>
    <p:extLst>
      <p:ext uri="{BB962C8B-B14F-4D97-AF65-F5344CB8AC3E}">
        <p14:creationId xmlns:p14="http://schemas.microsoft.com/office/powerpoint/2010/main" val="3794498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的存储器</a:t>
            </a:r>
            <a:r>
              <a:rPr lang="en-US" altLang="zh-CN" dirty="0"/>
              <a:t>·</a:t>
            </a:r>
            <a:r>
              <a:rPr lang="zh-CN" altLang="en-US" dirty="0"/>
              <a:t>特点</a:t>
            </a:r>
          </a:p>
        </p:txBody>
      </p:sp>
      <p:sp>
        <p:nvSpPr>
          <p:cNvPr id="7" name="矩形 6"/>
          <p:cNvSpPr/>
          <p:nvPr/>
        </p:nvSpPr>
        <p:spPr>
          <a:xfrm>
            <a:off x="908961" y="843558"/>
            <a:ext cx="7844429" cy="3785652"/>
          </a:xfrm>
          <a:prstGeom prst="rect">
            <a:avLst/>
          </a:prstGeom>
        </p:spPr>
        <p:txBody>
          <a:bodyPr wrap="square">
            <a:spAutoFit/>
          </a:bodyPr>
          <a:lstStyle/>
          <a:p>
            <a:r>
              <a:rPr lang="zh-CN" altLang="en-US" sz="2000" dirty="0">
                <a:solidFill>
                  <a:schemeClr val="tx1">
                    <a:lumMod val="65000"/>
                    <a:lumOff val="35000"/>
                  </a:schemeClr>
                </a:solidFill>
                <a:latin typeface="+mn-ea"/>
              </a:rPr>
              <a:t>从上述表格可以看到：</a:t>
            </a:r>
          </a:p>
          <a:p>
            <a:pPr lvl="0"/>
            <a:r>
              <a:rPr lang="en-US" altLang="zh-CN" sz="2000" dirty="0" smtClean="0">
                <a:solidFill>
                  <a:schemeClr val="tx1">
                    <a:lumMod val="65000"/>
                    <a:lumOff val="35000"/>
                  </a:schemeClr>
                </a:solidFill>
                <a:latin typeface="+mn-ea"/>
              </a:rPr>
              <a:t>      1.</a:t>
            </a:r>
            <a:r>
              <a:rPr lang="zh-CN" altLang="en-US" sz="2000" dirty="0" smtClean="0">
                <a:solidFill>
                  <a:schemeClr val="tx1">
                    <a:lumMod val="65000"/>
                    <a:lumOff val="35000"/>
                  </a:schemeClr>
                </a:solidFill>
                <a:latin typeface="+mn-ea"/>
              </a:rPr>
              <a:t>外设</a:t>
            </a:r>
            <a:r>
              <a:rPr lang="zh-CN" altLang="en-US" sz="2000" dirty="0">
                <a:solidFill>
                  <a:schemeClr val="tx1">
                    <a:lumMod val="65000"/>
                    <a:lumOff val="35000"/>
                  </a:schemeClr>
                </a:solidFill>
                <a:latin typeface="+mn-ea"/>
              </a:rPr>
              <a:t>帧</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中有的寄存器受</a:t>
            </a:r>
            <a:r>
              <a:rPr lang="en-US" altLang="zh-CN" sz="2000" dirty="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指令的保护，而有的却不</a:t>
            </a:r>
            <a:r>
              <a:rPr lang="zh-CN" altLang="en-US" sz="2000" dirty="0" smtClean="0">
                <a:solidFill>
                  <a:schemeClr val="tx1">
                    <a:lumMod val="65000"/>
                    <a:lumOff val="35000"/>
                  </a:schemeClr>
                </a:solidFill>
                <a:latin typeface="+mn-ea"/>
              </a:rPr>
              <a:t>受</a:t>
            </a:r>
            <a:r>
              <a:rPr lang="en-US" altLang="zh-CN" sz="2000" dirty="0" smtClean="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指令的保护，外设帧</a:t>
            </a:r>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、外设帧</a:t>
            </a:r>
            <a:r>
              <a:rPr lang="en-US" altLang="zh-CN" sz="2000" dirty="0">
                <a:solidFill>
                  <a:schemeClr val="tx1">
                    <a:lumMod val="65000"/>
                    <a:lumOff val="35000"/>
                  </a:schemeClr>
                </a:solidFill>
                <a:latin typeface="+mn-ea"/>
              </a:rPr>
              <a:t>2</a:t>
            </a:r>
            <a:r>
              <a:rPr lang="zh-CN" altLang="en-US" sz="2000" dirty="0">
                <a:solidFill>
                  <a:schemeClr val="tx1">
                    <a:lumMod val="65000"/>
                    <a:lumOff val="35000"/>
                  </a:schemeClr>
                </a:solidFill>
                <a:latin typeface="+mn-ea"/>
              </a:rPr>
              <a:t>和外设帧</a:t>
            </a:r>
            <a:r>
              <a:rPr lang="en-US" altLang="zh-CN" sz="2000" dirty="0">
                <a:solidFill>
                  <a:schemeClr val="tx1">
                    <a:lumMod val="65000"/>
                    <a:lumOff val="35000"/>
                  </a:schemeClr>
                </a:solidFill>
                <a:latin typeface="+mn-ea"/>
              </a:rPr>
              <a:t>3</a:t>
            </a:r>
            <a:r>
              <a:rPr lang="zh-CN" altLang="en-US" sz="2000" dirty="0">
                <a:solidFill>
                  <a:schemeClr val="tx1">
                    <a:lumMod val="65000"/>
                    <a:lumOff val="35000"/>
                  </a:schemeClr>
                </a:solidFill>
                <a:latin typeface="+mn-ea"/>
              </a:rPr>
              <a:t>的寄存器都受</a:t>
            </a:r>
            <a:r>
              <a:rPr lang="en-US" altLang="zh-CN" sz="2000" dirty="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指令的保护，这也是为什么在写外设寄存器的相关程序时，有的在操作前需要加指令</a:t>
            </a:r>
            <a:r>
              <a:rPr lang="en-US" altLang="zh-CN" sz="2000" dirty="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，操作结束后使用指令</a:t>
            </a:r>
            <a:r>
              <a:rPr lang="en-US" altLang="zh-CN" sz="2000" dirty="0">
                <a:solidFill>
                  <a:schemeClr val="tx1">
                    <a:lumMod val="65000"/>
                    <a:lumOff val="35000"/>
                  </a:schemeClr>
                </a:solidFill>
                <a:latin typeface="+mn-ea"/>
              </a:rPr>
              <a:t>EDIS</a:t>
            </a:r>
            <a:r>
              <a:rPr lang="zh-CN" altLang="en-US" sz="2000" dirty="0">
                <a:solidFill>
                  <a:schemeClr val="tx1">
                    <a:lumMod val="65000"/>
                    <a:lumOff val="35000"/>
                  </a:schemeClr>
                </a:solidFill>
                <a:latin typeface="+mn-ea"/>
              </a:rPr>
              <a:t>，而有的寄存器却不需要，原因就在这里。使用</a:t>
            </a:r>
            <a:r>
              <a:rPr lang="en-US" altLang="zh-CN" sz="2000" dirty="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指令的保护可以防止一些偶然的代码或指针去破坏寄存器的内容。</a:t>
            </a:r>
          </a:p>
          <a:p>
            <a:pPr lvl="0"/>
            <a:r>
              <a:rPr lang="en-US" altLang="zh-CN" sz="2000" dirty="0" smtClean="0">
                <a:solidFill>
                  <a:schemeClr val="tx1">
                    <a:lumMod val="65000"/>
                    <a:lumOff val="35000"/>
                  </a:schemeClr>
                </a:solidFill>
                <a:latin typeface="+mn-ea"/>
              </a:rPr>
              <a:t>      2.</a:t>
            </a:r>
            <a:r>
              <a:rPr lang="zh-CN" altLang="en-US" sz="2000" dirty="0" smtClean="0">
                <a:solidFill>
                  <a:schemeClr val="tx1">
                    <a:lumMod val="65000"/>
                    <a:lumOff val="35000"/>
                  </a:schemeClr>
                </a:solidFill>
                <a:latin typeface="+mn-ea"/>
              </a:rPr>
              <a:t>外设</a:t>
            </a:r>
            <a:r>
              <a:rPr lang="zh-CN" altLang="en-US" sz="2000" dirty="0">
                <a:solidFill>
                  <a:schemeClr val="tx1">
                    <a:lumMod val="65000"/>
                    <a:lumOff val="35000"/>
                  </a:schemeClr>
                </a:solidFill>
                <a:latin typeface="+mn-ea"/>
              </a:rPr>
              <a:t>帧</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中的</a:t>
            </a:r>
            <a:r>
              <a:rPr lang="en-US" altLang="zh-CN" sz="2000" dirty="0">
                <a:solidFill>
                  <a:schemeClr val="tx1">
                    <a:lumMod val="65000"/>
                    <a:lumOff val="35000"/>
                  </a:schemeClr>
                </a:solidFill>
                <a:latin typeface="+mn-ea"/>
              </a:rPr>
              <a:t>FLASH</a:t>
            </a:r>
            <a:r>
              <a:rPr lang="zh-CN" altLang="en-US" sz="2000" dirty="0">
                <a:solidFill>
                  <a:schemeClr val="tx1">
                    <a:lumMod val="65000"/>
                    <a:lumOff val="35000"/>
                  </a:schemeClr>
                </a:solidFill>
                <a:latin typeface="+mn-ea"/>
              </a:rPr>
              <a:t>寄存器既受</a:t>
            </a:r>
            <a:r>
              <a:rPr lang="en-US" altLang="zh-CN" sz="2000" dirty="0">
                <a:solidFill>
                  <a:schemeClr val="tx1">
                    <a:lumMod val="65000"/>
                    <a:lumOff val="35000"/>
                  </a:schemeClr>
                </a:solidFill>
                <a:latin typeface="+mn-ea"/>
              </a:rPr>
              <a:t>EALLOW</a:t>
            </a:r>
            <a:r>
              <a:rPr lang="zh-CN" altLang="en-US" sz="2000" dirty="0">
                <a:solidFill>
                  <a:schemeClr val="tx1">
                    <a:lumMod val="65000"/>
                    <a:lumOff val="35000"/>
                  </a:schemeClr>
                </a:solidFill>
                <a:latin typeface="+mn-ea"/>
              </a:rPr>
              <a:t>保护，同时也受</a:t>
            </a:r>
            <a:r>
              <a:rPr lang="en-US" altLang="zh-CN" sz="2000" dirty="0">
                <a:solidFill>
                  <a:schemeClr val="tx1">
                    <a:lumMod val="65000"/>
                    <a:lumOff val="35000"/>
                  </a:schemeClr>
                </a:solidFill>
                <a:latin typeface="+mn-ea"/>
              </a:rPr>
              <a:t>CSM</a:t>
            </a:r>
            <a:r>
              <a:rPr lang="zh-CN" altLang="en-US" sz="2000" dirty="0">
                <a:solidFill>
                  <a:schemeClr val="tx1">
                    <a:lumMod val="65000"/>
                    <a:lumOff val="35000"/>
                  </a:schemeClr>
                </a:solidFill>
                <a:latin typeface="+mn-ea"/>
              </a:rPr>
              <a:t>模块的保护。</a:t>
            </a:r>
          </a:p>
          <a:p>
            <a:pPr lvl="0"/>
            <a:r>
              <a:rPr lang="en-US" altLang="zh-CN" sz="2000" dirty="0" smtClean="0">
                <a:solidFill>
                  <a:schemeClr val="tx1">
                    <a:lumMod val="65000"/>
                    <a:lumOff val="35000"/>
                  </a:schemeClr>
                </a:solidFill>
                <a:latin typeface="+mn-ea"/>
              </a:rPr>
              <a:t>      3.</a:t>
            </a:r>
            <a:r>
              <a:rPr lang="zh-CN" altLang="en-US" sz="2000" dirty="0" smtClean="0">
                <a:solidFill>
                  <a:schemeClr val="tx1">
                    <a:lumMod val="65000"/>
                    <a:lumOff val="35000"/>
                  </a:schemeClr>
                </a:solidFill>
                <a:latin typeface="+mn-ea"/>
              </a:rPr>
              <a:t>当</a:t>
            </a:r>
            <a:r>
              <a:rPr lang="zh-CN" altLang="en-US" sz="2000" dirty="0">
                <a:solidFill>
                  <a:schemeClr val="tx1">
                    <a:lumMod val="65000"/>
                    <a:lumOff val="35000"/>
                  </a:schemeClr>
                </a:solidFill>
                <a:latin typeface="+mn-ea"/>
              </a:rPr>
              <a:t>使用</a:t>
            </a:r>
            <a:r>
              <a:rPr lang="en-US" altLang="zh-CN" sz="2000" dirty="0">
                <a:solidFill>
                  <a:schemeClr val="tx1">
                    <a:lumMod val="65000"/>
                    <a:lumOff val="35000"/>
                  </a:schemeClr>
                </a:solidFill>
                <a:latin typeface="+mn-ea"/>
              </a:rPr>
              <a:t>DMA</a:t>
            </a:r>
            <a:r>
              <a:rPr lang="zh-CN" altLang="en-US" sz="2000" dirty="0">
                <a:solidFill>
                  <a:schemeClr val="tx1">
                    <a:lumMod val="65000"/>
                    <a:lumOff val="35000"/>
                  </a:schemeClr>
                </a:solidFill>
                <a:latin typeface="+mn-ea"/>
              </a:rPr>
              <a:t>时，</a:t>
            </a:r>
            <a:r>
              <a:rPr lang="en-US" altLang="zh-CN" sz="2000" dirty="0" err="1">
                <a:solidFill>
                  <a:schemeClr val="tx1">
                    <a:lumMod val="65000"/>
                    <a:lumOff val="35000"/>
                  </a:schemeClr>
                </a:solidFill>
                <a:latin typeface="+mn-ea"/>
              </a:rPr>
              <a:t>ePWM</a:t>
            </a:r>
            <a:r>
              <a:rPr lang="zh-CN" altLang="en-US" sz="2000" dirty="0">
                <a:solidFill>
                  <a:schemeClr val="tx1">
                    <a:lumMod val="65000"/>
                    <a:lumOff val="35000"/>
                  </a:schemeClr>
                </a:solidFill>
                <a:latin typeface="+mn-ea"/>
              </a:rPr>
              <a:t>和</a:t>
            </a:r>
            <a:r>
              <a:rPr lang="en-US" altLang="zh-CN" sz="2000" dirty="0">
                <a:solidFill>
                  <a:schemeClr val="tx1">
                    <a:lumMod val="65000"/>
                    <a:lumOff val="35000"/>
                  </a:schemeClr>
                </a:solidFill>
                <a:latin typeface="+mn-ea"/>
              </a:rPr>
              <a:t>HRPWM</a:t>
            </a:r>
            <a:r>
              <a:rPr lang="zh-CN" altLang="en-US" sz="2000" dirty="0">
                <a:solidFill>
                  <a:schemeClr val="tx1">
                    <a:lumMod val="65000"/>
                    <a:lumOff val="35000"/>
                  </a:schemeClr>
                </a:solidFill>
                <a:latin typeface="+mn-ea"/>
              </a:rPr>
              <a:t>模块可以被映射到外设帧</a:t>
            </a:r>
            <a:r>
              <a:rPr lang="en-US" altLang="zh-CN" sz="2000" dirty="0">
                <a:solidFill>
                  <a:schemeClr val="tx1">
                    <a:lumMod val="65000"/>
                    <a:lumOff val="35000"/>
                  </a:schemeClr>
                </a:solidFill>
                <a:latin typeface="+mn-ea"/>
              </a:rPr>
              <a:t>3</a:t>
            </a:r>
            <a:r>
              <a:rPr lang="zh-CN" altLang="en-US" sz="2000" dirty="0">
                <a:solidFill>
                  <a:schemeClr val="tx1">
                    <a:lumMod val="65000"/>
                    <a:lumOff val="35000"/>
                  </a:schemeClr>
                </a:solidFill>
                <a:latin typeface="+mn-ea"/>
              </a:rPr>
              <a:t>，此时</a:t>
            </a:r>
            <a:r>
              <a:rPr lang="en-US" altLang="zh-CN" sz="2000" dirty="0">
                <a:solidFill>
                  <a:schemeClr val="tx1">
                    <a:lumMod val="65000"/>
                    <a:lumOff val="35000"/>
                  </a:schemeClr>
                </a:solidFill>
                <a:latin typeface="+mn-ea"/>
              </a:rPr>
              <a:t>MAPCNF</a:t>
            </a:r>
            <a:r>
              <a:rPr lang="zh-CN" altLang="en-US" sz="2000" dirty="0">
                <a:solidFill>
                  <a:schemeClr val="tx1">
                    <a:lumMod val="65000"/>
                    <a:lumOff val="35000"/>
                  </a:schemeClr>
                </a:solidFill>
                <a:latin typeface="+mn-ea"/>
              </a:rPr>
              <a:t>寄存器的第</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位</a:t>
            </a:r>
            <a:r>
              <a:rPr lang="en-US" altLang="zh-CN" sz="2000" dirty="0">
                <a:solidFill>
                  <a:schemeClr val="tx1">
                    <a:lumMod val="65000"/>
                    <a:lumOff val="35000"/>
                  </a:schemeClr>
                </a:solidFill>
                <a:latin typeface="+mn-ea"/>
              </a:rPr>
              <a:t>MAPEPWM</a:t>
            </a:r>
            <a:r>
              <a:rPr lang="zh-CN" altLang="en-US" sz="2000" dirty="0">
                <a:solidFill>
                  <a:schemeClr val="tx1">
                    <a:lumMod val="65000"/>
                    <a:lumOff val="35000"/>
                  </a:schemeClr>
                </a:solidFill>
                <a:latin typeface="+mn-ea"/>
              </a:rPr>
              <a:t>必须被设为</a:t>
            </a:r>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。倘若</a:t>
            </a:r>
            <a:r>
              <a:rPr lang="en-US" altLang="zh-CN" sz="2000" dirty="0">
                <a:solidFill>
                  <a:schemeClr val="tx1">
                    <a:lumMod val="65000"/>
                    <a:lumOff val="35000"/>
                  </a:schemeClr>
                </a:solidFill>
                <a:latin typeface="+mn-ea"/>
              </a:rPr>
              <a:t>MAPEPWM</a:t>
            </a:r>
            <a:r>
              <a:rPr lang="zh-CN" altLang="en-US" sz="2000" dirty="0">
                <a:solidFill>
                  <a:schemeClr val="tx1">
                    <a:lumMod val="65000"/>
                    <a:lumOff val="35000"/>
                  </a:schemeClr>
                </a:solidFill>
                <a:latin typeface="+mn-ea"/>
              </a:rPr>
              <a:t>的值为</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a:t>
            </a:r>
            <a:r>
              <a:rPr lang="en-US" altLang="zh-CN" sz="2000" dirty="0" err="1">
                <a:solidFill>
                  <a:schemeClr val="tx1">
                    <a:lumMod val="65000"/>
                    <a:lumOff val="35000"/>
                  </a:schemeClr>
                </a:solidFill>
                <a:latin typeface="+mn-ea"/>
              </a:rPr>
              <a:t>ePWM</a:t>
            </a:r>
            <a:r>
              <a:rPr lang="zh-CN" altLang="en-US" sz="2000" dirty="0">
                <a:solidFill>
                  <a:schemeClr val="tx1">
                    <a:lumMod val="65000"/>
                    <a:lumOff val="35000"/>
                  </a:schemeClr>
                </a:solidFill>
                <a:latin typeface="+mn-ea"/>
              </a:rPr>
              <a:t>和</a:t>
            </a:r>
            <a:r>
              <a:rPr lang="en-US" altLang="zh-CN" sz="2000" dirty="0">
                <a:solidFill>
                  <a:schemeClr val="tx1">
                    <a:lumMod val="65000"/>
                    <a:lumOff val="35000"/>
                  </a:schemeClr>
                </a:solidFill>
                <a:latin typeface="+mn-ea"/>
              </a:rPr>
              <a:t>HRPWM</a:t>
            </a:r>
            <a:r>
              <a:rPr lang="zh-CN" altLang="en-US" sz="2000" dirty="0">
                <a:solidFill>
                  <a:schemeClr val="tx1">
                    <a:lumMod val="65000"/>
                    <a:lumOff val="35000"/>
                  </a:schemeClr>
                </a:solidFill>
                <a:latin typeface="+mn-ea"/>
              </a:rPr>
              <a:t>模块被映射到外设帧</a:t>
            </a:r>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a:t>
            </a:r>
          </a:p>
        </p:txBody>
      </p:sp>
    </p:spTree>
    <p:extLst>
      <p:ext uri="{BB962C8B-B14F-4D97-AF65-F5344CB8AC3E}">
        <p14:creationId xmlns:p14="http://schemas.microsoft.com/office/powerpoint/2010/main" val="194273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a:t>文件</a:t>
            </a:r>
          </a:p>
        </p:txBody>
      </p:sp>
      <p:sp>
        <p:nvSpPr>
          <p:cNvPr id="4" name="矩形 3"/>
          <p:cNvSpPr/>
          <p:nvPr/>
        </p:nvSpPr>
        <p:spPr>
          <a:xfrm>
            <a:off x="755576" y="1910030"/>
            <a:ext cx="7776864" cy="1938992"/>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连接</a:t>
            </a:r>
            <a:r>
              <a:rPr lang="zh-CN" altLang="en-US" sz="2000" kern="100" dirty="0">
                <a:solidFill>
                  <a:schemeClr val="tx1">
                    <a:lumMod val="65000"/>
                    <a:lumOff val="35000"/>
                  </a:schemeClr>
                </a:solidFill>
                <a:latin typeface="+mn-ea"/>
              </a:rPr>
              <a:t>命令文件（</a:t>
            </a:r>
            <a:r>
              <a:rPr lang="en-US" altLang="zh-CN" sz="2000" kern="100" dirty="0">
                <a:solidFill>
                  <a:schemeClr val="tx1">
                    <a:lumMod val="65000"/>
                    <a:lumOff val="35000"/>
                  </a:schemeClr>
                </a:solidFill>
                <a:latin typeface="+mn-ea"/>
              </a:rPr>
              <a:t>Linker Command Files</a:t>
            </a:r>
            <a:r>
              <a:rPr lang="zh-CN" altLang="en-US" sz="2000" kern="100" dirty="0">
                <a:solidFill>
                  <a:schemeClr val="tx1">
                    <a:lumMod val="65000"/>
                    <a:lumOff val="35000"/>
                  </a:schemeClr>
                </a:solidFill>
                <a:latin typeface="+mn-ea"/>
              </a:rPr>
              <a:t>），以后缀</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结尾，简称为</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文件。前面介绍过，</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文件的作用就像仓库的货物摆放记录一样，为程序代码和数据分配存储空间。初学者往往会觉得</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文件比较难懂，打开</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文件研究时也是一头雾水，接下来，将从</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语言语法的角度出发，由浅入深的揭秘</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文件，也顺带简单介绍一下</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所采用的通用目标文件格式</a:t>
            </a:r>
            <a:r>
              <a:rPr lang="en-US" altLang="zh-CN" sz="2000" kern="100" dirty="0">
                <a:solidFill>
                  <a:schemeClr val="tx1">
                    <a:lumMod val="65000"/>
                    <a:lumOff val="35000"/>
                  </a:schemeClr>
                </a:solidFill>
                <a:latin typeface="+mn-ea"/>
              </a:rPr>
              <a:t>COFF</a:t>
            </a:r>
            <a:r>
              <a:rPr lang="zh-CN" altLang="en-US" sz="2000" kern="100" dirty="0">
                <a:solidFill>
                  <a:schemeClr val="tx1">
                    <a:lumMod val="65000"/>
                    <a:lumOff val="35000"/>
                  </a:schemeClr>
                </a:solidFill>
                <a:latin typeface="+mn-ea"/>
              </a:rPr>
              <a:t>和段的概念。</a:t>
            </a:r>
          </a:p>
        </p:txBody>
      </p:sp>
    </p:spTree>
    <p:extLst>
      <p:ext uri="{BB962C8B-B14F-4D97-AF65-F5344CB8AC3E}">
        <p14:creationId xmlns:p14="http://schemas.microsoft.com/office/powerpoint/2010/main" val="14899718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a:t>·COFF</a:t>
            </a:r>
            <a:r>
              <a:rPr lang="zh-CN" altLang="en-US" dirty="0"/>
              <a:t>格式和段的概念</a:t>
            </a:r>
          </a:p>
        </p:txBody>
      </p:sp>
      <p:sp>
        <p:nvSpPr>
          <p:cNvPr id="4" name="矩形 3"/>
          <p:cNvSpPr/>
          <p:nvPr/>
        </p:nvSpPr>
        <p:spPr>
          <a:xfrm>
            <a:off x="539552" y="1491630"/>
            <a:ext cx="8064896" cy="2862322"/>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通用</a:t>
            </a:r>
            <a:r>
              <a:rPr lang="zh-CN" altLang="en-US" sz="2000" kern="100" dirty="0">
                <a:solidFill>
                  <a:schemeClr val="tx1">
                    <a:lumMod val="65000"/>
                    <a:lumOff val="35000"/>
                  </a:schemeClr>
                </a:solidFill>
                <a:latin typeface="+mn-ea"/>
              </a:rPr>
              <a:t>目标文件格式</a:t>
            </a:r>
            <a:r>
              <a:rPr lang="en-US" altLang="zh-CN" sz="2000" kern="100" dirty="0">
                <a:solidFill>
                  <a:schemeClr val="tx1">
                    <a:lumMod val="65000"/>
                    <a:lumOff val="35000"/>
                  </a:schemeClr>
                </a:solidFill>
                <a:latin typeface="+mn-ea"/>
              </a:rPr>
              <a:t>COFF</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Common Object File Format</a:t>
            </a:r>
            <a:r>
              <a:rPr lang="zh-CN" altLang="en-US" sz="2000" kern="100" dirty="0">
                <a:solidFill>
                  <a:schemeClr val="tx1">
                    <a:lumMod val="65000"/>
                    <a:lumOff val="35000"/>
                  </a:schemeClr>
                </a:solidFill>
                <a:latin typeface="+mn-ea"/>
              </a:rPr>
              <a:t>），是一种很流行的二进制可执行文件格式。二进制可执行文件包括了库文件（以后缀</a:t>
            </a:r>
            <a:r>
              <a:rPr lang="en-US" altLang="zh-CN" sz="2000" kern="100" dirty="0">
                <a:solidFill>
                  <a:schemeClr val="tx1">
                    <a:lumMod val="65000"/>
                    <a:lumOff val="35000"/>
                  </a:schemeClr>
                </a:solidFill>
                <a:latin typeface="+mn-ea"/>
              </a:rPr>
              <a:t>.lib</a:t>
            </a:r>
            <a:r>
              <a:rPr lang="zh-CN" altLang="en-US" sz="2000" kern="100" dirty="0">
                <a:solidFill>
                  <a:schemeClr val="tx1">
                    <a:lumMod val="65000"/>
                    <a:lumOff val="35000"/>
                  </a:schemeClr>
                </a:solidFill>
                <a:latin typeface="+mn-ea"/>
              </a:rPr>
              <a:t>结尾），目标文件（以后缀</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obj</a:t>
            </a:r>
            <a:r>
              <a:rPr lang="zh-CN" altLang="en-US" sz="2000" kern="100" dirty="0">
                <a:solidFill>
                  <a:schemeClr val="tx1">
                    <a:lumMod val="65000"/>
                    <a:lumOff val="35000"/>
                  </a:schemeClr>
                </a:solidFill>
                <a:latin typeface="+mn-ea"/>
              </a:rPr>
              <a:t>结尾），最终的可执行文件（以后缀</a:t>
            </a:r>
            <a:r>
              <a:rPr lang="en-US" altLang="zh-CN" sz="2000" kern="100" dirty="0">
                <a:solidFill>
                  <a:schemeClr val="tx1">
                    <a:lumMod val="65000"/>
                    <a:lumOff val="35000"/>
                  </a:schemeClr>
                </a:solidFill>
                <a:latin typeface="+mn-ea"/>
              </a:rPr>
              <a:t>.out</a:t>
            </a:r>
            <a:r>
              <a:rPr lang="zh-CN" altLang="en-US" sz="2000" kern="100" dirty="0">
                <a:solidFill>
                  <a:schemeClr val="tx1">
                    <a:lumMod val="65000"/>
                    <a:lumOff val="35000"/>
                  </a:schemeClr>
                </a:solidFill>
                <a:latin typeface="+mn-ea"/>
              </a:rPr>
              <a:t>结尾）等，平时烧写程序时使用的就是</a:t>
            </a:r>
            <a:r>
              <a:rPr lang="en-US" altLang="zh-CN" sz="2000" kern="100" dirty="0">
                <a:solidFill>
                  <a:schemeClr val="tx1">
                    <a:lumMod val="65000"/>
                    <a:lumOff val="35000"/>
                  </a:schemeClr>
                </a:solidFill>
                <a:latin typeface="+mn-ea"/>
              </a:rPr>
              <a:t>.out</a:t>
            </a:r>
            <a:r>
              <a:rPr lang="zh-CN" altLang="en-US" sz="2000" kern="100" dirty="0">
                <a:solidFill>
                  <a:schemeClr val="tx1">
                    <a:lumMod val="65000"/>
                    <a:lumOff val="35000"/>
                  </a:schemeClr>
                </a:solidFill>
                <a:latin typeface="+mn-ea"/>
              </a:rPr>
              <a:t>结尾的文件。</a:t>
            </a:r>
          </a:p>
          <a:p>
            <a:pPr algn="just"/>
            <a:r>
              <a:rPr lang="zh-CN" altLang="en-US" sz="2000" kern="100" dirty="0" smtClean="0">
                <a:solidFill>
                  <a:schemeClr val="tx1">
                    <a:lumMod val="65000"/>
                    <a:lumOff val="35000"/>
                  </a:schemeClr>
                </a:solidFill>
                <a:latin typeface="+mn-ea"/>
              </a:rPr>
              <a:t>      详细</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COFF</a:t>
            </a:r>
            <a:r>
              <a:rPr lang="zh-CN" altLang="en-US" sz="2000" kern="100" dirty="0">
                <a:solidFill>
                  <a:schemeClr val="tx1">
                    <a:lumMod val="65000"/>
                    <a:lumOff val="35000"/>
                  </a:schemeClr>
                </a:solidFill>
                <a:latin typeface="+mn-ea"/>
              </a:rPr>
              <a:t>文件格式包括有段头、可执行代码、初始化数据、可重定位信息、行号入口、符号表、字符串表等等，当然这些属于编写操作系统和编译器人员关心的范畴。从应用的角度来讲，大家只需掌握两点就可以了，一是通过伪指令定义段（</a:t>
            </a:r>
            <a:r>
              <a:rPr lang="en-US" altLang="zh-CN" sz="2000" kern="100" dirty="0">
                <a:solidFill>
                  <a:schemeClr val="tx1">
                    <a:lumMod val="65000"/>
                    <a:lumOff val="35000"/>
                  </a:schemeClr>
                </a:solidFill>
                <a:latin typeface="+mn-ea"/>
              </a:rPr>
              <a:t>Section</a:t>
            </a:r>
            <a:r>
              <a:rPr lang="zh-CN" altLang="en-US" sz="2000" kern="100" dirty="0">
                <a:solidFill>
                  <a:schemeClr val="tx1">
                    <a:lumMod val="65000"/>
                    <a:lumOff val="35000"/>
                  </a:schemeClr>
                </a:solidFill>
                <a:latin typeface="+mn-ea"/>
              </a:rPr>
              <a:t>），二是给段分配空间，至于二进制文件到底如何组织分配，则交由编译器来完成。</a:t>
            </a:r>
          </a:p>
        </p:txBody>
      </p:sp>
    </p:spTree>
    <p:extLst>
      <p:ext uri="{BB962C8B-B14F-4D97-AF65-F5344CB8AC3E}">
        <p14:creationId xmlns:p14="http://schemas.microsoft.com/office/powerpoint/2010/main" val="451886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a:t>·COFF</a:t>
            </a:r>
            <a:r>
              <a:rPr lang="zh-CN" altLang="en-US" dirty="0"/>
              <a:t>格式和段的概念</a:t>
            </a:r>
          </a:p>
        </p:txBody>
      </p:sp>
      <p:sp>
        <p:nvSpPr>
          <p:cNvPr id="4" name="矩形 3"/>
          <p:cNvSpPr/>
          <p:nvPr/>
        </p:nvSpPr>
        <p:spPr>
          <a:xfrm>
            <a:off x="467544" y="843558"/>
            <a:ext cx="8496944" cy="4093428"/>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使用</a:t>
            </a:r>
            <a:r>
              <a:rPr lang="zh-CN" altLang="en-US" sz="2000" kern="100" dirty="0">
                <a:solidFill>
                  <a:schemeClr val="tx1">
                    <a:lumMod val="65000"/>
                    <a:lumOff val="35000"/>
                  </a:schemeClr>
                </a:solidFill>
                <a:latin typeface="+mn-ea"/>
              </a:rPr>
              <a:t>段的好处是鼓励模块化编程，提供更强大而又灵活的方法来管理代码和目标系统的存储空间。这里模块化编程的意思是指程序员可以自由决定愿意把哪些代码归属到哪些段，然后加以不同的处理。比如，把已经初始化的数据放到一个段里，未初始化的数据放到另一个段里，而不是混杂的放在一起。</a:t>
            </a:r>
          </a:p>
          <a:p>
            <a:pPr algn="just"/>
            <a:r>
              <a:rPr lang="zh-CN" altLang="en-US" sz="2000" kern="100" dirty="0" smtClean="0">
                <a:solidFill>
                  <a:schemeClr val="tx1">
                    <a:lumMod val="65000"/>
                    <a:lumOff val="35000"/>
                  </a:schemeClr>
                </a:solidFill>
                <a:latin typeface="+mn-ea"/>
              </a:rPr>
              <a:t>      编译器</a:t>
            </a:r>
            <a:r>
              <a:rPr lang="zh-CN" altLang="en-US" sz="2000" kern="100" dirty="0">
                <a:solidFill>
                  <a:schemeClr val="tx1">
                    <a:lumMod val="65000"/>
                    <a:lumOff val="35000"/>
                  </a:schemeClr>
                </a:solidFill>
                <a:latin typeface="+mn-ea"/>
              </a:rPr>
              <a:t>处理段的过程为：</a:t>
            </a:r>
          </a:p>
          <a:p>
            <a:pPr algn="just"/>
            <a:r>
              <a:rPr lang="en-US" altLang="zh-CN" sz="2000" kern="100" dirty="0" smtClean="0">
                <a:solidFill>
                  <a:schemeClr val="tx1">
                    <a:lumMod val="65000"/>
                    <a:lumOff val="35000"/>
                  </a:schemeClr>
                </a:solidFill>
                <a:latin typeface="+mn-ea"/>
              </a:rPr>
              <a:t>      1</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把每个源文件都编译成独立的目标文件（以后缀</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obj</a:t>
            </a:r>
            <a:r>
              <a:rPr lang="zh-CN" altLang="en-US" sz="2000" kern="100" dirty="0">
                <a:solidFill>
                  <a:schemeClr val="tx1">
                    <a:lumMod val="65000"/>
                    <a:lumOff val="35000"/>
                  </a:schemeClr>
                </a:solidFill>
                <a:latin typeface="+mn-ea"/>
              </a:rPr>
              <a:t>结尾），每个目标文件都含有自己的段。</a:t>
            </a:r>
          </a:p>
          <a:p>
            <a:pPr algn="just"/>
            <a:r>
              <a:rPr lang="en-US" altLang="zh-CN" sz="2000" kern="100" dirty="0" smtClean="0">
                <a:solidFill>
                  <a:schemeClr val="tx1">
                    <a:lumMod val="65000"/>
                    <a:lumOff val="35000"/>
                  </a:schemeClr>
                </a:solidFill>
                <a:latin typeface="+mn-ea"/>
              </a:rPr>
              <a:t>      2</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连接器把这些目标文件中相同段名的部分连接在一起，生成最终的可执行文件（以后缀</a:t>
            </a:r>
            <a:r>
              <a:rPr lang="en-US" altLang="zh-CN" sz="2000" kern="100" dirty="0">
                <a:solidFill>
                  <a:schemeClr val="tx1">
                    <a:lumMod val="65000"/>
                    <a:lumOff val="35000"/>
                  </a:schemeClr>
                </a:solidFill>
                <a:latin typeface="+mn-ea"/>
              </a:rPr>
              <a:t>.out</a:t>
            </a:r>
            <a:r>
              <a:rPr lang="zh-CN" altLang="en-US" sz="2000" kern="100" dirty="0">
                <a:solidFill>
                  <a:schemeClr val="tx1">
                    <a:lumMod val="65000"/>
                    <a:lumOff val="35000"/>
                  </a:schemeClr>
                </a:solidFill>
                <a:latin typeface="+mn-ea"/>
              </a:rPr>
              <a:t>结尾）。</a:t>
            </a:r>
          </a:p>
          <a:p>
            <a:pPr algn="just"/>
            <a:r>
              <a:rPr lang="zh-CN" altLang="en-US" sz="2000" kern="100" dirty="0" smtClean="0">
                <a:solidFill>
                  <a:schemeClr val="tx1">
                    <a:lumMod val="65000"/>
                    <a:lumOff val="35000"/>
                  </a:schemeClr>
                </a:solidFill>
                <a:latin typeface="+mn-ea"/>
              </a:rPr>
              <a:t>      这里</a:t>
            </a:r>
            <a:r>
              <a:rPr lang="zh-CN" altLang="en-US" sz="2000" kern="100" dirty="0">
                <a:solidFill>
                  <a:schemeClr val="tx1">
                    <a:lumMod val="65000"/>
                    <a:lumOff val="35000"/>
                  </a:schemeClr>
                </a:solidFill>
                <a:latin typeface="+mn-ea"/>
              </a:rPr>
              <a:t>，正好可以重新提一下</a:t>
            </a:r>
            <a:r>
              <a:rPr lang="en-US" altLang="zh-CN" sz="2000" kern="100" dirty="0">
                <a:solidFill>
                  <a:schemeClr val="tx1">
                    <a:lumMod val="65000"/>
                    <a:lumOff val="35000"/>
                  </a:schemeClr>
                </a:solidFill>
                <a:latin typeface="+mn-ea"/>
              </a:rPr>
              <a:t>CCS</a:t>
            </a:r>
            <a:r>
              <a:rPr lang="zh-CN" altLang="en-US" sz="2000" kern="100" dirty="0">
                <a:solidFill>
                  <a:schemeClr val="tx1">
                    <a:lumMod val="65000"/>
                    <a:lumOff val="35000"/>
                  </a:schemeClr>
                </a:solidFill>
                <a:latin typeface="+mn-ea"/>
              </a:rPr>
              <a:t>软件中编写完程序需要编译时，使用</a:t>
            </a:r>
            <a:r>
              <a:rPr lang="en-US" altLang="zh-CN" sz="2000" kern="100" dirty="0">
                <a:solidFill>
                  <a:schemeClr val="tx1">
                    <a:lumMod val="65000"/>
                    <a:lumOff val="35000"/>
                  </a:schemeClr>
                </a:solidFill>
                <a:latin typeface="+mn-ea"/>
              </a:rPr>
              <a:t>Compile file</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Build</a:t>
            </a:r>
            <a:r>
              <a:rPr lang="zh-CN" altLang="en-US" sz="2000" kern="100" dirty="0">
                <a:solidFill>
                  <a:schemeClr val="tx1">
                    <a:lumMod val="65000"/>
                    <a:lumOff val="35000"/>
                  </a:schemeClr>
                </a:solidFill>
                <a:latin typeface="+mn-ea"/>
              </a:rPr>
              <a:t>操作的区别。</a:t>
            </a:r>
            <a:r>
              <a:rPr lang="en-US" altLang="zh-CN" sz="2000" kern="100" dirty="0">
                <a:solidFill>
                  <a:schemeClr val="tx1">
                    <a:lumMod val="65000"/>
                    <a:lumOff val="35000"/>
                  </a:schemeClr>
                </a:solidFill>
                <a:latin typeface="+mn-ea"/>
              </a:rPr>
              <a:t>Compile file</a:t>
            </a:r>
            <a:r>
              <a:rPr lang="zh-CN" altLang="en-US" sz="2000" kern="100" dirty="0">
                <a:solidFill>
                  <a:schemeClr val="tx1">
                    <a:lumMod val="65000"/>
                    <a:lumOff val="35000"/>
                  </a:schemeClr>
                </a:solidFill>
                <a:latin typeface="+mn-ea"/>
              </a:rPr>
              <a:t>操作只是执行了上述过程的第</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步，而</a:t>
            </a:r>
            <a:r>
              <a:rPr lang="en-US" altLang="zh-CN" sz="2000" kern="100" dirty="0">
                <a:solidFill>
                  <a:schemeClr val="tx1">
                    <a:lumMod val="65000"/>
                    <a:lumOff val="35000"/>
                  </a:schemeClr>
                </a:solidFill>
                <a:latin typeface="+mn-ea"/>
              </a:rPr>
              <a:t>Build</a:t>
            </a:r>
            <a:r>
              <a:rPr lang="zh-CN" altLang="en-US" sz="2000" kern="100" dirty="0">
                <a:solidFill>
                  <a:schemeClr val="tx1">
                    <a:lumMod val="65000"/>
                    <a:lumOff val="35000"/>
                  </a:schemeClr>
                </a:solidFill>
                <a:latin typeface="+mn-ea"/>
              </a:rPr>
              <a:t>操作执行了上述完整的第</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步和第</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步。</a:t>
            </a:r>
          </a:p>
        </p:txBody>
      </p:sp>
    </p:spTree>
    <p:extLst>
      <p:ext uri="{BB962C8B-B14F-4D97-AF65-F5344CB8AC3E}">
        <p14:creationId xmlns:p14="http://schemas.microsoft.com/office/powerpoint/2010/main" val="1180567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1403648" y="1995686"/>
            <a:ext cx="6552728" cy="1631216"/>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      C</a:t>
            </a:r>
            <a:r>
              <a:rPr lang="zh-CN" altLang="en-US" sz="2000" kern="100" dirty="0">
                <a:solidFill>
                  <a:schemeClr val="tx1">
                    <a:lumMod val="65000"/>
                    <a:lumOff val="35000"/>
                  </a:schemeClr>
                </a:solidFill>
                <a:latin typeface="+mn-ea"/>
              </a:rPr>
              <a:t>语言生成的段可以分为两大类：已初始化的段和未初始化的段。已初始化的段含有真实的指令和数据，存放在程序存储空间。未初始化的段只是保留变量的地址空间，在</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上电调用</a:t>
            </a:r>
            <a:r>
              <a:rPr lang="en-US" altLang="zh-CN" sz="2000" kern="100" dirty="0">
                <a:solidFill>
                  <a:schemeClr val="tx1">
                    <a:lumMod val="65000"/>
                    <a:lumOff val="35000"/>
                  </a:schemeClr>
                </a:solidFill>
                <a:latin typeface="+mn-ea"/>
              </a:rPr>
              <a:t>_c_int0</a:t>
            </a:r>
            <a:r>
              <a:rPr lang="zh-CN" altLang="en-US" sz="2000" kern="100" dirty="0">
                <a:solidFill>
                  <a:schemeClr val="tx1">
                    <a:lumMod val="65000"/>
                    <a:lumOff val="35000"/>
                  </a:schemeClr>
                </a:solidFill>
                <a:latin typeface="+mn-ea"/>
              </a:rPr>
              <a:t>初始化库前，未初始化的段并没有真实的内容。未初始化的段存放在数据存储空间。</a:t>
            </a:r>
          </a:p>
        </p:txBody>
      </p:sp>
    </p:spTree>
    <p:extLst>
      <p:ext uri="{BB962C8B-B14F-4D97-AF65-F5344CB8AC3E}">
        <p14:creationId xmlns:p14="http://schemas.microsoft.com/office/powerpoint/2010/main" val="4278414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683568" y="1563638"/>
            <a:ext cx="7776864" cy="2862322"/>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1</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已初始化的段</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1).text</a:t>
            </a:r>
            <a:r>
              <a:rPr lang="zh-CN" altLang="en-US" sz="2000" kern="100" dirty="0">
                <a:solidFill>
                  <a:schemeClr val="tx1">
                    <a:lumMod val="65000"/>
                    <a:lumOff val="35000"/>
                  </a:schemeClr>
                </a:solidFill>
                <a:latin typeface="+mn-ea"/>
              </a:rPr>
              <a:t>：编译</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语言中的语句时，生成的汇编指令代码存放于此。</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2).</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：存放用来对全局和静态变量初始化的常数。</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3).</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：包含字符串常量和初始化的全局变量和静态</a:t>
            </a:r>
            <a:r>
              <a:rPr lang="zh-CN" altLang="en-US" sz="2000" kern="100" dirty="0" smtClean="0">
                <a:solidFill>
                  <a:schemeClr val="tx1">
                    <a:lumMod val="65000"/>
                    <a:lumOff val="35000"/>
                  </a:schemeClr>
                </a:solidFill>
                <a:latin typeface="+mn-ea"/>
              </a:rPr>
              <a:t>变量（</a:t>
            </a:r>
            <a:r>
              <a:rPr lang="zh-CN" altLang="en-US" sz="2000" kern="100" dirty="0">
                <a:solidFill>
                  <a:schemeClr val="tx1">
                    <a:lumMod val="65000"/>
                    <a:lumOff val="35000"/>
                  </a:schemeClr>
                </a:solidFill>
                <a:latin typeface="+mn-ea"/>
              </a:rPr>
              <a:t>由</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声明）的初始化和说明。</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4) .</a:t>
            </a:r>
            <a:r>
              <a:rPr lang="en-US" altLang="zh-CN" sz="2000" kern="100" dirty="0" err="1">
                <a:solidFill>
                  <a:schemeClr val="tx1">
                    <a:lumMod val="65000"/>
                    <a:lumOff val="35000"/>
                  </a:schemeClr>
                </a:solidFill>
                <a:latin typeface="+mn-ea"/>
              </a:rPr>
              <a:t>econst</a:t>
            </a:r>
            <a:r>
              <a:rPr lang="zh-CN" altLang="en-US" sz="2000" kern="100" dirty="0">
                <a:solidFill>
                  <a:schemeClr val="tx1">
                    <a:lumMod val="65000"/>
                    <a:lumOff val="35000"/>
                  </a:schemeClr>
                </a:solidFill>
                <a:latin typeface="+mn-ea"/>
              </a:rPr>
              <a:t>：包含字符串常量和初始化的全局变量和静态变量（由</a:t>
            </a:r>
            <a:r>
              <a:rPr lang="en-US" altLang="zh-CN" sz="2000" kern="100" dirty="0">
                <a:solidFill>
                  <a:schemeClr val="tx1">
                    <a:lumMod val="65000"/>
                    <a:lumOff val="35000"/>
                  </a:schemeClr>
                </a:solidFill>
                <a:latin typeface="+mn-ea"/>
              </a:rPr>
              <a:t>far </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声明）的初始化和说明。</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5).</a:t>
            </a:r>
            <a:r>
              <a:rPr lang="en-US" altLang="zh-CN" sz="2000" kern="100" dirty="0" err="1">
                <a:solidFill>
                  <a:schemeClr val="tx1">
                    <a:lumMod val="65000"/>
                    <a:lumOff val="35000"/>
                  </a:schemeClr>
                </a:solidFill>
                <a:latin typeface="+mn-ea"/>
              </a:rPr>
              <a:t>pinit</a:t>
            </a:r>
            <a:r>
              <a:rPr lang="zh-CN" altLang="en-US" sz="2000" kern="100" dirty="0">
                <a:solidFill>
                  <a:schemeClr val="tx1">
                    <a:lumMod val="65000"/>
                    <a:lumOff val="35000"/>
                  </a:schemeClr>
                </a:solidFill>
                <a:latin typeface="+mn-ea"/>
              </a:rPr>
              <a:t>：全局构造器（</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）程序列表。</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6).switch</a:t>
            </a:r>
            <a:r>
              <a:rPr lang="zh-CN" altLang="en-US" sz="2000" kern="100" dirty="0">
                <a:solidFill>
                  <a:schemeClr val="tx1">
                    <a:lumMod val="65000"/>
                    <a:lumOff val="35000"/>
                  </a:schemeClr>
                </a:solidFill>
                <a:latin typeface="+mn-ea"/>
              </a:rPr>
              <a:t>：存放</a:t>
            </a:r>
            <a:r>
              <a:rPr lang="en-US" altLang="zh-CN" sz="2000" kern="100" dirty="0">
                <a:solidFill>
                  <a:schemeClr val="tx1">
                    <a:lumMod val="65000"/>
                    <a:lumOff val="35000"/>
                  </a:schemeClr>
                </a:solidFill>
                <a:latin typeface="+mn-ea"/>
              </a:rPr>
              <a:t>switch</a:t>
            </a:r>
            <a:r>
              <a:rPr lang="zh-CN" altLang="en-US" sz="2000" kern="100" dirty="0">
                <a:solidFill>
                  <a:schemeClr val="tx1">
                    <a:lumMod val="65000"/>
                    <a:lumOff val="35000"/>
                  </a:schemeClr>
                </a:solidFill>
                <a:latin typeface="+mn-ea"/>
              </a:rPr>
              <a:t>语句产生的常数表格。</a:t>
            </a:r>
          </a:p>
        </p:txBody>
      </p:sp>
    </p:spTree>
    <p:extLst>
      <p:ext uri="{BB962C8B-B14F-4D97-AF65-F5344CB8AC3E}">
        <p14:creationId xmlns:p14="http://schemas.microsoft.com/office/powerpoint/2010/main" val="857825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683568" y="843558"/>
            <a:ext cx="7776864" cy="4093428"/>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这里</a:t>
            </a:r>
            <a:r>
              <a:rPr lang="zh-CN" altLang="en-US" sz="2000" kern="100" dirty="0">
                <a:solidFill>
                  <a:schemeClr val="tx1">
                    <a:lumMod val="65000"/>
                    <a:lumOff val="35000"/>
                  </a:schemeClr>
                </a:solidFill>
                <a:latin typeface="+mn-ea"/>
              </a:rPr>
              <a:t>需要详细说明的是，在</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语言中，有以下</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种情况会产生</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段：</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关键字</a:t>
            </a:r>
            <a:r>
              <a:rPr lang="en-US" altLang="zh-CN" sz="2000" kern="100" dirty="0" err="1">
                <a:solidFill>
                  <a:schemeClr val="tx1">
                    <a:lumMod val="65000"/>
                    <a:lumOff val="35000"/>
                  </a:schemeClr>
                </a:solidFill>
                <a:latin typeface="+mn-ea"/>
              </a:rPr>
              <a:t>const</a:t>
            </a:r>
            <a:r>
              <a:rPr lang="en-US" altLang="zh-CN" sz="2000" kern="100" dirty="0">
                <a:solidFill>
                  <a:schemeClr val="tx1">
                    <a:lumMod val="65000"/>
                    <a:lumOff val="35000"/>
                  </a:schemeClr>
                </a:solidFill>
                <a:latin typeface="+mn-ea"/>
              </a:rPr>
              <a:t> </a:t>
            </a:r>
            <a:r>
              <a:rPr lang="zh-CN" altLang="en-US" sz="2000" kern="100" dirty="0">
                <a:solidFill>
                  <a:schemeClr val="tx1">
                    <a:lumMod val="65000"/>
                    <a:lumOff val="35000"/>
                  </a:schemeClr>
                </a:solidFill>
                <a:latin typeface="+mn-ea"/>
              </a:rPr>
              <a:t>由关键字</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声明的全局变量的初始化值，例如“</a:t>
            </a:r>
            <a:r>
              <a:rPr lang="en-US" altLang="zh-CN" sz="2000" kern="100" dirty="0" err="1">
                <a:solidFill>
                  <a:schemeClr val="tx1">
                    <a:lumMod val="65000"/>
                    <a:lumOff val="35000"/>
                  </a:schemeClr>
                </a:solidFill>
                <a:latin typeface="+mn-ea"/>
              </a:rPr>
              <a:t>const</a:t>
            </a:r>
            <a:r>
              <a:rPr lang="en-US" altLang="zh-CN" sz="2000" kern="100" dirty="0">
                <a:solidFill>
                  <a:schemeClr val="tx1">
                    <a:lumMod val="65000"/>
                    <a:lumOff val="35000"/>
                  </a:schemeClr>
                </a:solidFill>
                <a:latin typeface="+mn-ea"/>
              </a:rPr>
              <a:t> </a:t>
            </a:r>
            <a:r>
              <a:rPr lang="en-US" altLang="zh-CN" sz="2000" kern="100" dirty="0" err="1">
                <a:solidFill>
                  <a:schemeClr val="tx1">
                    <a:lumMod val="65000"/>
                    <a:lumOff val="35000"/>
                  </a:schemeClr>
                </a:solidFill>
                <a:latin typeface="+mn-ea"/>
              </a:rPr>
              <a:t>int</a:t>
            </a:r>
            <a:r>
              <a:rPr lang="en-US" altLang="zh-CN" sz="2000" kern="100" dirty="0">
                <a:solidFill>
                  <a:schemeClr val="tx1">
                    <a:lumMod val="65000"/>
                    <a:lumOff val="35000"/>
                  </a:schemeClr>
                </a:solidFill>
                <a:latin typeface="+mn-ea"/>
              </a:rPr>
              <a:t> a=18;”</a:t>
            </a:r>
            <a:r>
              <a:rPr lang="zh-CN" altLang="en-US" sz="2000" kern="100" dirty="0">
                <a:solidFill>
                  <a:schemeClr val="tx1">
                    <a:lumMod val="65000"/>
                    <a:lumOff val="35000"/>
                  </a:schemeClr>
                </a:solidFill>
                <a:latin typeface="+mn-ea"/>
              </a:rPr>
              <a:t>。但是由</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声明的局部变量的初始化值，不会产生</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段，局部变量都是运行时开辟在</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bss</a:t>
            </a:r>
            <a:r>
              <a:rPr lang="zh-CN" altLang="en-US" sz="2000" kern="100" dirty="0">
                <a:solidFill>
                  <a:schemeClr val="tx1">
                    <a:lumMod val="65000"/>
                    <a:lumOff val="35000"/>
                  </a:schemeClr>
                </a:solidFill>
                <a:latin typeface="+mn-ea"/>
              </a:rPr>
              <a:t>段中的。</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字符串常数 字符串常数出现在表达式中，例如，“</a:t>
            </a:r>
            <a:r>
              <a:rPr lang="en-US" altLang="zh-CN" sz="2000" kern="100" dirty="0" err="1">
                <a:solidFill>
                  <a:schemeClr val="tx1">
                    <a:lumMod val="65000"/>
                    <a:lumOff val="35000"/>
                  </a:schemeClr>
                </a:solidFill>
                <a:latin typeface="+mn-ea"/>
              </a:rPr>
              <a:t>strcpy</a:t>
            </a:r>
            <a:r>
              <a:rPr lang="en-US" altLang="zh-CN" sz="2000" kern="100" dirty="0">
                <a:solidFill>
                  <a:schemeClr val="tx1">
                    <a:lumMod val="65000"/>
                    <a:lumOff val="35000"/>
                  </a:schemeClr>
                </a:solidFill>
                <a:latin typeface="+mn-ea"/>
              </a:rPr>
              <a:t>(s,”</a:t>
            </a:r>
            <a:r>
              <a:rPr lang="en-US" altLang="zh-CN" sz="2000" kern="100" dirty="0" err="1">
                <a:solidFill>
                  <a:schemeClr val="tx1">
                    <a:lumMod val="65000"/>
                    <a:lumOff val="35000"/>
                  </a:schemeClr>
                </a:solidFill>
                <a:latin typeface="+mn-ea"/>
              </a:rPr>
              <a:t>abc</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；”。字符串常数用来初始化指针变量，例如“</a:t>
            </a:r>
            <a:r>
              <a:rPr lang="en-US" altLang="zh-CN" sz="2000" kern="100" dirty="0">
                <a:solidFill>
                  <a:schemeClr val="tx1">
                    <a:lumMod val="65000"/>
                    <a:lumOff val="35000"/>
                  </a:schemeClr>
                </a:solidFill>
                <a:latin typeface="+mn-ea"/>
              </a:rPr>
              <a:t>char *p=”</a:t>
            </a:r>
            <a:r>
              <a:rPr lang="en-US" altLang="zh-CN" sz="2000" kern="100" dirty="0" err="1">
                <a:solidFill>
                  <a:schemeClr val="tx1">
                    <a:lumMod val="65000"/>
                    <a:lumOff val="35000"/>
                  </a:schemeClr>
                </a:solidFill>
                <a:latin typeface="+mn-ea"/>
              </a:rPr>
              <a:t>abc</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；”。但是，当字符串常数用来初始化数组变量时，不论是全局变量还是局部变量，都不会产生</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段，此时字符串常数生成的是</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段。</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数组和结构体的初始值 数组和结构体是局部变量时，其初始化值会产生</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段，但当数组和结构体是全局变量时，其初始化值不会产生</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const</a:t>
            </a:r>
            <a:r>
              <a:rPr lang="zh-CN" altLang="en-US" sz="2000" kern="100" dirty="0">
                <a:solidFill>
                  <a:schemeClr val="tx1">
                    <a:lumMod val="65000"/>
                    <a:lumOff val="35000"/>
                  </a:schemeClr>
                </a:solidFill>
                <a:latin typeface="+mn-ea"/>
              </a:rPr>
              <a:t>段，此时生成的是</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段。</a:t>
            </a:r>
          </a:p>
        </p:txBody>
      </p:sp>
    </p:spTree>
    <p:extLst>
      <p:ext uri="{BB962C8B-B14F-4D97-AF65-F5344CB8AC3E}">
        <p14:creationId xmlns:p14="http://schemas.microsoft.com/office/powerpoint/2010/main" val="1058700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zh-CN" altLang="en-US" dirty="0" smtClean="0"/>
              <a:t>存储器</a:t>
            </a:r>
            <a:r>
              <a:rPr lang="en-US" altLang="zh-CN" dirty="0" smtClean="0"/>
              <a:t>·</a:t>
            </a:r>
            <a:r>
              <a:rPr lang="zh-CN" altLang="en-US" dirty="0" smtClean="0"/>
              <a:t>结构</a:t>
            </a:r>
            <a:endParaRPr lang="zh-CN" altLang="en-US" dirty="0"/>
          </a:p>
        </p:txBody>
      </p:sp>
      <p:sp>
        <p:nvSpPr>
          <p:cNvPr id="4" name="矩形 3"/>
          <p:cNvSpPr/>
          <p:nvPr/>
        </p:nvSpPr>
        <p:spPr>
          <a:xfrm>
            <a:off x="6804248" y="1365612"/>
            <a:ext cx="2160240" cy="2862322"/>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TMS320F28335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本身不含存储器，但它可以访问</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片内其他地方的存储器或者片外扩展的存储器。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的存储器结构如图</a:t>
            </a:r>
            <a:r>
              <a:rPr lang="en-US" altLang="zh-CN" sz="2000" kern="100" dirty="0">
                <a:solidFill>
                  <a:schemeClr val="tx1">
                    <a:lumMod val="65000"/>
                    <a:lumOff val="35000"/>
                  </a:schemeClr>
                </a:solidFill>
                <a:latin typeface="+mn-ea"/>
              </a:rPr>
              <a:t>4-1</a:t>
            </a:r>
            <a:r>
              <a:rPr lang="zh-CN" altLang="en-US" sz="2000" kern="100" dirty="0">
                <a:solidFill>
                  <a:schemeClr val="tx1">
                    <a:lumMod val="65000"/>
                    <a:lumOff val="35000"/>
                  </a:schemeClr>
                </a:solidFill>
                <a:latin typeface="+mn-ea"/>
              </a:rPr>
              <a:t>所示。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858" y="1309891"/>
            <a:ext cx="6295381" cy="29146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26145" y="4335407"/>
            <a:ext cx="3034805" cy="396583"/>
          </a:xfrm>
          <a:prstGeom prst="rect">
            <a:avLst/>
          </a:prstGeom>
        </p:spPr>
        <p:txBody>
          <a:bodyPr wrap="none">
            <a:spAutoFit/>
          </a:bodyPr>
          <a:lstStyle/>
          <a:p>
            <a:pPr algn="ctr">
              <a:lnSpc>
                <a:spcPct val="120000"/>
              </a:lnSpc>
            </a:pPr>
            <a:r>
              <a:rPr lang="zh-CN" altLang="en-US" kern="100" dirty="0">
                <a:latin typeface="+mn-ea"/>
              </a:rPr>
              <a:t>图</a:t>
            </a:r>
            <a:r>
              <a:rPr lang="en-US" altLang="zh-CN" kern="100" dirty="0">
                <a:latin typeface="+mn-ea"/>
              </a:rPr>
              <a:t>4-1 F28335</a:t>
            </a:r>
            <a:r>
              <a:rPr lang="zh-CN" altLang="en-US" kern="100" dirty="0">
                <a:latin typeface="+mn-ea"/>
              </a:rPr>
              <a:t>的存储器结构</a:t>
            </a:r>
          </a:p>
        </p:txBody>
      </p:sp>
    </p:spTree>
    <p:extLst>
      <p:ext uri="{BB962C8B-B14F-4D97-AF65-F5344CB8AC3E}">
        <p14:creationId xmlns:p14="http://schemas.microsoft.com/office/powerpoint/2010/main" val="20199948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683568" y="843558"/>
            <a:ext cx="7776864" cy="347787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未初始化的段</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1).</a:t>
            </a:r>
            <a:r>
              <a:rPr lang="en-US" altLang="zh-CN" sz="2000" kern="100" dirty="0" err="1">
                <a:solidFill>
                  <a:schemeClr val="tx1">
                    <a:lumMod val="65000"/>
                    <a:lumOff val="35000"/>
                  </a:schemeClr>
                </a:solidFill>
                <a:latin typeface="+mn-ea"/>
              </a:rPr>
              <a:t>bss</a:t>
            </a:r>
            <a:r>
              <a:rPr lang="zh-CN" altLang="en-US" sz="2000" kern="100" dirty="0">
                <a:solidFill>
                  <a:schemeClr val="tx1">
                    <a:lumMod val="65000"/>
                    <a:lumOff val="35000"/>
                  </a:schemeClr>
                </a:solidFill>
                <a:latin typeface="+mn-ea"/>
              </a:rPr>
              <a:t>：为全局变量和局部变量保留的空间，在程序上电时，</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空间中的数据复制出来并存储在</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bss</a:t>
            </a:r>
            <a:r>
              <a:rPr lang="zh-CN" altLang="en-US" sz="2000" kern="100" dirty="0">
                <a:solidFill>
                  <a:schemeClr val="tx1">
                    <a:lumMod val="65000"/>
                    <a:lumOff val="35000"/>
                  </a:schemeClr>
                </a:solidFill>
                <a:latin typeface="+mn-ea"/>
              </a:rPr>
              <a:t>空间中。</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2).</a:t>
            </a:r>
            <a:r>
              <a:rPr lang="en-US" altLang="zh-CN" sz="2000" kern="100" dirty="0" err="1">
                <a:solidFill>
                  <a:schemeClr val="tx1">
                    <a:lumMod val="65000"/>
                    <a:lumOff val="35000"/>
                  </a:schemeClr>
                </a:solidFill>
                <a:latin typeface="+mn-ea"/>
              </a:rPr>
              <a:t>ebss</a:t>
            </a:r>
            <a:r>
              <a:rPr lang="zh-CN" altLang="en-US" sz="2000" kern="100" dirty="0">
                <a:solidFill>
                  <a:schemeClr val="tx1">
                    <a:lumMod val="65000"/>
                    <a:lumOff val="35000"/>
                  </a:schemeClr>
                </a:solidFill>
                <a:latin typeface="+mn-ea"/>
              </a:rPr>
              <a:t>：为使用大寄存器模式时的全局变量和静态变量预留的空间，在程序上电时，</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空间中的数据复制出来并存储在</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ebss</a:t>
            </a:r>
            <a:r>
              <a:rPr lang="zh-CN" altLang="en-US" sz="2000" kern="100" dirty="0">
                <a:solidFill>
                  <a:schemeClr val="tx1">
                    <a:lumMod val="65000"/>
                    <a:lumOff val="35000"/>
                  </a:schemeClr>
                </a:solidFill>
                <a:latin typeface="+mn-ea"/>
              </a:rPr>
              <a:t>中。</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3).stack</a:t>
            </a:r>
            <a:r>
              <a:rPr lang="zh-CN" altLang="en-US" sz="2000" kern="100" dirty="0">
                <a:solidFill>
                  <a:schemeClr val="tx1">
                    <a:lumMod val="65000"/>
                    <a:lumOff val="35000"/>
                  </a:schemeClr>
                </a:solidFill>
                <a:latin typeface="+mn-ea"/>
              </a:rPr>
              <a:t>：为系统堆栈保留的空间，主要用于和函数传递变量或为局部变量分配空间。</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4).system</a:t>
            </a:r>
            <a:r>
              <a:rPr lang="zh-CN" altLang="en-US" sz="2000" kern="100" dirty="0">
                <a:solidFill>
                  <a:schemeClr val="tx1">
                    <a:lumMod val="65000"/>
                    <a:lumOff val="35000"/>
                  </a:schemeClr>
                </a:solidFill>
                <a:latin typeface="+mn-ea"/>
              </a:rPr>
              <a:t>：为动态存储分配保留的空间。如果有宏函数，此空间被宏函数占用，如果没有的话，此空间保留为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p>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5).</a:t>
            </a:r>
            <a:r>
              <a:rPr lang="en-US" altLang="zh-CN" sz="2000" kern="100" dirty="0" err="1">
                <a:solidFill>
                  <a:schemeClr val="tx1">
                    <a:lumMod val="65000"/>
                    <a:lumOff val="35000"/>
                  </a:schemeClr>
                </a:solidFill>
                <a:latin typeface="+mn-ea"/>
              </a:rPr>
              <a:t>esysmem</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为动态存储分配保留的空间。如果有</a:t>
            </a:r>
            <a:r>
              <a:rPr lang="en-US" altLang="zh-CN" sz="2000" kern="100" dirty="0">
                <a:solidFill>
                  <a:schemeClr val="tx1">
                    <a:lumMod val="65000"/>
                    <a:lumOff val="35000"/>
                  </a:schemeClr>
                </a:solidFill>
                <a:latin typeface="+mn-ea"/>
              </a:rPr>
              <a:t>far</a:t>
            </a:r>
            <a:r>
              <a:rPr lang="zh-CN" altLang="en-US" sz="2000" kern="100" dirty="0">
                <a:solidFill>
                  <a:schemeClr val="tx1">
                    <a:lumMod val="65000"/>
                    <a:lumOff val="35000"/>
                  </a:schemeClr>
                </a:solidFill>
                <a:latin typeface="+mn-ea"/>
              </a:rPr>
              <a:t>函数，此空间被相应的占用，如果没有的化，此空间保留为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2714064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1187624" y="1995686"/>
            <a:ext cx="6768752" cy="1631216"/>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上面</a:t>
            </a:r>
            <a:r>
              <a:rPr lang="zh-CN" altLang="en-US" sz="2000" kern="100" dirty="0">
                <a:solidFill>
                  <a:schemeClr val="tx1">
                    <a:lumMod val="65000"/>
                    <a:lumOff val="35000"/>
                  </a:schemeClr>
                </a:solidFill>
                <a:latin typeface="+mn-ea"/>
              </a:rPr>
              <a:t>介绍的段都是</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语言预先已经定义好的段，那作为开发人员是否可以自己定义段呢？答案肯定是可以的，在上一章中介绍寄存器文件的空间分配时，就讲到了使用“</a:t>
            </a:r>
            <a:r>
              <a:rPr lang="en-US" altLang="zh-CN" sz="2000" kern="100" dirty="0">
                <a:solidFill>
                  <a:schemeClr val="tx1">
                    <a:lumMod val="65000"/>
                    <a:lumOff val="35000"/>
                  </a:schemeClr>
                </a:solidFill>
                <a:latin typeface="+mn-ea"/>
              </a:rPr>
              <a:t># pragma DATA_SECTION”</a:t>
            </a:r>
            <a:r>
              <a:rPr lang="zh-CN" altLang="en-US" sz="2000" kern="100" dirty="0">
                <a:solidFill>
                  <a:schemeClr val="tx1">
                    <a:lumMod val="65000"/>
                    <a:lumOff val="35000"/>
                  </a:schemeClr>
                </a:solidFill>
                <a:latin typeface="+mn-ea"/>
              </a:rPr>
              <a:t>命令来定义数据段，下面做更为详细的介绍。</a:t>
            </a:r>
          </a:p>
        </p:txBody>
      </p:sp>
    </p:spTree>
    <p:extLst>
      <p:ext uri="{BB962C8B-B14F-4D97-AF65-F5344CB8AC3E}">
        <p14:creationId xmlns:p14="http://schemas.microsoft.com/office/powerpoint/2010/main" val="994260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755576" y="1059582"/>
            <a:ext cx="7632848" cy="1015663"/>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pragma</a:t>
            </a:r>
            <a:r>
              <a:rPr lang="zh-CN" altLang="en-US" sz="2000" kern="100" dirty="0">
                <a:solidFill>
                  <a:schemeClr val="tx1">
                    <a:lumMod val="65000"/>
                    <a:lumOff val="35000"/>
                  </a:schemeClr>
                </a:solidFill>
                <a:latin typeface="+mn-ea"/>
              </a:rPr>
              <a:t>是标准</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语言中保留的预处理命令，在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中，大家可以通过</a:t>
            </a:r>
            <a:r>
              <a:rPr lang="en-US" altLang="zh-CN" sz="2000" kern="100" dirty="0">
                <a:solidFill>
                  <a:schemeClr val="tx1">
                    <a:lumMod val="65000"/>
                    <a:lumOff val="35000"/>
                  </a:schemeClr>
                </a:solidFill>
                <a:latin typeface="+mn-ea"/>
              </a:rPr>
              <a:t>#pragma</a:t>
            </a:r>
            <a:r>
              <a:rPr lang="zh-CN" altLang="en-US" sz="2000" kern="100" dirty="0">
                <a:solidFill>
                  <a:schemeClr val="tx1">
                    <a:lumMod val="65000"/>
                    <a:lumOff val="35000"/>
                  </a:schemeClr>
                </a:solidFill>
                <a:latin typeface="+mn-ea"/>
              </a:rPr>
              <a:t>来定义自己的段，这是预处理命令</a:t>
            </a:r>
            <a:r>
              <a:rPr lang="en-US" altLang="zh-CN" sz="2000" kern="100" dirty="0">
                <a:solidFill>
                  <a:schemeClr val="tx1">
                    <a:lumMod val="65000"/>
                    <a:lumOff val="35000"/>
                  </a:schemeClr>
                </a:solidFill>
                <a:latin typeface="+mn-ea"/>
              </a:rPr>
              <a:t>#pragma</a:t>
            </a:r>
            <a:r>
              <a:rPr lang="zh-CN" altLang="en-US" sz="2000" kern="100" dirty="0">
                <a:solidFill>
                  <a:schemeClr val="tx1">
                    <a:lumMod val="65000"/>
                    <a:lumOff val="35000"/>
                  </a:schemeClr>
                </a:solidFill>
                <a:latin typeface="+mn-ea"/>
              </a:rPr>
              <a:t>的主要用法。</a:t>
            </a:r>
            <a:r>
              <a:rPr lang="en-US" altLang="zh-CN" sz="2000" kern="100" dirty="0">
                <a:solidFill>
                  <a:schemeClr val="tx1">
                    <a:lumMod val="65000"/>
                    <a:lumOff val="35000"/>
                  </a:schemeClr>
                </a:solidFill>
                <a:latin typeface="+mn-ea"/>
              </a:rPr>
              <a:t>#pragma</a:t>
            </a:r>
            <a:r>
              <a:rPr lang="zh-CN" altLang="en-US" sz="2000" kern="100" dirty="0">
                <a:solidFill>
                  <a:schemeClr val="tx1">
                    <a:lumMod val="65000"/>
                    <a:lumOff val="35000"/>
                  </a:schemeClr>
                </a:solidFill>
                <a:latin typeface="+mn-ea"/>
              </a:rPr>
              <a:t>的语法格式如下：</a:t>
            </a:r>
          </a:p>
        </p:txBody>
      </p:sp>
      <p:graphicFrame>
        <p:nvGraphicFramePr>
          <p:cNvPr id="3" name="表格 2"/>
          <p:cNvGraphicFramePr>
            <a:graphicFrameLocks noGrp="1"/>
          </p:cNvGraphicFramePr>
          <p:nvPr>
            <p:extLst>
              <p:ext uri="{D42A27DB-BD31-4B8C-83A1-F6EECF244321}">
                <p14:modId xmlns:p14="http://schemas.microsoft.com/office/powerpoint/2010/main" val="765058389"/>
              </p:ext>
            </p:extLst>
          </p:nvPr>
        </p:nvGraphicFramePr>
        <p:xfrm>
          <a:off x="906977" y="2075245"/>
          <a:ext cx="6891223" cy="749808"/>
        </p:xfrm>
        <a:graphic>
          <a:graphicData uri="http://schemas.openxmlformats.org/drawingml/2006/table">
            <a:tbl>
              <a:tblPr>
                <a:tableStyleId>{5C22544A-7EE6-4342-B048-85BDC9FD1C3A}</a:tableStyleId>
              </a:tblPr>
              <a:tblGrid>
                <a:gridCol w="6891223">
                  <a:extLst>
                    <a:ext uri="{9D8B030D-6E8A-4147-A177-3AD203B41FA5}">
                      <a16:colId xmlns:a16="http://schemas.microsoft.com/office/drawing/2014/main" val="1733422534"/>
                    </a:ext>
                  </a:extLst>
                </a:gridCol>
              </a:tblGrid>
              <a:tr h="0">
                <a:tc>
                  <a:txBody>
                    <a:bodyPr/>
                    <a:lstStyle/>
                    <a:p>
                      <a:pPr marL="0" marR="0" indent="266700" algn="just">
                        <a:lnSpc>
                          <a:spcPct val="120000"/>
                        </a:lnSpc>
                        <a:spcBef>
                          <a:spcPts val="0"/>
                        </a:spcBef>
                        <a:spcAft>
                          <a:spcPts val="0"/>
                        </a:spcAft>
                      </a:pPr>
                      <a:r>
                        <a:rPr lang="en-US" sz="1800" kern="100" dirty="0">
                          <a:effectLst/>
                        </a:rPr>
                        <a:t>#pragma CODE_SECTION(</a:t>
                      </a:r>
                      <a:r>
                        <a:rPr lang="en-US" sz="1800" kern="100" dirty="0" err="1">
                          <a:effectLst/>
                        </a:rPr>
                        <a:t>symbol,”section</a:t>
                      </a:r>
                      <a:r>
                        <a:rPr lang="en-US" sz="1800" kern="100" dirty="0">
                          <a:effectLst/>
                        </a:rPr>
                        <a:t> name”)；</a:t>
                      </a:r>
                    </a:p>
                    <a:p>
                      <a:pPr marL="0" marR="0" indent="266700" algn="just">
                        <a:lnSpc>
                          <a:spcPct val="120000"/>
                        </a:lnSpc>
                        <a:spcBef>
                          <a:spcPts val="0"/>
                        </a:spcBef>
                        <a:spcAft>
                          <a:spcPts val="0"/>
                        </a:spcAft>
                      </a:pPr>
                      <a:r>
                        <a:rPr lang="en-US" sz="1800" kern="100" dirty="0">
                          <a:effectLst/>
                        </a:rPr>
                        <a:t>#pragma DATA_SECTION(</a:t>
                      </a:r>
                      <a:r>
                        <a:rPr lang="en-US" sz="1800" kern="100" dirty="0" err="1">
                          <a:effectLst/>
                        </a:rPr>
                        <a:t>symbol,”section</a:t>
                      </a:r>
                      <a:r>
                        <a:rPr lang="en-US" sz="1800" kern="100" dirty="0">
                          <a:effectLst/>
                        </a:rPr>
                        <a:t> name”)；</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1331605952"/>
                  </a:ext>
                </a:extLst>
              </a:tr>
            </a:tbl>
          </a:graphicData>
        </a:graphic>
      </p:graphicFrame>
      <p:sp>
        <p:nvSpPr>
          <p:cNvPr id="5" name="矩形 4"/>
          <p:cNvSpPr/>
          <p:nvPr/>
        </p:nvSpPr>
        <p:spPr>
          <a:xfrm>
            <a:off x="755576" y="2728306"/>
            <a:ext cx="8064896" cy="2031325"/>
          </a:xfrm>
          <a:prstGeom prst="rect">
            <a:avLst/>
          </a:prstGeom>
        </p:spPr>
        <p:txBody>
          <a:bodyPr wrap="square">
            <a:spAutoFit/>
          </a:bodyPr>
          <a:lstStyle/>
          <a:p>
            <a:pPr algn="just">
              <a:lnSpc>
                <a:spcPct val="120000"/>
              </a:lnSpc>
            </a:pPr>
            <a:r>
              <a:rPr lang="zh-CN" altLang="en-US" kern="100" dirty="0">
                <a:solidFill>
                  <a:schemeClr val="tx1">
                    <a:lumMod val="65000"/>
                    <a:lumOff val="35000"/>
                  </a:schemeClr>
                </a:solidFill>
                <a:latin typeface="+mn-ea"/>
              </a:rPr>
              <a:t>需要说明的是：</a:t>
            </a:r>
          </a:p>
          <a:p>
            <a:pPr indent="266700" algn="just">
              <a:lnSpc>
                <a:spcPct val="120000"/>
              </a:lnSpc>
            </a:pPr>
            <a:r>
              <a:rPr lang="en-US" altLang="zh-CN" kern="100" dirty="0" smtClean="0">
                <a:solidFill>
                  <a:schemeClr val="tx1">
                    <a:lumMod val="65000"/>
                    <a:lumOff val="35000"/>
                  </a:schemeClr>
                </a:solidFill>
                <a:latin typeface="+mn-ea"/>
              </a:rPr>
              <a:t>  (</a:t>
            </a:r>
            <a:r>
              <a:rPr lang="en-US" altLang="zh-CN" kern="100" dirty="0">
                <a:solidFill>
                  <a:schemeClr val="tx1">
                    <a:lumMod val="65000"/>
                    <a:lumOff val="35000"/>
                  </a:schemeClr>
                </a:solidFill>
                <a:latin typeface="+mn-ea"/>
              </a:rPr>
              <a:t>1)symbol</a:t>
            </a:r>
            <a:r>
              <a:rPr lang="zh-CN" altLang="en-US" kern="100" dirty="0">
                <a:solidFill>
                  <a:schemeClr val="tx1">
                    <a:lumMod val="65000"/>
                    <a:lumOff val="35000"/>
                  </a:schemeClr>
                </a:solidFill>
                <a:latin typeface="+mn-ea"/>
              </a:rPr>
              <a:t>是符号，可以是函数名也可以是全局变量名。</a:t>
            </a:r>
            <a:r>
              <a:rPr lang="en-US" altLang="zh-CN" kern="100" dirty="0">
                <a:solidFill>
                  <a:schemeClr val="tx1">
                    <a:lumMod val="65000"/>
                    <a:lumOff val="35000"/>
                  </a:schemeClr>
                </a:solidFill>
                <a:latin typeface="+mn-ea"/>
              </a:rPr>
              <a:t>Section name</a:t>
            </a:r>
            <a:r>
              <a:rPr lang="zh-CN" altLang="en-US" kern="100" dirty="0">
                <a:solidFill>
                  <a:schemeClr val="tx1">
                    <a:lumMod val="65000"/>
                    <a:lumOff val="35000"/>
                  </a:schemeClr>
                </a:solidFill>
                <a:latin typeface="+mn-ea"/>
              </a:rPr>
              <a:t>是用户自己定义的段名。</a:t>
            </a:r>
          </a:p>
          <a:p>
            <a:pPr indent="266700" algn="just">
              <a:lnSpc>
                <a:spcPct val="120000"/>
              </a:lnSpc>
            </a:pPr>
            <a:r>
              <a:rPr lang="en-US" altLang="zh-CN" kern="100" dirty="0" smtClean="0">
                <a:solidFill>
                  <a:schemeClr val="tx1">
                    <a:lumMod val="65000"/>
                    <a:lumOff val="35000"/>
                  </a:schemeClr>
                </a:solidFill>
                <a:latin typeface="+mn-ea"/>
              </a:rPr>
              <a:t>  (</a:t>
            </a:r>
            <a:r>
              <a:rPr lang="en-US" altLang="zh-CN" kern="100" dirty="0">
                <a:solidFill>
                  <a:schemeClr val="tx1">
                    <a:lumMod val="65000"/>
                    <a:lumOff val="35000"/>
                  </a:schemeClr>
                </a:solidFill>
                <a:latin typeface="+mn-ea"/>
              </a:rPr>
              <a:t>2)CODE_SECTION</a:t>
            </a:r>
            <a:r>
              <a:rPr lang="zh-CN" altLang="en-US" kern="100" dirty="0">
                <a:solidFill>
                  <a:schemeClr val="tx1">
                    <a:lumMod val="65000"/>
                    <a:lumOff val="35000"/>
                  </a:schemeClr>
                </a:solidFill>
                <a:latin typeface="+mn-ea"/>
              </a:rPr>
              <a:t>用来定义代码段，而</a:t>
            </a:r>
            <a:r>
              <a:rPr lang="en-US" altLang="zh-CN" kern="100" dirty="0">
                <a:solidFill>
                  <a:schemeClr val="tx1">
                    <a:lumMod val="65000"/>
                    <a:lumOff val="35000"/>
                  </a:schemeClr>
                </a:solidFill>
                <a:latin typeface="+mn-ea"/>
              </a:rPr>
              <a:t>DATA_SECTION</a:t>
            </a:r>
            <a:r>
              <a:rPr lang="zh-CN" altLang="en-US" kern="100" dirty="0">
                <a:solidFill>
                  <a:schemeClr val="tx1">
                    <a:lumMod val="65000"/>
                    <a:lumOff val="35000"/>
                  </a:schemeClr>
                </a:solidFill>
                <a:latin typeface="+mn-ea"/>
              </a:rPr>
              <a:t>用来定义数据段。</a:t>
            </a:r>
          </a:p>
          <a:p>
            <a:pPr indent="266700" algn="just">
              <a:lnSpc>
                <a:spcPct val="120000"/>
              </a:lnSpc>
            </a:pPr>
            <a:r>
              <a:rPr lang="en-US" altLang="zh-CN" kern="100" dirty="0" smtClean="0">
                <a:solidFill>
                  <a:schemeClr val="tx1">
                    <a:lumMod val="65000"/>
                    <a:lumOff val="35000"/>
                  </a:schemeClr>
                </a:solidFill>
                <a:latin typeface="+mn-ea"/>
              </a:rPr>
              <a:t>  (</a:t>
            </a:r>
            <a:r>
              <a:rPr lang="en-US" altLang="zh-CN" kern="100" dirty="0">
                <a:solidFill>
                  <a:schemeClr val="tx1">
                    <a:lumMod val="65000"/>
                    <a:lumOff val="35000"/>
                  </a:schemeClr>
                </a:solidFill>
                <a:latin typeface="+mn-ea"/>
              </a:rPr>
              <a:t>3)</a:t>
            </a:r>
            <a:r>
              <a:rPr lang="zh-CN" altLang="en-US" kern="100" dirty="0">
                <a:solidFill>
                  <a:schemeClr val="tx1">
                    <a:lumMod val="65000"/>
                    <a:lumOff val="35000"/>
                  </a:schemeClr>
                </a:solidFill>
                <a:latin typeface="+mn-ea"/>
              </a:rPr>
              <a:t>不能在函数体内声明</a:t>
            </a:r>
            <a:r>
              <a:rPr lang="en-US" altLang="zh-CN" kern="100" dirty="0">
                <a:solidFill>
                  <a:schemeClr val="tx1">
                    <a:lumMod val="65000"/>
                    <a:lumOff val="35000"/>
                  </a:schemeClr>
                </a:solidFill>
                <a:latin typeface="+mn-ea"/>
              </a:rPr>
              <a:t>#pragma</a:t>
            </a:r>
            <a:r>
              <a:rPr lang="zh-CN" altLang="en-US" kern="100" dirty="0">
                <a:solidFill>
                  <a:schemeClr val="tx1">
                    <a:lumMod val="65000"/>
                    <a:lumOff val="35000"/>
                  </a:schemeClr>
                </a:solidFill>
                <a:latin typeface="+mn-ea"/>
              </a:rPr>
              <a:t>。</a:t>
            </a:r>
            <a:endParaRPr lang="en-US" altLang="zh-CN" kern="100" dirty="0">
              <a:solidFill>
                <a:schemeClr val="tx1">
                  <a:lumMod val="65000"/>
                  <a:lumOff val="35000"/>
                </a:schemeClr>
              </a:solidFill>
              <a:latin typeface="+mn-ea"/>
            </a:endParaRPr>
          </a:p>
          <a:p>
            <a:pPr algn="just"/>
            <a:r>
              <a:rPr lang="en-US" altLang="zh-CN" kern="100" dirty="0" smtClean="0">
                <a:solidFill>
                  <a:schemeClr val="tx1">
                    <a:lumMod val="65000"/>
                    <a:lumOff val="35000"/>
                  </a:schemeClr>
                </a:solidFill>
                <a:latin typeface="+mn-ea"/>
              </a:rPr>
              <a:t>      (</a:t>
            </a:r>
            <a:r>
              <a:rPr lang="en-US" altLang="zh-CN" kern="100" dirty="0">
                <a:solidFill>
                  <a:schemeClr val="tx1">
                    <a:lumMod val="65000"/>
                    <a:lumOff val="35000"/>
                  </a:schemeClr>
                </a:solidFill>
                <a:latin typeface="+mn-ea"/>
              </a:rPr>
              <a:t>4)</a:t>
            </a:r>
            <a:r>
              <a:rPr lang="zh-CN" altLang="en-US" kern="100" dirty="0">
                <a:solidFill>
                  <a:schemeClr val="tx1">
                    <a:lumMod val="65000"/>
                    <a:lumOff val="35000"/>
                  </a:schemeClr>
                </a:solidFill>
                <a:latin typeface="+mn-ea"/>
              </a:rPr>
              <a:t>必须在符号被定义和使用前使用</a:t>
            </a:r>
            <a:r>
              <a:rPr lang="en-US" altLang="zh-CN" kern="100" dirty="0">
                <a:solidFill>
                  <a:schemeClr val="tx1">
                    <a:lumMod val="65000"/>
                    <a:lumOff val="35000"/>
                  </a:schemeClr>
                </a:solidFill>
                <a:latin typeface="+mn-ea"/>
              </a:rPr>
              <a:t>#pragma</a:t>
            </a:r>
            <a:r>
              <a:rPr lang="zh-CN" altLang="en-US" kern="100" dirty="0">
                <a:solidFill>
                  <a:schemeClr val="tx1">
                    <a:lumMod val="65000"/>
                    <a:lumOff val="35000"/>
                  </a:schemeClr>
                </a:solidFill>
                <a:latin typeface="+mn-ea"/>
              </a:rPr>
              <a:t>。</a:t>
            </a:r>
            <a:endParaRPr lang="en-US" altLang="zh-CN" kern="100" dirty="0">
              <a:solidFill>
                <a:schemeClr val="tx1">
                  <a:lumMod val="65000"/>
                  <a:lumOff val="35000"/>
                </a:schemeClr>
              </a:solidFill>
              <a:latin typeface="+mn-ea"/>
            </a:endParaRPr>
          </a:p>
        </p:txBody>
      </p:sp>
    </p:spTree>
    <p:extLst>
      <p:ext uri="{BB962C8B-B14F-4D97-AF65-F5344CB8AC3E}">
        <p14:creationId xmlns:p14="http://schemas.microsoft.com/office/powerpoint/2010/main" val="2089144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sp>
        <p:nvSpPr>
          <p:cNvPr id="4" name="矩形 3"/>
          <p:cNvSpPr/>
          <p:nvPr/>
        </p:nvSpPr>
        <p:spPr>
          <a:xfrm>
            <a:off x="611560" y="3219822"/>
            <a:ext cx="7632848" cy="1754326"/>
          </a:xfrm>
          <a:prstGeom prst="rect">
            <a:avLst/>
          </a:prstGeom>
        </p:spPr>
        <p:txBody>
          <a:bodyPr wrap="square">
            <a:spAutoFit/>
          </a:bodyPr>
          <a:lstStyle/>
          <a:p>
            <a:pPr algn="just"/>
            <a:r>
              <a:rPr lang="zh-CN" altLang="en-US" kern="100" dirty="0" smtClean="0">
                <a:solidFill>
                  <a:schemeClr val="tx1">
                    <a:lumMod val="65000"/>
                    <a:lumOff val="35000"/>
                  </a:schemeClr>
                </a:solidFill>
                <a:latin typeface="+mn-ea"/>
              </a:rPr>
              <a:t>      在</a:t>
            </a:r>
            <a:r>
              <a:rPr lang="zh-CN" altLang="en-US" kern="100" dirty="0">
                <a:solidFill>
                  <a:schemeClr val="tx1">
                    <a:lumMod val="65000"/>
                    <a:lumOff val="35000"/>
                  </a:schemeClr>
                </a:solidFill>
                <a:latin typeface="+mn-ea"/>
              </a:rPr>
              <a:t>实际应用时，如果没有用到某些段，例如很多人可能不会用到</a:t>
            </a:r>
            <a:r>
              <a:rPr lang="en-US" altLang="zh-CN" kern="100" dirty="0">
                <a:solidFill>
                  <a:schemeClr val="tx1">
                    <a:lumMod val="65000"/>
                    <a:lumOff val="35000"/>
                  </a:schemeClr>
                </a:solidFill>
                <a:latin typeface="+mn-ea"/>
              </a:rPr>
              <a:t>.system</a:t>
            </a:r>
            <a:r>
              <a:rPr lang="zh-CN" altLang="en-US" kern="100" dirty="0">
                <a:solidFill>
                  <a:schemeClr val="tx1">
                    <a:lumMod val="65000"/>
                    <a:lumOff val="35000"/>
                  </a:schemeClr>
                </a:solidFill>
                <a:latin typeface="+mn-ea"/>
              </a:rPr>
              <a:t>段，则可以不用在</a:t>
            </a:r>
            <a:r>
              <a:rPr lang="en-US" altLang="zh-CN" kern="100" dirty="0">
                <a:solidFill>
                  <a:schemeClr val="tx1">
                    <a:lumMod val="65000"/>
                    <a:lumOff val="35000"/>
                  </a:schemeClr>
                </a:solidFill>
                <a:latin typeface="+mn-ea"/>
              </a:rPr>
              <a:t>CMD</a:t>
            </a:r>
            <a:r>
              <a:rPr lang="zh-CN" altLang="en-US" kern="100" dirty="0">
                <a:solidFill>
                  <a:schemeClr val="tx1">
                    <a:lumMod val="65000"/>
                    <a:lumOff val="35000"/>
                  </a:schemeClr>
                </a:solidFill>
                <a:latin typeface="+mn-ea"/>
              </a:rPr>
              <a:t>文件中为其分配存储空间，当然保险起见，也可以无论用到与否，均为其分配存储空间。表</a:t>
            </a:r>
            <a:r>
              <a:rPr lang="en-US" altLang="zh-CN" kern="100" dirty="0">
                <a:solidFill>
                  <a:schemeClr val="tx1">
                    <a:lumMod val="65000"/>
                    <a:lumOff val="35000"/>
                  </a:schemeClr>
                </a:solidFill>
                <a:latin typeface="+mn-ea"/>
              </a:rPr>
              <a:t>4-8</a:t>
            </a:r>
            <a:r>
              <a:rPr lang="zh-CN" altLang="en-US" kern="100" dirty="0">
                <a:solidFill>
                  <a:schemeClr val="tx1">
                    <a:lumMod val="65000"/>
                    <a:lumOff val="35000"/>
                  </a:schemeClr>
                </a:solidFill>
                <a:latin typeface="+mn-ea"/>
              </a:rPr>
              <a:t>是前面所介绍的这些段的存储特性，也就是这些段应当放在什么样的存储器里，应当分配到程序空间还是数据空间。由于</a:t>
            </a: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的存储空间采用的是分页制，在</a:t>
            </a:r>
            <a:r>
              <a:rPr lang="en-US" altLang="zh-CN" kern="100" dirty="0">
                <a:solidFill>
                  <a:schemeClr val="tx1">
                    <a:lumMod val="65000"/>
                    <a:lumOff val="35000"/>
                  </a:schemeClr>
                </a:solidFill>
                <a:latin typeface="+mn-ea"/>
              </a:rPr>
              <a:t>CMD</a:t>
            </a:r>
            <a:r>
              <a:rPr lang="zh-CN" altLang="en-US" kern="100" dirty="0">
                <a:solidFill>
                  <a:schemeClr val="tx1">
                    <a:lumMod val="65000"/>
                    <a:lumOff val="35000"/>
                  </a:schemeClr>
                </a:solidFill>
                <a:latin typeface="+mn-ea"/>
              </a:rPr>
              <a:t>文件中，</a:t>
            </a:r>
            <a:r>
              <a:rPr lang="en-US" altLang="zh-CN" kern="100" dirty="0">
                <a:solidFill>
                  <a:schemeClr val="tx1">
                    <a:lumMod val="65000"/>
                    <a:lumOff val="35000"/>
                  </a:schemeClr>
                </a:solidFill>
                <a:latin typeface="+mn-ea"/>
              </a:rPr>
              <a:t>PAGE0</a:t>
            </a:r>
            <a:r>
              <a:rPr lang="zh-CN" altLang="en-US" kern="100" dirty="0">
                <a:solidFill>
                  <a:schemeClr val="tx1">
                    <a:lumMod val="65000"/>
                    <a:lumOff val="35000"/>
                  </a:schemeClr>
                </a:solidFill>
                <a:latin typeface="+mn-ea"/>
              </a:rPr>
              <a:t>代表程序空间，</a:t>
            </a:r>
            <a:r>
              <a:rPr lang="en-US" altLang="zh-CN" kern="100" dirty="0">
                <a:solidFill>
                  <a:schemeClr val="tx1">
                    <a:lumMod val="65000"/>
                    <a:lumOff val="35000"/>
                  </a:schemeClr>
                </a:solidFill>
                <a:latin typeface="+mn-ea"/>
              </a:rPr>
              <a:t>PAGE1</a:t>
            </a:r>
            <a:r>
              <a:rPr lang="zh-CN" altLang="en-US" kern="100" dirty="0">
                <a:solidFill>
                  <a:schemeClr val="tx1">
                    <a:lumMod val="65000"/>
                    <a:lumOff val="35000"/>
                  </a:schemeClr>
                </a:solidFill>
                <a:latin typeface="+mn-ea"/>
              </a:rPr>
              <a:t>代表数据空间。</a:t>
            </a:r>
          </a:p>
        </p:txBody>
      </p:sp>
      <p:sp>
        <p:nvSpPr>
          <p:cNvPr id="6" name="矩形 5"/>
          <p:cNvSpPr/>
          <p:nvPr/>
        </p:nvSpPr>
        <p:spPr>
          <a:xfrm>
            <a:off x="71933" y="843558"/>
            <a:ext cx="9433048" cy="369332"/>
          </a:xfrm>
          <a:prstGeom prst="rect">
            <a:avLst/>
          </a:prstGeom>
        </p:spPr>
        <p:txBody>
          <a:bodyPr wrap="square">
            <a:spAutoFit/>
          </a:bodyPr>
          <a:lstStyle/>
          <a:p>
            <a:pPr marL="174625" indent="-174625" algn="just"/>
            <a:r>
              <a:rPr lang="en-US" altLang="zh-CN" kern="100" dirty="0">
                <a:latin typeface="+mn-ea"/>
              </a:rPr>
              <a:t>【</a:t>
            </a:r>
            <a:r>
              <a:rPr lang="zh-CN" altLang="en-US" kern="100" dirty="0">
                <a:latin typeface="+mn-ea"/>
              </a:rPr>
              <a:t>例</a:t>
            </a:r>
            <a:r>
              <a:rPr lang="en-US" altLang="zh-CN" kern="100" dirty="0">
                <a:latin typeface="+mn-ea"/>
              </a:rPr>
              <a:t>4-1】 </a:t>
            </a:r>
            <a:r>
              <a:rPr lang="zh-CN" altLang="en-US" kern="100" dirty="0">
                <a:latin typeface="+mn-ea"/>
              </a:rPr>
              <a:t>将全局数组变量</a:t>
            </a:r>
            <a:r>
              <a:rPr lang="en-US" altLang="zh-CN" kern="100" dirty="0">
                <a:latin typeface="+mn-ea"/>
              </a:rPr>
              <a:t>s[100]</a:t>
            </a:r>
            <a:r>
              <a:rPr lang="zh-CN" altLang="en-US" kern="100" dirty="0">
                <a:latin typeface="+mn-ea"/>
              </a:rPr>
              <a:t>单独编译成一个新的段，取名为”</a:t>
            </a:r>
            <a:r>
              <a:rPr lang="en-US" altLang="zh-CN" kern="100" dirty="0" err="1">
                <a:latin typeface="+mn-ea"/>
              </a:rPr>
              <a:t>newsect</a:t>
            </a:r>
            <a:r>
              <a:rPr lang="zh-CN" altLang="en-US" kern="100" dirty="0">
                <a:latin typeface="+mn-ea"/>
              </a:rPr>
              <a:t>”。</a:t>
            </a:r>
          </a:p>
        </p:txBody>
      </p:sp>
      <p:graphicFrame>
        <p:nvGraphicFramePr>
          <p:cNvPr id="7" name="表格 6"/>
          <p:cNvGraphicFramePr>
            <a:graphicFrameLocks noGrp="1"/>
          </p:cNvGraphicFramePr>
          <p:nvPr>
            <p:extLst>
              <p:ext uri="{D42A27DB-BD31-4B8C-83A1-F6EECF244321}">
                <p14:modId xmlns:p14="http://schemas.microsoft.com/office/powerpoint/2010/main" val="2258312154"/>
              </p:ext>
            </p:extLst>
          </p:nvPr>
        </p:nvGraphicFramePr>
        <p:xfrm>
          <a:off x="915428" y="1277672"/>
          <a:ext cx="6437630" cy="1847088"/>
        </p:xfrm>
        <a:graphic>
          <a:graphicData uri="http://schemas.openxmlformats.org/drawingml/2006/table">
            <a:tbl>
              <a:tblPr>
                <a:tableStyleId>{5C22544A-7EE6-4342-B048-85BDC9FD1C3A}</a:tableStyleId>
              </a:tblPr>
              <a:tblGrid>
                <a:gridCol w="6437630">
                  <a:extLst>
                    <a:ext uri="{9D8B030D-6E8A-4147-A177-3AD203B41FA5}">
                      <a16:colId xmlns:a16="http://schemas.microsoft.com/office/drawing/2014/main" val="2557174844"/>
                    </a:ext>
                  </a:extLst>
                </a:gridCol>
              </a:tblGrid>
              <a:tr h="0">
                <a:tc>
                  <a:txBody>
                    <a:bodyPr/>
                    <a:lstStyle/>
                    <a:p>
                      <a:pPr marL="0" marR="0" indent="333375" algn="just">
                        <a:lnSpc>
                          <a:spcPct val="120000"/>
                        </a:lnSpc>
                        <a:spcBef>
                          <a:spcPts val="0"/>
                        </a:spcBef>
                        <a:spcAft>
                          <a:spcPts val="0"/>
                        </a:spcAft>
                      </a:pPr>
                      <a:r>
                        <a:rPr lang="en-US" sz="1600" kern="100" dirty="0">
                          <a:effectLst/>
                        </a:rPr>
                        <a:t>#pragma DATA_SECTION(s,”</a:t>
                      </a:r>
                      <a:r>
                        <a:rPr lang="en-US" sz="1600" kern="100" dirty="0" err="1">
                          <a:effectLst/>
                        </a:rPr>
                        <a:t>newsect</a:t>
                      </a:r>
                      <a:r>
                        <a:rPr lang="en-US" sz="1600" kern="100" dirty="0">
                          <a:effectLst/>
                        </a:rPr>
                        <a:t>”)；</a:t>
                      </a:r>
                    </a:p>
                    <a:p>
                      <a:pPr marL="0" marR="0" algn="just">
                        <a:lnSpc>
                          <a:spcPct val="120000"/>
                        </a:lnSpc>
                        <a:spcBef>
                          <a:spcPts val="0"/>
                        </a:spcBef>
                        <a:spcAft>
                          <a:spcPts val="0"/>
                        </a:spcAft>
                      </a:pPr>
                      <a:r>
                        <a:rPr lang="en-US" sz="1600" kern="100" dirty="0">
                          <a:effectLst/>
                        </a:rPr>
                        <a:t>     unsigned </a:t>
                      </a:r>
                      <a:r>
                        <a:rPr lang="en-US" sz="1600" kern="100" dirty="0" err="1">
                          <a:effectLst/>
                        </a:rPr>
                        <a:t>int</a:t>
                      </a:r>
                      <a:r>
                        <a:rPr lang="en-US" sz="1600" kern="100" dirty="0">
                          <a:effectLst/>
                        </a:rPr>
                        <a:t> s[100]；</a:t>
                      </a:r>
                    </a:p>
                    <a:p>
                      <a:pPr marL="0" marR="0" algn="just">
                        <a:lnSpc>
                          <a:spcPct val="120000"/>
                        </a:lnSpc>
                        <a:spcBef>
                          <a:spcPts val="0"/>
                        </a:spcBef>
                        <a:spcAft>
                          <a:spcPts val="0"/>
                        </a:spcAft>
                      </a:pPr>
                      <a:r>
                        <a:rPr lang="en-US" sz="1600" kern="100" dirty="0">
                          <a:effectLst/>
                        </a:rPr>
                        <a:t>     void main(void)</a:t>
                      </a:r>
                    </a:p>
                    <a:p>
                      <a:pPr marL="0" marR="0" algn="just">
                        <a:lnSpc>
                          <a:spcPct val="120000"/>
                        </a:lnSpc>
                        <a:spcBef>
                          <a:spcPts val="0"/>
                        </a:spcBef>
                        <a:spcAft>
                          <a:spcPts val="0"/>
                        </a:spcAft>
                      </a:pPr>
                      <a:r>
                        <a:rPr lang="en-US" sz="1600" kern="100" dirty="0">
                          <a:effectLst/>
                        </a:rPr>
                        <a:t>     {</a:t>
                      </a:r>
                    </a:p>
                    <a:p>
                      <a:pPr marL="0" marR="0" algn="just">
                        <a:lnSpc>
                          <a:spcPct val="120000"/>
                        </a:lnSpc>
                        <a:spcBef>
                          <a:spcPts val="0"/>
                        </a:spcBef>
                        <a:spcAft>
                          <a:spcPts val="0"/>
                        </a:spcAft>
                      </a:pPr>
                      <a:r>
                        <a:rPr lang="en-US" sz="1600" kern="100" dirty="0">
                          <a:effectLst/>
                        </a:rPr>
                        <a:t>         ……</a:t>
                      </a:r>
                    </a:p>
                    <a:p>
                      <a:pPr marL="0" marR="0" algn="just">
                        <a:lnSpc>
                          <a:spcPct val="120000"/>
                        </a:lnSpc>
                        <a:spcBef>
                          <a:spcPts val="0"/>
                        </a:spcBef>
                        <a:spcAft>
                          <a:spcPts val="0"/>
                        </a:spcAft>
                      </a:pPr>
                      <a:r>
                        <a:rPr lang="en-US" sz="1600" kern="100" dirty="0">
                          <a:effectLst/>
                        </a:rPr>
                        <a:t>     }</a:t>
                      </a:r>
                      <a:endParaRPr lang="en-US" sz="1600" kern="100" dirty="0">
                        <a:effectLst/>
                        <a:latin typeface="Calibri" panose="020F0502020204030204" pitchFamily="34" charset="0"/>
                      </a:endParaRPr>
                    </a:p>
                  </a:txBody>
                  <a:tcPr marL="68580" marR="68580"/>
                </a:tc>
                <a:extLst>
                  <a:ext uri="{0D108BD9-81ED-4DB2-BD59-A6C34878D82A}">
                    <a16:rowId xmlns:a16="http://schemas.microsoft.com/office/drawing/2014/main" val="3499472241"/>
                  </a:ext>
                </a:extLst>
              </a:tr>
            </a:tbl>
          </a:graphicData>
        </a:graphic>
      </p:graphicFrame>
    </p:spTree>
    <p:extLst>
      <p:ext uri="{BB962C8B-B14F-4D97-AF65-F5344CB8AC3E}">
        <p14:creationId xmlns:p14="http://schemas.microsoft.com/office/powerpoint/2010/main" val="2536155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CMD</a:t>
            </a:r>
            <a:r>
              <a:rPr lang="zh-CN" altLang="en-US" dirty="0" smtClean="0"/>
              <a:t>文件</a:t>
            </a:r>
            <a:r>
              <a:rPr lang="en-US" altLang="zh-CN" dirty="0" smtClean="0"/>
              <a:t>·C</a:t>
            </a:r>
            <a:r>
              <a:rPr lang="zh-CN" altLang="en-US" dirty="0" smtClean="0"/>
              <a:t>语言生成的段</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37132851"/>
              </p:ext>
            </p:extLst>
          </p:nvPr>
        </p:nvGraphicFramePr>
        <p:xfrm>
          <a:off x="1551114" y="771550"/>
          <a:ext cx="6045222" cy="3797948"/>
        </p:xfrm>
        <a:graphic>
          <a:graphicData uri="http://schemas.openxmlformats.org/drawingml/2006/table">
            <a:tbl>
              <a:tblPr>
                <a:tableStyleId>{5C22544A-7EE6-4342-B048-85BDC9FD1C3A}</a:tableStyleId>
              </a:tblPr>
              <a:tblGrid>
                <a:gridCol w="2826966">
                  <a:extLst>
                    <a:ext uri="{9D8B030D-6E8A-4147-A177-3AD203B41FA5}">
                      <a16:colId xmlns:a16="http://schemas.microsoft.com/office/drawing/2014/main" val="1600027442"/>
                    </a:ext>
                  </a:extLst>
                </a:gridCol>
                <a:gridCol w="1609128">
                  <a:extLst>
                    <a:ext uri="{9D8B030D-6E8A-4147-A177-3AD203B41FA5}">
                      <a16:colId xmlns:a16="http://schemas.microsoft.com/office/drawing/2014/main" val="1844077659"/>
                    </a:ext>
                  </a:extLst>
                </a:gridCol>
                <a:gridCol w="1609128">
                  <a:extLst>
                    <a:ext uri="{9D8B030D-6E8A-4147-A177-3AD203B41FA5}">
                      <a16:colId xmlns:a16="http://schemas.microsoft.com/office/drawing/2014/main" val="793161599"/>
                    </a:ext>
                  </a:extLst>
                </a:gridCol>
              </a:tblGrid>
              <a:tr h="271282">
                <a:tc>
                  <a:txBody>
                    <a:bodyPr/>
                    <a:lstStyle/>
                    <a:p>
                      <a:pPr marL="0" marR="0" algn="ctr">
                        <a:lnSpc>
                          <a:spcPct val="120000"/>
                        </a:lnSpc>
                        <a:spcBef>
                          <a:spcPts val="0"/>
                        </a:spcBef>
                        <a:spcAft>
                          <a:spcPts val="0"/>
                        </a:spcAft>
                      </a:pPr>
                      <a:r>
                        <a:rPr lang="zh-CN" altLang="en-US" sz="1000" kern="100" dirty="0">
                          <a:effectLst/>
                        </a:rPr>
                        <a:t>段</a:t>
                      </a:r>
                      <a:endParaRPr lang="zh-CN" altLang="en-US" sz="1000" kern="100" dirty="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zh-CN" altLang="en-US" sz="1000" kern="100">
                          <a:effectLst/>
                        </a:rPr>
                        <a:t>存储器类型</a:t>
                      </a:r>
                      <a:endParaRPr lang="zh-CN" alt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zh-CN" altLang="en-US" sz="1000" kern="100">
                          <a:effectLst/>
                        </a:rPr>
                        <a:t>分配的存储空间</a:t>
                      </a:r>
                      <a:endParaRPr lang="zh-CN" alt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904367927"/>
                  </a:ext>
                </a:extLst>
              </a:tr>
              <a:tr h="271282">
                <a:tc>
                  <a:txBody>
                    <a:bodyPr/>
                    <a:lstStyle/>
                    <a:p>
                      <a:pPr marL="0" marR="0" algn="ctr">
                        <a:lnSpc>
                          <a:spcPct val="120000"/>
                        </a:lnSpc>
                        <a:spcBef>
                          <a:spcPts val="0"/>
                        </a:spcBef>
                        <a:spcAft>
                          <a:spcPts val="0"/>
                        </a:spcAft>
                      </a:pPr>
                      <a:r>
                        <a:rPr lang="en-US" sz="1000" kern="100">
                          <a:effectLst/>
                        </a:rPr>
                        <a:t>.text</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PAGE0</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578945738"/>
                  </a:ext>
                </a:extLst>
              </a:tr>
              <a:tr h="271282">
                <a:tc>
                  <a:txBody>
                    <a:bodyPr/>
                    <a:lstStyle/>
                    <a:p>
                      <a:pPr marL="0" marR="0" algn="ctr">
                        <a:lnSpc>
                          <a:spcPct val="120000"/>
                        </a:lnSpc>
                        <a:spcBef>
                          <a:spcPts val="0"/>
                        </a:spcBef>
                        <a:spcAft>
                          <a:spcPts val="0"/>
                        </a:spcAft>
                      </a:pPr>
                      <a:r>
                        <a:rPr lang="en-US" sz="1000" kern="100">
                          <a:effectLst/>
                        </a:rPr>
                        <a:t>.cinit</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PAGE0</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77937035"/>
                  </a:ext>
                </a:extLst>
              </a:tr>
              <a:tr h="271282">
                <a:tc>
                  <a:txBody>
                    <a:bodyPr/>
                    <a:lstStyle/>
                    <a:p>
                      <a:pPr marL="0" marR="0" algn="ctr">
                        <a:lnSpc>
                          <a:spcPct val="120000"/>
                        </a:lnSpc>
                        <a:spcBef>
                          <a:spcPts val="0"/>
                        </a:spcBef>
                        <a:spcAft>
                          <a:spcPts val="0"/>
                        </a:spcAft>
                      </a:pPr>
                      <a:r>
                        <a:rPr lang="en-US" sz="1000" kern="100">
                          <a:effectLst/>
                        </a:rPr>
                        <a:t>.const</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246776716"/>
                  </a:ext>
                </a:extLst>
              </a:tr>
              <a:tr h="271282">
                <a:tc>
                  <a:txBody>
                    <a:bodyPr/>
                    <a:lstStyle/>
                    <a:p>
                      <a:pPr marL="0" marR="0" algn="ctr">
                        <a:lnSpc>
                          <a:spcPct val="120000"/>
                        </a:lnSpc>
                        <a:spcBef>
                          <a:spcPts val="0"/>
                        </a:spcBef>
                        <a:spcAft>
                          <a:spcPts val="0"/>
                        </a:spcAft>
                      </a:pPr>
                      <a:r>
                        <a:rPr lang="en-US" sz="1000" kern="100">
                          <a:effectLst/>
                        </a:rPr>
                        <a:t>.econst</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795895466"/>
                  </a:ext>
                </a:extLst>
              </a:tr>
              <a:tr h="271282">
                <a:tc>
                  <a:txBody>
                    <a:bodyPr/>
                    <a:lstStyle/>
                    <a:p>
                      <a:pPr marL="0" marR="0" algn="ctr">
                        <a:lnSpc>
                          <a:spcPct val="120000"/>
                        </a:lnSpc>
                        <a:spcBef>
                          <a:spcPts val="0"/>
                        </a:spcBef>
                        <a:spcAft>
                          <a:spcPts val="0"/>
                        </a:spcAft>
                      </a:pPr>
                      <a:r>
                        <a:rPr lang="en-US" sz="1000" kern="100">
                          <a:effectLst/>
                        </a:rPr>
                        <a:t>.pinit</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PAGE0</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960767348"/>
                  </a:ext>
                </a:extLst>
              </a:tr>
              <a:tr h="271282">
                <a:tc>
                  <a:txBody>
                    <a:bodyPr/>
                    <a:lstStyle/>
                    <a:p>
                      <a:pPr marL="0" marR="0" algn="ctr">
                        <a:lnSpc>
                          <a:spcPct val="120000"/>
                        </a:lnSpc>
                        <a:spcBef>
                          <a:spcPts val="0"/>
                        </a:spcBef>
                        <a:spcAft>
                          <a:spcPts val="0"/>
                        </a:spcAft>
                      </a:pPr>
                      <a:r>
                        <a:rPr lang="en-US" sz="1000" kern="100">
                          <a:effectLst/>
                        </a:rPr>
                        <a:t>.switch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PAGE0/PAGE1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067182199"/>
                  </a:ext>
                </a:extLst>
              </a:tr>
              <a:tr h="271282">
                <a:tc>
                  <a:txBody>
                    <a:bodyPr/>
                    <a:lstStyle/>
                    <a:p>
                      <a:pPr marL="0" marR="0" algn="ctr">
                        <a:lnSpc>
                          <a:spcPct val="120000"/>
                        </a:lnSpc>
                        <a:spcBef>
                          <a:spcPts val="0"/>
                        </a:spcBef>
                        <a:spcAft>
                          <a:spcPts val="0"/>
                        </a:spcAft>
                      </a:pPr>
                      <a:r>
                        <a:rPr lang="en-US" sz="1000" kern="100">
                          <a:effectLst/>
                        </a:rPr>
                        <a:t>.bss</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RAM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605093689"/>
                  </a:ext>
                </a:extLst>
              </a:tr>
              <a:tr h="271282">
                <a:tc>
                  <a:txBody>
                    <a:bodyPr/>
                    <a:lstStyle/>
                    <a:p>
                      <a:pPr marL="0" marR="0" algn="ctr">
                        <a:lnSpc>
                          <a:spcPct val="120000"/>
                        </a:lnSpc>
                        <a:spcBef>
                          <a:spcPts val="0"/>
                        </a:spcBef>
                        <a:spcAft>
                          <a:spcPts val="0"/>
                        </a:spcAft>
                      </a:pPr>
                      <a:r>
                        <a:rPr lang="en-US" sz="1000" kern="100">
                          <a:effectLst/>
                        </a:rPr>
                        <a:t>.ebss</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dirty="0">
                          <a:effectLst/>
                        </a:rPr>
                        <a:t>RAM</a:t>
                      </a:r>
                      <a:endParaRPr lang="en-US" sz="1000" kern="100" dirty="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3829939553"/>
                  </a:ext>
                </a:extLst>
              </a:tr>
              <a:tr h="271282">
                <a:tc>
                  <a:txBody>
                    <a:bodyPr/>
                    <a:lstStyle/>
                    <a:p>
                      <a:pPr marL="0" marR="0" algn="ctr">
                        <a:lnSpc>
                          <a:spcPct val="120000"/>
                        </a:lnSpc>
                        <a:spcBef>
                          <a:spcPts val="0"/>
                        </a:spcBef>
                        <a:spcAft>
                          <a:spcPts val="0"/>
                        </a:spcAft>
                      </a:pPr>
                      <a:r>
                        <a:rPr lang="en-US" sz="1000" kern="100">
                          <a:effectLst/>
                        </a:rPr>
                        <a:t>.stack</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RAM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4016586773"/>
                  </a:ext>
                </a:extLst>
              </a:tr>
              <a:tr h="271282">
                <a:tc>
                  <a:txBody>
                    <a:bodyPr/>
                    <a:lstStyle/>
                    <a:p>
                      <a:pPr marL="0" marR="0" algn="ctr">
                        <a:lnSpc>
                          <a:spcPct val="120000"/>
                        </a:lnSpc>
                        <a:spcBef>
                          <a:spcPts val="0"/>
                        </a:spcBef>
                        <a:spcAft>
                          <a:spcPts val="0"/>
                        </a:spcAft>
                      </a:pPr>
                      <a:r>
                        <a:rPr lang="en-US" sz="1000" kern="100">
                          <a:effectLst/>
                        </a:rPr>
                        <a:t>.system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RAM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1104479779"/>
                  </a:ext>
                </a:extLst>
              </a:tr>
              <a:tr h="271282">
                <a:tc>
                  <a:txBody>
                    <a:bodyPr/>
                    <a:lstStyle/>
                    <a:p>
                      <a:pPr marL="0" marR="0" algn="ctr">
                        <a:lnSpc>
                          <a:spcPct val="120000"/>
                        </a:lnSpc>
                        <a:spcBef>
                          <a:spcPts val="0"/>
                        </a:spcBef>
                        <a:spcAft>
                          <a:spcPts val="0"/>
                        </a:spcAft>
                      </a:pPr>
                      <a:r>
                        <a:rPr lang="en-US" sz="1000" kern="100" dirty="0">
                          <a:effectLst/>
                        </a:rPr>
                        <a:t>.</a:t>
                      </a:r>
                      <a:r>
                        <a:rPr lang="en-US" sz="1000" kern="100" dirty="0" err="1">
                          <a:effectLst/>
                        </a:rPr>
                        <a:t>esystem</a:t>
                      </a:r>
                      <a:endParaRPr lang="en-US" sz="1000" kern="100" dirty="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RAM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PAGE1</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735550946"/>
                  </a:ext>
                </a:extLst>
              </a:tr>
              <a:tr h="271282">
                <a:tc>
                  <a:txBody>
                    <a:bodyPr/>
                    <a:lstStyle/>
                    <a:p>
                      <a:pPr marL="0" marR="0" algn="ctr">
                        <a:lnSpc>
                          <a:spcPct val="120000"/>
                        </a:lnSpc>
                        <a:spcBef>
                          <a:spcPts val="0"/>
                        </a:spcBef>
                        <a:spcAft>
                          <a:spcPts val="0"/>
                        </a:spcAft>
                      </a:pPr>
                      <a:r>
                        <a:rPr lang="zh-CN" altLang="en-US" sz="1000" kern="100">
                          <a:effectLst/>
                        </a:rPr>
                        <a:t>通过</a:t>
                      </a:r>
                      <a:r>
                        <a:rPr lang="en-US" altLang="zh-CN" sz="1000" kern="100">
                          <a:effectLst/>
                        </a:rPr>
                        <a:t>#</a:t>
                      </a:r>
                      <a:r>
                        <a:rPr lang="en-US" sz="1000" kern="100">
                          <a:effectLst/>
                        </a:rPr>
                        <a:t>pragma CODE_SECTION</a:t>
                      </a:r>
                      <a:r>
                        <a:rPr lang="zh-CN" altLang="en-US" sz="1000" kern="100">
                          <a:effectLst/>
                        </a:rPr>
                        <a:t>定义的段</a:t>
                      </a:r>
                      <a:endParaRPr lang="zh-CN" alt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ROM OR RAM (FLASH)</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PAGE0</a:t>
                      </a:r>
                      <a:endParaRPr lang="en-US" sz="1000" kern="100">
                        <a:effectLst/>
                        <a:latin typeface="Calibri" panose="020F0502020204030204" pitchFamily="34" charset="0"/>
                      </a:endParaRPr>
                    </a:p>
                  </a:txBody>
                  <a:tcPr marL="65535" marR="65535" marT="43690" marB="43690"/>
                </a:tc>
                <a:extLst>
                  <a:ext uri="{0D108BD9-81ED-4DB2-BD59-A6C34878D82A}">
                    <a16:rowId xmlns:a16="http://schemas.microsoft.com/office/drawing/2014/main" val="2203023430"/>
                  </a:ext>
                </a:extLst>
              </a:tr>
              <a:tr h="271282">
                <a:tc>
                  <a:txBody>
                    <a:bodyPr/>
                    <a:lstStyle/>
                    <a:p>
                      <a:pPr marL="0" marR="0" algn="ctr">
                        <a:lnSpc>
                          <a:spcPct val="120000"/>
                        </a:lnSpc>
                        <a:spcBef>
                          <a:spcPts val="0"/>
                        </a:spcBef>
                        <a:spcAft>
                          <a:spcPts val="0"/>
                        </a:spcAft>
                      </a:pPr>
                      <a:r>
                        <a:rPr lang="zh-CN" altLang="en-US" sz="1000" kern="100">
                          <a:effectLst/>
                        </a:rPr>
                        <a:t>通过</a:t>
                      </a:r>
                      <a:r>
                        <a:rPr lang="en-US" altLang="zh-CN" sz="1000" kern="100">
                          <a:effectLst/>
                        </a:rPr>
                        <a:t>#</a:t>
                      </a:r>
                      <a:r>
                        <a:rPr lang="en-US" sz="1000" kern="100">
                          <a:effectLst/>
                        </a:rPr>
                        <a:t>pragma DATA_SECTION</a:t>
                      </a:r>
                      <a:r>
                        <a:rPr lang="zh-CN" altLang="en-US" sz="1000" kern="100">
                          <a:effectLst/>
                        </a:rPr>
                        <a:t>定义的段</a:t>
                      </a:r>
                      <a:endParaRPr lang="zh-CN" alt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a:effectLst/>
                        </a:rPr>
                        <a:t>RAM</a:t>
                      </a:r>
                      <a:endParaRPr lang="en-US" sz="1000" kern="100">
                        <a:effectLst/>
                        <a:latin typeface="Calibri" panose="020F0502020204030204" pitchFamily="34" charset="0"/>
                      </a:endParaRPr>
                    </a:p>
                  </a:txBody>
                  <a:tcPr marL="65535" marR="65535" marT="43690" marB="43690"/>
                </a:tc>
                <a:tc>
                  <a:txBody>
                    <a:bodyPr/>
                    <a:lstStyle/>
                    <a:p>
                      <a:pPr marL="0" marR="0" algn="ctr">
                        <a:lnSpc>
                          <a:spcPct val="120000"/>
                        </a:lnSpc>
                        <a:spcBef>
                          <a:spcPts val="0"/>
                        </a:spcBef>
                        <a:spcAft>
                          <a:spcPts val="0"/>
                        </a:spcAft>
                      </a:pPr>
                      <a:r>
                        <a:rPr lang="en-US" sz="1000" kern="100" dirty="0">
                          <a:effectLst/>
                        </a:rPr>
                        <a:t>PAGE1</a:t>
                      </a:r>
                      <a:endParaRPr lang="en-US" sz="1000" kern="100" dirty="0">
                        <a:effectLst/>
                        <a:latin typeface="Calibri" panose="020F0502020204030204" pitchFamily="34" charset="0"/>
                      </a:endParaRPr>
                    </a:p>
                  </a:txBody>
                  <a:tcPr marL="65535" marR="65535" marT="43690" marB="43690"/>
                </a:tc>
                <a:extLst>
                  <a:ext uri="{0D108BD9-81ED-4DB2-BD59-A6C34878D82A}">
                    <a16:rowId xmlns:a16="http://schemas.microsoft.com/office/drawing/2014/main" val="1124805872"/>
                  </a:ext>
                </a:extLst>
              </a:tr>
            </a:tbl>
          </a:graphicData>
        </a:graphic>
      </p:graphicFrame>
      <p:sp>
        <p:nvSpPr>
          <p:cNvPr id="5" name="矩形 4"/>
          <p:cNvSpPr/>
          <p:nvPr/>
        </p:nvSpPr>
        <p:spPr>
          <a:xfrm>
            <a:off x="3303146" y="4587974"/>
            <a:ext cx="2492990" cy="432041"/>
          </a:xfrm>
          <a:prstGeom prst="rect">
            <a:avLst/>
          </a:prstGeom>
        </p:spPr>
        <p:txBody>
          <a:bodyPr wrap="none">
            <a:spAutoFit/>
          </a:bodyPr>
          <a:lstStyle/>
          <a:p>
            <a:pPr algn="ctr">
              <a:lnSpc>
                <a:spcPct val="120000"/>
              </a:lnSpc>
            </a:pPr>
            <a:r>
              <a:rPr lang="zh-CN" altLang="en-US" sz="2000" kern="100" dirty="0">
                <a:latin typeface="+mn-ea"/>
              </a:rPr>
              <a:t>表</a:t>
            </a:r>
            <a:r>
              <a:rPr lang="en-US" altLang="zh-CN" sz="2000" kern="100" dirty="0">
                <a:latin typeface="+mn-ea"/>
              </a:rPr>
              <a:t>4-8 </a:t>
            </a:r>
            <a:r>
              <a:rPr lang="zh-CN" altLang="en-US" sz="2000" kern="100" dirty="0">
                <a:latin typeface="+mn-ea"/>
              </a:rPr>
              <a:t>段的存储特性</a:t>
            </a:r>
            <a:endParaRPr lang="zh-CN" altLang="en-US" sz="7200" kern="100" dirty="0">
              <a:effectLst/>
              <a:latin typeface="+mn-ea"/>
            </a:endParaRPr>
          </a:p>
        </p:txBody>
      </p:sp>
    </p:spTree>
    <p:extLst>
      <p:ext uri="{BB962C8B-B14F-4D97-AF65-F5344CB8AC3E}">
        <p14:creationId xmlns:p14="http://schemas.microsoft.com/office/powerpoint/2010/main" val="3843565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755576" y="1468978"/>
            <a:ext cx="7632848" cy="3046988"/>
          </a:xfrm>
          <a:prstGeom prst="rect">
            <a:avLst/>
          </a:prstGeom>
        </p:spPr>
        <p:txBody>
          <a:bodyPr wrap="square">
            <a:spAutoFit/>
          </a:bodyPr>
          <a:lstStyle/>
          <a:p>
            <a:pPr algn="just">
              <a:lnSpc>
                <a:spcPct val="120000"/>
              </a:lnSpc>
            </a:pPr>
            <a:r>
              <a:rPr lang="en-US" altLang="zh-CN" sz="2000" kern="100" dirty="0">
                <a:solidFill>
                  <a:schemeClr val="tx1">
                    <a:lumMod val="65000"/>
                    <a:lumOff val="35000"/>
                  </a:schemeClr>
                </a:solidFill>
                <a:latin typeface="+mn-ea"/>
              </a:rPr>
              <a:t> </a:t>
            </a:r>
            <a:r>
              <a:rPr lang="en-US" altLang="zh-CN" sz="2000" kern="100" dirty="0" smtClean="0">
                <a:solidFill>
                  <a:schemeClr val="tx1">
                    <a:lumMod val="65000"/>
                    <a:lumOff val="35000"/>
                  </a:schemeClr>
                </a:solidFill>
                <a:latin typeface="+mn-ea"/>
              </a:rPr>
              <a:t>     CMD</a:t>
            </a:r>
            <a:r>
              <a:rPr lang="zh-CN" altLang="en-US" sz="2000" kern="100" dirty="0">
                <a:solidFill>
                  <a:schemeClr val="tx1">
                    <a:lumMod val="65000"/>
                    <a:lumOff val="35000"/>
                  </a:schemeClr>
                </a:solidFill>
                <a:latin typeface="+mn-ea"/>
              </a:rPr>
              <a:t>文件支持</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语言中的块注释符“</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”，但不支持行注释符“</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文件会使用到为数不多的几个关键字，下面会根据需要来介绍一些常用的关键字。值得注意的是，虽然某些关键字既能大写也能小写，例如</a:t>
            </a:r>
            <a:r>
              <a:rPr lang="en-US" altLang="zh-CN" sz="2000" kern="100" dirty="0">
                <a:solidFill>
                  <a:schemeClr val="tx1">
                    <a:lumMod val="65000"/>
                    <a:lumOff val="35000"/>
                  </a:schemeClr>
                </a:solidFill>
                <a:latin typeface="+mn-ea"/>
              </a:rPr>
              <a:t>run</a:t>
            </a:r>
            <a:r>
              <a:rPr lang="zh-CN" altLang="en-US" sz="2000" kern="100" dirty="0">
                <a:solidFill>
                  <a:schemeClr val="tx1">
                    <a:lumMod val="65000"/>
                    <a:lumOff val="35000"/>
                  </a:schemeClr>
                </a:solidFill>
                <a:latin typeface="+mn-ea"/>
              </a:rPr>
              <a:t>，也可以写成</a:t>
            </a:r>
            <a:r>
              <a:rPr lang="en-US" altLang="zh-CN" sz="2000" kern="100" dirty="0">
                <a:solidFill>
                  <a:schemeClr val="tx1">
                    <a:lumMod val="65000"/>
                    <a:lumOff val="35000"/>
                  </a:schemeClr>
                </a:solidFill>
                <a:latin typeface="+mn-ea"/>
              </a:rPr>
              <a:t>RUN</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fill</a:t>
            </a:r>
            <a:r>
              <a:rPr lang="zh-CN" altLang="en-US" sz="2000" kern="100" dirty="0">
                <a:solidFill>
                  <a:schemeClr val="tx1">
                    <a:lumMod val="65000"/>
                    <a:lumOff val="35000"/>
                  </a:schemeClr>
                </a:solidFill>
                <a:latin typeface="+mn-ea"/>
              </a:rPr>
              <a:t>也可以写成</a:t>
            </a:r>
            <a:r>
              <a:rPr lang="en-US" altLang="zh-CN" sz="2000" kern="100" dirty="0">
                <a:solidFill>
                  <a:schemeClr val="tx1">
                    <a:lumMod val="65000"/>
                    <a:lumOff val="35000"/>
                  </a:schemeClr>
                </a:solidFill>
                <a:latin typeface="+mn-ea"/>
              </a:rPr>
              <a:t>FILL</a:t>
            </a:r>
            <a:r>
              <a:rPr lang="zh-CN" altLang="en-US" sz="2000" kern="100" dirty="0">
                <a:solidFill>
                  <a:schemeClr val="tx1">
                    <a:lumMod val="65000"/>
                    <a:lumOff val="35000"/>
                  </a:schemeClr>
                </a:solidFill>
                <a:latin typeface="+mn-ea"/>
              </a:rPr>
              <a:t>，但有些关键字是必须区分大小写的，比如</a:t>
            </a:r>
            <a:r>
              <a:rPr lang="en-US" altLang="zh-CN" sz="2000" kern="100" dirty="0">
                <a:solidFill>
                  <a:schemeClr val="tx1">
                    <a:lumMod val="65000"/>
                    <a:lumOff val="35000"/>
                  </a:schemeClr>
                </a:solidFill>
                <a:latin typeface="+mn-ea"/>
              </a:rPr>
              <a:t>MEMORY</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SECTIONS</a:t>
            </a:r>
            <a:r>
              <a:rPr lang="zh-CN" altLang="en-US" sz="2000" kern="100" dirty="0">
                <a:solidFill>
                  <a:schemeClr val="tx1">
                    <a:lumMod val="65000"/>
                    <a:lumOff val="35000"/>
                  </a:schemeClr>
                </a:solidFill>
                <a:latin typeface="+mn-ea"/>
              </a:rPr>
              <a:t>只能大写。</a:t>
            </a:r>
          </a:p>
          <a:p>
            <a:pPr algn="just">
              <a:lnSpc>
                <a:spcPct val="120000"/>
              </a:lnSpc>
            </a:pPr>
            <a:r>
              <a:rPr lang="en-US" altLang="zh-CN" sz="2000" kern="100" dirty="0" smtClean="0">
                <a:solidFill>
                  <a:schemeClr val="tx1">
                    <a:lumMod val="65000"/>
                    <a:lumOff val="35000"/>
                  </a:schemeClr>
                </a:solidFill>
                <a:latin typeface="+mn-ea"/>
              </a:rPr>
              <a:t>      CMD</a:t>
            </a:r>
            <a:r>
              <a:rPr lang="zh-CN" altLang="en-US" sz="2000" kern="100" dirty="0">
                <a:solidFill>
                  <a:schemeClr val="tx1">
                    <a:lumMod val="65000"/>
                    <a:lumOff val="35000"/>
                  </a:schemeClr>
                </a:solidFill>
                <a:latin typeface="+mn-ea"/>
              </a:rPr>
              <a:t>文件的两大主要功能是指示存储空间和分配段到存储空间，</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文件其实也就是由这两部分内容构成的，下面分别进行介绍。</a:t>
            </a:r>
          </a:p>
        </p:txBody>
      </p:sp>
    </p:spTree>
    <p:extLst>
      <p:ext uri="{BB962C8B-B14F-4D97-AF65-F5344CB8AC3E}">
        <p14:creationId xmlns:p14="http://schemas.microsoft.com/office/powerpoint/2010/main" val="34857175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906977" y="1709328"/>
            <a:ext cx="7632848" cy="430374"/>
          </a:xfrm>
          <a:prstGeom prst="rect">
            <a:avLst/>
          </a:prstGeom>
        </p:spPr>
        <p:txBody>
          <a:bodyPr wrap="square">
            <a:spAutoFit/>
          </a:bodyPr>
          <a:lstStyle/>
          <a:p>
            <a:pPr algn="just">
              <a:lnSpc>
                <a:spcPct val="120000"/>
              </a:lnSpc>
            </a:pPr>
            <a:r>
              <a:rPr lang="en-US" altLang="zh-CN" sz="2000" kern="100" dirty="0">
                <a:solidFill>
                  <a:schemeClr val="tx1">
                    <a:lumMod val="65000"/>
                    <a:lumOff val="35000"/>
                  </a:schemeClr>
                </a:solidFill>
                <a:latin typeface="+mn-ea"/>
              </a:rPr>
              <a:t>MEMORY</a:t>
            </a:r>
            <a:r>
              <a:rPr lang="zh-CN" altLang="en-US" sz="2000" kern="100" dirty="0">
                <a:solidFill>
                  <a:schemeClr val="tx1">
                    <a:lumMod val="65000"/>
                    <a:lumOff val="35000"/>
                  </a:schemeClr>
                </a:solidFill>
                <a:latin typeface="+mn-ea"/>
              </a:rPr>
              <a:t>伪指令语法如下：</a:t>
            </a:r>
          </a:p>
        </p:txBody>
      </p:sp>
      <p:sp>
        <p:nvSpPr>
          <p:cNvPr id="3" name="矩形 2"/>
          <p:cNvSpPr/>
          <p:nvPr/>
        </p:nvSpPr>
        <p:spPr>
          <a:xfrm>
            <a:off x="497172" y="821123"/>
            <a:ext cx="4911473" cy="430374"/>
          </a:xfrm>
          <a:prstGeom prst="rect">
            <a:avLst/>
          </a:prstGeom>
        </p:spPr>
        <p:txBody>
          <a:bodyPr wrap="none">
            <a:spAutoFit/>
          </a:bodyPr>
          <a:lstStyle/>
          <a:p>
            <a:pPr indent="266700" algn="just">
              <a:lnSpc>
                <a:spcPct val="120000"/>
              </a:lnSpc>
            </a:pPr>
            <a:r>
              <a:rPr lang="en-US" altLang="zh-CN" sz="2000" kern="100" dirty="0">
                <a:latin typeface="+mn-ea"/>
              </a:rPr>
              <a:t>1.</a:t>
            </a:r>
            <a:r>
              <a:rPr lang="zh-CN" altLang="en-US" sz="2000" kern="100" dirty="0">
                <a:latin typeface="+mn-ea"/>
              </a:rPr>
              <a:t>通过</a:t>
            </a:r>
            <a:r>
              <a:rPr lang="en-US" altLang="zh-CN" sz="2000" kern="100" dirty="0">
                <a:latin typeface="+mn-ea"/>
              </a:rPr>
              <a:t>MEMORY</a:t>
            </a:r>
            <a:r>
              <a:rPr lang="zh-CN" altLang="en-US" sz="2000" kern="100" dirty="0">
                <a:latin typeface="+mn-ea"/>
              </a:rPr>
              <a:t>伪指令来指示存储空间</a:t>
            </a:r>
          </a:p>
        </p:txBody>
      </p:sp>
      <p:graphicFrame>
        <p:nvGraphicFramePr>
          <p:cNvPr id="5" name="表格 4"/>
          <p:cNvGraphicFramePr>
            <a:graphicFrameLocks noGrp="1"/>
          </p:cNvGraphicFramePr>
          <p:nvPr>
            <p:extLst>
              <p:ext uri="{D42A27DB-BD31-4B8C-83A1-F6EECF244321}">
                <p14:modId xmlns:p14="http://schemas.microsoft.com/office/powerpoint/2010/main" val="2182379674"/>
              </p:ext>
            </p:extLst>
          </p:nvPr>
        </p:nvGraphicFramePr>
        <p:xfrm>
          <a:off x="676592" y="2418566"/>
          <a:ext cx="7790815" cy="1737360"/>
        </p:xfrm>
        <a:graphic>
          <a:graphicData uri="http://schemas.openxmlformats.org/drawingml/2006/table">
            <a:tbl>
              <a:tblPr>
                <a:tableStyleId>{5C22544A-7EE6-4342-B048-85BDC9FD1C3A}</a:tableStyleId>
              </a:tblPr>
              <a:tblGrid>
                <a:gridCol w="7790815">
                  <a:extLst>
                    <a:ext uri="{9D8B030D-6E8A-4147-A177-3AD203B41FA5}">
                      <a16:colId xmlns:a16="http://schemas.microsoft.com/office/drawing/2014/main" val="4077207946"/>
                    </a:ext>
                  </a:extLst>
                </a:gridCol>
              </a:tblGrid>
              <a:tr h="0">
                <a:tc>
                  <a:txBody>
                    <a:bodyPr/>
                    <a:lstStyle/>
                    <a:p>
                      <a:pPr marL="0" marR="0" indent="266700" algn="just">
                        <a:lnSpc>
                          <a:spcPct val="120000"/>
                        </a:lnSpc>
                        <a:spcBef>
                          <a:spcPts val="0"/>
                        </a:spcBef>
                        <a:spcAft>
                          <a:spcPts val="0"/>
                        </a:spcAft>
                      </a:pPr>
                      <a:r>
                        <a:rPr lang="en-US" sz="1800" kern="100" dirty="0">
                          <a:effectLst/>
                        </a:rPr>
                        <a:t>MEMORY</a:t>
                      </a:r>
                    </a:p>
                    <a:p>
                      <a:pPr marL="0" marR="0" algn="just">
                        <a:lnSpc>
                          <a:spcPct val="120000"/>
                        </a:lnSpc>
                        <a:spcBef>
                          <a:spcPts val="0"/>
                        </a:spcBef>
                        <a:spcAft>
                          <a:spcPts val="0"/>
                        </a:spcAft>
                      </a:pPr>
                      <a:r>
                        <a:rPr lang="en-US" sz="1800" kern="100" dirty="0">
                          <a:effectLst/>
                        </a:rPr>
                        <a:t>    {</a:t>
                      </a:r>
                    </a:p>
                    <a:p>
                      <a:pPr marL="0" marR="0" algn="just">
                        <a:lnSpc>
                          <a:spcPct val="120000"/>
                        </a:lnSpc>
                        <a:spcBef>
                          <a:spcPts val="0"/>
                        </a:spcBef>
                        <a:spcAft>
                          <a:spcPts val="0"/>
                        </a:spcAft>
                      </a:pPr>
                      <a:r>
                        <a:rPr lang="en-US" sz="1800" kern="100" dirty="0">
                          <a:effectLst/>
                        </a:rPr>
                        <a:t>        PAGE0：name0[(</a:t>
                      </a:r>
                      <a:r>
                        <a:rPr lang="en-US" sz="1800" kern="100" dirty="0" err="1">
                          <a:effectLst/>
                        </a:rPr>
                        <a:t>attr</a:t>
                      </a:r>
                      <a:r>
                        <a:rPr lang="en-US" sz="1800" kern="100" dirty="0">
                          <a:effectLst/>
                        </a:rPr>
                        <a:t>)]:origin=</a:t>
                      </a:r>
                      <a:r>
                        <a:rPr lang="en-US" sz="1800" kern="100" dirty="0" err="1">
                          <a:effectLst/>
                        </a:rPr>
                        <a:t>constant，length</a:t>
                      </a:r>
                      <a:r>
                        <a:rPr lang="en-US" sz="1800" kern="100" dirty="0">
                          <a:effectLst/>
                        </a:rPr>
                        <a:t>=constant</a:t>
                      </a:r>
                    </a:p>
                    <a:p>
                      <a:pPr marL="0" marR="0" indent="533400" algn="just">
                        <a:lnSpc>
                          <a:spcPct val="120000"/>
                        </a:lnSpc>
                        <a:spcBef>
                          <a:spcPts val="0"/>
                        </a:spcBef>
                        <a:spcAft>
                          <a:spcPts val="0"/>
                        </a:spcAft>
                      </a:pPr>
                      <a:r>
                        <a:rPr lang="en-US" sz="1800" kern="100" dirty="0" err="1">
                          <a:effectLst/>
                        </a:rPr>
                        <a:t>PAGEn：namen</a:t>
                      </a:r>
                      <a:r>
                        <a:rPr lang="en-US" sz="1800" kern="100" dirty="0">
                          <a:effectLst/>
                        </a:rPr>
                        <a:t>[(</a:t>
                      </a:r>
                      <a:r>
                        <a:rPr lang="en-US" sz="1800" kern="100" dirty="0" err="1">
                          <a:effectLst/>
                        </a:rPr>
                        <a:t>attr</a:t>
                      </a:r>
                      <a:r>
                        <a:rPr lang="en-US" sz="1800" kern="100" dirty="0">
                          <a:effectLst/>
                        </a:rPr>
                        <a:t>)]:origin=</a:t>
                      </a:r>
                      <a:r>
                        <a:rPr lang="en-US" sz="1800" kern="100" dirty="0" err="1">
                          <a:effectLst/>
                        </a:rPr>
                        <a:t>constant，length</a:t>
                      </a:r>
                      <a:r>
                        <a:rPr lang="en-US" sz="1800" kern="100" dirty="0">
                          <a:effectLst/>
                        </a:rPr>
                        <a:t>=constant</a:t>
                      </a:r>
                    </a:p>
                    <a:p>
                      <a:pPr marL="0" marR="0" algn="just">
                        <a:lnSpc>
                          <a:spcPct val="120000"/>
                        </a:lnSpc>
                        <a:spcBef>
                          <a:spcPts val="0"/>
                        </a:spcBef>
                        <a:spcAft>
                          <a:spcPts val="0"/>
                        </a:spcAft>
                      </a:pPr>
                      <a:r>
                        <a:rPr lang="en-US" sz="1800" kern="100" dirty="0">
                          <a:effectLst/>
                        </a:rPr>
                        <a:t>    }</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1179461113"/>
                  </a:ext>
                </a:extLst>
              </a:tr>
            </a:tbl>
          </a:graphicData>
        </a:graphic>
      </p:graphicFrame>
    </p:spTree>
    <p:extLst>
      <p:ext uri="{BB962C8B-B14F-4D97-AF65-F5344CB8AC3E}">
        <p14:creationId xmlns:p14="http://schemas.microsoft.com/office/powerpoint/2010/main" val="280368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269776" y="1059582"/>
            <a:ext cx="8604448" cy="3571299"/>
          </a:xfrm>
          <a:prstGeom prst="rect">
            <a:avLst/>
          </a:prstGeom>
        </p:spPr>
        <p:txBody>
          <a:bodyPr wrap="square">
            <a:spAutoFit/>
          </a:bodyPr>
          <a:lstStyle/>
          <a:p>
            <a:pPr algn="just">
              <a:lnSpc>
                <a:spcPct val="120000"/>
              </a:lnSpc>
            </a:pPr>
            <a:r>
              <a:rPr lang="zh-CN" altLang="en-US" sz="1900" kern="100" dirty="0" smtClean="0">
                <a:solidFill>
                  <a:schemeClr val="tx1">
                    <a:lumMod val="65000"/>
                    <a:lumOff val="35000"/>
                  </a:schemeClr>
                </a:solidFill>
                <a:latin typeface="+mn-ea"/>
              </a:rPr>
              <a:t>      其中</a:t>
            </a:r>
            <a:r>
              <a:rPr lang="zh-CN" altLang="en-US" sz="1900" kern="100" dirty="0">
                <a:solidFill>
                  <a:schemeClr val="tx1">
                    <a:lumMod val="65000"/>
                    <a:lumOff val="35000"/>
                  </a:schemeClr>
                </a:solidFill>
                <a:latin typeface="+mn-ea"/>
              </a:rPr>
              <a:t>：</a:t>
            </a:r>
          </a:p>
          <a:p>
            <a:pPr algn="just">
              <a:lnSpc>
                <a:spcPct val="120000"/>
              </a:lnSpc>
            </a:pPr>
            <a:r>
              <a:rPr lang="en-US" altLang="zh-CN" sz="1900" kern="100" dirty="0" smtClean="0">
                <a:solidFill>
                  <a:schemeClr val="tx1">
                    <a:lumMod val="65000"/>
                    <a:lumOff val="35000"/>
                  </a:schemeClr>
                </a:solidFill>
                <a:latin typeface="+mn-ea"/>
              </a:rPr>
              <a:t>      PAGE </a:t>
            </a:r>
            <a:r>
              <a:rPr lang="zh-CN" altLang="en-US" sz="1900" kern="100" dirty="0">
                <a:solidFill>
                  <a:schemeClr val="tx1">
                    <a:lumMod val="65000"/>
                    <a:lumOff val="35000"/>
                  </a:schemeClr>
                </a:solidFill>
                <a:latin typeface="+mn-ea"/>
              </a:rPr>
              <a:t>用来标识存储空间的关键字。</a:t>
            </a:r>
            <a:r>
              <a:rPr lang="en-US" altLang="zh-CN" sz="1900" kern="100" dirty="0" err="1">
                <a:solidFill>
                  <a:schemeClr val="tx1">
                    <a:lumMod val="65000"/>
                    <a:lumOff val="35000"/>
                  </a:schemeClr>
                </a:solidFill>
                <a:latin typeface="+mn-ea"/>
              </a:rPr>
              <a:t>PAGEn</a:t>
            </a:r>
            <a:r>
              <a:rPr lang="zh-CN" altLang="en-US" sz="1900" kern="100" dirty="0">
                <a:solidFill>
                  <a:schemeClr val="tx1">
                    <a:lumMod val="65000"/>
                    <a:lumOff val="35000"/>
                  </a:schemeClr>
                </a:solidFill>
                <a:latin typeface="+mn-ea"/>
              </a:rPr>
              <a:t>的最大值为</a:t>
            </a:r>
            <a:r>
              <a:rPr lang="en-US" altLang="zh-CN" sz="1900" kern="100" dirty="0">
                <a:solidFill>
                  <a:schemeClr val="tx1">
                    <a:lumMod val="65000"/>
                    <a:lumOff val="35000"/>
                  </a:schemeClr>
                </a:solidFill>
                <a:latin typeface="+mn-ea"/>
              </a:rPr>
              <a:t>PAGE255</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F28335</a:t>
            </a:r>
            <a:r>
              <a:rPr lang="zh-CN" altLang="en-US" sz="1900" kern="100" dirty="0">
                <a:solidFill>
                  <a:schemeClr val="tx1">
                    <a:lumMod val="65000"/>
                    <a:lumOff val="35000"/>
                  </a:schemeClr>
                </a:solidFill>
                <a:latin typeface="+mn-ea"/>
              </a:rPr>
              <a:t>用的是</a:t>
            </a:r>
            <a:r>
              <a:rPr lang="en-US" altLang="zh-CN" sz="1900" kern="100" dirty="0">
                <a:solidFill>
                  <a:schemeClr val="tx1">
                    <a:lumMod val="65000"/>
                    <a:lumOff val="35000"/>
                  </a:schemeClr>
                </a:solidFill>
                <a:latin typeface="+mn-ea"/>
              </a:rPr>
              <a:t>PAGE0</a:t>
            </a:r>
            <a:r>
              <a:rPr lang="zh-CN" altLang="en-US" sz="1900" kern="100" dirty="0">
                <a:solidFill>
                  <a:schemeClr val="tx1">
                    <a:lumMod val="65000"/>
                    <a:lumOff val="35000"/>
                  </a:schemeClr>
                </a:solidFill>
                <a:latin typeface="+mn-ea"/>
              </a:rPr>
              <a:t>、</a:t>
            </a:r>
            <a:r>
              <a:rPr lang="en-US" altLang="zh-CN" sz="1900" kern="100" dirty="0">
                <a:solidFill>
                  <a:schemeClr val="tx1">
                    <a:lumMod val="65000"/>
                    <a:lumOff val="35000"/>
                  </a:schemeClr>
                </a:solidFill>
                <a:latin typeface="+mn-ea"/>
              </a:rPr>
              <a:t>PAGE1</a:t>
            </a:r>
            <a:r>
              <a:rPr lang="zh-CN" altLang="en-US" sz="1900" kern="100" dirty="0">
                <a:solidFill>
                  <a:schemeClr val="tx1">
                    <a:lumMod val="65000"/>
                    <a:lumOff val="35000"/>
                  </a:schemeClr>
                </a:solidFill>
                <a:latin typeface="+mn-ea"/>
              </a:rPr>
              <a:t>，其中</a:t>
            </a:r>
            <a:r>
              <a:rPr lang="en-US" altLang="zh-CN" sz="1900" kern="100" dirty="0">
                <a:solidFill>
                  <a:schemeClr val="tx1">
                    <a:lumMod val="65000"/>
                    <a:lumOff val="35000"/>
                  </a:schemeClr>
                </a:solidFill>
                <a:latin typeface="+mn-ea"/>
              </a:rPr>
              <a:t>PAGE0</a:t>
            </a:r>
            <a:r>
              <a:rPr lang="zh-CN" altLang="en-US" sz="1900" kern="100" dirty="0">
                <a:solidFill>
                  <a:schemeClr val="tx1">
                    <a:lumMod val="65000"/>
                    <a:lumOff val="35000"/>
                  </a:schemeClr>
                </a:solidFill>
                <a:latin typeface="+mn-ea"/>
              </a:rPr>
              <a:t>为程序空间，</a:t>
            </a:r>
            <a:r>
              <a:rPr lang="en-US" altLang="zh-CN" sz="1900" kern="100" dirty="0">
                <a:solidFill>
                  <a:schemeClr val="tx1">
                    <a:lumMod val="65000"/>
                    <a:lumOff val="35000"/>
                  </a:schemeClr>
                </a:solidFill>
                <a:latin typeface="+mn-ea"/>
              </a:rPr>
              <a:t>PAGE1</a:t>
            </a:r>
            <a:r>
              <a:rPr lang="zh-CN" altLang="en-US" sz="1900" kern="100" dirty="0">
                <a:solidFill>
                  <a:schemeClr val="tx1">
                    <a:lumMod val="65000"/>
                    <a:lumOff val="35000"/>
                  </a:schemeClr>
                </a:solidFill>
                <a:latin typeface="+mn-ea"/>
              </a:rPr>
              <a:t>为数据空间。</a:t>
            </a:r>
          </a:p>
          <a:p>
            <a:pPr algn="just">
              <a:lnSpc>
                <a:spcPct val="120000"/>
              </a:lnSpc>
            </a:pPr>
            <a:r>
              <a:rPr lang="en-US" altLang="zh-CN" sz="1900" kern="100" dirty="0" smtClean="0">
                <a:solidFill>
                  <a:schemeClr val="tx1">
                    <a:lumMod val="65000"/>
                    <a:lumOff val="35000"/>
                  </a:schemeClr>
                </a:solidFill>
                <a:latin typeface="+mn-ea"/>
              </a:rPr>
              <a:t>      name </a:t>
            </a:r>
            <a:r>
              <a:rPr lang="zh-CN" altLang="en-US" sz="1900" kern="100" dirty="0">
                <a:solidFill>
                  <a:schemeClr val="tx1">
                    <a:lumMod val="65000"/>
                    <a:lumOff val="35000"/>
                  </a:schemeClr>
                </a:solidFill>
                <a:latin typeface="+mn-ea"/>
              </a:rPr>
              <a:t>代表某一属性或地址范围的存储空间名称。名称可以是</a:t>
            </a:r>
            <a:r>
              <a:rPr lang="en-US" altLang="zh-CN" sz="1900" kern="100" dirty="0">
                <a:solidFill>
                  <a:schemeClr val="tx1">
                    <a:lumMod val="65000"/>
                    <a:lumOff val="35000"/>
                  </a:schemeClr>
                </a:solidFill>
                <a:latin typeface="+mn-ea"/>
              </a:rPr>
              <a:t>1~8</a:t>
            </a:r>
            <a:r>
              <a:rPr lang="zh-CN" altLang="en-US" sz="1900" kern="100" dirty="0">
                <a:solidFill>
                  <a:schemeClr val="tx1">
                    <a:lumMod val="65000"/>
                    <a:lumOff val="35000"/>
                  </a:schemeClr>
                </a:solidFill>
                <a:latin typeface="+mn-ea"/>
              </a:rPr>
              <a:t>个字符，在同一个页内名称不能相同，不同页内名称能相同。</a:t>
            </a:r>
          </a:p>
          <a:p>
            <a:pPr algn="just">
              <a:lnSpc>
                <a:spcPct val="120000"/>
              </a:lnSpc>
            </a:pPr>
            <a:r>
              <a:rPr lang="en-US" altLang="zh-CN" sz="1900" kern="100" dirty="0" smtClean="0">
                <a:solidFill>
                  <a:schemeClr val="tx1">
                    <a:lumMod val="65000"/>
                    <a:lumOff val="35000"/>
                  </a:schemeClr>
                </a:solidFill>
                <a:latin typeface="+mn-ea"/>
              </a:rPr>
              <a:t>      </a:t>
            </a:r>
            <a:r>
              <a:rPr lang="en-US" altLang="zh-CN" sz="1900" kern="100" dirty="0" err="1" smtClean="0">
                <a:solidFill>
                  <a:schemeClr val="tx1">
                    <a:lumMod val="65000"/>
                    <a:lumOff val="35000"/>
                  </a:schemeClr>
                </a:solidFill>
                <a:latin typeface="+mn-ea"/>
              </a:rPr>
              <a:t>attr</a:t>
            </a:r>
            <a:r>
              <a:rPr lang="en-US" altLang="zh-CN" sz="1900" kern="100" dirty="0" smtClean="0">
                <a:solidFill>
                  <a:schemeClr val="tx1">
                    <a:lumMod val="65000"/>
                    <a:lumOff val="35000"/>
                  </a:schemeClr>
                </a:solidFill>
                <a:latin typeface="+mn-ea"/>
              </a:rPr>
              <a:t> </a:t>
            </a:r>
            <a:r>
              <a:rPr lang="zh-CN" altLang="en-US" sz="1900" kern="100" dirty="0">
                <a:solidFill>
                  <a:schemeClr val="tx1">
                    <a:lumMod val="65000"/>
                    <a:lumOff val="35000"/>
                  </a:schemeClr>
                </a:solidFill>
                <a:latin typeface="+mn-ea"/>
              </a:rPr>
              <a:t>用来规定存储空间的属性。共有</a:t>
            </a:r>
            <a:r>
              <a:rPr lang="en-US" altLang="zh-CN" sz="1900" kern="100" dirty="0">
                <a:solidFill>
                  <a:schemeClr val="tx1">
                    <a:lumMod val="65000"/>
                    <a:lumOff val="35000"/>
                  </a:schemeClr>
                </a:solidFill>
                <a:latin typeface="+mn-ea"/>
              </a:rPr>
              <a:t>4</a:t>
            </a:r>
            <a:r>
              <a:rPr lang="zh-CN" altLang="en-US" sz="1900" kern="100" dirty="0">
                <a:solidFill>
                  <a:schemeClr val="tx1">
                    <a:lumMod val="65000"/>
                    <a:lumOff val="35000"/>
                  </a:schemeClr>
                </a:solidFill>
                <a:latin typeface="+mn-ea"/>
              </a:rPr>
              <a:t>个属性，分别用</a:t>
            </a:r>
            <a:r>
              <a:rPr lang="en-US" altLang="zh-CN" sz="1900" kern="100" dirty="0">
                <a:solidFill>
                  <a:schemeClr val="tx1">
                    <a:lumMod val="65000"/>
                    <a:lumOff val="35000"/>
                  </a:schemeClr>
                </a:solidFill>
                <a:latin typeface="+mn-ea"/>
              </a:rPr>
              <a:t>4</a:t>
            </a:r>
            <a:r>
              <a:rPr lang="zh-CN" altLang="en-US" sz="1900" kern="100" dirty="0">
                <a:solidFill>
                  <a:schemeClr val="tx1">
                    <a:lumMod val="65000"/>
                    <a:lumOff val="35000"/>
                  </a:schemeClr>
                </a:solidFill>
                <a:latin typeface="+mn-ea"/>
              </a:rPr>
              <a:t>个字母来表示。只读</a:t>
            </a:r>
            <a:r>
              <a:rPr lang="en-US" altLang="zh-CN" sz="1900" kern="100" dirty="0">
                <a:solidFill>
                  <a:schemeClr val="tx1">
                    <a:lumMod val="65000"/>
                    <a:lumOff val="35000"/>
                  </a:schemeClr>
                </a:solidFill>
                <a:latin typeface="+mn-ea"/>
              </a:rPr>
              <a:t>R</a:t>
            </a:r>
            <a:r>
              <a:rPr lang="zh-CN" altLang="en-US" sz="1900" kern="100" dirty="0">
                <a:solidFill>
                  <a:schemeClr val="tx1">
                    <a:lumMod val="65000"/>
                    <a:lumOff val="35000"/>
                  </a:schemeClr>
                </a:solidFill>
                <a:latin typeface="+mn-ea"/>
              </a:rPr>
              <a:t>，只写</a:t>
            </a:r>
            <a:r>
              <a:rPr lang="en-US" altLang="zh-CN" sz="1900" kern="100" dirty="0">
                <a:solidFill>
                  <a:schemeClr val="tx1">
                    <a:lumMod val="65000"/>
                    <a:lumOff val="35000"/>
                  </a:schemeClr>
                </a:solidFill>
                <a:latin typeface="+mn-ea"/>
              </a:rPr>
              <a:t>W</a:t>
            </a:r>
            <a:r>
              <a:rPr lang="zh-CN" altLang="en-US" sz="1900" kern="100" dirty="0">
                <a:solidFill>
                  <a:schemeClr val="tx1">
                    <a:lumMod val="65000"/>
                    <a:lumOff val="35000"/>
                  </a:schemeClr>
                </a:solidFill>
                <a:latin typeface="+mn-ea"/>
              </a:rPr>
              <a:t>，该空间可包含可执行代码</a:t>
            </a:r>
            <a:r>
              <a:rPr lang="en-US" altLang="zh-CN" sz="1900" kern="100" dirty="0">
                <a:solidFill>
                  <a:schemeClr val="tx1">
                    <a:lumMod val="65000"/>
                    <a:lumOff val="35000"/>
                  </a:schemeClr>
                </a:solidFill>
                <a:latin typeface="+mn-ea"/>
              </a:rPr>
              <a:t>X</a:t>
            </a:r>
            <a:r>
              <a:rPr lang="zh-CN" altLang="en-US" sz="1900" kern="100" dirty="0">
                <a:solidFill>
                  <a:schemeClr val="tx1">
                    <a:lumMod val="65000"/>
                    <a:lumOff val="35000"/>
                  </a:schemeClr>
                </a:solidFill>
                <a:latin typeface="+mn-ea"/>
              </a:rPr>
              <a:t>，该空间可以被初始化</a:t>
            </a:r>
            <a:r>
              <a:rPr lang="en-US" altLang="zh-CN" sz="1900" kern="100" dirty="0">
                <a:solidFill>
                  <a:schemeClr val="tx1">
                    <a:lumMod val="65000"/>
                    <a:lumOff val="35000"/>
                  </a:schemeClr>
                </a:solidFill>
                <a:latin typeface="+mn-ea"/>
              </a:rPr>
              <a:t>I</a:t>
            </a:r>
            <a:r>
              <a:rPr lang="zh-CN" altLang="en-US" sz="1900" kern="100" dirty="0">
                <a:solidFill>
                  <a:schemeClr val="tx1">
                    <a:lumMod val="65000"/>
                    <a:lumOff val="35000"/>
                  </a:schemeClr>
                </a:solidFill>
                <a:latin typeface="+mn-ea"/>
              </a:rPr>
              <a:t>。实际使用时，为了简化起见，通常会忽略此选项，表示存储空间具有所有的属性。</a:t>
            </a:r>
          </a:p>
          <a:p>
            <a:pPr algn="just">
              <a:lnSpc>
                <a:spcPct val="120000"/>
              </a:lnSpc>
            </a:pPr>
            <a:r>
              <a:rPr lang="en-US" altLang="zh-CN" sz="1900" kern="100" dirty="0" smtClean="0">
                <a:solidFill>
                  <a:schemeClr val="tx1">
                    <a:lumMod val="65000"/>
                    <a:lumOff val="35000"/>
                  </a:schemeClr>
                </a:solidFill>
                <a:latin typeface="+mn-ea"/>
              </a:rPr>
              <a:t>      origin </a:t>
            </a:r>
            <a:r>
              <a:rPr lang="zh-CN" altLang="en-US" sz="1900" kern="100" dirty="0">
                <a:solidFill>
                  <a:schemeClr val="tx1">
                    <a:lumMod val="65000"/>
                    <a:lumOff val="35000"/>
                  </a:schemeClr>
                </a:solidFill>
                <a:latin typeface="+mn-ea"/>
              </a:rPr>
              <a:t>用来定义存储空间的起始地址。</a:t>
            </a:r>
          </a:p>
          <a:p>
            <a:pPr algn="just">
              <a:lnSpc>
                <a:spcPct val="120000"/>
              </a:lnSpc>
            </a:pPr>
            <a:r>
              <a:rPr lang="en-US" altLang="zh-CN" sz="1900" kern="100" dirty="0" smtClean="0">
                <a:solidFill>
                  <a:schemeClr val="tx1">
                    <a:lumMod val="65000"/>
                    <a:lumOff val="35000"/>
                  </a:schemeClr>
                </a:solidFill>
                <a:latin typeface="+mn-ea"/>
              </a:rPr>
              <a:t>      length </a:t>
            </a:r>
            <a:r>
              <a:rPr lang="zh-CN" altLang="en-US" sz="1900" kern="100" dirty="0">
                <a:solidFill>
                  <a:schemeClr val="tx1">
                    <a:lumMod val="65000"/>
                    <a:lumOff val="35000"/>
                  </a:schemeClr>
                </a:solidFill>
                <a:latin typeface="+mn-ea"/>
              </a:rPr>
              <a:t>用来定义存储空间的长度。</a:t>
            </a:r>
          </a:p>
        </p:txBody>
      </p:sp>
    </p:spTree>
    <p:extLst>
      <p:ext uri="{BB962C8B-B14F-4D97-AF65-F5344CB8AC3E}">
        <p14:creationId xmlns:p14="http://schemas.microsoft.com/office/powerpoint/2010/main" val="374039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906977" y="1203598"/>
            <a:ext cx="7632848" cy="430374"/>
          </a:xfrm>
          <a:prstGeom prst="rect">
            <a:avLst/>
          </a:prstGeom>
        </p:spPr>
        <p:txBody>
          <a:bodyPr wrap="square">
            <a:spAutoFit/>
          </a:bodyPr>
          <a:lstStyle/>
          <a:p>
            <a:pPr algn="just">
              <a:lnSpc>
                <a:spcPct val="120000"/>
              </a:lnSpc>
            </a:pPr>
            <a:r>
              <a:rPr lang="en-US" altLang="zh-CN" sz="2000" kern="100" dirty="0">
                <a:solidFill>
                  <a:schemeClr val="tx1">
                    <a:lumMod val="65000"/>
                    <a:lumOff val="35000"/>
                  </a:schemeClr>
                </a:solidFill>
                <a:latin typeface="+mn-ea"/>
              </a:rPr>
              <a:t>SECTIONS</a:t>
            </a:r>
            <a:r>
              <a:rPr lang="zh-CN" altLang="en-US" sz="2000" kern="100" dirty="0">
                <a:solidFill>
                  <a:schemeClr val="tx1">
                    <a:lumMod val="65000"/>
                    <a:lumOff val="35000"/>
                  </a:schemeClr>
                </a:solidFill>
                <a:latin typeface="+mn-ea"/>
              </a:rPr>
              <a:t>伪指令语法如下：</a:t>
            </a:r>
          </a:p>
        </p:txBody>
      </p:sp>
      <p:sp>
        <p:nvSpPr>
          <p:cNvPr id="3" name="矩形 2"/>
          <p:cNvSpPr/>
          <p:nvPr/>
        </p:nvSpPr>
        <p:spPr>
          <a:xfrm>
            <a:off x="328632" y="821123"/>
            <a:ext cx="5248553" cy="430374"/>
          </a:xfrm>
          <a:prstGeom prst="rect">
            <a:avLst/>
          </a:prstGeom>
        </p:spPr>
        <p:txBody>
          <a:bodyPr wrap="none">
            <a:spAutoFit/>
          </a:bodyPr>
          <a:lstStyle/>
          <a:p>
            <a:pPr indent="266700" algn="just">
              <a:lnSpc>
                <a:spcPct val="120000"/>
              </a:lnSpc>
            </a:pPr>
            <a:r>
              <a:rPr lang="en-US" altLang="zh-CN" sz="2000" kern="100" dirty="0">
                <a:latin typeface="+mn-ea"/>
              </a:rPr>
              <a:t>2.</a:t>
            </a:r>
            <a:r>
              <a:rPr lang="zh-CN" altLang="en-US" sz="2000" kern="100" dirty="0">
                <a:latin typeface="+mn-ea"/>
              </a:rPr>
              <a:t>通过</a:t>
            </a:r>
            <a:r>
              <a:rPr lang="en-US" altLang="zh-CN" sz="2000" kern="100" dirty="0">
                <a:latin typeface="+mn-ea"/>
              </a:rPr>
              <a:t>SECTIONS</a:t>
            </a:r>
            <a:r>
              <a:rPr lang="zh-CN" altLang="en-US" sz="2000" kern="100" dirty="0">
                <a:latin typeface="+mn-ea"/>
              </a:rPr>
              <a:t>伪指令来分配到存储空间</a:t>
            </a:r>
          </a:p>
        </p:txBody>
      </p:sp>
      <p:graphicFrame>
        <p:nvGraphicFramePr>
          <p:cNvPr id="7" name="表格 6"/>
          <p:cNvGraphicFramePr>
            <a:graphicFrameLocks noGrp="1"/>
          </p:cNvGraphicFramePr>
          <p:nvPr>
            <p:extLst>
              <p:ext uri="{D42A27DB-BD31-4B8C-83A1-F6EECF244321}">
                <p14:modId xmlns:p14="http://schemas.microsoft.com/office/powerpoint/2010/main" val="882223975"/>
              </p:ext>
            </p:extLst>
          </p:nvPr>
        </p:nvGraphicFramePr>
        <p:xfrm>
          <a:off x="928252" y="1788892"/>
          <a:ext cx="6963231" cy="2066544"/>
        </p:xfrm>
        <a:graphic>
          <a:graphicData uri="http://schemas.openxmlformats.org/drawingml/2006/table">
            <a:tbl>
              <a:tblPr>
                <a:tableStyleId>{5C22544A-7EE6-4342-B048-85BDC9FD1C3A}</a:tableStyleId>
              </a:tblPr>
              <a:tblGrid>
                <a:gridCol w="6963231">
                  <a:extLst>
                    <a:ext uri="{9D8B030D-6E8A-4147-A177-3AD203B41FA5}">
                      <a16:colId xmlns:a16="http://schemas.microsoft.com/office/drawing/2014/main" val="462635352"/>
                    </a:ext>
                  </a:extLst>
                </a:gridCol>
              </a:tblGrid>
              <a:tr h="0">
                <a:tc>
                  <a:txBody>
                    <a:bodyPr/>
                    <a:lstStyle/>
                    <a:p>
                      <a:pPr marL="0" marR="0" indent="257175" algn="just">
                        <a:lnSpc>
                          <a:spcPct val="120000"/>
                        </a:lnSpc>
                        <a:spcBef>
                          <a:spcPts val="0"/>
                        </a:spcBef>
                        <a:spcAft>
                          <a:spcPts val="0"/>
                        </a:spcAft>
                      </a:pPr>
                      <a:r>
                        <a:rPr lang="en-US" sz="1800" kern="100" dirty="0">
                          <a:effectLst/>
                        </a:rPr>
                        <a:t>SECTIONS</a:t>
                      </a:r>
                    </a:p>
                    <a:p>
                      <a:pPr marL="0" marR="0" indent="257175" algn="just">
                        <a:lnSpc>
                          <a:spcPct val="120000"/>
                        </a:lnSpc>
                        <a:spcBef>
                          <a:spcPts val="0"/>
                        </a:spcBef>
                        <a:spcAft>
                          <a:spcPts val="0"/>
                        </a:spcAft>
                      </a:pPr>
                      <a:r>
                        <a:rPr lang="en-US" sz="1800" kern="100" dirty="0">
                          <a:effectLst/>
                        </a:rPr>
                        <a:t>{</a:t>
                      </a:r>
                    </a:p>
                    <a:p>
                      <a:pPr marL="0" marR="0" algn="just">
                        <a:lnSpc>
                          <a:spcPct val="120000"/>
                        </a:lnSpc>
                        <a:spcBef>
                          <a:spcPts val="0"/>
                        </a:spcBef>
                        <a:spcAft>
                          <a:spcPts val="0"/>
                        </a:spcAft>
                      </a:pPr>
                      <a:r>
                        <a:rPr lang="en-US" sz="1800" kern="100" dirty="0">
                          <a:effectLst/>
                        </a:rPr>
                        <a:t>        name:[</a:t>
                      </a:r>
                      <a:r>
                        <a:rPr lang="en-US" sz="1800" kern="100" dirty="0" err="1">
                          <a:effectLst/>
                        </a:rPr>
                        <a:t>property，property，property</a:t>
                      </a:r>
                      <a:r>
                        <a:rPr lang="en-US" sz="1800" kern="100" dirty="0">
                          <a:effectLst/>
                        </a:rPr>
                        <a:t>，…]</a:t>
                      </a:r>
                    </a:p>
                    <a:p>
                      <a:pPr marL="0" marR="0" indent="533400" algn="just">
                        <a:lnSpc>
                          <a:spcPct val="120000"/>
                        </a:lnSpc>
                        <a:spcBef>
                          <a:spcPts val="0"/>
                        </a:spcBef>
                        <a:spcAft>
                          <a:spcPts val="0"/>
                        </a:spcAft>
                      </a:pPr>
                      <a:r>
                        <a:rPr lang="en-US" sz="1800" kern="100" dirty="0">
                          <a:effectLst/>
                        </a:rPr>
                        <a:t>name:[</a:t>
                      </a:r>
                      <a:r>
                        <a:rPr lang="en-US" sz="1800" kern="100" dirty="0" err="1">
                          <a:effectLst/>
                        </a:rPr>
                        <a:t>property，property，property</a:t>
                      </a:r>
                      <a:r>
                        <a:rPr lang="en-US" sz="1800" kern="100" dirty="0">
                          <a:effectLst/>
                        </a:rPr>
                        <a:t>，…]</a:t>
                      </a:r>
                    </a:p>
                    <a:p>
                      <a:pPr marL="0" marR="0" indent="533400" algn="just">
                        <a:lnSpc>
                          <a:spcPct val="120000"/>
                        </a:lnSpc>
                        <a:spcBef>
                          <a:spcPts val="0"/>
                        </a:spcBef>
                        <a:spcAft>
                          <a:spcPts val="0"/>
                        </a:spcAft>
                      </a:pPr>
                      <a:r>
                        <a:rPr lang="en-US" sz="1800" kern="100" dirty="0">
                          <a:effectLst/>
                        </a:rPr>
                        <a:t>……</a:t>
                      </a:r>
                    </a:p>
                    <a:p>
                      <a:pPr marL="0" marR="0" indent="266700" algn="just">
                        <a:lnSpc>
                          <a:spcPct val="120000"/>
                        </a:lnSpc>
                        <a:spcBef>
                          <a:spcPts val="0"/>
                        </a:spcBef>
                        <a:spcAft>
                          <a:spcPts val="0"/>
                        </a:spcAft>
                      </a:pPr>
                      <a:r>
                        <a:rPr lang="en-US" sz="1800" kern="100" dirty="0">
                          <a:effectLst/>
                        </a:rPr>
                        <a:t>}</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1229365734"/>
                  </a:ext>
                </a:extLst>
              </a:tr>
            </a:tbl>
          </a:graphicData>
        </a:graphic>
      </p:graphicFrame>
      <p:sp>
        <p:nvSpPr>
          <p:cNvPr id="8" name="矩形 7"/>
          <p:cNvSpPr/>
          <p:nvPr/>
        </p:nvSpPr>
        <p:spPr>
          <a:xfrm>
            <a:off x="683568" y="3975367"/>
            <a:ext cx="8062447" cy="830997"/>
          </a:xfrm>
          <a:prstGeom prst="rect">
            <a:avLst/>
          </a:prstGeom>
        </p:spPr>
        <p:txBody>
          <a:bodyPr wrap="square">
            <a:spAutoFit/>
          </a:bodyPr>
          <a:lstStyle/>
          <a:p>
            <a:pPr indent="266700" algn="just">
              <a:lnSpc>
                <a:spcPct val="120000"/>
              </a:lnSpc>
            </a:pPr>
            <a:r>
              <a:rPr lang="zh-CN" altLang="en-US" sz="2000" kern="100" dirty="0">
                <a:solidFill>
                  <a:schemeClr val="tx1">
                    <a:lumMod val="65000"/>
                    <a:lumOff val="35000"/>
                  </a:schemeClr>
                </a:solidFill>
                <a:latin typeface="+mn-ea"/>
              </a:rPr>
              <a:t>其中：</a:t>
            </a:r>
            <a:r>
              <a:rPr lang="en-US" altLang="zh-CN" sz="2000" kern="100" dirty="0">
                <a:solidFill>
                  <a:schemeClr val="tx1">
                    <a:lumMod val="65000"/>
                    <a:lumOff val="35000"/>
                  </a:schemeClr>
                </a:solidFill>
                <a:latin typeface="+mn-ea"/>
              </a:rPr>
              <a:t>name</a:t>
            </a:r>
            <a:r>
              <a:rPr lang="zh-CN" altLang="en-US" sz="2000" kern="100" dirty="0">
                <a:solidFill>
                  <a:schemeClr val="tx1">
                    <a:lumMod val="65000"/>
                    <a:lumOff val="35000"/>
                  </a:schemeClr>
                </a:solidFill>
                <a:latin typeface="+mn-ea"/>
              </a:rPr>
              <a:t>为输出段的名称；</a:t>
            </a:r>
            <a:r>
              <a:rPr lang="en-US" altLang="zh-CN" sz="2000" kern="100" dirty="0">
                <a:solidFill>
                  <a:schemeClr val="tx1">
                    <a:lumMod val="65000"/>
                    <a:lumOff val="35000"/>
                  </a:schemeClr>
                </a:solidFill>
                <a:latin typeface="+mn-ea"/>
              </a:rPr>
              <a:t>property </a:t>
            </a:r>
            <a:r>
              <a:rPr lang="zh-CN" altLang="en-US" sz="2000" kern="100" dirty="0">
                <a:solidFill>
                  <a:schemeClr val="tx1">
                    <a:lumMod val="65000"/>
                    <a:lumOff val="35000"/>
                  </a:schemeClr>
                </a:solidFill>
                <a:latin typeface="+mn-ea"/>
              </a:rPr>
              <a:t>输出段的属性，常用的属性如下</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98969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539552" y="843558"/>
            <a:ext cx="7632848" cy="43037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① </a:t>
            </a:r>
            <a:r>
              <a:rPr lang="en-US" altLang="zh-CN" sz="2000" kern="100" dirty="0" smtClean="0">
                <a:solidFill>
                  <a:schemeClr val="tx1">
                    <a:lumMod val="65000"/>
                    <a:lumOff val="35000"/>
                  </a:schemeClr>
                </a:solidFill>
                <a:latin typeface="+mn-ea"/>
              </a:rPr>
              <a:t>load</a:t>
            </a:r>
            <a:r>
              <a:rPr lang="zh-CN" altLang="en-US" sz="2000" kern="100" dirty="0">
                <a:solidFill>
                  <a:schemeClr val="tx1">
                    <a:lumMod val="65000"/>
                    <a:lumOff val="35000"/>
                  </a:schemeClr>
                </a:solidFill>
                <a:latin typeface="+mn-ea"/>
              </a:rPr>
              <a:t>：定义输出段将被装载到哪里的关键字，其语法如下：</a:t>
            </a:r>
          </a:p>
        </p:txBody>
      </p:sp>
      <p:graphicFrame>
        <p:nvGraphicFramePr>
          <p:cNvPr id="5" name="表格 4"/>
          <p:cNvGraphicFramePr>
            <a:graphicFrameLocks noGrp="1"/>
          </p:cNvGraphicFramePr>
          <p:nvPr>
            <p:extLst>
              <p:ext uri="{D42A27DB-BD31-4B8C-83A1-F6EECF244321}">
                <p14:modId xmlns:p14="http://schemas.microsoft.com/office/powerpoint/2010/main" val="4206052304"/>
              </p:ext>
            </p:extLst>
          </p:nvPr>
        </p:nvGraphicFramePr>
        <p:xfrm>
          <a:off x="636798" y="1290041"/>
          <a:ext cx="6437630" cy="420624"/>
        </p:xfrm>
        <a:graphic>
          <a:graphicData uri="http://schemas.openxmlformats.org/drawingml/2006/table">
            <a:tbl>
              <a:tblPr>
                <a:tableStyleId>{5C22544A-7EE6-4342-B048-85BDC9FD1C3A}</a:tableStyleId>
              </a:tblPr>
              <a:tblGrid>
                <a:gridCol w="6437630">
                  <a:extLst>
                    <a:ext uri="{9D8B030D-6E8A-4147-A177-3AD203B41FA5}">
                      <a16:colId xmlns:a16="http://schemas.microsoft.com/office/drawing/2014/main" val="624317353"/>
                    </a:ext>
                  </a:extLst>
                </a:gridCol>
              </a:tblGrid>
              <a:tr h="0">
                <a:tc>
                  <a:txBody>
                    <a:bodyPr/>
                    <a:lstStyle/>
                    <a:p>
                      <a:pPr marL="0" marR="0" algn="just">
                        <a:lnSpc>
                          <a:spcPct val="120000"/>
                        </a:lnSpc>
                        <a:spcBef>
                          <a:spcPts val="0"/>
                        </a:spcBef>
                        <a:spcAft>
                          <a:spcPts val="0"/>
                        </a:spcAft>
                      </a:pPr>
                      <a:r>
                        <a:rPr lang="en-US" sz="1800" kern="100" dirty="0">
                          <a:effectLst/>
                        </a:rPr>
                        <a:t>   load=allocation </a:t>
                      </a:r>
                      <a:r>
                        <a:rPr lang="zh-CN" altLang="en-US" sz="1800" kern="100" dirty="0">
                          <a:effectLst/>
                        </a:rPr>
                        <a:t>或者</a:t>
                      </a:r>
                      <a:r>
                        <a:rPr lang="en-US" sz="1800" kern="100" dirty="0">
                          <a:effectLst/>
                        </a:rPr>
                        <a:t>allocation</a:t>
                      </a:r>
                      <a:r>
                        <a:rPr lang="zh-CN" altLang="en-US" sz="1800" kern="100" dirty="0">
                          <a:effectLst/>
                        </a:rPr>
                        <a:t>或者 </a:t>
                      </a:r>
                      <a:r>
                        <a:rPr lang="en-US" altLang="zh-CN" sz="1800" kern="100" dirty="0">
                          <a:effectLst/>
                        </a:rPr>
                        <a:t>&gt;</a:t>
                      </a:r>
                      <a:r>
                        <a:rPr lang="en-US" sz="1800" kern="100" dirty="0">
                          <a:effectLst/>
                        </a:rPr>
                        <a:t>allocation</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2262585293"/>
                  </a:ext>
                </a:extLst>
              </a:tr>
            </a:tbl>
          </a:graphicData>
        </a:graphic>
      </p:graphicFrame>
      <p:sp>
        <p:nvSpPr>
          <p:cNvPr id="6" name="矩形 5"/>
          <p:cNvSpPr/>
          <p:nvPr/>
        </p:nvSpPr>
        <p:spPr>
          <a:xfrm>
            <a:off x="846018" y="1718182"/>
            <a:ext cx="7254374" cy="1200329"/>
          </a:xfrm>
          <a:prstGeom prst="rect">
            <a:avLst/>
          </a:prstGeom>
        </p:spPr>
        <p:txBody>
          <a:bodyPr wrap="square">
            <a:spAutoFit/>
          </a:bodyPr>
          <a:lstStyle/>
          <a:p>
            <a:pPr indent="266700" algn="just">
              <a:lnSpc>
                <a:spcPct val="120000"/>
              </a:lnSpc>
            </a:pPr>
            <a:r>
              <a:rPr lang="en-US" altLang="zh-CN" sz="2000" kern="100" dirty="0" smtClean="0">
                <a:solidFill>
                  <a:schemeClr val="tx1">
                    <a:lumMod val="65000"/>
                    <a:lumOff val="35000"/>
                  </a:schemeClr>
                </a:solidFill>
                <a:latin typeface="+mn-ea"/>
              </a:rPr>
              <a:t>  allocation</a:t>
            </a:r>
            <a:r>
              <a:rPr lang="zh-CN" altLang="en-US" sz="2000" kern="100" dirty="0">
                <a:solidFill>
                  <a:schemeClr val="tx1">
                    <a:lumMod val="65000"/>
                    <a:lumOff val="35000"/>
                  </a:schemeClr>
                </a:solidFill>
                <a:latin typeface="+mn-ea"/>
              </a:rPr>
              <a:t>可以是绝对地址，比如“</a:t>
            </a:r>
            <a:r>
              <a:rPr lang="en-US" altLang="zh-CN" sz="2000" kern="100" dirty="0">
                <a:solidFill>
                  <a:schemeClr val="tx1">
                    <a:lumMod val="65000"/>
                    <a:lumOff val="35000"/>
                  </a:schemeClr>
                </a:solidFill>
                <a:latin typeface="+mn-ea"/>
              </a:rPr>
              <a:t>load=0x000400”</a:t>
            </a:r>
            <a:r>
              <a:rPr lang="zh-CN" altLang="en-US" sz="2000" kern="100" dirty="0">
                <a:solidFill>
                  <a:schemeClr val="tx1">
                    <a:lumMod val="65000"/>
                    <a:lumOff val="35000"/>
                  </a:schemeClr>
                </a:solidFill>
                <a:latin typeface="+mn-ea"/>
              </a:rPr>
              <a:t>，当然，更多的时候，</a:t>
            </a:r>
            <a:r>
              <a:rPr lang="en-US" altLang="zh-CN" sz="2000" kern="100" dirty="0">
                <a:solidFill>
                  <a:schemeClr val="tx1">
                    <a:lumMod val="65000"/>
                    <a:lumOff val="35000"/>
                  </a:schemeClr>
                </a:solidFill>
                <a:latin typeface="+mn-ea"/>
              </a:rPr>
              <a:t>allocation</a:t>
            </a:r>
            <a:r>
              <a:rPr lang="zh-CN" altLang="en-US" sz="2000" kern="100" dirty="0">
                <a:solidFill>
                  <a:schemeClr val="tx1">
                    <a:lumMod val="65000"/>
                    <a:lumOff val="35000"/>
                  </a:schemeClr>
                </a:solidFill>
                <a:latin typeface="+mn-ea"/>
              </a:rPr>
              <a:t>是存储空间的名称，这也是最为通常的用法。</a:t>
            </a:r>
          </a:p>
        </p:txBody>
      </p:sp>
      <p:sp>
        <p:nvSpPr>
          <p:cNvPr id="9" name="矩形 8"/>
          <p:cNvSpPr/>
          <p:nvPr/>
        </p:nvSpPr>
        <p:spPr>
          <a:xfrm>
            <a:off x="395536" y="2934165"/>
            <a:ext cx="8064896" cy="430374"/>
          </a:xfrm>
          <a:prstGeom prst="rect">
            <a:avLst/>
          </a:prstGeom>
        </p:spPr>
        <p:txBody>
          <a:bodyPr wrap="square">
            <a:spAutoFit/>
          </a:bodyPr>
          <a:lstStyle/>
          <a:p>
            <a:pPr indent="266700" algn="just">
              <a:lnSpc>
                <a:spcPct val="120000"/>
              </a:lnSpc>
            </a:pPr>
            <a:r>
              <a:rPr lang="zh-CN" altLang="en-US" sz="2000" kern="100" dirty="0" smtClean="0">
                <a:solidFill>
                  <a:schemeClr val="tx1">
                    <a:lumMod val="65000"/>
                    <a:lumOff val="35000"/>
                  </a:schemeClr>
                </a:solidFill>
                <a:latin typeface="+mn-ea"/>
              </a:rPr>
              <a:t>② </a:t>
            </a:r>
            <a:r>
              <a:rPr lang="en-US" altLang="zh-CN" sz="2000" kern="100" dirty="0" smtClean="0">
                <a:solidFill>
                  <a:schemeClr val="tx1">
                    <a:lumMod val="65000"/>
                    <a:lumOff val="35000"/>
                  </a:schemeClr>
                </a:solidFill>
                <a:latin typeface="+mn-ea"/>
              </a:rPr>
              <a:t>run</a:t>
            </a:r>
            <a:r>
              <a:rPr lang="zh-CN" altLang="en-US" sz="2000" kern="100" dirty="0">
                <a:solidFill>
                  <a:schemeClr val="tx1">
                    <a:lumMod val="65000"/>
                    <a:lumOff val="35000"/>
                  </a:schemeClr>
                </a:solidFill>
                <a:latin typeface="+mn-ea"/>
              </a:rPr>
              <a:t>：定义输出段从哪里开始运行的关键字，其语法如下：</a:t>
            </a:r>
          </a:p>
        </p:txBody>
      </p:sp>
      <p:graphicFrame>
        <p:nvGraphicFramePr>
          <p:cNvPr id="10" name="表格 9"/>
          <p:cNvGraphicFramePr>
            <a:graphicFrameLocks noGrp="1"/>
          </p:cNvGraphicFramePr>
          <p:nvPr>
            <p:extLst>
              <p:ext uri="{D42A27DB-BD31-4B8C-83A1-F6EECF244321}">
                <p14:modId xmlns:p14="http://schemas.microsoft.com/office/powerpoint/2010/main" val="3575267079"/>
              </p:ext>
            </p:extLst>
          </p:nvPr>
        </p:nvGraphicFramePr>
        <p:xfrm>
          <a:off x="755576" y="3363838"/>
          <a:ext cx="6437630" cy="420624"/>
        </p:xfrm>
        <a:graphic>
          <a:graphicData uri="http://schemas.openxmlformats.org/drawingml/2006/table">
            <a:tbl>
              <a:tblPr>
                <a:tableStyleId>{5C22544A-7EE6-4342-B048-85BDC9FD1C3A}</a:tableStyleId>
              </a:tblPr>
              <a:tblGrid>
                <a:gridCol w="6437630">
                  <a:extLst>
                    <a:ext uri="{9D8B030D-6E8A-4147-A177-3AD203B41FA5}">
                      <a16:colId xmlns:a16="http://schemas.microsoft.com/office/drawing/2014/main" val="2357363688"/>
                    </a:ext>
                  </a:extLst>
                </a:gridCol>
              </a:tblGrid>
              <a:tr h="0">
                <a:tc>
                  <a:txBody>
                    <a:bodyPr/>
                    <a:lstStyle/>
                    <a:p>
                      <a:pPr marL="0" marR="0" algn="just">
                        <a:lnSpc>
                          <a:spcPct val="120000"/>
                        </a:lnSpc>
                        <a:spcBef>
                          <a:spcPts val="0"/>
                        </a:spcBef>
                        <a:spcAft>
                          <a:spcPts val="0"/>
                        </a:spcAft>
                      </a:pPr>
                      <a:r>
                        <a:rPr lang="en-US" sz="1800" kern="100" dirty="0">
                          <a:effectLst/>
                        </a:rPr>
                        <a:t>   run=allocation</a:t>
                      </a:r>
                      <a:r>
                        <a:rPr lang="zh-CN" altLang="en-US" sz="1800" kern="100" dirty="0">
                          <a:effectLst/>
                        </a:rPr>
                        <a:t>或者</a:t>
                      </a:r>
                      <a:r>
                        <a:rPr lang="en-US" sz="1800" kern="100" dirty="0">
                          <a:effectLst/>
                        </a:rPr>
                        <a:t>run&gt;allocation</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20159363"/>
                  </a:ext>
                </a:extLst>
              </a:tr>
            </a:tbl>
          </a:graphicData>
        </a:graphic>
      </p:graphicFrame>
      <p:sp>
        <p:nvSpPr>
          <p:cNvPr id="11" name="矩形 10"/>
          <p:cNvSpPr/>
          <p:nvPr/>
        </p:nvSpPr>
        <p:spPr>
          <a:xfrm>
            <a:off x="636798" y="3701135"/>
            <a:ext cx="8183674" cy="1089529"/>
          </a:xfrm>
          <a:prstGeom prst="rect">
            <a:avLst/>
          </a:prstGeom>
        </p:spPr>
        <p:txBody>
          <a:bodyPr wrap="square">
            <a:spAutoFit/>
          </a:bodyPr>
          <a:lstStyle/>
          <a:p>
            <a:pPr indent="266700" algn="just">
              <a:lnSpc>
                <a:spcPct val="120000"/>
              </a:lnSpc>
            </a:pPr>
            <a:r>
              <a:rPr lang="en-US" altLang="zh-CN" kern="100" dirty="0">
                <a:solidFill>
                  <a:schemeClr val="tx1">
                    <a:lumMod val="65000"/>
                    <a:lumOff val="35000"/>
                  </a:schemeClr>
                </a:solidFill>
                <a:latin typeface="宋体" panose="02010600030101010101" pitchFamily="2" charset="-122"/>
                <a:ea typeface="宋体" panose="02010600030101010101" pitchFamily="2" charset="-122"/>
              </a:rPr>
              <a:t>CMD</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文件中规定，当只出现一个关键字</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load</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或者</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run</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时，表示</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load</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地址和</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run</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地址是重叠的。实际应用中，大部分的</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load</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地址和</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run</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地址都是重叠的，除了</a:t>
            </a:r>
            <a:r>
              <a:rPr lang="en-US" altLang="zh-CN" kern="100" dirty="0">
                <a:solidFill>
                  <a:schemeClr val="tx1">
                    <a:lumMod val="65000"/>
                    <a:lumOff val="35000"/>
                  </a:schemeClr>
                </a:solidFill>
                <a:latin typeface="Calibri" panose="020F0502020204030204" pitchFamily="34" charset="0"/>
                <a:ea typeface="宋体" panose="02010600030101010101" pitchFamily="2" charset="-122"/>
              </a:rPr>
              <a:t>.</a:t>
            </a:r>
            <a:r>
              <a:rPr lang="en-US" altLang="zh-CN" kern="100" dirty="0" err="1">
                <a:solidFill>
                  <a:schemeClr val="tx1">
                    <a:lumMod val="65000"/>
                    <a:lumOff val="35000"/>
                  </a:schemeClr>
                </a:solidFill>
                <a:latin typeface="Calibri" panose="020F0502020204030204" pitchFamily="34" charset="0"/>
                <a:ea typeface="宋体" panose="02010600030101010101" pitchFamily="2" charset="-122"/>
              </a:rPr>
              <a:t>const</a:t>
            </a:r>
            <a:r>
              <a:rPr lang="zh-CN" altLang="en-US" kern="100" dirty="0">
                <a:solidFill>
                  <a:schemeClr val="tx1">
                    <a:lumMod val="65000"/>
                    <a:lumOff val="35000"/>
                  </a:schemeClr>
                </a:solidFill>
                <a:latin typeface="宋体" panose="02010600030101010101" pitchFamily="2" charset="-122"/>
                <a:ea typeface="宋体" panose="02010600030101010101" pitchFamily="2" charset="-122"/>
              </a:rPr>
              <a:t>段。</a:t>
            </a:r>
            <a:endParaRPr lang="zh-CN" altLang="en-US" kern="1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289772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a:t>
            </a:r>
            <a:r>
              <a:rPr lang="zh-CN" altLang="en-US" dirty="0"/>
              <a:t>的</a:t>
            </a:r>
            <a:r>
              <a:rPr lang="zh-CN" altLang="en-US" dirty="0" smtClean="0"/>
              <a:t>存储器</a:t>
            </a:r>
            <a:r>
              <a:rPr lang="en-US" altLang="zh-CN" dirty="0" smtClean="0"/>
              <a:t>·</a:t>
            </a:r>
            <a:r>
              <a:rPr lang="zh-CN" altLang="en-US" dirty="0" smtClean="0"/>
              <a:t>结构</a:t>
            </a:r>
            <a:endParaRPr lang="zh-CN" altLang="en-US" dirty="0"/>
          </a:p>
        </p:txBody>
      </p:sp>
      <p:sp>
        <p:nvSpPr>
          <p:cNvPr id="5" name="矩形 4"/>
          <p:cNvSpPr/>
          <p:nvPr/>
        </p:nvSpPr>
        <p:spPr>
          <a:xfrm>
            <a:off x="3054597" y="4658173"/>
            <a:ext cx="3034805" cy="396583"/>
          </a:xfrm>
          <a:prstGeom prst="rect">
            <a:avLst/>
          </a:prstGeom>
        </p:spPr>
        <p:txBody>
          <a:bodyPr wrap="none">
            <a:spAutoFit/>
          </a:bodyPr>
          <a:lstStyle/>
          <a:p>
            <a:pPr algn="ctr">
              <a:lnSpc>
                <a:spcPct val="120000"/>
              </a:lnSpc>
            </a:pPr>
            <a:r>
              <a:rPr lang="zh-CN" altLang="en-US" kern="100" dirty="0">
                <a:latin typeface="+mn-ea"/>
              </a:rPr>
              <a:t>图</a:t>
            </a:r>
            <a:r>
              <a:rPr lang="en-US" altLang="zh-CN" kern="100" dirty="0">
                <a:latin typeface="+mn-ea"/>
              </a:rPr>
              <a:t>4-1 F28335</a:t>
            </a:r>
            <a:r>
              <a:rPr lang="zh-CN" altLang="en-US" kern="100" dirty="0">
                <a:latin typeface="+mn-ea"/>
              </a:rPr>
              <a:t>的存储器结构</a:t>
            </a:r>
          </a:p>
        </p:txBody>
      </p:sp>
      <p:graphicFrame>
        <p:nvGraphicFramePr>
          <p:cNvPr id="3" name="表格 2"/>
          <p:cNvGraphicFramePr>
            <a:graphicFrameLocks noGrp="1"/>
          </p:cNvGraphicFramePr>
          <p:nvPr>
            <p:extLst>
              <p:ext uri="{D42A27DB-BD31-4B8C-83A1-F6EECF244321}">
                <p14:modId xmlns:p14="http://schemas.microsoft.com/office/powerpoint/2010/main" val="40811764"/>
              </p:ext>
            </p:extLst>
          </p:nvPr>
        </p:nvGraphicFramePr>
        <p:xfrm>
          <a:off x="1996045" y="771550"/>
          <a:ext cx="5151910" cy="3832962"/>
        </p:xfrm>
        <a:graphic>
          <a:graphicData uri="http://schemas.openxmlformats.org/drawingml/2006/table">
            <a:tbl>
              <a:tblPr>
                <a:tableStyleId>{5C22544A-7EE6-4342-B048-85BDC9FD1C3A}</a:tableStyleId>
              </a:tblPr>
              <a:tblGrid>
                <a:gridCol w="2575955">
                  <a:extLst>
                    <a:ext uri="{9D8B030D-6E8A-4147-A177-3AD203B41FA5}">
                      <a16:colId xmlns:a16="http://schemas.microsoft.com/office/drawing/2014/main" val="2725996447"/>
                    </a:ext>
                  </a:extLst>
                </a:gridCol>
                <a:gridCol w="2575955">
                  <a:extLst>
                    <a:ext uri="{9D8B030D-6E8A-4147-A177-3AD203B41FA5}">
                      <a16:colId xmlns:a16="http://schemas.microsoft.com/office/drawing/2014/main" val="153404835"/>
                    </a:ext>
                  </a:extLst>
                </a:gridCol>
              </a:tblGrid>
              <a:tr h="273783">
                <a:tc>
                  <a:txBody>
                    <a:bodyPr/>
                    <a:lstStyle/>
                    <a:p>
                      <a:pPr marL="0" marR="0" algn="ctr">
                        <a:lnSpc>
                          <a:spcPct val="120000"/>
                        </a:lnSpc>
                        <a:spcBef>
                          <a:spcPts val="0"/>
                        </a:spcBef>
                        <a:spcAft>
                          <a:spcPts val="0"/>
                        </a:spcAft>
                      </a:pPr>
                      <a:r>
                        <a:rPr lang="zh-CN" altLang="en-US" sz="1000" kern="100">
                          <a:effectLst/>
                        </a:rPr>
                        <a:t>存储器名称</a:t>
                      </a:r>
                      <a:endParaRPr lang="zh-CN" alt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zh-CN" altLang="en-US" sz="1000" kern="100">
                          <a:effectLst/>
                        </a:rPr>
                        <a:t>存储器容量</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227150032"/>
                  </a:ext>
                </a:extLst>
              </a:tr>
              <a:tr h="273783">
                <a:tc>
                  <a:txBody>
                    <a:bodyPr/>
                    <a:lstStyle/>
                    <a:p>
                      <a:pPr marL="0" marR="0" algn="ctr">
                        <a:lnSpc>
                          <a:spcPct val="120000"/>
                        </a:lnSpc>
                        <a:spcBef>
                          <a:spcPts val="0"/>
                        </a:spcBef>
                        <a:spcAft>
                          <a:spcPts val="0"/>
                        </a:spcAft>
                      </a:pPr>
                      <a:r>
                        <a:rPr lang="en-US" sz="1000" kern="100">
                          <a:effectLst/>
                        </a:rPr>
                        <a:t>FLASH</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256K*16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2730306158"/>
                  </a:ext>
                </a:extLst>
              </a:tr>
              <a:tr h="273783">
                <a:tc>
                  <a:txBody>
                    <a:bodyPr/>
                    <a:lstStyle/>
                    <a:p>
                      <a:pPr marL="0" marR="0" algn="ctr">
                        <a:lnSpc>
                          <a:spcPct val="120000"/>
                        </a:lnSpc>
                        <a:spcBef>
                          <a:spcPts val="0"/>
                        </a:spcBef>
                        <a:spcAft>
                          <a:spcPts val="0"/>
                        </a:spcAft>
                      </a:pPr>
                      <a:r>
                        <a:rPr lang="en-US" sz="1000" kern="100">
                          <a:effectLst/>
                        </a:rPr>
                        <a:t>M0(SRAM)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1K*16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2898040427"/>
                  </a:ext>
                </a:extLst>
              </a:tr>
              <a:tr h="273783">
                <a:tc>
                  <a:txBody>
                    <a:bodyPr/>
                    <a:lstStyle/>
                    <a:p>
                      <a:pPr marL="0" marR="0" algn="ctr">
                        <a:lnSpc>
                          <a:spcPct val="120000"/>
                        </a:lnSpc>
                        <a:spcBef>
                          <a:spcPts val="0"/>
                        </a:spcBef>
                        <a:spcAft>
                          <a:spcPts val="0"/>
                        </a:spcAft>
                      </a:pPr>
                      <a:r>
                        <a:rPr lang="en-US" sz="1000" kern="100">
                          <a:effectLst/>
                        </a:rPr>
                        <a:t>M1(SRAM)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1K*16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1574789681"/>
                  </a:ext>
                </a:extLst>
              </a:tr>
              <a:tr h="273783">
                <a:tc>
                  <a:txBody>
                    <a:bodyPr/>
                    <a:lstStyle/>
                    <a:p>
                      <a:pPr marL="0" marR="0" algn="ctr">
                        <a:lnSpc>
                          <a:spcPct val="120000"/>
                        </a:lnSpc>
                        <a:spcBef>
                          <a:spcPts val="0"/>
                        </a:spcBef>
                        <a:spcAft>
                          <a:spcPts val="0"/>
                        </a:spcAft>
                      </a:pPr>
                      <a:r>
                        <a:rPr lang="en-US" sz="1000" kern="100">
                          <a:effectLst/>
                        </a:rPr>
                        <a:t>L0(SRAM)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dirty="0">
                          <a:effectLst/>
                        </a:rPr>
                        <a:t>4K*16</a:t>
                      </a:r>
                      <a:r>
                        <a:rPr lang="zh-CN" altLang="en-US" sz="1000" kern="100" dirty="0">
                          <a:effectLst/>
                        </a:rPr>
                        <a:t>位</a:t>
                      </a:r>
                      <a:endParaRPr lang="zh-CN" altLang="en-US" sz="1000" kern="100" dirty="0">
                        <a:effectLst/>
                        <a:latin typeface="Calibri" panose="020F0502020204030204" pitchFamily="34" charset="0"/>
                      </a:endParaRPr>
                    </a:p>
                  </a:txBody>
                  <a:tcPr marL="65291" marR="65291" marT="43526" marB="43526"/>
                </a:tc>
                <a:extLst>
                  <a:ext uri="{0D108BD9-81ED-4DB2-BD59-A6C34878D82A}">
                    <a16:rowId xmlns:a16="http://schemas.microsoft.com/office/drawing/2014/main" val="3644631042"/>
                  </a:ext>
                </a:extLst>
              </a:tr>
              <a:tr h="273783">
                <a:tc>
                  <a:txBody>
                    <a:bodyPr/>
                    <a:lstStyle/>
                    <a:p>
                      <a:pPr marL="0" marR="0" algn="ctr">
                        <a:lnSpc>
                          <a:spcPct val="120000"/>
                        </a:lnSpc>
                        <a:spcBef>
                          <a:spcPts val="0"/>
                        </a:spcBef>
                        <a:spcAft>
                          <a:spcPts val="0"/>
                        </a:spcAft>
                      </a:pPr>
                      <a:r>
                        <a:rPr lang="en-US" sz="1000" kern="100">
                          <a:effectLst/>
                        </a:rPr>
                        <a:t>L1(SRAM)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4K*16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3870155629"/>
                  </a:ext>
                </a:extLst>
              </a:tr>
              <a:tr h="273783">
                <a:tc>
                  <a:txBody>
                    <a:bodyPr/>
                    <a:lstStyle/>
                    <a:p>
                      <a:pPr marL="0" marR="0" algn="ctr">
                        <a:lnSpc>
                          <a:spcPct val="120000"/>
                        </a:lnSpc>
                        <a:spcBef>
                          <a:spcPts val="0"/>
                        </a:spcBef>
                        <a:spcAft>
                          <a:spcPts val="0"/>
                        </a:spcAft>
                      </a:pPr>
                      <a:r>
                        <a:rPr lang="en-US" sz="1000" kern="100">
                          <a:effectLst/>
                        </a:rPr>
                        <a:t>L2(SRAM)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4K*16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1455254723"/>
                  </a:ext>
                </a:extLst>
              </a:tr>
              <a:tr h="273783">
                <a:tc>
                  <a:txBody>
                    <a:bodyPr/>
                    <a:lstStyle/>
                    <a:p>
                      <a:pPr marL="0" marR="0" algn="ctr">
                        <a:lnSpc>
                          <a:spcPct val="120000"/>
                        </a:lnSpc>
                        <a:spcBef>
                          <a:spcPts val="0"/>
                        </a:spcBef>
                        <a:spcAft>
                          <a:spcPts val="0"/>
                        </a:spcAft>
                      </a:pPr>
                      <a:r>
                        <a:rPr lang="en-US" sz="1000" kern="100">
                          <a:effectLst/>
                        </a:rPr>
                        <a:t>L3(SRAM)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4K*16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3946562570"/>
                  </a:ext>
                </a:extLst>
              </a:tr>
              <a:tr h="273783">
                <a:tc>
                  <a:txBody>
                    <a:bodyPr/>
                    <a:lstStyle/>
                    <a:p>
                      <a:pPr marL="0" marR="0" algn="ctr">
                        <a:lnSpc>
                          <a:spcPct val="120000"/>
                        </a:lnSpc>
                        <a:spcBef>
                          <a:spcPts val="0"/>
                        </a:spcBef>
                        <a:spcAft>
                          <a:spcPts val="0"/>
                        </a:spcAft>
                      </a:pPr>
                      <a:r>
                        <a:rPr lang="en-US" sz="1000" kern="100">
                          <a:effectLst/>
                        </a:rPr>
                        <a:t>L4(SRAM)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dirty="0">
                          <a:effectLst/>
                        </a:rPr>
                        <a:t>4K*16</a:t>
                      </a:r>
                      <a:r>
                        <a:rPr lang="zh-CN" altLang="en-US" sz="1000" kern="100" dirty="0">
                          <a:effectLst/>
                        </a:rPr>
                        <a:t>位</a:t>
                      </a:r>
                      <a:endParaRPr lang="zh-CN" altLang="en-US" sz="1000" kern="100" dirty="0">
                        <a:effectLst/>
                        <a:latin typeface="Calibri" panose="020F0502020204030204" pitchFamily="34" charset="0"/>
                      </a:endParaRPr>
                    </a:p>
                  </a:txBody>
                  <a:tcPr marL="65291" marR="65291" marT="43526" marB="43526"/>
                </a:tc>
                <a:extLst>
                  <a:ext uri="{0D108BD9-81ED-4DB2-BD59-A6C34878D82A}">
                    <a16:rowId xmlns:a16="http://schemas.microsoft.com/office/drawing/2014/main" val="1835756129"/>
                  </a:ext>
                </a:extLst>
              </a:tr>
              <a:tr h="273783">
                <a:tc>
                  <a:txBody>
                    <a:bodyPr/>
                    <a:lstStyle/>
                    <a:p>
                      <a:pPr marL="0" marR="0" algn="ctr">
                        <a:lnSpc>
                          <a:spcPct val="120000"/>
                        </a:lnSpc>
                        <a:spcBef>
                          <a:spcPts val="0"/>
                        </a:spcBef>
                        <a:spcAft>
                          <a:spcPts val="0"/>
                        </a:spcAft>
                      </a:pPr>
                      <a:r>
                        <a:rPr lang="en-US" sz="1000" kern="100">
                          <a:effectLst/>
                        </a:rPr>
                        <a:t>L5(SRAM)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4K*16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1063747984"/>
                  </a:ext>
                </a:extLst>
              </a:tr>
              <a:tr h="273783">
                <a:tc>
                  <a:txBody>
                    <a:bodyPr/>
                    <a:lstStyle/>
                    <a:p>
                      <a:pPr marL="0" marR="0" algn="ctr">
                        <a:lnSpc>
                          <a:spcPct val="120000"/>
                        </a:lnSpc>
                        <a:spcBef>
                          <a:spcPts val="0"/>
                        </a:spcBef>
                        <a:spcAft>
                          <a:spcPts val="0"/>
                        </a:spcAft>
                      </a:pPr>
                      <a:r>
                        <a:rPr lang="en-US" sz="1000" kern="100">
                          <a:effectLst/>
                        </a:rPr>
                        <a:t>L6(SRAM)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dirty="0">
                          <a:effectLst/>
                        </a:rPr>
                        <a:t>4K*16</a:t>
                      </a:r>
                      <a:r>
                        <a:rPr lang="zh-CN" altLang="en-US" sz="1000" kern="100" dirty="0">
                          <a:effectLst/>
                        </a:rPr>
                        <a:t>位</a:t>
                      </a:r>
                      <a:endParaRPr lang="zh-CN" altLang="en-US" sz="1000" kern="100" dirty="0">
                        <a:effectLst/>
                        <a:latin typeface="Calibri" panose="020F0502020204030204" pitchFamily="34" charset="0"/>
                      </a:endParaRPr>
                    </a:p>
                  </a:txBody>
                  <a:tcPr marL="65291" marR="65291" marT="43526" marB="43526"/>
                </a:tc>
                <a:extLst>
                  <a:ext uri="{0D108BD9-81ED-4DB2-BD59-A6C34878D82A}">
                    <a16:rowId xmlns:a16="http://schemas.microsoft.com/office/drawing/2014/main" val="1843445118"/>
                  </a:ext>
                </a:extLst>
              </a:tr>
              <a:tr h="273783">
                <a:tc>
                  <a:txBody>
                    <a:bodyPr/>
                    <a:lstStyle/>
                    <a:p>
                      <a:pPr marL="0" marR="0" algn="ctr">
                        <a:lnSpc>
                          <a:spcPct val="120000"/>
                        </a:lnSpc>
                        <a:spcBef>
                          <a:spcPts val="0"/>
                        </a:spcBef>
                        <a:spcAft>
                          <a:spcPts val="0"/>
                        </a:spcAft>
                      </a:pPr>
                      <a:r>
                        <a:rPr lang="en-US" sz="1000" kern="100">
                          <a:effectLst/>
                        </a:rPr>
                        <a:t>L7(SRAM)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4K*16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3300147023"/>
                  </a:ext>
                </a:extLst>
              </a:tr>
              <a:tr h="273783">
                <a:tc>
                  <a:txBody>
                    <a:bodyPr/>
                    <a:lstStyle/>
                    <a:p>
                      <a:pPr marL="0" marR="0" algn="ctr">
                        <a:lnSpc>
                          <a:spcPct val="120000"/>
                        </a:lnSpc>
                        <a:spcBef>
                          <a:spcPts val="0"/>
                        </a:spcBef>
                        <a:spcAft>
                          <a:spcPts val="0"/>
                        </a:spcAft>
                      </a:pPr>
                      <a:r>
                        <a:rPr lang="en-US" sz="1000" kern="100">
                          <a:effectLst/>
                        </a:rPr>
                        <a:t>Boot ROM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a:effectLst/>
                        </a:rPr>
                        <a:t>8K*16</a:t>
                      </a:r>
                      <a:r>
                        <a:rPr lang="zh-CN" altLang="en-US" sz="1000" kern="100">
                          <a:effectLst/>
                        </a:rPr>
                        <a:t>位</a:t>
                      </a:r>
                      <a:endParaRPr lang="zh-CN" altLang="en-US" sz="1000" kern="100">
                        <a:effectLst/>
                        <a:latin typeface="Calibri" panose="020F0502020204030204" pitchFamily="34" charset="0"/>
                      </a:endParaRPr>
                    </a:p>
                  </a:txBody>
                  <a:tcPr marL="65291" marR="65291" marT="43526" marB="43526"/>
                </a:tc>
                <a:extLst>
                  <a:ext uri="{0D108BD9-81ED-4DB2-BD59-A6C34878D82A}">
                    <a16:rowId xmlns:a16="http://schemas.microsoft.com/office/drawing/2014/main" val="4233634004"/>
                  </a:ext>
                </a:extLst>
              </a:tr>
              <a:tr h="273783">
                <a:tc>
                  <a:txBody>
                    <a:bodyPr/>
                    <a:lstStyle/>
                    <a:p>
                      <a:pPr marL="0" marR="0" algn="ctr">
                        <a:lnSpc>
                          <a:spcPct val="120000"/>
                        </a:lnSpc>
                        <a:spcBef>
                          <a:spcPts val="0"/>
                        </a:spcBef>
                        <a:spcAft>
                          <a:spcPts val="0"/>
                        </a:spcAft>
                      </a:pPr>
                      <a:r>
                        <a:rPr lang="en-US" sz="1000" kern="100">
                          <a:effectLst/>
                        </a:rPr>
                        <a:t>OTP(One Time Programmable ROM)</a:t>
                      </a:r>
                      <a:endParaRPr lang="en-US" sz="1000" kern="100">
                        <a:effectLst/>
                        <a:latin typeface="Calibri" panose="020F0502020204030204" pitchFamily="34" charset="0"/>
                      </a:endParaRPr>
                    </a:p>
                  </a:txBody>
                  <a:tcPr marL="65291" marR="65291" marT="43526" marB="43526"/>
                </a:tc>
                <a:tc>
                  <a:txBody>
                    <a:bodyPr/>
                    <a:lstStyle/>
                    <a:p>
                      <a:pPr marL="0" marR="0" algn="ctr">
                        <a:lnSpc>
                          <a:spcPct val="120000"/>
                        </a:lnSpc>
                        <a:spcBef>
                          <a:spcPts val="0"/>
                        </a:spcBef>
                        <a:spcAft>
                          <a:spcPts val="0"/>
                        </a:spcAft>
                      </a:pPr>
                      <a:r>
                        <a:rPr lang="en-US" sz="1000" kern="100" dirty="0">
                          <a:effectLst/>
                        </a:rPr>
                        <a:t>2K*16</a:t>
                      </a:r>
                      <a:r>
                        <a:rPr lang="zh-CN" altLang="en-US" sz="1000" kern="100" dirty="0">
                          <a:effectLst/>
                        </a:rPr>
                        <a:t>位</a:t>
                      </a:r>
                      <a:endParaRPr lang="zh-CN" altLang="en-US" sz="1000" kern="100" dirty="0">
                        <a:effectLst/>
                        <a:latin typeface="Calibri" panose="020F0502020204030204" pitchFamily="34" charset="0"/>
                      </a:endParaRPr>
                    </a:p>
                  </a:txBody>
                  <a:tcPr marL="65291" marR="65291" marT="43526" marB="43526"/>
                </a:tc>
                <a:extLst>
                  <a:ext uri="{0D108BD9-81ED-4DB2-BD59-A6C34878D82A}">
                    <a16:rowId xmlns:a16="http://schemas.microsoft.com/office/drawing/2014/main" val="3942251584"/>
                  </a:ext>
                </a:extLst>
              </a:tr>
            </a:tbl>
          </a:graphicData>
        </a:graphic>
      </p:graphicFrame>
    </p:spTree>
    <p:extLst>
      <p:ext uri="{BB962C8B-B14F-4D97-AF65-F5344CB8AC3E}">
        <p14:creationId xmlns:p14="http://schemas.microsoft.com/office/powerpoint/2010/main" val="38469552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539552" y="699542"/>
            <a:ext cx="7632848" cy="43037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③ 输入</a:t>
            </a:r>
            <a:r>
              <a:rPr lang="zh-CN" altLang="en-US" sz="2000" kern="100" dirty="0">
                <a:solidFill>
                  <a:schemeClr val="tx1">
                    <a:lumMod val="65000"/>
                    <a:lumOff val="35000"/>
                  </a:schemeClr>
                </a:solidFill>
                <a:latin typeface="+mn-ea"/>
              </a:rPr>
              <a:t>段。其语法如下：</a:t>
            </a:r>
          </a:p>
        </p:txBody>
      </p:sp>
      <p:sp>
        <p:nvSpPr>
          <p:cNvPr id="6" name="矩形 5"/>
          <p:cNvSpPr/>
          <p:nvPr/>
        </p:nvSpPr>
        <p:spPr>
          <a:xfrm>
            <a:off x="755576" y="1509561"/>
            <a:ext cx="7254374" cy="2646365"/>
          </a:xfrm>
          <a:prstGeom prst="rect">
            <a:avLst/>
          </a:prstGeom>
        </p:spPr>
        <p:txBody>
          <a:bodyPr wrap="square">
            <a:spAutoFit/>
          </a:bodyPr>
          <a:lstStyle/>
          <a:p>
            <a:pPr indent="266700" algn="just">
              <a:lnSpc>
                <a:spcPct val="120000"/>
              </a:lnSpc>
            </a:pPr>
            <a:r>
              <a:rPr lang="zh-CN" altLang="en-US" sz="2000" kern="100" dirty="0">
                <a:solidFill>
                  <a:schemeClr val="tx1">
                    <a:lumMod val="65000"/>
                    <a:lumOff val="35000"/>
                  </a:schemeClr>
                </a:solidFill>
                <a:latin typeface="+mn-ea"/>
              </a:rPr>
              <a:t>花括号“</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中是输入段名。这里对输入段和输出段做一个区分，每一个</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语言文件经过编译都会生成若干个段，多个汇编或</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语言文件生成的段大都是同名的，常见的如前面已经介绍的段</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bss</a:t>
            </a:r>
            <a:r>
              <a:rPr lang="zh-CN" altLang="en-US" sz="2000" kern="100" dirty="0">
                <a:solidFill>
                  <a:schemeClr val="tx1">
                    <a:lumMod val="65000"/>
                    <a:lumOff val="35000"/>
                  </a:schemeClr>
                </a:solidFill>
                <a:latin typeface="+mn-ea"/>
              </a:rPr>
              <a:t>等等，这些都属于输入段。这些归属于不同文件的输入段，在</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文件的指示下，会被连接器连接在一起生成输出段。</a:t>
            </a:r>
          </a:p>
          <a:p>
            <a:pPr indent="266700" algn="just">
              <a:lnSpc>
                <a:spcPct val="120000"/>
              </a:lnSpc>
            </a:pPr>
            <a:r>
              <a:rPr lang="zh-CN" altLang="en-US" sz="2000" kern="100" dirty="0">
                <a:solidFill>
                  <a:schemeClr val="tx1">
                    <a:lumMod val="65000"/>
                    <a:lumOff val="35000"/>
                  </a:schemeClr>
                </a:solidFill>
                <a:latin typeface="+mn-ea"/>
              </a:rPr>
              <a:t>④</a:t>
            </a:r>
            <a:r>
              <a:rPr lang="en-US" altLang="zh-CN" sz="2000" kern="100" dirty="0">
                <a:solidFill>
                  <a:schemeClr val="tx1">
                    <a:lumMod val="65000"/>
                    <a:lumOff val="35000"/>
                  </a:schemeClr>
                </a:solidFill>
                <a:latin typeface="+mn-ea"/>
              </a:rPr>
              <a:t>PAGE</a:t>
            </a:r>
            <a:r>
              <a:rPr lang="zh-CN" altLang="en-US" sz="2000" kern="100" dirty="0">
                <a:solidFill>
                  <a:schemeClr val="tx1">
                    <a:lumMod val="65000"/>
                    <a:lumOff val="35000"/>
                  </a:schemeClr>
                </a:solidFill>
                <a:latin typeface="+mn-ea"/>
              </a:rPr>
              <a:t>：定义段分配到存储空间的类型。其语法如下：</a:t>
            </a:r>
          </a:p>
        </p:txBody>
      </p:sp>
      <p:graphicFrame>
        <p:nvGraphicFramePr>
          <p:cNvPr id="3" name="表格 2"/>
          <p:cNvGraphicFramePr>
            <a:graphicFrameLocks noGrp="1"/>
          </p:cNvGraphicFramePr>
          <p:nvPr>
            <p:extLst>
              <p:ext uri="{D42A27DB-BD31-4B8C-83A1-F6EECF244321}">
                <p14:modId xmlns:p14="http://schemas.microsoft.com/office/powerpoint/2010/main" val="864358532"/>
              </p:ext>
            </p:extLst>
          </p:nvPr>
        </p:nvGraphicFramePr>
        <p:xfrm>
          <a:off x="755576" y="1095707"/>
          <a:ext cx="6437630" cy="420624"/>
        </p:xfrm>
        <a:graphic>
          <a:graphicData uri="http://schemas.openxmlformats.org/drawingml/2006/table">
            <a:tbl>
              <a:tblPr>
                <a:tableStyleId>{5C22544A-7EE6-4342-B048-85BDC9FD1C3A}</a:tableStyleId>
              </a:tblPr>
              <a:tblGrid>
                <a:gridCol w="6437630">
                  <a:extLst>
                    <a:ext uri="{9D8B030D-6E8A-4147-A177-3AD203B41FA5}">
                      <a16:colId xmlns:a16="http://schemas.microsoft.com/office/drawing/2014/main" val="1152650338"/>
                    </a:ext>
                  </a:extLst>
                </a:gridCol>
              </a:tblGrid>
              <a:tr h="0">
                <a:tc>
                  <a:txBody>
                    <a:bodyPr/>
                    <a:lstStyle/>
                    <a:p>
                      <a:pPr marL="0" marR="0" indent="200025" algn="just">
                        <a:lnSpc>
                          <a:spcPct val="120000"/>
                        </a:lnSpc>
                        <a:spcBef>
                          <a:spcPts val="0"/>
                        </a:spcBef>
                        <a:spcAft>
                          <a:spcPts val="0"/>
                        </a:spcAft>
                      </a:pPr>
                      <a:r>
                        <a:rPr lang="en-US" sz="1800" kern="100" dirty="0">
                          <a:effectLst/>
                        </a:rPr>
                        <a:t>{</a:t>
                      </a:r>
                      <a:r>
                        <a:rPr lang="en-US" sz="1800" kern="100" dirty="0" err="1">
                          <a:effectLst/>
                        </a:rPr>
                        <a:t>input_sections</a:t>
                      </a:r>
                      <a:r>
                        <a:rPr lang="en-US" sz="1800" kern="100" dirty="0">
                          <a:effectLst/>
                        </a:rPr>
                        <a:t>}</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144887918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057446570"/>
              </p:ext>
            </p:extLst>
          </p:nvPr>
        </p:nvGraphicFramePr>
        <p:xfrm>
          <a:off x="819130" y="4137984"/>
          <a:ext cx="6437630" cy="420624"/>
        </p:xfrm>
        <a:graphic>
          <a:graphicData uri="http://schemas.openxmlformats.org/drawingml/2006/table">
            <a:tbl>
              <a:tblPr>
                <a:tableStyleId>{5C22544A-7EE6-4342-B048-85BDC9FD1C3A}</a:tableStyleId>
              </a:tblPr>
              <a:tblGrid>
                <a:gridCol w="6437630">
                  <a:extLst>
                    <a:ext uri="{9D8B030D-6E8A-4147-A177-3AD203B41FA5}">
                      <a16:colId xmlns:a16="http://schemas.microsoft.com/office/drawing/2014/main" val="2119870589"/>
                    </a:ext>
                  </a:extLst>
                </a:gridCol>
              </a:tblGrid>
              <a:tr h="0">
                <a:tc>
                  <a:txBody>
                    <a:bodyPr/>
                    <a:lstStyle/>
                    <a:p>
                      <a:pPr marL="257175" marR="0" algn="just">
                        <a:lnSpc>
                          <a:spcPct val="120000"/>
                        </a:lnSpc>
                        <a:spcBef>
                          <a:spcPts val="0"/>
                        </a:spcBef>
                        <a:spcAft>
                          <a:spcPts val="0"/>
                        </a:spcAft>
                      </a:pPr>
                      <a:r>
                        <a:rPr lang="en-US" sz="1800" kern="100" dirty="0">
                          <a:effectLst/>
                        </a:rPr>
                        <a:t>PAGE=0 </a:t>
                      </a:r>
                      <a:r>
                        <a:rPr lang="zh-CN" altLang="en-US" sz="1800" kern="100" dirty="0">
                          <a:effectLst/>
                        </a:rPr>
                        <a:t>或</a:t>
                      </a:r>
                      <a:r>
                        <a:rPr lang="en-US" sz="1800" kern="100" dirty="0">
                          <a:effectLst/>
                        </a:rPr>
                        <a:t>PAGE=1</a:t>
                      </a:r>
                      <a:endParaRPr lang="en-US" sz="1800" kern="100" dirty="0">
                        <a:effectLst/>
                        <a:latin typeface="Calibri" panose="020F0502020204030204" pitchFamily="34" charset="0"/>
                      </a:endParaRPr>
                    </a:p>
                  </a:txBody>
                  <a:tcPr marL="68580" marR="68580"/>
                </a:tc>
                <a:extLst>
                  <a:ext uri="{0D108BD9-81ED-4DB2-BD59-A6C34878D82A}">
                    <a16:rowId xmlns:a16="http://schemas.microsoft.com/office/drawing/2014/main" val="1773092160"/>
                  </a:ext>
                </a:extLst>
              </a:tr>
            </a:tbl>
          </a:graphicData>
        </a:graphic>
      </p:graphicFrame>
      <p:sp>
        <p:nvSpPr>
          <p:cNvPr id="8" name="矩形 7"/>
          <p:cNvSpPr/>
          <p:nvPr/>
        </p:nvSpPr>
        <p:spPr>
          <a:xfrm>
            <a:off x="755576" y="4587974"/>
            <a:ext cx="8164636" cy="369332"/>
          </a:xfrm>
          <a:prstGeom prst="rect">
            <a:avLst/>
          </a:prstGeom>
        </p:spPr>
        <p:txBody>
          <a:bodyPr wrap="square">
            <a:spAutoFit/>
          </a:bodyPr>
          <a:lstStyle/>
          <a:p>
            <a:pPr algn="just"/>
            <a:r>
              <a:rPr lang="zh-CN" altLang="en-US" kern="100" dirty="0">
                <a:solidFill>
                  <a:schemeClr val="tx1">
                    <a:lumMod val="65000"/>
                    <a:lumOff val="35000"/>
                  </a:schemeClr>
                </a:solidFill>
                <a:latin typeface="+mn-ea"/>
              </a:rPr>
              <a:t>当</a:t>
            </a:r>
            <a:r>
              <a:rPr lang="en-US" altLang="zh-CN" kern="100" dirty="0">
                <a:solidFill>
                  <a:schemeClr val="tx1">
                    <a:lumMod val="65000"/>
                    <a:lumOff val="35000"/>
                  </a:schemeClr>
                </a:solidFill>
                <a:latin typeface="+mn-ea"/>
              </a:rPr>
              <a:t>PAGE=0</a:t>
            </a:r>
            <a:r>
              <a:rPr lang="zh-CN" altLang="en-US" kern="100" dirty="0">
                <a:solidFill>
                  <a:schemeClr val="tx1">
                    <a:lumMod val="65000"/>
                    <a:lumOff val="35000"/>
                  </a:schemeClr>
                </a:solidFill>
                <a:latin typeface="+mn-ea"/>
              </a:rPr>
              <a:t>，说明段分配到程序空间，而当</a:t>
            </a:r>
            <a:r>
              <a:rPr lang="en-US" altLang="zh-CN" kern="100" dirty="0">
                <a:solidFill>
                  <a:schemeClr val="tx1">
                    <a:lumMod val="65000"/>
                    <a:lumOff val="35000"/>
                  </a:schemeClr>
                </a:solidFill>
                <a:latin typeface="+mn-ea"/>
              </a:rPr>
              <a:t>PAGE=1</a:t>
            </a:r>
            <a:r>
              <a:rPr lang="zh-CN" altLang="en-US" kern="100" dirty="0">
                <a:solidFill>
                  <a:schemeClr val="tx1">
                    <a:lumMod val="65000"/>
                    <a:lumOff val="35000"/>
                  </a:schemeClr>
                </a:solidFill>
                <a:latin typeface="+mn-ea"/>
              </a:rPr>
              <a:t>，说明段分配到数据空间。</a:t>
            </a:r>
          </a:p>
        </p:txBody>
      </p:sp>
    </p:spTree>
    <p:extLst>
      <p:ext uri="{BB962C8B-B14F-4D97-AF65-F5344CB8AC3E}">
        <p14:creationId xmlns:p14="http://schemas.microsoft.com/office/powerpoint/2010/main" val="2928267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755576" y="1995686"/>
            <a:ext cx="7632848" cy="1569660"/>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CMD</a:t>
            </a:r>
            <a:r>
              <a:rPr lang="zh-CN" altLang="en-US" sz="2000" kern="100" dirty="0" smtClean="0">
                <a:solidFill>
                  <a:schemeClr val="tx1">
                    <a:lumMod val="65000"/>
                    <a:lumOff val="35000"/>
                  </a:schemeClr>
                </a:solidFill>
                <a:latin typeface="+mn-ea"/>
              </a:rPr>
              <a:t>文件的语法就是上面介绍的这些了，下面来看看在</a:t>
            </a:r>
            <a:r>
              <a:rPr lang="en-US" altLang="zh-CN" sz="2000" kern="100" dirty="0" smtClean="0">
                <a:solidFill>
                  <a:schemeClr val="tx1">
                    <a:lumMod val="65000"/>
                    <a:lumOff val="35000"/>
                  </a:schemeClr>
                </a:solidFill>
                <a:latin typeface="+mn-ea"/>
              </a:rPr>
              <a:t>F28335</a:t>
            </a:r>
            <a:r>
              <a:rPr lang="zh-CN" altLang="en-US" sz="2000" kern="100" dirty="0" smtClean="0">
                <a:solidFill>
                  <a:schemeClr val="tx1">
                    <a:lumMod val="65000"/>
                    <a:lumOff val="35000"/>
                  </a:schemeClr>
                </a:solidFill>
                <a:latin typeface="+mn-ea"/>
              </a:rPr>
              <a:t>的工程中，</a:t>
            </a:r>
            <a:r>
              <a:rPr lang="en-US" altLang="zh-CN" sz="2000" kern="100" dirty="0" smtClean="0">
                <a:solidFill>
                  <a:schemeClr val="tx1">
                    <a:lumMod val="65000"/>
                    <a:lumOff val="35000"/>
                  </a:schemeClr>
                </a:solidFill>
                <a:latin typeface="+mn-ea"/>
              </a:rPr>
              <a:t>CMD</a:t>
            </a:r>
            <a:r>
              <a:rPr lang="zh-CN" altLang="en-US" sz="2000" kern="100" dirty="0" smtClean="0">
                <a:solidFill>
                  <a:schemeClr val="tx1">
                    <a:lumMod val="65000"/>
                    <a:lumOff val="35000"/>
                  </a:schemeClr>
                </a:solidFill>
                <a:latin typeface="+mn-ea"/>
              </a:rPr>
              <a:t>文件是不是和上面介绍的一致。打开共享资料中任意一个完整的工程，首先需要来看一下</a:t>
            </a:r>
            <a:r>
              <a:rPr lang="en-US" altLang="zh-CN" sz="2000" kern="100" dirty="0" smtClean="0">
                <a:solidFill>
                  <a:schemeClr val="tx1">
                    <a:lumMod val="65000"/>
                    <a:lumOff val="35000"/>
                  </a:schemeClr>
                </a:solidFill>
                <a:latin typeface="+mn-ea"/>
              </a:rPr>
              <a:t>DSP2833x_GlobalVariableDefs.c</a:t>
            </a:r>
            <a:r>
              <a:rPr lang="zh-CN" altLang="en-US" sz="2000" kern="100" dirty="0" smtClean="0">
                <a:solidFill>
                  <a:schemeClr val="tx1">
                    <a:lumMod val="65000"/>
                    <a:lumOff val="35000"/>
                  </a:schemeClr>
                </a:solidFill>
                <a:latin typeface="+mn-ea"/>
              </a:rPr>
              <a:t>文件中的内容。</a:t>
            </a:r>
            <a:endParaRPr lang="zh-CN" altLang="en-US" sz="2000" kern="100" dirty="0">
              <a:solidFill>
                <a:schemeClr val="tx1">
                  <a:lumMod val="65000"/>
                  <a:lumOff val="35000"/>
                </a:schemeClr>
              </a:solidFill>
              <a:latin typeface="+mn-ea"/>
            </a:endParaRPr>
          </a:p>
        </p:txBody>
      </p:sp>
      <p:sp>
        <p:nvSpPr>
          <p:cNvPr id="3" name="矩形 2"/>
          <p:cNvSpPr/>
          <p:nvPr/>
        </p:nvSpPr>
        <p:spPr>
          <a:xfrm>
            <a:off x="521775" y="720810"/>
            <a:ext cx="3336170" cy="430374"/>
          </a:xfrm>
          <a:prstGeom prst="rect">
            <a:avLst/>
          </a:prstGeom>
        </p:spPr>
        <p:txBody>
          <a:bodyPr wrap="none">
            <a:spAutoFit/>
          </a:bodyPr>
          <a:lstStyle/>
          <a:p>
            <a:pPr indent="266700" algn="just">
              <a:lnSpc>
                <a:spcPct val="120000"/>
              </a:lnSpc>
            </a:pPr>
            <a:r>
              <a:rPr lang="en-US" altLang="zh-CN" sz="2000" kern="100" dirty="0">
                <a:latin typeface="+mn-ea"/>
              </a:rPr>
              <a:t>3.</a:t>
            </a:r>
            <a:r>
              <a:rPr lang="zh-CN" altLang="en-US" sz="2000" kern="100" dirty="0">
                <a:latin typeface="+mn-ea"/>
              </a:rPr>
              <a:t>实际工程中的</a:t>
            </a:r>
            <a:r>
              <a:rPr lang="en-US" altLang="zh-CN" sz="2000" kern="100" dirty="0">
                <a:latin typeface="+mn-ea"/>
              </a:rPr>
              <a:t>CMD</a:t>
            </a:r>
            <a:r>
              <a:rPr lang="zh-CN" altLang="en-US" sz="2000" kern="100" dirty="0">
                <a:latin typeface="+mn-ea"/>
              </a:rPr>
              <a:t>文件</a:t>
            </a:r>
          </a:p>
        </p:txBody>
      </p:sp>
    </p:spTree>
    <p:extLst>
      <p:ext uri="{BB962C8B-B14F-4D97-AF65-F5344CB8AC3E}">
        <p14:creationId xmlns:p14="http://schemas.microsoft.com/office/powerpoint/2010/main" val="311547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755576" y="1131590"/>
            <a:ext cx="7632848" cy="3385029"/>
          </a:xfrm>
          <a:prstGeom prst="rect">
            <a:avLst/>
          </a:prstGeom>
        </p:spPr>
        <p:txBody>
          <a:bodyPr wrap="square">
            <a:spAutoFit/>
          </a:bodyPr>
          <a:lstStyle/>
          <a:p>
            <a:pPr algn="just">
              <a:lnSpc>
                <a:spcPct val="120000"/>
              </a:lnSpc>
            </a:pPr>
            <a:r>
              <a:rPr lang="en-US" altLang="zh-CN" sz="2000" kern="100" dirty="0" smtClean="0">
                <a:solidFill>
                  <a:schemeClr val="tx1">
                    <a:lumMod val="65000"/>
                    <a:lumOff val="35000"/>
                  </a:schemeClr>
                </a:solidFill>
                <a:latin typeface="+mn-ea"/>
              </a:rPr>
              <a:t>      DSP2833x_GlobalVariableDefs.c</a:t>
            </a:r>
            <a:r>
              <a:rPr lang="zh-CN" altLang="en-US" sz="2000" kern="100" dirty="0">
                <a:solidFill>
                  <a:schemeClr val="tx1">
                    <a:lumMod val="65000"/>
                    <a:lumOff val="35000"/>
                  </a:schemeClr>
                </a:solidFill>
                <a:latin typeface="+mn-ea"/>
              </a:rPr>
              <a:t>文件中，使用“</a:t>
            </a:r>
            <a:r>
              <a:rPr lang="en-US" altLang="zh-CN" sz="2000" kern="100" dirty="0">
                <a:solidFill>
                  <a:schemeClr val="tx1">
                    <a:lumMod val="65000"/>
                    <a:lumOff val="35000"/>
                  </a:schemeClr>
                </a:solidFill>
                <a:latin typeface="+mn-ea"/>
              </a:rPr>
              <a:t>#pragma DATA_SECTION”</a:t>
            </a:r>
            <a:r>
              <a:rPr lang="zh-CN" altLang="en-US" sz="2000" kern="100" dirty="0">
                <a:solidFill>
                  <a:schemeClr val="tx1">
                    <a:lumMod val="65000"/>
                    <a:lumOff val="35000"/>
                  </a:schemeClr>
                </a:solidFill>
                <a:latin typeface="+mn-ea"/>
              </a:rPr>
              <a:t>自定义了很多段，这些段都是</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外设寄存器的结构体文件编译后生成的。这些自定义的段和系统预定义的段，例如</a:t>
            </a:r>
            <a:r>
              <a:rPr lang="en-US" altLang="zh-CN" sz="2000" kern="100" dirty="0">
                <a:solidFill>
                  <a:schemeClr val="tx1">
                    <a:lumMod val="65000"/>
                    <a:lumOff val="35000"/>
                  </a:schemeClr>
                </a:solidFill>
                <a:latin typeface="+mn-ea"/>
              </a:rPr>
              <a:t>.text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cinit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bss</a:t>
            </a:r>
            <a:r>
              <a:rPr lang="zh-CN" altLang="en-US" sz="2000" kern="100" dirty="0">
                <a:solidFill>
                  <a:schemeClr val="tx1">
                    <a:lumMod val="65000"/>
                    <a:lumOff val="35000"/>
                  </a:schemeClr>
                </a:solidFill>
                <a:latin typeface="+mn-ea"/>
              </a:rPr>
              <a:t>等一起在</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文件里进行存储空间的分配，只是寄存器的段文件分配的地址是固定的，譬如段</a:t>
            </a:r>
            <a:r>
              <a:rPr lang="en-US" altLang="zh-CN" sz="2000" kern="100" dirty="0" err="1">
                <a:solidFill>
                  <a:schemeClr val="tx1">
                    <a:lumMod val="65000"/>
                    <a:lumOff val="35000"/>
                  </a:schemeClr>
                </a:solidFill>
                <a:latin typeface="+mn-ea"/>
              </a:rPr>
              <a:t>AdcRegsFile</a:t>
            </a:r>
            <a:r>
              <a:rPr lang="zh-CN" altLang="en-US" sz="2000" kern="100" dirty="0">
                <a:solidFill>
                  <a:schemeClr val="tx1">
                    <a:lumMod val="65000"/>
                    <a:lumOff val="35000"/>
                  </a:schemeClr>
                </a:solidFill>
                <a:latin typeface="+mn-ea"/>
              </a:rPr>
              <a:t>是外设</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寄存器编译后产生的段文件，由于</a:t>
            </a:r>
            <a:r>
              <a:rPr lang="en-US" altLang="zh-CN" sz="2000" kern="100" dirty="0">
                <a:solidFill>
                  <a:schemeClr val="tx1">
                    <a:lumMod val="65000"/>
                    <a:lumOff val="35000"/>
                  </a:schemeClr>
                </a:solidFill>
                <a:latin typeface="+mn-ea"/>
              </a:rPr>
              <a:t>ADC</a:t>
            </a:r>
            <a:r>
              <a:rPr lang="zh-CN" altLang="en-US" sz="2000" kern="100" dirty="0">
                <a:solidFill>
                  <a:schemeClr val="tx1">
                    <a:lumMod val="65000"/>
                    <a:lumOff val="35000"/>
                  </a:schemeClr>
                </a:solidFill>
                <a:latin typeface="+mn-ea"/>
              </a:rPr>
              <a:t>寄存器的起始地址在</a:t>
            </a:r>
            <a:r>
              <a:rPr lang="en-US" altLang="zh-CN" sz="2000" kern="100" dirty="0">
                <a:solidFill>
                  <a:schemeClr val="tx1">
                    <a:lumMod val="65000"/>
                    <a:lumOff val="35000"/>
                  </a:schemeClr>
                </a:solidFill>
                <a:latin typeface="+mn-ea"/>
              </a:rPr>
              <a:t>0x000B00</a:t>
            </a:r>
            <a:r>
              <a:rPr lang="zh-CN" altLang="en-US" sz="2000" kern="100" dirty="0">
                <a:solidFill>
                  <a:schemeClr val="tx1">
                    <a:lumMod val="65000"/>
                    <a:lumOff val="35000"/>
                  </a:schemeClr>
                </a:solidFill>
                <a:latin typeface="+mn-ea"/>
              </a:rPr>
              <a:t>，长度为</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，因此段</a:t>
            </a:r>
            <a:r>
              <a:rPr lang="en-US" altLang="zh-CN" sz="2000" kern="100" dirty="0" err="1">
                <a:solidFill>
                  <a:schemeClr val="tx1">
                    <a:lumMod val="65000"/>
                    <a:lumOff val="35000"/>
                  </a:schemeClr>
                </a:solidFill>
                <a:latin typeface="+mn-ea"/>
              </a:rPr>
              <a:t>AdcRegsFile</a:t>
            </a:r>
            <a:r>
              <a:rPr lang="zh-CN" altLang="en-US" sz="2000" kern="100" dirty="0">
                <a:solidFill>
                  <a:schemeClr val="tx1">
                    <a:lumMod val="65000"/>
                    <a:lumOff val="35000"/>
                  </a:schemeClr>
                </a:solidFill>
                <a:latin typeface="+mn-ea"/>
              </a:rPr>
              <a:t>必须分配到这个空间上去。共享文件中有两个</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常用的</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文件，分别是：</a:t>
            </a:r>
            <a:r>
              <a:rPr lang="en-US" altLang="zh-CN" sz="2000" kern="100" dirty="0">
                <a:solidFill>
                  <a:schemeClr val="tx1">
                    <a:lumMod val="65000"/>
                    <a:lumOff val="35000"/>
                  </a:schemeClr>
                </a:solidFill>
                <a:latin typeface="+mn-ea"/>
              </a:rPr>
              <a:t>DSP2833x_Headers_nonBIOS.cmd</a:t>
            </a:r>
            <a:r>
              <a:rPr lang="zh-CN" altLang="en-US" sz="2000" kern="100" dirty="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F28335_RAM_lnk.cmd</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708611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1043608" y="1923678"/>
            <a:ext cx="7128792" cy="1938992"/>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第</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部分就是</a:t>
            </a:r>
            <a:r>
              <a:rPr lang="en-US" altLang="zh-CN" sz="2000" kern="100" dirty="0">
                <a:solidFill>
                  <a:schemeClr val="tx1">
                    <a:lumMod val="65000"/>
                    <a:lumOff val="35000"/>
                  </a:schemeClr>
                </a:solidFill>
                <a:latin typeface="+mn-ea"/>
              </a:rPr>
              <a:t>MEMORY</a:t>
            </a:r>
            <a:r>
              <a:rPr lang="zh-CN" altLang="en-US" sz="2000" kern="100" dirty="0">
                <a:solidFill>
                  <a:schemeClr val="tx1">
                    <a:lumMod val="65000"/>
                    <a:lumOff val="35000"/>
                  </a:schemeClr>
                </a:solidFill>
                <a:latin typeface="+mn-ea"/>
              </a:rPr>
              <a:t>伪指令，在</a:t>
            </a:r>
            <a:r>
              <a:rPr lang="en-US" altLang="zh-CN" sz="2000" kern="100" dirty="0">
                <a:solidFill>
                  <a:schemeClr val="tx1">
                    <a:lumMod val="65000"/>
                    <a:lumOff val="35000"/>
                  </a:schemeClr>
                </a:solidFill>
                <a:latin typeface="+mn-ea"/>
              </a:rPr>
              <a:t>PAGE0</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PAGE1</a:t>
            </a:r>
            <a:r>
              <a:rPr lang="zh-CN" altLang="en-US" sz="2000" kern="100" dirty="0">
                <a:solidFill>
                  <a:schemeClr val="tx1">
                    <a:lumMod val="65000"/>
                    <a:lumOff val="35000"/>
                  </a:schemeClr>
                </a:solidFill>
                <a:latin typeface="+mn-ea"/>
              </a:rPr>
              <a:t>内分别定义不同的存储空间，各个存储空间的名字是可以任意取的，譬如定义空间</a:t>
            </a:r>
            <a:r>
              <a:rPr lang="en-US" altLang="zh-CN" sz="2000" kern="100" dirty="0">
                <a:solidFill>
                  <a:schemeClr val="tx1">
                    <a:lumMod val="65000"/>
                    <a:lumOff val="35000"/>
                  </a:schemeClr>
                </a:solidFill>
                <a:latin typeface="+mn-ea"/>
              </a:rPr>
              <a:t>RAML0</a:t>
            </a:r>
            <a:r>
              <a:rPr lang="zh-CN" altLang="en-US" sz="2000" kern="100" dirty="0">
                <a:solidFill>
                  <a:schemeClr val="tx1">
                    <a:lumMod val="65000"/>
                    <a:lumOff val="35000"/>
                  </a:schemeClr>
                </a:solidFill>
                <a:latin typeface="+mn-ea"/>
              </a:rPr>
              <a:t>的时候，可以取名为</a:t>
            </a:r>
            <a:r>
              <a:rPr lang="en-US" altLang="zh-CN" sz="2000" kern="100" dirty="0">
                <a:solidFill>
                  <a:schemeClr val="tx1">
                    <a:lumMod val="65000"/>
                    <a:lumOff val="35000"/>
                  </a:schemeClr>
                </a:solidFill>
                <a:latin typeface="+mn-ea"/>
              </a:rPr>
              <a:t>RAML0</a:t>
            </a:r>
            <a:r>
              <a:rPr lang="zh-CN" altLang="en-US" sz="2000" kern="100" dirty="0">
                <a:solidFill>
                  <a:schemeClr val="tx1">
                    <a:lumMod val="65000"/>
                    <a:lumOff val="35000"/>
                  </a:schemeClr>
                </a:solidFill>
                <a:latin typeface="+mn-ea"/>
              </a:rPr>
              <a:t>，也可以叫其他，从名称上可以看出</a:t>
            </a:r>
            <a:r>
              <a:rPr lang="en-US" altLang="zh-CN" sz="2000" kern="100" dirty="0">
                <a:solidFill>
                  <a:schemeClr val="tx1">
                    <a:lumMod val="65000"/>
                    <a:lumOff val="35000"/>
                  </a:schemeClr>
                </a:solidFill>
                <a:latin typeface="+mn-ea"/>
              </a:rPr>
              <a:t>RAML0</a:t>
            </a:r>
            <a:r>
              <a:rPr lang="zh-CN" altLang="en-US" sz="2000" kern="100" dirty="0">
                <a:solidFill>
                  <a:schemeClr val="tx1">
                    <a:lumMod val="65000"/>
                    <a:lumOff val="35000"/>
                  </a:schemeClr>
                </a:solidFill>
                <a:latin typeface="+mn-ea"/>
              </a:rPr>
              <a:t>是使用了</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片内</a:t>
            </a:r>
            <a:r>
              <a:rPr lang="en-US" altLang="zh-CN" sz="2000" kern="100" dirty="0">
                <a:solidFill>
                  <a:schemeClr val="tx1">
                    <a:lumMod val="65000"/>
                    <a:lumOff val="35000"/>
                  </a:schemeClr>
                </a:solidFill>
                <a:latin typeface="+mn-ea"/>
              </a:rPr>
              <a:t>L0</a:t>
            </a:r>
            <a:r>
              <a:rPr lang="zh-CN" altLang="en-US" sz="2000" kern="100" dirty="0">
                <a:solidFill>
                  <a:schemeClr val="tx1">
                    <a:lumMod val="65000"/>
                    <a:lumOff val="35000"/>
                  </a:schemeClr>
                </a:solidFill>
                <a:latin typeface="+mn-ea"/>
              </a:rPr>
              <a:t>的空间，起始地址是</a:t>
            </a:r>
            <a:r>
              <a:rPr lang="en-US" altLang="zh-CN" sz="2000" kern="100" dirty="0">
                <a:solidFill>
                  <a:schemeClr val="tx1">
                    <a:lumMod val="65000"/>
                    <a:lumOff val="35000"/>
                  </a:schemeClr>
                </a:solidFill>
                <a:latin typeface="+mn-ea"/>
              </a:rPr>
              <a:t>0x008000</a:t>
            </a:r>
            <a:r>
              <a:rPr lang="zh-CN" altLang="en-US" sz="2000" kern="100" dirty="0">
                <a:solidFill>
                  <a:schemeClr val="tx1">
                    <a:lumMod val="65000"/>
                    <a:lumOff val="35000"/>
                  </a:schemeClr>
                </a:solidFill>
                <a:latin typeface="+mn-ea"/>
              </a:rPr>
              <a:t>，长度为</a:t>
            </a:r>
            <a:r>
              <a:rPr lang="en-US" altLang="zh-CN" sz="2000" kern="100" dirty="0">
                <a:solidFill>
                  <a:schemeClr val="tx1">
                    <a:lumMod val="65000"/>
                    <a:lumOff val="35000"/>
                  </a:schemeClr>
                </a:solidFill>
                <a:latin typeface="+mn-ea"/>
              </a:rPr>
              <a:t>0x001000</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3212418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611560" y="843558"/>
            <a:ext cx="7920880" cy="415498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下面</a:t>
            </a:r>
            <a:r>
              <a:rPr lang="zh-CN" altLang="en-US" sz="2000" kern="100" dirty="0">
                <a:solidFill>
                  <a:schemeClr val="tx1">
                    <a:lumMod val="65000"/>
                    <a:lumOff val="35000"/>
                  </a:schemeClr>
                </a:solidFill>
                <a:latin typeface="+mn-ea"/>
              </a:rPr>
              <a:t>来强调一下在定义存储空间的时候，需要注意的几点：</a:t>
            </a:r>
          </a:p>
          <a:p>
            <a:pPr algn="just">
              <a:lnSpc>
                <a:spcPct val="120000"/>
              </a:lnSpc>
            </a:pPr>
            <a:r>
              <a:rPr lang="zh-CN" altLang="en-US" sz="2000" kern="100" dirty="0" smtClean="0">
                <a:solidFill>
                  <a:schemeClr val="tx1">
                    <a:lumMod val="65000"/>
                    <a:lumOff val="35000"/>
                  </a:schemeClr>
                </a:solidFill>
                <a:latin typeface="+mn-ea"/>
              </a:rPr>
              <a:t>      ①</a:t>
            </a:r>
            <a:r>
              <a:rPr lang="zh-CN" altLang="en-US" sz="2000" kern="100" dirty="0">
                <a:solidFill>
                  <a:schemeClr val="tx1">
                    <a:lumMod val="65000"/>
                    <a:lumOff val="35000"/>
                  </a:schemeClr>
                </a:solidFill>
                <a:latin typeface="+mn-ea"/>
              </a:rPr>
              <a:t>同一页内空间的名称不能相同，不同页内空间名称可以相同。</a:t>
            </a:r>
          </a:p>
          <a:p>
            <a:pPr algn="just">
              <a:lnSpc>
                <a:spcPct val="120000"/>
              </a:lnSpc>
            </a:pPr>
            <a:r>
              <a:rPr lang="zh-CN" altLang="en-US" sz="2000" kern="100" dirty="0" smtClean="0">
                <a:solidFill>
                  <a:schemeClr val="tx1">
                    <a:lumMod val="65000"/>
                    <a:lumOff val="35000"/>
                  </a:schemeClr>
                </a:solidFill>
                <a:latin typeface="+mn-ea"/>
              </a:rPr>
              <a:t>      ②</a:t>
            </a:r>
            <a:r>
              <a:rPr lang="zh-CN" altLang="en-US" sz="2000" kern="100" dirty="0">
                <a:solidFill>
                  <a:schemeClr val="tx1">
                    <a:lumMod val="65000"/>
                    <a:lumOff val="35000"/>
                  </a:schemeClr>
                </a:solidFill>
                <a:latin typeface="+mn-ea"/>
              </a:rPr>
              <a:t>如果将一个较大的存储器划分成若干个存储空间，则地址范围不能有重叠。分开的存储空间的总和不能超过这个存储器的容量。</a:t>
            </a:r>
          </a:p>
          <a:p>
            <a:pPr algn="just">
              <a:lnSpc>
                <a:spcPct val="120000"/>
              </a:lnSpc>
            </a:pPr>
            <a:r>
              <a:rPr lang="zh-CN" altLang="en-US" sz="2000" kern="100" dirty="0" smtClean="0">
                <a:solidFill>
                  <a:schemeClr val="tx1">
                    <a:lumMod val="65000"/>
                    <a:lumOff val="35000"/>
                  </a:schemeClr>
                </a:solidFill>
                <a:latin typeface="+mn-ea"/>
              </a:rPr>
              <a:t>      ③</a:t>
            </a:r>
            <a:r>
              <a:rPr lang="zh-CN" altLang="en-US" sz="2000" kern="100" dirty="0">
                <a:solidFill>
                  <a:schemeClr val="tx1">
                    <a:lumMod val="65000"/>
                    <a:lumOff val="35000"/>
                  </a:schemeClr>
                </a:solidFill>
                <a:latin typeface="+mn-ea"/>
              </a:rPr>
              <a:t>存储空间的地址需要根据</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存储器映像来决定，定义的空间地址范围一定要满足</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的存储器映像，否则也会出错，譬如，</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a:t>
            </a:r>
            <a:r>
              <a:rPr lang="en-US" altLang="zh-CN" sz="2000" kern="100" dirty="0">
                <a:solidFill>
                  <a:schemeClr val="tx1">
                    <a:lumMod val="65000"/>
                    <a:lumOff val="35000"/>
                  </a:schemeClr>
                </a:solidFill>
                <a:latin typeface="+mn-ea"/>
              </a:rPr>
              <a:t>L0</a:t>
            </a:r>
            <a:r>
              <a:rPr lang="zh-CN" altLang="en-US" sz="2000" kern="100" dirty="0">
                <a:solidFill>
                  <a:schemeClr val="tx1">
                    <a:lumMod val="65000"/>
                    <a:lumOff val="35000"/>
                  </a:schemeClr>
                </a:solidFill>
                <a:latin typeface="+mn-ea"/>
              </a:rPr>
              <a:t>的起始地址是</a:t>
            </a:r>
            <a:r>
              <a:rPr lang="en-US" altLang="zh-CN" sz="2000" kern="100" dirty="0">
                <a:solidFill>
                  <a:schemeClr val="tx1">
                    <a:lumMod val="65000"/>
                    <a:lumOff val="35000"/>
                  </a:schemeClr>
                </a:solidFill>
                <a:latin typeface="+mn-ea"/>
              </a:rPr>
              <a:t>0x008000</a:t>
            </a:r>
            <a:r>
              <a:rPr lang="zh-CN" altLang="en-US" sz="2000" kern="100" dirty="0">
                <a:solidFill>
                  <a:schemeClr val="tx1">
                    <a:lumMod val="65000"/>
                    <a:lumOff val="35000"/>
                  </a:schemeClr>
                </a:solidFill>
                <a:latin typeface="+mn-ea"/>
              </a:rPr>
              <a:t>，长度为</a:t>
            </a:r>
            <a:r>
              <a:rPr lang="en-US" altLang="zh-CN" sz="2000" kern="100" dirty="0">
                <a:solidFill>
                  <a:schemeClr val="tx1">
                    <a:lumMod val="65000"/>
                    <a:lumOff val="35000"/>
                  </a:schemeClr>
                </a:solidFill>
                <a:latin typeface="+mn-ea"/>
              </a:rPr>
              <a:t>0x1000</a:t>
            </a:r>
            <a:r>
              <a:rPr lang="zh-CN" altLang="en-US" sz="2000" kern="100" dirty="0">
                <a:solidFill>
                  <a:schemeClr val="tx1">
                    <a:lumMod val="65000"/>
                    <a:lumOff val="35000"/>
                  </a:schemeClr>
                </a:solidFill>
                <a:latin typeface="+mn-ea"/>
              </a:rPr>
              <a:t>，如果</a:t>
            </a:r>
            <a:r>
              <a:rPr lang="en-US" altLang="zh-CN" sz="2000" kern="100" dirty="0">
                <a:solidFill>
                  <a:schemeClr val="tx1">
                    <a:lumMod val="65000"/>
                    <a:lumOff val="35000"/>
                  </a:schemeClr>
                </a:solidFill>
                <a:latin typeface="+mn-ea"/>
              </a:rPr>
              <a:t>RAML0</a:t>
            </a:r>
            <a:r>
              <a:rPr lang="zh-CN" altLang="en-US" sz="2000" kern="100" dirty="0">
                <a:solidFill>
                  <a:schemeClr val="tx1">
                    <a:lumMod val="65000"/>
                    <a:lumOff val="35000"/>
                  </a:schemeClr>
                </a:solidFill>
                <a:latin typeface="+mn-ea"/>
              </a:rPr>
              <a:t>定义的起始地址为</a:t>
            </a:r>
            <a:r>
              <a:rPr lang="en-US" altLang="zh-CN" sz="2000" kern="100" dirty="0">
                <a:solidFill>
                  <a:schemeClr val="tx1">
                    <a:lumMod val="65000"/>
                    <a:lumOff val="35000"/>
                  </a:schemeClr>
                </a:solidFill>
                <a:latin typeface="+mn-ea"/>
              </a:rPr>
              <a:t>0x007FFF</a:t>
            </a:r>
            <a:r>
              <a:rPr lang="zh-CN" altLang="en-US" sz="2000" kern="100" dirty="0">
                <a:solidFill>
                  <a:schemeClr val="tx1">
                    <a:lumMod val="65000"/>
                    <a:lumOff val="35000"/>
                  </a:schemeClr>
                </a:solidFill>
                <a:latin typeface="+mn-ea"/>
              </a:rPr>
              <a:t>，就会出错，因为起始地址不符合存储器映像，</a:t>
            </a:r>
            <a:r>
              <a:rPr lang="en-US" altLang="zh-CN" sz="2000" kern="100" dirty="0">
                <a:solidFill>
                  <a:schemeClr val="tx1">
                    <a:lumMod val="65000"/>
                    <a:lumOff val="35000"/>
                  </a:schemeClr>
                </a:solidFill>
                <a:latin typeface="+mn-ea"/>
              </a:rPr>
              <a:t>0x007FFF</a:t>
            </a:r>
            <a:r>
              <a:rPr lang="zh-CN" altLang="en-US" sz="2000" kern="100" dirty="0">
                <a:solidFill>
                  <a:schemeClr val="tx1">
                    <a:lumMod val="65000"/>
                    <a:lumOff val="35000"/>
                  </a:schemeClr>
                </a:solidFill>
                <a:latin typeface="+mn-ea"/>
              </a:rPr>
              <a:t>这个地址已经在</a:t>
            </a:r>
            <a:r>
              <a:rPr lang="en-US" altLang="zh-CN" sz="2000" kern="100" dirty="0">
                <a:solidFill>
                  <a:schemeClr val="tx1">
                    <a:lumMod val="65000"/>
                    <a:lumOff val="35000"/>
                  </a:schemeClr>
                </a:solidFill>
                <a:latin typeface="+mn-ea"/>
              </a:rPr>
              <a:t>L0</a:t>
            </a:r>
            <a:r>
              <a:rPr lang="zh-CN" altLang="en-US" sz="2000" kern="100" dirty="0">
                <a:solidFill>
                  <a:schemeClr val="tx1">
                    <a:lumMod val="65000"/>
                    <a:lumOff val="35000"/>
                  </a:schemeClr>
                </a:solidFill>
                <a:latin typeface="+mn-ea"/>
              </a:rPr>
              <a:t>地址范围</a:t>
            </a:r>
            <a:r>
              <a:rPr lang="en-US" altLang="zh-CN" sz="2000" kern="100" dirty="0">
                <a:solidFill>
                  <a:schemeClr val="tx1">
                    <a:lumMod val="65000"/>
                    <a:lumOff val="35000"/>
                  </a:schemeClr>
                </a:solidFill>
                <a:latin typeface="+mn-ea"/>
              </a:rPr>
              <a:t>0x008000~0x008FFF</a:t>
            </a:r>
            <a:r>
              <a:rPr lang="zh-CN" altLang="en-US" sz="2000" kern="100" dirty="0">
                <a:solidFill>
                  <a:schemeClr val="tx1">
                    <a:lumMod val="65000"/>
                    <a:lumOff val="35000"/>
                  </a:schemeClr>
                </a:solidFill>
                <a:latin typeface="+mn-ea"/>
              </a:rPr>
              <a:t>的外面了。总之，存储空间在定义时，无论是</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空间或者是外设帧的空间，一定要仔细参考</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的存储器映像。</a:t>
            </a:r>
          </a:p>
        </p:txBody>
      </p:sp>
    </p:spTree>
    <p:extLst>
      <p:ext uri="{BB962C8B-B14F-4D97-AF65-F5344CB8AC3E}">
        <p14:creationId xmlns:p14="http://schemas.microsoft.com/office/powerpoint/2010/main" val="336048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611560" y="1284245"/>
            <a:ext cx="7920880" cy="3015697"/>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第</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部分就是</a:t>
            </a:r>
            <a:r>
              <a:rPr lang="en-US" altLang="zh-CN" sz="2000" kern="100" dirty="0">
                <a:solidFill>
                  <a:schemeClr val="tx1">
                    <a:lumMod val="65000"/>
                    <a:lumOff val="35000"/>
                  </a:schemeClr>
                </a:solidFill>
                <a:latin typeface="+mn-ea"/>
              </a:rPr>
              <a:t>SECTIONS</a:t>
            </a:r>
            <a:r>
              <a:rPr lang="zh-CN" altLang="en-US" sz="2000" kern="100" dirty="0">
                <a:solidFill>
                  <a:schemeClr val="tx1">
                    <a:lumMod val="65000"/>
                    <a:lumOff val="35000"/>
                  </a:schemeClr>
                </a:solidFill>
                <a:latin typeface="+mn-ea"/>
              </a:rPr>
              <a:t>伪指令，将编译器编译后产生的各个段分配到前面定义好的存储空间去。随意拿出一条语句来分析一下：</a:t>
            </a:r>
          </a:p>
          <a:p>
            <a:pPr algn="just">
              <a:lnSpc>
                <a:spcPct val="120000"/>
              </a:lnSpc>
            </a:pPr>
            <a:r>
              <a:rPr lang="en-US" altLang="zh-CN" sz="2000" kern="100" dirty="0" smtClean="0">
                <a:solidFill>
                  <a:schemeClr val="tx1">
                    <a:lumMod val="65000"/>
                    <a:lumOff val="35000"/>
                  </a:schemeClr>
                </a:solidFill>
                <a:latin typeface="+mn-ea"/>
              </a:rPr>
              <a:t>      </a:t>
            </a:r>
            <a:r>
              <a:rPr lang="en-US" altLang="zh-CN" sz="2000" kern="100" dirty="0" err="1" smtClean="0">
                <a:solidFill>
                  <a:schemeClr val="tx1">
                    <a:lumMod val="65000"/>
                    <a:lumOff val="35000"/>
                  </a:schemeClr>
                </a:solidFill>
                <a:latin typeface="+mn-ea"/>
              </a:rPr>
              <a:t>SciaRegsFile</a:t>
            </a:r>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 &gt; SCIA,      PAGE = 1</a:t>
            </a:r>
          </a:p>
          <a:p>
            <a:pPr algn="just">
              <a:lnSpc>
                <a:spcPct val="120000"/>
              </a:lnSpc>
            </a:pPr>
            <a:r>
              <a:rPr lang="zh-CN" altLang="en-US" sz="2000" kern="100" dirty="0" smtClean="0">
                <a:solidFill>
                  <a:schemeClr val="tx1">
                    <a:lumMod val="65000"/>
                    <a:lumOff val="35000"/>
                  </a:schemeClr>
                </a:solidFill>
                <a:latin typeface="+mn-ea"/>
              </a:rPr>
              <a:t>      这</a:t>
            </a:r>
            <a:r>
              <a:rPr lang="zh-CN" altLang="en-US" sz="2000" kern="100" dirty="0">
                <a:solidFill>
                  <a:schemeClr val="tx1">
                    <a:lumMod val="65000"/>
                    <a:lumOff val="35000"/>
                  </a:schemeClr>
                </a:solidFill>
                <a:latin typeface="+mn-ea"/>
              </a:rPr>
              <a:t>句话的意思很明显，就是将段</a:t>
            </a:r>
            <a:r>
              <a:rPr lang="en-US" altLang="zh-CN" sz="2000" kern="100" dirty="0" err="1">
                <a:solidFill>
                  <a:schemeClr val="tx1">
                    <a:lumMod val="65000"/>
                    <a:lumOff val="35000"/>
                  </a:schemeClr>
                </a:solidFill>
                <a:latin typeface="+mn-ea"/>
              </a:rPr>
              <a:t>SciaRegsFile</a:t>
            </a:r>
            <a:r>
              <a:rPr lang="zh-CN" altLang="en-US" sz="2000" kern="100" dirty="0">
                <a:solidFill>
                  <a:schemeClr val="tx1">
                    <a:lumMod val="65000"/>
                    <a:lumOff val="35000"/>
                  </a:schemeClr>
                </a:solidFill>
                <a:latin typeface="+mn-ea"/>
              </a:rPr>
              <a:t>装载到名为</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的空间，这个空间为数据空间，并且运行时也是在空间</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。段</a:t>
            </a:r>
            <a:r>
              <a:rPr lang="en-US" altLang="zh-CN" sz="2000" kern="100" dirty="0" err="1">
                <a:solidFill>
                  <a:schemeClr val="tx1">
                    <a:lumMod val="65000"/>
                    <a:lumOff val="35000"/>
                  </a:schemeClr>
                </a:solidFill>
                <a:latin typeface="+mn-ea"/>
              </a:rPr>
              <a:t>SciaRegsFile</a:t>
            </a:r>
            <a:r>
              <a:rPr lang="zh-CN" altLang="en-US" sz="2000" kern="100" dirty="0">
                <a:solidFill>
                  <a:schemeClr val="tx1">
                    <a:lumMod val="65000"/>
                    <a:lumOff val="35000"/>
                  </a:schemeClr>
                </a:solidFill>
                <a:latin typeface="+mn-ea"/>
              </a:rPr>
              <a:t>的内容是外设</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的寄存器，空间</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的起始地址为</a:t>
            </a:r>
            <a:r>
              <a:rPr lang="en-US" altLang="zh-CN" sz="2000" kern="100" dirty="0">
                <a:solidFill>
                  <a:schemeClr val="tx1">
                    <a:lumMod val="65000"/>
                    <a:lumOff val="35000"/>
                  </a:schemeClr>
                </a:solidFill>
                <a:latin typeface="+mn-ea"/>
              </a:rPr>
              <a:t>0x007050</a:t>
            </a:r>
            <a:r>
              <a:rPr lang="zh-CN" altLang="en-US" sz="2000" kern="100" dirty="0">
                <a:solidFill>
                  <a:schemeClr val="tx1">
                    <a:lumMod val="65000"/>
                    <a:lumOff val="35000"/>
                  </a:schemeClr>
                </a:solidFill>
                <a:latin typeface="+mn-ea"/>
              </a:rPr>
              <a:t>，长度为</a:t>
            </a:r>
            <a:r>
              <a:rPr lang="en-US" altLang="zh-CN" sz="2000" kern="100" dirty="0">
                <a:solidFill>
                  <a:schemeClr val="tx1">
                    <a:lumMod val="65000"/>
                    <a:lumOff val="35000"/>
                  </a:schemeClr>
                </a:solidFill>
                <a:latin typeface="+mn-ea"/>
              </a:rPr>
              <a:t>0x000010</a:t>
            </a:r>
            <a:r>
              <a:rPr lang="zh-CN" altLang="en-US" sz="2000" kern="100" dirty="0">
                <a:solidFill>
                  <a:schemeClr val="tx1">
                    <a:lumMod val="65000"/>
                    <a:lumOff val="35000"/>
                  </a:schemeClr>
                </a:solidFill>
                <a:latin typeface="+mn-ea"/>
              </a:rPr>
              <a:t>，即</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，这和表</a:t>
            </a:r>
            <a:r>
              <a:rPr lang="en-US" altLang="zh-CN" sz="2000" kern="100" dirty="0">
                <a:solidFill>
                  <a:schemeClr val="tx1">
                    <a:lumMod val="65000"/>
                    <a:lumOff val="35000"/>
                  </a:schemeClr>
                </a:solidFill>
                <a:latin typeface="+mn-ea"/>
              </a:rPr>
              <a:t>4-6</a:t>
            </a:r>
            <a:r>
              <a:rPr lang="zh-CN" altLang="en-US" sz="2000" kern="100" dirty="0">
                <a:solidFill>
                  <a:schemeClr val="tx1">
                    <a:lumMod val="65000"/>
                    <a:lumOff val="35000"/>
                  </a:schemeClr>
                </a:solidFill>
                <a:latin typeface="+mn-ea"/>
              </a:rPr>
              <a:t>中外设帧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内</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寄存器的地址范围是吻合的。</a:t>
            </a:r>
          </a:p>
        </p:txBody>
      </p:sp>
    </p:spTree>
    <p:extLst>
      <p:ext uri="{BB962C8B-B14F-4D97-AF65-F5344CB8AC3E}">
        <p14:creationId xmlns:p14="http://schemas.microsoft.com/office/powerpoint/2010/main" val="282292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CMD</a:t>
            </a:r>
            <a:r>
              <a:rPr lang="zh-CN" altLang="en-US" dirty="0" smtClean="0"/>
              <a:t>文件</a:t>
            </a:r>
            <a:r>
              <a:rPr lang="en-US" altLang="zh-CN" dirty="0"/>
              <a:t>·CMD</a:t>
            </a:r>
            <a:r>
              <a:rPr lang="zh-CN" altLang="en-US" dirty="0"/>
              <a:t>文件的编写</a:t>
            </a:r>
          </a:p>
        </p:txBody>
      </p:sp>
      <p:sp>
        <p:nvSpPr>
          <p:cNvPr id="4" name="矩形 3"/>
          <p:cNvSpPr/>
          <p:nvPr/>
        </p:nvSpPr>
        <p:spPr>
          <a:xfrm>
            <a:off x="611560" y="793030"/>
            <a:ext cx="7920880" cy="4154984"/>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根据</a:t>
            </a:r>
            <a:r>
              <a:rPr lang="en-US" altLang="zh-CN" sz="2000" kern="100" dirty="0">
                <a:solidFill>
                  <a:schemeClr val="tx1">
                    <a:lumMod val="65000"/>
                    <a:lumOff val="35000"/>
                  </a:schemeClr>
                </a:solidFill>
                <a:latin typeface="+mn-ea"/>
              </a:rPr>
              <a:t>SECTIONS</a:t>
            </a:r>
            <a:r>
              <a:rPr lang="zh-CN" altLang="en-US" sz="2000" kern="100" dirty="0">
                <a:solidFill>
                  <a:schemeClr val="tx1">
                    <a:lumMod val="65000"/>
                    <a:lumOff val="35000"/>
                  </a:schemeClr>
                </a:solidFill>
                <a:latin typeface="+mn-ea"/>
              </a:rPr>
              <a:t>中属性</a:t>
            </a:r>
            <a:r>
              <a:rPr lang="en-US" altLang="zh-CN" sz="2000" kern="100" dirty="0">
                <a:solidFill>
                  <a:schemeClr val="tx1">
                    <a:lumMod val="65000"/>
                    <a:lumOff val="35000"/>
                  </a:schemeClr>
                </a:solidFill>
                <a:latin typeface="+mn-ea"/>
              </a:rPr>
              <a:t>load</a:t>
            </a:r>
            <a:r>
              <a:rPr lang="zh-CN" altLang="en-US" sz="2000" kern="100" dirty="0">
                <a:solidFill>
                  <a:schemeClr val="tx1">
                    <a:lumMod val="65000"/>
                    <a:lumOff val="35000"/>
                  </a:schemeClr>
                </a:solidFill>
                <a:latin typeface="+mn-ea"/>
              </a:rPr>
              <a:t>的语法，将“</a:t>
            </a:r>
            <a:r>
              <a:rPr lang="en-US" altLang="zh-CN" sz="2000" kern="100" dirty="0">
                <a:solidFill>
                  <a:schemeClr val="tx1">
                    <a:lumMod val="65000"/>
                    <a:lumOff val="35000"/>
                  </a:schemeClr>
                </a:solidFill>
                <a:latin typeface="+mn-ea"/>
              </a:rPr>
              <a:t>&gt;”</a:t>
            </a:r>
            <a:r>
              <a:rPr lang="zh-CN" altLang="en-US" sz="2000" kern="100" dirty="0">
                <a:solidFill>
                  <a:schemeClr val="tx1">
                    <a:lumMod val="65000"/>
                    <a:lumOff val="35000"/>
                  </a:schemeClr>
                </a:solidFill>
                <a:latin typeface="+mn-ea"/>
              </a:rPr>
              <a:t>改为“</a:t>
            </a:r>
            <a:r>
              <a:rPr lang="en-US" altLang="zh-CN" sz="2000" kern="100" dirty="0">
                <a:solidFill>
                  <a:schemeClr val="tx1">
                    <a:lumMod val="65000"/>
                    <a:lumOff val="35000"/>
                  </a:schemeClr>
                </a:solidFill>
                <a:latin typeface="+mn-ea"/>
              </a:rPr>
              <a:t>load=”</a:t>
            </a:r>
            <a:r>
              <a:rPr lang="zh-CN" altLang="en-US" sz="2000" kern="100" dirty="0">
                <a:solidFill>
                  <a:schemeClr val="tx1">
                    <a:lumMod val="65000"/>
                    <a:lumOff val="35000"/>
                  </a:schemeClr>
                </a:solidFill>
                <a:latin typeface="+mn-ea"/>
              </a:rPr>
              <a:t>也是可以的，也就是说上面的语句也可写成：</a:t>
            </a:r>
          </a:p>
          <a:p>
            <a:pPr algn="just">
              <a:lnSpc>
                <a:spcPct val="120000"/>
              </a:lnSpc>
            </a:pPr>
            <a:r>
              <a:rPr lang="en-US" altLang="zh-CN" sz="2000" kern="100" dirty="0" smtClean="0">
                <a:solidFill>
                  <a:schemeClr val="tx1">
                    <a:lumMod val="65000"/>
                    <a:lumOff val="35000"/>
                  </a:schemeClr>
                </a:solidFill>
                <a:latin typeface="+mn-ea"/>
              </a:rPr>
              <a:t>      </a:t>
            </a:r>
            <a:r>
              <a:rPr lang="en-US" altLang="zh-CN" sz="2000" kern="100" dirty="0" err="1" smtClean="0">
                <a:solidFill>
                  <a:schemeClr val="tx1">
                    <a:lumMod val="65000"/>
                    <a:lumOff val="35000"/>
                  </a:schemeClr>
                </a:solidFill>
                <a:latin typeface="+mn-ea"/>
              </a:rPr>
              <a:t>SciaRegsFile</a:t>
            </a:r>
            <a:r>
              <a:rPr lang="en-US" altLang="zh-CN" sz="2000" kern="100" dirty="0" smtClean="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 load= SCIA,   PAGE = 1</a:t>
            </a:r>
          </a:p>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开发</a:t>
            </a:r>
            <a:r>
              <a:rPr lang="en-US" altLang="zh-CN" sz="2000" kern="100" dirty="0">
                <a:solidFill>
                  <a:schemeClr val="tx1">
                    <a:lumMod val="65000"/>
                    <a:lumOff val="35000"/>
                  </a:schemeClr>
                </a:solidFill>
                <a:latin typeface="+mn-ea"/>
              </a:rPr>
              <a:t>DSP</a:t>
            </a:r>
            <a:r>
              <a:rPr lang="zh-CN" altLang="en-US" sz="2000" kern="100" dirty="0">
                <a:solidFill>
                  <a:schemeClr val="tx1">
                    <a:lumMod val="65000"/>
                    <a:lumOff val="35000"/>
                  </a:schemeClr>
                </a:solidFill>
                <a:latin typeface="+mn-ea"/>
              </a:rPr>
              <a:t>时，平时都是在调试程序，是把程序下载到</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空间内的，而当开发完成时，就需要将程序烧写到</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空间内，对不同的存储空间进行操作时，很显然，</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文件是不一样的。对</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空间进行下载时就需要符合</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空间的</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文件，对</a:t>
            </a:r>
            <a:r>
              <a:rPr lang="en-US" altLang="zh-CN" sz="2000" kern="100" dirty="0">
                <a:solidFill>
                  <a:schemeClr val="tx1">
                    <a:lumMod val="65000"/>
                    <a:lumOff val="35000"/>
                  </a:schemeClr>
                </a:solidFill>
                <a:latin typeface="+mn-ea"/>
              </a:rPr>
              <a:t>FLSAH</a:t>
            </a:r>
            <a:r>
              <a:rPr lang="zh-CN" altLang="en-US" sz="2000" kern="100" dirty="0">
                <a:solidFill>
                  <a:schemeClr val="tx1">
                    <a:lumMod val="65000"/>
                    <a:lumOff val="35000"/>
                  </a:schemeClr>
                </a:solidFill>
                <a:latin typeface="+mn-ea"/>
              </a:rPr>
              <a:t>空间进行烧写时就需要符合</a:t>
            </a:r>
            <a:r>
              <a:rPr lang="en-US" altLang="zh-CN" sz="2000" kern="100" dirty="0">
                <a:solidFill>
                  <a:schemeClr val="tx1">
                    <a:lumMod val="65000"/>
                    <a:lumOff val="35000"/>
                  </a:schemeClr>
                </a:solidFill>
                <a:latin typeface="+mn-ea"/>
              </a:rPr>
              <a:t>FLASH</a:t>
            </a:r>
            <a:r>
              <a:rPr lang="zh-CN" altLang="en-US" sz="2000" kern="100" dirty="0">
                <a:solidFill>
                  <a:schemeClr val="tx1">
                    <a:lumMod val="65000"/>
                    <a:lumOff val="35000"/>
                  </a:schemeClr>
                </a:solidFill>
                <a:latin typeface="+mn-ea"/>
              </a:rPr>
              <a:t>空间的</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文件。在共享资料的编程素材文件夹内有</a:t>
            </a:r>
            <a:r>
              <a:rPr lang="en-US" altLang="zh-CN" sz="2000" kern="100" dirty="0">
                <a:solidFill>
                  <a:schemeClr val="tx1">
                    <a:lumMod val="65000"/>
                    <a:lumOff val="35000"/>
                  </a:schemeClr>
                </a:solidFill>
                <a:latin typeface="+mn-ea"/>
              </a:rPr>
              <a:t>DSP2833x_Headers_nonBIOS.cmd</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F28335_RAM_lnk.cmd</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F28335.cmd</a:t>
            </a:r>
            <a:r>
              <a:rPr lang="zh-CN" altLang="en-US" sz="2000" kern="100" dirty="0">
                <a:solidFill>
                  <a:schemeClr val="tx1">
                    <a:lumMod val="65000"/>
                    <a:lumOff val="35000"/>
                  </a:schemeClr>
                </a:solidFill>
                <a:latin typeface="+mn-ea"/>
              </a:rPr>
              <a:t>，这些是通用的</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文件，通常可以不做修改便能拿来使用</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extLst>
      <p:ext uri="{BB962C8B-B14F-4D97-AF65-F5344CB8AC3E}">
        <p14:creationId xmlns:p14="http://schemas.microsoft.com/office/powerpoint/2010/main" val="3748263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325255787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sp>
        <p:nvSpPr>
          <p:cNvPr id="4" name="矩形 3"/>
          <p:cNvSpPr/>
          <p:nvPr/>
        </p:nvSpPr>
        <p:spPr>
          <a:xfrm>
            <a:off x="323528" y="627534"/>
            <a:ext cx="8568952" cy="4401205"/>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具有</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位的数据地址和</a:t>
            </a:r>
            <a:r>
              <a:rPr lang="en-US" altLang="zh-CN" sz="2000" kern="100" dirty="0">
                <a:solidFill>
                  <a:schemeClr val="tx1">
                    <a:lumMod val="65000"/>
                    <a:lumOff val="35000"/>
                  </a:schemeClr>
                </a:solidFill>
                <a:latin typeface="+mn-ea"/>
              </a:rPr>
              <a:t>22</a:t>
            </a:r>
            <a:r>
              <a:rPr lang="zh-CN" altLang="en-US" sz="2000" kern="100" dirty="0">
                <a:solidFill>
                  <a:schemeClr val="tx1">
                    <a:lumMod val="65000"/>
                    <a:lumOff val="35000"/>
                  </a:schemeClr>
                </a:solidFill>
                <a:latin typeface="+mn-ea"/>
              </a:rPr>
              <a:t>位的程序地址，总地址空间可以达到</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的数据空间和</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的程序空间。读到这句话的时候，不知道会不会产生这样的疑问，一个是</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位的数据地址，一个是只有</a:t>
            </a:r>
            <a:r>
              <a:rPr lang="en-US" altLang="zh-CN" sz="2000" kern="100" dirty="0">
                <a:solidFill>
                  <a:schemeClr val="tx1">
                    <a:lumMod val="65000"/>
                    <a:lumOff val="35000"/>
                  </a:schemeClr>
                </a:solidFill>
                <a:latin typeface="+mn-ea"/>
              </a:rPr>
              <a:t>22</a:t>
            </a:r>
            <a:r>
              <a:rPr lang="zh-CN" altLang="en-US" sz="2000" kern="100" dirty="0">
                <a:solidFill>
                  <a:schemeClr val="tx1">
                    <a:lumMod val="65000"/>
                    <a:lumOff val="35000"/>
                  </a:schemeClr>
                </a:solidFill>
                <a:latin typeface="+mn-ea"/>
              </a:rPr>
              <a:t>位的程序地址，那么为什么其可寻址的空间却是一样大的呢？不妨来算一下，</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位的数据地址，就是能访问</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次，是</a:t>
            </a:r>
            <a:r>
              <a:rPr lang="en-US" altLang="zh-CN" sz="2000" kern="100" dirty="0">
                <a:solidFill>
                  <a:schemeClr val="tx1">
                    <a:lumMod val="65000"/>
                    <a:lumOff val="35000"/>
                  </a:schemeClr>
                </a:solidFill>
                <a:latin typeface="+mn-ea"/>
              </a:rPr>
              <a:t>4G</a:t>
            </a:r>
            <a:r>
              <a:rPr lang="zh-CN" altLang="en-US" sz="2000" kern="100" dirty="0">
                <a:solidFill>
                  <a:schemeClr val="tx1">
                    <a:lumMod val="65000"/>
                    <a:lumOff val="35000"/>
                  </a:schemeClr>
                </a:solidFill>
                <a:latin typeface="+mn-ea"/>
              </a:rPr>
              <a:t>，而</a:t>
            </a:r>
            <a:r>
              <a:rPr lang="en-US" altLang="zh-CN" sz="2000" kern="100" dirty="0">
                <a:solidFill>
                  <a:schemeClr val="tx1">
                    <a:lumMod val="65000"/>
                    <a:lumOff val="35000"/>
                  </a:schemeClr>
                </a:solidFill>
                <a:latin typeface="+mn-ea"/>
              </a:rPr>
              <a:t>22</a:t>
            </a:r>
            <a:r>
              <a:rPr lang="zh-CN" altLang="en-US" sz="2000" kern="100" dirty="0">
                <a:solidFill>
                  <a:schemeClr val="tx1">
                    <a:lumMod val="65000"/>
                    <a:lumOff val="35000"/>
                  </a:schemeClr>
                </a:solidFill>
                <a:latin typeface="+mn-ea"/>
              </a:rPr>
              <a:t>位的程序地址，就是能访问</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22</a:t>
            </a:r>
            <a:r>
              <a:rPr lang="zh-CN" altLang="en-US" sz="2000" kern="100" dirty="0">
                <a:solidFill>
                  <a:schemeClr val="tx1">
                    <a:lumMod val="65000"/>
                    <a:lumOff val="35000"/>
                  </a:schemeClr>
                </a:solidFill>
                <a:latin typeface="+mn-ea"/>
              </a:rPr>
              <a:t>次，是</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。也就是说，可寻址的数据空间应该是</a:t>
            </a:r>
            <a:r>
              <a:rPr lang="en-US" altLang="zh-CN" sz="2000" kern="100" dirty="0">
                <a:solidFill>
                  <a:schemeClr val="tx1">
                    <a:lumMod val="65000"/>
                    <a:lumOff val="35000"/>
                  </a:schemeClr>
                </a:solidFill>
                <a:latin typeface="+mn-ea"/>
              </a:rPr>
              <a:t>4G</a:t>
            </a:r>
            <a:r>
              <a:rPr lang="zh-CN" altLang="en-US" sz="2000" kern="100" dirty="0">
                <a:solidFill>
                  <a:schemeClr val="tx1">
                    <a:lumMod val="65000"/>
                    <a:lumOff val="35000"/>
                  </a:schemeClr>
                </a:solidFill>
                <a:latin typeface="+mn-ea"/>
              </a:rPr>
              <a:t>而不是</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，难道</a:t>
            </a:r>
            <a:r>
              <a:rPr lang="en-US" altLang="zh-CN" sz="2000" kern="100" dirty="0">
                <a:solidFill>
                  <a:schemeClr val="tx1">
                    <a:lumMod val="65000"/>
                    <a:lumOff val="35000"/>
                  </a:schemeClr>
                </a:solidFill>
                <a:latin typeface="+mn-ea"/>
              </a:rPr>
              <a:t>TI</a:t>
            </a:r>
            <a:r>
              <a:rPr lang="zh-CN" altLang="en-US" sz="2000" kern="100" dirty="0">
                <a:solidFill>
                  <a:schemeClr val="tx1">
                    <a:lumMod val="65000"/>
                    <a:lumOff val="35000"/>
                  </a:schemeClr>
                </a:solidFill>
                <a:latin typeface="+mn-ea"/>
              </a:rPr>
              <a:t>给出的文档有问题吗？其实，</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可寻址的数据空间最大确实是</a:t>
            </a:r>
            <a:r>
              <a:rPr lang="en-US" altLang="zh-CN" sz="2000" kern="100" dirty="0">
                <a:solidFill>
                  <a:schemeClr val="tx1">
                    <a:lumMod val="65000"/>
                    <a:lumOff val="35000"/>
                  </a:schemeClr>
                </a:solidFill>
                <a:latin typeface="+mn-ea"/>
              </a:rPr>
              <a:t>4G</a:t>
            </a:r>
            <a:r>
              <a:rPr lang="zh-CN" altLang="en-US" sz="2000" kern="100" dirty="0">
                <a:solidFill>
                  <a:schemeClr val="tx1">
                    <a:lumMod val="65000"/>
                    <a:lumOff val="35000"/>
                  </a:schemeClr>
                </a:solidFill>
                <a:latin typeface="+mn-ea"/>
              </a:rPr>
              <a:t>，但是实际线性地址能达到的只有</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，原因是</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的存储器分配采用的是分页机制，分页机制采用的是形如</a:t>
            </a:r>
            <a:r>
              <a:rPr lang="en-US" altLang="zh-CN" sz="2000" kern="100" dirty="0">
                <a:solidFill>
                  <a:schemeClr val="tx1">
                    <a:lumMod val="65000"/>
                    <a:lumOff val="35000"/>
                  </a:schemeClr>
                </a:solidFill>
                <a:latin typeface="+mn-ea"/>
              </a:rPr>
              <a:t>0xXXXXXXX</a:t>
            </a:r>
            <a:r>
              <a:rPr lang="zh-CN" altLang="en-US" sz="2000" kern="100" dirty="0">
                <a:solidFill>
                  <a:schemeClr val="tx1">
                    <a:lumMod val="65000"/>
                    <a:lumOff val="35000"/>
                  </a:schemeClr>
                </a:solidFill>
                <a:latin typeface="+mn-ea"/>
              </a:rPr>
              <a:t>的线性地址，所以数据空间能寻址的只有</a:t>
            </a:r>
            <a:r>
              <a:rPr lang="en-US" altLang="zh-CN" sz="2000" kern="100" dirty="0">
                <a:solidFill>
                  <a:schemeClr val="tx1">
                    <a:lumMod val="65000"/>
                    <a:lumOff val="35000"/>
                  </a:schemeClr>
                </a:solidFill>
                <a:latin typeface="+mn-ea"/>
              </a:rPr>
              <a:t>4M</a:t>
            </a:r>
            <a:r>
              <a:rPr lang="zh-CN" altLang="en-US" sz="2000" kern="100" dirty="0">
                <a:solidFill>
                  <a:schemeClr val="tx1">
                    <a:lumMod val="65000"/>
                    <a:lumOff val="35000"/>
                  </a:schemeClr>
                </a:solidFill>
                <a:latin typeface="+mn-ea"/>
              </a:rPr>
              <a:t>，不过也足够使用了</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algn="just"/>
            <a:r>
              <a:rPr lang="en-US" altLang="zh-CN" sz="2000" kern="100" dirty="0" smtClean="0">
                <a:solidFill>
                  <a:schemeClr val="tx1">
                    <a:lumMod val="65000"/>
                    <a:lumOff val="35000"/>
                  </a:schemeClr>
                </a:solidFill>
                <a:latin typeface="+mn-ea"/>
              </a:rPr>
              <a:t>      F28335</a:t>
            </a:r>
            <a:r>
              <a:rPr lang="zh-CN" altLang="en-US" sz="2000" kern="100" dirty="0">
                <a:solidFill>
                  <a:schemeClr val="tx1">
                    <a:lumMod val="65000"/>
                    <a:lumOff val="35000"/>
                  </a:schemeClr>
                </a:solidFill>
                <a:latin typeface="+mn-ea"/>
              </a:rPr>
              <a:t>的存储器就像一个仓库，用来存放很多的货物，只不过存储器是用来存放指令和数据的。从表</a:t>
            </a:r>
            <a:r>
              <a:rPr lang="en-US" altLang="zh-CN" sz="2000" kern="100" dirty="0">
                <a:solidFill>
                  <a:schemeClr val="tx1">
                    <a:lumMod val="65000"/>
                    <a:lumOff val="35000"/>
                  </a:schemeClr>
                </a:solidFill>
                <a:latin typeface="+mn-ea"/>
              </a:rPr>
              <a:t>4-1</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内部有很多不同的存储器块，如何有效的去管理这些存储器块，如何高效的利用存储器空间，对于系统而言是非常重要的问题。</a:t>
            </a:r>
          </a:p>
        </p:txBody>
      </p:sp>
    </p:spTree>
    <p:extLst>
      <p:ext uri="{BB962C8B-B14F-4D97-AF65-F5344CB8AC3E}">
        <p14:creationId xmlns:p14="http://schemas.microsoft.com/office/powerpoint/2010/main" val="8283390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sp>
        <p:nvSpPr>
          <p:cNvPr id="4" name="矩形 3"/>
          <p:cNvSpPr/>
          <p:nvPr/>
        </p:nvSpPr>
        <p:spPr>
          <a:xfrm>
            <a:off x="395536" y="1131590"/>
            <a:ext cx="8280920" cy="3477875"/>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先</a:t>
            </a:r>
            <a:r>
              <a:rPr lang="zh-CN" altLang="en-US" sz="2000" kern="100" dirty="0">
                <a:solidFill>
                  <a:schemeClr val="tx1">
                    <a:lumMod val="65000"/>
                    <a:lumOff val="35000"/>
                  </a:schemeClr>
                </a:solidFill>
                <a:latin typeface="+mn-ea"/>
              </a:rPr>
              <a:t>用一个通俗的例子来进行讲解。如图</a:t>
            </a:r>
            <a:r>
              <a:rPr lang="en-US" altLang="zh-CN" sz="2000" kern="100" dirty="0">
                <a:solidFill>
                  <a:schemeClr val="tx1">
                    <a:lumMod val="65000"/>
                    <a:lumOff val="35000"/>
                  </a:schemeClr>
                </a:solidFill>
                <a:latin typeface="+mn-ea"/>
              </a:rPr>
              <a:t>4-2</a:t>
            </a:r>
            <a:r>
              <a:rPr lang="zh-CN" altLang="en-US" sz="2000" kern="100" dirty="0">
                <a:solidFill>
                  <a:schemeClr val="tx1">
                    <a:lumMod val="65000"/>
                    <a:lumOff val="35000"/>
                  </a:schemeClr>
                </a:solidFill>
                <a:latin typeface="+mn-ea"/>
              </a:rPr>
              <a:t>所示，假设有一个物流公司，它有储藏货物的仓库若干个，每天来来往往有成千上万的货物要发送到全国各地，如果拿回来的货物乱七八糟的堆放的话，发货的时候麻烦就大了，发货人员不仅仅要一个仓库一个仓库去找，而且要一个货架一个货架的翻，这样效率肯定是极其低下的，匆忙之下也有可能将货物搞错。为了提高效率，老板肯定要想办法进行改进，首先把各个仓库分类，例如仓库</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是发往江苏和上海的货物，仓库</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是发往北京的货物，仓库</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是发往深圳的货物，仓库</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是发往西安的。其次，货物进来前要根据目的地贴上统一规格的标签，例如</a:t>
            </a:r>
            <a:r>
              <a:rPr lang="en-US" altLang="zh-CN" sz="2000" kern="100" dirty="0">
                <a:solidFill>
                  <a:schemeClr val="tx1">
                    <a:lumMod val="65000"/>
                    <a:lumOff val="35000"/>
                  </a:schemeClr>
                </a:solidFill>
                <a:latin typeface="+mn-ea"/>
              </a:rPr>
              <a:t>HD1000-HD2009</a:t>
            </a:r>
            <a:r>
              <a:rPr lang="zh-CN" altLang="en-US" sz="2000" kern="100" dirty="0">
                <a:solidFill>
                  <a:schemeClr val="tx1">
                    <a:lumMod val="65000"/>
                    <a:lumOff val="35000"/>
                  </a:schemeClr>
                </a:solidFill>
                <a:latin typeface="+mn-ea"/>
              </a:rPr>
              <a:t>的货物放在仓库</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内。这样，发货的时候，只要根据标签就能方便的分辨出货物在哪个仓库的哪个货架，应该装上发往哪个地区的货车，一切井然有序。</a:t>
            </a:r>
          </a:p>
        </p:txBody>
      </p:sp>
    </p:spTree>
    <p:extLst>
      <p:ext uri="{BB962C8B-B14F-4D97-AF65-F5344CB8AC3E}">
        <p14:creationId xmlns:p14="http://schemas.microsoft.com/office/powerpoint/2010/main" val="42396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sp>
        <p:nvSpPr>
          <p:cNvPr id="4" name="矩形 3"/>
          <p:cNvSpPr/>
          <p:nvPr/>
        </p:nvSpPr>
        <p:spPr>
          <a:xfrm>
            <a:off x="1295636" y="1293604"/>
            <a:ext cx="6552728" cy="2862322"/>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类似</a:t>
            </a:r>
            <a:r>
              <a:rPr lang="zh-CN" altLang="en-US" sz="2000" kern="100" dirty="0">
                <a:solidFill>
                  <a:schemeClr val="tx1">
                    <a:lumMod val="65000"/>
                    <a:lumOff val="35000"/>
                  </a:schemeClr>
                </a:solidFill>
                <a:latin typeface="+mn-ea"/>
              </a:rPr>
              <a:t>的，各个存储空间就像物流公司的仓库一样，有的是存放程序代码的，有的是用来存放数据的。</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对各个存储单元进行了统一的编址，确定了各个存储单元在存储空间中的绝对位置，在放置代码或者数据的时候，根据它们的类型进行分配，决定究竟放在哪个区域，并记录下了它们的地址，这样需要用到的时候只要根据这些地址就能很方便的找到所需要的内容，而记录下如何分配存储空间内容的就是</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a:t>
            </a:r>
            <a:r>
              <a:rPr lang="en-US" altLang="zh-CN" sz="2000" kern="100" dirty="0">
                <a:solidFill>
                  <a:schemeClr val="tx1">
                    <a:lumMod val="65000"/>
                    <a:lumOff val="35000"/>
                  </a:schemeClr>
                </a:solidFill>
                <a:latin typeface="+mn-ea"/>
              </a:rPr>
              <a:t>CMD</a:t>
            </a:r>
            <a:r>
              <a:rPr lang="zh-CN" altLang="en-US" sz="2000" kern="100" dirty="0">
                <a:solidFill>
                  <a:schemeClr val="tx1">
                    <a:lumMod val="65000"/>
                    <a:lumOff val="35000"/>
                  </a:schemeClr>
                </a:solidFill>
                <a:latin typeface="+mn-ea"/>
              </a:rPr>
              <a:t>文件的内容和如何编写的将在稍后会做详细的讲解。</a:t>
            </a:r>
          </a:p>
        </p:txBody>
      </p:sp>
    </p:spTree>
    <p:extLst>
      <p:ext uri="{BB962C8B-B14F-4D97-AF65-F5344CB8AC3E}">
        <p14:creationId xmlns:p14="http://schemas.microsoft.com/office/powerpoint/2010/main" val="3552241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pic>
        <p:nvPicPr>
          <p:cNvPr id="3074" name="Picture 2" descr="C:\Users\Administrator\AppData\Local\Temp\ksohtml\wpsDFDA.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85338"/>
            <a:ext cx="4662264" cy="370263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73939" y="4595688"/>
            <a:ext cx="3161442" cy="396583"/>
          </a:xfrm>
          <a:prstGeom prst="rect">
            <a:avLst/>
          </a:prstGeom>
        </p:spPr>
        <p:txBody>
          <a:bodyPr wrap="none">
            <a:spAutoFit/>
          </a:bodyPr>
          <a:lstStyle/>
          <a:p>
            <a:pPr algn="ctr">
              <a:lnSpc>
                <a:spcPct val="120000"/>
              </a:lnSpc>
            </a:pPr>
            <a:r>
              <a:rPr lang="zh-CN" altLang="en-US" kern="100" dirty="0" smtClean="0">
                <a:latin typeface="+mn-ea"/>
              </a:rPr>
              <a:t>图</a:t>
            </a:r>
            <a:r>
              <a:rPr lang="en-US" altLang="zh-CN" kern="100" dirty="0" smtClean="0">
                <a:latin typeface="+mn-ea"/>
              </a:rPr>
              <a:t>4-2 </a:t>
            </a:r>
            <a:r>
              <a:rPr lang="zh-CN" altLang="en-US" kern="100" dirty="0" smtClean="0">
                <a:latin typeface="+mn-ea"/>
              </a:rPr>
              <a:t>映像和统一编址的理解</a:t>
            </a:r>
            <a:endParaRPr lang="zh-CN" altLang="en-US" kern="100" dirty="0">
              <a:latin typeface="+mn-ea"/>
            </a:endParaRPr>
          </a:p>
        </p:txBody>
      </p:sp>
      <p:sp>
        <p:nvSpPr>
          <p:cNvPr id="5" name="矩形 4"/>
          <p:cNvSpPr/>
          <p:nvPr/>
        </p:nvSpPr>
        <p:spPr>
          <a:xfrm>
            <a:off x="4985792" y="1126592"/>
            <a:ext cx="3942184" cy="3748719"/>
          </a:xfrm>
          <a:prstGeom prst="rect">
            <a:avLst/>
          </a:prstGeom>
        </p:spPr>
        <p:txBody>
          <a:bodyPr wrap="square">
            <a:spAutoFit/>
          </a:bodyPr>
          <a:lstStyle/>
          <a:p>
            <a:pPr indent="266700" algn="just">
              <a:lnSpc>
                <a:spcPct val="120000"/>
              </a:lnSpc>
            </a:pPr>
            <a:r>
              <a:rPr lang="zh-CN" altLang="en-US" kern="100" dirty="0" smtClean="0">
                <a:solidFill>
                  <a:schemeClr val="tx1">
                    <a:lumMod val="65000"/>
                    <a:lumOff val="35000"/>
                  </a:schemeClr>
                </a:solidFill>
                <a:latin typeface="+mn-ea"/>
              </a:rPr>
              <a:t>  下面</a:t>
            </a:r>
            <a:r>
              <a:rPr lang="zh-CN" altLang="en-US" kern="100" dirty="0">
                <a:solidFill>
                  <a:schemeClr val="tx1">
                    <a:lumMod val="65000"/>
                    <a:lumOff val="35000"/>
                  </a:schemeClr>
                </a:solidFill>
                <a:latin typeface="+mn-ea"/>
              </a:rPr>
              <a:t>来解释一下什么是映像。“映像”用英文单词来表示是“</a:t>
            </a:r>
            <a:r>
              <a:rPr lang="en-US" altLang="zh-CN" kern="100" dirty="0">
                <a:solidFill>
                  <a:schemeClr val="tx1">
                    <a:lumMod val="65000"/>
                    <a:lumOff val="35000"/>
                  </a:schemeClr>
                </a:solidFill>
                <a:latin typeface="+mn-ea"/>
              </a:rPr>
              <a:t>Map”</a:t>
            </a:r>
            <a:r>
              <a:rPr lang="zh-CN" altLang="en-US" kern="100" dirty="0">
                <a:solidFill>
                  <a:schemeClr val="tx1">
                    <a:lumMod val="65000"/>
                    <a:lumOff val="35000"/>
                  </a:schemeClr>
                </a:solidFill>
                <a:latin typeface="+mn-ea"/>
              </a:rPr>
              <a:t>，“</a:t>
            </a:r>
            <a:r>
              <a:rPr lang="en-US" altLang="zh-CN" kern="100" dirty="0">
                <a:solidFill>
                  <a:schemeClr val="tx1">
                    <a:lumMod val="65000"/>
                    <a:lumOff val="35000"/>
                  </a:schemeClr>
                </a:solidFill>
                <a:latin typeface="+mn-ea"/>
              </a:rPr>
              <a:t>Map”</a:t>
            </a:r>
            <a:r>
              <a:rPr lang="zh-CN" altLang="en-US" kern="100" dirty="0">
                <a:solidFill>
                  <a:schemeClr val="tx1">
                    <a:lumMod val="65000"/>
                    <a:lumOff val="35000"/>
                  </a:schemeClr>
                </a:solidFill>
                <a:latin typeface="+mn-ea"/>
              </a:rPr>
              <a:t>在中文里又是“地图”的意思。在地图上，建筑物都有自己详细的地址，根据地图的指引，按照地址，就能找到相应的地方。类似的，当存储器单元的地址在设计时都确定下来后，就形成了存储器的“地图”，也就是存储器映像，根据存储单元的地址，就能找到相应的存储单元。</a:t>
            </a:r>
          </a:p>
        </p:txBody>
      </p:sp>
    </p:spTree>
    <p:extLst>
      <p:ext uri="{BB962C8B-B14F-4D97-AF65-F5344CB8AC3E}">
        <p14:creationId xmlns:p14="http://schemas.microsoft.com/office/powerpoint/2010/main" val="164198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F28335</a:t>
            </a:r>
            <a:r>
              <a:rPr lang="zh-CN" altLang="en-US" dirty="0" smtClean="0"/>
              <a:t>的存储器</a:t>
            </a:r>
            <a:r>
              <a:rPr lang="en-US" altLang="zh-CN" dirty="0"/>
              <a:t>·</a:t>
            </a:r>
            <a:r>
              <a:rPr lang="zh-CN" altLang="en-US" dirty="0" smtClean="0"/>
              <a:t>映像</a:t>
            </a:r>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31640" y="772693"/>
            <a:ext cx="3240360" cy="41302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73564" y="4119383"/>
            <a:ext cx="3930884" cy="396583"/>
          </a:xfrm>
          <a:prstGeom prst="rect">
            <a:avLst/>
          </a:prstGeom>
        </p:spPr>
        <p:txBody>
          <a:bodyPr wrap="none">
            <a:spAutoFit/>
          </a:bodyPr>
          <a:lstStyle/>
          <a:p>
            <a:pPr algn="ctr">
              <a:lnSpc>
                <a:spcPct val="120000"/>
              </a:lnSpc>
            </a:pPr>
            <a:r>
              <a:rPr lang="zh-CN" altLang="en-US" kern="100" dirty="0">
                <a:latin typeface="+mn-ea"/>
              </a:rPr>
              <a:t>图</a:t>
            </a:r>
            <a:r>
              <a:rPr lang="en-US" altLang="zh-CN" kern="100" dirty="0">
                <a:latin typeface="+mn-ea"/>
              </a:rPr>
              <a:t>4-3 TMS320F28335</a:t>
            </a:r>
            <a:r>
              <a:rPr lang="zh-CN" altLang="en-US" kern="100" dirty="0">
                <a:latin typeface="+mn-ea"/>
              </a:rPr>
              <a:t>的存储器映像</a:t>
            </a:r>
          </a:p>
        </p:txBody>
      </p:sp>
      <p:sp>
        <p:nvSpPr>
          <p:cNvPr id="8" name="矩形 7"/>
          <p:cNvSpPr/>
          <p:nvPr/>
        </p:nvSpPr>
        <p:spPr>
          <a:xfrm>
            <a:off x="4461018" y="4477149"/>
            <a:ext cx="4355976" cy="362792"/>
          </a:xfrm>
          <a:prstGeom prst="rect">
            <a:avLst/>
          </a:prstGeom>
        </p:spPr>
        <p:txBody>
          <a:bodyPr wrap="square">
            <a:spAutoFit/>
          </a:bodyPr>
          <a:lstStyle/>
          <a:p>
            <a:pPr indent="266700" algn="just">
              <a:lnSpc>
                <a:spcPct val="120000"/>
              </a:lnSpc>
            </a:pPr>
            <a:r>
              <a:rPr lang="zh-CN" altLang="en-US" sz="1600" kern="100" dirty="0" smtClean="0">
                <a:solidFill>
                  <a:schemeClr val="tx1">
                    <a:lumMod val="65000"/>
                    <a:lumOff val="35000"/>
                  </a:schemeClr>
                </a:solidFill>
                <a:latin typeface="+mn-ea"/>
              </a:rPr>
              <a:t>（此处可右键选择“放大”功能查看图像</a:t>
            </a:r>
            <a:r>
              <a:rPr lang="zh-CN" altLang="en-US" sz="16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308909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6867</Words>
  <Application>Microsoft Office PowerPoint</Application>
  <PresentationFormat>全屏显示(16:9)</PresentationFormat>
  <Paragraphs>635</Paragraphs>
  <Slides>47</Slides>
  <Notes>47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Kozuka Gothic Pr6N B</vt:lpstr>
      <vt:lpstr>宋体</vt:lpstr>
      <vt:lpstr>微软雅黑</vt:lpstr>
      <vt:lpstr>Arial</vt:lpstr>
      <vt:lpstr>Calibri</vt:lpstr>
      <vt:lpstr>Impact</vt:lpstr>
      <vt:lpstr>Verdana</vt:lpstr>
      <vt:lpstr>Wingdings</vt:lpstr>
      <vt:lpstr>1_Office 主题​​</vt:lpstr>
      <vt:lpstr>PowerPoint 演示文稿</vt:lpstr>
      <vt:lpstr>寄存器的C语言访问</vt:lpstr>
      <vt:lpstr>F28335的存储器·结构</vt:lpstr>
      <vt:lpstr>F28335的存储器·结构</vt:lpstr>
      <vt:lpstr>F28335的存储器·映像</vt:lpstr>
      <vt:lpstr>F28335的存储器·映像</vt:lpstr>
      <vt:lpstr>F28335的存储器·映像</vt:lpstr>
      <vt:lpstr>F28335的存储器·映像</vt:lpstr>
      <vt:lpstr>F28335的存储器·映像</vt:lpstr>
      <vt:lpstr>F28335的存储器·映像</vt:lpstr>
      <vt:lpstr>F28335的存储器·映像</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F28335的存储器·特点</vt:lpstr>
      <vt:lpstr>CMD文件</vt:lpstr>
      <vt:lpstr>CMD文件·COFF格式和段的概念</vt:lpstr>
      <vt:lpstr>CMD文件·COFF格式和段的概念</vt:lpstr>
      <vt:lpstr>CMD文件·C语言生成的段</vt:lpstr>
      <vt:lpstr>CMD文件·C语言生成的段</vt:lpstr>
      <vt:lpstr>CMD文件·C语言生成的段</vt:lpstr>
      <vt:lpstr>CMD文件·C语言生成的段</vt:lpstr>
      <vt:lpstr>CMD文件·C语言生成的段</vt:lpstr>
      <vt:lpstr>CMD文件·C语言生成的段</vt:lpstr>
      <vt:lpstr>CMD文件·C语言生成的段</vt:lpstr>
      <vt:lpstr>CMD文件·C语言生成的段</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CMD文件·CMD文件的编写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581</cp:revision>
  <dcterms:created xsi:type="dcterms:W3CDTF">2016-12-11T00:22:34Z</dcterms:created>
  <dcterms:modified xsi:type="dcterms:W3CDTF">2017-09-08T01:40:07Z</dcterms:modified>
</cp:coreProperties>
</file>