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91" r:id="rId3"/>
    <p:sldId id="353" r:id="rId4"/>
    <p:sldId id="426" r:id="rId5"/>
    <p:sldId id="427" r:id="rId6"/>
    <p:sldId id="383" r:id="rId7"/>
    <p:sldId id="428" r:id="rId8"/>
    <p:sldId id="429" r:id="rId9"/>
    <p:sldId id="430" r:id="rId10"/>
    <p:sldId id="431" r:id="rId11"/>
    <p:sldId id="432" r:id="rId12"/>
    <p:sldId id="433" r:id="rId13"/>
    <p:sldId id="434" r:id="rId14"/>
    <p:sldId id="435" r:id="rId15"/>
    <p:sldId id="436" r:id="rId16"/>
    <p:sldId id="437" r:id="rId17"/>
    <p:sldId id="438" r:id="rId18"/>
    <p:sldId id="439" r:id="rId19"/>
    <p:sldId id="440" r:id="rId20"/>
    <p:sldId id="441" r:id="rId21"/>
    <p:sldId id="442" r:id="rId22"/>
    <p:sldId id="443" r:id="rId23"/>
    <p:sldId id="444" r:id="rId24"/>
    <p:sldId id="445" r:id="rId25"/>
    <p:sldId id="446" r:id="rId2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6" autoAdjust="0"/>
    <p:restoredTop sz="99632" autoAdjust="0"/>
  </p:normalViewPr>
  <p:slideViewPr>
    <p:cSldViewPr>
      <p:cViewPr varScale="1">
        <p:scale>
          <a:sx n="151" d="100"/>
          <a:sy n="151" d="100"/>
        </p:scale>
        <p:origin x="492" y="138"/>
      </p:cViewPr>
      <p:guideLst>
        <p:guide orient="horz" pos="1620"/>
        <p:guide pos="2880"/>
      </p:guideLst>
    </p:cSldViewPr>
  </p:slideViewPr>
  <p:notesTextViewPr>
    <p:cViewPr>
      <p:scale>
        <a:sx n="1" d="1"/>
        <a:sy n="1" d="1"/>
      </p:scale>
      <p:origin x="0" y="0"/>
    </p:cViewPr>
  </p:notesTextViewPr>
  <p:sorterViewPr>
    <p:cViewPr>
      <p:scale>
        <a:sx n="60" d="100"/>
        <a:sy n="6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38A702-CEA7-413B-8D8B-CA3DFDC33490}" type="datetimeFigureOut">
              <a:rPr lang="zh-CN" altLang="en-US" smtClean="0"/>
              <a:t>2017-09-08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54EF16-2C2F-4878-9027-FCDB2D58A63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23</a:t>
            </a:fld>
            <a:endParaRPr lang="zh-CN" altLang="en-US"/>
          </a:p>
        </p:txBody>
      </p:sp>
    </p:spTree>
    <p:extLst>
      <p:ext uri="{BB962C8B-B14F-4D97-AF65-F5344CB8AC3E}">
        <p14:creationId xmlns:p14="http://schemas.microsoft.com/office/powerpoint/2010/main" val="5080062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24</a:t>
            </a:fld>
            <a:endParaRPr lang="zh-CN" altLang="en-US"/>
          </a:p>
        </p:txBody>
      </p:sp>
    </p:spTree>
    <p:extLst>
      <p:ext uri="{BB962C8B-B14F-4D97-AF65-F5344CB8AC3E}">
        <p14:creationId xmlns:p14="http://schemas.microsoft.com/office/powerpoint/2010/main" val="42092392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25</a:t>
            </a:fld>
            <a:endParaRPr lang="zh-CN" altLang="en-US"/>
          </a:p>
        </p:txBody>
      </p:sp>
    </p:spTree>
    <p:extLst>
      <p:ext uri="{BB962C8B-B14F-4D97-AF65-F5344CB8AC3E}">
        <p14:creationId xmlns:p14="http://schemas.microsoft.com/office/powerpoint/2010/main" val="233829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7200" y="4772508"/>
            <a:ext cx="2133600" cy="273844"/>
          </a:xfrm>
        </p:spPr>
        <p:txBody>
          <a:bodyPr/>
          <a:lstStyle/>
          <a:p>
            <a:fld id="{530820CF-B880-4189-942D-D702A7CBA730}" type="datetimeFigureOut">
              <a:rPr lang="zh-CN" altLang="en-US" smtClean="0">
                <a:solidFill>
                  <a:prstClr val="black">
                    <a:tint val="75000"/>
                  </a:prstClr>
                </a:solidFill>
              </a:rPr>
              <a:t>2017-09-08</a:t>
            </a:fld>
            <a:endParaRPr lang="zh-CN" altLang="en-US">
              <a:solidFill>
                <a:prstClr val="black">
                  <a:tint val="75000"/>
                </a:prstClr>
              </a:solidFill>
            </a:endParaRPr>
          </a:p>
        </p:txBody>
      </p:sp>
      <p:sp>
        <p:nvSpPr>
          <p:cNvPr id="4" name="页脚占位符 3"/>
          <p:cNvSpPr>
            <a:spLocks noGrp="1"/>
          </p:cNvSpPr>
          <p:nvPr>
            <p:ph type="ftr" sz="quarter" idx="11"/>
          </p:nvPr>
        </p:nvSpPr>
        <p:spPr>
          <a:xfrm>
            <a:off x="3086690" y="4772508"/>
            <a:ext cx="2895600" cy="273844"/>
          </a:xfrm>
        </p:spPr>
        <p:txBody>
          <a:bodyPr vert="horz" lIns="76618" tIns="38309" rIns="76618" bIns="38309" rtlCol="0" anchor="ctr"/>
          <a:lstStyle>
            <a:lvl1pPr>
              <a:defRPr lang="en-US" altLang="zh-CN" smtClean="0">
                <a:solidFill>
                  <a:prstClr val="white">
                    <a:lumMod val="65000"/>
                  </a:prstClr>
                </a:solidFill>
                <a:latin typeface="Calibri" panose="020F0502020204030204"/>
              </a:defRPr>
            </a:lvl1pPr>
          </a:lstStyle>
          <a:p>
            <a:endParaRPr lang="zh-CN" altLang="en-US"/>
          </a:p>
        </p:txBody>
      </p:sp>
      <p:sp>
        <p:nvSpPr>
          <p:cNvPr id="22" name="灯片编号占位符 4"/>
          <p:cNvSpPr>
            <a:spLocks noGrp="1"/>
          </p:cNvSpPr>
          <p:nvPr>
            <p:ph type="sldNum" sz="quarter" idx="12"/>
          </p:nvPr>
        </p:nvSpPr>
        <p:spPr>
          <a:xfrm>
            <a:off x="6948573" y="4763842"/>
            <a:ext cx="1388046" cy="282500"/>
          </a:xfrm>
        </p:spPr>
        <p:txBody>
          <a:bodyPr vert="horz" lIns="102156" tIns="51076" rIns="102156" bIns="51076" rtlCol="0" anchor="ctr"/>
          <a:lstStyle>
            <a:lvl1pPr algn="r">
              <a:defRPr lang="zh-CN" altLang="en-US" smtClean="0"/>
            </a:lvl1pPr>
          </a:lstStyle>
          <a:p>
            <a:fld id="{0C913308-F349-4B6D-A68A-DD1791B4A57B}" type="slidenum">
              <a:rPr>
                <a:solidFill>
                  <a:prstClr val="black">
                    <a:tint val="75000"/>
                  </a:prstClr>
                </a:solidFill>
              </a:rPr>
              <a:t>‹#›</a:t>
            </a:fld>
            <a:endParaRPr>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2_仅标题">
    <p:spTree>
      <p:nvGrpSpPr>
        <p:cNvPr id="1" name=""/>
        <p:cNvGrpSpPr/>
        <p:nvPr/>
      </p:nvGrpSpPr>
      <p:grpSpPr>
        <a:xfrm>
          <a:off x="0" y="0"/>
          <a:ext cx="0" cy="0"/>
          <a:chOff x="0" y="0"/>
          <a:chExt cx="0" cy="0"/>
        </a:xfrm>
      </p:grpSpPr>
      <p:sp>
        <p:nvSpPr>
          <p:cNvPr id="2" name="标题 1"/>
          <p:cNvSpPr>
            <a:spLocks noGrp="1"/>
          </p:cNvSpPr>
          <p:nvPr>
            <p:ph type="title"/>
          </p:nvPr>
        </p:nvSpPr>
        <p:spPr>
          <a:xfrm>
            <a:off x="906977" y="267494"/>
            <a:ext cx="5897272" cy="330507"/>
          </a:xfrm>
        </p:spPr>
        <p:txBody>
          <a:bodyPr vert="horz" lIns="68580" tIns="34290" rIns="68580" bIns="34290" rtlCol="0" anchor="ctr">
            <a:noAutofit/>
          </a:bodyPr>
          <a:lstStyle>
            <a:lvl1pPr algn="l">
              <a:defRPr lang="zh-CN" altLang="en-US" sz="2000" b="0" i="0" baseline="0" dirty="0">
                <a:solidFill>
                  <a:schemeClr val="tx1">
                    <a:lumMod val="65000"/>
                    <a:lumOff val="35000"/>
                  </a:schemeClr>
                </a:solidFill>
                <a:effectLst/>
                <a:latin typeface="微软雅黑" panose="020B0503020204020204" pitchFamily="34" charset="-122"/>
                <a:ea typeface="微软雅黑" panose="020B0503020204020204" pitchFamily="34" charset="-122"/>
              </a:defRPr>
            </a:lvl1pPr>
          </a:lstStyle>
          <a:p>
            <a:pPr lvl="0" defTabSz="514350">
              <a:lnSpc>
                <a:spcPct val="90000"/>
              </a:lnSpc>
            </a:pPr>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t>2017-09-08</a:t>
            </a:fld>
            <a:endParaRPr lang="zh-CN" altLang="en-US">
              <a:solidFill>
                <a:prstClr val="black">
                  <a:tint val="75000"/>
                </a:prstClr>
              </a:solidFill>
            </a:endParaRPr>
          </a:p>
        </p:txBody>
      </p:sp>
      <p:sp>
        <p:nvSpPr>
          <p:cNvPr id="4" name="页脚占位符 3"/>
          <p:cNvSpPr>
            <a:spLocks noGrp="1"/>
          </p:cNvSpPr>
          <p:nvPr>
            <p:ph type="ftr" sz="quarter" idx="11"/>
          </p:nvPr>
        </p:nvSpPr>
        <p:spPr>
          <a:xfrm>
            <a:off x="3124200" y="4791015"/>
            <a:ext cx="2895600" cy="273844"/>
          </a:xfrm>
        </p:spPr>
        <p:txBody>
          <a:bodyPr/>
          <a:lstStyle>
            <a:lvl1pPr>
              <a:defRPr sz="1050"/>
            </a:lvl1p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a:xfrm>
            <a:off x="7452320" y="4788216"/>
            <a:ext cx="1224136" cy="304675"/>
          </a:xfrm>
        </p:spPr>
        <p:txBody>
          <a:bodyPr/>
          <a:lstStyle>
            <a:lvl1pPr algn="ctr">
              <a:defRPr sz="1400">
                <a:latin typeface="Impact" panose="020B0806030902050204" pitchFamily="34" charset="0"/>
              </a:defRPr>
            </a:lvl1pPr>
          </a:lstStyle>
          <a:p>
            <a:fld id="{0C913308-F349-4B6D-A68A-DD1791B4A57B}" type="slidenum">
              <a:rPr lang="zh-CN" altLang="en-US" smtClean="0">
                <a:solidFill>
                  <a:prstClr val="black">
                    <a:tint val="75000"/>
                  </a:prstClr>
                </a:solidFill>
              </a:rPr>
              <a:t>‹#›</a:t>
            </a:fld>
            <a:endParaRPr lang="zh-CN" altLang="en-US">
              <a:solidFill>
                <a:prstClr val="black">
                  <a:tint val="75000"/>
                </a:prstClr>
              </a:solidFill>
            </a:endParaRPr>
          </a:p>
        </p:txBody>
      </p:sp>
      <p:cxnSp>
        <p:nvCxnSpPr>
          <p:cNvPr id="12" name="直接连接符 11"/>
          <p:cNvCxnSpPr/>
          <p:nvPr/>
        </p:nvCxnSpPr>
        <p:spPr>
          <a:xfrm flipV="1">
            <a:off x="953128" y="654062"/>
            <a:ext cx="7859428" cy="1"/>
          </a:xfrm>
          <a:prstGeom prst="line">
            <a:avLst/>
          </a:prstGeom>
          <a:ln w="15875" cmpd="sng">
            <a:solidFill>
              <a:schemeClr val="accent1"/>
            </a:solidFill>
          </a:ln>
          <a:effectLst/>
        </p:spPr>
        <p:style>
          <a:lnRef idx="2">
            <a:schemeClr val="accent1"/>
          </a:lnRef>
          <a:fillRef idx="0">
            <a:schemeClr val="accent1"/>
          </a:fillRef>
          <a:effectRef idx="1">
            <a:schemeClr val="accent1"/>
          </a:effectRef>
          <a:fontRef idx="minor">
            <a:schemeClr val="tx1"/>
          </a:fontRef>
        </p:style>
      </p:cxnSp>
      <p:grpSp>
        <p:nvGrpSpPr>
          <p:cNvPr id="14" name="组合 13"/>
          <p:cNvGrpSpPr/>
          <p:nvPr/>
        </p:nvGrpSpPr>
        <p:grpSpPr>
          <a:xfrm>
            <a:off x="395576" y="248444"/>
            <a:ext cx="396000" cy="396000"/>
            <a:chOff x="406574" y="236732"/>
            <a:chExt cx="612048" cy="593261"/>
          </a:xfrm>
        </p:grpSpPr>
        <p:sp>
          <p:nvSpPr>
            <p:cNvPr id="15" name="矩形 14"/>
            <p:cNvSpPr/>
            <p:nvPr userDrawn="1"/>
          </p:nvSpPr>
          <p:spPr>
            <a:xfrm>
              <a:off x="406574" y="236732"/>
              <a:ext cx="504000" cy="5040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矩形 15"/>
            <p:cNvSpPr/>
            <p:nvPr userDrawn="1"/>
          </p:nvSpPr>
          <p:spPr>
            <a:xfrm>
              <a:off x="694606" y="512239"/>
              <a:ext cx="324016" cy="3177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cSld>
  <p:clrMapOvr>
    <a:masterClrMapping/>
  </p:clrMapOvr>
  <p:transition spd="slow" advTm="11000">
    <p:pull/>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102156" tIns="51076" rIns="102156" bIns="51076"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63"/>
            <a:ext cx="8229600" cy="3394472"/>
          </a:xfrm>
          <a:prstGeom prst="rect">
            <a:avLst/>
          </a:prstGeom>
        </p:spPr>
        <p:txBody>
          <a:bodyPr vert="horz" lIns="102156" tIns="51076" rIns="102156" bIns="51076"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4767264"/>
            <a:ext cx="2133600" cy="273844"/>
          </a:xfrm>
          <a:prstGeom prst="rect">
            <a:avLst/>
          </a:prstGeom>
        </p:spPr>
        <p:txBody>
          <a:bodyPr vert="horz" lIns="102156" tIns="51076" rIns="102156" bIns="51076" rtlCol="0" anchor="ctr"/>
          <a:lstStyle>
            <a:lvl1pPr algn="l">
              <a:defRPr sz="1300">
                <a:solidFill>
                  <a:schemeClr val="tx1">
                    <a:tint val="75000"/>
                  </a:schemeClr>
                </a:solidFill>
              </a:defRPr>
            </a:lvl1pPr>
          </a:lstStyle>
          <a:p>
            <a:fld id="{530820CF-B880-4189-942D-D702A7CBA730}" type="datetimeFigureOut">
              <a:rPr lang="zh-CN" altLang="en-US" smtClean="0">
                <a:solidFill>
                  <a:prstClr val="black">
                    <a:tint val="75000"/>
                  </a:prstClr>
                </a:solidFill>
              </a:rPr>
              <a:t>2017-09-08</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4"/>
            <a:ext cx="2895600" cy="273844"/>
          </a:xfrm>
          <a:prstGeom prst="rect">
            <a:avLst/>
          </a:prstGeom>
        </p:spPr>
        <p:txBody>
          <a:bodyPr vert="horz" lIns="102156" tIns="51076" rIns="102156" bIns="51076" rtlCol="0" anchor="ctr"/>
          <a:lstStyle>
            <a:lvl1pPr algn="ctr">
              <a:defRPr sz="13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102156" tIns="51076" rIns="102156" bIns="51076" rtlCol="0" anchor="ctr"/>
          <a:lstStyle>
            <a:lvl1pPr algn="r">
              <a:defRPr sz="1300">
                <a:solidFill>
                  <a:schemeClr val="tx1">
                    <a:tint val="75000"/>
                  </a:schemeClr>
                </a:solidFill>
              </a:defRPr>
            </a:lvl1pPr>
          </a:lstStyle>
          <a:p>
            <a:fld id="{0C913308-F349-4B6D-A68A-DD1791B4A57B}" type="slidenum">
              <a:rPr lang="zh-CN" altLang="en-US" smtClean="0">
                <a:solidFill>
                  <a:prstClr val="black">
                    <a:tint val="75000"/>
                  </a:prstClr>
                </a:solidFill>
              </a:rPr>
              <a:t>‹#›</a:t>
            </a:fld>
            <a:endParaRPr lang="zh-CN" altLang="en-US">
              <a:solidFill>
                <a:prstClr val="black">
                  <a:tint val="75000"/>
                </a:prstClr>
              </a:solidFill>
            </a:endParaRPr>
          </a:p>
        </p:txBody>
      </p:sp>
      <p:pic>
        <p:nvPicPr>
          <p:cNvPr id="7" name="图片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timing>
    <p:tnLst>
      <p:par>
        <p:cTn id="1" dur="indefinite" restart="never" nodeType="tmRoot"/>
      </p:par>
    </p:tnLst>
  </p:timing>
  <p:txStyles>
    <p:titleStyle>
      <a:lvl1pPr algn="ctr" defTabSz="1022985" rtl="0" eaLnBrk="1" latinLnBrk="0" hangingPunct="1">
        <a:spcBef>
          <a:spcPct val="0"/>
        </a:spcBef>
        <a:buNone/>
        <a:defRPr sz="5000" kern="1200">
          <a:solidFill>
            <a:schemeClr val="tx1"/>
          </a:solidFill>
          <a:latin typeface="+mj-lt"/>
          <a:ea typeface="+mj-ea"/>
          <a:cs typeface="+mj-cs"/>
        </a:defRPr>
      </a:lvl1pPr>
    </p:titleStyle>
    <p:bodyStyle>
      <a:lvl1pPr marL="383540" indent="-383540" algn="l" defTabSz="10229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1pPr>
      <a:lvl2pPr marL="831215" indent="-320040" algn="l" defTabSz="1022985"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78890" indent="-255905" algn="l" defTabSz="102298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790700" indent="-255905" algn="l" defTabSz="10229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4pPr>
      <a:lvl5pPr marL="2302510" indent="-255905" algn="l" defTabSz="10229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5pPr>
      <a:lvl6pPr marL="2813685" indent="-255905" algn="l" defTabSz="10229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6pPr>
      <a:lvl7pPr marL="3325495" indent="-255905" algn="l" defTabSz="10229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7pPr>
      <a:lvl8pPr marL="3837305" indent="-255905" algn="l" defTabSz="10229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8pPr>
      <a:lvl9pPr marL="4349115" indent="-255905" algn="l" defTabSz="10229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9pPr>
    </p:bodyStyle>
    <p:otherStyle>
      <a:defPPr>
        <a:defRPr lang="zh-CN"/>
      </a:defPPr>
      <a:lvl1pPr marL="0" algn="l" defTabSz="1022985" rtl="0" eaLnBrk="1" latinLnBrk="0" hangingPunct="1">
        <a:defRPr sz="2000" kern="1200">
          <a:solidFill>
            <a:schemeClr val="tx1"/>
          </a:solidFill>
          <a:latin typeface="+mn-lt"/>
          <a:ea typeface="+mn-ea"/>
          <a:cs typeface="+mn-cs"/>
        </a:defRPr>
      </a:lvl1pPr>
      <a:lvl2pPr marL="511810" algn="l" defTabSz="1022985" rtl="0" eaLnBrk="1" latinLnBrk="0" hangingPunct="1">
        <a:defRPr sz="2000" kern="1200">
          <a:solidFill>
            <a:schemeClr val="tx1"/>
          </a:solidFill>
          <a:latin typeface="+mn-lt"/>
          <a:ea typeface="+mn-ea"/>
          <a:cs typeface="+mn-cs"/>
        </a:defRPr>
      </a:lvl2pPr>
      <a:lvl3pPr marL="1022985" algn="l" defTabSz="1022985" rtl="0" eaLnBrk="1" latinLnBrk="0" hangingPunct="1">
        <a:defRPr sz="2000" kern="1200">
          <a:solidFill>
            <a:schemeClr val="tx1"/>
          </a:solidFill>
          <a:latin typeface="+mn-lt"/>
          <a:ea typeface="+mn-ea"/>
          <a:cs typeface="+mn-cs"/>
        </a:defRPr>
      </a:lvl3pPr>
      <a:lvl4pPr marL="1534795" algn="l" defTabSz="1022985" rtl="0" eaLnBrk="1" latinLnBrk="0" hangingPunct="1">
        <a:defRPr sz="2000" kern="1200">
          <a:solidFill>
            <a:schemeClr val="tx1"/>
          </a:solidFill>
          <a:latin typeface="+mn-lt"/>
          <a:ea typeface="+mn-ea"/>
          <a:cs typeface="+mn-cs"/>
        </a:defRPr>
      </a:lvl4pPr>
      <a:lvl5pPr marL="2046605" algn="l" defTabSz="1022985" rtl="0" eaLnBrk="1" latinLnBrk="0" hangingPunct="1">
        <a:defRPr sz="2000" kern="1200">
          <a:solidFill>
            <a:schemeClr val="tx1"/>
          </a:solidFill>
          <a:latin typeface="+mn-lt"/>
          <a:ea typeface="+mn-ea"/>
          <a:cs typeface="+mn-cs"/>
        </a:defRPr>
      </a:lvl5pPr>
      <a:lvl6pPr marL="2558415" algn="l" defTabSz="1022985" rtl="0" eaLnBrk="1" latinLnBrk="0" hangingPunct="1">
        <a:defRPr sz="2000" kern="1200">
          <a:solidFill>
            <a:schemeClr val="tx1"/>
          </a:solidFill>
          <a:latin typeface="+mn-lt"/>
          <a:ea typeface="+mn-ea"/>
          <a:cs typeface="+mn-cs"/>
        </a:defRPr>
      </a:lvl6pPr>
      <a:lvl7pPr marL="3069590" algn="l" defTabSz="1022985" rtl="0" eaLnBrk="1" latinLnBrk="0" hangingPunct="1">
        <a:defRPr sz="2000" kern="1200">
          <a:solidFill>
            <a:schemeClr val="tx1"/>
          </a:solidFill>
          <a:latin typeface="+mn-lt"/>
          <a:ea typeface="+mn-ea"/>
          <a:cs typeface="+mn-cs"/>
        </a:defRPr>
      </a:lvl7pPr>
      <a:lvl8pPr marL="3581400" algn="l" defTabSz="1022985" rtl="0" eaLnBrk="1" latinLnBrk="0" hangingPunct="1">
        <a:defRPr sz="2000" kern="1200">
          <a:solidFill>
            <a:schemeClr val="tx1"/>
          </a:solidFill>
          <a:latin typeface="+mn-lt"/>
          <a:ea typeface="+mn-ea"/>
          <a:cs typeface="+mn-cs"/>
        </a:defRPr>
      </a:lvl8pPr>
      <a:lvl9pPr marL="4093210" algn="l" defTabSz="1022985"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1.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473750"/>
            <a:ext cx="2761685" cy="2196000"/>
          </a:xfrm>
          <a:custGeom>
            <a:avLst/>
            <a:gdLst/>
            <a:ahLst/>
            <a:cxnLst/>
            <a:rect l="l" t="t" r="r" b="b"/>
            <a:pathLst>
              <a:path w="2761685" h="2196000">
                <a:moveTo>
                  <a:pt x="0" y="0"/>
                </a:moveTo>
                <a:lnTo>
                  <a:pt x="2761685" y="0"/>
                </a:lnTo>
                <a:lnTo>
                  <a:pt x="2318746" y="2196000"/>
                </a:lnTo>
                <a:lnTo>
                  <a:pt x="0" y="21960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4"/>
          <p:cNvSpPr/>
          <p:nvPr/>
        </p:nvSpPr>
        <p:spPr>
          <a:xfrm>
            <a:off x="2548726" y="1473750"/>
            <a:ext cx="6628125" cy="2196000"/>
          </a:xfrm>
          <a:custGeom>
            <a:avLst/>
            <a:gdLst/>
            <a:ahLst/>
            <a:cxnLst/>
            <a:rect l="l" t="t" r="r" b="b"/>
            <a:pathLst>
              <a:path w="6628125" h="2196000">
                <a:moveTo>
                  <a:pt x="442939" y="0"/>
                </a:moveTo>
                <a:lnTo>
                  <a:pt x="6628125" y="0"/>
                </a:lnTo>
                <a:lnTo>
                  <a:pt x="6628125" y="2196000"/>
                </a:lnTo>
                <a:lnTo>
                  <a:pt x="0" y="2196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5580112" y="3084427"/>
            <a:ext cx="1872000" cy="276999"/>
          </a:xfrm>
          <a:prstGeom prst="rect">
            <a:avLst/>
          </a:prstGeom>
          <a:noFill/>
        </p:spPr>
        <p:txBody>
          <a:bodyPr wrap="square" rtlCol="0">
            <a:spAutoFit/>
          </a:bodyPr>
          <a:lstStyle/>
          <a:p>
            <a:r>
              <a:rPr lang="zh-CN" altLang="en-US" sz="1200" dirty="0" smtClean="0">
                <a:solidFill>
                  <a:schemeClr val="bg1"/>
                </a:solidFill>
              </a:rPr>
              <a:t>讲师：顾卫钢</a:t>
            </a:r>
            <a:endParaRPr lang="zh-CN" altLang="en-US" sz="1200" dirty="0">
              <a:solidFill>
                <a:schemeClr val="bg1"/>
              </a:solidFill>
            </a:endParaRPr>
          </a:p>
        </p:txBody>
      </p:sp>
      <p:sp>
        <p:nvSpPr>
          <p:cNvPr id="14" name="KSO_Shape"/>
          <p:cNvSpPr/>
          <p:nvPr/>
        </p:nvSpPr>
        <p:spPr bwMode="auto">
          <a:xfrm>
            <a:off x="5385104" y="3114926"/>
            <a:ext cx="168120" cy="21600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chemeClr val="bg1"/>
              </a:solidFill>
            </a:endParaRPr>
          </a:p>
        </p:txBody>
      </p:sp>
      <p:sp>
        <p:nvSpPr>
          <p:cNvPr id="18" name="TextBox 17"/>
          <p:cNvSpPr txBox="1"/>
          <p:nvPr/>
        </p:nvSpPr>
        <p:spPr>
          <a:xfrm>
            <a:off x="3136897" y="2247254"/>
            <a:ext cx="5902278" cy="561682"/>
          </a:xfrm>
          <a:prstGeom prst="rect">
            <a:avLst/>
          </a:prstGeom>
          <a:noFill/>
        </p:spPr>
        <p:txBody>
          <a:bodyPr wrap="square" lIns="68571" tIns="34285" rIns="68571" bIns="34285" rtlCol="0">
            <a:spAutoFit/>
          </a:bodyPr>
          <a:lstStyle/>
          <a:p>
            <a:pPr algn="ctr"/>
            <a:r>
              <a:rPr lang="zh-CN" altLang="en-US" sz="3200" spc="300" dirty="0">
                <a:solidFill>
                  <a:schemeClr val="bg1"/>
                </a:solidFill>
              </a:rPr>
              <a:t>时钟和系统控制</a:t>
            </a:r>
          </a:p>
        </p:txBody>
      </p:sp>
      <p:grpSp>
        <p:nvGrpSpPr>
          <p:cNvPr id="25" name="组合 24"/>
          <p:cNvGrpSpPr/>
          <p:nvPr/>
        </p:nvGrpSpPr>
        <p:grpSpPr>
          <a:xfrm>
            <a:off x="467544" y="1745324"/>
            <a:ext cx="1652852" cy="1652852"/>
            <a:chOff x="6775328" y="630868"/>
            <a:chExt cx="1652852" cy="1652852"/>
          </a:xfrm>
        </p:grpSpPr>
        <p:sp>
          <p:nvSpPr>
            <p:cNvPr id="26" name="椭圆 25"/>
            <p:cNvSpPr/>
            <p:nvPr/>
          </p:nvSpPr>
          <p:spPr>
            <a:xfrm>
              <a:off x="6775328" y="630868"/>
              <a:ext cx="1652852" cy="1652852"/>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53975">
              <a:gradFill>
                <a:gsLst>
                  <a:gs pos="100000">
                    <a:schemeClr val="bg1">
                      <a:lumMod val="85000"/>
                    </a:schemeClr>
                  </a:gs>
                  <a:gs pos="0">
                    <a:schemeClr val="bg1"/>
                  </a:gs>
                </a:gsLst>
                <a:lin ang="8100000" scaled="0"/>
              </a:grad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sp>
          <p:nvSpPr>
            <p:cNvPr id="27" name="椭圆 26"/>
            <p:cNvSpPr/>
            <p:nvPr/>
          </p:nvSpPr>
          <p:spPr bwMode="auto">
            <a:xfrm>
              <a:off x="6959915" y="815455"/>
              <a:ext cx="1283679" cy="1283679"/>
            </a:xfrm>
            <a:prstGeom prst="ellipse">
              <a:avLst/>
            </a:prstGeom>
            <a:solidFill>
              <a:schemeClr val="accent1"/>
            </a:solidFill>
            <a:ln>
              <a:noFill/>
            </a:ln>
            <a:effectLst>
              <a:innerShdw blurRad="76200" dist="101600" dir="180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71" tIns="34285" rIns="68571" bIns="34285" numCol="1" spcCol="0" rtlCol="0" fromWordArt="0" anchor="ctr" anchorCtr="0" forceAA="0" compatLnSpc="1">
              <a:noAutofit/>
            </a:bodyPr>
            <a:lstStyle/>
            <a:p>
              <a:pPr algn="ctr" defTabSz="685800"/>
              <a:endParaRPr lang="en-US" sz="2100" b="1"/>
            </a:p>
          </p:txBody>
        </p:sp>
        <p:sp>
          <p:nvSpPr>
            <p:cNvPr id="28" name="KSO_Shape"/>
            <p:cNvSpPr>
              <a:spLocks noChangeAspect="1"/>
            </p:cNvSpPr>
            <p:nvPr/>
          </p:nvSpPr>
          <p:spPr bwMode="auto">
            <a:xfrm>
              <a:off x="7214180" y="1164029"/>
              <a:ext cx="775149" cy="586531"/>
            </a:xfrm>
            <a:custGeom>
              <a:avLst/>
              <a:gdLst>
                <a:gd name="T0" fmla="*/ 354414 w 2295525"/>
                <a:gd name="T1" fmla="*/ 1437494 h 1735138"/>
                <a:gd name="T2" fmla="*/ 223983 w 2295525"/>
                <a:gd name="T3" fmla="*/ 1389407 h 1735138"/>
                <a:gd name="T4" fmla="*/ 200120 w 2295525"/>
                <a:gd name="T5" fmla="*/ 1433678 h 1735138"/>
                <a:gd name="T6" fmla="*/ 1871799 w 2295525"/>
                <a:gd name="T7" fmla="*/ 1202082 h 1735138"/>
                <a:gd name="T8" fmla="*/ 1862595 w 2295525"/>
                <a:gd name="T9" fmla="*/ 1430571 h 1735138"/>
                <a:gd name="T10" fmla="*/ 1585813 w 2295525"/>
                <a:gd name="T11" fmla="*/ 1207999 h 1735138"/>
                <a:gd name="T12" fmla="*/ 1490656 w 2295525"/>
                <a:gd name="T13" fmla="*/ 1402297 h 1735138"/>
                <a:gd name="T14" fmla="*/ 1152749 w 2295525"/>
                <a:gd name="T15" fmla="*/ 1383558 h 1735138"/>
                <a:gd name="T16" fmla="*/ 1090837 w 2295525"/>
                <a:gd name="T17" fmla="*/ 1220821 h 1735138"/>
                <a:gd name="T18" fmla="*/ 783516 w 2295525"/>
                <a:gd name="T19" fmla="*/ 1424982 h 1735138"/>
                <a:gd name="T20" fmla="*/ 1483025 w 2295525"/>
                <a:gd name="T21" fmla="*/ 1122300 h 1735138"/>
                <a:gd name="T22" fmla="*/ 1518730 w 2295525"/>
                <a:gd name="T23" fmla="*/ 1215802 h 1735138"/>
                <a:gd name="T24" fmla="*/ 1183050 w 2295525"/>
                <a:gd name="T25" fmla="*/ 1170419 h 1735138"/>
                <a:gd name="T26" fmla="*/ 1093135 w 2295525"/>
                <a:gd name="T27" fmla="*/ 1129269 h 1735138"/>
                <a:gd name="T28" fmla="*/ 556942 w 2295525"/>
                <a:gd name="T29" fmla="*/ 1349470 h 1735138"/>
                <a:gd name="T30" fmla="*/ 575056 w 2295525"/>
                <a:gd name="T31" fmla="*/ 1122300 h 1735138"/>
                <a:gd name="T32" fmla="*/ 1862842 w 2295525"/>
                <a:gd name="T33" fmla="*/ 1073163 h 1735138"/>
                <a:gd name="T34" fmla="*/ 1818708 w 2295525"/>
                <a:gd name="T35" fmla="*/ 1141187 h 1735138"/>
                <a:gd name="T36" fmla="*/ 1616812 w 2295525"/>
                <a:gd name="T37" fmla="*/ 1141187 h 1735138"/>
                <a:gd name="T38" fmla="*/ 1710350 w 2295525"/>
                <a:gd name="T39" fmla="*/ 973592 h 1735138"/>
                <a:gd name="T40" fmla="*/ 1049969 w 2295525"/>
                <a:gd name="T41" fmla="*/ 1053775 h 1735138"/>
                <a:gd name="T42" fmla="*/ 1014682 w 2295525"/>
                <a:gd name="T43" fmla="*/ 1139873 h 1735138"/>
                <a:gd name="T44" fmla="*/ 810877 w 2295525"/>
                <a:gd name="T45" fmla="*/ 1148088 h 1735138"/>
                <a:gd name="T46" fmla="*/ 894641 w 2295525"/>
                <a:gd name="T47" fmla="*/ 977206 h 1735138"/>
                <a:gd name="T48" fmla="*/ 1442943 w 2295525"/>
                <a:gd name="T49" fmla="*/ 1075103 h 1735138"/>
                <a:gd name="T50" fmla="*/ 1436373 w 2295525"/>
                <a:gd name="T51" fmla="*/ 1150050 h 1735138"/>
                <a:gd name="T52" fmla="*/ 1208721 w 2295525"/>
                <a:gd name="T53" fmla="*/ 1078390 h 1735138"/>
                <a:gd name="T54" fmla="*/ 1323368 w 2295525"/>
                <a:gd name="T55" fmla="*/ 948876 h 1735138"/>
                <a:gd name="T56" fmla="*/ 1621695 w 2295525"/>
                <a:gd name="T57" fmla="*/ 933562 h 1735138"/>
                <a:gd name="T58" fmla="*/ 1479674 w 2295525"/>
                <a:gd name="T59" fmla="*/ 1082709 h 1735138"/>
                <a:gd name="T60" fmla="*/ 1414939 w 2295525"/>
                <a:gd name="T61" fmla="*/ 921326 h 1735138"/>
                <a:gd name="T62" fmla="*/ 734217 w 2295525"/>
                <a:gd name="T63" fmla="*/ 885923 h 1735138"/>
                <a:gd name="T64" fmla="*/ 821379 w 2295525"/>
                <a:gd name="T65" fmla="*/ 995880 h 1735138"/>
                <a:gd name="T66" fmla="*/ 569798 w 2295525"/>
                <a:gd name="T67" fmla="*/ 1011399 h 1735138"/>
                <a:gd name="T68" fmla="*/ 708465 w 2295525"/>
                <a:gd name="T69" fmla="*/ 874696 h 1735138"/>
                <a:gd name="T70" fmla="*/ 1179427 w 2295525"/>
                <a:gd name="T71" fmla="*/ 987627 h 1735138"/>
                <a:gd name="T72" fmla="*/ 1053942 w 2295525"/>
                <a:gd name="T73" fmla="*/ 998854 h 1735138"/>
                <a:gd name="T74" fmla="*/ 1081279 w 2295525"/>
                <a:gd name="T75" fmla="*/ 872390 h 1735138"/>
                <a:gd name="T76" fmla="*/ 630962 w 2295525"/>
                <a:gd name="T77" fmla="*/ 582190 h 1735138"/>
                <a:gd name="T78" fmla="*/ 650134 w 2295525"/>
                <a:gd name="T79" fmla="*/ 606180 h 1735138"/>
                <a:gd name="T80" fmla="*/ 568156 w 2295525"/>
                <a:gd name="T81" fmla="*/ 576931 h 1735138"/>
                <a:gd name="T82" fmla="*/ 423066 w 2295525"/>
                <a:gd name="T83" fmla="*/ 442769 h 1735138"/>
                <a:gd name="T84" fmla="*/ 467582 w 2295525"/>
                <a:gd name="T85" fmla="*/ 701168 h 1735138"/>
                <a:gd name="T86" fmla="*/ 431639 w 2295525"/>
                <a:gd name="T87" fmla="*/ 840254 h 1735138"/>
                <a:gd name="T88" fmla="*/ 233461 w 2295525"/>
                <a:gd name="T89" fmla="*/ 1059432 h 1735138"/>
                <a:gd name="T90" fmla="*/ 24401 w 2295525"/>
                <a:gd name="T91" fmla="*/ 753902 h 1735138"/>
                <a:gd name="T92" fmla="*/ 24071 w 2295525"/>
                <a:gd name="T93" fmla="*/ 496162 h 1735138"/>
                <a:gd name="T94" fmla="*/ 271712 w 2295525"/>
                <a:gd name="T95" fmla="*/ 589107 h 1735138"/>
                <a:gd name="T96" fmla="*/ 114945 w 2295525"/>
                <a:gd name="T97" fmla="*/ 167158 h 1735138"/>
                <a:gd name="T98" fmla="*/ 805855 w 2295525"/>
                <a:gd name="T99" fmla="*/ 635663 h 1735138"/>
                <a:gd name="T100" fmla="*/ 259204 w 2295525"/>
                <a:gd name="T101" fmla="*/ 33300 h 1735138"/>
                <a:gd name="T102" fmla="*/ 328699 w 2295525"/>
                <a:gd name="T103" fmla="*/ 129902 h 1735138"/>
                <a:gd name="T104" fmla="*/ 367892 w 2295525"/>
                <a:gd name="T105" fmla="*/ 169466 h 1735138"/>
                <a:gd name="T106" fmla="*/ 336932 w 2295525"/>
                <a:gd name="T107" fmla="*/ 328712 h 1735138"/>
                <a:gd name="T108" fmla="*/ 211447 w 2295525"/>
                <a:gd name="T109" fmla="*/ 381464 h 1735138"/>
                <a:gd name="T110" fmla="*/ 106711 w 2295525"/>
                <a:gd name="T111" fmla="*/ 261452 h 1735138"/>
                <a:gd name="T112" fmla="*/ 105065 w 2295525"/>
                <a:gd name="T113" fmla="*/ 98581 h 1735138"/>
                <a:gd name="T114" fmla="*/ 1739362 w 2295525"/>
                <a:gd name="T115" fmla="*/ 11210 h 1735138"/>
                <a:gd name="T116" fmla="*/ 1780178 w 2295525"/>
                <a:gd name="T117" fmla="*/ 665335 h 1735138"/>
                <a:gd name="T118" fmla="*/ 801905 w 2295525"/>
                <a:gd name="T119" fmla="*/ 719736 h 1735138"/>
                <a:gd name="T120" fmla="*/ 728501 w 2295525"/>
                <a:gd name="T121" fmla="*/ 578954 h 1735138"/>
                <a:gd name="T122" fmla="*/ 797296 w 2295525"/>
                <a:gd name="T123" fmla="*/ 2967 h 17351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295525" h="1735138">
                  <a:moveTo>
                    <a:pt x="350837" y="1671638"/>
                  </a:moveTo>
                  <a:lnTo>
                    <a:pt x="438244" y="1671638"/>
                  </a:lnTo>
                  <a:lnTo>
                    <a:pt x="442634" y="1674019"/>
                  </a:lnTo>
                  <a:lnTo>
                    <a:pt x="452213" y="1680766"/>
                  </a:lnTo>
                  <a:lnTo>
                    <a:pt x="458599" y="1685132"/>
                  </a:lnTo>
                  <a:lnTo>
                    <a:pt x="465384" y="1690291"/>
                  </a:lnTo>
                  <a:lnTo>
                    <a:pt x="472169" y="1695847"/>
                  </a:lnTo>
                  <a:lnTo>
                    <a:pt x="478156" y="1701404"/>
                  </a:lnTo>
                  <a:lnTo>
                    <a:pt x="483743" y="1706960"/>
                  </a:lnTo>
                  <a:lnTo>
                    <a:pt x="488533" y="1712913"/>
                  </a:lnTo>
                  <a:lnTo>
                    <a:pt x="490129" y="1715691"/>
                  </a:lnTo>
                  <a:lnTo>
                    <a:pt x="490928" y="1718072"/>
                  </a:lnTo>
                  <a:lnTo>
                    <a:pt x="491726" y="1720454"/>
                  </a:lnTo>
                  <a:lnTo>
                    <a:pt x="492125" y="1723232"/>
                  </a:lnTo>
                  <a:lnTo>
                    <a:pt x="491726" y="1725216"/>
                  </a:lnTo>
                  <a:lnTo>
                    <a:pt x="490928" y="1727201"/>
                  </a:lnTo>
                  <a:lnTo>
                    <a:pt x="489331" y="1729582"/>
                  </a:lnTo>
                  <a:lnTo>
                    <a:pt x="486537" y="1730772"/>
                  </a:lnTo>
                  <a:lnTo>
                    <a:pt x="483743" y="1732360"/>
                  </a:lnTo>
                  <a:lnTo>
                    <a:pt x="479752" y="1733551"/>
                  </a:lnTo>
                  <a:lnTo>
                    <a:pt x="475362" y="1734344"/>
                  </a:lnTo>
                  <a:lnTo>
                    <a:pt x="469774" y="1734741"/>
                  </a:lnTo>
                  <a:lnTo>
                    <a:pt x="462590" y="1735138"/>
                  </a:lnTo>
                  <a:lnTo>
                    <a:pt x="455805" y="1735138"/>
                  </a:lnTo>
                  <a:lnTo>
                    <a:pt x="449419" y="1734741"/>
                  </a:lnTo>
                  <a:lnTo>
                    <a:pt x="443432" y="1733947"/>
                  </a:lnTo>
                  <a:lnTo>
                    <a:pt x="437446" y="1733154"/>
                  </a:lnTo>
                  <a:lnTo>
                    <a:pt x="431858" y="1731566"/>
                  </a:lnTo>
                  <a:lnTo>
                    <a:pt x="427069" y="1730376"/>
                  </a:lnTo>
                  <a:lnTo>
                    <a:pt x="421481" y="1727994"/>
                  </a:lnTo>
                  <a:lnTo>
                    <a:pt x="416691" y="1726010"/>
                  </a:lnTo>
                  <a:lnTo>
                    <a:pt x="411902" y="1724026"/>
                  </a:lnTo>
                  <a:lnTo>
                    <a:pt x="402722" y="1718866"/>
                  </a:lnTo>
                  <a:lnTo>
                    <a:pt x="394341" y="1712913"/>
                  </a:lnTo>
                  <a:lnTo>
                    <a:pt x="385560" y="1706960"/>
                  </a:lnTo>
                  <a:lnTo>
                    <a:pt x="381968" y="1704579"/>
                  </a:lnTo>
                  <a:lnTo>
                    <a:pt x="379573" y="1703785"/>
                  </a:lnTo>
                  <a:lnTo>
                    <a:pt x="377578" y="1703785"/>
                  </a:lnTo>
                  <a:lnTo>
                    <a:pt x="376780" y="1704182"/>
                  </a:lnTo>
                  <a:lnTo>
                    <a:pt x="376380" y="1705372"/>
                  </a:lnTo>
                  <a:lnTo>
                    <a:pt x="375582" y="1706563"/>
                  </a:lnTo>
                  <a:lnTo>
                    <a:pt x="375183" y="1707357"/>
                  </a:lnTo>
                  <a:lnTo>
                    <a:pt x="373986" y="1707754"/>
                  </a:lnTo>
                  <a:lnTo>
                    <a:pt x="364008" y="1707357"/>
                  </a:lnTo>
                  <a:lnTo>
                    <a:pt x="358420" y="1706563"/>
                  </a:lnTo>
                  <a:lnTo>
                    <a:pt x="356425" y="1706166"/>
                  </a:lnTo>
                  <a:lnTo>
                    <a:pt x="355227" y="1705769"/>
                  </a:lnTo>
                  <a:lnTo>
                    <a:pt x="353232" y="1697435"/>
                  </a:lnTo>
                  <a:lnTo>
                    <a:pt x="352433" y="1690688"/>
                  </a:lnTo>
                  <a:lnTo>
                    <a:pt x="351635" y="1685132"/>
                  </a:lnTo>
                  <a:lnTo>
                    <a:pt x="351236" y="1680766"/>
                  </a:lnTo>
                  <a:lnTo>
                    <a:pt x="351635" y="1677988"/>
                  </a:lnTo>
                  <a:lnTo>
                    <a:pt x="351635" y="1676004"/>
                  </a:lnTo>
                  <a:lnTo>
                    <a:pt x="352433" y="1674019"/>
                  </a:lnTo>
                  <a:lnTo>
                    <a:pt x="350837" y="1671638"/>
                  </a:lnTo>
                  <a:close/>
                  <a:moveTo>
                    <a:pt x="168275" y="1670050"/>
                  </a:moveTo>
                  <a:lnTo>
                    <a:pt x="265566" y="1670050"/>
                  </a:lnTo>
                  <a:lnTo>
                    <a:pt x="269899" y="1672491"/>
                  </a:lnTo>
                  <a:lnTo>
                    <a:pt x="281322" y="1679406"/>
                  </a:lnTo>
                  <a:lnTo>
                    <a:pt x="288018" y="1683881"/>
                  </a:lnTo>
                  <a:lnTo>
                    <a:pt x="295502" y="1689170"/>
                  </a:lnTo>
                  <a:lnTo>
                    <a:pt x="302986" y="1694458"/>
                  </a:lnTo>
                  <a:lnTo>
                    <a:pt x="309682" y="1700560"/>
                  </a:lnTo>
                  <a:lnTo>
                    <a:pt x="315984" y="1706255"/>
                  </a:lnTo>
                  <a:lnTo>
                    <a:pt x="318742" y="1709510"/>
                  </a:lnTo>
                  <a:lnTo>
                    <a:pt x="321105" y="1711950"/>
                  </a:lnTo>
                  <a:lnTo>
                    <a:pt x="322681" y="1714798"/>
                  </a:lnTo>
                  <a:lnTo>
                    <a:pt x="323862" y="1717646"/>
                  </a:lnTo>
                  <a:lnTo>
                    <a:pt x="325044" y="1720086"/>
                  </a:lnTo>
                  <a:lnTo>
                    <a:pt x="325438" y="1722934"/>
                  </a:lnTo>
                  <a:lnTo>
                    <a:pt x="325044" y="1724968"/>
                  </a:lnTo>
                  <a:lnTo>
                    <a:pt x="323862" y="1727002"/>
                  </a:lnTo>
                  <a:lnTo>
                    <a:pt x="321893" y="1728629"/>
                  </a:lnTo>
                  <a:lnTo>
                    <a:pt x="319529" y="1730663"/>
                  </a:lnTo>
                  <a:lnTo>
                    <a:pt x="315984" y="1732290"/>
                  </a:lnTo>
                  <a:lnTo>
                    <a:pt x="312046" y="1733104"/>
                  </a:lnTo>
                  <a:lnTo>
                    <a:pt x="306531" y="1734324"/>
                  </a:lnTo>
                  <a:lnTo>
                    <a:pt x="300229" y="1734731"/>
                  </a:lnTo>
                  <a:lnTo>
                    <a:pt x="292351" y="1735138"/>
                  </a:lnTo>
                  <a:lnTo>
                    <a:pt x="285261" y="1735138"/>
                  </a:lnTo>
                  <a:lnTo>
                    <a:pt x="278171" y="1734731"/>
                  </a:lnTo>
                  <a:lnTo>
                    <a:pt x="271475" y="1733918"/>
                  </a:lnTo>
                  <a:lnTo>
                    <a:pt x="264778" y="1732697"/>
                  </a:lnTo>
                  <a:lnTo>
                    <a:pt x="258476" y="1731477"/>
                  </a:lnTo>
                  <a:lnTo>
                    <a:pt x="252568" y="1729850"/>
                  </a:lnTo>
                  <a:lnTo>
                    <a:pt x="247053" y="1727816"/>
                  </a:lnTo>
                  <a:lnTo>
                    <a:pt x="241145" y="1725782"/>
                  </a:lnTo>
                  <a:lnTo>
                    <a:pt x="236024" y="1723748"/>
                  </a:lnTo>
                  <a:lnTo>
                    <a:pt x="225783" y="1718052"/>
                  </a:lnTo>
                  <a:lnTo>
                    <a:pt x="215936" y="1712357"/>
                  </a:lnTo>
                  <a:lnTo>
                    <a:pt x="206876" y="1706255"/>
                  </a:lnTo>
                  <a:lnTo>
                    <a:pt x="202543" y="1703814"/>
                  </a:lnTo>
                  <a:lnTo>
                    <a:pt x="200180" y="1703001"/>
                  </a:lnTo>
                  <a:lnTo>
                    <a:pt x="198211" y="1703001"/>
                  </a:lnTo>
                  <a:lnTo>
                    <a:pt x="197423" y="1703408"/>
                  </a:lnTo>
                  <a:lnTo>
                    <a:pt x="196241" y="1704628"/>
                  </a:lnTo>
                  <a:lnTo>
                    <a:pt x="195847" y="1705848"/>
                  </a:lnTo>
                  <a:lnTo>
                    <a:pt x="195060" y="1706662"/>
                  </a:lnTo>
                  <a:lnTo>
                    <a:pt x="193878" y="1707069"/>
                  </a:lnTo>
                  <a:lnTo>
                    <a:pt x="182455" y="1706662"/>
                  </a:lnTo>
                  <a:lnTo>
                    <a:pt x="176941" y="1705848"/>
                  </a:lnTo>
                  <a:lnTo>
                    <a:pt x="174183" y="1705442"/>
                  </a:lnTo>
                  <a:lnTo>
                    <a:pt x="173002" y="1705035"/>
                  </a:lnTo>
                  <a:lnTo>
                    <a:pt x="171032" y="1696492"/>
                  </a:lnTo>
                  <a:lnTo>
                    <a:pt x="169457" y="1689576"/>
                  </a:lnTo>
                  <a:lnTo>
                    <a:pt x="169063" y="1683881"/>
                  </a:lnTo>
                  <a:lnTo>
                    <a:pt x="168669" y="1679406"/>
                  </a:lnTo>
                  <a:lnTo>
                    <a:pt x="169063" y="1676152"/>
                  </a:lnTo>
                  <a:lnTo>
                    <a:pt x="169063" y="1674118"/>
                  </a:lnTo>
                  <a:lnTo>
                    <a:pt x="169457" y="1672491"/>
                  </a:lnTo>
                  <a:lnTo>
                    <a:pt x="168275" y="1670050"/>
                  </a:lnTo>
                  <a:close/>
                  <a:moveTo>
                    <a:pt x="1942197" y="1444625"/>
                  </a:moveTo>
                  <a:lnTo>
                    <a:pt x="2238486" y="1444625"/>
                  </a:lnTo>
                  <a:lnTo>
                    <a:pt x="2244427" y="1445021"/>
                  </a:lnTo>
                  <a:lnTo>
                    <a:pt x="2249973" y="1445812"/>
                  </a:lnTo>
                  <a:lnTo>
                    <a:pt x="2255518" y="1447000"/>
                  </a:lnTo>
                  <a:lnTo>
                    <a:pt x="2260272" y="1448978"/>
                  </a:lnTo>
                  <a:lnTo>
                    <a:pt x="2265421" y="1451748"/>
                  </a:lnTo>
                  <a:lnTo>
                    <a:pt x="2270174" y="1454123"/>
                  </a:lnTo>
                  <a:lnTo>
                    <a:pt x="2274532" y="1457289"/>
                  </a:lnTo>
                  <a:lnTo>
                    <a:pt x="2278493" y="1461246"/>
                  </a:lnTo>
                  <a:lnTo>
                    <a:pt x="2282454" y="1465204"/>
                  </a:lnTo>
                  <a:lnTo>
                    <a:pt x="2285623" y="1469557"/>
                  </a:lnTo>
                  <a:lnTo>
                    <a:pt x="2287999" y="1474306"/>
                  </a:lnTo>
                  <a:lnTo>
                    <a:pt x="2290772" y="1479451"/>
                  </a:lnTo>
                  <a:lnTo>
                    <a:pt x="2292356" y="1484200"/>
                  </a:lnTo>
                  <a:lnTo>
                    <a:pt x="2293941" y="1489740"/>
                  </a:lnTo>
                  <a:lnTo>
                    <a:pt x="2294733" y="1495280"/>
                  </a:lnTo>
                  <a:lnTo>
                    <a:pt x="2295525" y="1501217"/>
                  </a:lnTo>
                  <a:lnTo>
                    <a:pt x="2295525" y="1665451"/>
                  </a:lnTo>
                  <a:lnTo>
                    <a:pt x="2294733" y="1671387"/>
                  </a:lnTo>
                  <a:lnTo>
                    <a:pt x="2293941" y="1676927"/>
                  </a:lnTo>
                  <a:lnTo>
                    <a:pt x="2292356" y="1682468"/>
                  </a:lnTo>
                  <a:lnTo>
                    <a:pt x="2290772" y="1688008"/>
                  </a:lnTo>
                  <a:lnTo>
                    <a:pt x="2287999" y="1692361"/>
                  </a:lnTo>
                  <a:lnTo>
                    <a:pt x="2285623" y="1697110"/>
                  </a:lnTo>
                  <a:lnTo>
                    <a:pt x="2282454" y="1701859"/>
                  </a:lnTo>
                  <a:lnTo>
                    <a:pt x="2278493" y="1705421"/>
                  </a:lnTo>
                  <a:lnTo>
                    <a:pt x="2274532" y="1709378"/>
                  </a:lnTo>
                  <a:lnTo>
                    <a:pt x="2270174" y="1712544"/>
                  </a:lnTo>
                  <a:lnTo>
                    <a:pt x="2265421" y="1715315"/>
                  </a:lnTo>
                  <a:lnTo>
                    <a:pt x="2260272" y="1717689"/>
                  </a:lnTo>
                  <a:lnTo>
                    <a:pt x="2255518" y="1719668"/>
                  </a:lnTo>
                  <a:lnTo>
                    <a:pt x="2249973" y="1720855"/>
                  </a:lnTo>
                  <a:lnTo>
                    <a:pt x="2244427" y="1722042"/>
                  </a:lnTo>
                  <a:lnTo>
                    <a:pt x="2238486" y="1722438"/>
                  </a:lnTo>
                  <a:lnTo>
                    <a:pt x="1942197" y="1722438"/>
                  </a:lnTo>
                  <a:lnTo>
                    <a:pt x="1936652" y="1722042"/>
                  </a:lnTo>
                  <a:lnTo>
                    <a:pt x="1931106" y="1720855"/>
                  </a:lnTo>
                  <a:lnTo>
                    <a:pt x="1925561" y="1719668"/>
                  </a:lnTo>
                  <a:lnTo>
                    <a:pt x="1920412" y="1717689"/>
                  </a:lnTo>
                  <a:lnTo>
                    <a:pt x="1915262" y="1715315"/>
                  </a:lnTo>
                  <a:lnTo>
                    <a:pt x="1910905" y="1712544"/>
                  </a:lnTo>
                  <a:lnTo>
                    <a:pt x="1906548" y="1709378"/>
                  </a:lnTo>
                  <a:lnTo>
                    <a:pt x="1902191" y="1705421"/>
                  </a:lnTo>
                  <a:lnTo>
                    <a:pt x="1899022" y="1701859"/>
                  </a:lnTo>
                  <a:lnTo>
                    <a:pt x="1895457" y="1697110"/>
                  </a:lnTo>
                  <a:lnTo>
                    <a:pt x="1892684" y="1692361"/>
                  </a:lnTo>
                  <a:lnTo>
                    <a:pt x="1890307" y="1688008"/>
                  </a:lnTo>
                  <a:lnTo>
                    <a:pt x="1888327" y="1682468"/>
                  </a:lnTo>
                  <a:lnTo>
                    <a:pt x="1887139" y="1676927"/>
                  </a:lnTo>
                  <a:lnTo>
                    <a:pt x="1886346" y="1671387"/>
                  </a:lnTo>
                  <a:lnTo>
                    <a:pt x="1885950" y="1665451"/>
                  </a:lnTo>
                  <a:lnTo>
                    <a:pt x="1885950" y="1501217"/>
                  </a:lnTo>
                  <a:lnTo>
                    <a:pt x="1886346" y="1495280"/>
                  </a:lnTo>
                  <a:lnTo>
                    <a:pt x="1887139" y="1489740"/>
                  </a:lnTo>
                  <a:lnTo>
                    <a:pt x="1888327" y="1484200"/>
                  </a:lnTo>
                  <a:lnTo>
                    <a:pt x="1890307" y="1479451"/>
                  </a:lnTo>
                  <a:lnTo>
                    <a:pt x="1892684" y="1474306"/>
                  </a:lnTo>
                  <a:lnTo>
                    <a:pt x="1895457" y="1469557"/>
                  </a:lnTo>
                  <a:lnTo>
                    <a:pt x="1899022" y="1465204"/>
                  </a:lnTo>
                  <a:lnTo>
                    <a:pt x="1902191" y="1461246"/>
                  </a:lnTo>
                  <a:lnTo>
                    <a:pt x="1906548" y="1457289"/>
                  </a:lnTo>
                  <a:lnTo>
                    <a:pt x="1910905" y="1454123"/>
                  </a:lnTo>
                  <a:lnTo>
                    <a:pt x="1915262" y="1451748"/>
                  </a:lnTo>
                  <a:lnTo>
                    <a:pt x="1920412" y="1448978"/>
                  </a:lnTo>
                  <a:lnTo>
                    <a:pt x="1925561" y="1447000"/>
                  </a:lnTo>
                  <a:lnTo>
                    <a:pt x="1931106" y="1445812"/>
                  </a:lnTo>
                  <a:lnTo>
                    <a:pt x="1936652" y="1445021"/>
                  </a:lnTo>
                  <a:lnTo>
                    <a:pt x="1942197" y="1444625"/>
                  </a:lnTo>
                  <a:close/>
                  <a:moveTo>
                    <a:pt x="1445637" y="1444625"/>
                  </a:moveTo>
                  <a:lnTo>
                    <a:pt x="1743650" y="1444625"/>
                  </a:lnTo>
                  <a:lnTo>
                    <a:pt x="1749627" y="1445021"/>
                  </a:lnTo>
                  <a:lnTo>
                    <a:pt x="1755204" y="1445812"/>
                  </a:lnTo>
                  <a:lnTo>
                    <a:pt x="1760384" y="1447000"/>
                  </a:lnTo>
                  <a:lnTo>
                    <a:pt x="1765563" y="1448978"/>
                  </a:lnTo>
                  <a:lnTo>
                    <a:pt x="1770743" y="1451748"/>
                  </a:lnTo>
                  <a:lnTo>
                    <a:pt x="1775524" y="1454123"/>
                  </a:lnTo>
                  <a:lnTo>
                    <a:pt x="1779508" y="1457289"/>
                  </a:lnTo>
                  <a:lnTo>
                    <a:pt x="1783890" y="1461246"/>
                  </a:lnTo>
                  <a:lnTo>
                    <a:pt x="1787476" y="1465204"/>
                  </a:lnTo>
                  <a:lnTo>
                    <a:pt x="1790663" y="1469557"/>
                  </a:lnTo>
                  <a:lnTo>
                    <a:pt x="1793452" y="1474306"/>
                  </a:lnTo>
                  <a:lnTo>
                    <a:pt x="1796241" y="1479451"/>
                  </a:lnTo>
                  <a:lnTo>
                    <a:pt x="1797835" y="1484200"/>
                  </a:lnTo>
                  <a:lnTo>
                    <a:pt x="1799428" y="1489740"/>
                  </a:lnTo>
                  <a:lnTo>
                    <a:pt x="1800225" y="1495280"/>
                  </a:lnTo>
                  <a:lnTo>
                    <a:pt x="1800225" y="1501217"/>
                  </a:lnTo>
                  <a:lnTo>
                    <a:pt x="1800225" y="1665451"/>
                  </a:lnTo>
                  <a:lnTo>
                    <a:pt x="1800225" y="1671387"/>
                  </a:lnTo>
                  <a:lnTo>
                    <a:pt x="1799428" y="1676927"/>
                  </a:lnTo>
                  <a:lnTo>
                    <a:pt x="1797835" y="1682468"/>
                  </a:lnTo>
                  <a:lnTo>
                    <a:pt x="1796241" y="1688008"/>
                  </a:lnTo>
                  <a:lnTo>
                    <a:pt x="1793452" y="1692361"/>
                  </a:lnTo>
                  <a:lnTo>
                    <a:pt x="1790663" y="1697110"/>
                  </a:lnTo>
                  <a:lnTo>
                    <a:pt x="1787476" y="1701859"/>
                  </a:lnTo>
                  <a:lnTo>
                    <a:pt x="1783890" y="1705421"/>
                  </a:lnTo>
                  <a:lnTo>
                    <a:pt x="1779508" y="1709378"/>
                  </a:lnTo>
                  <a:lnTo>
                    <a:pt x="1775524" y="1712544"/>
                  </a:lnTo>
                  <a:lnTo>
                    <a:pt x="1770743" y="1715315"/>
                  </a:lnTo>
                  <a:lnTo>
                    <a:pt x="1765563" y="1717689"/>
                  </a:lnTo>
                  <a:lnTo>
                    <a:pt x="1760384" y="1719668"/>
                  </a:lnTo>
                  <a:lnTo>
                    <a:pt x="1755204" y="1720855"/>
                  </a:lnTo>
                  <a:lnTo>
                    <a:pt x="1749627" y="1722042"/>
                  </a:lnTo>
                  <a:lnTo>
                    <a:pt x="1743650" y="1722438"/>
                  </a:lnTo>
                  <a:lnTo>
                    <a:pt x="1445637" y="1722438"/>
                  </a:lnTo>
                  <a:lnTo>
                    <a:pt x="1439661" y="1722042"/>
                  </a:lnTo>
                  <a:lnTo>
                    <a:pt x="1434083" y="1720855"/>
                  </a:lnTo>
                  <a:lnTo>
                    <a:pt x="1428904" y="1719668"/>
                  </a:lnTo>
                  <a:lnTo>
                    <a:pt x="1423724" y="1717689"/>
                  </a:lnTo>
                  <a:lnTo>
                    <a:pt x="1418545" y="1715315"/>
                  </a:lnTo>
                  <a:lnTo>
                    <a:pt x="1413764" y="1712544"/>
                  </a:lnTo>
                  <a:lnTo>
                    <a:pt x="1409780" y="1709378"/>
                  </a:lnTo>
                  <a:lnTo>
                    <a:pt x="1405397" y="1705421"/>
                  </a:lnTo>
                  <a:lnTo>
                    <a:pt x="1401811" y="1701859"/>
                  </a:lnTo>
                  <a:lnTo>
                    <a:pt x="1398624" y="1697110"/>
                  </a:lnTo>
                  <a:lnTo>
                    <a:pt x="1395835" y="1692361"/>
                  </a:lnTo>
                  <a:lnTo>
                    <a:pt x="1393046" y="1688008"/>
                  </a:lnTo>
                  <a:lnTo>
                    <a:pt x="1391453" y="1682468"/>
                  </a:lnTo>
                  <a:lnTo>
                    <a:pt x="1389859" y="1676927"/>
                  </a:lnTo>
                  <a:lnTo>
                    <a:pt x="1389062" y="1671387"/>
                  </a:lnTo>
                  <a:lnTo>
                    <a:pt x="1389062" y="1665451"/>
                  </a:lnTo>
                  <a:lnTo>
                    <a:pt x="1389062" y="1501217"/>
                  </a:lnTo>
                  <a:lnTo>
                    <a:pt x="1389062" y="1495280"/>
                  </a:lnTo>
                  <a:lnTo>
                    <a:pt x="1389859" y="1489740"/>
                  </a:lnTo>
                  <a:lnTo>
                    <a:pt x="1391453" y="1484200"/>
                  </a:lnTo>
                  <a:lnTo>
                    <a:pt x="1393046" y="1479451"/>
                  </a:lnTo>
                  <a:lnTo>
                    <a:pt x="1395835" y="1474306"/>
                  </a:lnTo>
                  <a:lnTo>
                    <a:pt x="1398624" y="1469557"/>
                  </a:lnTo>
                  <a:lnTo>
                    <a:pt x="1401811" y="1465204"/>
                  </a:lnTo>
                  <a:lnTo>
                    <a:pt x="1405397" y="1461246"/>
                  </a:lnTo>
                  <a:lnTo>
                    <a:pt x="1409780" y="1457289"/>
                  </a:lnTo>
                  <a:lnTo>
                    <a:pt x="1413764" y="1454123"/>
                  </a:lnTo>
                  <a:lnTo>
                    <a:pt x="1418545" y="1451748"/>
                  </a:lnTo>
                  <a:lnTo>
                    <a:pt x="1423724" y="1448978"/>
                  </a:lnTo>
                  <a:lnTo>
                    <a:pt x="1428904" y="1447000"/>
                  </a:lnTo>
                  <a:lnTo>
                    <a:pt x="1434083" y="1445812"/>
                  </a:lnTo>
                  <a:lnTo>
                    <a:pt x="1439661" y="1445021"/>
                  </a:lnTo>
                  <a:lnTo>
                    <a:pt x="1445637" y="1444625"/>
                  </a:lnTo>
                  <a:close/>
                  <a:moveTo>
                    <a:pt x="971098" y="1444625"/>
                  </a:moveTo>
                  <a:lnTo>
                    <a:pt x="1267674" y="1444625"/>
                  </a:lnTo>
                  <a:lnTo>
                    <a:pt x="1273224" y="1445021"/>
                  </a:lnTo>
                  <a:lnTo>
                    <a:pt x="1278775" y="1445812"/>
                  </a:lnTo>
                  <a:lnTo>
                    <a:pt x="1284326" y="1447000"/>
                  </a:lnTo>
                  <a:lnTo>
                    <a:pt x="1289481" y="1448978"/>
                  </a:lnTo>
                  <a:lnTo>
                    <a:pt x="1294635" y="1451748"/>
                  </a:lnTo>
                  <a:lnTo>
                    <a:pt x="1298996" y="1454123"/>
                  </a:lnTo>
                  <a:lnTo>
                    <a:pt x="1303358" y="1457289"/>
                  </a:lnTo>
                  <a:lnTo>
                    <a:pt x="1307719" y="1461246"/>
                  </a:lnTo>
                  <a:lnTo>
                    <a:pt x="1311288" y="1465204"/>
                  </a:lnTo>
                  <a:lnTo>
                    <a:pt x="1314459" y="1469557"/>
                  </a:lnTo>
                  <a:lnTo>
                    <a:pt x="1317235" y="1474306"/>
                  </a:lnTo>
                  <a:lnTo>
                    <a:pt x="1319614" y="1479451"/>
                  </a:lnTo>
                  <a:lnTo>
                    <a:pt x="1321596" y="1484200"/>
                  </a:lnTo>
                  <a:lnTo>
                    <a:pt x="1323182" y="1489740"/>
                  </a:lnTo>
                  <a:lnTo>
                    <a:pt x="1323975" y="1495280"/>
                  </a:lnTo>
                  <a:lnTo>
                    <a:pt x="1323975" y="1501217"/>
                  </a:lnTo>
                  <a:lnTo>
                    <a:pt x="1323975" y="1665451"/>
                  </a:lnTo>
                  <a:lnTo>
                    <a:pt x="1323975" y="1671387"/>
                  </a:lnTo>
                  <a:lnTo>
                    <a:pt x="1323182" y="1676927"/>
                  </a:lnTo>
                  <a:lnTo>
                    <a:pt x="1321596" y="1682468"/>
                  </a:lnTo>
                  <a:lnTo>
                    <a:pt x="1319614" y="1688008"/>
                  </a:lnTo>
                  <a:lnTo>
                    <a:pt x="1317235" y="1692361"/>
                  </a:lnTo>
                  <a:lnTo>
                    <a:pt x="1314459" y="1697110"/>
                  </a:lnTo>
                  <a:lnTo>
                    <a:pt x="1311288" y="1701859"/>
                  </a:lnTo>
                  <a:lnTo>
                    <a:pt x="1307719" y="1705421"/>
                  </a:lnTo>
                  <a:lnTo>
                    <a:pt x="1303358" y="1709378"/>
                  </a:lnTo>
                  <a:lnTo>
                    <a:pt x="1298996" y="1712544"/>
                  </a:lnTo>
                  <a:lnTo>
                    <a:pt x="1294635" y="1715315"/>
                  </a:lnTo>
                  <a:lnTo>
                    <a:pt x="1289481" y="1717689"/>
                  </a:lnTo>
                  <a:lnTo>
                    <a:pt x="1284326" y="1719668"/>
                  </a:lnTo>
                  <a:lnTo>
                    <a:pt x="1278775" y="1720855"/>
                  </a:lnTo>
                  <a:lnTo>
                    <a:pt x="1273224" y="1722042"/>
                  </a:lnTo>
                  <a:lnTo>
                    <a:pt x="1267674" y="1722438"/>
                  </a:lnTo>
                  <a:lnTo>
                    <a:pt x="971098" y="1722438"/>
                  </a:lnTo>
                  <a:lnTo>
                    <a:pt x="965151" y="1722042"/>
                  </a:lnTo>
                  <a:lnTo>
                    <a:pt x="959600" y="1720855"/>
                  </a:lnTo>
                  <a:lnTo>
                    <a:pt x="954049" y="1719668"/>
                  </a:lnTo>
                  <a:lnTo>
                    <a:pt x="949291" y="1717689"/>
                  </a:lnTo>
                  <a:lnTo>
                    <a:pt x="944137" y="1715315"/>
                  </a:lnTo>
                  <a:lnTo>
                    <a:pt x="939379" y="1712544"/>
                  </a:lnTo>
                  <a:lnTo>
                    <a:pt x="935414" y="1709378"/>
                  </a:lnTo>
                  <a:lnTo>
                    <a:pt x="931053" y="1705421"/>
                  </a:lnTo>
                  <a:lnTo>
                    <a:pt x="927088" y="1701859"/>
                  </a:lnTo>
                  <a:lnTo>
                    <a:pt x="924312" y="1697110"/>
                  </a:lnTo>
                  <a:lnTo>
                    <a:pt x="921140" y="1692361"/>
                  </a:lnTo>
                  <a:lnTo>
                    <a:pt x="918762" y="1688008"/>
                  </a:lnTo>
                  <a:lnTo>
                    <a:pt x="917176" y="1682468"/>
                  </a:lnTo>
                  <a:lnTo>
                    <a:pt x="915590" y="1676927"/>
                  </a:lnTo>
                  <a:lnTo>
                    <a:pt x="914400" y="1671387"/>
                  </a:lnTo>
                  <a:lnTo>
                    <a:pt x="914400" y="1665451"/>
                  </a:lnTo>
                  <a:lnTo>
                    <a:pt x="914400" y="1501217"/>
                  </a:lnTo>
                  <a:lnTo>
                    <a:pt x="914400" y="1495280"/>
                  </a:lnTo>
                  <a:lnTo>
                    <a:pt x="915590" y="1489740"/>
                  </a:lnTo>
                  <a:lnTo>
                    <a:pt x="917176" y="1484200"/>
                  </a:lnTo>
                  <a:lnTo>
                    <a:pt x="918762" y="1479451"/>
                  </a:lnTo>
                  <a:lnTo>
                    <a:pt x="921140" y="1474306"/>
                  </a:lnTo>
                  <a:lnTo>
                    <a:pt x="924312" y="1469557"/>
                  </a:lnTo>
                  <a:lnTo>
                    <a:pt x="927088" y="1465204"/>
                  </a:lnTo>
                  <a:lnTo>
                    <a:pt x="931053" y="1461246"/>
                  </a:lnTo>
                  <a:lnTo>
                    <a:pt x="935414" y="1457289"/>
                  </a:lnTo>
                  <a:lnTo>
                    <a:pt x="939379" y="1454123"/>
                  </a:lnTo>
                  <a:lnTo>
                    <a:pt x="944137" y="1451748"/>
                  </a:lnTo>
                  <a:lnTo>
                    <a:pt x="949291" y="1448978"/>
                  </a:lnTo>
                  <a:lnTo>
                    <a:pt x="954049" y="1447000"/>
                  </a:lnTo>
                  <a:lnTo>
                    <a:pt x="959600" y="1445812"/>
                  </a:lnTo>
                  <a:lnTo>
                    <a:pt x="965151" y="1445021"/>
                  </a:lnTo>
                  <a:lnTo>
                    <a:pt x="971098" y="1444625"/>
                  </a:lnTo>
                  <a:close/>
                  <a:moveTo>
                    <a:pt x="1787045" y="1350963"/>
                  </a:moveTo>
                  <a:lnTo>
                    <a:pt x="1913358" y="1350963"/>
                  </a:lnTo>
                  <a:lnTo>
                    <a:pt x="1913358" y="1366815"/>
                  </a:lnTo>
                  <a:lnTo>
                    <a:pt x="1914148" y="1381479"/>
                  </a:lnTo>
                  <a:lnTo>
                    <a:pt x="1915332" y="1395746"/>
                  </a:lnTo>
                  <a:lnTo>
                    <a:pt x="1917700" y="1409617"/>
                  </a:lnTo>
                  <a:lnTo>
                    <a:pt x="1910200" y="1412391"/>
                  </a:lnTo>
                  <a:lnTo>
                    <a:pt x="1903095" y="1414769"/>
                  </a:lnTo>
                  <a:lnTo>
                    <a:pt x="1896385" y="1418732"/>
                  </a:lnTo>
                  <a:lnTo>
                    <a:pt x="1890069" y="1422299"/>
                  </a:lnTo>
                  <a:lnTo>
                    <a:pt x="1883753" y="1427055"/>
                  </a:lnTo>
                  <a:lnTo>
                    <a:pt x="1877833" y="1431810"/>
                  </a:lnTo>
                  <a:lnTo>
                    <a:pt x="1872306" y="1437359"/>
                  </a:lnTo>
                  <a:lnTo>
                    <a:pt x="1867570" y="1442907"/>
                  </a:lnTo>
                  <a:lnTo>
                    <a:pt x="1863228" y="1448852"/>
                  </a:lnTo>
                  <a:lnTo>
                    <a:pt x="1859280" y="1455589"/>
                  </a:lnTo>
                  <a:lnTo>
                    <a:pt x="1856122" y="1462326"/>
                  </a:lnTo>
                  <a:lnTo>
                    <a:pt x="1852965" y="1469460"/>
                  </a:lnTo>
                  <a:lnTo>
                    <a:pt x="1850596" y="1476990"/>
                  </a:lnTo>
                  <a:lnTo>
                    <a:pt x="1849017" y="1484916"/>
                  </a:lnTo>
                  <a:lnTo>
                    <a:pt x="1847833" y="1492842"/>
                  </a:lnTo>
                  <a:lnTo>
                    <a:pt x="1847438" y="1500768"/>
                  </a:lnTo>
                  <a:lnTo>
                    <a:pt x="1847438" y="1628776"/>
                  </a:lnTo>
                  <a:lnTo>
                    <a:pt x="1837570" y="1628776"/>
                  </a:lnTo>
                  <a:lnTo>
                    <a:pt x="1837570" y="1500768"/>
                  </a:lnTo>
                  <a:lnTo>
                    <a:pt x="1837175" y="1492842"/>
                  </a:lnTo>
                  <a:lnTo>
                    <a:pt x="1836386" y="1485312"/>
                  </a:lnTo>
                  <a:lnTo>
                    <a:pt x="1834412" y="1478178"/>
                  </a:lnTo>
                  <a:lnTo>
                    <a:pt x="1832439" y="1470252"/>
                  </a:lnTo>
                  <a:lnTo>
                    <a:pt x="1830070" y="1463515"/>
                  </a:lnTo>
                  <a:lnTo>
                    <a:pt x="1826518" y="1456778"/>
                  </a:lnTo>
                  <a:lnTo>
                    <a:pt x="1822965" y="1450833"/>
                  </a:lnTo>
                  <a:lnTo>
                    <a:pt x="1818623" y="1444888"/>
                  </a:lnTo>
                  <a:lnTo>
                    <a:pt x="1813886" y="1438944"/>
                  </a:lnTo>
                  <a:lnTo>
                    <a:pt x="1809150" y="1433792"/>
                  </a:lnTo>
                  <a:lnTo>
                    <a:pt x="1803623" y="1428640"/>
                  </a:lnTo>
                  <a:lnTo>
                    <a:pt x="1798097" y="1424280"/>
                  </a:lnTo>
                  <a:lnTo>
                    <a:pt x="1791781" y="1420317"/>
                  </a:lnTo>
                  <a:lnTo>
                    <a:pt x="1785466" y="1416354"/>
                  </a:lnTo>
                  <a:lnTo>
                    <a:pt x="1778755" y="1413580"/>
                  </a:lnTo>
                  <a:lnTo>
                    <a:pt x="1771650" y="1411202"/>
                  </a:lnTo>
                  <a:lnTo>
                    <a:pt x="1774808" y="1406446"/>
                  </a:lnTo>
                  <a:lnTo>
                    <a:pt x="1777571" y="1401294"/>
                  </a:lnTo>
                  <a:lnTo>
                    <a:pt x="1779940" y="1394953"/>
                  </a:lnTo>
                  <a:lnTo>
                    <a:pt x="1782308" y="1388216"/>
                  </a:lnTo>
                  <a:lnTo>
                    <a:pt x="1784282" y="1380290"/>
                  </a:lnTo>
                  <a:lnTo>
                    <a:pt x="1785466" y="1371571"/>
                  </a:lnTo>
                  <a:lnTo>
                    <a:pt x="1786650" y="1361663"/>
                  </a:lnTo>
                  <a:lnTo>
                    <a:pt x="1787045" y="1350963"/>
                  </a:lnTo>
                  <a:close/>
                  <a:moveTo>
                    <a:pt x="1316831" y="1350963"/>
                  </a:moveTo>
                  <a:lnTo>
                    <a:pt x="1412875" y="1350963"/>
                  </a:lnTo>
                  <a:lnTo>
                    <a:pt x="1413272" y="1360950"/>
                  </a:lnTo>
                  <a:lnTo>
                    <a:pt x="1414066" y="1370138"/>
                  </a:lnTo>
                  <a:lnTo>
                    <a:pt x="1415653" y="1378527"/>
                  </a:lnTo>
                  <a:lnTo>
                    <a:pt x="1416844" y="1386116"/>
                  </a:lnTo>
                  <a:lnTo>
                    <a:pt x="1418828" y="1392907"/>
                  </a:lnTo>
                  <a:lnTo>
                    <a:pt x="1420813" y="1398900"/>
                  </a:lnTo>
                  <a:lnTo>
                    <a:pt x="1423194" y="1404492"/>
                  </a:lnTo>
                  <a:lnTo>
                    <a:pt x="1425575" y="1408886"/>
                  </a:lnTo>
                  <a:lnTo>
                    <a:pt x="1419622" y="1410884"/>
                  </a:lnTo>
                  <a:lnTo>
                    <a:pt x="1413272" y="1412881"/>
                  </a:lnTo>
                  <a:lnTo>
                    <a:pt x="1407716" y="1414878"/>
                  </a:lnTo>
                  <a:lnTo>
                    <a:pt x="1402556" y="1418074"/>
                  </a:lnTo>
                  <a:lnTo>
                    <a:pt x="1397000" y="1420870"/>
                  </a:lnTo>
                  <a:lnTo>
                    <a:pt x="1391841" y="1424466"/>
                  </a:lnTo>
                  <a:lnTo>
                    <a:pt x="1386681" y="1427661"/>
                  </a:lnTo>
                  <a:lnTo>
                    <a:pt x="1382316" y="1432056"/>
                  </a:lnTo>
                  <a:lnTo>
                    <a:pt x="1377950" y="1436050"/>
                  </a:lnTo>
                  <a:lnTo>
                    <a:pt x="1374378" y="1440844"/>
                  </a:lnTo>
                  <a:lnTo>
                    <a:pt x="1370410" y="1445638"/>
                  </a:lnTo>
                  <a:lnTo>
                    <a:pt x="1366441" y="1450431"/>
                  </a:lnTo>
                  <a:lnTo>
                    <a:pt x="1363663" y="1456024"/>
                  </a:lnTo>
                  <a:lnTo>
                    <a:pt x="1360885" y="1461616"/>
                  </a:lnTo>
                  <a:lnTo>
                    <a:pt x="1358106" y="1467209"/>
                  </a:lnTo>
                  <a:lnTo>
                    <a:pt x="1356519" y="1473201"/>
                  </a:lnTo>
                  <a:lnTo>
                    <a:pt x="1352947" y="1464413"/>
                  </a:lnTo>
                  <a:lnTo>
                    <a:pt x="1348978" y="1456423"/>
                  </a:lnTo>
                  <a:lnTo>
                    <a:pt x="1344216" y="1448833"/>
                  </a:lnTo>
                  <a:lnTo>
                    <a:pt x="1339056" y="1441643"/>
                  </a:lnTo>
                  <a:lnTo>
                    <a:pt x="1332706" y="1434852"/>
                  </a:lnTo>
                  <a:lnTo>
                    <a:pt x="1325960" y="1428860"/>
                  </a:lnTo>
                  <a:lnTo>
                    <a:pt x="1318816" y="1423267"/>
                  </a:lnTo>
                  <a:lnTo>
                    <a:pt x="1311275" y="1418873"/>
                  </a:lnTo>
                  <a:lnTo>
                    <a:pt x="1314053" y="1401696"/>
                  </a:lnTo>
                  <a:lnTo>
                    <a:pt x="1316038" y="1384918"/>
                  </a:lnTo>
                  <a:lnTo>
                    <a:pt x="1316435" y="1376130"/>
                  </a:lnTo>
                  <a:lnTo>
                    <a:pt x="1316831" y="1367741"/>
                  </a:lnTo>
                  <a:lnTo>
                    <a:pt x="1317228" y="1359352"/>
                  </a:lnTo>
                  <a:lnTo>
                    <a:pt x="1316831" y="1350963"/>
                  </a:lnTo>
                  <a:close/>
                  <a:moveTo>
                    <a:pt x="692943" y="1350963"/>
                  </a:moveTo>
                  <a:lnTo>
                    <a:pt x="941785" y="1350963"/>
                  </a:lnTo>
                  <a:lnTo>
                    <a:pt x="941785" y="1366815"/>
                  </a:lnTo>
                  <a:lnTo>
                    <a:pt x="942578" y="1381479"/>
                  </a:lnTo>
                  <a:lnTo>
                    <a:pt x="944166" y="1395746"/>
                  </a:lnTo>
                  <a:lnTo>
                    <a:pt x="946150" y="1409617"/>
                  </a:lnTo>
                  <a:lnTo>
                    <a:pt x="938610" y="1412391"/>
                  </a:lnTo>
                  <a:lnTo>
                    <a:pt x="931466" y="1414769"/>
                  </a:lnTo>
                  <a:lnTo>
                    <a:pt x="924719" y="1418732"/>
                  </a:lnTo>
                  <a:lnTo>
                    <a:pt x="917972" y="1422299"/>
                  </a:lnTo>
                  <a:lnTo>
                    <a:pt x="912019" y="1427055"/>
                  </a:lnTo>
                  <a:lnTo>
                    <a:pt x="906066" y="1431810"/>
                  </a:lnTo>
                  <a:lnTo>
                    <a:pt x="900906" y="1437359"/>
                  </a:lnTo>
                  <a:lnTo>
                    <a:pt x="896144" y="1442907"/>
                  </a:lnTo>
                  <a:lnTo>
                    <a:pt x="891381" y="1448852"/>
                  </a:lnTo>
                  <a:lnTo>
                    <a:pt x="887809" y="1455589"/>
                  </a:lnTo>
                  <a:lnTo>
                    <a:pt x="883841" y="1462326"/>
                  </a:lnTo>
                  <a:lnTo>
                    <a:pt x="881459" y="1469460"/>
                  </a:lnTo>
                  <a:lnTo>
                    <a:pt x="878681" y="1476990"/>
                  </a:lnTo>
                  <a:lnTo>
                    <a:pt x="877094" y="1484916"/>
                  </a:lnTo>
                  <a:lnTo>
                    <a:pt x="876300" y="1492842"/>
                  </a:lnTo>
                  <a:lnTo>
                    <a:pt x="875903" y="1500768"/>
                  </a:lnTo>
                  <a:lnTo>
                    <a:pt x="875903" y="1628776"/>
                  </a:lnTo>
                  <a:lnTo>
                    <a:pt x="692943" y="1628776"/>
                  </a:lnTo>
                  <a:lnTo>
                    <a:pt x="686990" y="1628776"/>
                  </a:lnTo>
                  <a:lnTo>
                    <a:pt x="681434" y="1627983"/>
                  </a:lnTo>
                  <a:lnTo>
                    <a:pt x="675878" y="1626002"/>
                  </a:lnTo>
                  <a:lnTo>
                    <a:pt x="671115" y="1624417"/>
                  </a:lnTo>
                  <a:lnTo>
                    <a:pt x="665956" y="1622039"/>
                  </a:lnTo>
                  <a:lnTo>
                    <a:pt x="661193" y="1618868"/>
                  </a:lnTo>
                  <a:lnTo>
                    <a:pt x="657224" y="1616094"/>
                  </a:lnTo>
                  <a:lnTo>
                    <a:pt x="652859" y="1612131"/>
                  </a:lnTo>
                  <a:lnTo>
                    <a:pt x="648890" y="1608168"/>
                  </a:lnTo>
                  <a:lnTo>
                    <a:pt x="646112" y="1603809"/>
                  </a:lnTo>
                  <a:lnTo>
                    <a:pt x="643334" y="1599053"/>
                  </a:lnTo>
                  <a:lnTo>
                    <a:pt x="640556" y="1594297"/>
                  </a:lnTo>
                  <a:lnTo>
                    <a:pt x="638968" y="1589145"/>
                  </a:lnTo>
                  <a:lnTo>
                    <a:pt x="637381" y="1583597"/>
                  </a:lnTo>
                  <a:lnTo>
                    <a:pt x="636587" y="1578048"/>
                  </a:lnTo>
                  <a:lnTo>
                    <a:pt x="636587" y="1572104"/>
                  </a:lnTo>
                  <a:lnTo>
                    <a:pt x="636587" y="1407635"/>
                  </a:lnTo>
                  <a:lnTo>
                    <a:pt x="636587" y="1401691"/>
                  </a:lnTo>
                  <a:lnTo>
                    <a:pt x="637381" y="1396142"/>
                  </a:lnTo>
                  <a:lnTo>
                    <a:pt x="638968" y="1390990"/>
                  </a:lnTo>
                  <a:lnTo>
                    <a:pt x="640556" y="1385442"/>
                  </a:lnTo>
                  <a:lnTo>
                    <a:pt x="643334" y="1380686"/>
                  </a:lnTo>
                  <a:lnTo>
                    <a:pt x="646112" y="1375534"/>
                  </a:lnTo>
                  <a:lnTo>
                    <a:pt x="648890" y="1371571"/>
                  </a:lnTo>
                  <a:lnTo>
                    <a:pt x="652859" y="1367608"/>
                  </a:lnTo>
                  <a:lnTo>
                    <a:pt x="657224" y="1364041"/>
                  </a:lnTo>
                  <a:lnTo>
                    <a:pt x="661193" y="1360474"/>
                  </a:lnTo>
                  <a:lnTo>
                    <a:pt x="665956" y="1357700"/>
                  </a:lnTo>
                  <a:lnTo>
                    <a:pt x="671115" y="1355322"/>
                  </a:lnTo>
                  <a:lnTo>
                    <a:pt x="675878" y="1353341"/>
                  </a:lnTo>
                  <a:lnTo>
                    <a:pt x="681434" y="1352152"/>
                  </a:lnTo>
                  <a:lnTo>
                    <a:pt x="686990" y="1351359"/>
                  </a:lnTo>
                  <a:lnTo>
                    <a:pt x="692943" y="1350963"/>
                  </a:lnTo>
                  <a:close/>
                  <a:moveTo>
                    <a:pt x="2082006" y="1166813"/>
                  </a:moveTo>
                  <a:lnTo>
                    <a:pt x="2083990" y="1169978"/>
                  </a:lnTo>
                  <a:lnTo>
                    <a:pt x="2086768" y="1172747"/>
                  </a:lnTo>
                  <a:lnTo>
                    <a:pt x="2089547" y="1175120"/>
                  </a:lnTo>
                  <a:lnTo>
                    <a:pt x="2093515" y="1176702"/>
                  </a:lnTo>
                  <a:lnTo>
                    <a:pt x="2096293" y="1177494"/>
                  </a:lnTo>
                  <a:lnTo>
                    <a:pt x="2100262" y="1177494"/>
                  </a:lnTo>
                  <a:lnTo>
                    <a:pt x="2107803" y="1177098"/>
                  </a:lnTo>
                  <a:lnTo>
                    <a:pt x="2116137" y="1176702"/>
                  </a:lnTo>
                  <a:lnTo>
                    <a:pt x="2125662" y="1177098"/>
                  </a:lnTo>
                  <a:lnTo>
                    <a:pt x="2135584" y="1177889"/>
                  </a:lnTo>
                  <a:lnTo>
                    <a:pt x="2144315" y="1179076"/>
                  </a:lnTo>
                  <a:lnTo>
                    <a:pt x="2152650" y="1180658"/>
                  </a:lnTo>
                  <a:lnTo>
                    <a:pt x="2161381" y="1183427"/>
                  </a:lnTo>
                  <a:lnTo>
                    <a:pt x="2169318" y="1186196"/>
                  </a:lnTo>
                  <a:lnTo>
                    <a:pt x="2176462" y="1189756"/>
                  </a:lnTo>
                  <a:lnTo>
                    <a:pt x="2183606" y="1193317"/>
                  </a:lnTo>
                  <a:lnTo>
                    <a:pt x="2190353" y="1197668"/>
                  </a:lnTo>
                  <a:lnTo>
                    <a:pt x="2196703" y="1202810"/>
                  </a:lnTo>
                  <a:lnTo>
                    <a:pt x="2202656" y="1208348"/>
                  </a:lnTo>
                  <a:lnTo>
                    <a:pt x="2207815" y="1213886"/>
                  </a:lnTo>
                  <a:lnTo>
                    <a:pt x="2212975" y="1220611"/>
                  </a:lnTo>
                  <a:lnTo>
                    <a:pt x="2217737" y="1227731"/>
                  </a:lnTo>
                  <a:lnTo>
                    <a:pt x="2222500" y="1234852"/>
                  </a:lnTo>
                  <a:lnTo>
                    <a:pt x="2226072" y="1243554"/>
                  </a:lnTo>
                  <a:lnTo>
                    <a:pt x="2231628" y="1256213"/>
                  </a:lnTo>
                  <a:lnTo>
                    <a:pt x="2236787" y="1268476"/>
                  </a:lnTo>
                  <a:lnTo>
                    <a:pt x="2240756" y="1280343"/>
                  </a:lnTo>
                  <a:lnTo>
                    <a:pt x="2244725" y="1291814"/>
                  </a:lnTo>
                  <a:lnTo>
                    <a:pt x="2247503" y="1302890"/>
                  </a:lnTo>
                  <a:lnTo>
                    <a:pt x="2250281" y="1313175"/>
                  </a:lnTo>
                  <a:lnTo>
                    <a:pt x="2252265" y="1323460"/>
                  </a:lnTo>
                  <a:lnTo>
                    <a:pt x="2253853" y="1333350"/>
                  </a:lnTo>
                  <a:lnTo>
                    <a:pt x="2254647" y="1342843"/>
                  </a:lnTo>
                  <a:lnTo>
                    <a:pt x="2255043" y="1352337"/>
                  </a:lnTo>
                  <a:lnTo>
                    <a:pt x="2255837" y="1361831"/>
                  </a:lnTo>
                  <a:lnTo>
                    <a:pt x="2255043" y="1371325"/>
                  </a:lnTo>
                  <a:lnTo>
                    <a:pt x="2254647" y="1380027"/>
                  </a:lnTo>
                  <a:lnTo>
                    <a:pt x="2253853" y="1389126"/>
                  </a:lnTo>
                  <a:lnTo>
                    <a:pt x="2252662" y="1398619"/>
                  </a:lnTo>
                  <a:lnTo>
                    <a:pt x="2251075" y="1408113"/>
                  </a:lnTo>
                  <a:lnTo>
                    <a:pt x="2245122" y="1407322"/>
                  </a:lnTo>
                  <a:lnTo>
                    <a:pt x="2239168" y="1406926"/>
                  </a:lnTo>
                  <a:lnTo>
                    <a:pt x="2220118" y="1406926"/>
                  </a:lnTo>
                  <a:lnTo>
                    <a:pt x="2219722" y="1396246"/>
                  </a:lnTo>
                  <a:lnTo>
                    <a:pt x="2219325" y="1385961"/>
                  </a:lnTo>
                  <a:lnTo>
                    <a:pt x="2218928" y="1382401"/>
                  </a:lnTo>
                  <a:lnTo>
                    <a:pt x="2218134" y="1379632"/>
                  </a:lnTo>
                  <a:lnTo>
                    <a:pt x="2216547" y="1377258"/>
                  </a:lnTo>
                  <a:lnTo>
                    <a:pt x="2214165" y="1374489"/>
                  </a:lnTo>
                  <a:lnTo>
                    <a:pt x="2212181" y="1372907"/>
                  </a:lnTo>
                  <a:lnTo>
                    <a:pt x="2209403" y="1371325"/>
                  </a:lnTo>
                  <a:lnTo>
                    <a:pt x="2206228" y="1370534"/>
                  </a:lnTo>
                  <a:lnTo>
                    <a:pt x="2203053" y="1369742"/>
                  </a:lnTo>
                  <a:lnTo>
                    <a:pt x="2199878" y="1369742"/>
                  </a:lnTo>
                  <a:lnTo>
                    <a:pt x="2196703" y="1370929"/>
                  </a:lnTo>
                  <a:lnTo>
                    <a:pt x="2193925" y="1372116"/>
                  </a:lnTo>
                  <a:lnTo>
                    <a:pt x="2191543" y="1373698"/>
                  </a:lnTo>
                  <a:lnTo>
                    <a:pt x="2189559" y="1376072"/>
                  </a:lnTo>
                  <a:lnTo>
                    <a:pt x="2187178" y="1378841"/>
                  </a:lnTo>
                  <a:lnTo>
                    <a:pt x="2185987" y="1381214"/>
                  </a:lnTo>
                  <a:lnTo>
                    <a:pt x="2185590" y="1384774"/>
                  </a:lnTo>
                  <a:lnTo>
                    <a:pt x="2184003" y="1395455"/>
                  </a:lnTo>
                  <a:lnTo>
                    <a:pt x="2182018" y="1406926"/>
                  </a:lnTo>
                  <a:lnTo>
                    <a:pt x="2013743" y="1406926"/>
                  </a:lnTo>
                  <a:lnTo>
                    <a:pt x="2010965" y="1399015"/>
                  </a:lnTo>
                  <a:lnTo>
                    <a:pt x="2009775" y="1395850"/>
                  </a:lnTo>
                  <a:lnTo>
                    <a:pt x="2008584" y="1393477"/>
                  </a:lnTo>
                  <a:lnTo>
                    <a:pt x="2006600" y="1391499"/>
                  </a:lnTo>
                  <a:lnTo>
                    <a:pt x="2003822" y="1389126"/>
                  </a:lnTo>
                  <a:lnTo>
                    <a:pt x="2001440" y="1387939"/>
                  </a:lnTo>
                  <a:lnTo>
                    <a:pt x="1998662" y="1387148"/>
                  </a:lnTo>
                  <a:lnTo>
                    <a:pt x="1995090" y="1386752"/>
                  </a:lnTo>
                  <a:lnTo>
                    <a:pt x="1992312" y="1386752"/>
                  </a:lnTo>
                  <a:lnTo>
                    <a:pt x="1988740" y="1387543"/>
                  </a:lnTo>
                  <a:lnTo>
                    <a:pt x="1986359" y="1388730"/>
                  </a:lnTo>
                  <a:lnTo>
                    <a:pt x="1983581" y="1390708"/>
                  </a:lnTo>
                  <a:lnTo>
                    <a:pt x="1981597" y="1393081"/>
                  </a:lnTo>
                  <a:lnTo>
                    <a:pt x="1980009" y="1395455"/>
                  </a:lnTo>
                  <a:lnTo>
                    <a:pt x="1978818" y="1398224"/>
                  </a:lnTo>
                  <a:lnTo>
                    <a:pt x="1978025" y="1400993"/>
                  </a:lnTo>
                  <a:lnTo>
                    <a:pt x="1978025" y="1404553"/>
                  </a:lnTo>
                  <a:lnTo>
                    <a:pt x="1978025" y="1406926"/>
                  </a:lnTo>
                  <a:lnTo>
                    <a:pt x="1952625" y="1406926"/>
                  </a:lnTo>
                  <a:lnTo>
                    <a:pt x="1949847" y="1390708"/>
                  </a:lnTo>
                  <a:lnTo>
                    <a:pt x="1949053" y="1382005"/>
                  </a:lnTo>
                  <a:lnTo>
                    <a:pt x="1948259" y="1373698"/>
                  </a:lnTo>
                  <a:lnTo>
                    <a:pt x="1947862" y="1364996"/>
                  </a:lnTo>
                  <a:lnTo>
                    <a:pt x="1947862" y="1355897"/>
                  </a:lnTo>
                  <a:lnTo>
                    <a:pt x="1948259" y="1346404"/>
                  </a:lnTo>
                  <a:lnTo>
                    <a:pt x="1949053" y="1337305"/>
                  </a:lnTo>
                  <a:lnTo>
                    <a:pt x="1950243" y="1327020"/>
                  </a:lnTo>
                  <a:lnTo>
                    <a:pt x="1952228" y="1316736"/>
                  </a:lnTo>
                  <a:lnTo>
                    <a:pt x="1954609" y="1305659"/>
                  </a:lnTo>
                  <a:lnTo>
                    <a:pt x="1958181" y="1294188"/>
                  </a:lnTo>
                  <a:lnTo>
                    <a:pt x="1961356" y="1282716"/>
                  </a:lnTo>
                  <a:lnTo>
                    <a:pt x="1966118" y="1270453"/>
                  </a:lnTo>
                  <a:lnTo>
                    <a:pt x="1971675" y="1257399"/>
                  </a:lnTo>
                  <a:lnTo>
                    <a:pt x="1977231" y="1243554"/>
                  </a:lnTo>
                  <a:lnTo>
                    <a:pt x="1980803" y="1237225"/>
                  </a:lnTo>
                  <a:lnTo>
                    <a:pt x="1984772" y="1230896"/>
                  </a:lnTo>
                  <a:lnTo>
                    <a:pt x="1988740" y="1224567"/>
                  </a:lnTo>
                  <a:lnTo>
                    <a:pt x="1993106" y="1218238"/>
                  </a:lnTo>
                  <a:lnTo>
                    <a:pt x="1994693" y="1215864"/>
                  </a:lnTo>
                  <a:lnTo>
                    <a:pt x="1996281" y="1213491"/>
                  </a:lnTo>
                  <a:lnTo>
                    <a:pt x="2001440" y="1208744"/>
                  </a:lnTo>
                  <a:lnTo>
                    <a:pt x="2006600" y="1203601"/>
                  </a:lnTo>
                  <a:lnTo>
                    <a:pt x="2011362" y="1198855"/>
                  </a:lnTo>
                  <a:lnTo>
                    <a:pt x="2016522" y="1194899"/>
                  </a:lnTo>
                  <a:lnTo>
                    <a:pt x="2022078" y="1190943"/>
                  </a:lnTo>
                  <a:lnTo>
                    <a:pt x="2027634" y="1186987"/>
                  </a:lnTo>
                  <a:lnTo>
                    <a:pt x="2033190" y="1184218"/>
                  </a:lnTo>
                  <a:lnTo>
                    <a:pt x="2038350" y="1181449"/>
                  </a:lnTo>
                  <a:lnTo>
                    <a:pt x="2043906" y="1178285"/>
                  </a:lnTo>
                  <a:lnTo>
                    <a:pt x="2049859" y="1176307"/>
                  </a:lnTo>
                  <a:lnTo>
                    <a:pt x="2060972" y="1171956"/>
                  </a:lnTo>
                  <a:lnTo>
                    <a:pt x="2071290" y="1169187"/>
                  </a:lnTo>
                  <a:lnTo>
                    <a:pt x="2082006" y="1166813"/>
                  </a:lnTo>
                  <a:close/>
                  <a:moveTo>
                    <a:pt x="1110232" y="1166813"/>
                  </a:moveTo>
                  <a:lnTo>
                    <a:pt x="1112219" y="1169978"/>
                  </a:lnTo>
                  <a:lnTo>
                    <a:pt x="1115000" y="1172747"/>
                  </a:lnTo>
                  <a:lnTo>
                    <a:pt x="1118179" y="1175120"/>
                  </a:lnTo>
                  <a:lnTo>
                    <a:pt x="1121359" y="1176702"/>
                  </a:lnTo>
                  <a:lnTo>
                    <a:pt x="1124935" y="1177494"/>
                  </a:lnTo>
                  <a:lnTo>
                    <a:pt x="1128114" y="1177494"/>
                  </a:lnTo>
                  <a:lnTo>
                    <a:pt x="1136062" y="1177098"/>
                  </a:lnTo>
                  <a:lnTo>
                    <a:pt x="1144407" y="1176702"/>
                  </a:lnTo>
                  <a:lnTo>
                    <a:pt x="1154342" y="1177098"/>
                  </a:lnTo>
                  <a:lnTo>
                    <a:pt x="1163879" y="1177889"/>
                  </a:lnTo>
                  <a:lnTo>
                    <a:pt x="1173019" y="1179076"/>
                  </a:lnTo>
                  <a:lnTo>
                    <a:pt x="1181364" y="1180658"/>
                  </a:lnTo>
                  <a:lnTo>
                    <a:pt x="1189709" y="1183427"/>
                  </a:lnTo>
                  <a:lnTo>
                    <a:pt x="1197259" y="1186196"/>
                  </a:lnTo>
                  <a:lnTo>
                    <a:pt x="1204810" y="1189756"/>
                  </a:lnTo>
                  <a:lnTo>
                    <a:pt x="1211963" y="1193317"/>
                  </a:lnTo>
                  <a:lnTo>
                    <a:pt x="1218718" y="1197668"/>
                  </a:lnTo>
                  <a:lnTo>
                    <a:pt x="1225077" y="1202810"/>
                  </a:lnTo>
                  <a:lnTo>
                    <a:pt x="1231037" y="1208348"/>
                  </a:lnTo>
                  <a:lnTo>
                    <a:pt x="1236601" y="1213886"/>
                  </a:lnTo>
                  <a:lnTo>
                    <a:pt x="1241767" y="1220611"/>
                  </a:lnTo>
                  <a:lnTo>
                    <a:pt x="1246138" y="1227731"/>
                  </a:lnTo>
                  <a:lnTo>
                    <a:pt x="1250907" y="1234852"/>
                  </a:lnTo>
                  <a:lnTo>
                    <a:pt x="1254881" y="1243554"/>
                  </a:lnTo>
                  <a:lnTo>
                    <a:pt x="1260444" y="1256213"/>
                  </a:lnTo>
                  <a:lnTo>
                    <a:pt x="1265213" y="1268476"/>
                  </a:lnTo>
                  <a:lnTo>
                    <a:pt x="1269584" y="1280343"/>
                  </a:lnTo>
                  <a:lnTo>
                    <a:pt x="1273160" y="1291814"/>
                  </a:lnTo>
                  <a:lnTo>
                    <a:pt x="1276339" y="1302890"/>
                  </a:lnTo>
                  <a:lnTo>
                    <a:pt x="1278724" y="1313175"/>
                  </a:lnTo>
                  <a:lnTo>
                    <a:pt x="1281108" y="1323460"/>
                  </a:lnTo>
                  <a:lnTo>
                    <a:pt x="1282300" y="1333350"/>
                  </a:lnTo>
                  <a:lnTo>
                    <a:pt x="1283492" y="1342843"/>
                  </a:lnTo>
                  <a:lnTo>
                    <a:pt x="1283890" y="1352337"/>
                  </a:lnTo>
                  <a:lnTo>
                    <a:pt x="1284287" y="1361831"/>
                  </a:lnTo>
                  <a:lnTo>
                    <a:pt x="1283890" y="1371325"/>
                  </a:lnTo>
                  <a:lnTo>
                    <a:pt x="1283492" y="1380027"/>
                  </a:lnTo>
                  <a:lnTo>
                    <a:pt x="1282300" y="1389126"/>
                  </a:lnTo>
                  <a:lnTo>
                    <a:pt x="1281506" y="1398619"/>
                  </a:lnTo>
                  <a:lnTo>
                    <a:pt x="1279519" y="1408113"/>
                  </a:lnTo>
                  <a:lnTo>
                    <a:pt x="1273558" y="1407322"/>
                  </a:lnTo>
                  <a:lnTo>
                    <a:pt x="1267994" y="1406926"/>
                  </a:lnTo>
                  <a:lnTo>
                    <a:pt x="1248920" y="1406926"/>
                  </a:lnTo>
                  <a:lnTo>
                    <a:pt x="1248125" y="1385961"/>
                  </a:lnTo>
                  <a:lnTo>
                    <a:pt x="1247728" y="1382401"/>
                  </a:lnTo>
                  <a:lnTo>
                    <a:pt x="1246138" y="1379632"/>
                  </a:lnTo>
                  <a:lnTo>
                    <a:pt x="1244946" y="1377258"/>
                  </a:lnTo>
                  <a:lnTo>
                    <a:pt x="1242959" y="1374489"/>
                  </a:lnTo>
                  <a:lnTo>
                    <a:pt x="1240575" y="1372907"/>
                  </a:lnTo>
                  <a:lnTo>
                    <a:pt x="1237793" y="1371325"/>
                  </a:lnTo>
                  <a:lnTo>
                    <a:pt x="1235011" y="1370534"/>
                  </a:lnTo>
                  <a:lnTo>
                    <a:pt x="1231435" y="1369742"/>
                  </a:lnTo>
                  <a:lnTo>
                    <a:pt x="1228653" y="1369742"/>
                  </a:lnTo>
                  <a:lnTo>
                    <a:pt x="1225077" y="1370929"/>
                  </a:lnTo>
                  <a:lnTo>
                    <a:pt x="1222692" y="1372116"/>
                  </a:lnTo>
                  <a:lnTo>
                    <a:pt x="1220308" y="1373698"/>
                  </a:lnTo>
                  <a:lnTo>
                    <a:pt x="1217526" y="1376072"/>
                  </a:lnTo>
                  <a:lnTo>
                    <a:pt x="1215937" y="1378841"/>
                  </a:lnTo>
                  <a:lnTo>
                    <a:pt x="1214745" y="1381214"/>
                  </a:lnTo>
                  <a:lnTo>
                    <a:pt x="1214347" y="1384774"/>
                  </a:lnTo>
                  <a:lnTo>
                    <a:pt x="1211963" y="1395455"/>
                  </a:lnTo>
                  <a:lnTo>
                    <a:pt x="1209976" y="1406926"/>
                  </a:lnTo>
                  <a:lnTo>
                    <a:pt x="1041881" y="1406926"/>
                  </a:lnTo>
                  <a:lnTo>
                    <a:pt x="1039497" y="1399015"/>
                  </a:lnTo>
                  <a:lnTo>
                    <a:pt x="1038305" y="1395850"/>
                  </a:lnTo>
                  <a:lnTo>
                    <a:pt x="1036715" y="1393477"/>
                  </a:lnTo>
                  <a:lnTo>
                    <a:pt x="1034728" y="1391499"/>
                  </a:lnTo>
                  <a:lnTo>
                    <a:pt x="1032344" y="1389126"/>
                  </a:lnTo>
                  <a:lnTo>
                    <a:pt x="1029960" y="1387939"/>
                  </a:lnTo>
                  <a:lnTo>
                    <a:pt x="1026780" y="1387148"/>
                  </a:lnTo>
                  <a:lnTo>
                    <a:pt x="1023601" y="1386752"/>
                  </a:lnTo>
                  <a:lnTo>
                    <a:pt x="1020422" y="1386752"/>
                  </a:lnTo>
                  <a:lnTo>
                    <a:pt x="1017243" y="1387543"/>
                  </a:lnTo>
                  <a:lnTo>
                    <a:pt x="1014461" y="1388730"/>
                  </a:lnTo>
                  <a:lnTo>
                    <a:pt x="1012077" y="1390708"/>
                  </a:lnTo>
                  <a:lnTo>
                    <a:pt x="1010090" y="1393081"/>
                  </a:lnTo>
                  <a:lnTo>
                    <a:pt x="1008103" y="1395455"/>
                  </a:lnTo>
                  <a:lnTo>
                    <a:pt x="1006911" y="1398224"/>
                  </a:lnTo>
                  <a:lnTo>
                    <a:pt x="1006116" y="1400993"/>
                  </a:lnTo>
                  <a:lnTo>
                    <a:pt x="1006116" y="1404553"/>
                  </a:lnTo>
                  <a:lnTo>
                    <a:pt x="1006116" y="1406926"/>
                  </a:lnTo>
                  <a:lnTo>
                    <a:pt x="980684" y="1406926"/>
                  </a:lnTo>
                  <a:lnTo>
                    <a:pt x="978299" y="1390708"/>
                  </a:lnTo>
                  <a:lnTo>
                    <a:pt x="977107" y="1382005"/>
                  </a:lnTo>
                  <a:lnTo>
                    <a:pt x="976710" y="1373698"/>
                  </a:lnTo>
                  <a:lnTo>
                    <a:pt x="976312" y="1364996"/>
                  </a:lnTo>
                  <a:lnTo>
                    <a:pt x="976312" y="1355897"/>
                  </a:lnTo>
                  <a:lnTo>
                    <a:pt x="976710" y="1346404"/>
                  </a:lnTo>
                  <a:lnTo>
                    <a:pt x="977504" y="1337305"/>
                  </a:lnTo>
                  <a:lnTo>
                    <a:pt x="978697" y="1327020"/>
                  </a:lnTo>
                  <a:lnTo>
                    <a:pt x="980286" y="1316736"/>
                  </a:lnTo>
                  <a:lnTo>
                    <a:pt x="983068" y="1305659"/>
                  </a:lnTo>
                  <a:lnTo>
                    <a:pt x="985850" y="1294188"/>
                  </a:lnTo>
                  <a:lnTo>
                    <a:pt x="989823" y="1282716"/>
                  </a:lnTo>
                  <a:lnTo>
                    <a:pt x="994195" y="1270453"/>
                  </a:lnTo>
                  <a:lnTo>
                    <a:pt x="999758" y="1257399"/>
                  </a:lnTo>
                  <a:lnTo>
                    <a:pt x="1005719" y="1243554"/>
                  </a:lnTo>
                  <a:lnTo>
                    <a:pt x="1008898" y="1237225"/>
                  </a:lnTo>
                  <a:lnTo>
                    <a:pt x="1012872" y="1230500"/>
                  </a:lnTo>
                  <a:lnTo>
                    <a:pt x="1016846" y="1224567"/>
                  </a:lnTo>
                  <a:lnTo>
                    <a:pt x="1021217" y="1218238"/>
                  </a:lnTo>
                  <a:lnTo>
                    <a:pt x="1023204" y="1215864"/>
                  </a:lnTo>
                  <a:lnTo>
                    <a:pt x="1024793" y="1213491"/>
                  </a:lnTo>
                  <a:lnTo>
                    <a:pt x="1029960" y="1208744"/>
                  </a:lnTo>
                  <a:lnTo>
                    <a:pt x="1034331" y="1203601"/>
                  </a:lnTo>
                  <a:lnTo>
                    <a:pt x="1039894" y="1198855"/>
                  </a:lnTo>
                  <a:lnTo>
                    <a:pt x="1045060" y="1194899"/>
                  </a:lnTo>
                  <a:lnTo>
                    <a:pt x="1050624" y="1190943"/>
                  </a:lnTo>
                  <a:lnTo>
                    <a:pt x="1055790" y="1186987"/>
                  </a:lnTo>
                  <a:lnTo>
                    <a:pt x="1061353" y="1184218"/>
                  </a:lnTo>
                  <a:lnTo>
                    <a:pt x="1066917" y="1181449"/>
                  </a:lnTo>
                  <a:lnTo>
                    <a:pt x="1072480" y="1178285"/>
                  </a:lnTo>
                  <a:lnTo>
                    <a:pt x="1078043" y="1176307"/>
                  </a:lnTo>
                  <a:lnTo>
                    <a:pt x="1089170" y="1171956"/>
                  </a:lnTo>
                  <a:lnTo>
                    <a:pt x="1099900" y="1169187"/>
                  </a:lnTo>
                  <a:lnTo>
                    <a:pt x="1110232" y="1166813"/>
                  </a:lnTo>
                  <a:close/>
                  <a:moveTo>
                    <a:pt x="1601784" y="1141413"/>
                  </a:moveTo>
                  <a:lnTo>
                    <a:pt x="1608513" y="1141413"/>
                  </a:lnTo>
                  <a:lnTo>
                    <a:pt x="1616826" y="1141413"/>
                  </a:lnTo>
                  <a:lnTo>
                    <a:pt x="1628701" y="1141809"/>
                  </a:lnTo>
                  <a:lnTo>
                    <a:pt x="1639785" y="1142996"/>
                  </a:lnTo>
                  <a:lnTo>
                    <a:pt x="1644139" y="1143392"/>
                  </a:lnTo>
                  <a:lnTo>
                    <a:pt x="1656410" y="1145766"/>
                  </a:lnTo>
                  <a:lnTo>
                    <a:pt x="1668285" y="1149327"/>
                  </a:lnTo>
                  <a:lnTo>
                    <a:pt x="1673431" y="1150910"/>
                  </a:lnTo>
                  <a:lnTo>
                    <a:pt x="1682140" y="1154075"/>
                  </a:lnTo>
                  <a:lnTo>
                    <a:pt x="1690453" y="1157241"/>
                  </a:lnTo>
                  <a:lnTo>
                    <a:pt x="1694807" y="1158823"/>
                  </a:lnTo>
                  <a:lnTo>
                    <a:pt x="1703516" y="1163572"/>
                  </a:lnTo>
                  <a:lnTo>
                    <a:pt x="1711828" y="1167924"/>
                  </a:lnTo>
                  <a:lnTo>
                    <a:pt x="1714995" y="1169903"/>
                  </a:lnTo>
                  <a:lnTo>
                    <a:pt x="1726079" y="1177421"/>
                  </a:lnTo>
                  <a:lnTo>
                    <a:pt x="1729245" y="1179399"/>
                  </a:lnTo>
                  <a:lnTo>
                    <a:pt x="1739142" y="1186918"/>
                  </a:lnTo>
                  <a:lnTo>
                    <a:pt x="1740329" y="1188105"/>
                  </a:lnTo>
                  <a:lnTo>
                    <a:pt x="1745475" y="1192853"/>
                  </a:lnTo>
                  <a:lnTo>
                    <a:pt x="1747058" y="1194436"/>
                  </a:lnTo>
                  <a:lnTo>
                    <a:pt x="1748642" y="1196018"/>
                  </a:lnTo>
                  <a:lnTo>
                    <a:pt x="1743100" y="1240732"/>
                  </a:lnTo>
                  <a:lnTo>
                    <a:pt x="1739142" y="1274761"/>
                  </a:lnTo>
                  <a:lnTo>
                    <a:pt x="1736766" y="1296128"/>
                  </a:lnTo>
                  <a:lnTo>
                    <a:pt x="1738746" y="1294150"/>
                  </a:lnTo>
                  <a:lnTo>
                    <a:pt x="1739537" y="1293358"/>
                  </a:lnTo>
                  <a:lnTo>
                    <a:pt x="1740725" y="1293358"/>
                  </a:lnTo>
                  <a:lnTo>
                    <a:pt x="1741912" y="1293754"/>
                  </a:lnTo>
                  <a:lnTo>
                    <a:pt x="1743100" y="1294150"/>
                  </a:lnTo>
                  <a:lnTo>
                    <a:pt x="1744288" y="1295733"/>
                  </a:lnTo>
                  <a:lnTo>
                    <a:pt x="1745079" y="1297315"/>
                  </a:lnTo>
                  <a:lnTo>
                    <a:pt x="1747454" y="1301668"/>
                  </a:lnTo>
                  <a:lnTo>
                    <a:pt x="1749038" y="1307603"/>
                  </a:lnTo>
                  <a:lnTo>
                    <a:pt x="1750621" y="1315121"/>
                  </a:lnTo>
                  <a:lnTo>
                    <a:pt x="1751809" y="1323827"/>
                  </a:lnTo>
                  <a:lnTo>
                    <a:pt x="1752204" y="1332928"/>
                  </a:lnTo>
                  <a:lnTo>
                    <a:pt x="1752600" y="1343216"/>
                  </a:lnTo>
                  <a:lnTo>
                    <a:pt x="1752204" y="1352712"/>
                  </a:lnTo>
                  <a:lnTo>
                    <a:pt x="1751809" y="1361813"/>
                  </a:lnTo>
                  <a:lnTo>
                    <a:pt x="1750621" y="1370518"/>
                  </a:lnTo>
                  <a:lnTo>
                    <a:pt x="1749038" y="1378036"/>
                  </a:lnTo>
                  <a:lnTo>
                    <a:pt x="1747454" y="1383972"/>
                  </a:lnTo>
                  <a:lnTo>
                    <a:pt x="1745079" y="1388324"/>
                  </a:lnTo>
                  <a:lnTo>
                    <a:pt x="1744288" y="1390303"/>
                  </a:lnTo>
                  <a:lnTo>
                    <a:pt x="1743100" y="1391490"/>
                  </a:lnTo>
                  <a:lnTo>
                    <a:pt x="1741912" y="1391886"/>
                  </a:lnTo>
                  <a:lnTo>
                    <a:pt x="1740725" y="1392281"/>
                  </a:lnTo>
                  <a:lnTo>
                    <a:pt x="1739142" y="1391886"/>
                  </a:lnTo>
                  <a:lnTo>
                    <a:pt x="1737954" y="1391094"/>
                  </a:lnTo>
                  <a:lnTo>
                    <a:pt x="1736766" y="1389511"/>
                  </a:lnTo>
                  <a:lnTo>
                    <a:pt x="1735975" y="1387929"/>
                  </a:lnTo>
                  <a:lnTo>
                    <a:pt x="1733996" y="1382785"/>
                  </a:lnTo>
                  <a:lnTo>
                    <a:pt x="1731620" y="1376849"/>
                  </a:lnTo>
                  <a:lnTo>
                    <a:pt x="1730829" y="1384367"/>
                  </a:lnTo>
                  <a:lnTo>
                    <a:pt x="1729641" y="1391886"/>
                  </a:lnTo>
                  <a:lnTo>
                    <a:pt x="1725683" y="1406526"/>
                  </a:lnTo>
                  <a:lnTo>
                    <a:pt x="1475905" y="1406526"/>
                  </a:lnTo>
                  <a:lnTo>
                    <a:pt x="1471551" y="1394260"/>
                  </a:lnTo>
                  <a:lnTo>
                    <a:pt x="1469968" y="1388324"/>
                  </a:lnTo>
                  <a:lnTo>
                    <a:pt x="1467592" y="1381993"/>
                  </a:lnTo>
                  <a:lnTo>
                    <a:pt x="1466009" y="1387137"/>
                  </a:lnTo>
                  <a:lnTo>
                    <a:pt x="1464426" y="1391490"/>
                  </a:lnTo>
                  <a:lnTo>
                    <a:pt x="1463238" y="1392677"/>
                  </a:lnTo>
                  <a:lnTo>
                    <a:pt x="1462051" y="1393864"/>
                  </a:lnTo>
                  <a:lnTo>
                    <a:pt x="1460863" y="1394260"/>
                  </a:lnTo>
                  <a:lnTo>
                    <a:pt x="1459676" y="1394655"/>
                  </a:lnTo>
                  <a:lnTo>
                    <a:pt x="1458884" y="1394260"/>
                  </a:lnTo>
                  <a:lnTo>
                    <a:pt x="1457696" y="1393468"/>
                  </a:lnTo>
                  <a:lnTo>
                    <a:pt x="1456509" y="1392281"/>
                  </a:lnTo>
                  <a:lnTo>
                    <a:pt x="1454925" y="1391094"/>
                  </a:lnTo>
                  <a:lnTo>
                    <a:pt x="1452946" y="1386346"/>
                  </a:lnTo>
                  <a:lnTo>
                    <a:pt x="1451363" y="1380015"/>
                  </a:lnTo>
                  <a:lnTo>
                    <a:pt x="1450175" y="1372892"/>
                  </a:lnTo>
                  <a:lnTo>
                    <a:pt x="1448592" y="1364583"/>
                  </a:lnTo>
                  <a:lnTo>
                    <a:pt x="1447800" y="1355086"/>
                  </a:lnTo>
                  <a:lnTo>
                    <a:pt x="1447800" y="1345194"/>
                  </a:lnTo>
                  <a:lnTo>
                    <a:pt x="1447800" y="1334906"/>
                  </a:lnTo>
                  <a:lnTo>
                    <a:pt x="1448592" y="1325805"/>
                  </a:lnTo>
                  <a:lnTo>
                    <a:pt x="1450175" y="1317496"/>
                  </a:lnTo>
                  <a:lnTo>
                    <a:pt x="1451363" y="1310373"/>
                  </a:lnTo>
                  <a:lnTo>
                    <a:pt x="1452946" y="1304438"/>
                  </a:lnTo>
                  <a:lnTo>
                    <a:pt x="1454925" y="1299689"/>
                  </a:lnTo>
                  <a:lnTo>
                    <a:pt x="1456509" y="1298107"/>
                  </a:lnTo>
                  <a:lnTo>
                    <a:pt x="1457696" y="1296920"/>
                  </a:lnTo>
                  <a:lnTo>
                    <a:pt x="1458884" y="1296128"/>
                  </a:lnTo>
                  <a:lnTo>
                    <a:pt x="1459676" y="1296128"/>
                  </a:lnTo>
                  <a:lnTo>
                    <a:pt x="1460467" y="1296128"/>
                  </a:lnTo>
                  <a:lnTo>
                    <a:pt x="1461259" y="1296524"/>
                  </a:lnTo>
                  <a:lnTo>
                    <a:pt x="1462051" y="1283466"/>
                  </a:lnTo>
                  <a:lnTo>
                    <a:pt x="1462446" y="1277531"/>
                  </a:lnTo>
                  <a:lnTo>
                    <a:pt x="1464030" y="1271991"/>
                  </a:lnTo>
                  <a:lnTo>
                    <a:pt x="1462051" y="1258142"/>
                  </a:lnTo>
                  <a:lnTo>
                    <a:pt x="1460071" y="1245480"/>
                  </a:lnTo>
                  <a:lnTo>
                    <a:pt x="1456905" y="1223717"/>
                  </a:lnTo>
                  <a:lnTo>
                    <a:pt x="1453738" y="1208681"/>
                  </a:lnTo>
                  <a:lnTo>
                    <a:pt x="1452550" y="1203537"/>
                  </a:lnTo>
                  <a:lnTo>
                    <a:pt x="1458488" y="1199975"/>
                  </a:lnTo>
                  <a:lnTo>
                    <a:pt x="1465217" y="1196018"/>
                  </a:lnTo>
                  <a:lnTo>
                    <a:pt x="1471551" y="1191270"/>
                  </a:lnTo>
                  <a:lnTo>
                    <a:pt x="1477884" y="1186522"/>
                  </a:lnTo>
                  <a:lnTo>
                    <a:pt x="1489760" y="1177421"/>
                  </a:lnTo>
                  <a:lnTo>
                    <a:pt x="1495302" y="1173464"/>
                  </a:lnTo>
                  <a:lnTo>
                    <a:pt x="1500843" y="1170299"/>
                  </a:lnTo>
                  <a:lnTo>
                    <a:pt x="1515490" y="1163176"/>
                  </a:lnTo>
                  <a:lnTo>
                    <a:pt x="1530136" y="1157241"/>
                  </a:lnTo>
                  <a:lnTo>
                    <a:pt x="1539636" y="1154075"/>
                  </a:lnTo>
                  <a:lnTo>
                    <a:pt x="1548741" y="1150910"/>
                  </a:lnTo>
                  <a:lnTo>
                    <a:pt x="1558241" y="1148536"/>
                  </a:lnTo>
                  <a:lnTo>
                    <a:pt x="1568533" y="1145766"/>
                  </a:lnTo>
                  <a:lnTo>
                    <a:pt x="1576450" y="1144183"/>
                  </a:lnTo>
                  <a:lnTo>
                    <a:pt x="1583971" y="1142996"/>
                  </a:lnTo>
                  <a:lnTo>
                    <a:pt x="1594658" y="1142204"/>
                  </a:lnTo>
                  <a:lnTo>
                    <a:pt x="1601784" y="1141413"/>
                  </a:lnTo>
                  <a:close/>
                  <a:moveTo>
                    <a:pt x="1832358" y="1052513"/>
                  </a:moveTo>
                  <a:lnTo>
                    <a:pt x="1843104" y="1052513"/>
                  </a:lnTo>
                  <a:lnTo>
                    <a:pt x="1847083" y="1052911"/>
                  </a:lnTo>
                  <a:lnTo>
                    <a:pt x="1839522" y="1055300"/>
                  </a:lnTo>
                  <a:lnTo>
                    <a:pt x="1831960" y="1058882"/>
                  </a:lnTo>
                  <a:lnTo>
                    <a:pt x="1825194" y="1062067"/>
                  </a:lnTo>
                  <a:lnTo>
                    <a:pt x="1818428" y="1065650"/>
                  </a:lnTo>
                  <a:lnTo>
                    <a:pt x="1820418" y="1066446"/>
                  </a:lnTo>
                  <a:lnTo>
                    <a:pt x="1828776" y="1066048"/>
                  </a:lnTo>
                  <a:lnTo>
                    <a:pt x="1837532" y="1065650"/>
                  </a:lnTo>
                  <a:lnTo>
                    <a:pt x="1846685" y="1066048"/>
                  </a:lnTo>
                  <a:lnTo>
                    <a:pt x="1856237" y="1066446"/>
                  </a:lnTo>
                  <a:lnTo>
                    <a:pt x="1865789" y="1067640"/>
                  </a:lnTo>
                  <a:lnTo>
                    <a:pt x="1876137" y="1069631"/>
                  </a:lnTo>
                  <a:lnTo>
                    <a:pt x="1885688" y="1072417"/>
                  </a:lnTo>
                  <a:lnTo>
                    <a:pt x="1895638" y="1075602"/>
                  </a:lnTo>
                  <a:lnTo>
                    <a:pt x="1905588" y="1079981"/>
                  </a:lnTo>
                  <a:lnTo>
                    <a:pt x="1910761" y="1082369"/>
                  </a:lnTo>
                  <a:lnTo>
                    <a:pt x="1915139" y="1085156"/>
                  </a:lnTo>
                  <a:lnTo>
                    <a:pt x="1919915" y="1088340"/>
                  </a:lnTo>
                  <a:lnTo>
                    <a:pt x="1924691" y="1091525"/>
                  </a:lnTo>
                  <a:lnTo>
                    <a:pt x="1929069" y="1095506"/>
                  </a:lnTo>
                  <a:lnTo>
                    <a:pt x="1933845" y="1099487"/>
                  </a:lnTo>
                  <a:lnTo>
                    <a:pt x="1938223" y="1103468"/>
                  </a:lnTo>
                  <a:lnTo>
                    <a:pt x="1942202" y="1108245"/>
                  </a:lnTo>
                  <a:lnTo>
                    <a:pt x="1946580" y="1112623"/>
                  </a:lnTo>
                  <a:lnTo>
                    <a:pt x="1950162" y="1118197"/>
                  </a:lnTo>
                  <a:lnTo>
                    <a:pt x="1954142" y="1123770"/>
                  </a:lnTo>
                  <a:lnTo>
                    <a:pt x="1957724" y="1129741"/>
                  </a:lnTo>
                  <a:lnTo>
                    <a:pt x="1960908" y="1136110"/>
                  </a:lnTo>
                  <a:lnTo>
                    <a:pt x="1964490" y="1142878"/>
                  </a:lnTo>
                  <a:lnTo>
                    <a:pt x="1968868" y="1152830"/>
                  </a:lnTo>
                  <a:lnTo>
                    <a:pt x="1972847" y="1163180"/>
                  </a:lnTo>
                  <a:lnTo>
                    <a:pt x="1979613" y="1182288"/>
                  </a:lnTo>
                  <a:lnTo>
                    <a:pt x="1975633" y="1185871"/>
                  </a:lnTo>
                  <a:lnTo>
                    <a:pt x="1972051" y="1190249"/>
                  </a:lnTo>
                  <a:lnTo>
                    <a:pt x="1967674" y="1192638"/>
                  </a:lnTo>
                  <a:lnTo>
                    <a:pt x="1965684" y="1193832"/>
                  </a:lnTo>
                  <a:lnTo>
                    <a:pt x="1963694" y="1195823"/>
                  </a:lnTo>
                  <a:lnTo>
                    <a:pt x="1962102" y="1197415"/>
                  </a:lnTo>
                  <a:lnTo>
                    <a:pt x="1961306" y="1199007"/>
                  </a:lnTo>
                  <a:lnTo>
                    <a:pt x="1960112" y="1201396"/>
                  </a:lnTo>
                  <a:lnTo>
                    <a:pt x="1959316" y="1202988"/>
                  </a:lnTo>
                  <a:lnTo>
                    <a:pt x="1958918" y="1205377"/>
                  </a:lnTo>
                  <a:lnTo>
                    <a:pt x="1958918" y="1207367"/>
                  </a:lnTo>
                  <a:lnTo>
                    <a:pt x="1952152" y="1218115"/>
                  </a:lnTo>
                  <a:lnTo>
                    <a:pt x="1946580" y="1229262"/>
                  </a:lnTo>
                  <a:lnTo>
                    <a:pt x="1941008" y="1240806"/>
                  </a:lnTo>
                  <a:lnTo>
                    <a:pt x="1936233" y="1252350"/>
                  </a:lnTo>
                  <a:lnTo>
                    <a:pt x="1932253" y="1263895"/>
                  </a:lnTo>
                  <a:lnTo>
                    <a:pt x="1928273" y="1274245"/>
                  </a:lnTo>
                  <a:lnTo>
                    <a:pt x="1925089" y="1284993"/>
                  </a:lnTo>
                  <a:lnTo>
                    <a:pt x="1921905" y="1294945"/>
                  </a:lnTo>
                  <a:lnTo>
                    <a:pt x="1919915" y="1304897"/>
                  </a:lnTo>
                  <a:lnTo>
                    <a:pt x="1917925" y="1314451"/>
                  </a:lnTo>
                  <a:lnTo>
                    <a:pt x="1784997" y="1314451"/>
                  </a:lnTo>
                  <a:lnTo>
                    <a:pt x="1783007" y="1303305"/>
                  </a:lnTo>
                  <a:lnTo>
                    <a:pt x="1780222" y="1293353"/>
                  </a:lnTo>
                  <a:lnTo>
                    <a:pt x="1778630" y="1288974"/>
                  </a:lnTo>
                  <a:lnTo>
                    <a:pt x="1777038" y="1284993"/>
                  </a:lnTo>
                  <a:lnTo>
                    <a:pt x="1775446" y="1281410"/>
                  </a:lnTo>
                  <a:lnTo>
                    <a:pt x="1773058" y="1278226"/>
                  </a:lnTo>
                  <a:lnTo>
                    <a:pt x="1782609" y="1200202"/>
                  </a:lnTo>
                  <a:lnTo>
                    <a:pt x="1783007" y="1196619"/>
                  </a:lnTo>
                  <a:lnTo>
                    <a:pt x="1783007" y="1192638"/>
                  </a:lnTo>
                  <a:lnTo>
                    <a:pt x="1782211" y="1189453"/>
                  </a:lnTo>
                  <a:lnTo>
                    <a:pt x="1781416" y="1185472"/>
                  </a:lnTo>
                  <a:lnTo>
                    <a:pt x="1779824" y="1182288"/>
                  </a:lnTo>
                  <a:lnTo>
                    <a:pt x="1778232" y="1178705"/>
                  </a:lnTo>
                  <a:lnTo>
                    <a:pt x="1776242" y="1175919"/>
                  </a:lnTo>
                  <a:lnTo>
                    <a:pt x="1774252" y="1172734"/>
                  </a:lnTo>
                  <a:lnTo>
                    <a:pt x="1767884" y="1166763"/>
                  </a:lnTo>
                  <a:lnTo>
                    <a:pt x="1761516" y="1161588"/>
                  </a:lnTo>
                  <a:lnTo>
                    <a:pt x="1752362" y="1154422"/>
                  </a:lnTo>
                  <a:lnTo>
                    <a:pt x="1741219" y="1146460"/>
                  </a:lnTo>
                  <a:lnTo>
                    <a:pt x="1734851" y="1142480"/>
                  </a:lnTo>
                  <a:lnTo>
                    <a:pt x="1728085" y="1138101"/>
                  </a:lnTo>
                  <a:lnTo>
                    <a:pt x="1720921" y="1134518"/>
                  </a:lnTo>
                  <a:lnTo>
                    <a:pt x="1712564" y="1130139"/>
                  </a:lnTo>
                  <a:lnTo>
                    <a:pt x="1704206" y="1126158"/>
                  </a:lnTo>
                  <a:lnTo>
                    <a:pt x="1695450" y="1122576"/>
                  </a:lnTo>
                  <a:lnTo>
                    <a:pt x="1698236" y="1118197"/>
                  </a:lnTo>
                  <a:lnTo>
                    <a:pt x="1701420" y="1114216"/>
                  </a:lnTo>
                  <a:lnTo>
                    <a:pt x="1697440" y="1114614"/>
                  </a:lnTo>
                  <a:lnTo>
                    <a:pt x="1701420" y="1111827"/>
                  </a:lnTo>
                  <a:lnTo>
                    <a:pt x="1705002" y="1109041"/>
                  </a:lnTo>
                  <a:lnTo>
                    <a:pt x="1710176" y="1103069"/>
                  </a:lnTo>
                  <a:lnTo>
                    <a:pt x="1715748" y="1097894"/>
                  </a:lnTo>
                  <a:lnTo>
                    <a:pt x="1721319" y="1093117"/>
                  </a:lnTo>
                  <a:lnTo>
                    <a:pt x="1726891" y="1088340"/>
                  </a:lnTo>
                  <a:lnTo>
                    <a:pt x="1732463" y="1083962"/>
                  </a:lnTo>
                  <a:lnTo>
                    <a:pt x="1738035" y="1080379"/>
                  </a:lnTo>
                  <a:lnTo>
                    <a:pt x="1744005" y="1076398"/>
                  </a:lnTo>
                  <a:lnTo>
                    <a:pt x="1749975" y="1073611"/>
                  </a:lnTo>
                  <a:lnTo>
                    <a:pt x="1755944" y="1070427"/>
                  </a:lnTo>
                  <a:lnTo>
                    <a:pt x="1761914" y="1067640"/>
                  </a:lnTo>
                  <a:lnTo>
                    <a:pt x="1773456" y="1063261"/>
                  </a:lnTo>
                  <a:lnTo>
                    <a:pt x="1784997" y="1059679"/>
                  </a:lnTo>
                  <a:lnTo>
                    <a:pt x="1796539" y="1056892"/>
                  </a:lnTo>
                  <a:lnTo>
                    <a:pt x="1806489" y="1054902"/>
                  </a:lnTo>
                  <a:lnTo>
                    <a:pt x="1816438" y="1053707"/>
                  </a:lnTo>
                  <a:lnTo>
                    <a:pt x="1824796" y="1052911"/>
                  </a:lnTo>
                  <a:lnTo>
                    <a:pt x="1832358" y="1052513"/>
                  </a:lnTo>
                  <a:close/>
                  <a:moveTo>
                    <a:pt x="861259" y="1052513"/>
                  </a:moveTo>
                  <a:lnTo>
                    <a:pt x="871603" y="1052513"/>
                  </a:lnTo>
                  <a:lnTo>
                    <a:pt x="875581" y="1052911"/>
                  </a:lnTo>
                  <a:lnTo>
                    <a:pt x="868022" y="1055295"/>
                  </a:lnTo>
                  <a:lnTo>
                    <a:pt x="860861" y="1058873"/>
                  </a:lnTo>
                  <a:lnTo>
                    <a:pt x="854098" y="1062053"/>
                  </a:lnTo>
                  <a:lnTo>
                    <a:pt x="847335" y="1065630"/>
                  </a:lnTo>
                  <a:lnTo>
                    <a:pt x="849324" y="1066425"/>
                  </a:lnTo>
                  <a:lnTo>
                    <a:pt x="857281" y="1066027"/>
                  </a:lnTo>
                  <a:lnTo>
                    <a:pt x="866033" y="1065630"/>
                  </a:lnTo>
                  <a:lnTo>
                    <a:pt x="875183" y="1066027"/>
                  </a:lnTo>
                  <a:lnTo>
                    <a:pt x="884732" y="1066425"/>
                  </a:lnTo>
                  <a:lnTo>
                    <a:pt x="894678" y="1067617"/>
                  </a:lnTo>
                  <a:lnTo>
                    <a:pt x="904624" y="1069605"/>
                  </a:lnTo>
                  <a:lnTo>
                    <a:pt x="914172" y="1072387"/>
                  </a:lnTo>
                  <a:lnTo>
                    <a:pt x="924516" y="1075567"/>
                  </a:lnTo>
                  <a:lnTo>
                    <a:pt x="934064" y="1079939"/>
                  </a:lnTo>
                  <a:lnTo>
                    <a:pt x="939236" y="1082324"/>
                  </a:lnTo>
                  <a:lnTo>
                    <a:pt x="944010" y="1085106"/>
                  </a:lnTo>
                  <a:lnTo>
                    <a:pt x="948784" y="1088286"/>
                  </a:lnTo>
                  <a:lnTo>
                    <a:pt x="953160" y="1091466"/>
                  </a:lnTo>
                  <a:lnTo>
                    <a:pt x="957934" y="1095441"/>
                  </a:lnTo>
                  <a:lnTo>
                    <a:pt x="962708" y="1099415"/>
                  </a:lnTo>
                  <a:lnTo>
                    <a:pt x="966687" y="1103390"/>
                  </a:lnTo>
                  <a:lnTo>
                    <a:pt x="971063" y="1108160"/>
                  </a:lnTo>
                  <a:lnTo>
                    <a:pt x="974644" y="1112532"/>
                  </a:lnTo>
                  <a:lnTo>
                    <a:pt x="979020" y="1118097"/>
                  </a:lnTo>
                  <a:lnTo>
                    <a:pt x="982998" y="1123662"/>
                  </a:lnTo>
                  <a:lnTo>
                    <a:pt x="986181" y="1129624"/>
                  </a:lnTo>
                  <a:lnTo>
                    <a:pt x="989762" y="1135983"/>
                  </a:lnTo>
                  <a:lnTo>
                    <a:pt x="992944" y="1142741"/>
                  </a:lnTo>
                  <a:lnTo>
                    <a:pt x="997321" y="1152678"/>
                  </a:lnTo>
                  <a:lnTo>
                    <a:pt x="1001299" y="1163012"/>
                  </a:lnTo>
                  <a:lnTo>
                    <a:pt x="1008062" y="1182091"/>
                  </a:lnTo>
                  <a:lnTo>
                    <a:pt x="1004482" y="1185668"/>
                  </a:lnTo>
                  <a:lnTo>
                    <a:pt x="1000105" y="1190040"/>
                  </a:lnTo>
                  <a:lnTo>
                    <a:pt x="996525" y="1192425"/>
                  </a:lnTo>
                  <a:lnTo>
                    <a:pt x="994138" y="1193618"/>
                  </a:lnTo>
                  <a:lnTo>
                    <a:pt x="992546" y="1195605"/>
                  </a:lnTo>
                  <a:lnTo>
                    <a:pt x="990955" y="1197195"/>
                  </a:lnTo>
                  <a:lnTo>
                    <a:pt x="989762" y="1198785"/>
                  </a:lnTo>
                  <a:lnTo>
                    <a:pt x="988568" y="1201170"/>
                  </a:lnTo>
                  <a:lnTo>
                    <a:pt x="987772" y="1202760"/>
                  </a:lnTo>
                  <a:lnTo>
                    <a:pt x="987375" y="1205145"/>
                  </a:lnTo>
                  <a:lnTo>
                    <a:pt x="987375" y="1207132"/>
                  </a:lnTo>
                  <a:lnTo>
                    <a:pt x="980611" y="1217864"/>
                  </a:lnTo>
                  <a:lnTo>
                    <a:pt x="975041" y="1228993"/>
                  </a:lnTo>
                  <a:lnTo>
                    <a:pt x="969870" y="1240520"/>
                  </a:lnTo>
                  <a:lnTo>
                    <a:pt x="965095" y="1252047"/>
                  </a:lnTo>
                  <a:lnTo>
                    <a:pt x="960321" y="1263574"/>
                  </a:lnTo>
                  <a:lnTo>
                    <a:pt x="956741" y="1273908"/>
                  </a:lnTo>
                  <a:lnTo>
                    <a:pt x="953558" y="1284640"/>
                  </a:lnTo>
                  <a:lnTo>
                    <a:pt x="950773" y="1294577"/>
                  </a:lnTo>
                  <a:lnTo>
                    <a:pt x="948784" y="1304514"/>
                  </a:lnTo>
                  <a:lnTo>
                    <a:pt x="946397" y="1314054"/>
                  </a:lnTo>
                  <a:lnTo>
                    <a:pt x="746283" y="1314054"/>
                  </a:lnTo>
                  <a:lnTo>
                    <a:pt x="745487" y="1310874"/>
                  </a:lnTo>
                  <a:lnTo>
                    <a:pt x="745487" y="1314054"/>
                  </a:lnTo>
                  <a:lnTo>
                    <a:pt x="692972" y="1314054"/>
                  </a:lnTo>
                  <a:lnTo>
                    <a:pt x="688994" y="1314054"/>
                  </a:lnTo>
                  <a:lnTo>
                    <a:pt x="685811" y="1314451"/>
                  </a:lnTo>
                  <a:lnTo>
                    <a:pt x="683026" y="1296565"/>
                  </a:lnTo>
                  <a:lnTo>
                    <a:pt x="681833" y="1287423"/>
                  </a:lnTo>
                  <a:lnTo>
                    <a:pt x="681435" y="1278281"/>
                  </a:lnTo>
                  <a:lnTo>
                    <a:pt x="681037" y="1268344"/>
                  </a:lnTo>
                  <a:lnTo>
                    <a:pt x="681435" y="1258804"/>
                  </a:lnTo>
                  <a:lnTo>
                    <a:pt x="681833" y="1249265"/>
                  </a:lnTo>
                  <a:lnTo>
                    <a:pt x="682628" y="1238930"/>
                  </a:lnTo>
                  <a:lnTo>
                    <a:pt x="684617" y="1228596"/>
                  </a:lnTo>
                  <a:lnTo>
                    <a:pt x="686607" y="1217466"/>
                  </a:lnTo>
                  <a:lnTo>
                    <a:pt x="688994" y="1205940"/>
                  </a:lnTo>
                  <a:lnTo>
                    <a:pt x="692176" y="1194810"/>
                  </a:lnTo>
                  <a:lnTo>
                    <a:pt x="696155" y="1182488"/>
                  </a:lnTo>
                  <a:lnTo>
                    <a:pt x="700929" y="1169769"/>
                  </a:lnTo>
                  <a:lnTo>
                    <a:pt x="706499" y="1156255"/>
                  </a:lnTo>
                  <a:lnTo>
                    <a:pt x="712466" y="1142741"/>
                  </a:lnTo>
                  <a:lnTo>
                    <a:pt x="716445" y="1134791"/>
                  </a:lnTo>
                  <a:lnTo>
                    <a:pt x="720821" y="1127636"/>
                  </a:lnTo>
                  <a:lnTo>
                    <a:pt x="725595" y="1120482"/>
                  </a:lnTo>
                  <a:lnTo>
                    <a:pt x="729971" y="1114122"/>
                  </a:lnTo>
                  <a:lnTo>
                    <a:pt x="726391" y="1114520"/>
                  </a:lnTo>
                  <a:lnTo>
                    <a:pt x="729971" y="1111737"/>
                  </a:lnTo>
                  <a:lnTo>
                    <a:pt x="733950" y="1108955"/>
                  </a:lnTo>
                  <a:lnTo>
                    <a:pt x="739122" y="1102993"/>
                  </a:lnTo>
                  <a:lnTo>
                    <a:pt x="744294" y="1097826"/>
                  </a:lnTo>
                  <a:lnTo>
                    <a:pt x="749863" y="1093056"/>
                  </a:lnTo>
                  <a:lnTo>
                    <a:pt x="755433" y="1088286"/>
                  </a:lnTo>
                  <a:lnTo>
                    <a:pt x="761401" y="1083914"/>
                  </a:lnTo>
                  <a:lnTo>
                    <a:pt x="766970" y="1080337"/>
                  </a:lnTo>
                  <a:lnTo>
                    <a:pt x="772938" y="1076362"/>
                  </a:lnTo>
                  <a:lnTo>
                    <a:pt x="778508" y="1073579"/>
                  </a:lnTo>
                  <a:lnTo>
                    <a:pt x="784475" y="1070400"/>
                  </a:lnTo>
                  <a:lnTo>
                    <a:pt x="790443" y="1067617"/>
                  </a:lnTo>
                  <a:lnTo>
                    <a:pt x="802378" y="1063245"/>
                  </a:lnTo>
                  <a:lnTo>
                    <a:pt x="813916" y="1059668"/>
                  </a:lnTo>
                  <a:lnTo>
                    <a:pt x="824658" y="1056885"/>
                  </a:lnTo>
                  <a:lnTo>
                    <a:pt x="835399" y="1054898"/>
                  </a:lnTo>
                  <a:lnTo>
                    <a:pt x="844947" y="1053705"/>
                  </a:lnTo>
                  <a:lnTo>
                    <a:pt x="853700" y="1052911"/>
                  </a:lnTo>
                  <a:lnTo>
                    <a:pt x="861259" y="1052513"/>
                  </a:lnTo>
                  <a:close/>
                  <a:moveTo>
                    <a:pt x="1326357" y="1047750"/>
                  </a:moveTo>
                  <a:lnTo>
                    <a:pt x="1337469" y="1047750"/>
                  </a:lnTo>
                  <a:lnTo>
                    <a:pt x="1348582" y="1048148"/>
                  </a:lnTo>
                  <a:lnTo>
                    <a:pt x="1358901" y="1048942"/>
                  </a:lnTo>
                  <a:lnTo>
                    <a:pt x="1368822" y="1050532"/>
                  </a:lnTo>
                  <a:lnTo>
                    <a:pt x="1378347" y="1052520"/>
                  </a:lnTo>
                  <a:lnTo>
                    <a:pt x="1387476" y="1054904"/>
                  </a:lnTo>
                  <a:lnTo>
                    <a:pt x="1396604" y="1057289"/>
                  </a:lnTo>
                  <a:lnTo>
                    <a:pt x="1404541" y="1060469"/>
                  </a:lnTo>
                  <a:lnTo>
                    <a:pt x="1412479" y="1063251"/>
                  </a:lnTo>
                  <a:lnTo>
                    <a:pt x="1419623" y="1066828"/>
                  </a:lnTo>
                  <a:lnTo>
                    <a:pt x="1426766" y="1070008"/>
                  </a:lnTo>
                  <a:lnTo>
                    <a:pt x="1433116" y="1073983"/>
                  </a:lnTo>
                  <a:lnTo>
                    <a:pt x="1444626" y="1081137"/>
                  </a:lnTo>
                  <a:lnTo>
                    <a:pt x="1454151" y="1087894"/>
                  </a:lnTo>
                  <a:lnTo>
                    <a:pt x="1461691" y="1093856"/>
                  </a:lnTo>
                  <a:lnTo>
                    <a:pt x="1466851" y="1098228"/>
                  </a:lnTo>
                  <a:lnTo>
                    <a:pt x="1471613" y="1102600"/>
                  </a:lnTo>
                  <a:lnTo>
                    <a:pt x="1465660" y="1153079"/>
                  </a:lnTo>
                  <a:lnTo>
                    <a:pt x="1458913" y="1157848"/>
                  </a:lnTo>
                  <a:lnTo>
                    <a:pt x="1447404" y="1166195"/>
                  </a:lnTo>
                  <a:lnTo>
                    <a:pt x="1441848" y="1170170"/>
                  </a:lnTo>
                  <a:lnTo>
                    <a:pt x="1437482" y="1172555"/>
                  </a:lnTo>
                  <a:lnTo>
                    <a:pt x="1434704" y="1174542"/>
                  </a:lnTo>
                  <a:lnTo>
                    <a:pt x="1432323" y="1175734"/>
                  </a:lnTo>
                  <a:lnTo>
                    <a:pt x="1427560" y="1179311"/>
                  </a:lnTo>
                  <a:lnTo>
                    <a:pt x="1424385" y="1184081"/>
                  </a:lnTo>
                  <a:lnTo>
                    <a:pt x="1421210" y="1188851"/>
                  </a:lnTo>
                  <a:lnTo>
                    <a:pt x="1419226" y="1194018"/>
                  </a:lnTo>
                  <a:lnTo>
                    <a:pt x="1418035" y="1199582"/>
                  </a:lnTo>
                  <a:lnTo>
                    <a:pt x="1418035" y="1205544"/>
                  </a:lnTo>
                  <a:lnTo>
                    <a:pt x="1418432" y="1208724"/>
                  </a:lnTo>
                  <a:lnTo>
                    <a:pt x="1418829" y="1211506"/>
                  </a:lnTo>
                  <a:lnTo>
                    <a:pt x="1419623" y="1216673"/>
                  </a:lnTo>
                  <a:lnTo>
                    <a:pt x="1422401" y="1229392"/>
                  </a:lnTo>
                  <a:lnTo>
                    <a:pt x="1425576" y="1248073"/>
                  </a:lnTo>
                  <a:lnTo>
                    <a:pt x="1427163" y="1259202"/>
                  </a:lnTo>
                  <a:lnTo>
                    <a:pt x="1429148" y="1271524"/>
                  </a:lnTo>
                  <a:lnTo>
                    <a:pt x="1427560" y="1279076"/>
                  </a:lnTo>
                  <a:lnTo>
                    <a:pt x="1425973" y="1282255"/>
                  </a:lnTo>
                  <a:lnTo>
                    <a:pt x="1423988" y="1285832"/>
                  </a:lnTo>
                  <a:lnTo>
                    <a:pt x="1422401" y="1289807"/>
                  </a:lnTo>
                  <a:lnTo>
                    <a:pt x="1420416" y="1293782"/>
                  </a:lnTo>
                  <a:lnTo>
                    <a:pt x="1418035" y="1303718"/>
                  </a:lnTo>
                  <a:lnTo>
                    <a:pt x="1416051" y="1314450"/>
                  </a:lnTo>
                  <a:lnTo>
                    <a:pt x="1312863" y="1314450"/>
                  </a:lnTo>
                  <a:lnTo>
                    <a:pt x="1310879" y="1304911"/>
                  </a:lnTo>
                  <a:lnTo>
                    <a:pt x="1308894" y="1294974"/>
                  </a:lnTo>
                  <a:lnTo>
                    <a:pt x="1305719" y="1285038"/>
                  </a:lnTo>
                  <a:lnTo>
                    <a:pt x="1302544" y="1274306"/>
                  </a:lnTo>
                  <a:lnTo>
                    <a:pt x="1298972" y="1263972"/>
                  </a:lnTo>
                  <a:lnTo>
                    <a:pt x="1295004" y="1252843"/>
                  </a:lnTo>
                  <a:lnTo>
                    <a:pt x="1290241" y="1240919"/>
                  </a:lnTo>
                  <a:lnTo>
                    <a:pt x="1285082" y="1229392"/>
                  </a:lnTo>
                  <a:lnTo>
                    <a:pt x="1280319" y="1219456"/>
                  </a:lnTo>
                  <a:lnTo>
                    <a:pt x="1275160" y="1210711"/>
                  </a:lnTo>
                  <a:lnTo>
                    <a:pt x="1270000" y="1202365"/>
                  </a:lnTo>
                  <a:lnTo>
                    <a:pt x="1264047" y="1194813"/>
                  </a:lnTo>
                  <a:lnTo>
                    <a:pt x="1258094" y="1188056"/>
                  </a:lnTo>
                  <a:lnTo>
                    <a:pt x="1251744" y="1181696"/>
                  </a:lnTo>
                  <a:lnTo>
                    <a:pt x="1244997" y="1175734"/>
                  </a:lnTo>
                  <a:lnTo>
                    <a:pt x="1238250" y="1170567"/>
                  </a:lnTo>
                  <a:lnTo>
                    <a:pt x="1231503" y="1165400"/>
                  </a:lnTo>
                  <a:lnTo>
                    <a:pt x="1224757" y="1161823"/>
                  </a:lnTo>
                  <a:lnTo>
                    <a:pt x="1217613" y="1157848"/>
                  </a:lnTo>
                  <a:lnTo>
                    <a:pt x="1210469" y="1154669"/>
                  </a:lnTo>
                  <a:lnTo>
                    <a:pt x="1202928" y="1151886"/>
                  </a:lnTo>
                  <a:lnTo>
                    <a:pt x="1195785" y="1149501"/>
                  </a:lnTo>
                  <a:lnTo>
                    <a:pt x="1188641" y="1147912"/>
                  </a:lnTo>
                  <a:lnTo>
                    <a:pt x="1181497" y="1145924"/>
                  </a:lnTo>
                  <a:lnTo>
                    <a:pt x="1179116" y="1131218"/>
                  </a:lnTo>
                  <a:lnTo>
                    <a:pt x="1176735" y="1120486"/>
                  </a:lnTo>
                  <a:lnTo>
                    <a:pt x="1174750" y="1110152"/>
                  </a:lnTo>
                  <a:lnTo>
                    <a:pt x="1180703" y="1106973"/>
                  </a:lnTo>
                  <a:lnTo>
                    <a:pt x="1187053" y="1102998"/>
                  </a:lnTo>
                  <a:lnTo>
                    <a:pt x="1193800" y="1098228"/>
                  </a:lnTo>
                  <a:lnTo>
                    <a:pt x="1200150" y="1093856"/>
                  </a:lnTo>
                  <a:lnTo>
                    <a:pt x="1212453" y="1084317"/>
                  </a:lnTo>
                  <a:lnTo>
                    <a:pt x="1217613" y="1080342"/>
                  </a:lnTo>
                  <a:lnTo>
                    <a:pt x="1223169" y="1077163"/>
                  </a:lnTo>
                  <a:lnTo>
                    <a:pt x="1237060" y="1070406"/>
                  </a:lnTo>
                  <a:lnTo>
                    <a:pt x="1250950" y="1064444"/>
                  </a:lnTo>
                  <a:lnTo>
                    <a:pt x="1264444" y="1059674"/>
                  </a:lnTo>
                  <a:lnTo>
                    <a:pt x="1277541" y="1055699"/>
                  </a:lnTo>
                  <a:lnTo>
                    <a:pt x="1290241" y="1052520"/>
                  </a:lnTo>
                  <a:lnTo>
                    <a:pt x="1302941" y="1050135"/>
                  </a:lnTo>
                  <a:lnTo>
                    <a:pt x="1314847" y="1048545"/>
                  </a:lnTo>
                  <a:lnTo>
                    <a:pt x="1326357" y="1047750"/>
                  </a:lnTo>
                  <a:close/>
                  <a:moveTo>
                    <a:pt x="525022" y="1035050"/>
                  </a:moveTo>
                  <a:lnTo>
                    <a:pt x="554037" y="1036676"/>
                  </a:lnTo>
                  <a:lnTo>
                    <a:pt x="512762" y="1068388"/>
                  </a:lnTo>
                  <a:lnTo>
                    <a:pt x="525022" y="1035050"/>
                  </a:lnTo>
                  <a:close/>
                  <a:moveTo>
                    <a:pt x="174832" y="915044"/>
                  </a:moveTo>
                  <a:lnTo>
                    <a:pt x="50860" y="916631"/>
                  </a:lnTo>
                  <a:lnTo>
                    <a:pt x="57218" y="934484"/>
                  </a:lnTo>
                  <a:lnTo>
                    <a:pt x="174832" y="915044"/>
                  </a:lnTo>
                  <a:close/>
                  <a:moveTo>
                    <a:pt x="403703" y="711119"/>
                  </a:moveTo>
                  <a:lnTo>
                    <a:pt x="403703" y="723418"/>
                  </a:lnTo>
                  <a:lnTo>
                    <a:pt x="512179" y="715086"/>
                  </a:lnTo>
                  <a:lnTo>
                    <a:pt x="403703" y="711119"/>
                  </a:lnTo>
                  <a:close/>
                  <a:moveTo>
                    <a:pt x="773852" y="677863"/>
                  </a:moveTo>
                  <a:lnTo>
                    <a:pt x="777038" y="678259"/>
                  </a:lnTo>
                  <a:lnTo>
                    <a:pt x="778632" y="678259"/>
                  </a:lnTo>
                  <a:lnTo>
                    <a:pt x="779428" y="679050"/>
                  </a:lnTo>
                  <a:lnTo>
                    <a:pt x="780225" y="679446"/>
                  </a:lnTo>
                  <a:lnTo>
                    <a:pt x="780623" y="680632"/>
                  </a:lnTo>
                  <a:lnTo>
                    <a:pt x="780623" y="681423"/>
                  </a:lnTo>
                  <a:lnTo>
                    <a:pt x="780225" y="682215"/>
                  </a:lnTo>
                  <a:lnTo>
                    <a:pt x="779428" y="684588"/>
                  </a:lnTo>
                  <a:lnTo>
                    <a:pt x="777038" y="687357"/>
                  </a:lnTo>
                  <a:lnTo>
                    <a:pt x="774648" y="689731"/>
                  </a:lnTo>
                  <a:lnTo>
                    <a:pt x="771860" y="692500"/>
                  </a:lnTo>
                  <a:lnTo>
                    <a:pt x="767877" y="695665"/>
                  </a:lnTo>
                  <a:lnTo>
                    <a:pt x="763894" y="698038"/>
                  </a:lnTo>
                  <a:lnTo>
                    <a:pt x="760309" y="700808"/>
                  </a:lnTo>
                  <a:lnTo>
                    <a:pt x="755927" y="702785"/>
                  </a:lnTo>
                  <a:lnTo>
                    <a:pt x="752342" y="704368"/>
                  </a:lnTo>
                  <a:lnTo>
                    <a:pt x="748758" y="705555"/>
                  </a:lnTo>
                  <a:lnTo>
                    <a:pt x="745969" y="705950"/>
                  </a:lnTo>
                  <a:lnTo>
                    <a:pt x="742783" y="706346"/>
                  </a:lnTo>
                  <a:lnTo>
                    <a:pt x="740791" y="706741"/>
                  </a:lnTo>
                  <a:lnTo>
                    <a:pt x="738800" y="707928"/>
                  </a:lnTo>
                  <a:lnTo>
                    <a:pt x="737605" y="708719"/>
                  </a:lnTo>
                  <a:lnTo>
                    <a:pt x="736011" y="709906"/>
                  </a:lnTo>
                  <a:lnTo>
                    <a:pt x="735215" y="711093"/>
                  </a:lnTo>
                  <a:lnTo>
                    <a:pt x="734816" y="712280"/>
                  </a:lnTo>
                  <a:lnTo>
                    <a:pt x="734816" y="713467"/>
                  </a:lnTo>
                  <a:lnTo>
                    <a:pt x="735215" y="715049"/>
                  </a:lnTo>
                  <a:lnTo>
                    <a:pt x="736011" y="716236"/>
                  </a:lnTo>
                  <a:lnTo>
                    <a:pt x="738003" y="717027"/>
                  </a:lnTo>
                  <a:lnTo>
                    <a:pt x="739596" y="717818"/>
                  </a:lnTo>
                  <a:lnTo>
                    <a:pt x="741986" y="718609"/>
                  </a:lnTo>
                  <a:lnTo>
                    <a:pt x="745173" y="719005"/>
                  </a:lnTo>
                  <a:lnTo>
                    <a:pt x="748359" y="719400"/>
                  </a:lnTo>
                  <a:lnTo>
                    <a:pt x="752342" y="719005"/>
                  </a:lnTo>
                  <a:lnTo>
                    <a:pt x="760707" y="719005"/>
                  </a:lnTo>
                  <a:lnTo>
                    <a:pt x="763894" y="719400"/>
                  </a:lnTo>
                  <a:lnTo>
                    <a:pt x="767877" y="719796"/>
                  </a:lnTo>
                  <a:lnTo>
                    <a:pt x="770665" y="720983"/>
                  </a:lnTo>
                  <a:lnTo>
                    <a:pt x="773852" y="722169"/>
                  </a:lnTo>
                  <a:lnTo>
                    <a:pt x="776640" y="723356"/>
                  </a:lnTo>
                  <a:lnTo>
                    <a:pt x="779428" y="724939"/>
                  </a:lnTo>
                  <a:lnTo>
                    <a:pt x="781420" y="726917"/>
                  </a:lnTo>
                  <a:lnTo>
                    <a:pt x="783411" y="729686"/>
                  </a:lnTo>
                  <a:lnTo>
                    <a:pt x="785403" y="732455"/>
                  </a:lnTo>
                  <a:lnTo>
                    <a:pt x="786598" y="736015"/>
                  </a:lnTo>
                  <a:lnTo>
                    <a:pt x="787793" y="739180"/>
                  </a:lnTo>
                  <a:lnTo>
                    <a:pt x="788191" y="743531"/>
                  </a:lnTo>
                  <a:lnTo>
                    <a:pt x="788988" y="747883"/>
                  </a:lnTo>
                  <a:lnTo>
                    <a:pt x="788988" y="752630"/>
                  </a:lnTo>
                  <a:lnTo>
                    <a:pt x="788590" y="756982"/>
                  </a:lnTo>
                  <a:lnTo>
                    <a:pt x="787793" y="760542"/>
                  </a:lnTo>
                  <a:lnTo>
                    <a:pt x="786200" y="764102"/>
                  </a:lnTo>
                  <a:lnTo>
                    <a:pt x="783810" y="767267"/>
                  </a:lnTo>
                  <a:lnTo>
                    <a:pt x="781420" y="770827"/>
                  </a:lnTo>
                  <a:lnTo>
                    <a:pt x="778632" y="773596"/>
                  </a:lnTo>
                  <a:lnTo>
                    <a:pt x="775445" y="776761"/>
                  </a:lnTo>
                  <a:lnTo>
                    <a:pt x="771860" y="779135"/>
                  </a:lnTo>
                  <a:lnTo>
                    <a:pt x="767479" y="781113"/>
                  </a:lnTo>
                  <a:lnTo>
                    <a:pt x="763097" y="783486"/>
                  </a:lnTo>
                  <a:lnTo>
                    <a:pt x="753936" y="787442"/>
                  </a:lnTo>
                  <a:lnTo>
                    <a:pt x="744376" y="790607"/>
                  </a:lnTo>
                  <a:lnTo>
                    <a:pt x="734020" y="792980"/>
                  </a:lnTo>
                  <a:lnTo>
                    <a:pt x="724062" y="795354"/>
                  </a:lnTo>
                  <a:lnTo>
                    <a:pt x="714104" y="796936"/>
                  </a:lnTo>
                  <a:lnTo>
                    <a:pt x="704942" y="798123"/>
                  </a:lnTo>
                  <a:lnTo>
                    <a:pt x="696179" y="798914"/>
                  </a:lnTo>
                  <a:lnTo>
                    <a:pt x="684230" y="799705"/>
                  </a:lnTo>
                  <a:lnTo>
                    <a:pt x="679450" y="800101"/>
                  </a:lnTo>
                  <a:lnTo>
                    <a:pt x="682636" y="698830"/>
                  </a:lnTo>
                  <a:lnTo>
                    <a:pt x="683433" y="697247"/>
                  </a:lnTo>
                  <a:lnTo>
                    <a:pt x="683831" y="695665"/>
                  </a:lnTo>
                  <a:lnTo>
                    <a:pt x="684628" y="694478"/>
                  </a:lnTo>
                  <a:lnTo>
                    <a:pt x="685425" y="692896"/>
                  </a:lnTo>
                  <a:lnTo>
                    <a:pt x="688213" y="690522"/>
                  </a:lnTo>
                  <a:lnTo>
                    <a:pt x="692196" y="688940"/>
                  </a:lnTo>
                  <a:lnTo>
                    <a:pt x="696976" y="687357"/>
                  </a:lnTo>
                  <a:lnTo>
                    <a:pt x="701756" y="685775"/>
                  </a:lnTo>
                  <a:lnTo>
                    <a:pt x="707731" y="684588"/>
                  </a:lnTo>
                  <a:lnTo>
                    <a:pt x="714104" y="683797"/>
                  </a:lnTo>
                  <a:lnTo>
                    <a:pt x="727647" y="682610"/>
                  </a:lnTo>
                  <a:lnTo>
                    <a:pt x="741588" y="681819"/>
                  </a:lnTo>
                  <a:lnTo>
                    <a:pt x="755529" y="680632"/>
                  </a:lnTo>
                  <a:lnTo>
                    <a:pt x="762300" y="679446"/>
                  </a:lnTo>
                  <a:lnTo>
                    <a:pt x="768275" y="678654"/>
                  </a:lnTo>
                  <a:lnTo>
                    <a:pt x="773852" y="677863"/>
                  </a:lnTo>
                  <a:close/>
                  <a:moveTo>
                    <a:pt x="425557" y="466725"/>
                  </a:moveTo>
                  <a:lnTo>
                    <a:pt x="429928" y="467122"/>
                  </a:lnTo>
                  <a:lnTo>
                    <a:pt x="434299" y="467519"/>
                  </a:lnTo>
                  <a:lnTo>
                    <a:pt x="438272" y="467915"/>
                  </a:lnTo>
                  <a:lnTo>
                    <a:pt x="442643" y="468709"/>
                  </a:lnTo>
                  <a:lnTo>
                    <a:pt x="446219" y="470296"/>
                  </a:lnTo>
                  <a:lnTo>
                    <a:pt x="453769" y="473073"/>
                  </a:lnTo>
                  <a:lnTo>
                    <a:pt x="461716" y="477040"/>
                  </a:lnTo>
                  <a:lnTo>
                    <a:pt x="468471" y="481801"/>
                  </a:lnTo>
                  <a:lnTo>
                    <a:pt x="475225" y="487356"/>
                  </a:lnTo>
                  <a:lnTo>
                    <a:pt x="481980" y="493307"/>
                  </a:lnTo>
                  <a:lnTo>
                    <a:pt x="487543" y="500052"/>
                  </a:lnTo>
                  <a:lnTo>
                    <a:pt x="493503" y="507590"/>
                  </a:lnTo>
                  <a:lnTo>
                    <a:pt x="499066" y="515524"/>
                  </a:lnTo>
                  <a:lnTo>
                    <a:pt x="504629" y="524253"/>
                  </a:lnTo>
                  <a:lnTo>
                    <a:pt x="509795" y="532981"/>
                  </a:lnTo>
                  <a:lnTo>
                    <a:pt x="514165" y="542106"/>
                  </a:lnTo>
                  <a:lnTo>
                    <a:pt x="518933" y="552025"/>
                  </a:lnTo>
                  <a:lnTo>
                    <a:pt x="523304" y="561943"/>
                  </a:lnTo>
                  <a:lnTo>
                    <a:pt x="526880" y="572259"/>
                  </a:lnTo>
                  <a:lnTo>
                    <a:pt x="530854" y="582177"/>
                  </a:lnTo>
                  <a:lnTo>
                    <a:pt x="534033" y="592889"/>
                  </a:lnTo>
                  <a:lnTo>
                    <a:pt x="540390" y="613520"/>
                  </a:lnTo>
                  <a:lnTo>
                    <a:pt x="545953" y="634150"/>
                  </a:lnTo>
                  <a:lnTo>
                    <a:pt x="550721" y="653988"/>
                  </a:lnTo>
                  <a:lnTo>
                    <a:pt x="554297" y="673031"/>
                  </a:lnTo>
                  <a:lnTo>
                    <a:pt x="557873" y="690091"/>
                  </a:lnTo>
                  <a:lnTo>
                    <a:pt x="559860" y="705167"/>
                  </a:lnTo>
                  <a:lnTo>
                    <a:pt x="592045" y="701597"/>
                  </a:lnTo>
                  <a:lnTo>
                    <a:pt x="621449" y="697629"/>
                  </a:lnTo>
                  <a:lnTo>
                    <a:pt x="647673" y="694455"/>
                  </a:lnTo>
                  <a:lnTo>
                    <a:pt x="669925" y="690488"/>
                  </a:lnTo>
                  <a:lnTo>
                    <a:pt x="669527" y="696042"/>
                  </a:lnTo>
                  <a:lnTo>
                    <a:pt x="669130" y="702390"/>
                  </a:lnTo>
                  <a:lnTo>
                    <a:pt x="668733" y="716276"/>
                  </a:lnTo>
                  <a:lnTo>
                    <a:pt x="668733" y="750396"/>
                  </a:lnTo>
                  <a:lnTo>
                    <a:pt x="669130" y="768646"/>
                  </a:lnTo>
                  <a:lnTo>
                    <a:pt x="668733" y="786103"/>
                  </a:lnTo>
                  <a:lnTo>
                    <a:pt x="667938" y="803559"/>
                  </a:lnTo>
                  <a:lnTo>
                    <a:pt x="667143" y="811494"/>
                  </a:lnTo>
                  <a:lnTo>
                    <a:pt x="666349" y="819032"/>
                  </a:lnTo>
                  <a:lnTo>
                    <a:pt x="645289" y="825380"/>
                  </a:lnTo>
                  <a:lnTo>
                    <a:pt x="620654" y="831331"/>
                  </a:lnTo>
                  <a:lnTo>
                    <a:pt x="593237" y="837679"/>
                  </a:lnTo>
                  <a:lnTo>
                    <a:pt x="563436" y="844027"/>
                  </a:lnTo>
                  <a:lnTo>
                    <a:pt x="561052" y="872593"/>
                  </a:lnTo>
                  <a:lnTo>
                    <a:pt x="558668" y="896000"/>
                  </a:lnTo>
                  <a:lnTo>
                    <a:pt x="557873" y="905125"/>
                  </a:lnTo>
                  <a:lnTo>
                    <a:pt x="557079" y="916631"/>
                  </a:lnTo>
                  <a:lnTo>
                    <a:pt x="556681" y="928930"/>
                  </a:lnTo>
                  <a:lnTo>
                    <a:pt x="556284" y="942022"/>
                  </a:lnTo>
                  <a:lnTo>
                    <a:pt x="556284" y="955908"/>
                  </a:lnTo>
                  <a:lnTo>
                    <a:pt x="556284" y="970588"/>
                  </a:lnTo>
                  <a:lnTo>
                    <a:pt x="557079" y="984474"/>
                  </a:lnTo>
                  <a:lnTo>
                    <a:pt x="558271" y="997566"/>
                  </a:lnTo>
                  <a:lnTo>
                    <a:pt x="558668" y="1004311"/>
                  </a:lnTo>
                  <a:lnTo>
                    <a:pt x="558668" y="1009469"/>
                  </a:lnTo>
                  <a:lnTo>
                    <a:pt x="558271" y="1014626"/>
                  </a:lnTo>
                  <a:lnTo>
                    <a:pt x="557079" y="1018991"/>
                  </a:lnTo>
                  <a:lnTo>
                    <a:pt x="555489" y="1022164"/>
                  </a:lnTo>
                  <a:lnTo>
                    <a:pt x="553900" y="1024942"/>
                  </a:lnTo>
                  <a:lnTo>
                    <a:pt x="552310" y="1026925"/>
                  </a:lnTo>
                  <a:lnTo>
                    <a:pt x="549926" y="1028512"/>
                  </a:lnTo>
                  <a:lnTo>
                    <a:pt x="547145" y="1029306"/>
                  </a:lnTo>
                  <a:lnTo>
                    <a:pt x="544761" y="1030099"/>
                  </a:lnTo>
                  <a:lnTo>
                    <a:pt x="541582" y="1030496"/>
                  </a:lnTo>
                  <a:lnTo>
                    <a:pt x="538801" y="1030496"/>
                  </a:lnTo>
                  <a:lnTo>
                    <a:pt x="532046" y="1030099"/>
                  </a:lnTo>
                  <a:lnTo>
                    <a:pt x="525688" y="1028909"/>
                  </a:lnTo>
                  <a:lnTo>
                    <a:pt x="524894" y="1028512"/>
                  </a:lnTo>
                  <a:lnTo>
                    <a:pt x="524099" y="1027719"/>
                  </a:lnTo>
                  <a:lnTo>
                    <a:pt x="522510" y="1023751"/>
                  </a:lnTo>
                  <a:lnTo>
                    <a:pt x="520920" y="1018594"/>
                  </a:lnTo>
                  <a:lnTo>
                    <a:pt x="520125" y="1011452"/>
                  </a:lnTo>
                  <a:lnTo>
                    <a:pt x="519331" y="1002327"/>
                  </a:lnTo>
                  <a:lnTo>
                    <a:pt x="518536" y="992409"/>
                  </a:lnTo>
                  <a:lnTo>
                    <a:pt x="517741" y="968207"/>
                  </a:lnTo>
                  <a:lnTo>
                    <a:pt x="517344" y="941229"/>
                  </a:lnTo>
                  <a:lnTo>
                    <a:pt x="516947" y="911870"/>
                  </a:lnTo>
                  <a:lnTo>
                    <a:pt x="516549" y="853152"/>
                  </a:lnTo>
                  <a:lnTo>
                    <a:pt x="513768" y="853549"/>
                  </a:lnTo>
                  <a:lnTo>
                    <a:pt x="513768" y="976142"/>
                  </a:lnTo>
                  <a:lnTo>
                    <a:pt x="508602" y="1036050"/>
                  </a:lnTo>
                  <a:lnTo>
                    <a:pt x="504232" y="1082469"/>
                  </a:lnTo>
                  <a:lnTo>
                    <a:pt x="500258" y="1124127"/>
                  </a:lnTo>
                  <a:lnTo>
                    <a:pt x="499861" y="1128095"/>
                  </a:lnTo>
                  <a:lnTo>
                    <a:pt x="497874" y="1134443"/>
                  </a:lnTo>
                  <a:lnTo>
                    <a:pt x="495490" y="1141187"/>
                  </a:lnTo>
                  <a:lnTo>
                    <a:pt x="492311" y="1147535"/>
                  </a:lnTo>
                  <a:lnTo>
                    <a:pt x="489530" y="1153883"/>
                  </a:lnTo>
                  <a:lnTo>
                    <a:pt x="485954" y="1160231"/>
                  </a:lnTo>
                  <a:lnTo>
                    <a:pt x="482378" y="1166579"/>
                  </a:lnTo>
                  <a:lnTo>
                    <a:pt x="474828" y="1178481"/>
                  </a:lnTo>
                  <a:lnTo>
                    <a:pt x="438670" y="1654175"/>
                  </a:lnTo>
                  <a:lnTo>
                    <a:pt x="342512" y="1654175"/>
                  </a:lnTo>
                  <a:lnTo>
                    <a:pt x="294433" y="1276080"/>
                  </a:lnTo>
                  <a:lnTo>
                    <a:pt x="288473" y="1276873"/>
                  </a:lnTo>
                  <a:lnTo>
                    <a:pt x="282115" y="1277270"/>
                  </a:lnTo>
                  <a:lnTo>
                    <a:pt x="281718" y="1276873"/>
                  </a:lnTo>
                  <a:lnTo>
                    <a:pt x="281321" y="1276873"/>
                  </a:lnTo>
                  <a:lnTo>
                    <a:pt x="282115" y="1275683"/>
                  </a:lnTo>
                  <a:lnTo>
                    <a:pt x="282115" y="1275286"/>
                  </a:lnTo>
                  <a:lnTo>
                    <a:pt x="281321" y="1275286"/>
                  </a:lnTo>
                  <a:lnTo>
                    <a:pt x="281321" y="1276873"/>
                  </a:lnTo>
                  <a:lnTo>
                    <a:pt x="282910" y="1650208"/>
                  </a:lnTo>
                  <a:lnTo>
                    <a:pt x="170859" y="1653778"/>
                  </a:lnTo>
                  <a:lnTo>
                    <a:pt x="119998" y="1254655"/>
                  </a:lnTo>
                  <a:lnTo>
                    <a:pt x="116422" y="1253069"/>
                  </a:lnTo>
                  <a:lnTo>
                    <a:pt x="112846" y="1251482"/>
                  </a:lnTo>
                  <a:lnTo>
                    <a:pt x="109667" y="1249498"/>
                  </a:lnTo>
                  <a:lnTo>
                    <a:pt x="106489" y="1246721"/>
                  </a:lnTo>
                  <a:lnTo>
                    <a:pt x="103707" y="1243943"/>
                  </a:lnTo>
                  <a:lnTo>
                    <a:pt x="100528" y="1240373"/>
                  </a:lnTo>
                  <a:lnTo>
                    <a:pt x="98144" y="1236802"/>
                  </a:lnTo>
                  <a:lnTo>
                    <a:pt x="96158" y="1232438"/>
                  </a:lnTo>
                  <a:lnTo>
                    <a:pt x="91389" y="1223710"/>
                  </a:lnTo>
                  <a:lnTo>
                    <a:pt x="87416" y="1214188"/>
                  </a:lnTo>
                  <a:lnTo>
                    <a:pt x="84237" y="1203872"/>
                  </a:lnTo>
                  <a:lnTo>
                    <a:pt x="81853" y="1193557"/>
                  </a:lnTo>
                  <a:lnTo>
                    <a:pt x="79072" y="1182845"/>
                  </a:lnTo>
                  <a:lnTo>
                    <a:pt x="77085" y="1172133"/>
                  </a:lnTo>
                  <a:lnTo>
                    <a:pt x="73906" y="1153486"/>
                  </a:lnTo>
                  <a:lnTo>
                    <a:pt x="71522" y="1137616"/>
                  </a:lnTo>
                  <a:lnTo>
                    <a:pt x="70330" y="1132062"/>
                  </a:lnTo>
                  <a:lnTo>
                    <a:pt x="69535" y="1128491"/>
                  </a:lnTo>
                  <a:lnTo>
                    <a:pt x="69138" y="1124127"/>
                  </a:lnTo>
                  <a:lnTo>
                    <a:pt x="63178" y="1061839"/>
                  </a:lnTo>
                  <a:lnTo>
                    <a:pt x="56820" y="994392"/>
                  </a:lnTo>
                  <a:lnTo>
                    <a:pt x="50065" y="909490"/>
                  </a:lnTo>
                  <a:lnTo>
                    <a:pt x="42119" y="909490"/>
                  </a:lnTo>
                  <a:lnTo>
                    <a:pt x="35364" y="908299"/>
                  </a:lnTo>
                  <a:lnTo>
                    <a:pt x="29403" y="907506"/>
                  </a:lnTo>
                  <a:lnTo>
                    <a:pt x="24238" y="906316"/>
                  </a:lnTo>
                  <a:lnTo>
                    <a:pt x="20662" y="905125"/>
                  </a:lnTo>
                  <a:lnTo>
                    <a:pt x="17880" y="903935"/>
                  </a:lnTo>
                  <a:lnTo>
                    <a:pt x="17086" y="902745"/>
                  </a:lnTo>
                  <a:lnTo>
                    <a:pt x="16688" y="901555"/>
                  </a:lnTo>
                  <a:lnTo>
                    <a:pt x="16291" y="900761"/>
                  </a:lnTo>
                  <a:lnTo>
                    <a:pt x="16291" y="899571"/>
                  </a:lnTo>
                  <a:lnTo>
                    <a:pt x="14702" y="894413"/>
                  </a:lnTo>
                  <a:lnTo>
                    <a:pt x="12318" y="887669"/>
                  </a:lnTo>
                  <a:lnTo>
                    <a:pt x="10331" y="879734"/>
                  </a:lnTo>
                  <a:lnTo>
                    <a:pt x="8344" y="870212"/>
                  </a:lnTo>
                  <a:lnTo>
                    <a:pt x="6755" y="859103"/>
                  </a:lnTo>
                  <a:lnTo>
                    <a:pt x="4768" y="847201"/>
                  </a:lnTo>
                  <a:lnTo>
                    <a:pt x="3179" y="834109"/>
                  </a:lnTo>
                  <a:lnTo>
                    <a:pt x="1987" y="819826"/>
                  </a:lnTo>
                  <a:lnTo>
                    <a:pt x="795" y="805146"/>
                  </a:lnTo>
                  <a:lnTo>
                    <a:pt x="397" y="789277"/>
                  </a:lnTo>
                  <a:lnTo>
                    <a:pt x="0" y="773010"/>
                  </a:lnTo>
                  <a:lnTo>
                    <a:pt x="0" y="756347"/>
                  </a:lnTo>
                  <a:lnTo>
                    <a:pt x="795" y="738494"/>
                  </a:lnTo>
                  <a:lnTo>
                    <a:pt x="1987" y="721434"/>
                  </a:lnTo>
                  <a:lnTo>
                    <a:pt x="3576" y="703184"/>
                  </a:lnTo>
                  <a:lnTo>
                    <a:pt x="5563" y="684934"/>
                  </a:lnTo>
                  <a:lnTo>
                    <a:pt x="9139" y="667477"/>
                  </a:lnTo>
                  <a:lnTo>
                    <a:pt x="12715" y="649227"/>
                  </a:lnTo>
                  <a:lnTo>
                    <a:pt x="17483" y="631770"/>
                  </a:lnTo>
                  <a:lnTo>
                    <a:pt x="22649" y="614313"/>
                  </a:lnTo>
                  <a:lnTo>
                    <a:pt x="25430" y="605982"/>
                  </a:lnTo>
                  <a:lnTo>
                    <a:pt x="29006" y="597253"/>
                  </a:lnTo>
                  <a:lnTo>
                    <a:pt x="32185" y="588922"/>
                  </a:lnTo>
                  <a:lnTo>
                    <a:pt x="36158" y="580987"/>
                  </a:lnTo>
                  <a:lnTo>
                    <a:pt x="40132" y="573052"/>
                  </a:lnTo>
                  <a:lnTo>
                    <a:pt x="44503" y="565117"/>
                  </a:lnTo>
                  <a:lnTo>
                    <a:pt x="48873" y="557579"/>
                  </a:lnTo>
                  <a:lnTo>
                    <a:pt x="53244" y="549644"/>
                  </a:lnTo>
                  <a:lnTo>
                    <a:pt x="58410" y="542503"/>
                  </a:lnTo>
                  <a:lnTo>
                    <a:pt x="63973" y="535362"/>
                  </a:lnTo>
                  <a:lnTo>
                    <a:pt x="69535" y="528617"/>
                  </a:lnTo>
                  <a:lnTo>
                    <a:pt x="75496" y="522269"/>
                  </a:lnTo>
                  <a:lnTo>
                    <a:pt x="81456" y="515921"/>
                  </a:lnTo>
                  <a:lnTo>
                    <a:pt x="87416" y="509970"/>
                  </a:lnTo>
                  <a:lnTo>
                    <a:pt x="94171" y="504416"/>
                  </a:lnTo>
                  <a:lnTo>
                    <a:pt x="101720" y="498861"/>
                  </a:lnTo>
                  <a:lnTo>
                    <a:pt x="108873" y="493704"/>
                  </a:lnTo>
                  <a:lnTo>
                    <a:pt x="116422" y="488943"/>
                  </a:lnTo>
                  <a:lnTo>
                    <a:pt x="124369" y="484579"/>
                  </a:lnTo>
                  <a:lnTo>
                    <a:pt x="132713" y="480611"/>
                  </a:lnTo>
                  <a:lnTo>
                    <a:pt x="141455" y="477040"/>
                  </a:lnTo>
                  <a:lnTo>
                    <a:pt x="150594" y="473470"/>
                  </a:lnTo>
                  <a:lnTo>
                    <a:pt x="159733" y="470693"/>
                  </a:lnTo>
                  <a:lnTo>
                    <a:pt x="169667" y="467915"/>
                  </a:lnTo>
                  <a:lnTo>
                    <a:pt x="172845" y="467915"/>
                  </a:lnTo>
                  <a:lnTo>
                    <a:pt x="179998" y="468312"/>
                  </a:lnTo>
                  <a:lnTo>
                    <a:pt x="200262" y="469502"/>
                  </a:lnTo>
                  <a:lnTo>
                    <a:pt x="231652" y="471883"/>
                  </a:lnTo>
                  <a:lnTo>
                    <a:pt x="312711" y="730162"/>
                  </a:lnTo>
                  <a:lnTo>
                    <a:pt x="329400" y="728575"/>
                  </a:lnTo>
                  <a:lnTo>
                    <a:pt x="327413" y="709135"/>
                  </a:lnTo>
                  <a:lnTo>
                    <a:pt x="322247" y="527427"/>
                  </a:lnTo>
                  <a:lnTo>
                    <a:pt x="315492" y="509970"/>
                  </a:lnTo>
                  <a:lnTo>
                    <a:pt x="329002" y="486959"/>
                  </a:lnTo>
                  <a:lnTo>
                    <a:pt x="359598" y="486562"/>
                  </a:lnTo>
                  <a:lnTo>
                    <a:pt x="371916" y="509970"/>
                  </a:lnTo>
                  <a:lnTo>
                    <a:pt x="366353" y="530601"/>
                  </a:lnTo>
                  <a:lnTo>
                    <a:pt x="393372" y="722624"/>
                  </a:lnTo>
                  <a:lnTo>
                    <a:pt x="402114" y="721831"/>
                  </a:lnTo>
                  <a:lnTo>
                    <a:pt x="397346" y="476247"/>
                  </a:lnTo>
                  <a:lnTo>
                    <a:pt x="403703" y="473073"/>
                  </a:lnTo>
                  <a:lnTo>
                    <a:pt x="408869" y="470693"/>
                  </a:lnTo>
                  <a:lnTo>
                    <a:pt x="411253" y="468709"/>
                  </a:lnTo>
                  <a:lnTo>
                    <a:pt x="412047" y="467915"/>
                  </a:lnTo>
                  <a:lnTo>
                    <a:pt x="416816" y="467122"/>
                  </a:lnTo>
                  <a:lnTo>
                    <a:pt x="421584" y="467122"/>
                  </a:lnTo>
                  <a:lnTo>
                    <a:pt x="425557" y="466725"/>
                  </a:lnTo>
                  <a:close/>
                  <a:moveTo>
                    <a:pt x="2003425" y="196850"/>
                  </a:moveTo>
                  <a:lnTo>
                    <a:pt x="2003425" y="720725"/>
                  </a:lnTo>
                  <a:lnTo>
                    <a:pt x="1071562" y="720328"/>
                  </a:lnTo>
                  <a:lnTo>
                    <a:pt x="1251744" y="585391"/>
                  </a:lnTo>
                  <a:lnTo>
                    <a:pt x="1404144" y="665163"/>
                  </a:lnTo>
                  <a:lnTo>
                    <a:pt x="1657350" y="399256"/>
                  </a:lnTo>
                  <a:lnTo>
                    <a:pt x="1796653" y="458788"/>
                  </a:lnTo>
                  <a:lnTo>
                    <a:pt x="2003425" y="196850"/>
                  </a:lnTo>
                  <a:close/>
                  <a:moveTo>
                    <a:pt x="140097" y="182563"/>
                  </a:moveTo>
                  <a:lnTo>
                    <a:pt x="138509" y="201216"/>
                  </a:lnTo>
                  <a:lnTo>
                    <a:pt x="137319" y="215107"/>
                  </a:lnTo>
                  <a:lnTo>
                    <a:pt x="137716" y="215504"/>
                  </a:lnTo>
                  <a:lnTo>
                    <a:pt x="138509" y="201216"/>
                  </a:lnTo>
                  <a:lnTo>
                    <a:pt x="139303" y="194469"/>
                  </a:lnTo>
                  <a:lnTo>
                    <a:pt x="140097" y="188516"/>
                  </a:lnTo>
                  <a:lnTo>
                    <a:pt x="140097" y="182563"/>
                  </a:lnTo>
                  <a:close/>
                  <a:moveTo>
                    <a:pt x="164306" y="111125"/>
                  </a:moveTo>
                  <a:lnTo>
                    <a:pt x="162719" y="111522"/>
                  </a:lnTo>
                  <a:lnTo>
                    <a:pt x="161131" y="111919"/>
                  </a:lnTo>
                  <a:lnTo>
                    <a:pt x="159544" y="112713"/>
                  </a:lnTo>
                  <a:lnTo>
                    <a:pt x="158353" y="113507"/>
                  </a:lnTo>
                  <a:lnTo>
                    <a:pt x="155972" y="117078"/>
                  </a:lnTo>
                  <a:lnTo>
                    <a:pt x="153591" y="120650"/>
                  </a:lnTo>
                  <a:lnTo>
                    <a:pt x="158353" y="115491"/>
                  </a:lnTo>
                  <a:lnTo>
                    <a:pt x="161131" y="113110"/>
                  </a:lnTo>
                  <a:lnTo>
                    <a:pt x="164306" y="111125"/>
                  </a:lnTo>
                  <a:close/>
                  <a:moveTo>
                    <a:pt x="988111" y="91679"/>
                  </a:moveTo>
                  <a:lnTo>
                    <a:pt x="984541" y="92075"/>
                  </a:lnTo>
                  <a:lnTo>
                    <a:pt x="980971" y="93266"/>
                  </a:lnTo>
                  <a:lnTo>
                    <a:pt x="977798" y="94853"/>
                  </a:lnTo>
                  <a:lnTo>
                    <a:pt x="975022" y="97632"/>
                  </a:lnTo>
                  <a:lnTo>
                    <a:pt x="972642" y="100013"/>
                  </a:lnTo>
                  <a:lnTo>
                    <a:pt x="971055" y="103188"/>
                  </a:lnTo>
                  <a:lnTo>
                    <a:pt x="970262" y="106760"/>
                  </a:lnTo>
                  <a:lnTo>
                    <a:pt x="969865" y="110332"/>
                  </a:lnTo>
                  <a:lnTo>
                    <a:pt x="969865" y="578644"/>
                  </a:lnTo>
                  <a:lnTo>
                    <a:pt x="1457734" y="287338"/>
                  </a:lnTo>
                  <a:lnTo>
                    <a:pt x="1494622" y="333375"/>
                  </a:lnTo>
                  <a:lnTo>
                    <a:pt x="969865" y="642938"/>
                  </a:lnTo>
                  <a:lnTo>
                    <a:pt x="969865" y="758032"/>
                  </a:lnTo>
                  <a:lnTo>
                    <a:pt x="970262" y="762001"/>
                  </a:lnTo>
                  <a:lnTo>
                    <a:pt x="971055" y="765176"/>
                  </a:lnTo>
                  <a:lnTo>
                    <a:pt x="972642" y="768747"/>
                  </a:lnTo>
                  <a:lnTo>
                    <a:pt x="975022" y="771129"/>
                  </a:lnTo>
                  <a:lnTo>
                    <a:pt x="977798" y="773510"/>
                  </a:lnTo>
                  <a:lnTo>
                    <a:pt x="980971" y="775494"/>
                  </a:lnTo>
                  <a:lnTo>
                    <a:pt x="984541" y="776685"/>
                  </a:lnTo>
                  <a:lnTo>
                    <a:pt x="988111" y="776685"/>
                  </a:lnTo>
                  <a:lnTo>
                    <a:pt x="2043178" y="776685"/>
                  </a:lnTo>
                  <a:lnTo>
                    <a:pt x="2047144" y="776685"/>
                  </a:lnTo>
                  <a:lnTo>
                    <a:pt x="2050714" y="775494"/>
                  </a:lnTo>
                  <a:lnTo>
                    <a:pt x="2053887" y="773510"/>
                  </a:lnTo>
                  <a:lnTo>
                    <a:pt x="2056663" y="771129"/>
                  </a:lnTo>
                  <a:lnTo>
                    <a:pt x="2059043" y="768747"/>
                  </a:lnTo>
                  <a:lnTo>
                    <a:pt x="2060630" y="765176"/>
                  </a:lnTo>
                  <a:lnTo>
                    <a:pt x="2061820" y="762001"/>
                  </a:lnTo>
                  <a:lnTo>
                    <a:pt x="2062216" y="758032"/>
                  </a:lnTo>
                  <a:lnTo>
                    <a:pt x="2062216" y="110332"/>
                  </a:lnTo>
                  <a:lnTo>
                    <a:pt x="2061820" y="106760"/>
                  </a:lnTo>
                  <a:lnTo>
                    <a:pt x="2060630" y="103188"/>
                  </a:lnTo>
                  <a:lnTo>
                    <a:pt x="2059043" y="100013"/>
                  </a:lnTo>
                  <a:lnTo>
                    <a:pt x="2056663" y="97632"/>
                  </a:lnTo>
                  <a:lnTo>
                    <a:pt x="2053887" y="94853"/>
                  </a:lnTo>
                  <a:lnTo>
                    <a:pt x="2050714" y="93266"/>
                  </a:lnTo>
                  <a:lnTo>
                    <a:pt x="2047144" y="92075"/>
                  </a:lnTo>
                  <a:lnTo>
                    <a:pt x="2043178" y="91679"/>
                  </a:lnTo>
                  <a:lnTo>
                    <a:pt x="988111" y="91679"/>
                  </a:lnTo>
                  <a:close/>
                  <a:moveTo>
                    <a:pt x="273050" y="38100"/>
                  </a:moveTo>
                  <a:lnTo>
                    <a:pt x="286544" y="38497"/>
                  </a:lnTo>
                  <a:lnTo>
                    <a:pt x="299641" y="38894"/>
                  </a:lnTo>
                  <a:lnTo>
                    <a:pt x="312341" y="40085"/>
                  </a:lnTo>
                  <a:lnTo>
                    <a:pt x="323850" y="42466"/>
                  </a:lnTo>
                  <a:lnTo>
                    <a:pt x="335756" y="44847"/>
                  </a:lnTo>
                  <a:lnTo>
                    <a:pt x="347266" y="47229"/>
                  </a:lnTo>
                  <a:lnTo>
                    <a:pt x="357981" y="50800"/>
                  </a:lnTo>
                  <a:lnTo>
                    <a:pt x="368697" y="53975"/>
                  </a:lnTo>
                  <a:lnTo>
                    <a:pt x="378222" y="57944"/>
                  </a:lnTo>
                  <a:lnTo>
                    <a:pt x="387747" y="61516"/>
                  </a:lnTo>
                  <a:lnTo>
                    <a:pt x="396478" y="65881"/>
                  </a:lnTo>
                  <a:lnTo>
                    <a:pt x="404813" y="70247"/>
                  </a:lnTo>
                  <a:lnTo>
                    <a:pt x="412750" y="74216"/>
                  </a:lnTo>
                  <a:lnTo>
                    <a:pt x="419894" y="78582"/>
                  </a:lnTo>
                  <a:lnTo>
                    <a:pt x="432197" y="86519"/>
                  </a:lnTo>
                  <a:lnTo>
                    <a:pt x="442516" y="93266"/>
                  </a:lnTo>
                  <a:lnTo>
                    <a:pt x="449660" y="99219"/>
                  </a:lnTo>
                  <a:lnTo>
                    <a:pt x="455613" y="104378"/>
                  </a:lnTo>
                  <a:lnTo>
                    <a:pt x="454025" y="107553"/>
                  </a:lnTo>
                  <a:lnTo>
                    <a:pt x="451644" y="111522"/>
                  </a:lnTo>
                  <a:lnTo>
                    <a:pt x="448866" y="116285"/>
                  </a:lnTo>
                  <a:lnTo>
                    <a:pt x="444897" y="122238"/>
                  </a:lnTo>
                  <a:lnTo>
                    <a:pt x="440532" y="128588"/>
                  </a:lnTo>
                  <a:lnTo>
                    <a:pt x="434578" y="134938"/>
                  </a:lnTo>
                  <a:lnTo>
                    <a:pt x="427832" y="141288"/>
                  </a:lnTo>
                  <a:lnTo>
                    <a:pt x="423863" y="144066"/>
                  </a:lnTo>
                  <a:lnTo>
                    <a:pt x="420291" y="146844"/>
                  </a:lnTo>
                  <a:lnTo>
                    <a:pt x="415925" y="149225"/>
                  </a:lnTo>
                  <a:lnTo>
                    <a:pt x="411163" y="151607"/>
                  </a:lnTo>
                  <a:lnTo>
                    <a:pt x="406797" y="153591"/>
                  </a:lnTo>
                  <a:lnTo>
                    <a:pt x="401638" y="155179"/>
                  </a:lnTo>
                  <a:lnTo>
                    <a:pt x="396082" y="156369"/>
                  </a:lnTo>
                  <a:lnTo>
                    <a:pt x="390525" y="157560"/>
                  </a:lnTo>
                  <a:lnTo>
                    <a:pt x="384572" y="157957"/>
                  </a:lnTo>
                  <a:lnTo>
                    <a:pt x="379016" y="157957"/>
                  </a:lnTo>
                  <a:lnTo>
                    <a:pt x="372666" y="157560"/>
                  </a:lnTo>
                  <a:lnTo>
                    <a:pt x="365919" y="155973"/>
                  </a:lnTo>
                  <a:lnTo>
                    <a:pt x="358775" y="154385"/>
                  </a:lnTo>
                  <a:lnTo>
                    <a:pt x="351235" y="152003"/>
                  </a:lnTo>
                  <a:lnTo>
                    <a:pt x="343694" y="148828"/>
                  </a:lnTo>
                  <a:lnTo>
                    <a:pt x="335756" y="145257"/>
                  </a:lnTo>
                  <a:lnTo>
                    <a:pt x="327025" y="140891"/>
                  </a:lnTo>
                  <a:lnTo>
                    <a:pt x="317103" y="136525"/>
                  </a:lnTo>
                  <a:lnTo>
                    <a:pt x="355203" y="155179"/>
                  </a:lnTo>
                  <a:lnTo>
                    <a:pt x="373063" y="163116"/>
                  </a:lnTo>
                  <a:lnTo>
                    <a:pt x="381397" y="166688"/>
                  </a:lnTo>
                  <a:lnTo>
                    <a:pt x="389335" y="169466"/>
                  </a:lnTo>
                  <a:lnTo>
                    <a:pt x="397272" y="172244"/>
                  </a:lnTo>
                  <a:lnTo>
                    <a:pt x="404813" y="173832"/>
                  </a:lnTo>
                  <a:lnTo>
                    <a:pt x="411957" y="175023"/>
                  </a:lnTo>
                  <a:lnTo>
                    <a:pt x="418703" y="175419"/>
                  </a:lnTo>
                  <a:lnTo>
                    <a:pt x="425053" y="175023"/>
                  </a:lnTo>
                  <a:lnTo>
                    <a:pt x="428228" y="174625"/>
                  </a:lnTo>
                  <a:lnTo>
                    <a:pt x="431007" y="173832"/>
                  </a:lnTo>
                  <a:lnTo>
                    <a:pt x="434182" y="173038"/>
                  </a:lnTo>
                  <a:lnTo>
                    <a:pt x="436563" y="171847"/>
                  </a:lnTo>
                  <a:lnTo>
                    <a:pt x="438944" y="169863"/>
                  </a:lnTo>
                  <a:lnTo>
                    <a:pt x="441722" y="168276"/>
                  </a:lnTo>
                  <a:lnTo>
                    <a:pt x="442913" y="180976"/>
                  </a:lnTo>
                  <a:lnTo>
                    <a:pt x="443310" y="192882"/>
                  </a:lnTo>
                  <a:lnTo>
                    <a:pt x="443310" y="203994"/>
                  </a:lnTo>
                  <a:lnTo>
                    <a:pt x="442913" y="215107"/>
                  </a:lnTo>
                  <a:lnTo>
                    <a:pt x="444500" y="213122"/>
                  </a:lnTo>
                  <a:lnTo>
                    <a:pt x="445691" y="212328"/>
                  </a:lnTo>
                  <a:lnTo>
                    <a:pt x="446882" y="212328"/>
                  </a:lnTo>
                  <a:lnTo>
                    <a:pt x="447675" y="212726"/>
                  </a:lnTo>
                  <a:lnTo>
                    <a:pt x="448072" y="213519"/>
                  </a:lnTo>
                  <a:lnTo>
                    <a:pt x="448866" y="216297"/>
                  </a:lnTo>
                  <a:lnTo>
                    <a:pt x="448866" y="221457"/>
                  </a:lnTo>
                  <a:lnTo>
                    <a:pt x="448866" y="228204"/>
                  </a:lnTo>
                  <a:lnTo>
                    <a:pt x="447675" y="244079"/>
                  </a:lnTo>
                  <a:lnTo>
                    <a:pt x="445294" y="262335"/>
                  </a:lnTo>
                  <a:lnTo>
                    <a:pt x="443310" y="279797"/>
                  </a:lnTo>
                  <a:lnTo>
                    <a:pt x="440928" y="294482"/>
                  </a:lnTo>
                  <a:lnTo>
                    <a:pt x="439738" y="300038"/>
                  </a:lnTo>
                  <a:lnTo>
                    <a:pt x="438547" y="303213"/>
                  </a:lnTo>
                  <a:lnTo>
                    <a:pt x="437753" y="304800"/>
                  </a:lnTo>
                  <a:lnTo>
                    <a:pt x="437357" y="304800"/>
                  </a:lnTo>
                  <a:lnTo>
                    <a:pt x="436960" y="304007"/>
                  </a:lnTo>
                  <a:lnTo>
                    <a:pt x="435769" y="313929"/>
                  </a:lnTo>
                  <a:lnTo>
                    <a:pt x="434182" y="323057"/>
                  </a:lnTo>
                  <a:lnTo>
                    <a:pt x="432197" y="332185"/>
                  </a:lnTo>
                  <a:lnTo>
                    <a:pt x="429816" y="341313"/>
                  </a:lnTo>
                  <a:lnTo>
                    <a:pt x="427435" y="349647"/>
                  </a:lnTo>
                  <a:lnTo>
                    <a:pt x="424260" y="357982"/>
                  </a:lnTo>
                  <a:lnTo>
                    <a:pt x="421482" y="365919"/>
                  </a:lnTo>
                  <a:lnTo>
                    <a:pt x="417513" y="373460"/>
                  </a:lnTo>
                  <a:lnTo>
                    <a:pt x="413941" y="381397"/>
                  </a:lnTo>
                  <a:lnTo>
                    <a:pt x="409972" y="388938"/>
                  </a:lnTo>
                  <a:lnTo>
                    <a:pt x="406003" y="395685"/>
                  </a:lnTo>
                  <a:lnTo>
                    <a:pt x="401241" y="402432"/>
                  </a:lnTo>
                  <a:lnTo>
                    <a:pt x="396875" y="408782"/>
                  </a:lnTo>
                  <a:lnTo>
                    <a:pt x="391716" y="415132"/>
                  </a:lnTo>
                  <a:lnTo>
                    <a:pt x="386953" y="420688"/>
                  </a:lnTo>
                  <a:lnTo>
                    <a:pt x="381794" y="426244"/>
                  </a:lnTo>
                  <a:lnTo>
                    <a:pt x="376635" y="431801"/>
                  </a:lnTo>
                  <a:lnTo>
                    <a:pt x="371078" y="436563"/>
                  </a:lnTo>
                  <a:lnTo>
                    <a:pt x="365919" y="440929"/>
                  </a:lnTo>
                  <a:lnTo>
                    <a:pt x="360363" y="445691"/>
                  </a:lnTo>
                  <a:lnTo>
                    <a:pt x="354806" y="449660"/>
                  </a:lnTo>
                  <a:lnTo>
                    <a:pt x="349250" y="453232"/>
                  </a:lnTo>
                  <a:lnTo>
                    <a:pt x="343297" y="456804"/>
                  </a:lnTo>
                  <a:lnTo>
                    <a:pt x="337741" y="459582"/>
                  </a:lnTo>
                  <a:lnTo>
                    <a:pt x="332185" y="462757"/>
                  </a:lnTo>
                  <a:lnTo>
                    <a:pt x="326628" y="464741"/>
                  </a:lnTo>
                  <a:lnTo>
                    <a:pt x="320675" y="466726"/>
                  </a:lnTo>
                  <a:lnTo>
                    <a:pt x="315119" y="468313"/>
                  </a:lnTo>
                  <a:lnTo>
                    <a:pt x="309563" y="469901"/>
                  </a:lnTo>
                  <a:lnTo>
                    <a:pt x="304403" y="470694"/>
                  </a:lnTo>
                  <a:lnTo>
                    <a:pt x="298847" y="471091"/>
                  </a:lnTo>
                  <a:lnTo>
                    <a:pt x="293688" y="471488"/>
                  </a:lnTo>
                  <a:lnTo>
                    <a:pt x="288925" y="471091"/>
                  </a:lnTo>
                  <a:lnTo>
                    <a:pt x="284956" y="470694"/>
                  </a:lnTo>
                  <a:lnTo>
                    <a:pt x="280194" y="469901"/>
                  </a:lnTo>
                  <a:lnTo>
                    <a:pt x="275034" y="467916"/>
                  </a:lnTo>
                  <a:lnTo>
                    <a:pt x="270669" y="466329"/>
                  </a:lnTo>
                  <a:lnTo>
                    <a:pt x="265509" y="464344"/>
                  </a:lnTo>
                  <a:lnTo>
                    <a:pt x="259953" y="462360"/>
                  </a:lnTo>
                  <a:lnTo>
                    <a:pt x="254794" y="459185"/>
                  </a:lnTo>
                  <a:lnTo>
                    <a:pt x="244078" y="452438"/>
                  </a:lnTo>
                  <a:lnTo>
                    <a:pt x="232966" y="444898"/>
                  </a:lnTo>
                  <a:lnTo>
                    <a:pt x="221853" y="435769"/>
                  </a:lnTo>
                  <a:lnTo>
                    <a:pt x="211534" y="425450"/>
                  </a:lnTo>
                  <a:lnTo>
                    <a:pt x="200819" y="413941"/>
                  </a:lnTo>
                  <a:lnTo>
                    <a:pt x="190500" y="402035"/>
                  </a:lnTo>
                  <a:lnTo>
                    <a:pt x="185737" y="395685"/>
                  </a:lnTo>
                  <a:lnTo>
                    <a:pt x="180578" y="388938"/>
                  </a:lnTo>
                  <a:lnTo>
                    <a:pt x="176609" y="381794"/>
                  </a:lnTo>
                  <a:lnTo>
                    <a:pt x="171847" y="374651"/>
                  </a:lnTo>
                  <a:lnTo>
                    <a:pt x="167481" y="367507"/>
                  </a:lnTo>
                  <a:lnTo>
                    <a:pt x="163512" y="359569"/>
                  </a:lnTo>
                  <a:lnTo>
                    <a:pt x="159544" y="351632"/>
                  </a:lnTo>
                  <a:lnTo>
                    <a:pt x="156369" y="343694"/>
                  </a:lnTo>
                  <a:lnTo>
                    <a:pt x="152797" y="335757"/>
                  </a:lnTo>
                  <a:lnTo>
                    <a:pt x="150019" y="327422"/>
                  </a:lnTo>
                  <a:lnTo>
                    <a:pt x="147241" y="318691"/>
                  </a:lnTo>
                  <a:lnTo>
                    <a:pt x="144859" y="310357"/>
                  </a:lnTo>
                  <a:lnTo>
                    <a:pt x="142875" y="316310"/>
                  </a:lnTo>
                  <a:lnTo>
                    <a:pt x="140494" y="320676"/>
                  </a:lnTo>
                  <a:lnTo>
                    <a:pt x="139700" y="322263"/>
                  </a:lnTo>
                  <a:lnTo>
                    <a:pt x="138509" y="323057"/>
                  </a:lnTo>
                  <a:lnTo>
                    <a:pt x="137319" y="323851"/>
                  </a:lnTo>
                  <a:lnTo>
                    <a:pt x="136128" y="324247"/>
                  </a:lnTo>
                  <a:lnTo>
                    <a:pt x="134541" y="323851"/>
                  </a:lnTo>
                  <a:lnTo>
                    <a:pt x="133350" y="323057"/>
                  </a:lnTo>
                  <a:lnTo>
                    <a:pt x="132159" y="321866"/>
                  </a:lnTo>
                  <a:lnTo>
                    <a:pt x="130969" y="319485"/>
                  </a:lnTo>
                  <a:lnTo>
                    <a:pt x="128587" y="314722"/>
                  </a:lnTo>
                  <a:lnTo>
                    <a:pt x="126603" y="308372"/>
                  </a:lnTo>
                  <a:lnTo>
                    <a:pt x="125016" y="300038"/>
                  </a:lnTo>
                  <a:lnTo>
                    <a:pt x="123825" y="290513"/>
                  </a:lnTo>
                  <a:lnTo>
                    <a:pt x="123031" y="280591"/>
                  </a:lnTo>
                  <a:lnTo>
                    <a:pt x="122634" y="269478"/>
                  </a:lnTo>
                  <a:lnTo>
                    <a:pt x="123031" y="259557"/>
                  </a:lnTo>
                  <a:lnTo>
                    <a:pt x="123428" y="250032"/>
                  </a:lnTo>
                  <a:lnTo>
                    <a:pt x="124619" y="241300"/>
                  </a:lnTo>
                  <a:lnTo>
                    <a:pt x="125809" y="233760"/>
                  </a:lnTo>
                  <a:lnTo>
                    <a:pt x="127397" y="227013"/>
                  </a:lnTo>
                  <a:lnTo>
                    <a:pt x="129778" y="221854"/>
                  </a:lnTo>
                  <a:lnTo>
                    <a:pt x="131762" y="217488"/>
                  </a:lnTo>
                  <a:lnTo>
                    <a:pt x="132953" y="216297"/>
                  </a:lnTo>
                  <a:lnTo>
                    <a:pt x="134144" y="215504"/>
                  </a:lnTo>
                  <a:lnTo>
                    <a:pt x="130572" y="211138"/>
                  </a:lnTo>
                  <a:lnTo>
                    <a:pt x="127000" y="207169"/>
                  </a:lnTo>
                  <a:lnTo>
                    <a:pt x="124619" y="202407"/>
                  </a:lnTo>
                  <a:lnTo>
                    <a:pt x="122634" y="197247"/>
                  </a:lnTo>
                  <a:lnTo>
                    <a:pt x="120253" y="192485"/>
                  </a:lnTo>
                  <a:lnTo>
                    <a:pt x="119062" y="186928"/>
                  </a:lnTo>
                  <a:lnTo>
                    <a:pt x="118269" y="181372"/>
                  </a:lnTo>
                  <a:lnTo>
                    <a:pt x="117475" y="175816"/>
                  </a:lnTo>
                  <a:lnTo>
                    <a:pt x="117475" y="170260"/>
                  </a:lnTo>
                  <a:lnTo>
                    <a:pt x="117475" y="164704"/>
                  </a:lnTo>
                  <a:lnTo>
                    <a:pt x="117872" y="158751"/>
                  </a:lnTo>
                  <a:lnTo>
                    <a:pt x="118269" y="152797"/>
                  </a:lnTo>
                  <a:lnTo>
                    <a:pt x="120253" y="140891"/>
                  </a:lnTo>
                  <a:lnTo>
                    <a:pt x="123428" y="129381"/>
                  </a:lnTo>
                  <a:lnTo>
                    <a:pt x="126603" y="118666"/>
                  </a:lnTo>
                  <a:lnTo>
                    <a:pt x="130969" y="107951"/>
                  </a:lnTo>
                  <a:lnTo>
                    <a:pt x="135334" y="98426"/>
                  </a:lnTo>
                  <a:lnTo>
                    <a:pt x="139700" y="90091"/>
                  </a:lnTo>
                  <a:lnTo>
                    <a:pt x="144066" y="82154"/>
                  </a:lnTo>
                  <a:lnTo>
                    <a:pt x="148034" y="76597"/>
                  </a:lnTo>
                  <a:lnTo>
                    <a:pt x="152003" y="72231"/>
                  </a:lnTo>
                  <a:lnTo>
                    <a:pt x="153194" y="70644"/>
                  </a:lnTo>
                  <a:lnTo>
                    <a:pt x="154781" y="69850"/>
                  </a:lnTo>
                  <a:lnTo>
                    <a:pt x="170656" y="61913"/>
                  </a:lnTo>
                  <a:lnTo>
                    <a:pt x="186134" y="55960"/>
                  </a:lnTo>
                  <a:lnTo>
                    <a:pt x="201216" y="50403"/>
                  </a:lnTo>
                  <a:lnTo>
                    <a:pt x="216297" y="46038"/>
                  </a:lnTo>
                  <a:lnTo>
                    <a:pt x="230981" y="42863"/>
                  </a:lnTo>
                  <a:lnTo>
                    <a:pt x="245269" y="40482"/>
                  </a:lnTo>
                  <a:lnTo>
                    <a:pt x="259556" y="38894"/>
                  </a:lnTo>
                  <a:lnTo>
                    <a:pt x="273050" y="38100"/>
                  </a:lnTo>
                  <a:close/>
                  <a:moveTo>
                    <a:pt x="982954" y="0"/>
                  </a:moveTo>
                  <a:lnTo>
                    <a:pt x="988111" y="0"/>
                  </a:lnTo>
                  <a:lnTo>
                    <a:pt x="2043178" y="0"/>
                  </a:lnTo>
                  <a:lnTo>
                    <a:pt x="2049127" y="0"/>
                  </a:lnTo>
                  <a:lnTo>
                    <a:pt x="2054680" y="397"/>
                  </a:lnTo>
                  <a:lnTo>
                    <a:pt x="2060233" y="1191"/>
                  </a:lnTo>
                  <a:lnTo>
                    <a:pt x="2065786" y="1985"/>
                  </a:lnTo>
                  <a:lnTo>
                    <a:pt x="2070942" y="3572"/>
                  </a:lnTo>
                  <a:lnTo>
                    <a:pt x="2076099" y="5160"/>
                  </a:lnTo>
                  <a:lnTo>
                    <a:pt x="2081255" y="6747"/>
                  </a:lnTo>
                  <a:lnTo>
                    <a:pt x="2086411" y="8732"/>
                  </a:lnTo>
                  <a:lnTo>
                    <a:pt x="2091171" y="11113"/>
                  </a:lnTo>
                  <a:lnTo>
                    <a:pt x="2095931" y="13494"/>
                  </a:lnTo>
                  <a:lnTo>
                    <a:pt x="2100691" y="16272"/>
                  </a:lnTo>
                  <a:lnTo>
                    <a:pt x="2105054" y="19050"/>
                  </a:lnTo>
                  <a:lnTo>
                    <a:pt x="2109417" y="21828"/>
                  </a:lnTo>
                  <a:lnTo>
                    <a:pt x="2113780" y="25401"/>
                  </a:lnTo>
                  <a:lnTo>
                    <a:pt x="2121713" y="32544"/>
                  </a:lnTo>
                  <a:lnTo>
                    <a:pt x="2128852" y="40085"/>
                  </a:lnTo>
                  <a:lnTo>
                    <a:pt x="2131629" y="44451"/>
                  </a:lnTo>
                  <a:lnTo>
                    <a:pt x="2135198" y="48816"/>
                  </a:lnTo>
                  <a:lnTo>
                    <a:pt x="2137578" y="53182"/>
                  </a:lnTo>
                  <a:lnTo>
                    <a:pt x="2140751" y="57944"/>
                  </a:lnTo>
                  <a:lnTo>
                    <a:pt x="2143131" y="62707"/>
                  </a:lnTo>
                  <a:lnTo>
                    <a:pt x="2145114" y="67469"/>
                  </a:lnTo>
                  <a:lnTo>
                    <a:pt x="2147494" y="72628"/>
                  </a:lnTo>
                  <a:lnTo>
                    <a:pt x="2149081" y="77788"/>
                  </a:lnTo>
                  <a:lnTo>
                    <a:pt x="2150271" y="82947"/>
                  </a:lnTo>
                  <a:lnTo>
                    <a:pt x="2151461" y="88107"/>
                  </a:lnTo>
                  <a:lnTo>
                    <a:pt x="2152254" y="93663"/>
                  </a:lnTo>
                  <a:lnTo>
                    <a:pt x="2153444" y="99219"/>
                  </a:lnTo>
                  <a:lnTo>
                    <a:pt x="2153841" y="105172"/>
                  </a:lnTo>
                  <a:lnTo>
                    <a:pt x="2154237" y="110332"/>
                  </a:lnTo>
                  <a:lnTo>
                    <a:pt x="2154237" y="758032"/>
                  </a:lnTo>
                  <a:lnTo>
                    <a:pt x="2153841" y="763588"/>
                  </a:lnTo>
                  <a:lnTo>
                    <a:pt x="2153444" y="769144"/>
                  </a:lnTo>
                  <a:lnTo>
                    <a:pt x="2152254" y="775097"/>
                  </a:lnTo>
                  <a:lnTo>
                    <a:pt x="2151461" y="779860"/>
                  </a:lnTo>
                  <a:lnTo>
                    <a:pt x="2150271" y="785416"/>
                  </a:lnTo>
                  <a:lnTo>
                    <a:pt x="2149081" y="790972"/>
                  </a:lnTo>
                  <a:lnTo>
                    <a:pt x="2147494" y="796132"/>
                  </a:lnTo>
                  <a:lnTo>
                    <a:pt x="2145114" y="800894"/>
                  </a:lnTo>
                  <a:lnTo>
                    <a:pt x="2143131" y="805657"/>
                  </a:lnTo>
                  <a:lnTo>
                    <a:pt x="2140751" y="810816"/>
                  </a:lnTo>
                  <a:lnTo>
                    <a:pt x="2137578" y="815579"/>
                  </a:lnTo>
                  <a:lnTo>
                    <a:pt x="2135198" y="819547"/>
                  </a:lnTo>
                  <a:lnTo>
                    <a:pt x="2131629" y="824310"/>
                  </a:lnTo>
                  <a:lnTo>
                    <a:pt x="2128852" y="827882"/>
                  </a:lnTo>
                  <a:lnTo>
                    <a:pt x="2124886" y="832247"/>
                  </a:lnTo>
                  <a:lnTo>
                    <a:pt x="2121713" y="836216"/>
                  </a:lnTo>
                  <a:lnTo>
                    <a:pt x="2117350" y="839788"/>
                  </a:lnTo>
                  <a:lnTo>
                    <a:pt x="2113780" y="843360"/>
                  </a:lnTo>
                  <a:lnTo>
                    <a:pt x="2109417" y="846535"/>
                  </a:lnTo>
                  <a:lnTo>
                    <a:pt x="2105054" y="849710"/>
                  </a:lnTo>
                  <a:lnTo>
                    <a:pt x="2100691" y="852488"/>
                  </a:lnTo>
                  <a:lnTo>
                    <a:pt x="2095931" y="854869"/>
                  </a:lnTo>
                  <a:lnTo>
                    <a:pt x="2091171" y="857647"/>
                  </a:lnTo>
                  <a:lnTo>
                    <a:pt x="2086411" y="859632"/>
                  </a:lnTo>
                  <a:lnTo>
                    <a:pt x="2081255" y="861616"/>
                  </a:lnTo>
                  <a:lnTo>
                    <a:pt x="2076099" y="863601"/>
                  </a:lnTo>
                  <a:lnTo>
                    <a:pt x="2070942" y="865188"/>
                  </a:lnTo>
                  <a:lnTo>
                    <a:pt x="2065786" y="866379"/>
                  </a:lnTo>
                  <a:lnTo>
                    <a:pt x="2060233" y="867172"/>
                  </a:lnTo>
                  <a:lnTo>
                    <a:pt x="2054680" y="867966"/>
                  </a:lnTo>
                  <a:lnTo>
                    <a:pt x="2049127" y="868363"/>
                  </a:lnTo>
                  <a:lnTo>
                    <a:pt x="2043178" y="868363"/>
                  </a:lnTo>
                  <a:lnTo>
                    <a:pt x="988111" y="868363"/>
                  </a:lnTo>
                  <a:lnTo>
                    <a:pt x="982954" y="868363"/>
                  </a:lnTo>
                  <a:lnTo>
                    <a:pt x="977401" y="867966"/>
                  </a:lnTo>
                  <a:lnTo>
                    <a:pt x="971452" y="867172"/>
                  </a:lnTo>
                  <a:lnTo>
                    <a:pt x="966295" y="866379"/>
                  </a:lnTo>
                  <a:lnTo>
                    <a:pt x="960742" y="865188"/>
                  </a:lnTo>
                  <a:lnTo>
                    <a:pt x="955586" y="863601"/>
                  </a:lnTo>
                  <a:lnTo>
                    <a:pt x="950430" y="861616"/>
                  </a:lnTo>
                  <a:lnTo>
                    <a:pt x="945273" y="859632"/>
                  </a:lnTo>
                  <a:lnTo>
                    <a:pt x="940514" y="857647"/>
                  </a:lnTo>
                  <a:lnTo>
                    <a:pt x="935754" y="854869"/>
                  </a:lnTo>
                  <a:lnTo>
                    <a:pt x="930994" y="852488"/>
                  </a:lnTo>
                  <a:lnTo>
                    <a:pt x="926631" y="849710"/>
                  </a:lnTo>
                  <a:lnTo>
                    <a:pt x="922268" y="846535"/>
                  </a:lnTo>
                  <a:lnTo>
                    <a:pt x="918302" y="843360"/>
                  </a:lnTo>
                  <a:lnTo>
                    <a:pt x="913939" y="839788"/>
                  </a:lnTo>
                  <a:lnTo>
                    <a:pt x="910369" y="836216"/>
                  </a:lnTo>
                  <a:lnTo>
                    <a:pt x="906402" y="832247"/>
                  </a:lnTo>
                  <a:lnTo>
                    <a:pt x="903229" y="827882"/>
                  </a:lnTo>
                  <a:lnTo>
                    <a:pt x="899659" y="824310"/>
                  </a:lnTo>
                  <a:lnTo>
                    <a:pt x="896883" y="819547"/>
                  </a:lnTo>
                  <a:lnTo>
                    <a:pt x="893710" y="815579"/>
                  </a:lnTo>
                  <a:lnTo>
                    <a:pt x="891330" y="810816"/>
                  </a:lnTo>
                  <a:lnTo>
                    <a:pt x="888950" y="805657"/>
                  </a:lnTo>
                  <a:lnTo>
                    <a:pt x="886570" y="800894"/>
                  </a:lnTo>
                  <a:lnTo>
                    <a:pt x="884587" y="796132"/>
                  </a:lnTo>
                  <a:lnTo>
                    <a:pt x="883001" y="790972"/>
                  </a:lnTo>
                  <a:lnTo>
                    <a:pt x="881414" y="785416"/>
                  </a:lnTo>
                  <a:lnTo>
                    <a:pt x="879827" y="779860"/>
                  </a:lnTo>
                  <a:lnTo>
                    <a:pt x="879034" y="775097"/>
                  </a:lnTo>
                  <a:lnTo>
                    <a:pt x="878241" y="769144"/>
                  </a:lnTo>
                  <a:lnTo>
                    <a:pt x="877844" y="763588"/>
                  </a:lnTo>
                  <a:lnTo>
                    <a:pt x="877844" y="758032"/>
                  </a:lnTo>
                  <a:lnTo>
                    <a:pt x="877844" y="696913"/>
                  </a:lnTo>
                  <a:lnTo>
                    <a:pt x="833420" y="723504"/>
                  </a:lnTo>
                  <a:lnTo>
                    <a:pt x="804862" y="676672"/>
                  </a:lnTo>
                  <a:lnTo>
                    <a:pt x="877844" y="633413"/>
                  </a:lnTo>
                  <a:lnTo>
                    <a:pt x="877844" y="110332"/>
                  </a:lnTo>
                  <a:lnTo>
                    <a:pt x="877844" y="105172"/>
                  </a:lnTo>
                  <a:lnTo>
                    <a:pt x="878241" y="99219"/>
                  </a:lnTo>
                  <a:lnTo>
                    <a:pt x="879034" y="93663"/>
                  </a:lnTo>
                  <a:lnTo>
                    <a:pt x="879827" y="88107"/>
                  </a:lnTo>
                  <a:lnTo>
                    <a:pt x="881414" y="82947"/>
                  </a:lnTo>
                  <a:lnTo>
                    <a:pt x="883001" y="77788"/>
                  </a:lnTo>
                  <a:lnTo>
                    <a:pt x="884587" y="72628"/>
                  </a:lnTo>
                  <a:lnTo>
                    <a:pt x="886570" y="67469"/>
                  </a:lnTo>
                  <a:lnTo>
                    <a:pt x="888950" y="62707"/>
                  </a:lnTo>
                  <a:lnTo>
                    <a:pt x="891330" y="57944"/>
                  </a:lnTo>
                  <a:lnTo>
                    <a:pt x="893710" y="53182"/>
                  </a:lnTo>
                  <a:lnTo>
                    <a:pt x="896883" y="48816"/>
                  </a:lnTo>
                  <a:lnTo>
                    <a:pt x="899659" y="44451"/>
                  </a:lnTo>
                  <a:lnTo>
                    <a:pt x="903229" y="40085"/>
                  </a:lnTo>
                  <a:lnTo>
                    <a:pt x="910369" y="32544"/>
                  </a:lnTo>
                  <a:lnTo>
                    <a:pt x="918302" y="25401"/>
                  </a:lnTo>
                  <a:lnTo>
                    <a:pt x="922268" y="21828"/>
                  </a:lnTo>
                  <a:lnTo>
                    <a:pt x="926631" y="19050"/>
                  </a:lnTo>
                  <a:lnTo>
                    <a:pt x="930994" y="16272"/>
                  </a:lnTo>
                  <a:lnTo>
                    <a:pt x="935754" y="13494"/>
                  </a:lnTo>
                  <a:lnTo>
                    <a:pt x="940514" y="11113"/>
                  </a:lnTo>
                  <a:lnTo>
                    <a:pt x="945273" y="8732"/>
                  </a:lnTo>
                  <a:lnTo>
                    <a:pt x="950430" y="6747"/>
                  </a:lnTo>
                  <a:lnTo>
                    <a:pt x="955586" y="5160"/>
                  </a:lnTo>
                  <a:lnTo>
                    <a:pt x="960742" y="3572"/>
                  </a:lnTo>
                  <a:lnTo>
                    <a:pt x="966295" y="1985"/>
                  </a:lnTo>
                  <a:lnTo>
                    <a:pt x="971452" y="1191"/>
                  </a:lnTo>
                  <a:lnTo>
                    <a:pt x="977401" y="397"/>
                  </a:lnTo>
                  <a:lnTo>
                    <a:pt x="982954"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
        <p:nvSpPr>
          <p:cNvPr id="32" name="2"/>
          <p:cNvSpPr/>
          <p:nvPr>
            <p:custDataLst>
              <p:tags r:id="rId1"/>
            </p:custDataLst>
          </p:nvPr>
        </p:nvSpPr>
        <p:spPr>
          <a:xfrm>
            <a:off x="5998020" y="78908"/>
            <a:ext cx="765377" cy="756534"/>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33" name="1"/>
          <p:cNvSpPr/>
          <p:nvPr>
            <p:custDataLst>
              <p:tags r:id="rId2"/>
            </p:custDataLst>
          </p:nvPr>
        </p:nvSpPr>
        <p:spPr>
          <a:xfrm>
            <a:off x="5272345" y="-285387"/>
            <a:ext cx="520817" cy="520817"/>
          </a:xfrm>
          <a:prstGeom prst="ellipse">
            <a:avLst/>
          </a:prstGeom>
          <a:gradFill flip="none" rotWithShape="1">
            <a:gsLst>
              <a:gs pos="50000">
                <a:schemeClr val="accent1"/>
              </a:gs>
              <a:gs pos="100000">
                <a:schemeClr val="accent1">
                  <a:lumMod val="75000"/>
                </a:schemeClr>
              </a:gs>
              <a:gs pos="0">
                <a:schemeClr val="accent1">
                  <a:lumMod val="60000"/>
                  <a:lumOff val="40000"/>
                </a:schemeClr>
              </a:gs>
            </a:gsLst>
            <a:lin ang="18900000" scaled="0"/>
            <a:tileRect/>
          </a:gradFill>
          <a:ln w="15875">
            <a:gradFill>
              <a:gsLst>
                <a:gs pos="50000">
                  <a:schemeClr val="accent1">
                    <a:lumMod val="60000"/>
                    <a:lumOff val="40000"/>
                  </a:schemeClr>
                </a:gs>
                <a:gs pos="100000">
                  <a:schemeClr val="accent1">
                    <a:lumMod val="75000"/>
                  </a:schemeClr>
                </a:gs>
                <a:gs pos="0">
                  <a:schemeClr val="accent1">
                    <a:lumMod val="60000"/>
                    <a:lumOff val="40000"/>
                  </a:schemeClr>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000">
              <a:solidFill>
                <a:prstClr val="white"/>
              </a:solidFill>
              <a:latin typeface="Impact" panose="020B0806030902050204" pitchFamily="34" charset="0"/>
              <a:sym typeface="+mn-lt"/>
            </a:endParaRPr>
          </a:p>
        </p:txBody>
      </p:sp>
      <p:sp>
        <p:nvSpPr>
          <p:cNvPr id="34" name="3"/>
          <p:cNvSpPr/>
          <p:nvPr>
            <p:custDataLst>
              <p:tags r:id="rId3"/>
            </p:custDataLst>
          </p:nvPr>
        </p:nvSpPr>
        <p:spPr>
          <a:xfrm>
            <a:off x="6839826" y="-572185"/>
            <a:ext cx="947414" cy="936468"/>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35" name="4"/>
          <p:cNvSpPr/>
          <p:nvPr>
            <p:custDataLst>
              <p:tags r:id="rId4"/>
            </p:custDataLst>
          </p:nvPr>
        </p:nvSpPr>
        <p:spPr>
          <a:xfrm>
            <a:off x="7979664" y="-120201"/>
            <a:ext cx="596669" cy="589775"/>
          </a:xfrm>
          <a:prstGeom prst="ellipse">
            <a:avLst/>
          </a:prstGeom>
          <a:gradFill flip="none" rotWithShape="1">
            <a:gsLst>
              <a:gs pos="50000">
                <a:schemeClr val="accent1"/>
              </a:gs>
              <a:gs pos="100000">
                <a:schemeClr val="accent1">
                  <a:lumMod val="75000"/>
                </a:schemeClr>
              </a:gs>
              <a:gs pos="0">
                <a:schemeClr val="accent1">
                  <a:lumMod val="60000"/>
                  <a:lumOff val="40000"/>
                </a:schemeClr>
              </a:gs>
            </a:gsLst>
            <a:lin ang="18900000" scaled="0"/>
            <a:tileRect/>
          </a:gradFill>
          <a:ln w="15875">
            <a:gradFill>
              <a:gsLst>
                <a:gs pos="50000">
                  <a:schemeClr val="accent1">
                    <a:lumMod val="60000"/>
                    <a:lumOff val="40000"/>
                  </a:schemeClr>
                </a:gs>
                <a:gs pos="100000">
                  <a:schemeClr val="accent1">
                    <a:lumMod val="75000"/>
                  </a:schemeClr>
                </a:gs>
                <a:gs pos="0">
                  <a:schemeClr val="accent1">
                    <a:lumMod val="60000"/>
                    <a:lumOff val="40000"/>
                  </a:schemeClr>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000">
              <a:solidFill>
                <a:prstClr val="white"/>
              </a:solidFill>
              <a:latin typeface="Impact" panose="020B0806030902050204" pitchFamily="34" charset="0"/>
              <a:sym typeface="+mn-lt"/>
            </a:endParaRPr>
          </a:p>
        </p:txBody>
      </p:sp>
      <p:sp>
        <p:nvSpPr>
          <p:cNvPr id="36" name="6"/>
          <p:cNvSpPr/>
          <p:nvPr>
            <p:custDataLst>
              <p:tags r:id="rId5"/>
            </p:custDataLst>
          </p:nvPr>
        </p:nvSpPr>
        <p:spPr>
          <a:xfrm>
            <a:off x="8797087" y="-510681"/>
            <a:ext cx="722005" cy="713663"/>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37" name="5"/>
          <p:cNvSpPr/>
          <p:nvPr>
            <p:custDataLst>
              <p:tags r:id="rId6"/>
            </p:custDataLst>
          </p:nvPr>
        </p:nvSpPr>
        <p:spPr>
          <a:xfrm>
            <a:off x="8647909" y="423634"/>
            <a:ext cx="195306" cy="195306"/>
          </a:xfrm>
          <a:prstGeom prst="ellipse">
            <a:avLst/>
          </a:prstGeom>
          <a:gradFill flip="none" rotWithShape="1">
            <a:gsLst>
              <a:gs pos="100000">
                <a:schemeClr val="bg1"/>
              </a:gs>
              <a:gs pos="0">
                <a:srgbClr val="E0E0E0"/>
              </a:gs>
            </a:gsLst>
            <a:lin ang="81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lIns="102249" tIns="51123" rIns="102249" bIns="51123" anchor="ctr"/>
          <a:lstStyle/>
          <a:p>
            <a:pPr algn="ctr"/>
            <a:endParaRPr lang="en-US">
              <a:solidFill>
                <a:prstClr val="white"/>
              </a:solidFill>
              <a:sym typeface="+mn-lt"/>
            </a:endParaRPr>
          </a:p>
        </p:txBody>
      </p:sp>
      <p:sp>
        <p:nvSpPr>
          <p:cNvPr id="38" name="8"/>
          <p:cNvSpPr/>
          <p:nvPr>
            <p:custDataLst>
              <p:tags r:id="rId7"/>
            </p:custDataLst>
          </p:nvPr>
        </p:nvSpPr>
        <p:spPr>
          <a:xfrm flipH="1">
            <a:off x="2371520" y="4912873"/>
            <a:ext cx="765377" cy="756534"/>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39" name="7"/>
          <p:cNvSpPr/>
          <p:nvPr>
            <p:custDataLst>
              <p:tags r:id="rId8"/>
            </p:custDataLst>
          </p:nvPr>
        </p:nvSpPr>
        <p:spPr>
          <a:xfrm flipH="1">
            <a:off x="3348157" y="4734697"/>
            <a:ext cx="520817" cy="520817"/>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40" name="9"/>
          <p:cNvSpPr/>
          <p:nvPr>
            <p:custDataLst>
              <p:tags r:id="rId9"/>
            </p:custDataLst>
          </p:nvPr>
        </p:nvSpPr>
        <p:spPr>
          <a:xfrm flipH="1">
            <a:off x="1259632" y="4587974"/>
            <a:ext cx="947414" cy="936468"/>
          </a:xfrm>
          <a:prstGeom prst="ellipse">
            <a:avLst/>
          </a:prstGeom>
          <a:gradFill flip="none" rotWithShape="1">
            <a:gsLst>
              <a:gs pos="50000">
                <a:schemeClr val="accent1"/>
              </a:gs>
              <a:gs pos="100000">
                <a:schemeClr val="accent1">
                  <a:lumMod val="75000"/>
                </a:schemeClr>
              </a:gs>
              <a:gs pos="0">
                <a:schemeClr val="accent1">
                  <a:lumMod val="60000"/>
                  <a:lumOff val="40000"/>
                </a:schemeClr>
              </a:gs>
            </a:gsLst>
            <a:lin ang="18900000" scaled="0"/>
            <a:tileRect/>
          </a:gradFill>
          <a:ln w="15875">
            <a:gradFill>
              <a:gsLst>
                <a:gs pos="50000">
                  <a:schemeClr val="accent1">
                    <a:lumMod val="60000"/>
                    <a:lumOff val="40000"/>
                  </a:schemeClr>
                </a:gs>
                <a:gs pos="100000">
                  <a:schemeClr val="accent1">
                    <a:lumMod val="75000"/>
                  </a:schemeClr>
                </a:gs>
                <a:gs pos="0">
                  <a:schemeClr val="accent1">
                    <a:lumMod val="60000"/>
                    <a:lumOff val="40000"/>
                  </a:schemeClr>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000">
              <a:solidFill>
                <a:prstClr val="white"/>
              </a:solidFill>
              <a:latin typeface="Impact" panose="020B0806030902050204" pitchFamily="34" charset="0"/>
              <a:sym typeface="+mn-lt"/>
            </a:endParaRPr>
          </a:p>
        </p:txBody>
      </p:sp>
      <p:sp>
        <p:nvSpPr>
          <p:cNvPr id="41" name="9"/>
          <p:cNvSpPr/>
          <p:nvPr>
            <p:custDataLst>
              <p:tags r:id="rId10"/>
            </p:custDataLst>
          </p:nvPr>
        </p:nvSpPr>
        <p:spPr>
          <a:xfrm flipH="1">
            <a:off x="524650" y="4934310"/>
            <a:ext cx="596669" cy="589775"/>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42" name="11"/>
          <p:cNvSpPr/>
          <p:nvPr>
            <p:custDataLst>
              <p:tags r:id="rId11"/>
            </p:custDataLst>
          </p:nvPr>
        </p:nvSpPr>
        <p:spPr>
          <a:xfrm flipH="1">
            <a:off x="-418155" y="4578455"/>
            <a:ext cx="722005" cy="713663"/>
          </a:xfrm>
          <a:prstGeom prst="ellipse">
            <a:avLst/>
          </a:prstGeom>
          <a:gradFill flip="none" rotWithShape="1">
            <a:gsLst>
              <a:gs pos="50000">
                <a:schemeClr val="accent1"/>
              </a:gs>
              <a:gs pos="100000">
                <a:schemeClr val="accent1">
                  <a:lumMod val="75000"/>
                </a:schemeClr>
              </a:gs>
              <a:gs pos="0">
                <a:schemeClr val="accent1">
                  <a:lumMod val="60000"/>
                  <a:lumOff val="40000"/>
                </a:schemeClr>
              </a:gs>
            </a:gsLst>
            <a:lin ang="18900000" scaled="0"/>
            <a:tileRect/>
          </a:gradFill>
          <a:ln w="15875">
            <a:gradFill>
              <a:gsLst>
                <a:gs pos="50000">
                  <a:schemeClr val="accent1">
                    <a:lumMod val="60000"/>
                    <a:lumOff val="40000"/>
                  </a:schemeClr>
                </a:gs>
                <a:gs pos="100000">
                  <a:schemeClr val="accent1">
                    <a:lumMod val="75000"/>
                  </a:schemeClr>
                </a:gs>
                <a:gs pos="0">
                  <a:schemeClr val="accent1">
                    <a:lumMod val="60000"/>
                    <a:lumOff val="40000"/>
                  </a:schemeClr>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000">
              <a:solidFill>
                <a:prstClr val="white"/>
              </a:solidFill>
              <a:latin typeface="Impact" panose="020B0806030902050204" pitchFamily="34" charset="0"/>
              <a:sym typeface="+mn-lt"/>
            </a:endParaRPr>
          </a:p>
        </p:txBody>
      </p:sp>
      <p:sp>
        <p:nvSpPr>
          <p:cNvPr id="43" name="10"/>
          <p:cNvSpPr/>
          <p:nvPr>
            <p:custDataLst>
              <p:tags r:id="rId12"/>
            </p:custDataLst>
          </p:nvPr>
        </p:nvSpPr>
        <p:spPr>
          <a:xfrm flipH="1">
            <a:off x="357841" y="4897452"/>
            <a:ext cx="195306" cy="195306"/>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10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1000"/>
                                        <p:tgtEl>
                                          <p:spTgt spid="7"/>
                                        </p:tgtEl>
                                      </p:cBhvr>
                                    </p:animEffect>
                                  </p:childTnLst>
                                </p:cTn>
                              </p:par>
                            </p:childTnLst>
                          </p:cTn>
                        </p:par>
                        <p:par>
                          <p:cTn id="11" fill="hold">
                            <p:stCondLst>
                              <p:cond delay="1000"/>
                            </p:stCondLst>
                            <p:childTnLst>
                              <p:par>
                                <p:cTn id="12" presetID="37" presetClass="entr" presetSubtype="0"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anim calcmode="lin" valueType="num">
                                      <p:cBhvr>
                                        <p:cTn id="15" dur="1000" fill="hold"/>
                                        <p:tgtEl>
                                          <p:spTgt spid="25"/>
                                        </p:tgtEl>
                                        <p:attrNameLst>
                                          <p:attrName>ppt_x</p:attrName>
                                        </p:attrNameLst>
                                      </p:cBhvr>
                                      <p:tavLst>
                                        <p:tav tm="0">
                                          <p:val>
                                            <p:strVal val="#ppt_x"/>
                                          </p:val>
                                        </p:tav>
                                        <p:tav tm="100000">
                                          <p:val>
                                            <p:strVal val="#ppt_x"/>
                                          </p:val>
                                        </p:tav>
                                      </p:tavLst>
                                    </p:anim>
                                    <p:anim calcmode="lin" valueType="num">
                                      <p:cBhvr>
                                        <p:cTn id="16" dur="900" decel="100000" fill="hold"/>
                                        <p:tgtEl>
                                          <p:spTgt spid="25"/>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25"/>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41" presetClass="entr" presetSubtype="0" fill="hold" grpId="0" nodeType="afterEffect">
                                  <p:stCondLst>
                                    <p:cond delay="0"/>
                                  </p:stCondLst>
                                  <p:iterate type="lt">
                                    <p:tmPct val="15000"/>
                                  </p:iterate>
                                  <p:childTnLst>
                                    <p:set>
                                      <p:cBhvr>
                                        <p:cTn id="20" dur="1" fill="hold">
                                          <p:stCondLst>
                                            <p:cond delay="0"/>
                                          </p:stCondLst>
                                        </p:cTn>
                                        <p:tgtEl>
                                          <p:spTgt spid="18"/>
                                        </p:tgtEl>
                                        <p:attrNameLst>
                                          <p:attrName>style.visibility</p:attrName>
                                        </p:attrNameLst>
                                      </p:cBhvr>
                                      <p:to>
                                        <p:strVal val="visible"/>
                                      </p:to>
                                    </p:set>
                                    <p:anim calcmode="lin" valueType="num">
                                      <p:cBhvr>
                                        <p:cTn id="21"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18"/>
                                        </p:tgtEl>
                                        <p:attrNameLst>
                                          <p:attrName>ppt_y</p:attrName>
                                        </p:attrNameLst>
                                      </p:cBhvr>
                                      <p:tavLst>
                                        <p:tav tm="0">
                                          <p:val>
                                            <p:strVal val="#ppt_y"/>
                                          </p:val>
                                        </p:tav>
                                        <p:tav tm="100000">
                                          <p:val>
                                            <p:strVal val="#ppt_y"/>
                                          </p:val>
                                        </p:tav>
                                      </p:tavLst>
                                    </p:anim>
                                    <p:anim calcmode="lin" valueType="num">
                                      <p:cBhvr>
                                        <p:cTn id="23"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18"/>
                                        </p:tgtEl>
                                      </p:cBhvr>
                                    </p:animEffect>
                                  </p:childTnLst>
                                </p:cTn>
                              </p:par>
                            </p:childTnLst>
                          </p:cTn>
                        </p:par>
                        <p:par>
                          <p:cTn id="26" fill="hold">
                            <p:stCondLst>
                              <p:cond delay="1950"/>
                            </p:stCondLst>
                            <p:childTnLst>
                              <p:par>
                                <p:cTn id="27" presetID="37"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anim calcmode="lin" valueType="num">
                                      <p:cBhvr>
                                        <p:cTn id="30" dur="1000" fill="hold"/>
                                        <p:tgtEl>
                                          <p:spTgt spid="14"/>
                                        </p:tgtEl>
                                        <p:attrNameLst>
                                          <p:attrName>ppt_x</p:attrName>
                                        </p:attrNameLst>
                                      </p:cBhvr>
                                      <p:tavLst>
                                        <p:tav tm="0">
                                          <p:val>
                                            <p:strVal val="#ppt_x"/>
                                          </p:val>
                                        </p:tav>
                                        <p:tav tm="100000">
                                          <p:val>
                                            <p:strVal val="#ppt_x"/>
                                          </p:val>
                                        </p:tav>
                                      </p:tavLst>
                                    </p:anim>
                                    <p:anim calcmode="lin" valueType="num">
                                      <p:cBhvr>
                                        <p:cTn id="31" dur="900" decel="100000" fill="hold"/>
                                        <p:tgtEl>
                                          <p:spTgt spid="14"/>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par>
                                <p:cTn id="33" presetID="41" presetClass="entr" presetSubtype="0" fill="hold" grpId="0" nodeType="withEffect">
                                  <p:stCondLst>
                                    <p:cond delay="750"/>
                                  </p:stCondLst>
                                  <p:iterate type="lt">
                                    <p:tmPct val="10000"/>
                                  </p:iterate>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12"/>
                                        </p:tgtEl>
                                        <p:attrNameLst>
                                          <p:attrName>ppt_y</p:attrName>
                                        </p:attrNameLst>
                                      </p:cBhvr>
                                      <p:tavLst>
                                        <p:tav tm="0">
                                          <p:val>
                                            <p:strVal val="#ppt_y"/>
                                          </p:val>
                                        </p:tav>
                                        <p:tav tm="100000">
                                          <p:val>
                                            <p:strVal val="#ppt_y"/>
                                          </p:val>
                                        </p:tav>
                                      </p:tavLst>
                                    </p:anim>
                                    <p:anim calcmode="lin" valueType="num">
                                      <p:cBhvr>
                                        <p:cTn id="37"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12"/>
                                        </p:tgtEl>
                                      </p:cBhvr>
                                    </p:animEffect>
                                  </p:childTnLst>
                                </p:cTn>
                              </p:par>
                            </p:childTnLst>
                          </p:cTn>
                        </p:par>
                        <p:par>
                          <p:cTn id="40" fill="hold">
                            <p:stCondLst>
                              <p:cond delay="3450"/>
                            </p:stCondLst>
                            <p:childTnLst>
                              <p:par>
                                <p:cTn id="41" presetID="23" presetClass="entr" presetSubtype="528" fill="hold" grpId="0" nodeType="afterEffect">
                                  <p:stCondLst>
                                    <p:cond delay="218"/>
                                  </p:stCondLst>
                                  <p:childTnLst>
                                    <p:set>
                                      <p:cBhvr>
                                        <p:cTn id="42" dur="1" fill="hold">
                                          <p:stCondLst>
                                            <p:cond delay="0"/>
                                          </p:stCondLst>
                                        </p:cTn>
                                        <p:tgtEl>
                                          <p:spTgt spid="42"/>
                                        </p:tgtEl>
                                        <p:attrNameLst>
                                          <p:attrName>style.visibility</p:attrName>
                                        </p:attrNameLst>
                                      </p:cBhvr>
                                      <p:to>
                                        <p:strVal val="visible"/>
                                      </p:to>
                                    </p:set>
                                    <p:anim calcmode="lin" valueType="num">
                                      <p:cBhvr>
                                        <p:cTn id="43" dur="932" fill="hold"/>
                                        <p:tgtEl>
                                          <p:spTgt spid="42"/>
                                        </p:tgtEl>
                                        <p:attrNameLst>
                                          <p:attrName>ppt_w</p:attrName>
                                        </p:attrNameLst>
                                      </p:cBhvr>
                                      <p:tavLst>
                                        <p:tav tm="0">
                                          <p:val>
                                            <p:fltVal val="0"/>
                                          </p:val>
                                        </p:tav>
                                        <p:tav tm="100000">
                                          <p:val>
                                            <p:strVal val="#ppt_w"/>
                                          </p:val>
                                        </p:tav>
                                      </p:tavLst>
                                    </p:anim>
                                    <p:anim calcmode="lin" valueType="num">
                                      <p:cBhvr>
                                        <p:cTn id="44" dur="932" fill="hold"/>
                                        <p:tgtEl>
                                          <p:spTgt spid="42"/>
                                        </p:tgtEl>
                                        <p:attrNameLst>
                                          <p:attrName>ppt_h</p:attrName>
                                        </p:attrNameLst>
                                      </p:cBhvr>
                                      <p:tavLst>
                                        <p:tav tm="0">
                                          <p:val>
                                            <p:fltVal val="0"/>
                                          </p:val>
                                        </p:tav>
                                        <p:tav tm="100000">
                                          <p:val>
                                            <p:strVal val="#ppt_h"/>
                                          </p:val>
                                        </p:tav>
                                      </p:tavLst>
                                    </p:anim>
                                    <p:anim calcmode="lin" valueType="num">
                                      <p:cBhvr>
                                        <p:cTn id="45" dur="932" fill="hold"/>
                                        <p:tgtEl>
                                          <p:spTgt spid="42"/>
                                        </p:tgtEl>
                                        <p:attrNameLst>
                                          <p:attrName>ppt_x</p:attrName>
                                        </p:attrNameLst>
                                      </p:cBhvr>
                                      <p:tavLst>
                                        <p:tav tm="0">
                                          <p:val>
                                            <p:fltVal val="0.5"/>
                                          </p:val>
                                        </p:tav>
                                        <p:tav tm="100000">
                                          <p:val>
                                            <p:strVal val="#ppt_x"/>
                                          </p:val>
                                        </p:tav>
                                      </p:tavLst>
                                    </p:anim>
                                    <p:anim calcmode="lin" valueType="num">
                                      <p:cBhvr>
                                        <p:cTn id="46" dur="932" fill="hold"/>
                                        <p:tgtEl>
                                          <p:spTgt spid="42"/>
                                        </p:tgtEl>
                                        <p:attrNameLst>
                                          <p:attrName>ppt_y</p:attrName>
                                        </p:attrNameLst>
                                      </p:cBhvr>
                                      <p:tavLst>
                                        <p:tav tm="0">
                                          <p:val>
                                            <p:fltVal val="0.5"/>
                                          </p:val>
                                        </p:tav>
                                        <p:tav tm="100000">
                                          <p:val>
                                            <p:strVal val="#ppt_y"/>
                                          </p:val>
                                        </p:tav>
                                      </p:tavLst>
                                    </p:anim>
                                  </p:childTnLst>
                                </p:cTn>
                              </p:par>
                              <p:par>
                                <p:cTn id="47" presetID="23" presetClass="entr" presetSubtype="528" fill="hold" grpId="0" nodeType="withEffect">
                                  <p:stCondLst>
                                    <p:cond delay="318"/>
                                  </p:stCondLst>
                                  <p:childTnLst>
                                    <p:set>
                                      <p:cBhvr>
                                        <p:cTn id="48" dur="1" fill="hold">
                                          <p:stCondLst>
                                            <p:cond delay="0"/>
                                          </p:stCondLst>
                                        </p:cTn>
                                        <p:tgtEl>
                                          <p:spTgt spid="43"/>
                                        </p:tgtEl>
                                        <p:attrNameLst>
                                          <p:attrName>style.visibility</p:attrName>
                                        </p:attrNameLst>
                                      </p:cBhvr>
                                      <p:to>
                                        <p:strVal val="visible"/>
                                      </p:to>
                                    </p:set>
                                    <p:anim calcmode="lin" valueType="num">
                                      <p:cBhvr>
                                        <p:cTn id="49" dur="599" fill="hold"/>
                                        <p:tgtEl>
                                          <p:spTgt spid="43"/>
                                        </p:tgtEl>
                                        <p:attrNameLst>
                                          <p:attrName>ppt_w</p:attrName>
                                        </p:attrNameLst>
                                      </p:cBhvr>
                                      <p:tavLst>
                                        <p:tav tm="0">
                                          <p:val>
                                            <p:fltVal val="0"/>
                                          </p:val>
                                        </p:tav>
                                        <p:tav tm="100000">
                                          <p:val>
                                            <p:strVal val="#ppt_w"/>
                                          </p:val>
                                        </p:tav>
                                      </p:tavLst>
                                    </p:anim>
                                    <p:anim calcmode="lin" valueType="num">
                                      <p:cBhvr>
                                        <p:cTn id="50" dur="599" fill="hold"/>
                                        <p:tgtEl>
                                          <p:spTgt spid="43"/>
                                        </p:tgtEl>
                                        <p:attrNameLst>
                                          <p:attrName>ppt_h</p:attrName>
                                        </p:attrNameLst>
                                      </p:cBhvr>
                                      <p:tavLst>
                                        <p:tav tm="0">
                                          <p:val>
                                            <p:fltVal val="0"/>
                                          </p:val>
                                        </p:tav>
                                        <p:tav tm="100000">
                                          <p:val>
                                            <p:strVal val="#ppt_h"/>
                                          </p:val>
                                        </p:tav>
                                      </p:tavLst>
                                    </p:anim>
                                    <p:anim calcmode="lin" valueType="num">
                                      <p:cBhvr>
                                        <p:cTn id="51" dur="599" fill="hold"/>
                                        <p:tgtEl>
                                          <p:spTgt spid="43"/>
                                        </p:tgtEl>
                                        <p:attrNameLst>
                                          <p:attrName>ppt_x</p:attrName>
                                        </p:attrNameLst>
                                      </p:cBhvr>
                                      <p:tavLst>
                                        <p:tav tm="0">
                                          <p:val>
                                            <p:fltVal val="0.5"/>
                                          </p:val>
                                        </p:tav>
                                        <p:tav tm="100000">
                                          <p:val>
                                            <p:strVal val="#ppt_x"/>
                                          </p:val>
                                        </p:tav>
                                      </p:tavLst>
                                    </p:anim>
                                    <p:anim calcmode="lin" valueType="num">
                                      <p:cBhvr>
                                        <p:cTn id="52" dur="599" fill="hold"/>
                                        <p:tgtEl>
                                          <p:spTgt spid="43"/>
                                        </p:tgtEl>
                                        <p:attrNameLst>
                                          <p:attrName>ppt_y</p:attrName>
                                        </p:attrNameLst>
                                      </p:cBhvr>
                                      <p:tavLst>
                                        <p:tav tm="0">
                                          <p:val>
                                            <p:fltVal val="0.5"/>
                                          </p:val>
                                        </p:tav>
                                        <p:tav tm="100000">
                                          <p:val>
                                            <p:strVal val="#ppt_y"/>
                                          </p:val>
                                        </p:tav>
                                      </p:tavLst>
                                    </p:anim>
                                  </p:childTnLst>
                                </p:cTn>
                              </p:par>
                              <p:par>
                                <p:cTn id="53" presetID="23" presetClass="entr" presetSubtype="528" fill="hold" grpId="0" nodeType="withEffect">
                                  <p:stCondLst>
                                    <p:cond delay="353"/>
                                  </p:stCondLst>
                                  <p:childTnLst>
                                    <p:set>
                                      <p:cBhvr>
                                        <p:cTn id="54" dur="1" fill="hold">
                                          <p:stCondLst>
                                            <p:cond delay="0"/>
                                          </p:stCondLst>
                                        </p:cTn>
                                        <p:tgtEl>
                                          <p:spTgt spid="41"/>
                                        </p:tgtEl>
                                        <p:attrNameLst>
                                          <p:attrName>style.visibility</p:attrName>
                                        </p:attrNameLst>
                                      </p:cBhvr>
                                      <p:to>
                                        <p:strVal val="visible"/>
                                      </p:to>
                                    </p:set>
                                    <p:anim calcmode="lin" valueType="num">
                                      <p:cBhvr>
                                        <p:cTn id="55" dur="1070" fill="hold"/>
                                        <p:tgtEl>
                                          <p:spTgt spid="41"/>
                                        </p:tgtEl>
                                        <p:attrNameLst>
                                          <p:attrName>ppt_w</p:attrName>
                                        </p:attrNameLst>
                                      </p:cBhvr>
                                      <p:tavLst>
                                        <p:tav tm="0">
                                          <p:val>
                                            <p:fltVal val="0"/>
                                          </p:val>
                                        </p:tav>
                                        <p:tav tm="100000">
                                          <p:val>
                                            <p:strVal val="#ppt_w"/>
                                          </p:val>
                                        </p:tav>
                                      </p:tavLst>
                                    </p:anim>
                                    <p:anim calcmode="lin" valueType="num">
                                      <p:cBhvr>
                                        <p:cTn id="56" dur="1070" fill="hold"/>
                                        <p:tgtEl>
                                          <p:spTgt spid="41"/>
                                        </p:tgtEl>
                                        <p:attrNameLst>
                                          <p:attrName>ppt_h</p:attrName>
                                        </p:attrNameLst>
                                      </p:cBhvr>
                                      <p:tavLst>
                                        <p:tav tm="0">
                                          <p:val>
                                            <p:fltVal val="0"/>
                                          </p:val>
                                        </p:tav>
                                        <p:tav tm="100000">
                                          <p:val>
                                            <p:strVal val="#ppt_h"/>
                                          </p:val>
                                        </p:tav>
                                      </p:tavLst>
                                    </p:anim>
                                    <p:anim calcmode="lin" valueType="num">
                                      <p:cBhvr>
                                        <p:cTn id="57" dur="1070" fill="hold"/>
                                        <p:tgtEl>
                                          <p:spTgt spid="41"/>
                                        </p:tgtEl>
                                        <p:attrNameLst>
                                          <p:attrName>ppt_x</p:attrName>
                                        </p:attrNameLst>
                                      </p:cBhvr>
                                      <p:tavLst>
                                        <p:tav tm="0">
                                          <p:val>
                                            <p:fltVal val="0.5"/>
                                          </p:val>
                                        </p:tav>
                                        <p:tav tm="100000">
                                          <p:val>
                                            <p:strVal val="#ppt_x"/>
                                          </p:val>
                                        </p:tav>
                                      </p:tavLst>
                                    </p:anim>
                                    <p:anim calcmode="lin" valueType="num">
                                      <p:cBhvr>
                                        <p:cTn id="58" dur="1070" fill="hold"/>
                                        <p:tgtEl>
                                          <p:spTgt spid="41"/>
                                        </p:tgtEl>
                                        <p:attrNameLst>
                                          <p:attrName>ppt_y</p:attrName>
                                        </p:attrNameLst>
                                      </p:cBhvr>
                                      <p:tavLst>
                                        <p:tav tm="0">
                                          <p:val>
                                            <p:fltVal val="0.5"/>
                                          </p:val>
                                        </p:tav>
                                        <p:tav tm="100000">
                                          <p:val>
                                            <p:strVal val="#ppt_y"/>
                                          </p:val>
                                        </p:tav>
                                      </p:tavLst>
                                    </p:anim>
                                  </p:childTnLst>
                                </p:cTn>
                              </p:par>
                              <p:par>
                                <p:cTn id="59" presetID="23" presetClass="entr" presetSubtype="528" fill="hold" grpId="0" nodeType="withEffect">
                                  <p:stCondLst>
                                    <p:cond delay="320"/>
                                  </p:stCondLst>
                                  <p:childTnLst>
                                    <p:set>
                                      <p:cBhvr>
                                        <p:cTn id="60" dur="1" fill="hold">
                                          <p:stCondLst>
                                            <p:cond delay="0"/>
                                          </p:stCondLst>
                                        </p:cTn>
                                        <p:tgtEl>
                                          <p:spTgt spid="40"/>
                                        </p:tgtEl>
                                        <p:attrNameLst>
                                          <p:attrName>style.visibility</p:attrName>
                                        </p:attrNameLst>
                                      </p:cBhvr>
                                      <p:to>
                                        <p:strVal val="visible"/>
                                      </p:to>
                                    </p:set>
                                    <p:anim calcmode="lin" valueType="num">
                                      <p:cBhvr>
                                        <p:cTn id="61" dur="997" fill="hold"/>
                                        <p:tgtEl>
                                          <p:spTgt spid="40"/>
                                        </p:tgtEl>
                                        <p:attrNameLst>
                                          <p:attrName>ppt_w</p:attrName>
                                        </p:attrNameLst>
                                      </p:cBhvr>
                                      <p:tavLst>
                                        <p:tav tm="0">
                                          <p:val>
                                            <p:fltVal val="0"/>
                                          </p:val>
                                        </p:tav>
                                        <p:tav tm="100000">
                                          <p:val>
                                            <p:strVal val="#ppt_w"/>
                                          </p:val>
                                        </p:tav>
                                      </p:tavLst>
                                    </p:anim>
                                    <p:anim calcmode="lin" valueType="num">
                                      <p:cBhvr>
                                        <p:cTn id="62" dur="997" fill="hold"/>
                                        <p:tgtEl>
                                          <p:spTgt spid="40"/>
                                        </p:tgtEl>
                                        <p:attrNameLst>
                                          <p:attrName>ppt_h</p:attrName>
                                        </p:attrNameLst>
                                      </p:cBhvr>
                                      <p:tavLst>
                                        <p:tav tm="0">
                                          <p:val>
                                            <p:fltVal val="0"/>
                                          </p:val>
                                        </p:tav>
                                        <p:tav tm="100000">
                                          <p:val>
                                            <p:strVal val="#ppt_h"/>
                                          </p:val>
                                        </p:tav>
                                      </p:tavLst>
                                    </p:anim>
                                    <p:anim calcmode="lin" valueType="num">
                                      <p:cBhvr>
                                        <p:cTn id="63" dur="997" fill="hold"/>
                                        <p:tgtEl>
                                          <p:spTgt spid="40"/>
                                        </p:tgtEl>
                                        <p:attrNameLst>
                                          <p:attrName>ppt_x</p:attrName>
                                        </p:attrNameLst>
                                      </p:cBhvr>
                                      <p:tavLst>
                                        <p:tav tm="0">
                                          <p:val>
                                            <p:fltVal val="0.5"/>
                                          </p:val>
                                        </p:tav>
                                        <p:tav tm="100000">
                                          <p:val>
                                            <p:strVal val="#ppt_x"/>
                                          </p:val>
                                        </p:tav>
                                      </p:tavLst>
                                    </p:anim>
                                    <p:anim calcmode="lin" valueType="num">
                                      <p:cBhvr>
                                        <p:cTn id="64" dur="997" fill="hold"/>
                                        <p:tgtEl>
                                          <p:spTgt spid="40"/>
                                        </p:tgtEl>
                                        <p:attrNameLst>
                                          <p:attrName>ppt_y</p:attrName>
                                        </p:attrNameLst>
                                      </p:cBhvr>
                                      <p:tavLst>
                                        <p:tav tm="0">
                                          <p:val>
                                            <p:fltVal val="0.5"/>
                                          </p:val>
                                        </p:tav>
                                        <p:tav tm="100000">
                                          <p:val>
                                            <p:strVal val="#ppt_y"/>
                                          </p:val>
                                        </p:tav>
                                      </p:tavLst>
                                    </p:anim>
                                  </p:childTnLst>
                                </p:cTn>
                              </p:par>
                              <p:par>
                                <p:cTn id="65" presetID="23" presetClass="entr" presetSubtype="528" fill="hold" grpId="0" nodeType="withEffect">
                                  <p:stCondLst>
                                    <p:cond delay="579"/>
                                  </p:stCondLst>
                                  <p:childTnLst>
                                    <p:set>
                                      <p:cBhvr>
                                        <p:cTn id="66" dur="1" fill="hold">
                                          <p:stCondLst>
                                            <p:cond delay="0"/>
                                          </p:stCondLst>
                                        </p:cTn>
                                        <p:tgtEl>
                                          <p:spTgt spid="38"/>
                                        </p:tgtEl>
                                        <p:attrNameLst>
                                          <p:attrName>style.visibility</p:attrName>
                                        </p:attrNameLst>
                                      </p:cBhvr>
                                      <p:to>
                                        <p:strVal val="visible"/>
                                      </p:to>
                                    </p:set>
                                    <p:anim calcmode="lin" valueType="num">
                                      <p:cBhvr>
                                        <p:cTn id="67" dur="345" fill="hold"/>
                                        <p:tgtEl>
                                          <p:spTgt spid="38"/>
                                        </p:tgtEl>
                                        <p:attrNameLst>
                                          <p:attrName>ppt_w</p:attrName>
                                        </p:attrNameLst>
                                      </p:cBhvr>
                                      <p:tavLst>
                                        <p:tav tm="0">
                                          <p:val>
                                            <p:fltVal val="0"/>
                                          </p:val>
                                        </p:tav>
                                        <p:tav tm="100000">
                                          <p:val>
                                            <p:strVal val="#ppt_w"/>
                                          </p:val>
                                        </p:tav>
                                      </p:tavLst>
                                    </p:anim>
                                    <p:anim calcmode="lin" valueType="num">
                                      <p:cBhvr>
                                        <p:cTn id="68" dur="345" fill="hold"/>
                                        <p:tgtEl>
                                          <p:spTgt spid="38"/>
                                        </p:tgtEl>
                                        <p:attrNameLst>
                                          <p:attrName>ppt_h</p:attrName>
                                        </p:attrNameLst>
                                      </p:cBhvr>
                                      <p:tavLst>
                                        <p:tav tm="0">
                                          <p:val>
                                            <p:fltVal val="0"/>
                                          </p:val>
                                        </p:tav>
                                        <p:tav tm="100000">
                                          <p:val>
                                            <p:strVal val="#ppt_h"/>
                                          </p:val>
                                        </p:tav>
                                      </p:tavLst>
                                    </p:anim>
                                    <p:anim calcmode="lin" valueType="num">
                                      <p:cBhvr>
                                        <p:cTn id="69" dur="345" fill="hold"/>
                                        <p:tgtEl>
                                          <p:spTgt spid="38"/>
                                        </p:tgtEl>
                                        <p:attrNameLst>
                                          <p:attrName>ppt_x</p:attrName>
                                        </p:attrNameLst>
                                      </p:cBhvr>
                                      <p:tavLst>
                                        <p:tav tm="0">
                                          <p:val>
                                            <p:fltVal val="0.5"/>
                                          </p:val>
                                        </p:tav>
                                        <p:tav tm="100000">
                                          <p:val>
                                            <p:strVal val="#ppt_x"/>
                                          </p:val>
                                        </p:tav>
                                      </p:tavLst>
                                    </p:anim>
                                    <p:anim calcmode="lin" valueType="num">
                                      <p:cBhvr>
                                        <p:cTn id="70" dur="345" fill="hold"/>
                                        <p:tgtEl>
                                          <p:spTgt spid="38"/>
                                        </p:tgtEl>
                                        <p:attrNameLst>
                                          <p:attrName>ppt_y</p:attrName>
                                        </p:attrNameLst>
                                      </p:cBhvr>
                                      <p:tavLst>
                                        <p:tav tm="0">
                                          <p:val>
                                            <p:fltVal val="0.5"/>
                                          </p:val>
                                        </p:tav>
                                        <p:tav tm="100000">
                                          <p:val>
                                            <p:strVal val="#ppt_y"/>
                                          </p:val>
                                        </p:tav>
                                      </p:tavLst>
                                    </p:anim>
                                  </p:childTnLst>
                                </p:cTn>
                              </p:par>
                              <p:par>
                                <p:cTn id="71" presetID="23" presetClass="entr" presetSubtype="528" fill="hold" grpId="0" nodeType="withEffect">
                                  <p:stCondLst>
                                    <p:cond delay="592"/>
                                  </p:stCondLst>
                                  <p:childTnLst>
                                    <p:set>
                                      <p:cBhvr>
                                        <p:cTn id="72" dur="1" fill="hold">
                                          <p:stCondLst>
                                            <p:cond delay="0"/>
                                          </p:stCondLst>
                                        </p:cTn>
                                        <p:tgtEl>
                                          <p:spTgt spid="39"/>
                                        </p:tgtEl>
                                        <p:attrNameLst>
                                          <p:attrName>style.visibility</p:attrName>
                                        </p:attrNameLst>
                                      </p:cBhvr>
                                      <p:to>
                                        <p:strVal val="visible"/>
                                      </p:to>
                                    </p:set>
                                    <p:anim calcmode="lin" valueType="num">
                                      <p:cBhvr>
                                        <p:cTn id="73" dur="1060" fill="hold"/>
                                        <p:tgtEl>
                                          <p:spTgt spid="39"/>
                                        </p:tgtEl>
                                        <p:attrNameLst>
                                          <p:attrName>ppt_w</p:attrName>
                                        </p:attrNameLst>
                                      </p:cBhvr>
                                      <p:tavLst>
                                        <p:tav tm="0">
                                          <p:val>
                                            <p:fltVal val="0"/>
                                          </p:val>
                                        </p:tav>
                                        <p:tav tm="100000">
                                          <p:val>
                                            <p:strVal val="#ppt_w"/>
                                          </p:val>
                                        </p:tav>
                                      </p:tavLst>
                                    </p:anim>
                                    <p:anim calcmode="lin" valueType="num">
                                      <p:cBhvr>
                                        <p:cTn id="74" dur="1060" fill="hold"/>
                                        <p:tgtEl>
                                          <p:spTgt spid="39"/>
                                        </p:tgtEl>
                                        <p:attrNameLst>
                                          <p:attrName>ppt_h</p:attrName>
                                        </p:attrNameLst>
                                      </p:cBhvr>
                                      <p:tavLst>
                                        <p:tav tm="0">
                                          <p:val>
                                            <p:fltVal val="0"/>
                                          </p:val>
                                        </p:tav>
                                        <p:tav tm="100000">
                                          <p:val>
                                            <p:strVal val="#ppt_h"/>
                                          </p:val>
                                        </p:tav>
                                      </p:tavLst>
                                    </p:anim>
                                    <p:anim calcmode="lin" valueType="num">
                                      <p:cBhvr>
                                        <p:cTn id="75" dur="1060" fill="hold"/>
                                        <p:tgtEl>
                                          <p:spTgt spid="39"/>
                                        </p:tgtEl>
                                        <p:attrNameLst>
                                          <p:attrName>ppt_x</p:attrName>
                                        </p:attrNameLst>
                                      </p:cBhvr>
                                      <p:tavLst>
                                        <p:tav tm="0">
                                          <p:val>
                                            <p:fltVal val="0.5"/>
                                          </p:val>
                                        </p:tav>
                                        <p:tav tm="100000">
                                          <p:val>
                                            <p:strVal val="#ppt_x"/>
                                          </p:val>
                                        </p:tav>
                                      </p:tavLst>
                                    </p:anim>
                                    <p:anim calcmode="lin" valueType="num">
                                      <p:cBhvr>
                                        <p:cTn id="76" dur="1060" fill="hold"/>
                                        <p:tgtEl>
                                          <p:spTgt spid="39"/>
                                        </p:tgtEl>
                                        <p:attrNameLst>
                                          <p:attrName>ppt_y</p:attrName>
                                        </p:attrNameLst>
                                      </p:cBhvr>
                                      <p:tavLst>
                                        <p:tav tm="0">
                                          <p:val>
                                            <p:fltVal val="0.5"/>
                                          </p:val>
                                        </p:tav>
                                        <p:tav tm="100000">
                                          <p:val>
                                            <p:strVal val="#ppt_y"/>
                                          </p:val>
                                        </p:tav>
                                      </p:tavLst>
                                    </p:anim>
                                  </p:childTnLst>
                                </p:cTn>
                              </p:par>
                              <p:par>
                                <p:cTn id="77" presetID="23" presetClass="entr" presetSubtype="528" fill="hold" grpId="0" nodeType="withEffect">
                                  <p:stCondLst>
                                    <p:cond delay="500"/>
                                  </p:stCondLst>
                                  <p:childTnLst>
                                    <p:set>
                                      <p:cBhvr>
                                        <p:cTn id="78" dur="1" fill="hold">
                                          <p:stCondLst>
                                            <p:cond delay="0"/>
                                          </p:stCondLst>
                                        </p:cTn>
                                        <p:tgtEl>
                                          <p:spTgt spid="34"/>
                                        </p:tgtEl>
                                        <p:attrNameLst>
                                          <p:attrName>style.visibility</p:attrName>
                                        </p:attrNameLst>
                                      </p:cBhvr>
                                      <p:to>
                                        <p:strVal val="visible"/>
                                      </p:to>
                                    </p:set>
                                    <p:anim calcmode="lin" valueType="num">
                                      <p:cBhvr>
                                        <p:cTn id="79" dur="914" fill="hold"/>
                                        <p:tgtEl>
                                          <p:spTgt spid="34"/>
                                        </p:tgtEl>
                                        <p:attrNameLst>
                                          <p:attrName>ppt_w</p:attrName>
                                        </p:attrNameLst>
                                      </p:cBhvr>
                                      <p:tavLst>
                                        <p:tav tm="0">
                                          <p:val>
                                            <p:fltVal val="0"/>
                                          </p:val>
                                        </p:tav>
                                        <p:tav tm="100000">
                                          <p:val>
                                            <p:strVal val="#ppt_w"/>
                                          </p:val>
                                        </p:tav>
                                      </p:tavLst>
                                    </p:anim>
                                    <p:anim calcmode="lin" valueType="num">
                                      <p:cBhvr>
                                        <p:cTn id="80" dur="914" fill="hold"/>
                                        <p:tgtEl>
                                          <p:spTgt spid="34"/>
                                        </p:tgtEl>
                                        <p:attrNameLst>
                                          <p:attrName>ppt_h</p:attrName>
                                        </p:attrNameLst>
                                      </p:cBhvr>
                                      <p:tavLst>
                                        <p:tav tm="0">
                                          <p:val>
                                            <p:fltVal val="0"/>
                                          </p:val>
                                        </p:tav>
                                        <p:tav tm="100000">
                                          <p:val>
                                            <p:strVal val="#ppt_h"/>
                                          </p:val>
                                        </p:tav>
                                      </p:tavLst>
                                    </p:anim>
                                    <p:anim calcmode="lin" valueType="num">
                                      <p:cBhvr>
                                        <p:cTn id="81" dur="914" fill="hold"/>
                                        <p:tgtEl>
                                          <p:spTgt spid="34"/>
                                        </p:tgtEl>
                                        <p:attrNameLst>
                                          <p:attrName>ppt_x</p:attrName>
                                        </p:attrNameLst>
                                      </p:cBhvr>
                                      <p:tavLst>
                                        <p:tav tm="0">
                                          <p:val>
                                            <p:fltVal val="0.5"/>
                                          </p:val>
                                        </p:tav>
                                        <p:tav tm="100000">
                                          <p:val>
                                            <p:strVal val="#ppt_x"/>
                                          </p:val>
                                        </p:tav>
                                      </p:tavLst>
                                    </p:anim>
                                    <p:anim calcmode="lin" valueType="num">
                                      <p:cBhvr>
                                        <p:cTn id="82" dur="914" fill="hold"/>
                                        <p:tgtEl>
                                          <p:spTgt spid="34"/>
                                        </p:tgtEl>
                                        <p:attrNameLst>
                                          <p:attrName>ppt_y</p:attrName>
                                        </p:attrNameLst>
                                      </p:cBhvr>
                                      <p:tavLst>
                                        <p:tav tm="0">
                                          <p:val>
                                            <p:fltVal val="0.5"/>
                                          </p:val>
                                        </p:tav>
                                        <p:tav tm="100000">
                                          <p:val>
                                            <p:strVal val="#ppt_y"/>
                                          </p:val>
                                        </p:tav>
                                      </p:tavLst>
                                    </p:anim>
                                  </p:childTnLst>
                                </p:cTn>
                              </p:par>
                              <p:par>
                                <p:cTn id="83" presetID="23" presetClass="entr" presetSubtype="528" fill="hold" grpId="0" nodeType="withEffect">
                                  <p:stCondLst>
                                    <p:cond delay="361"/>
                                  </p:stCondLst>
                                  <p:childTnLst>
                                    <p:set>
                                      <p:cBhvr>
                                        <p:cTn id="84" dur="1" fill="hold">
                                          <p:stCondLst>
                                            <p:cond delay="0"/>
                                          </p:stCondLst>
                                        </p:cTn>
                                        <p:tgtEl>
                                          <p:spTgt spid="33"/>
                                        </p:tgtEl>
                                        <p:attrNameLst>
                                          <p:attrName>style.visibility</p:attrName>
                                        </p:attrNameLst>
                                      </p:cBhvr>
                                      <p:to>
                                        <p:strVal val="visible"/>
                                      </p:to>
                                    </p:set>
                                    <p:anim calcmode="lin" valueType="num">
                                      <p:cBhvr>
                                        <p:cTn id="85" dur="591" fill="hold"/>
                                        <p:tgtEl>
                                          <p:spTgt spid="33"/>
                                        </p:tgtEl>
                                        <p:attrNameLst>
                                          <p:attrName>ppt_w</p:attrName>
                                        </p:attrNameLst>
                                      </p:cBhvr>
                                      <p:tavLst>
                                        <p:tav tm="0">
                                          <p:val>
                                            <p:fltVal val="0"/>
                                          </p:val>
                                        </p:tav>
                                        <p:tav tm="100000">
                                          <p:val>
                                            <p:strVal val="#ppt_w"/>
                                          </p:val>
                                        </p:tav>
                                      </p:tavLst>
                                    </p:anim>
                                    <p:anim calcmode="lin" valueType="num">
                                      <p:cBhvr>
                                        <p:cTn id="86" dur="591" fill="hold"/>
                                        <p:tgtEl>
                                          <p:spTgt spid="33"/>
                                        </p:tgtEl>
                                        <p:attrNameLst>
                                          <p:attrName>ppt_h</p:attrName>
                                        </p:attrNameLst>
                                      </p:cBhvr>
                                      <p:tavLst>
                                        <p:tav tm="0">
                                          <p:val>
                                            <p:fltVal val="0"/>
                                          </p:val>
                                        </p:tav>
                                        <p:tav tm="100000">
                                          <p:val>
                                            <p:strVal val="#ppt_h"/>
                                          </p:val>
                                        </p:tav>
                                      </p:tavLst>
                                    </p:anim>
                                    <p:anim calcmode="lin" valueType="num">
                                      <p:cBhvr>
                                        <p:cTn id="87" dur="591" fill="hold"/>
                                        <p:tgtEl>
                                          <p:spTgt spid="33"/>
                                        </p:tgtEl>
                                        <p:attrNameLst>
                                          <p:attrName>ppt_x</p:attrName>
                                        </p:attrNameLst>
                                      </p:cBhvr>
                                      <p:tavLst>
                                        <p:tav tm="0">
                                          <p:val>
                                            <p:fltVal val="0.5"/>
                                          </p:val>
                                        </p:tav>
                                        <p:tav tm="100000">
                                          <p:val>
                                            <p:strVal val="#ppt_x"/>
                                          </p:val>
                                        </p:tav>
                                      </p:tavLst>
                                    </p:anim>
                                    <p:anim calcmode="lin" valueType="num">
                                      <p:cBhvr>
                                        <p:cTn id="88" dur="591" fill="hold"/>
                                        <p:tgtEl>
                                          <p:spTgt spid="33"/>
                                        </p:tgtEl>
                                        <p:attrNameLst>
                                          <p:attrName>ppt_y</p:attrName>
                                        </p:attrNameLst>
                                      </p:cBhvr>
                                      <p:tavLst>
                                        <p:tav tm="0">
                                          <p:val>
                                            <p:fltVal val="0.5"/>
                                          </p:val>
                                        </p:tav>
                                        <p:tav tm="100000">
                                          <p:val>
                                            <p:strVal val="#ppt_y"/>
                                          </p:val>
                                        </p:tav>
                                      </p:tavLst>
                                    </p:anim>
                                  </p:childTnLst>
                                </p:cTn>
                              </p:par>
                              <p:par>
                                <p:cTn id="89" presetID="23" presetClass="entr" presetSubtype="528" fill="hold" grpId="0" nodeType="withEffect">
                                  <p:stCondLst>
                                    <p:cond delay="311"/>
                                  </p:stCondLst>
                                  <p:childTnLst>
                                    <p:set>
                                      <p:cBhvr>
                                        <p:cTn id="90" dur="1" fill="hold">
                                          <p:stCondLst>
                                            <p:cond delay="0"/>
                                          </p:stCondLst>
                                        </p:cTn>
                                        <p:tgtEl>
                                          <p:spTgt spid="32"/>
                                        </p:tgtEl>
                                        <p:attrNameLst>
                                          <p:attrName>style.visibility</p:attrName>
                                        </p:attrNameLst>
                                      </p:cBhvr>
                                      <p:to>
                                        <p:strVal val="visible"/>
                                      </p:to>
                                    </p:set>
                                    <p:anim calcmode="lin" valueType="num">
                                      <p:cBhvr>
                                        <p:cTn id="91" dur="720" fill="hold"/>
                                        <p:tgtEl>
                                          <p:spTgt spid="32"/>
                                        </p:tgtEl>
                                        <p:attrNameLst>
                                          <p:attrName>ppt_w</p:attrName>
                                        </p:attrNameLst>
                                      </p:cBhvr>
                                      <p:tavLst>
                                        <p:tav tm="0">
                                          <p:val>
                                            <p:fltVal val="0"/>
                                          </p:val>
                                        </p:tav>
                                        <p:tav tm="100000">
                                          <p:val>
                                            <p:strVal val="#ppt_w"/>
                                          </p:val>
                                        </p:tav>
                                      </p:tavLst>
                                    </p:anim>
                                    <p:anim calcmode="lin" valueType="num">
                                      <p:cBhvr>
                                        <p:cTn id="92" dur="720" fill="hold"/>
                                        <p:tgtEl>
                                          <p:spTgt spid="32"/>
                                        </p:tgtEl>
                                        <p:attrNameLst>
                                          <p:attrName>ppt_h</p:attrName>
                                        </p:attrNameLst>
                                      </p:cBhvr>
                                      <p:tavLst>
                                        <p:tav tm="0">
                                          <p:val>
                                            <p:fltVal val="0"/>
                                          </p:val>
                                        </p:tav>
                                        <p:tav tm="100000">
                                          <p:val>
                                            <p:strVal val="#ppt_h"/>
                                          </p:val>
                                        </p:tav>
                                      </p:tavLst>
                                    </p:anim>
                                    <p:anim calcmode="lin" valueType="num">
                                      <p:cBhvr>
                                        <p:cTn id="93" dur="720" fill="hold"/>
                                        <p:tgtEl>
                                          <p:spTgt spid="32"/>
                                        </p:tgtEl>
                                        <p:attrNameLst>
                                          <p:attrName>ppt_x</p:attrName>
                                        </p:attrNameLst>
                                      </p:cBhvr>
                                      <p:tavLst>
                                        <p:tav tm="0">
                                          <p:val>
                                            <p:fltVal val="0.5"/>
                                          </p:val>
                                        </p:tav>
                                        <p:tav tm="100000">
                                          <p:val>
                                            <p:strVal val="#ppt_x"/>
                                          </p:val>
                                        </p:tav>
                                      </p:tavLst>
                                    </p:anim>
                                    <p:anim calcmode="lin" valueType="num">
                                      <p:cBhvr>
                                        <p:cTn id="94" dur="720" fill="hold"/>
                                        <p:tgtEl>
                                          <p:spTgt spid="32"/>
                                        </p:tgtEl>
                                        <p:attrNameLst>
                                          <p:attrName>ppt_y</p:attrName>
                                        </p:attrNameLst>
                                      </p:cBhvr>
                                      <p:tavLst>
                                        <p:tav tm="0">
                                          <p:val>
                                            <p:fltVal val="0.5"/>
                                          </p:val>
                                        </p:tav>
                                        <p:tav tm="100000">
                                          <p:val>
                                            <p:strVal val="#ppt_y"/>
                                          </p:val>
                                        </p:tav>
                                      </p:tavLst>
                                    </p:anim>
                                  </p:childTnLst>
                                </p:cTn>
                              </p:par>
                              <p:par>
                                <p:cTn id="95" presetID="23" presetClass="entr" presetSubtype="528" fill="hold" grpId="0" nodeType="withEffect">
                                  <p:stCondLst>
                                    <p:cond delay="265"/>
                                  </p:stCondLst>
                                  <p:childTnLst>
                                    <p:set>
                                      <p:cBhvr>
                                        <p:cTn id="96" dur="1" fill="hold">
                                          <p:stCondLst>
                                            <p:cond delay="0"/>
                                          </p:stCondLst>
                                        </p:cTn>
                                        <p:tgtEl>
                                          <p:spTgt spid="35"/>
                                        </p:tgtEl>
                                        <p:attrNameLst>
                                          <p:attrName>style.visibility</p:attrName>
                                        </p:attrNameLst>
                                      </p:cBhvr>
                                      <p:to>
                                        <p:strVal val="visible"/>
                                      </p:to>
                                    </p:set>
                                    <p:anim calcmode="lin" valueType="num">
                                      <p:cBhvr>
                                        <p:cTn id="97" dur="343" fill="hold"/>
                                        <p:tgtEl>
                                          <p:spTgt spid="35"/>
                                        </p:tgtEl>
                                        <p:attrNameLst>
                                          <p:attrName>ppt_w</p:attrName>
                                        </p:attrNameLst>
                                      </p:cBhvr>
                                      <p:tavLst>
                                        <p:tav tm="0">
                                          <p:val>
                                            <p:fltVal val="0"/>
                                          </p:val>
                                        </p:tav>
                                        <p:tav tm="100000">
                                          <p:val>
                                            <p:strVal val="#ppt_w"/>
                                          </p:val>
                                        </p:tav>
                                      </p:tavLst>
                                    </p:anim>
                                    <p:anim calcmode="lin" valueType="num">
                                      <p:cBhvr>
                                        <p:cTn id="98" dur="343" fill="hold"/>
                                        <p:tgtEl>
                                          <p:spTgt spid="35"/>
                                        </p:tgtEl>
                                        <p:attrNameLst>
                                          <p:attrName>ppt_h</p:attrName>
                                        </p:attrNameLst>
                                      </p:cBhvr>
                                      <p:tavLst>
                                        <p:tav tm="0">
                                          <p:val>
                                            <p:fltVal val="0"/>
                                          </p:val>
                                        </p:tav>
                                        <p:tav tm="100000">
                                          <p:val>
                                            <p:strVal val="#ppt_h"/>
                                          </p:val>
                                        </p:tav>
                                      </p:tavLst>
                                    </p:anim>
                                    <p:anim calcmode="lin" valueType="num">
                                      <p:cBhvr>
                                        <p:cTn id="99" dur="343" fill="hold"/>
                                        <p:tgtEl>
                                          <p:spTgt spid="35"/>
                                        </p:tgtEl>
                                        <p:attrNameLst>
                                          <p:attrName>ppt_x</p:attrName>
                                        </p:attrNameLst>
                                      </p:cBhvr>
                                      <p:tavLst>
                                        <p:tav tm="0">
                                          <p:val>
                                            <p:fltVal val="0.5"/>
                                          </p:val>
                                        </p:tav>
                                        <p:tav tm="100000">
                                          <p:val>
                                            <p:strVal val="#ppt_x"/>
                                          </p:val>
                                        </p:tav>
                                      </p:tavLst>
                                    </p:anim>
                                    <p:anim calcmode="lin" valueType="num">
                                      <p:cBhvr>
                                        <p:cTn id="100" dur="343" fill="hold"/>
                                        <p:tgtEl>
                                          <p:spTgt spid="35"/>
                                        </p:tgtEl>
                                        <p:attrNameLst>
                                          <p:attrName>ppt_y</p:attrName>
                                        </p:attrNameLst>
                                      </p:cBhvr>
                                      <p:tavLst>
                                        <p:tav tm="0">
                                          <p:val>
                                            <p:fltVal val="0.5"/>
                                          </p:val>
                                        </p:tav>
                                        <p:tav tm="100000">
                                          <p:val>
                                            <p:strVal val="#ppt_y"/>
                                          </p:val>
                                        </p:tav>
                                      </p:tavLst>
                                    </p:anim>
                                  </p:childTnLst>
                                </p:cTn>
                              </p:par>
                              <p:par>
                                <p:cTn id="101" presetID="23" presetClass="entr" presetSubtype="528" fill="hold" grpId="0" nodeType="withEffect">
                                  <p:stCondLst>
                                    <p:cond delay="459"/>
                                  </p:stCondLst>
                                  <p:childTnLst>
                                    <p:set>
                                      <p:cBhvr>
                                        <p:cTn id="102" dur="1" fill="hold">
                                          <p:stCondLst>
                                            <p:cond delay="0"/>
                                          </p:stCondLst>
                                        </p:cTn>
                                        <p:tgtEl>
                                          <p:spTgt spid="37"/>
                                        </p:tgtEl>
                                        <p:attrNameLst>
                                          <p:attrName>style.visibility</p:attrName>
                                        </p:attrNameLst>
                                      </p:cBhvr>
                                      <p:to>
                                        <p:strVal val="visible"/>
                                      </p:to>
                                    </p:set>
                                    <p:anim calcmode="lin" valueType="num">
                                      <p:cBhvr>
                                        <p:cTn id="103" dur="774" fill="hold"/>
                                        <p:tgtEl>
                                          <p:spTgt spid="37"/>
                                        </p:tgtEl>
                                        <p:attrNameLst>
                                          <p:attrName>ppt_w</p:attrName>
                                        </p:attrNameLst>
                                      </p:cBhvr>
                                      <p:tavLst>
                                        <p:tav tm="0">
                                          <p:val>
                                            <p:fltVal val="0"/>
                                          </p:val>
                                        </p:tav>
                                        <p:tav tm="100000">
                                          <p:val>
                                            <p:strVal val="#ppt_w"/>
                                          </p:val>
                                        </p:tav>
                                      </p:tavLst>
                                    </p:anim>
                                    <p:anim calcmode="lin" valueType="num">
                                      <p:cBhvr>
                                        <p:cTn id="104" dur="774" fill="hold"/>
                                        <p:tgtEl>
                                          <p:spTgt spid="37"/>
                                        </p:tgtEl>
                                        <p:attrNameLst>
                                          <p:attrName>ppt_h</p:attrName>
                                        </p:attrNameLst>
                                      </p:cBhvr>
                                      <p:tavLst>
                                        <p:tav tm="0">
                                          <p:val>
                                            <p:fltVal val="0"/>
                                          </p:val>
                                        </p:tav>
                                        <p:tav tm="100000">
                                          <p:val>
                                            <p:strVal val="#ppt_h"/>
                                          </p:val>
                                        </p:tav>
                                      </p:tavLst>
                                    </p:anim>
                                    <p:anim calcmode="lin" valueType="num">
                                      <p:cBhvr>
                                        <p:cTn id="105" dur="774" fill="hold"/>
                                        <p:tgtEl>
                                          <p:spTgt spid="37"/>
                                        </p:tgtEl>
                                        <p:attrNameLst>
                                          <p:attrName>ppt_x</p:attrName>
                                        </p:attrNameLst>
                                      </p:cBhvr>
                                      <p:tavLst>
                                        <p:tav tm="0">
                                          <p:val>
                                            <p:fltVal val="0.5"/>
                                          </p:val>
                                        </p:tav>
                                        <p:tav tm="100000">
                                          <p:val>
                                            <p:strVal val="#ppt_x"/>
                                          </p:val>
                                        </p:tav>
                                      </p:tavLst>
                                    </p:anim>
                                    <p:anim calcmode="lin" valueType="num">
                                      <p:cBhvr>
                                        <p:cTn id="106" dur="774" fill="hold"/>
                                        <p:tgtEl>
                                          <p:spTgt spid="3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2" grpId="0"/>
      <p:bldP spid="14" grpId="0" animBg="1"/>
      <p:bldP spid="18" grpId="0"/>
      <p:bldP spid="32" grpId="0" animBg="1"/>
      <p:bldP spid="33" grpId="0" animBg="1"/>
      <p:bldP spid="34" grpId="0" animBg="1"/>
      <p:bldP spid="35" grpId="0" animBg="1"/>
      <p:bldP spid="37" grpId="0" animBg="1"/>
      <p:bldP spid="38" grpId="0" animBg="1"/>
      <p:bldP spid="39" grpId="0" animBg="1"/>
      <p:bldP spid="40" grpId="0" animBg="1"/>
      <p:bldP spid="41" grpId="0" animBg="1"/>
      <p:bldP spid="42" grpId="0" animBg="1"/>
      <p:bldP spid="4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各种时钟信号</a:t>
            </a:r>
            <a:r>
              <a:rPr lang="en-US" altLang="zh-CN" dirty="0" smtClean="0"/>
              <a:t>·</a:t>
            </a:r>
            <a:r>
              <a:rPr lang="zh-CN" altLang="en-US" dirty="0"/>
              <a:t>外设时钟</a:t>
            </a:r>
          </a:p>
        </p:txBody>
      </p:sp>
      <p:sp>
        <p:nvSpPr>
          <p:cNvPr id="4" name="矩形 3"/>
          <p:cNvSpPr/>
          <p:nvPr/>
        </p:nvSpPr>
        <p:spPr>
          <a:xfrm>
            <a:off x="395536" y="905621"/>
            <a:ext cx="8352928" cy="3754361"/>
          </a:xfrm>
          <a:prstGeom prst="rect">
            <a:avLst/>
          </a:prstGeom>
        </p:spPr>
        <p:txBody>
          <a:bodyPr wrap="square">
            <a:spAutoFit/>
          </a:bodyPr>
          <a:lstStyle/>
          <a:p>
            <a:pPr algn="just">
              <a:lnSpc>
                <a:spcPct val="120000"/>
              </a:lnSpc>
            </a:pPr>
            <a:r>
              <a:rPr lang="zh-CN" altLang="en-US" sz="2000" kern="100" dirty="0" smtClean="0">
                <a:solidFill>
                  <a:schemeClr val="tx1">
                    <a:lumMod val="65000"/>
                    <a:lumOff val="35000"/>
                  </a:schemeClr>
                </a:solidFill>
                <a:latin typeface="+mn-ea"/>
              </a:rPr>
              <a:t>       从</a:t>
            </a:r>
            <a:r>
              <a:rPr lang="zh-CN" altLang="en-US" sz="2000" kern="100" dirty="0">
                <a:solidFill>
                  <a:schemeClr val="tx1">
                    <a:lumMod val="65000"/>
                    <a:lumOff val="35000"/>
                  </a:schemeClr>
                </a:solidFill>
                <a:latin typeface="+mn-ea"/>
              </a:rPr>
              <a:t>图</a:t>
            </a:r>
            <a:r>
              <a:rPr lang="en-US" altLang="zh-CN" sz="2000" kern="100" dirty="0">
                <a:solidFill>
                  <a:schemeClr val="tx1">
                    <a:lumMod val="65000"/>
                    <a:lumOff val="35000"/>
                  </a:schemeClr>
                </a:solidFill>
                <a:latin typeface="+mn-ea"/>
              </a:rPr>
              <a:t>5-2</a:t>
            </a:r>
            <a:r>
              <a:rPr lang="zh-CN" altLang="en-US" sz="2000" kern="100" dirty="0">
                <a:solidFill>
                  <a:schemeClr val="tx1">
                    <a:lumMod val="65000"/>
                    <a:lumOff val="35000"/>
                  </a:schemeClr>
                </a:solidFill>
                <a:latin typeface="+mn-ea"/>
              </a:rPr>
              <a:t>上也能看到，</a:t>
            </a:r>
            <a:r>
              <a:rPr lang="en-US" altLang="zh-CN" sz="2000" kern="100" dirty="0">
                <a:solidFill>
                  <a:schemeClr val="tx1">
                    <a:lumMod val="65000"/>
                    <a:lumOff val="35000"/>
                  </a:schemeClr>
                </a:solidFill>
                <a:latin typeface="+mn-ea"/>
              </a:rPr>
              <a:t>SYSCLKOUT</a:t>
            </a:r>
            <a:r>
              <a:rPr lang="zh-CN" altLang="en-US" sz="2000" kern="100" dirty="0">
                <a:solidFill>
                  <a:schemeClr val="tx1">
                    <a:lumMod val="65000"/>
                    <a:lumOff val="35000"/>
                  </a:schemeClr>
                </a:solidFill>
                <a:latin typeface="+mn-ea"/>
              </a:rPr>
              <a:t>信号经过低速外设时钟预定标寄存器</a:t>
            </a:r>
            <a:r>
              <a:rPr lang="en-US" altLang="zh-CN" sz="2000" kern="100" dirty="0">
                <a:solidFill>
                  <a:schemeClr val="tx1">
                    <a:lumMod val="65000"/>
                    <a:lumOff val="35000"/>
                  </a:schemeClr>
                </a:solidFill>
                <a:latin typeface="+mn-ea"/>
              </a:rPr>
              <a:t>LOSPCP(</a:t>
            </a:r>
            <a:r>
              <a:rPr lang="zh-CN" altLang="en-US" sz="2000" kern="100" dirty="0">
                <a:solidFill>
                  <a:schemeClr val="tx1">
                    <a:lumMod val="65000"/>
                    <a:lumOff val="35000"/>
                  </a:schemeClr>
                </a:solidFill>
                <a:latin typeface="+mn-ea"/>
              </a:rPr>
              <a:t>取值范围</a:t>
            </a:r>
            <a:r>
              <a:rPr lang="en-US" altLang="zh-CN" sz="2000" kern="100" dirty="0">
                <a:solidFill>
                  <a:schemeClr val="tx1">
                    <a:lumMod val="65000"/>
                    <a:lumOff val="35000"/>
                  </a:schemeClr>
                </a:solidFill>
                <a:latin typeface="+mn-ea"/>
              </a:rPr>
              <a:t>0~7)</a:t>
            </a:r>
            <a:r>
              <a:rPr lang="zh-CN" altLang="en-US" sz="2000" kern="100" dirty="0">
                <a:solidFill>
                  <a:schemeClr val="tx1">
                    <a:lumMod val="65000"/>
                    <a:lumOff val="35000"/>
                  </a:schemeClr>
                </a:solidFill>
                <a:latin typeface="+mn-ea"/>
              </a:rPr>
              <a:t>变成了</a:t>
            </a:r>
            <a:r>
              <a:rPr lang="en-US" altLang="zh-CN" sz="2000" kern="100" dirty="0">
                <a:solidFill>
                  <a:schemeClr val="tx1">
                    <a:lumMod val="65000"/>
                    <a:lumOff val="35000"/>
                  </a:schemeClr>
                </a:solidFill>
                <a:latin typeface="+mn-ea"/>
              </a:rPr>
              <a:t>LSPCLK</a:t>
            </a:r>
            <a:r>
              <a:rPr lang="zh-CN" altLang="en-US" sz="2000" kern="100" dirty="0">
                <a:solidFill>
                  <a:schemeClr val="tx1">
                    <a:lumMod val="65000"/>
                    <a:lumOff val="35000"/>
                  </a:schemeClr>
                </a:solidFill>
                <a:latin typeface="+mn-ea"/>
              </a:rPr>
              <a:t>，提供给低速外设</a:t>
            </a:r>
            <a:r>
              <a:rPr lang="en-US" altLang="zh-CN" sz="2000" kern="100" dirty="0">
                <a:solidFill>
                  <a:schemeClr val="tx1">
                    <a:lumMod val="65000"/>
                    <a:lumOff val="35000"/>
                  </a:schemeClr>
                </a:solidFill>
                <a:latin typeface="+mn-ea"/>
              </a:rPr>
              <a:t>SCIA</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SCIB</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SCIC</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SPI</a:t>
            </a:r>
            <a:r>
              <a:rPr lang="zh-CN" altLang="en-US" sz="2000" kern="100" dirty="0">
                <a:solidFill>
                  <a:schemeClr val="tx1">
                    <a:lumMod val="65000"/>
                    <a:lumOff val="35000"/>
                  </a:schemeClr>
                </a:solidFill>
                <a:latin typeface="+mn-ea"/>
              </a:rPr>
              <a:t>和</a:t>
            </a:r>
            <a:r>
              <a:rPr lang="en-US" altLang="zh-CN" sz="2000" kern="100" dirty="0" err="1">
                <a:solidFill>
                  <a:schemeClr val="tx1">
                    <a:lumMod val="65000"/>
                    <a:lumOff val="35000"/>
                  </a:schemeClr>
                </a:solidFill>
                <a:latin typeface="+mn-ea"/>
              </a:rPr>
              <a:t>McBSP</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SYSCLKOUT</a:t>
            </a:r>
            <a:r>
              <a:rPr lang="zh-CN" altLang="en-US" sz="2000" kern="100" dirty="0">
                <a:solidFill>
                  <a:schemeClr val="tx1">
                    <a:lumMod val="65000"/>
                    <a:lumOff val="35000"/>
                  </a:schemeClr>
                </a:solidFill>
                <a:latin typeface="+mn-ea"/>
              </a:rPr>
              <a:t>信号经过高速外设时钟预定标寄存器</a:t>
            </a:r>
            <a:r>
              <a:rPr lang="en-US" altLang="zh-CN" sz="2000" kern="100" dirty="0">
                <a:solidFill>
                  <a:schemeClr val="tx1">
                    <a:lumMod val="65000"/>
                    <a:lumOff val="35000"/>
                  </a:schemeClr>
                </a:solidFill>
                <a:latin typeface="+mn-ea"/>
              </a:rPr>
              <a:t>HISPCP(</a:t>
            </a:r>
            <a:r>
              <a:rPr lang="zh-CN" altLang="en-US" sz="2000" kern="100" dirty="0">
                <a:solidFill>
                  <a:schemeClr val="tx1">
                    <a:lumMod val="65000"/>
                    <a:lumOff val="35000"/>
                  </a:schemeClr>
                </a:solidFill>
                <a:latin typeface="+mn-ea"/>
              </a:rPr>
              <a:t>取值范围</a:t>
            </a:r>
            <a:r>
              <a:rPr lang="en-US" altLang="zh-CN" sz="2000" kern="100" dirty="0">
                <a:solidFill>
                  <a:schemeClr val="tx1">
                    <a:lumMod val="65000"/>
                    <a:lumOff val="35000"/>
                  </a:schemeClr>
                </a:solidFill>
                <a:latin typeface="+mn-ea"/>
              </a:rPr>
              <a:t>0~7)</a:t>
            </a:r>
            <a:r>
              <a:rPr lang="zh-CN" altLang="en-US" sz="2000" kern="100" dirty="0">
                <a:solidFill>
                  <a:schemeClr val="tx1">
                    <a:lumMod val="65000"/>
                    <a:lumOff val="35000"/>
                  </a:schemeClr>
                </a:solidFill>
                <a:latin typeface="+mn-ea"/>
              </a:rPr>
              <a:t>变成了</a:t>
            </a:r>
            <a:r>
              <a:rPr lang="en-US" altLang="zh-CN" sz="2000" kern="100" dirty="0">
                <a:solidFill>
                  <a:schemeClr val="tx1">
                    <a:lumMod val="65000"/>
                    <a:lumOff val="35000"/>
                  </a:schemeClr>
                </a:solidFill>
                <a:latin typeface="+mn-ea"/>
              </a:rPr>
              <a:t>HSPCLK</a:t>
            </a:r>
            <a:r>
              <a:rPr lang="zh-CN" altLang="en-US" sz="2000" kern="100" dirty="0">
                <a:solidFill>
                  <a:schemeClr val="tx1">
                    <a:lumMod val="65000"/>
                    <a:lumOff val="35000"/>
                  </a:schemeClr>
                </a:solidFill>
                <a:latin typeface="+mn-ea"/>
              </a:rPr>
              <a:t>，提供给外设</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SYSCLKOUT</a:t>
            </a:r>
            <a:r>
              <a:rPr lang="zh-CN" altLang="en-US" sz="2000" kern="100" dirty="0">
                <a:solidFill>
                  <a:schemeClr val="tx1">
                    <a:lumMod val="65000"/>
                    <a:lumOff val="35000"/>
                  </a:schemeClr>
                </a:solidFill>
                <a:latin typeface="+mn-ea"/>
              </a:rPr>
              <a:t>经过</a:t>
            </a:r>
            <a:r>
              <a:rPr lang="en-US" altLang="zh-CN" sz="2000" kern="100" dirty="0">
                <a:solidFill>
                  <a:schemeClr val="tx1">
                    <a:lumMod val="65000"/>
                    <a:lumOff val="35000"/>
                  </a:schemeClr>
                </a:solidFill>
                <a:latin typeface="+mn-ea"/>
              </a:rPr>
              <a:t>2</a:t>
            </a:r>
            <a:r>
              <a:rPr lang="zh-CN" altLang="en-US" sz="2000" kern="100" dirty="0">
                <a:solidFill>
                  <a:schemeClr val="tx1">
                    <a:lumMod val="65000"/>
                    <a:lumOff val="35000"/>
                  </a:schemeClr>
                </a:solidFill>
                <a:latin typeface="+mn-ea"/>
              </a:rPr>
              <a:t>分频后提供给外设</a:t>
            </a:r>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SYSCLKOUT</a:t>
            </a:r>
            <a:r>
              <a:rPr lang="zh-CN" altLang="en-US" sz="2000" kern="100" dirty="0">
                <a:solidFill>
                  <a:schemeClr val="tx1">
                    <a:lumMod val="65000"/>
                    <a:lumOff val="35000"/>
                  </a:schemeClr>
                </a:solidFill>
                <a:latin typeface="+mn-ea"/>
              </a:rPr>
              <a:t>直接提供给了高速外设</a:t>
            </a:r>
            <a:r>
              <a:rPr lang="en-US" altLang="zh-CN" sz="2000" kern="100" dirty="0">
                <a:solidFill>
                  <a:schemeClr val="tx1">
                    <a:lumMod val="65000"/>
                    <a:lumOff val="35000"/>
                  </a:schemeClr>
                </a:solidFill>
                <a:latin typeface="+mn-ea"/>
              </a:rPr>
              <a:t>PWM</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CAP</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QEP</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DMA</a:t>
            </a:r>
            <a:r>
              <a:rPr lang="zh-CN" altLang="en-US" sz="2000" kern="100" dirty="0">
                <a:solidFill>
                  <a:schemeClr val="tx1">
                    <a:lumMod val="65000"/>
                    <a:lumOff val="35000"/>
                  </a:schemeClr>
                </a:solidFill>
                <a:latin typeface="+mn-ea"/>
              </a:rPr>
              <a:t>。当然在各个外设实际使用的时候，时钟源还需要经过外设各自的时钟预定标器，如果外设自己的时钟预定标位的值为</a:t>
            </a:r>
            <a:r>
              <a:rPr lang="en-US" altLang="zh-CN" sz="2000" kern="100" dirty="0">
                <a:solidFill>
                  <a:schemeClr val="tx1">
                    <a:lumMod val="65000"/>
                    <a:lumOff val="35000"/>
                  </a:schemeClr>
                </a:solidFill>
                <a:latin typeface="+mn-ea"/>
              </a:rPr>
              <a:t>0</a:t>
            </a:r>
            <a:r>
              <a:rPr lang="zh-CN" altLang="en-US" sz="2000" kern="100" dirty="0">
                <a:solidFill>
                  <a:schemeClr val="tx1">
                    <a:lumMod val="65000"/>
                    <a:lumOff val="35000"/>
                  </a:schemeClr>
                </a:solidFill>
                <a:latin typeface="+mn-ea"/>
              </a:rPr>
              <a:t>的话，则外设实际使用的时钟就是各自的时钟源，即</a:t>
            </a:r>
            <a:r>
              <a:rPr lang="en-US" altLang="zh-CN" sz="2000" kern="100" dirty="0">
                <a:solidFill>
                  <a:schemeClr val="tx1">
                    <a:lumMod val="65000"/>
                    <a:lumOff val="35000"/>
                  </a:schemeClr>
                </a:solidFill>
                <a:latin typeface="+mn-ea"/>
              </a:rPr>
              <a:t>LSPCLK</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HSPCLK</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SYSCLKOUT/2</a:t>
            </a:r>
            <a:r>
              <a:rPr lang="zh-CN" altLang="en-US" sz="2000" kern="100" dirty="0">
                <a:solidFill>
                  <a:schemeClr val="tx1">
                    <a:lumMod val="65000"/>
                    <a:lumOff val="35000"/>
                  </a:schemeClr>
                </a:solidFill>
                <a:latin typeface="+mn-ea"/>
              </a:rPr>
              <a:t>或者</a:t>
            </a:r>
            <a:r>
              <a:rPr lang="en-US" altLang="zh-CN" sz="2000" kern="100" dirty="0">
                <a:solidFill>
                  <a:schemeClr val="tx1">
                    <a:lumMod val="65000"/>
                    <a:lumOff val="35000"/>
                  </a:schemeClr>
                </a:solidFill>
                <a:latin typeface="+mn-ea"/>
              </a:rPr>
              <a:t>SYSCLKOUT</a:t>
            </a:r>
            <a:r>
              <a:rPr lang="zh-CN" altLang="en-US" sz="2000" kern="100" dirty="0">
                <a:solidFill>
                  <a:schemeClr val="tx1">
                    <a:lumMod val="65000"/>
                    <a:lumOff val="35000"/>
                  </a:schemeClr>
                </a:solidFill>
                <a:latin typeface="+mn-ea"/>
              </a:rPr>
              <a:t>。在实际使用时，为了降低系统功耗，不使用的外设最好将其时钟禁止。</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各种时钟信号</a:t>
            </a:r>
            <a:r>
              <a:rPr lang="en-US" altLang="zh-CN" dirty="0" smtClean="0"/>
              <a:t>·</a:t>
            </a:r>
            <a:r>
              <a:rPr lang="zh-CN" altLang="en-US" dirty="0"/>
              <a:t>外设时钟</a:t>
            </a:r>
          </a:p>
        </p:txBody>
      </p:sp>
      <p:sp>
        <p:nvSpPr>
          <p:cNvPr id="4" name="矩形 3"/>
          <p:cNvSpPr/>
          <p:nvPr/>
        </p:nvSpPr>
        <p:spPr>
          <a:xfrm>
            <a:off x="539552" y="905621"/>
            <a:ext cx="7992888" cy="3754361"/>
          </a:xfrm>
          <a:prstGeom prst="rect">
            <a:avLst/>
          </a:prstGeom>
        </p:spPr>
        <p:txBody>
          <a:bodyPr wrap="square">
            <a:spAutoFit/>
          </a:bodyPr>
          <a:lstStyle/>
          <a:p>
            <a:pPr algn="just">
              <a:lnSpc>
                <a:spcPct val="120000"/>
              </a:lnSpc>
            </a:pPr>
            <a:r>
              <a:rPr lang="en-US" altLang="zh-CN" sz="2000" kern="100" dirty="0" smtClean="0">
                <a:solidFill>
                  <a:schemeClr val="tx1">
                    <a:lumMod val="65000"/>
                    <a:lumOff val="35000"/>
                  </a:schemeClr>
                </a:solidFill>
                <a:latin typeface="+mn-ea"/>
              </a:rPr>
              <a:t>       LSPCLK</a:t>
            </a:r>
            <a:r>
              <a:rPr lang="zh-CN" altLang="en-US" sz="2000" kern="100" dirty="0">
                <a:solidFill>
                  <a:schemeClr val="tx1">
                    <a:lumMod val="65000"/>
                    <a:lumOff val="35000"/>
                  </a:schemeClr>
                </a:solidFill>
                <a:latin typeface="+mn-ea"/>
              </a:rPr>
              <a:t>是低速外设时钟，</a:t>
            </a:r>
            <a:r>
              <a:rPr lang="en-US" altLang="zh-CN" sz="2000" kern="100" dirty="0">
                <a:solidFill>
                  <a:schemeClr val="tx1">
                    <a:lumMod val="65000"/>
                    <a:lumOff val="35000"/>
                  </a:schemeClr>
                </a:solidFill>
                <a:latin typeface="+mn-ea"/>
              </a:rPr>
              <a:t>HSPCLK</a:t>
            </a:r>
            <a:r>
              <a:rPr lang="zh-CN" altLang="en-US" sz="2000" kern="100" dirty="0">
                <a:solidFill>
                  <a:schemeClr val="tx1">
                    <a:lumMod val="65000"/>
                    <a:lumOff val="35000"/>
                  </a:schemeClr>
                </a:solidFill>
                <a:latin typeface="+mn-ea"/>
              </a:rPr>
              <a:t>是高速外设时钟，那么</a:t>
            </a:r>
            <a:r>
              <a:rPr lang="en-US" altLang="zh-CN" sz="2000" kern="100" dirty="0">
                <a:solidFill>
                  <a:schemeClr val="tx1">
                    <a:lumMod val="65000"/>
                    <a:lumOff val="35000"/>
                  </a:schemeClr>
                </a:solidFill>
                <a:latin typeface="+mn-ea"/>
              </a:rPr>
              <a:t>LSPCLK</a:t>
            </a:r>
            <a:r>
              <a:rPr lang="zh-CN" altLang="en-US" sz="2000" kern="100" dirty="0">
                <a:solidFill>
                  <a:schemeClr val="tx1">
                    <a:lumMod val="65000"/>
                    <a:lumOff val="35000"/>
                  </a:schemeClr>
                </a:solidFill>
                <a:latin typeface="+mn-ea"/>
              </a:rPr>
              <a:t>的值有没有可能会比</a:t>
            </a:r>
            <a:r>
              <a:rPr lang="en-US" altLang="zh-CN" sz="2000" kern="100" dirty="0">
                <a:solidFill>
                  <a:schemeClr val="tx1">
                    <a:lumMod val="65000"/>
                    <a:lumOff val="35000"/>
                  </a:schemeClr>
                </a:solidFill>
                <a:latin typeface="+mn-ea"/>
              </a:rPr>
              <a:t>HSPCLK</a:t>
            </a:r>
            <a:r>
              <a:rPr lang="zh-CN" altLang="en-US" sz="2000" kern="100" dirty="0">
                <a:solidFill>
                  <a:schemeClr val="tx1">
                    <a:lumMod val="65000"/>
                    <a:lumOff val="35000"/>
                  </a:schemeClr>
                </a:solidFill>
                <a:latin typeface="+mn-ea"/>
              </a:rPr>
              <a:t>的值来的大？也就是说提供给低速外设的时钟频率反而要比提供给高速外设的时钟频率来的快？从</a:t>
            </a:r>
            <a:r>
              <a:rPr lang="en-US" altLang="zh-CN" sz="2000" kern="100" dirty="0">
                <a:solidFill>
                  <a:schemeClr val="tx1">
                    <a:lumMod val="65000"/>
                    <a:lumOff val="35000"/>
                  </a:schemeClr>
                </a:solidFill>
                <a:latin typeface="+mn-ea"/>
              </a:rPr>
              <a:t>LSPCLK</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HSPCLK</a:t>
            </a:r>
            <a:r>
              <a:rPr lang="zh-CN" altLang="en-US" sz="2000" kern="100" dirty="0">
                <a:solidFill>
                  <a:schemeClr val="tx1">
                    <a:lumMod val="65000"/>
                    <a:lumOff val="35000"/>
                  </a:schemeClr>
                </a:solidFill>
                <a:latin typeface="+mn-ea"/>
              </a:rPr>
              <a:t>的计算公式可以看出，这两个时钟信号的频率是独立无关的，各自分别取决于</a:t>
            </a:r>
            <a:r>
              <a:rPr lang="en-US" altLang="zh-CN" sz="2000" kern="100" dirty="0">
                <a:solidFill>
                  <a:schemeClr val="tx1">
                    <a:lumMod val="65000"/>
                    <a:lumOff val="35000"/>
                  </a:schemeClr>
                </a:solidFill>
                <a:latin typeface="+mn-ea"/>
              </a:rPr>
              <a:t>LOSPCP</a:t>
            </a:r>
            <a:r>
              <a:rPr lang="zh-CN" altLang="en-US" sz="2000" kern="100" dirty="0">
                <a:solidFill>
                  <a:schemeClr val="tx1">
                    <a:lumMod val="65000"/>
                    <a:lumOff val="35000"/>
                  </a:schemeClr>
                </a:solidFill>
                <a:latin typeface="+mn-ea"/>
              </a:rPr>
              <a:t>或者</a:t>
            </a:r>
            <a:r>
              <a:rPr lang="en-US" altLang="zh-CN" sz="2000" kern="100" dirty="0">
                <a:solidFill>
                  <a:schemeClr val="tx1">
                    <a:lumMod val="65000"/>
                    <a:lumOff val="35000"/>
                  </a:schemeClr>
                </a:solidFill>
                <a:latin typeface="+mn-ea"/>
              </a:rPr>
              <a:t>HISPCP</a:t>
            </a:r>
            <a:r>
              <a:rPr lang="zh-CN" altLang="en-US" sz="2000" kern="100" dirty="0">
                <a:solidFill>
                  <a:schemeClr val="tx1">
                    <a:lumMod val="65000"/>
                    <a:lumOff val="35000"/>
                  </a:schemeClr>
                </a:solidFill>
                <a:latin typeface="+mn-ea"/>
              </a:rPr>
              <a:t>的值，和其他因素没有关系。当给</a:t>
            </a:r>
            <a:r>
              <a:rPr lang="en-US" altLang="zh-CN" sz="2000" kern="100" dirty="0">
                <a:solidFill>
                  <a:schemeClr val="tx1">
                    <a:lumMod val="65000"/>
                    <a:lumOff val="35000"/>
                  </a:schemeClr>
                </a:solidFill>
                <a:latin typeface="+mn-ea"/>
              </a:rPr>
              <a:t>LOSPCP</a:t>
            </a:r>
            <a:r>
              <a:rPr lang="zh-CN" altLang="en-US" sz="2000" kern="100" dirty="0">
                <a:solidFill>
                  <a:schemeClr val="tx1">
                    <a:lumMod val="65000"/>
                    <a:lumOff val="35000"/>
                  </a:schemeClr>
                </a:solidFill>
                <a:latin typeface="+mn-ea"/>
              </a:rPr>
              <a:t>寄存器所赋的值小于给</a:t>
            </a:r>
            <a:r>
              <a:rPr lang="en-US" altLang="zh-CN" sz="2000" kern="100" dirty="0">
                <a:solidFill>
                  <a:schemeClr val="tx1">
                    <a:lumMod val="65000"/>
                    <a:lumOff val="35000"/>
                  </a:schemeClr>
                </a:solidFill>
                <a:latin typeface="+mn-ea"/>
              </a:rPr>
              <a:t>HISPCP</a:t>
            </a:r>
            <a:r>
              <a:rPr lang="zh-CN" altLang="en-US" sz="2000" kern="100" dirty="0">
                <a:solidFill>
                  <a:schemeClr val="tx1">
                    <a:lumMod val="65000"/>
                    <a:lumOff val="35000"/>
                  </a:schemeClr>
                </a:solidFill>
                <a:latin typeface="+mn-ea"/>
              </a:rPr>
              <a:t>寄存器所赋的值时，</a:t>
            </a:r>
            <a:r>
              <a:rPr lang="en-US" altLang="zh-CN" sz="2000" kern="100" dirty="0">
                <a:solidFill>
                  <a:schemeClr val="tx1">
                    <a:lumMod val="65000"/>
                    <a:lumOff val="35000"/>
                  </a:schemeClr>
                </a:solidFill>
                <a:latin typeface="+mn-ea"/>
              </a:rPr>
              <a:t>LOSPCP</a:t>
            </a:r>
            <a:r>
              <a:rPr lang="zh-CN" altLang="en-US" sz="2000" kern="100" dirty="0">
                <a:solidFill>
                  <a:schemeClr val="tx1">
                    <a:lumMod val="65000"/>
                    <a:lumOff val="35000"/>
                  </a:schemeClr>
                </a:solidFill>
                <a:latin typeface="+mn-ea"/>
              </a:rPr>
              <a:t>的值就会大于</a:t>
            </a:r>
            <a:r>
              <a:rPr lang="en-US" altLang="zh-CN" sz="2000" kern="100" dirty="0">
                <a:solidFill>
                  <a:schemeClr val="tx1">
                    <a:lumMod val="65000"/>
                    <a:lumOff val="35000"/>
                  </a:schemeClr>
                </a:solidFill>
                <a:latin typeface="+mn-ea"/>
              </a:rPr>
              <a:t>HSPCLK</a:t>
            </a:r>
            <a:r>
              <a:rPr lang="zh-CN" altLang="en-US" sz="2000" kern="100" dirty="0">
                <a:solidFill>
                  <a:schemeClr val="tx1">
                    <a:lumMod val="65000"/>
                    <a:lumOff val="35000"/>
                  </a:schemeClr>
                </a:solidFill>
                <a:latin typeface="+mn-ea"/>
              </a:rPr>
              <a:t>的值。虽然这完全取决于用户对于寄存器的初始化，但是一般情况下，也不会让这样的情况出现的，因为低速外设的所需要的时钟毕竟要比高速外设所需要的时钟来的慢些，否则就不叫低速外设了或者高速外设了。</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各种时钟信号</a:t>
            </a:r>
            <a:r>
              <a:rPr lang="en-US" altLang="zh-CN" dirty="0" smtClean="0"/>
              <a:t>·</a:t>
            </a:r>
            <a:r>
              <a:rPr lang="zh-CN" altLang="en-US" dirty="0"/>
              <a:t>外设时钟</a:t>
            </a:r>
          </a:p>
        </p:txBody>
      </p:sp>
      <p:graphicFrame>
        <p:nvGraphicFramePr>
          <p:cNvPr id="3" name="表格 2"/>
          <p:cNvGraphicFramePr>
            <a:graphicFrameLocks noGrp="1"/>
          </p:cNvGraphicFramePr>
          <p:nvPr/>
        </p:nvGraphicFramePr>
        <p:xfrm>
          <a:off x="906977" y="1794510"/>
          <a:ext cx="7593270" cy="1554480"/>
        </p:xfrm>
        <a:graphic>
          <a:graphicData uri="http://schemas.openxmlformats.org/drawingml/2006/table">
            <a:tbl>
              <a:tblPr>
                <a:tableStyleId>{5C22544A-7EE6-4342-B048-85BDC9FD1C3A}</a:tableStyleId>
              </a:tblPr>
              <a:tblGrid>
                <a:gridCol w="7593270">
                  <a:extLst>
                    <a:ext uri="{9D8B030D-6E8A-4147-A177-3AD203B41FA5}">
                      <a16:colId xmlns:a16="http://schemas.microsoft.com/office/drawing/2014/main" val="20000"/>
                    </a:ext>
                  </a:extLst>
                </a:gridCol>
              </a:tblGrid>
              <a:tr h="0">
                <a:tc>
                  <a:txBody>
                    <a:bodyPr/>
                    <a:lstStyle/>
                    <a:p>
                      <a:pPr marL="0" marR="0" algn="just">
                        <a:lnSpc>
                          <a:spcPct val="120000"/>
                        </a:lnSpc>
                        <a:spcBef>
                          <a:spcPts val="0"/>
                        </a:spcBef>
                        <a:spcAft>
                          <a:spcPts val="0"/>
                        </a:spcAft>
                      </a:pPr>
                      <a:r>
                        <a:rPr lang="en-US" sz="2000" kern="100" dirty="0">
                          <a:effectLst/>
                          <a:latin typeface="+mn-ea"/>
                          <a:ea typeface="+mn-ea"/>
                        </a:rPr>
                        <a:t>If(LOSPCP=0),then LSPCLK=SYSCLKOUT;</a:t>
                      </a:r>
                    </a:p>
                    <a:p>
                      <a:pPr marL="0" marR="0" algn="just">
                        <a:lnSpc>
                          <a:spcPct val="120000"/>
                        </a:lnSpc>
                        <a:spcBef>
                          <a:spcPts val="0"/>
                        </a:spcBef>
                        <a:spcAft>
                          <a:spcPts val="0"/>
                        </a:spcAft>
                      </a:pPr>
                      <a:r>
                        <a:rPr lang="en-US" sz="2000" kern="100" dirty="0">
                          <a:effectLst/>
                          <a:latin typeface="+mn-ea"/>
                          <a:ea typeface="+mn-ea"/>
                        </a:rPr>
                        <a:t>If(LOSPCP≠0)，then LSPCLK=SYSCLKOUT/(2×LOSPCP);</a:t>
                      </a:r>
                    </a:p>
                    <a:p>
                      <a:pPr marL="0" marR="0" algn="just">
                        <a:lnSpc>
                          <a:spcPct val="120000"/>
                        </a:lnSpc>
                        <a:spcBef>
                          <a:spcPts val="0"/>
                        </a:spcBef>
                        <a:spcAft>
                          <a:spcPts val="0"/>
                        </a:spcAft>
                      </a:pPr>
                      <a:r>
                        <a:rPr lang="en-US" sz="2000" kern="100" dirty="0">
                          <a:effectLst/>
                          <a:latin typeface="+mn-ea"/>
                          <a:ea typeface="+mn-ea"/>
                        </a:rPr>
                        <a:t>If(HISPCP=0),then HSPCLK=SYSCLKOUT;</a:t>
                      </a:r>
                    </a:p>
                    <a:p>
                      <a:pPr marL="0" marR="0" algn="just">
                        <a:lnSpc>
                          <a:spcPct val="120000"/>
                        </a:lnSpc>
                        <a:spcBef>
                          <a:spcPts val="0"/>
                        </a:spcBef>
                        <a:spcAft>
                          <a:spcPts val="0"/>
                        </a:spcAft>
                      </a:pPr>
                      <a:r>
                        <a:rPr lang="en-US" sz="2000" kern="100" dirty="0">
                          <a:effectLst/>
                          <a:latin typeface="+mn-ea"/>
                          <a:ea typeface="+mn-ea"/>
                        </a:rPr>
                        <a:t>If(HISPCP≠0)，then HSPCLK=SYSCLKOUT/(2×HISPCP);</a:t>
                      </a:r>
                    </a:p>
                  </a:txBody>
                  <a:tcPr marL="68580" marR="68580"/>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各种时钟信号</a:t>
            </a:r>
            <a:r>
              <a:rPr lang="en-US" altLang="zh-CN" dirty="0"/>
              <a:t>·XCLKOUT</a:t>
            </a:r>
            <a:r>
              <a:rPr lang="zh-CN" altLang="en-US" dirty="0"/>
              <a:t>信号</a:t>
            </a:r>
          </a:p>
        </p:txBody>
      </p:sp>
      <p:sp>
        <p:nvSpPr>
          <p:cNvPr id="4" name="矩形 3"/>
          <p:cNvSpPr/>
          <p:nvPr/>
        </p:nvSpPr>
        <p:spPr>
          <a:xfrm>
            <a:off x="395536" y="970664"/>
            <a:ext cx="7864881" cy="1200329"/>
          </a:xfrm>
          <a:prstGeom prst="rect">
            <a:avLst/>
          </a:prstGeom>
        </p:spPr>
        <p:txBody>
          <a:bodyPr wrap="square">
            <a:spAutoFit/>
          </a:bodyPr>
          <a:lstStyle/>
          <a:p>
            <a:pPr algn="just">
              <a:lnSpc>
                <a:spcPct val="120000"/>
              </a:lnSpc>
            </a:pPr>
            <a:r>
              <a:rPr lang="en-US" altLang="zh-CN" sz="2000" kern="100" dirty="0" smtClean="0">
                <a:solidFill>
                  <a:schemeClr val="tx1">
                    <a:lumMod val="65000"/>
                    <a:lumOff val="35000"/>
                  </a:schemeClr>
                </a:solidFill>
                <a:latin typeface="+mn-ea"/>
              </a:rPr>
              <a:t>      F28335</a:t>
            </a:r>
            <a:r>
              <a:rPr lang="zh-CN" altLang="en-US" sz="2000" kern="100" dirty="0">
                <a:solidFill>
                  <a:schemeClr val="tx1">
                    <a:lumMod val="65000"/>
                    <a:lumOff val="35000"/>
                  </a:schemeClr>
                </a:solidFill>
                <a:latin typeface="+mn-ea"/>
              </a:rPr>
              <a:t>提供了一路可以输出到芯片外部的时钟信号，即</a:t>
            </a:r>
            <a:r>
              <a:rPr lang="en-US" altLang="zh-CN" sz="2000" kern="100" dirty="0">
                <a:solidFill>
                  <a:schemeClr val="tx1">
                    <a:lumMod val="65000"/>
                    <a:lumOff val="35000"/>
                  </a:schemeClr>
                </a:solidFill>
                <a:latin typeface="+mn-ea"/>
              </a:rPr>
              <a:t>XCLKOUT</a:t>
            </a:r>
            <a:r>
              <a:rPr lang="zh-CN" altLang="en-US" sz="2000" kern="100" dirty="0">
                <a:solidFill>
                  <a:schemeClr val="tx1">
                    <a:lumMod val="65000"/>
                    <a:lumOff val="35000"/>
                  </a:schemeClr>
                </a:solidFill>
                <a:latin typeface="+mn-ea"/>
              </a:rPr>
              <a:t>，通过对</a:t>
            </a:r>
            <a:r>
              <a:rPr lang="en-US" altLang="zh-CN" sz="2000" kern="100" dirty="0">
                <a:solidFill>
                  <a:schemeClr val="tx1">
                    <a:lumMod val="65000"/>
                    <a:lumOff val="35000"/>
                  </a:schemeClr>
                </a:solidFill>
                <a:latin typeface="+mn-ea"/>
              </a:rPr>
              <a:t>SYSCLKOUT</a:t>
            </a:r>
            <a:r>
              <a:rPr lang="zh-CN" altLang="en-US" sz="2000" kern="100" dirty="0">
                <a:solidFill>
                  <a:schemeClr val="tx1">
                    <a:lumMod val="65000"/>
                    <a:lumOff val="35000"/>
                  </a:schemeClr>
                </a:solidFill>
                <a:latin typeface="+mn-ea"/>
              </a:rPr>
              <a:t>分频可以得到不同的时钟频率，</a:t>
            </a:r>
            <a:r>
              <a:rPr lang="en-US" altLang="zh-CN" sz="2000" kern="100" dirty="0">
                <a:solidFill>
                  <a:schemeClr val="tx1">
                    <a:lumMod val="65000"/>
                    <a:lumOff val="35000"/>
                  </a:schemeClr>
                </a:solidFill>
                <a:latin typeface="+mn-ea"/>
              </a:rPr>
              <a:t>XCLKOUT</a:t>
            </a:r>
            <a:r>
              <a:rPr lang="zh-CN" altLang="en-US" sz="2000" kern="100" dirty="0">
                <a:solidFill>
                  <a:schemeClr val="tx1">
                    <a:lumMod val="65000"/>
                    <a:lumOff val="35000"/>
                  </a:schemeClr>
                </a:solidFill>
                <a:latin typeface="+mn-ea"/>
              </a:rPr>
              <a:t>信号通路如图</a:t>
            </a:r>
            <a:r>
              <a:rPr lang="en-US" altLang="zh-CN" sz="2000" kern="100" dirty="0">
                <a:solidFill>
                  <a:schemeClr val="tx1">
                    <a:lumMod val="65000"/>
                    <a:lumOff val="35000"/>
                  </a:schemeClr>
                </a:solidFill>
                <a:latin typeface="+mn-ea"/>
              </a:rPr>
              <a:t>5-3</a:t>
            </a:r>
            <a:r>
              <a:rPr lang="zh-CN" altLang="en-US" sz="2000" kern="100" dirty="0">
                <a:solidFill>
                  <a:schemeClr val="tx1">
                    <a:lumMod val="65000"/>
                    <a:lumOff val="35000"/>
                  </a:schemeClr>
                </a:solidFill>
                <a:latin typeface="+mn-ea"/>
              </a:rPr>
              <a:t>所示。</a:t>
            </a:r>
          </a:p>
        </p:txBody>
      </p:sp>
      <p:pic>
        <p:nvPicPr>
          <p:cNvPr id="8194" name="Picture 2" descr="C:\Users\Administrator\AppData\Local\Temp\ksohtml\wps7E2D.tm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100" y="2209403"/>
            <a:ext cx="5257800" cy="151447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95536" y="3819693"/>
            <a:ext cx="8208912" cy="1200329"/>
          </a:xfrm>
          <a:prstGeom prst="rect">
            <a:avLst/>
          </a:prstGeom>
        </p:spPr>
        <p:txBody>
          <a:bodyPr wrap="square">
            <a:spAutoFit/>
          </a:bodyPr>
          <a:lstStyle/>
          <a:p>
            <a:pPr algn="just">
              <a:lnSpc>
                <a:spcPct val="120000"/>
              </a:lnSpc>
            </a:pPr>
            <a:r>
              <a:rPr lang="zh-CN" altLang="en-US" sz="2000" kern="100" dirty="0" smtClean="0">
                <a:solidFill>
                  <a:schemeClr val="tx1">
                    <a:lumMod val="65000"/>
                    <a:lumOff val="35000"/>
                  </a:schemeClr>
                </a:solidFill>
                <a:latin typeface="+mn-ea"/>
              </a:rPr>
              <a:t>      经过</a:t>
            </a:r>
            <a:r>
              <a:rPr lang="zh-CN" altLang="en-US" sz="2000" kern="100" dirty="0">
                <a:solidFill>
                  <a:schemeClr val="tx1">
                    <a:lumMod val="65000"/>
                    <a:lumOff val="35000"/>
                  </a:schemeClr>
                </a:solidFill>
                <a:latin typeface="+mn-ea"/>
              </a:rPr>
              <a:t>配置，</a:t>
            </a:r>
            <a:r>
              <a:rPr lang="en-US" altLang="zh-CN" sz="2000" kern="100" dirty="0">
                <a:solidFill>
                  <a:schemeClr val="tx1">
                    <a:lumMod val="65000"/>
                    <a:lumOff val="35000"/>
                  </a:schemeClr>
                </a:solidFill>
                <a:latin typeface="+mn-ea"/>
              </a:rPr>
              <a:t>XCLKOUT</a:t>
            </a:r>
            <a:r>
              <a:rPr lang="zh-CN" altLang="en-US" sz="2000" kern="100" dirty="0">
                <a:solidFill>
                  <a:schemeClr val="tx1">
                    <a:lumMod val="65000"/>
                    <a:lumOff val="35000"/>
                  </a:schemeClr>
                </a:solidFill>
                <a:latin typeface="+mn-ea"/>
              </a:rPr>
              <a:t>可以等于</a:t>
            </a:r>
            <a:r>
              <a:rPr lang="en-US" altLang="zh-CN" sz="2000" kern="100" dirty="0">
                <a:solidFill>
                  <a:schemeClr val="tx1">
                    <a:lumMod val="65000"/>
                    <a:lumOff val="35000"/>
                  </a:schemeClr>
                </a:solidFill>
                <a:latin typeface="+mn-ea"/>
              </a:rPr>
              <a:t>SYSCLKOUT</a:t>
            </a:r>
            <a:r>
              <a:rPr lang="zh-CN" altLang="en-US" sz="2000" kern="100" dirty="0">
                <a:solidFill>
                  <a:schemeClr val="tx1">
                    <a:lumMod val="65000"/>
                    <a:lumOff val="35000"/>
                  </a:schemeClr>
                </a:solidFill>
                <a:latin typeface="+mn-ea"/>
              </a:rPr>
              <a:t>，也可以为其</a:t>
            </a:r>
            <a:r>
              <a:rPr lang="en-US" altLang="zh-CN" sz="2000" kern="100" dirty="0">
                <a:solidFill>
                  <a:schemeClr val="tx1">
                    <a:lumMod val="65000"/>
                    <a:lumOff val="35000"/>
                  </a:schemeClr>
                </a:solidFill>
                <a:latin typeface="+mn-ea"/>
              </a:rPr>
              <a:t>1/2</a:t>
            </a:r>
            <a:r>
              <a:rPr lang="zh-CN" altLang="en-US" sz="2000" kern="100" dirty="0">
                <a:solidFill>
                  <a:schemeClr val="tx1">
                    <a:lumMod val="65000"/>
                    <a:lumOff val="35000"/>
                  </a:schemeClr>
                </a:solidFill>
                <a:latin typeface="+mn-ea"/>
              </a:rPr>
              <a:t>或者</a:t>
            </a:r>
            <a:r>
              <a:rPr lang="en-US" altLang="zh-CN" sz="2000" kern="100" dirty="0">
                <a:solidFill>
                  <a:schemeClr val="tx1">
                    <a:lumMod val="65000"/>
                    <a:lumOff val="35000"/>
                  </a:schemeClr>
                </a:solidFill>
                <a:latin typeface="+mn-ea"/>
              </a:rPr>
              <a:t>1/4</a:t>
            </a:r>
            <a:r>
              <a:rPr lang="zh-CN" altLang="en-US" sz="2000" kern="100" dirty="0">
                <a:solidFill>
                  <a:schemeClr val="tx1">
                    <a:lumMod val="65000"/>
                    <a:lumOff val="35000"/>
                  </a:schemeClr>
                </a:solidFill>
                <a:latin typeface="+mn-ea"/>
              </a:rPr>
              <a:t>。上电复位默认状态下，</a:t>
            </a:r>
            <a:r>
              <a:rPr lang="en-US" altLang="zh-CN" sz="2000" kern="100" dirty="0">
                <a:solidFill>
                  <a:schemeClr val="tx1">
                    <a:lumMod val="65000"/>
                    <a:lumOff val="35000"/>
                  </a:schemeClr>
                </a:solidFill>
                <a:latin typeface="+mn-ea"/>
              </a:rPr>
              <a:t>XCLKOUT</a:t>
            </a:r>
            <a:r>
              <a:rPr lang="zh-CN" altLang="en-US" sz="2000" kern="100" dirty="0">
                <a:solidFill>
                  <a:schemeClr val="tx1">
                    <a:lumMod val="65000"/>
                    <a:lumOff val="35000"/>
                  </a:schemeClr>
                </a:solidFill>
                <a:latin typeface="+mn-ea"/>
              </a:rPr>
              <a:t>为</a:t>
            </a:r>
            <a:r>
              <a:rPr lang="en-US" altLang="zh-CN" sz="2000" kern="100" dirty="0">
                <a:solidFill>
                  <a:schemeClr val="tx1">
                    <a:lumMod val="65000"/>
                    <a:lumOff val="35000"/>
                  </a:schemeClr>
                </a:solidFill>
                <a:latin typeface="+mn-ea"/>
              </a:rPr>
              <a:t>SYSCLKOUT</a:t>
            </a:r>
            <a:r>
              <a:rPr lang="zh-CN" altLang="en-US" sz="2000" kern="100" dirty="0">
                <a:solidFill>
                  <a:schemeClr val="tx1">
                    <a:lumMod val="65000"/>
                    <a:lumOff val="35000"/>
                  </a:schemeClr>
                </a:solidFill>
                <a:latin typeface="+mn-ea"/>
              </a:rPr>
              <a:t>的</a:t>
            </a:r>
            <a:r>
              <a:rPr lang="en-US" altLang="zh-CN" sz="2000" kern="100" dirty="0">
                <a:solidFill>
                  <a:schemeClr val="tx1">
                    <a:lumMod val="65000"/>
                    <a:lumOff val="35000"/>
                  </a:schemeClr>
                </a:solidFill>
                <a:latin typeface="+mn-ea"/>
              </a:rPr>
              <a:t>1/4</a:t>
            </a:r>
            <a:r>
              <a:rPr lang="zh-CN" altLang="en-US" sz="2000" kern="100" dirty="0">
                <a:solidFill>
                  <a:schemeClr val="tx1">
                    <a:lumMod val="65000"/>
                    <a:lumOff val="35000"/>
                  </a:schemeClr>
                </a:solidFill>
                <a:latin typeface="+mn-ea"/>
              </a:rPr>
              <a:t>。如果不使用</a:t>
            </a:r>
            <a:r>
              <a:rPr lang="en-US" altLang="zh-CN" sz="2000" kern="100" dirty="0">
                <a:solidFill>
                  <a:schemeClr val="tx1">
                    <a:lumMod val="65000"/>
                    <a:lumOff val="35000"/>
                  </a:schemeClr>
                </a:solidFill>
                <a:latin typeface="+mn-ea"/>
              </a:rPr>
              <a:t>XCLKOUT</a:t>
            </a:r>
            <a:r>
              <a:rPr lang="zh-CN" altLang="en-US" sz="2000" kern="100" dirty="0">
                <a:solidFill>
                  <a:schemeClr val="tx1">
                    <a:lumMod val="65000"/>
                    <a:lumOff val="35000"/>
                  </a:schemeClr>
                </a:solidFill>
                <a:latin typeface="+mn-ea"/>
              </a:rPr>
              <a:t>信号，可以通过</a:t>
            </a:r>
            <a:r>
              <a:rPr lang="en-US" altLang="zh-CN" sz="2000" kern="100" dirty="0">
                <a:solidFill>
                  <a:schemeClr val="tx1">
                    <a:lumMod val="65000"/>
                    <a:lumOff val="35000"/>
                  </a:schemeClr>
                </a:solidFill>
                <a:latin typeface="+mn-ea"/>
              </a:rPr>
              <a:t>XINTCNF2</a:t>
            </a:r>
            <a:r>
              <a:rPr lang="zh-CN" altLang="en-US" sz="2000" kern="100" dirty="0">
                <a:solidFill>
                  <a:schemeClr val="tx1">
                    <a:lumMod val="65000"/>
                    <a:lumOff val="35000"/>
                  </a:schemeClr>
                </a:solidFill>
                <a:latin typeface="+mn-ea"/>
              </a:rPr>
              <a:t>寄存器中的</a:t>
            </a:r>
            <a:r>
              <a:rPr lang="en-US" altLang="zh-CN" sz="2000" kern="100" dirty="0">
                <a:solidFill>
                  <a:schemeClr val="tx1">
                    <a:lumMod val="65000"/>
                    <a:lumOff val="35000"/>
                  </a:schemeClr>
                </a:solidFill>
                <a:latin typeface="+mn-ea"/>
              </a:rPr>
              <a:t>CLKOFF</a:t>
            </a:r>
            <a:r>
              <a:rPr lang="zh-CN" altLang="en-US" sz="2000" kern="100" dirty="0">
                <a:solidFill>
                  <a:schemeClr val="tx1">
                    <a:lumMod val="65000"/>
                    <a:lumOff val="35000"/>
                  </a:schemeClr>
                </a:solidFill>
                <a:latin typeface="+mn-ea"/>
              </a:rPr>
              <a:t>位将其关闭。</a:t>
            </a:r>
          </a:p>
        </p:txBody>
      </p:sp>
      <p:sp>
        <p:nvSpPr>
          <p:cNvPr id="6" name="矩形 5"/>
          <p:cNvSpPr/>
          <p:nvPr/>
        </p:nvSpPr>
        <p:spPr>
          <a:xfrm>
            <a:off x="7236296" y="2715766"/>
            <a:ext cx="1296144" cy="1089529"/>
          </a:xfrm>
          <a:prstGeom prst="rect">
            <a:avLst/>
          </a:prstGeom>
        </p:spPr>
        <p:txBody>
          <a:bodyPr wrap="square">
            <a:spAutoFit/>
          </a:bodyPr>
          <a:lstStyle/>
          <a:p>
            <a:pPr algn="ctr">
              <a:lnSpc>
                <a:spcPct val="120000"/>
              </a:lnSpc>
            </a:pPr>
            <a:r>
              <a:rPr lang="zh-CN" altLang="en-US" kern="100" dirty="0">
                <a:latin typeface="+mn-ea"/>
              </a:rPr>
              <a:t>图</a:t>
            </a:r>
            <a:r>
              <a:rPr lang="en-US" altLang="zh-CN" kern="100" dirty="0">
                <a:latin typeface="+mn-ea"/>
              </a:rPr>
              <a:t>5-3 XCLKOUT</a:t>
            </a:r>
            <a:r>
              <a:rPr lang="zh-CN" altLang="en-US" kern="100" dirty="0">
                <a:latin typeface="+mn-ea"/>
              </a:rPr>
              <a:t>信号通路</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194"/>
                                        </p:tgtEl>
                                        <p:attrNameLst>
                                          <p:attrName>style.visibility</p:attrName>
                                        </p:attrNameLst>
                                      </p:cBhvr>
                                      <p:to>
                                        <p:strVal val="visible"/>
                                      </p:to>
                                    </p:set>
                                    <p:animEffect transition="in" filter="wipe(left)">
                                      <p:cBhvr>
                                        <p:cTn id="11" dur="500"/>
                                        <p:tgtEl>
                                          <p:spTgt spid="8194"/>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right)">
                                      <p:cBhvr>
                                        <p:cTn id="14" dur="500"/>
                                        <p:tgtEl>
                                          <p:spTgt spid="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各种时钟信号</a:t>
            </a:r>
            <a:r>
              <a:rPr lang="en-US" altLang="zh-CN" dirty="0" smtClean="0"/>
              <a:t>·</a:t>
            </a:r>
            <a:r>
              <a:rPr lang="zh-CN" altLang="en-US" dirty="0"/>
              <a:t>看门狗电路</a:t>
            </a:r>
          </a:p>
        </p:txBody>
      </p:sp>
      <p:sp>
        <p:nvSpPr>
          <p:cNvPr id="4" name="矩形 3"/>
          <p:cNvSpPr/>
          <p:nvPr/>
        </p:nvSpPr>
        <p:spPr>
          <a:xfrm>
            <a:off x="639559" y="1347614"/>
            <a:ext cx="7864881" cy="3046988"/>
          </a:xfrm>
          <a:prstGeom prst="rect">
            <a:avLst/>
          </a:prstGeom>
        </p:spPr>
        <p:txBody>
          <a:bodyPr wrap="square">
            <a:spAutoFit/>
          </a:bodyPr>
          <a:lstStyle/>
          <a:p>
            <a:pPr algn="just">
              <a:lnSpc>
                <a:spcPct val="120000"/>
              </a:lnSpc>
            </a:pPr>
            <a:r>
              <a:rPr lang="zh-CN" altLang="en-US" sz="2000" kern="100" dirty="0" smtClean="0">
                <a:solidFill>
                  <a:schemeClr val="tx1">
                    <a:lumMod val="65000"/>
                    <a:lumOff val="35000"/>
                  </a:schemeClr>
                </a:solidFill>
                <a:latin typeface="+mn-ea"/>
              </a:rPr>
              <a:t>        在</a:t>
            </a:r>
            <a:r>
              <a:rPr lang="zh-CN" altLang="en-US" sz="2000" kern="100" dirty="0">
                <a:solidFill>
                  <a:schemeClr val="tx1">
                    <a:lumMod val="65000"/>
                    <a:lumOff val="35000"/>
                  </a:schemeClr>
                </a:solidFill>
                <a:latin typeface="+mn-ea"/>
              </a:rPr>
              <a:t>介绍</a:t>
            </a:r>
            <a:r>
              <a:rPr lang="en-US" altLang="zh-CN" sz="2000" kern="100" dirty="0">
                <a:solidFill>
                  <a:schemeClr val="tx1">
                    <a:lumMod val="65000"/>
                    <a:lumOff val="35000"/>
                  </a:schemeClr>
                </a:solidFill>
                <a:latin typeface="+mn-ea"/>
              </a:rPr>
              <a:t>DSP</a:t>
            </a:r>
            <a:r>
              <a:rPr lang="zh-CN" altLang="en-US" sz="2000" kern="100" dirty="0">
                <a:solidFill>
                  <a:schemeClr val="tx1">
                    <a:lumMod val="65000"/>
                    <a:lumOff val="35000"/>
                  </a:schemeClr>
                </a:solidFill>
                <a:latin typeface="+mn-ea"/>
              </a:rPr>
              <a:t>看门狗的内容之前，先来了解一下</a:t>
            </a:r>
            <a:r>
              <a:rPr lang="en-US" altLang="zh-CN" sz="2000" kern="100" dirty="0">
                <a:solidFill>
                  <a:schemeClr val="tx1">
                    <a:lumMod val="65000"/>
                    <a:lumOff val="35000"/>
                  </a:schemeClr>
                </a:solidFill>
                <a:latin typeface="+mn-ea"/>
              </a:rPr>
              <a:t>MCU</a:t>
            </a:r>
            <a:r>
              <a:rPr lang="zh-CN" altLang="en-US" sz="2000" kern="100" dirty="0">
                <a:solidFill>
                  <a:schemeClr val="tx1">
                    <a:lumMod val="65000"/>
                    <a:lumOff val="35000"/>
                  </a:schemeClr>
                </a:solidFill>
                <a:latin typeface="+mn-ea"/>
              </a:rPr>
              <a:t>中看门狗的原理，以便能够更好地理解</a:t>
            </a:r>
            <a:r>
              <a:rPr lang="en-US" altLang="zh-CN" sz="2000" kern="100" dirty="0">
                <a:solidFill>
                  <a:schemeClr val="tx1">
                    <a:lumMod val="65000"/>
                    <a:lumOff val="35000"/>
                  </a:schemeClr>
                </a:solidFill>
                <a:latin typeface="+mn-ea"/>
              </a:rPr>
              <a:t>DSP</a:t>
            </a:r>
            <a:r>
              <a:rPr lang="zh-CN" altLang="en-US" sz="2000" kern="100" dirty="0">
                <a:solidFill>
                  <a:schemeClr val="tx1">
                    <a:lumMod val="65000"/>
                    <a:lumOff val="35000"/>
                  </a:schemeClr>
                </a:solidFill>
                <a:latin typeface="+mn-ea"/>
              </a:rPr>
              <a:t>中的开门狗。在由</a:t>
            </a:r>
            <a:r>
              <a:rPr lang="en-US" altLang="zh-CN" sz="2000" kern="100" dirty="0">
                <a:solidFill>
                  <a:schemeClr val="tx1">
                    <a:lumMod val="65000"/>
                    <a:lumOff val="35000"/>
                  </a:schemeClr>
                </a:solidFill>
                <a:latin typeface="+mn-ea"/>
              </a:rPr>
              <a:t>MCU</a:t>
            </a:r>
            <a:r>
              <a:rPr lang="zh-CN" altLang="en-US" sz="2000" kern="100" dirty="0">
                <a:solidFill>
                  <a:schemeClr val="tx1">
                    <a:lumMod val="65000"/>
                    <a:lumOff val="35000"/>
                  </a:schemeClr>
                </a:solidFill>
                <a:latin typeface="+mn-ea"/>
              </a:rPr>
              <a:t>构成的微型计算机系统中，由于单片机的工作常常会受到来自外界电磁场的干扰，造成程序的跑飞，而陷入死循环，此时程序的正常运行被打断，由单片机控制的系统就无法继续工作，会造成整个系统陷入停滞状态，发生不可预料的后果，所以出于对单片机运行状态进行实时监测的考虑，便产生了一种专门用于监测单片机程序运行状态的电路，俗称</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看门狗</a:t>
            </a:r>
            <a:r>
              <a:rPr lang="en-US" altLang="zh-CN" sz="2000" kern="100" dirty="0">
                <a:solidFill>
                  <a:schemeClr val="tx1">
                    <a:lumMod val="65000"/>
                    <a:lumOff val="35000"/>
                  </a:schemeClr>
                </a:solidFill>
                <a:latin typeface="+mn-ea"/>
              </a:rPr>
              <a:t>"(</a:t>
            </a:r>
            <a:r>
              <a:rPr lang="en-US" altLang="zh-CN" sz="2000" kern="100" dirty="0" err="1">
                <a:solidFill>
                  <a:schemeClr val="tx1">
                    <a:lumMod val="65000"/>
                    <a:lumOff val="35000"/>
                  </a:schemeClr>
                </a:solidFill>
                <a:latin typeface="+mn-ea"/>
              </a:rPr>
              <a:t>WatchDog</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各种时钟信号</a:t>
            </a:r>
            <a:r>
              <a:rPr lang="en-US" altLang="zh-CN" dirty="0" smtClean="0"/>
              <a:t>·</a:t>
            </a:r>
            <a:r>
              <a:rPr lang="zh-CN" altLang="en-US" dirty="0"/>
              <a:t>看门狗电路</a:t>
            </a:r>
          </a:p>
        </p:txBody>
      </p:sp>
      <p:sp>
        <p:nvSpPr>
          <p:cNvPr id="4" name="矩形 3"/>
          <p:cNvSpPr/>
          <p:nvPr/>
        </p:nvSpPr>
        <p:spPr>
          <a:xfrm>
            <a:off x="639559" y="1275606"/>
            <a:ext cx="7864881" cy="3385029"/>
          </a:xfrm>
          <a:prstGeom prst="rect">
            <a:avLst/>
          </a:prstGeom>
        </p:spPr>
        <p:txBody>
          <a:bodyPr wrap="square">
            <a:spAutoFit/>
          </a:bodyPr>
          <a:lstStyle/>
          <a:p>
            <a:pPr algn="just">
              <a:lnSpc>
                <a:spcPct val="120000"/>
              </a:lnSpc>
            </a:pPr>
            <a:r>
              <a:rPr lang="zh-CN" altLang="en-US" sz="2000" kern="100" dirty="0">
                <a:solidFill>
                  <a:schemeClr val="tx1">
                    <a:lumMod val="65000"/>
                    <a:lumOff val="35000"/>
                  </a:schemeClr>
                </a:solidFill>
                <a:latin typeface="+mn-ea"/>
              </a:rPr>
              <a:t>　　看门狗电路的应用，使单片机可以在无人监控的状态下实现连续工作，其工作原理是：看门狗电路和单片机的一个</a:t>
            </a:r>
            <a:r>
              <a:rPr lang="en-US" altLang="zh-CN" sz="2000" kern="100" dirty="0">
                <a:solidFill>
                  <a:schemeClr val="tx1">
                    <a:lumMod val="65000"/>
                    <a:lumOff val="35000"/>
                  </a:schemeClr>
                </a:solidFill>
                <a:latin typeface="+mn-ea"/>
              </a:rPr>
              <a:t>I/O</a:t>
            </a:r>
            <a:r>
              <a:rPr lang="zh-CN" altLang="en-US" sz="2000" kern="100" dirty="0">
                <a:solidFill>
                  <a:schemeClr val="tx1">
                    <a:lumMod val="65000"/>
                    <a:lumOff val="35000"/>
                  </a:schemeClr>
                </a:solidFill>
                <a:latin typeface="+mn-ea"/>
              </a:rPr>
              <a:t>引脚相连，该</a:t>
            </a:r>
            <a:r>
              <a:rPr lang="en-US" altLang="zh-CN" sz="2000" kern="100" dirty="0">
                <a:solidFill>
                  <a:schemeClr val="tx1">
                    <a:lumMod val="65000"/>
                    <a:lumOff val="35000"/>
                  </a:schemeClr>
                </a:solidFill>
                <a:latin typeface="+mn-ea"/>
              </a:rPr>
              <a:t>I/O</a:t>
            </a:r>
            <a:r>
              <a:rPr lang="zh-CN" altLang="en-US" sz="2000" kern="100" dirty="0">
                <a:solidFill>
                  <a:schemeClr val="tx1">
                    <a:lumMod val="65000"/>
                    <a:lumOff val="35000"/>
                  </a:schemeClr>
                </a:solidFill>
                <a:latin typeface="+mn-ea"/>
              </a:rPr>
              <a:t>引脚通过程序控制定时地往看门狗电路送入高电平</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或低电平</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，这一程序语句是分散地放在单片机其他控制语句中间的，一旦单片机由于干扰造成程序跑飞后而陷入某一程序段，进入死循环状态时</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写看门狗引脚的程序便不能被执行。这个时候，看门狗电路就会由于得不到单片机送来的信号，便会产生一个复位信号，使单片机发生复位，即程序从程序存储器的起始位置开始执行，这样便实现了单片机的自动复位。</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各种时钟信号</a:t>
            </a:r>
            <a:r>
              <a:rPr lang="en-US" altLang="zh-CN" dirty="0" smtClean="0"/>
              <a:t>·</a:t>
            </a:r>
            <a:r>
              <a:rPr lang="zh-CN" altLang="en-US" dirty="0"/>
              <a:t>看门狗电路</a:t>
            </a:r>
          </a:p>
        </p:txBody>
      </p:sp>
      <p:sp>
        <p:nvSpPr>
          <p:cNvPr id="4" name="矩形 3"/>
          <p:cNvSpPr/>
          <p:nvPr/>
        </p:nvSpPr>
        <p:spPr>
          <a:xfrm>
            <a:off x="639559" y="771550"/>
            <a:ext cx="7864881" cy="1569660"/>
          </a:xfrm>
          <a:prstGeom prst="rect">
            <a:avLst/>
          </a:prstGeom>
        </p:spPr>
        <p:txBody>
          <a:bodyPr wrap="square">
            <a:spAutoFit/>
          </a:bodyPr>
          <a:lstStyle/>
          <a:p>
            <a:pPr algn="just">
              <a:lnSpc>
                <a:spcPct val="120000"/>
              </a:lnSpc>
            </a:pPr>
            <a:r>
              <a:rPr lang="en-US" altLang="zh-CN" sz="2000" kern="100" dirty="0" smtClean="0">
                <a:solidFill>
                  <a:schemeClr val="tx1">
                    <a:lumMod val="65000"/>
                    <a:lumOff val="35000"/>
                  </a:schemeClr>
                </a:solidFill>
                <a:latin typeface="+mn-ea"/>
              </a:rPr>
              <a:t>      F28335</a:t>
            </a:r>
            <a:r>
              <a:rPr lang="zh-CN" altLang="en-US" sz="2000" kern="100" dirty="0">
                <a:solidFill>
                  <a:schemeClr val="tx1">
                    <a:lumMod val="65000"/>
                    <a:lumOff val="35000"/>
                  </a:schemeClr>
                </a:solidFill>
                <a:latin typeface="+mn-ea"/>
              </a:rPr>
              <a:t>的看门狗原理和上面讲述的</a:t>
            </a:r>
            <a:r>
              <a:rPr lang="en-US" altLang="zh-CN" sz="2000" kern="100" dirty="0">
                <a:solidFill>
                  <a:schemeClr val="tx1">
                    <a:lumMod val="65000"/>
                    <a:lumOff val="35000"/>
                  </a:schemeClr>
                </a:solidFill>
                <a:latin typeface="+mn-ea"/>
              </a:rPr>
              <a:t>MCU</a:t>
            </a:r>
            <a:r>
              <a:rPr lang="zh-CN" altLang="en-US" sz="2000" kern="100" dirty="0">
                <a:solidFill>
                  <a:schemeClr val="tx1">
                    <a:lumMod val="65000"/>
                    <a:lumOff val="35000"/>
                  </a:schemeClr>
                </a:solidFill>
                <a:latin typeface="+mn-ea"/>
              </a:rPr>
              <a:t>的看门狗原理是类似的，其作用是为</a:t>
            </a:r>
            <a:r>
              <a:rPr lang="en-US" altLang="zh-CN" sz="2000" kern="100" dirty="0">
                <a:solidFill>
                  <a:schemeClr val="tx1">
                    <a:lumMod val="65000"/>
                    <a:lumOff val="35000"/>
                  </a:schemeClr>
                </a:solidFill>
                <a:latin typeface="+mn-ea"/>
              </a:rPr>
              <a:t>DSP</a:t>
            </a:r>
            <a:r>
              <a:rPr lang="zh-CN" altLang="en-US" sz="2000" kern="100" dirty="0">
                <a:solidFill>
                  <a:schemeClr val="tx1">
                    <a:lumMod val="65000"/>
                    <a:lumOff val="35000"/>
                  </a:schemeClr>
                </a:solidFill>
                <a:latin typeface="+mn-ea"/>
              </a:rPr>
              <a:t>的运行情况进行“把脉”，一旦发现程序跑飞或者状态不正常，便立即使</a:t>
            </a:r>
            <a:r>
              <a:rPr lang="en-US" altLang="zh-CN" sz="2000" kern="100" dirty="0">
                <a:solidFill>
                  <a:schemeClr val="tx1">
                    <a:lumMod val="65000"/>
                    <a:lumOff val="35000"/>
                  </a:schemeClr>
                </a:solidFill>
                <a:latin typeface="+mn-ea"/>
              </a:rPr>
              <a:t>DSP</a:t>
            </a:r>
            <a:r>
              <a:rPr lang="zh-CN" altLang="en-US" sz="2000" kern="100" dirty="0">
                <a:solidFill>
                  <a:schemeClr val="tx1">
                    <a:lumMod val="65000"/>
                    <a:lumOff val="35000"/>
                  </a:schemeClr>
                </a:solidFill>
                <a:latin typeface="+mn-ea"/>
              </a:rPr>
              <a:t>复位，从而提高了系统的可靠性。</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看门狗电路的功能框图如图</a:t>
            </a:r>
            <a:r>
              <a:rPr lang="en-US" altLang="zh-CN" sz="2000" kern="100" dirty="0">
                <a:solidFill>
                  <a:schemeClr val="tx1">
                    <a:lumMod val="65000"/>
                    <a:lumOff val="35000"/>
                  </a:schemeClr>
                </a:solidFill>
                <a:latin typeface="+mn-ea"/>
              </a:rPr>
              <a:t>5-4</a:t>
            </a:r>
            <a:r>
              <a:rPr lang="zh-CN" altLang="en-US" sz="2000" kern="100" dirty="0">
                <a:solidFill>
                  <a:schemeClr val="tx1">
                    <a:lumMod val="65000"/>
                    <a:lumOff val="35000"/>
                  </a:schemeClr>
                </a:solidFill>
                <a:latin typeface="+mn-ea"/>
              </a:rPr>
              <a:t>所示。</a:t>
            </a:r>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33187" y="2309920"/>
            <a:ext cx="4339119" cy="257175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5796136" y="4512338"/>
            <a:ext cx="3185487" cy="369332"/>
          </a:xfrm>
          <a:prstGeom prst="rect">
            <a:avLst/>
          </a:prstGeom>
        </p:spPr>
        <p:txBody>
          <a:bodyPr wrap="none">
            <a:spAutoFit/>
          </a:bodyPr>
          <a:lstStyle/>
          <a:p>
            <a:pPr algn="just"/>
            <a:r>
              <a:rPr lang="zh-CN" altLang="en-US" kern="100" dirty="0">
                <a:latin typeface="+mn-ea"/>
              </a:rPr>
              <a:t>图</a:t>
            </a:r>
            <a:r>
              <a:rPr lang="en-US" altLang="zh-CN" kern="100" dirty="0">
                <a:latin typeface="+mn-ea"/>
              </a:rPr>
              <a:t>5-4 </a:t>
            </a:r>
            <a:r>
              <a:rPr lang="zh-CN" altLang="en-US" kern="100" dirty="0">
                <a:latin typeface="+mn-ea"/>
              </a:rPr>
              <a:t>看门狗电路的功能框图</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220"/>
                                        </p:tgtEl>
                                        <p:attrNameLst>
                                          <p:attrName>style.visibility</p:attrName>
                                        </p:attrNameLst>
                                      </p:cBhvr>
                                      <p:to>
                                        <p:strVal val="visible"/>
                                      </p:to>
                                    </p:set>
                                    <p:animEffect transition="in" filter="wipe(left)">
                                      <p:cBhvr>
                                        <p:cTn id="11" dur="500"/>
                                        <p:tgtEl>
                                          <p:spTgt spid="9220"/>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right)">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各种时钟信号</a:t>
            </a:r>
            <a:r>
              <a:rPr lang="en-US" altLang="zh-CN" dirty="0" smtClean="0"/>
              <a:t>·</a:t>
            </a:r>
            <a:r>
              <a:rPr lang="zh-CN" altLang="en-US" dirty="0"/>
              <a:t>看门狗电路</a:t>
            </a:r>
          </a:p>
        </p:txBody>
      </p:sp>
      <p:sp>
        <p:nvSpPr>
          <p:cNvPr id="4" name="矩形 3"/>
          <p:cNvSpPr/>
          <p:nvPr/>
        </p:nvSpPr>
        <p:spPr>
          <a:xfrm>
            <a:off x="639559" y="1059582"/>
            <a:ext cx="7864881" cy="3720570"/>
          </a:xfrm>
          <a:prstGeom prst="rect">
            <a:avLst/>
          </a:prstGeom>
        </p:spPr>
        <p:txBody>
          <a:bodyPr wrap="square">
            <a:spAutoFit/>
          </a:bodyPr>
          <a:lstStyle/>
          <a:p>
            <a:pPr algn="just">
              <a:lnSpc>
                <a:spcPct val="120000"/>
              </a:lnSpc>
            </a:pPr>
            <a:r>
              <a:rPr lang="zh-CN" altLang="en-US" kern="100" dirty="0" smtClean="0">
                <a:solidFill>
                  <a:schemeClr val="tx1">
                    <a:lumMod val="65000"/>
                    <a:lumOff val="35000"/>
                  </a:schemeClr>
                </a:solidFill>
                <a:latin typeface="+mn-ea"/>
              </a:rPr>
              <a:t>       从</a:t>
            </a:r>
            <a:r>
              <a:rPr lang="zh-CN" altLang="en-US" kern="100" dirty="0">
                <a:solidFill>
                  <a:schemeClr val="tx1">
                    <a:lumMod val="65000"/>
                    <a:lumOff val="35000"/>
                  </a:schemeClr>
                </a:solidFill>
                <a:latin typeface="+mn-ea"/>
              </a:rPr>
              <a:t>图</a:t>
            </a:r>
            <a:r>
              <a:rPr lang="en-US" altLang="zh-CN" kern="100" dirty="0">
                <a:solidFill>
                  <a:schemeClr val="tx1">
                    <a:lumMod val="65000"/>
                    <a:lumOff val="35000"/>
                  </a:schemeClr>
                </a:solidFill>
                <a:latin typeface="+mn-ea"/>
              </a:rPr>
              <a:t>5-4</a:t>
            </a:r>
            <a:r>
              <a:rPr lang="zh-CN" altLang="en-US" kern="100" dirty="0">
                <a:solidFill>
                  <a:schemeClr val="tx1">
                    <a:lumMod val="65000"/>
                    <a:lumOff val="35000"/>
                  </a:schemeClr>
                </a:solidFill>
                <a:latin typeface="+mn-ea"/>
              </a:rPr>
              <a:t>可以看到，</a:t>
            </a:r>
            <a:r>
              <a:rPr lang="en-US" altLang="zh-CN" kern="100" dirty="0">
                <a:solidFill>
                  <a:schemeClr val="tx1">
                    <a:lumMod val="65000"/>
                    <a:lumOff val="35000"/>
                  </a:schemeClr>
                </a:solidFill>
                <a:latin typeface="+mn-ea"/>
              </a:rPr>
              <a:t>F28335</a:t>
            </a:r>
            <a:r>
              <a:rPr lang="zh-CN" altLang="en-US" kern="100" dirty="0">
                <a:solidFill>
                  <a:schemeClr val="tx1">
                    <a:lumMod val="65000"/>
                    <a:lumOff val="35000"/>
                  </a:schemeClr>
                </a:solidFill>
                <a:latin typeface="+mn-ea"/>
              </a:rPr>
              <a:t>的看门狗电路有一个</a:t>
            </a:r>
            <a:r>
              <a:rPr lang="en-US" altLang="zh-CN" kern="100" dirty="0">
                <a:solidFill>
                  <a:schemeClr val="tx1">
                    <a:lumMod val="65000"/>
                    <a:lumOff val="35000"/>
                  </a:schemeClr>
                </a:solidFill>
                <a:latin typeface="+mn-ea"/>
              </a:rPr>
              <a:t>8</a:t>
            </a:r>
            <a:r>
              <a:rPr lang="zh-CN" altLang="en-US" kern="100" dirty="0">
                <a:solidFill>
                  <a:schemeClr val="tx1">
                    <a:lumMod val="65000"/>
                    <a:lumOff val="35000"/>
                  </a:schemeClr>
                </a:solidFill>
                <a:latin typeface="+mn-ea"/>
              </a:rPr>
              <a:t>位的看门狗加法计数器</a:t>
            </a:r>
            <a:r>
              <a:rPr lang="en-US" altLang="zh-CN" kern="100" dirty="0">
                <a:solidFill>
                  <a:schemeClr val="tx1">
                    <a:lumMod val="65000"/>
                    <a:lumOff val="35000"/>
                  </a:schemeClr>
                </a:solidFill>
                <a:latin typeface="+mn-ea"/>
              </a:rPr>
              <a:t>WDCNTR</a:t>
            </a:r>
            <a:r>
              <a:rPr lang="zh-CN" altLang="en-US" kern="100" dirty="0">
                <a:solidFill>
                  <a:schemeClr val="tx1">
                    <a:lumMod val="65000"/>
                    <a:lumOff val="35000"/>
                  </a:schemeClr>
                </a:solidFill>
                <a:latin typeface="+mn-ea"/>
              </a:rPr>
              <a:t>，无论什么时候，如果</a:t>
            </a:r>
            <a:r>
              <a:rPr lang="en-US" altLang="zh-CN" kern="100" dirty="0">
                <a:solidFill>
                  <a:schemeClr val="tx1">
                    <a:lumMod val="65000"/>
                    <a:lumOff val="35000"/>
                  </a:schemeClr>
                </a:solidFill>
                <a:latin typeface="+mn-ea"/>
              </a:rPr>
              <a:t>WDCNTR</a:t>
            </a:r>
            <a:r>
              <a:rPr lang="zh-CN" altLang="en-US" kern="100" dirty="0">
                <a:solidFill>
                  <a:schemeClr val="tx1">
                    <a:lumMod val="65000"/>
                    <a:lumOff val="35000"/>
                  </a:schemeClr>
                </a:solidFill>
                <a:latin typeface="+mn-ea"/>
              </a:rPr>
              <a:t>计数到最大值时，看门狗模块就会产生一个输出脉冲，脉冲宽度为</a:t>
            </a:r>
            <a:r>
              <a:rPr lang="en-US" altLang="zh-CN" kern="100" dirty="0">
                <a:solidFill>
                  <a:schemeClr val="tx1">
                    <a:lumMod val="65000"/>
                    <a:lumOff val="35000"/>
                  </a:schemeClr>
                </a:solidFill>
                <a:latin typeface="+mn-ea"/>
              </a:rPr>
              <a:t>512</a:t>
            </a:r>
            <a:r>
              <a:rPr lang="zh-CN" altLang="en-US" kern="100" dirty="0">
                <a:solidFill>
                  <a:schemeClr val="tx1">
                    <a:lumMod val="65000"/>
                    <a:lumOff val="35000"/>
                  </a:schemeClr>
                </a:solidFill>
                <a:latin typeface="+mn-ea"/>
              </a:rPr>
              <a:t>个振荡器时钟宽度。为了防止看门狗加法计数器</a:t>
            </a:r>
            <a:r>
              <a:rPr lang="en-US" altLang="zh-CN" kern="100" dirty="0">
                <a:solidFill>
                  <a:schemeClr val="tx1">
                    <a:lumMod val="65000"/>
                    <a:lumOff val="35000"/>
                  </a:schemeClr>
                </a:solidFill>
                <a:latin typeface="+mn-ea"/>
              </a:rPr>
              <a:t>WDCNTR</a:t>
            </a:r>
            <a:r>
              <a:rPr lang="zh-CN" altLang="en-US" kern="100" dirty="0">
                <a:solidFill>
                  <a:schemeClr val="tx1">
                    <a:lumMod val="65000"/>
                    <a:lumOff val="35000"/>
                  </a:schemeClr>
                </a:solidFill>
                <a:latin typeface="+mn-ea"/>
              </a:rPr>
              <a:t>溢出，通常可以采用两种方法：一种是禁止看门狗，即使得计数器</a:t>
            </a:r>
            <a:r>
              <a:rPr lang="en-US" altLang="zh-CN" kern="100" dirty="0">
                <a:solidFill>
                  <a:schemeClr val="tx1">
                    <a:lumMod val="65000"/>
                    <a:lumOff val="35000"/>
                  </a:schemeClr>
                </a:solidFill>
                <a:latin typeface="+mn-ea"/>
              </a:rPr>
              <a:t>WDCNTR</a:t>
            </a:r>
            <a:r>
              <a:rPr lang="zh-CN" altLang="en-US" kern="100" dirty="0">
                <a:solidFill>
                  <a:schemeClr val="tx1">
                    <a:lumMod val="65000"/>
                    <a:lumOff val="35000"/>
                  </a:schemeClr>
                </a:solidFill>
                <a:latin typeface="+mn-ea"/>
              </a:rPr>
              <a:t>无效；另一种就是定期的“喂狗”，通过软件向负责复位看门狗计数器的看门狗密钥寄存器（</a:t>
            </a:r>
            <a:r>
              <a:rPr lang="en-US" altLang="zh-CN" kern="100" dirty="0">
                <a:solidFill>
                  <a:schemeClr val="tx1">
                    <a:lumMod val="65000"/>
                    <a:lumOff val="35000"/>
                  </a:schemeClr>
                </a:solidFill>
                <a:latin typeface="+mn-ea"/>
              </a:rPr>
              <a:t>8</a:t>
            </a:r>
            <a:r>
              <a:rPr lang="zh-CN" altLang="en-US" kern="100" dirty="0">
                <a:solidFill>
                  <a:schemeClr val="tx1">
                    <a:lumMod val="65000"/>
                    <a:lumOff val="35000"/>
                  </a:schemeClr>
                </a:solidFill>
                <a:latin typeface="+mn-ea"/>
              </a:rPr>
              <a:t>位的</a:t>
            </a:r>
            <a:r>
              <a:rPr lang="en-US" altLang="zh-CN" kern="100" dirty="0">
                <a:solidFill>
                  <a:schemeClr val="tx1">
                    <a:lumMod val="65000"/>
                    <a:lumOff val="35000"/>
                  </a:schemeClr>
                </a:solidFill>
                <a:latin typeface="+mn-ea"/>
              </a:rPr>
              <a:t>WDKEY</a:t>
            </a:r>
            <a:r>
              <a:rPr lang="zh-CN" altLang="en-US" kern="100" dirty="0">
                <a:solidFill>
                  <a:schemeClr val="tx1">
                    <a:lumMod val="65000"/>
                    <a:lumOff val="35000"/>
                  </a:schemeClr>
                </a:solidFill>
                <a:latin typeface="+mn-ea"/>
              </a:rPr>
              <a:t>）周期性的写入</a:t>
            </a:r>
            <a:r>
              <a:rPr lang="en-US" altLang="zh-CN" kern="100" dirty="0">
                <a:solidFill>
                  <a:schemeClr val="tx1">
                    <a:lumMod val="65000"/>
                    <a:lumOff val="35000"/>
                  </a:schemeClr>
                </a:solidFill>
                <a:latin typeface="+mn-ea"/>
              </a:rPr>
              <a:t>0x55+0xAA</a:t>
            </a:r>
            <a:r>
              <a:rPr lang="zh-CN" altLang="en-US" kern="100" dirty="0">
                <a:solidFill>
                  <a:schemeClr val="tx1">
                    <a:lumMod val="65000"/>
                    <a:lumOff val="35000"/>
                  </a:schemeClr>
                </a:solidFill>
                <a:latin typeface="+mn-ea"/>
              </a:rPr>
              <a:t>，紧跟着</a:t>
            </a:r>
            <a:r>
              <a:rPr lang="en-US" altLang="zh-CN" kern="100" dirty="0">
                <a:solidFill>
                  <a:schemeClr val="tx1">
                    <a:lumMod val="65000"/>
                    <a:lumOff val="35000"/>
                  </a:schemeClr>
                </a:solidFill>
                <a:latin typeface="+mn-ea"/>
              </a:rPr>
              <a:t>0x55</a:t>
            </a:r>
            <a:r>
              <a:rPr lang="zh-CN" altLang="en-US" kern="100" dirty="0">
                <a:solidFill>
                  <a:schemeClr val="tx1">
                    <a:lumMod val="65000"/>
                    <a:lumOff val="35000"/>
                  </a:schemeClr>
                </a:solidFill>
                <a:latin typeface="+mn-ea"/>
              </a:rPr>
              <a:t>写入</a:t>
            </a:r>
            <a:r>
              <a:rPr lang="en-US" altLang="zh-CN" kern="100" dirty="0">
                <a:solidFill>
                  <a:schemeClr val="tx1">
                    <a:lumMod val="65000"/>
                    <a:lumOff val="35000"/>
                  </a:schemeClr>
                </a:solidFill>
                <a:latin typeface="+mn-ea"/>
              </a:rPr>
              <a:t>0xAA</a:t>
            </a:r>
            <a:r>
              <a:rPr lang="zh-CN" altLang="en-US" kern="100" dirty="0">
                <a:solidFill>
                  <a:schemeClr val="tx1">
                    <a:lumMod val="65000"/>
                    <a:lumOff val="35000"/>
                  </a:schemeClr>
                </a:solidFill>
                <a:latin typeface="+mn-ea"/>
              </a:rPr>
              <a:t>能够清除</a:t>
            </a:r>
            <a:r>
              <a:rPr lang="en-US" altLang="zh-CN" kern="100" dirty="0">
                <a:solidFill>
                  <a:schemeClr val="tx1">
                    <a:lumMod val="65000"/>
                    <a:lumOff val="35000"/>
                  </a:schemeClr>
                </a:solidFill>
                <a:latin typeface="+mn-ea"/>
              </a:rPr>
              <a:t>WDCNTR</a:t>
            </a:r>
            <a:r>
              <a:rPr lang="zh-CN" altLang="en-US" kern="100" dirty="0">
                <a:solidFill>
                  <a:schemeClr val="tx1">
                    <a:lumMod val="65000"/>
                    <a:lumOff val="35000"/>
                  </a:schemeClr>
                </a:solidFill>
                <a:latin typeface="+mn-ea"/>
              </a:rPr>
              <a:t>。当向</a:t>
            </a:r>
            <a:r>
              <a:rPr lang="en-US" altLang="zh-CN" kern="100" dirty="0">
                <a:solidFill>
                  <a:schemeClr val="tx1">
                    <a:lumMod val="65000"/>
                    <a:lumOff val="35000"/>
                  </a:schemeClr>
                </a:solidFill>
                <a:latin typeface="+mn-ea"/>
              </a:rPr>
              <a:t>WDKEY</a:t>
            </a:r>
            <a:r>
              <a:rPr lang="zh-CN" altLang="en-US" kern="100" dirty="0">
                <a:solidFill>
                  <a:schemeClr val="tx1">
                    <a:lumMod val="65000"/>
                    <a:lumOff val="35000"/>
                  </a:schemeClr>
                </a:solidFill>
                <a:latin typeface="+mn-ea"/>
              </a:rPr>
              <a:t>写</a:t>
            </a:r>
            <a:r>
              <a:rPr lang="en-US" altLang="zh-CN" kern="100" dirty="0">
                <a:solidFill>
                  <a:schemeClr val="tx1">
                    <a:lumMod val="65000"/>
                    <a:lumOff val="35000"/>
                  </a:schemeClr>
                </a:solidFill>
                <a:latin typeface="+mn-ea"/>
              </a:rPr>
              <a:t>0x55</a:t>
            </a:r>
            <a:r>
              <a:rPr lang="zh-CN" altLang="en-US" kern="100" dirty="0">
                <a:solidFill>
                  <a:schemeClr val="tx1">
                    <a:lumMod val="65000"/>
                    <a:lumOff val="35000"/>
                  </a:schemeClr>
                </a:solidFill>
                <a:latin typeface="+mn-ea"/>
              </a:rPr>
              <a:t>时，</a:t>
            </a:r>
            <a:r>
              <a:rPr lang="en-US" altLang="zh-CN" kern="100" dirty="0">
                <a:solidFill>
                  <a:schemeClr val="tx1">
                    <a:lumMod val="65000"/>
                    <a:lumOff val="35000"/>
                  </a:schemeClr>
                </a:solidFill>
                <a:latin typeface="+mn-ea"/>
              </a:rPr>
              <a:t>WDCNTR</a:t>
            </a:r>
            <a:r>
              <a:rPr lang="zh-CN" altLang="en-US" kern="100" dirty="0">
                <a:solidFill>
                  <a:schemeClr val="tx1">
                    <a:lumMod val="65000"/>
                    <a:lumOff val="35000"/>
                  </a:schemeClr>
                </a:solidFill>
                <a:latin typeface="+mn-ea"/>
              </a:rPr>
              <a:t>复位到使能的位置；只有在向</a:t>
            </a:r>
            <a:r>
              <a:rPr lang="en-US" altLang="zh-CN" kern="100" dirty="0">
                <a:solidFill>
                  <a:schemeClr val="tx1">
                    <a:lumMod val="65000"/>
                    <a:lumOff val="35000"/>
                  </a:schemeClr>
                </a:solidFill>
                <a:latin typeface="+mn-ea"/>
              </a:rPr>
              <a:t>WDKEY</a:t>
            </a:r>
            <a:r>
              <a:rPr lang="zh-CN" altLang="en-US" kern="100" dirty="0">
                <a:solidFill>
                  <a:schemeClr val="tx1">
                    <a:lumMod val="65000"/>
                    <a:lumOff val="35000"/>
                  </a:schemeClr>
                </a:solidFill>
                <a:latin typeface="+mn-ea"/>
              </a:rPr>
              <a:t>写</a:t>
            </a:r>
            <a:r>
              <a:rPr lang="en-US" altLang="zh-CN" kern="100" dirty="0">
                <a:solidFill>
                  <a:schemeClr val="tx1">
                    <a:lumMod val="65000"/>
                    <a:lumOff val="35000"/>
                  </a:schemeClr>
                </a:solidFill>
                <a:latin typeface="+mn-ea"/>
              </a:rPr>
              <a:t>0xAA</a:t>
            </a:r>
            <a:r>
              <a:rPr lang="zh-CN" altLang="en-US" kern="100" dirty="0">
                <a:solidFill>
                  <a:schemeClr val="tx1">
                    <a:lumMod val="65000"/>
                    <a:lumOff val="35000"/>
                  </a:schemeClr>
                </a:solidFill>
                <a:latin typeface="+mn-ea"/>
              </a:rPr>
              <a:t>后才会使</a:t>
            </a:r>
            <a:r>
              <a:rPr lang="en-US" altLang="zh-CN" kern="100" dirty="0">
                <a:solidFill>
                  <a:schemeClr val="tx1">
                    <a:lumMod val="65000"/>
                    <a:lumOff val="35000"/>
                  </a:schemeClr>
                </a:solidFill>
                <a:latin typeface="+mn-ea"/>
              </a:rPr>
              <a:t>WDCNTR</a:t>
            </a:r>
            <a:r>
              <a:rPr lang="zh-CN" altLang="en-US" kern="100" dirty="0">
                <a:solidFill>
                  <a:schemeClr val="tx1">
                    <a:lumMod val="65000"/>
                    <a:lumOff val="35000"/>
                  </a:schemeClr>
                </a:solidFill>
                <a:latin typeface="+mn-ea"/>
              </a:rPr>
              <a:t>真正地被清除。写任何其他的值都会使系统立即复位。只要向</a:t>
            </a:r>
            <a:r>
              <a:rPr lang="en-US" altLang="zh-CN" kern="100" dirty="0">
                <a:solidFill>
                  <a:schemeClr val="tx1">
                    <a:lumMod val="65000"/>
                    <a:lumOff val="35000"/>
                  </a:schemeClr>
                </a:solidFill>
                <a:latin typeface="+mn-ea"/>
              </a:rPr>
              <a:t>WDKEY</a:t>
            </a:r>
            <a:r>
              <a:rPr lang="zh-CN" altLang="en-US" kern="100" dirty="0">
                <a:solidFill>
                  <a:schemeClr val="tx1">
                    <a:lumMod val="65000"/>
                    <a:lumOff val="35000"/>
                  </a:schemeClr>
                </a:solidFill>
                <a:latin typeface="+mn-ea"/>
              </a:rPr>
              <a:t>写</a:t>
            </a:r>
            <a:r>
              <a:rPr lang="en-US" altLang="zh-CN" kern="100" dirty="0">
                <a:solidFill>
                  <a:schemeClr val="tx1">
                    <a:lumMod val="65000"/>
                    <a:lumOff val="35000"/>
                  </a:schemeClr>
                </a:solidFill>
                <a:latin typeface="+mn-ea"/>
              </a:rPr>
              <a:t>0x55</a:t>
            </a:r>
            <a:r>
              <a:rPr lang="zh-CN" altLang="en-US" kern="100" dirty="0">
                <a:solidFill>
                  <a:schemeClr val="tx1">
                    <a:lumMod val="65000"/>
                    <a:lumOff val="35000"/>
                  </a:schemeClr>
                </a:solidFill>
                <a:latin typeface="+mn-ea"/>
              </a:rPr>
              <a:t>和</a:t>
            </a:r>
            <a:r>
              <a:rPr lang="en-US" altLang="zh-CN" kern="100" dirty="0">
                <a:solidFill>
                  <a:schemeClr val="tx1">
                    <a:lumMod val="65000"/>
                    <a:lumOff val="35000"/>
                  </a:schemeClr>
                </a:solidFill>
                <a:latin typeface="+mn-ea"/>
              </a:rPr>
              <a:t>0xAA</a:t>
            </a:r>
            <a:r>
              <a:rPr lang="zh-CN" altLang="en-US" kern="100" dirty="0">
                <a:solidFill>
                  <a:schemeClr val="tx1">
                    <a:lumMod val="65000"/>
                    <a:lumOff val="35000"/>
                  </a:schemeClr>
                </a:solidFill>
                <a:latin typeface="+mn-ea"/>
              </a:rPr>
              <a:t>，无论写的顺序如何都不会导致系统复位，而只有先写</a:t>
            </a:r>
            <a:r>
              <a:rPr lang="en-US" altLang="zh-CN" kern="100" dirty="0">
                <a:solidFill>
                  <a:schemeClr val="tx1">
                    <a:lumMod val="65000"/>
                    <a:lumOff val="35000"/>
                  </a:schemeClr>
                </a:solidFill>
                <a:latin typeface="+mn-ea"/>
              </a:rPr>
              <a:t>0x55</a:t>
            </a:r>
            <a:r>
              <a:rPr lang="zh-CN" altLang="en-US" kern="100" dirty="0">
                <a:solidFill>
                  <a:schemeClr val="tx1">
                    <a:lumMod val="65000"/>
                    <a:lumOff val="35000"/>
                  </a:schemeClr>
                </a:solidFill>
                <a:latin typeface="+mn-ea"/>
              </a:rPr>
              <a:t>，再写</a:t>
            </a:r>
            <a:r>
              <a:rPr lang="en-US" altLang="zh-CN" kern="100" dirty="0">
                <a:solidFill>
                  <a:schemeClr val="tx1">
                    <a:lumMod val="65000"/>
                    <a:lumOff val="35000"/>
                  </a:schemeClr>
                </a:solidFill>
                <a:latin typeface="+mn-ea"/>
              </a:rPr>
              <a:t>0xAA</a:t>
            </a:r>
            <a:r>
              <a:rPr lang="zh-CN" altLang="en-US" kern="100" dirty="0">
                <a:solidFill>
                  <a:schemeClr val="tx1">
                    <a:lumMod val="65000"/>
                    <a:lumOff val="35000"/>
                  </a:schemeClr>
                </a:solidFill>
                <a:latin typeface="+mn-ea"/>
              </a:rPr>
              <a:t>才会清除</a:t>
            </a:r>
            <a:r>
              <a:rPr lang="en-US" altLang="zh-CN" kern="100" dirty="0">
                <a:solidFill>
                  <a:schemeClr val="tx1">
                    <a:lumMod val="65000"/>
                    <a:lumOff val="35000"/>
                  </a:schemeClr>
                </a:solidFill>
                <a:latin typeface="+mn-ea"/>
              </a:rPr>
              <a:t>WDCNTR</a:t>
            </a:r>
            <a:r>
              <a:rPr lang="zh-CN" altLang="en-US" kern="100" dirty="0">
                <a:solidFill>
                  <a:schemeClr val="tx1">
                    <a:lumMod val="65000"/>
                    <a:lumOff val="35000"/>
                  </a:schemeClr>
                </a:solidFill>
                <a:latin typeface="+mn-ea"/>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各种时钟信号</a:t>
            </a:r>
            <a:r>
              <a:rPr lang="en-US" altLang="zh-CN" dirty="0" smtClean="0"/>
              <a:t>·</a:t>
            </a:r>
            <a:r>
              <a:rPr lang="zh-CN" altLang="en-US" dirty="0"/>
              <a:t>看门狗电路</a:t>
            </a:r>
          </a:p>
        </p:txBody>
      </p:sp>
      <p:sp>
        <p:nvSpPr>
          <p:cNvPr id="4" name="矩形 3"/>
          <p:cNvSpPr/>
          <p:nvPr/>
        </p:nvSpPr>
        <p:spPr>
          <a:xfrm>
            <a:off x="1475656" y="2041059"/>
            <a:ext cx="6264696" cy="1569660"/>
          </a:xfrm>
          <a:prstGeom prst="rect">
            <a:avLst/>
          </a:prstGeom>
        </p:spPr>
        <p:txBody>
          <a:bodyPr wrap="square">
            <a:spAutoFit/>
          </a:bodyPr>
          <a:lstStyle/>
          <a:p>
            <a:pPr algn="just">
              <a:lnSpc>
                <a:spcPct val="120000"/>
              </a:lnSpc>
            </a:pPr>
            <a:r>
              <a:rPr lang="zh-CN" altLang="en-US" sz="2000" kern="100" dirty="0" smtClean="0">
                <a:solidFill>
                  <a:schemeClr val="tx1">
                    <a:lumMod val="65000"/>
                    <a:lumOff val="35000"/>
                  </a:schemeClr>
                </a:solidFill>
                <a:latin typeface="+mn-ea"/>
              </a:rPr>
              <a:t>      逻辑</a:t>
            </a:r>
            <a:r>
              <a:rPr lang="zh-CN" altLang="en-US" sz="2000" kern="100" dirty="0">
                <a:solidFill>
                  <a:schemeClr val="tx1">
                    <a:lumMod val="65000"/>
                    <a:lumOff val="35000"/>
                  </a:schemeClr>
                </a:solidFill>
                <a:latin typeface="+mn-ea"/>
              </a:rPr>
              <a:t>校验位</a:t>
            </a:r>
            <a:r>
              <a:rPr lang="en-US" altLang="zh-CN" sz="2000" kern="100" dirty="0">
                <a:solidFill>
                  <a:schemeClr val="tx1">
                    <a:lumMod val="65000"/>
                    <a:lumOff val="35000"/>
                  </a:schemeClr>
                </a:solidFill>
                <a:latin typeface="+mn-ea"/>
              </a:rPr>
              <a:t>(WDCHK)</a:t>
            </a:r>
            <a:r>
              <a:rPr lang="zh-CN" altLang="en-US" sz="2000" kern="100" dirty="0">
                <a:solidFill>
                  <a:schemeClr val="tx1">
                    <a:lumMod val="65000"/>
                    <a:lumOff val="35000"/>
                  </a:schemeClr>
                </a:solidFill>
                <a:latin typeface="+mn-ea"/>
              </a:rPr>
              <a:t>是看门狗的另一个安全机制，所有访问看门狗控制寄存器</a:t>
            </a:r>
            <a:r>
              <a:rPr lang="en-US" altLang="zh-CN" sz="2000" kern="100" dirty="0">
                <a:solidFill>
                  <a:schemeClr val="tx1">
                    <a:lumMod val="65000"/>
                    <a:lumOff val="35000"/>
                  </a:schemeClr>
                </a:solidFill>
                <a:latin typeface="+mn-ea"/>
              </a:rPr>
              <a:t>(WDCR)</a:t>
            </a:r>
            <a:r>
              <a:rPr lang="zh-CN" altLang="en-US" sz="2000" kern="100" dirty="0">
                <a:solidFill>
                  <a:schemeClr val="tx1">
                    <a:lumMod val="65000"/>
                    <a:lumOff val="35000"/>
                  </a:schemeClr>
                </a:solidFill>
                <a:latin typeface="+mn-ea"/>
              </a:rPr>
              <a:t>的写操作中，相应的校验位</a:t>
            </a:r>
            <a:r>
              <a:rPr lang="en-US" altLang="zh-CN" sz="2000" kern="100" dirty="0">
                <a:solidFill>
                  <a:schemeClr val="tx1">
                    <a:lumMod val="65000"/>
                    <a:lumOff val="35000"/>
                  </a:schemeClr>
                </a:solidFill>
                <a:latin typeface="+mn-ea"/>
              </a:rPr>
              <a:t>WDCHK</a:t>
            </a:r>
            <a:r>
              <a:rPr lang="zh-CN" altLang="en-US" sz="2000" kern="100" dirty="0">
                <a:solidFill>
                  <a:schemeClr val="tx1">
                    <a:lumMod val="65000"/>
                    <a:lumOff val="35000"/>
                  </a:schemeClr>
                </a:solidFill>
                <a:latin typeface="+mn-ea"/>
              </a:rPr>
              <a:t>必须是“</a:t>
            </a:r>
            <a:r>
              <a:rPr lang="en-US" altLang="zh-CN" sz="2000" kern="100" dirty="0">
                <a:solidFill>
                  <a:schemeClr val="tx1">
                    <a:lumMod val="65000"/>
                    <a:lumOff val="35000"/>
                  </a:schemeClr>
                </a:solidFill>
                <a:latin typeface="+mn-ea"/>
              </a:rPr>
              <a:t>101”</a:t>
            </a:r>
            <a:r>
              <a:rPr lang="zh-CN" altLang="en-US" sz="2000" kern="100" dirty="0">
                <a:solidFill>
                  <a:schemeClr val="tx1">
                    <a:lumMod val="65000"/>
                    <a:lumOff val="35000"/>
                  </a:schemeClr>
                </a:solidFill>
                <a:latin typeface="+mn-ea"/>
              </a:rPr>
              <a:t>，否则将会拒绝访问并立即触发系统复位。</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各种时钟信号</a:t>
            </a:r>
            <a:r>
              <a:rPr lang="en-US" altLang="zh-CN" dirty="0" smtClean="0"/>
              <a:t>·</a:t>
            </a:r>
            <a:r>
              <a:rPr lang="zh-CN" altLang="en-US" dirty="0"/>
              <a:t>低功耗模式</a:t>
            </a:r>
          </a:p>
        </p:txBody>
      </p:sp>
      <p:sp>
        <p:nvSpPr>
          <p:cNvPr id="5" name="矩形 4"/>
          <p:cNvSpPr/>
          <p:nvPr/>
        </p:nvSpPr>
        <p:spPr>
          <a:xfrm>
            <a:off x="639559" y="1059582"/>
            <a:ext cx="7864881" cy="3416320"/>
          </a:xfrm>
          <a:prstGeom prst="rect">
            <a:avLst/>
          </a:prstGeom>
        </p:spPr>
        <p:txBody>
          <a:bodyPr wrap="square">
            <a:spAutoFit/>
          </a:bodyPr>
          <a:lstStyle/>
          <a:p>
            <a:pPr algn="just">
              <a:lnSpc>
                <a:spcPct val="120000"/>
              </a:lnSpc>
            </a:pPr>
            <a:r>
              <a:rPr lang="en-US" altLang="zh-CN" sz="2000" kern="100" dirty="0" smtClean="0">
                <a:solidFill>
                  <a:schemeClr val="tx1">
                    <a:lumMod val="65000"/>
                    <a:lumOff val="35000"/>
                  </a:schemeClr>
                </a:solidFill>
                <a:latin typeface="+mn-ea"/>
              </a:rPr>
              <a:t>      F28335</a:t>
            </a:r>
            <a:r>
              <a:rPr lang="zh-CN" altLang="en-US" sz="2000" kern="100" dirty="0">
                <a:solidFill>
                  <a:schemeClr val="tx1">
                    <a:lumMod val="65000"/>
                    <a:lumOff val="35000"/>
                  </a:schemeClr>
                </a:solidFill>
                <a:latin typeface="+mn-ea"/>
              </a:rPr>
              <a:t>的低功耗模式</a:t>
            </a:r>
            <a:r>
              <a:rPr lang="en-US" altLang="zh-CN" sz="2000" kern="100" dirty="0">
                <a:solidFill>
                  <a:schemeClr val="tx1">
                    <a:lumMod val="65000"/>
                    <a:lumOff val="35000"/>
                  </a:schemeClr>
                </a:solidFill>
                <a:latin typeface="+mn-ea"/>
              </a:rPr>
              <a:t>(Low Power Modes)</a:t>
            </a:r>
            <a:r>
              <a:rPr lang="zh-CN" altLang="en-US" sz="2000" kern="100" dirty="0">
                <a:solidFill>
                  <a:schemeClr val="tx1">
                    <a:lumMod val="65000"/>
                    <a:lumOff val="35000"/>
                  </a:schemeClr>
                </a:solidFill>
                <a:latin typeface="+mn-ea"/>
              </a:rPr>
              <a:t>如表</a:t>
            </a:r>
            <a:r>
              <a:rPr lang="en-US" altLang="zh-CN" sz="2000" kern="100" dirty="0">
                <a:solidFill>
                  <a:schemeClr val="tx1">
                    <a:lumMod val="65000"/>
                    <a:lumOff val="35000"/>
                  </a:schemeClr>
                </a:solidFill>
                <a:latin typeface="+mn-ea"/>
              </a:rPr>
              <a:t>5-2</a:t>
            </a:r>
            <a:r>
              <a:rPr lang="zh-CN" altLang="en-US" sz="2000" kern="100" dirty="0">
                <a:solidFill>
                  <a:schemeClr val="tx1">
                    <a:lumMod val="65000"/>
                    <a:lumOff val="35000"/>
                  </a:schemeClr>
                </a:solidFill>
                <a:latin typeface="+mn-ea"/>
              </a:rPr>
              <a:t>所示。</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的各种低功耗模式的操作如下：</a:t>
            </a:r>
          </a:p>
          <a:p>
            <a:pPr algn="just">
              <a:lnSpc>
                <a:spcPct val="120000"/>
              </a:lnSpc>
            </a:pPr>
            <a:r>
              <a:rPr lang="en-US" altLang="zh-CN" sz="2000" kern="100" dirty="0" smtClean="0">
                <a:solidFill>
                  <a:schemeClr val="tx1">
                    <a:lumMod val="65000"/>
                    <a:lumOff val="35000"/>
                  </a:schemeClr>
                </a:solidFill>
                <a:latin typeface="+mn-ea"/>
              </a:rPr>
              <a:t>      1</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空闲模式</a:t>
            </a:r>
            <a:r>
              <a:rPr lang="en-US" altLang="zh-CN" sz="2000" kern="100" dirty="0">
                <a:solidFill>
                  <a:schemeClr val="tx1">
                    <a:lumMod val="65000"/>
                    <a:lumOff val="35000"/>
                  </a:schemeClr>
                </a:solidFill>
                <a:latin typeface="+mn-ea"/>
              </a:rPr>
              <a:t>(IDLE)</a:t>
            </a:r>
            <a:r>
              <a:rPr lang="zh-CN" altLang="en-US" sz="2000" kern="100" dirty="0">
                <a:solidFill>
                  <a:schemeClr val="tx1">
                    <a:lumMod val="65000"/>
                    <a:lumOff val="35000"/>
                  </a:schemeClr>
                </a:solidFill>
                <a:latin typeface="+mn-ea"/>
              </a:rPr>
              <a:t>：只要把低功耗模块控制寄存器</a:t>
            </a:r>
            <a:r>
              <a:rPr lang="en-US" altLang="zh-CN" sz="2000" kern="100" dirty="0">
                <a:solidFill>
                  <a:schemeClr val="tx1">
                    <a:lumMod val="65000"/>
                    <a:lumOff val="35000"/>
                  </a:schemeClr>
                </a:solidFill>
                <a:latin typeface="+mn-ea"/>
              </a:rPr>
              <a:t>LPMCR[1:0](LPMECR</a:t>
            </a:r>
            <a:r>
              <a:rPr lang="zh-CN" altLang="en-US" sz="2000" kern="100" dirty="0">
                <a:solidFill>
                  <a:schemeClr val="tx1">
                    <a:lumMod val="65000"/>
                    <a:lumOff val="35000"/>
                  </a:schemeClr>
                </a:solidFill>
                <a:latin typeface="+mn-ea"/>
              </a:rPr>
              <a:t>的</a:t>
            </a:r>
            <a:r>
              <a:rPr lang="en-US" altLang="zh-CN" sz="2000" kern="100" dirty="0">
                <a:solidFill>
                  <a:schemeClr val="tx1">
                    <a:lumMod val="65000"/>
                    <a:lumOff val="35000"/>
                  </a:schemeClr>
                </a:solidFill>
                <a:latin typeface="+mn-ea"/>
              </a:rPr>
              <a:t>D0</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D1</a:t>
            </a:r>
            <a:r>
              <a:rPr lang="zh-CN" altLang="en-US" sz="2000" kern="100" dirty="0">
                <a:solidFill>
                  <a:schemeClr val="tx1">
                    <a:lumMod val="65000"/>
                    <a:lumOff val="35000"/>
                  </a:schemeClr>
                </a:solidFill>
                <a:latin typeface="+mn-ea"/>
              </a:rPr>
              <a:t>位</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都设置成</a:t>
            </a:r>
            <a:r>
              <a:rPr lang="en-US" altLang="zh-CN" sz="2000" kern="100" dirty="0">
                <a:solidFill>
                  <a:schemeClr val="tx1">
                    <a:lumMod val="65000"/>
                    <a:lumOff val="35000"/>
                  </a:schemeClr>
                </a:solidFill>
                <a:latin typeface="+mn-ea"/>
              </a:rPr>
              <a:t>0</a:t>
            </a:r>
            <a:r>
              <a:rPr lang="zh-CN" altLang="en-US" sz="2000" kern="100" dirty="0">
                <a:solidFill>
                  <a:schemeClr val="tx1">
                    <a:lumMod val="65000"/>
                    <a:lumOff val="35000"/>
                  </a:schemeClr>
                </a:solidFill>
                <a:latin typeface="+mn-ea"/>
              </a:rPr>
              <a:t>，就可进入该模式。处理器可以通过任何使能的中断来退出空闲模式。</a:t>
            </a:r>
          </a:p>
          <a:p>
            <a:pPr algn="just">
              <a:lnSpc>
                <a:spcPct val="120000"/>
              </a:lnSpc>
            </a:pPr>
            <a:r>
              <a:rPr lang="en-US" altLang="zh-CN" sz="2000" kern="100" dirty="0" smtClean="0">
                <a:solidFill>
                  <a:schemeClr val="tx1">
                    <a:lumMod val="65000"/>
                    <a:lumOff val="35000"/>
                  </a:schemeClr>
                </a:solidFill>
                <a:latin typeface="+mn-ea"/>
              </a:rPr>
              <a:t>      2</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待命方式</a:t>
            </a:r>
            <a:r>
              <a:rPr lang="en-US" altLang="zh-CN" sz="2000" kern="100" dirty="0">
                <a:solidFill>
                  <a:schemeClr val="tx1">
                    <a:lumMod val="65000"/>
                    <a:lumOff val="35000"/>
                  </a:schemeClr>
                </a:solidFill>
                <a:latin typeface="+mn-ea"/>
              </a:rPr>
              <a:t>(STANDBY)</a:t>
            </a:r>
            <a:r>
              <a:rPr lang="zh-CN" altLang="en-US" sz="2000" kern="100" dirty="0">
                <a:solidFill>
                  <a:schemeClr val="tx1">
                    <a:lumMod val="65000"/>
                    <a:lumOff val="35000"/>
                  </a:schemeClr>
                </a:solidFill>
                <a:latin typeface="+mn-ea"/>
              </a:rPr>
              <a:t>：把低功耗模块控制寄存器</a:t>
            </a:r>
            <a:r>
              <a:rPr lang="en-US" altLang="zh-CN" sz="2000" kern="100" dirty="0">
                <a:solidFill>
                  <a:schemeClr val="tx1">
                    <a:lumMod val="65000"/>
                    <a:lumOff val="35000"/>
                  </a:schemeClr>
                </a:solidFill>
                <a:latin typeface="+mn-ea"/>
              </a:rPr>
              <a:t>LPMCR[1:0]</a:t>
            </a:r>
            <a:r>
              <a:rPr lang="zh-CN" altLang="en-US" sz="2000" kern="100" dirty="0">
                <a:solidFill>
                  <a:schemeClr val="tx1">
                    <a:lumMod val="65000"/>
                    <a:lumOff val="35000"/>
                  </a:schemeClr>
                </a:solidFill>
                <a:latin typeface="+mn-ea"/>
              </a:rPr>
              <a:t>设置为</a:t>
            </a:r>
            <a:r>
              <a:rPr lang="en-US" altLang="zh-CN" sz="2000" kern="100" dirty="0">
                <a:solidFill>
                  <a:schemeClr val="tx1">
                    <a:lumMod val="65000"/>
                    <a:lumOff val="35000"/>
                  </a:schemeClr>
                </a:solidFill>
                <a:latin typeface="+mn-ea"/>
              </a:rPr>
              <a:t>01b</a:t>
            </a:r>
            <a:r>
              <a:rPr lang="zh-CN" altLang="en-US" sz="2000" kern="100" dirty="0">
                <a:solidFill>
                  <a:schemeClr val="tx1">
                    <a:lumMod val="65000"/>
                    <a:lumOff val="35000"/>
                  </a:schemeClr>
                </a:solidFill>
                <a:latin typeface="+mn-ea"/>
              </a:rPr>
              <a:t>，可使器件进入</a:t>
            </a:r>
            <a:r>
              <a:rPr lang="en-US" altLang="zh-CN" sz="2000" kern="100" dirty="0">
                <a:solidFill>
                  <a:schemeClr val="tx1">
                    <a:lumMod val="65000"/>
                    <a:lumOff val="35000"/>
                  </a:schemeClr>
                </a:solidFill>
                <a:latin typeface="+mn-ea"/>
              </a:rPr>
              <a:t>STANDBY</a:t>
            </a:r>
            <a:r>
              <a:rPr lang="zh-CN" altLang="en-US" sz="2000" kern="100" dirty="0">
                <a:solidFill>
                  <a:schemeClr val="tx1">
                    <a:lumMod val="65000"/>
                    <a:lumOff val="35000"/>
                  </a:schemeClr>
                </a:solidFill>
                <a:latin typeface="+mn-ea"/>
              </a:rPr>
              <a:t>模式。在此模式下，</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的输入时钟信号</a:t>
            </a:r>
            <a:r>
              <a:rPr lang="en-US" altLang="zh-CN" sz="2000" kern="100" dirty="0">
                <a:solidFill>
                  <a:schemeClr val="tx1">
                    <a:lumMod val="65000"/>
                    <a:lumOff val="35000"/>
                  </a:schemeClr>
                </a:solidFill>
                <a:latin typeface="+mn-ea"/>
              </a:rPr>
              <a:t>CLKIN</a:t>
            </a:r>
            <a:r>
              <a:rPr lang="zh-CN" altLang="en-US" sz="2000" kern="100" dirty="0">
                <a:solidFill>
                  <a:schemeClr val="tx1">
                    <a:lumMod val="65000"/>
                    <a:lumOff val="35000"/>
                  </a:schemeClr>
                </a:solidFill>
                <a:latin typeface="+mn-ea"/>
              </a:rPr>
              <a:t>被禁用，从而关闭了所有从</a:t>
            </a:r>
            <a:r>
              <a:rPr lang="en-US" altLang="zh-CN" sz="2000" kern="100" dirty="0">
                <a:solidFill>
                  <a:schemeClr val="tx1">
                    <a:lumMod val="65000"/>
                    <a:lumOff val="35000"/>
                  </a:schemeClr>
                </a:solidFill>
                <a:latin typeface="+mn-ea"/>
              </a:rPr>
              <a:t>SYSCLKOUT</a:t>
            </a:r>
            <a:r>
              <a:rPr lang="zh-CN" altLang="en-US" sz="2000" kern="100" dirty="0">
                <a:solidFill>
                  <a:schemeClr val="tx1">
                    <a:lumMod val="65000"/>
                    <a:lumOff val="35000"/>
                  </a:schemeClr>
                </a:solidFill>
                <a:latin typeface="+mn-ea"/>
              </a:rPr>
              <a:t>分频得到的时钟信号，但内部振荡器、</a:t>
            </a:r>
            <a:r>
              <a:rPr lang="en-US" altLang="zh-CN" sz="2000" kern="100" dirty="0">
                <a:solidFill>
                  <a:schemeClr val="tx1">
                    <a:lumMod val="65000"/>
                    <a:lumOff val="35000"/>
                  </a:schemeClr>
                </a:solidFill>
                <a:latin typeface="+mn-ea"/>
              </a:rPr>
              <a:t>PLL</a:t>
            </a:r>
            <a:r>
              <a:rPr lang="zh-CN" altLang="en-US" sz="2000" kern="100" dirty="0">
                <a:solidFill>
                  <a:schemeClr val="tx1">
                    <a:lumMod val="65000"/>
                    <a:lumOff val="35000"/>
                  </a:schemeClr>
                </a:solidFill>
                <a:latin typeface="+mn-ea"/>
              </a:rPr>
              <a:t>及看门狗依然工作。</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时钟和系统控制</a:t>
            </a:r>
          </a:p>
        </p:txBody>
      </p:sp>
      <p:sp>
        <p:nvSpPr>
          <p:cNvPr id="35" name="MH_SubTitle_1"/>
          <p:cNvSpPr txBox="1">
            <a:spLocks noChangeArrowheads="1"/>
          </p:cNvSpPr>
          <p:nvPr>
            <p:custDataLst>
              <p:tags r:id="rId1"/>
            </p:custDataLst>
          </p:nvPr>
        </p:nvSpPr>
        <p:spPr bwMode="auto">
          <a:xfrm>
            <a:off x="539552" y="1275606"/>
            <a:ext cx="8136904" cy="30243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chemeClr val="accent2"/>
              </a:buClr>
              <a:buNone/>
            </a:pPr>
            <a:r>
              <a:rPr lang="zh-CN" altLang="en-US" sz="2000" b="0" dirty="0" smtClean="0">
                <a:solidFill>
                  <a:schemeClr val="tx1">
                    <a:lumMod val="65000"/>
                    <a:lumOff val="35000"/>
                  </a:schemeClr>
                </a:solidFill>
                <a:sym typeface="+mn-lt"/>
              </a:rPr>
              <a:t>      身体</a:t>
            </a:r>
            <a:r>
              <a:rPr lang="zh-CN" altLang="en-US" sz="2000" b="0" dirty="0">
                <a:solidFill>
                  <a:schemeClr val="tx1">
                    <a:lumMod val="65000"/>
                    <a:lumOff val="35000"/>
                  </a:schemeClr>
                </a:solidFill>
                <a:sym typeface="+mn-lt"/>
              </a:rPr>
              <a:t>各个器官的动力来自于心脏，正是心脏一刻不停有规律地进行跳动，人们才能有个健康的身体去工作，去学习，去做自己想做的事情。可是有时候，身体过度疲劳了，或者受到了外来细菌和病毒的感染，就会开始生病，这时候就需要医生来对身体进行检查并进行医治。其实，</a:t>
            </a:r>
            <a:r>
              <a:rPr lang="en-US" altLang="zh-CN" sz="2000" b="0" dirty="0">
                <a:solidFill>
                  <a:schemeClr val="tx1">
                    <a:lumMod val="65000"/>
                    <a:lumOff val="35000"/>
                  </a:schemeClr>
                </a:solidFill>
                <a:sym typeface="+mn-lt"/>
              </a:rPr>
              <a:t>DSP</a:t>
            </a:r>
            <a:r>
              <a:rPr lang="zh-CN" altLang="en-US" sz="2000" b="0" dirty="0">
                <a:solidFill>
                  <a:schemeClr val="tx1">
                    <a:lumMod val="65000"/>
                    <a:lumOff val="35000"/>
                  </a:schemeClr>
                </a:solidFill>
                <a:sym typeface="+mn-lt"/>
              </a:rPr>
              <a:t>也一样，当然不仅仅是</a:t>
            </a:r>
            <a:r>
              <a:rPr lang="en-US" altLang="zh-CN" sz="2000" b="0" dirty="0">
                <a:solidFill>
                  <a:schemeClr val="tx1">
                    <a:lumMod val="65000"/>
                    <a:lumOff val="35000"/>
                  </a:schemeClr>
                </a:solidFill>
                <a:sym typeface="+mn-lt"/>
              </a:rPr>
              <a:t>DSP</a:t>
            </a:r>
            <a:r>
              <a:rPr lang="zh-CN" altLang="en-US" sz="2000" b="0" dirty="0">
                <a:solidFill>
                  <a:schemeClr val="tx1">
                    <a:lumMod val="65000"/>
                    <a:lumOff val="35000"/>
                  </a:schemeClr>
                </a:solidFill>
                <a:sym typeface="+mn-lt"/>
              </a:rPr>
              <a:t>，其他的</a:t>
            </a:r>
            <a:r>
              <a:rPr lang="en-US" altLang="zh-CN" sz="2000" b="0" dirty="0">
                <a:solidFill>
                  <a:schemeClr val="tx1">
                    <a:lumMod val="65000"/>
                    <a:lumOff val="35000"/>
                  </a:schemeClr>
                </a:solidFill>
                <a:sym typeface="+mn-lt"/>
              </a:rPr>
              <a:t>CPU</a:t>
            </a:r>
            <a:r>
              <a:rPr lang="zh-CN" altLang="en-US" sz="2000" b="0" dirty="0">
                <a:solidFill>
                  <a:schemeClr val="tx1">
                    <a:lumMod val="65000"/>
                    <a:lumOff val="35000"/>
                  </a:schemeClr>
                </a:solidFill>
                <a:sym typeface="+mn-lt"/>
              </a:rPr>
              <a:t>也一样，都需要一个类似于心脏的模块来提供其正常运行的动力和节奏。下面将详细介绍</a:t>
            </a:r>
            <a:r>
              <a:rPr lang="en-US" altLang="zh-CN" sz="2000" b="0" dirty="0">
                <a:solidFill>
                  <a:schemeClr val="tx1">
                    <a:lumMod val="65000"/>
                    <a:lumOff val="35000"/>
                  </a:schemeClr>
                </a:solidFill>
                <a:sym typeface="+mn-lt"/>
              </a:rPr>
              <a:t>F28335</a:t>
            </a:r>
            <a:r>
              <a:rPr lang="zh-CN" altLang="en-US" sz="2000" b="0" dirty="0">
                <a:solidFill>
                  <a:schemeClr val="tx1">
                    <a:lumMod val="65000"/>
                    <a:lumOff val="35000"/>
                  </a:schemeClr>
                </a:solidFill>
                <a:sym typeface="+mn-lt"/>
              </a:rPr>
              <a:t>的“心脏”</a:t>
            </a:r>
            <a:r>
              <a:rPr lang="en-US" altLang="zh-CN" sz="2000" b="0" dirty="0">
                <a:solidFill>
                  <a:schemeClr val="tx1">
                    <a:lumMod val="65000"/>
                    <a:lumOff val="35000"/>
                  </a:schemeClr>
                </a:solidFill>
                <a:sym typeface="+mn-lt"/>
              </a:rPr>
              <a:t>——</a:t>
            </a:r>
            <a:r>
              <a:rPr lang="zh-CN" altLang="en-US" sz="2000" b="0" dirty="0">
                <a:solidFill>
                  <a:schemeClr val="tx1">
                    <a:lumMod val="65000"/>
                    <a:lumOff val="35000"/>
                  </a:schemeClr>
                </a:solidFill>
                <a:sym typeface="+mn-lt"/>
              </a:rPr>
              <a:t>振荡器、锁相环</a:t>
            </a:r>
            <a:r>
              <a:rPr lang="en-US" altLang="zh-CN" sz="2000" b="0" dirty="0">
                <a:solidFill>
                  <a:schemeClr val="tx1">
                    <a:lumMod val="65000"/>
                    <a:lumOff val="35000"/>
                  </a:schemeClr>
                </a:solidFill>
                <a:sym typeface="+mn-lt"/>
              </a:rPr>
              <a:t>PLL</a:t>
            </a:r>
            <a:r>
              <a:rPr lang="zh-CN" altLang="en-US" sz="2000" b="0" dirty="0">
                <a:solidFill>
                  <a:schemeClr val="tx1">
                    <a:lumMod val="65000"/>
                    <a:lumOff val="35000"/>
                  </a:schemeClr>
                </a:solidFill>
                <a:sym typeface="+mn-lt"/>
              </a:rPr>
              <a:t>和时钟机制，此外还将讲解给</a:t>
            </a:r>
            <a:r>
              <a:rPr lang="en-US" altLang="zh-CN" sz="2000" b="0" dirty="0">
                <a:solidFill>
                  <a:schemeClr val="tx1">
                    <a:lumMod val="65000"/>
                    <a:lumOff val="35000"/>
                  </a:schemeClr>
                </a:solidFill>
                <a:sym typeface="+mn-lt"/>
              </a:rPr>
              <a:t>DSP</a:t>
            </a:r>
            <a:r>
              <a:rPr lang="zh-CN" altLang="en-US" sz="2000" b="0" dirty="0">
                <a:solidFill>
                  <a:schemeClr val="tx1">
                    <a:lumMod val="65000"/>
                    <a:lumOff val="35000"/>
                  </a:schemeClr>
                </a:solidFill>
                <a:sym typeface="+mn-lt"/>
              </a:rPr>
              <a:t>做“身体检查”，以维持其正常工作的看门狗模块。</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各种时钟信号</a:t>
            </a:r>
            <a:r>
              <a:rPr lang="en-US" altLang="zh-CN" dirty="0" smtClean="0"/>
              <a:t>·</a:t>
            </a:r>
            <a:r>
              <a:rPr lang="zh-CN" altLang="en-US" dirty="0"/>
              <a:t>低功耗模式</a:t>
            </a:r>
          </a:p>
        </p:txBody>
      </p:sp>
      <p:sp>
        <p:nvSpPr>
          <p:cNvPr id="5" name="矩形 4"/>
          <p:cNvSpPr/>
          <p:nvPr/>
        </p:nvSpPr>
        <p:spPr>
          <a:xfrm>
            <a:off x="639559" y="1059582"/>
            <a:ext cx="7864881" cy="3754361"/>
          </a:xfrm>
          <a:prstGeom prst="rect">
            <a:avLst/>
          </a:prstGeom>
        </p:spPr>
        <p:txBody>
          <a:bodyPr wrap="square">
            <a:spAutoFit/>
          </a:bodyPr>
          <a:lstStyle/>
          <a:p>
            <a:pPr algn="just">
              <a:lnSpc>
                <a:spcPct val="120000"/>
              </a:lnSpc>
            </a:pPr>
            <a:r>
              <a:rPr lang="zh-CN" altLang="en-US" sz="2000" kern="100" dirty="0" smtClean="0">
                <a:solidFill>
                  <a:schemeClr val="tx1">
                    <a:lumMod val="65000"/>
                    <a:lumOff val="35000"/>
                  </a:schemeClr>
                </a:solidFill>
                <a:latin typeface="+mn-ea"/>
              </a:rPr>
              <a:t>      当</a:t>
            </a:r>
            <a:r>
              <a:rPr lang="zh-CN" altLang="en-US" sz="2000" kern="100" dirty="0">
                <a:solidFill>
                  <a:schemeClr val="tx1">
                    <a:lumMod val="65000"/>
                    <a:lumOff val="35000"/>
                  </a:schemeClr>
                </a:solidFill>
                <a:latin typeface="+mn-ea"/>
              </a:rPr>
              <a:t>外部唤醒信号变为低电平后，必须保持足够的低电平时间才能将器件从</a:t>
            </a:r>
            <a:r>
              <a:rPr lang="en-US" altLang="zh-CN" sz="2000" kern="100" dirty="0">
                <a:solidFill>
                  <a:schemeClr val="tx1">
                    <a:lumMod val="65000"/>
                    <a:lumOff val="35000"/>
                  </a:schemeClr>
                </a:solidFill>
                <a:latin typeface="+mn-ea"/>
              </a:rPr>
              <a:t>STANDBY</a:t>
            </a:r>
            <a:r>
              <a:rPr lang="zh-CN" altLang="en-US" sz="2000" kern="100" dirty="0">
                <a:solidFill>
                  <a:schemeClr val="tx1">
                    <a:lumMod val="65000"/>
                    <a:lumOff val="35000"/>
                  </a:schemeClr>
                </a:solidFill>
                <a:latin typeface="+mn-ea"/>
              </a:rPr>
              <a:t>模式中唤醒，这个时间可以通过寄存器</a:t>
            </a:r>
            <a:r>
              <a:rPr lang="en-US" altLang="zh-CN" sz="2000" kern="100" dirty="0">
                <a:solidFill>
                  <a:schemeClr val="tx1">
                    <a:lumMod val="65000"/>
                    <a:lumOff val="35000"/>
                  </a:schemeClr>
                </a:solidFill>
                <a:latin typeface="+mn-ea"/>
              </a:rPr>
              <a:t>LPMCR0</a:t>
            </a:r>
            <a:r>
              <a:rPr lang="zh-CN" altLang="en-US" sz="2000" kern="100" dirty="0">
                <a:solidFill>
                  <a:schemeClr val="tx1">
                    <a:lumMod val="65000"/>
                    <a:lumOff val="35000"/>
                  </a:schemeClr>
                </a:solidFill>
                <a:latin typeface="+mn-ea"/>
              </a:rPr>
              <a:t>来设定。如果在量化周期内出现高电平，则需要重新开始采样。如果外部唤醒信号满足要求，在量化周期的最后时刻，</a:t>
            </a:r>
            <a:r>
              <a:rPr lang="en-US" altLang="zh-CN" sz="2000" kern="100" dirty="0">
                <a:solidFill>
                  <a:schemeClr val="tx1">
                    <a:lumMod val="65000"/>
                    <a:lumOff val="35000"/>
                  </a:schemeClr>
                </a:solidFill>
                <a:latin typeface="+mn-ea"/>
              </a:rPr>
              <a:t>PLL</a:t>
            </a:r>
            <a:r>
              <a:rPr lang="zh-CN" altLang="en-US" sz="2000" kern="100" dirty="0">
                <a:solidFill>
                  <a:schemeClr val="tx1">
                    <a:lumMod val="65000"/>
                    <a:lumOff val="35000"/>
                  </a:schemeClr>
                </a:solidFill>
                <a:latin typeface="+mn-ea"/>
              </a:rPr>
              <a:t>使能</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的输入时钟信号</a:t>
            </a:r>
            <a:r>
              <a:rPr lang="en-US" altLang="zh-CN" sz="2000" kern="100" dirty="0">
                <a:solidFill>
                  <a:schemeClr val="tx1">
                    <a:lumMod val="65000"/>
                    <a:lumOff val="35000"/>
                  </a:schemeClr>
                </a:solidFill>
                <a:latin typeface="+mn-ea"/>
              </a:rPr>
              <a:t>CLKIN</a:t>
            </a:r>
            <a:r>
              <a:rPr lang="zh-CN" altLang="en-US" sz="2000" kern="100" dirty="0">
                <a:solidFill>
                  <a:schemeClr val="tx1">
                    <a:lumMod val="65000"/>
                    <a:lumOff val="35000"/>
                  </a:schemeClr>
                </a:solidFill>
                <a:latin typeface="+mn-ea"/>
              </a:rPr>
              <a:t>，并且</a:t>
            </a:r>
            <a:r>
              <a:rPr lang="en-US" altLang="zh-CN" sz="2000" kern="100" dirty="0">
                <a:solidFill>
                  <a:schemeClr val="tx1">
                    <a:lumMod val="65000"/>
                    <a:lumOff val="35000"/>
                  </a:schemeClr>
                </a:solidFill>
                <a:latin typeface="+mn-ea"/>
              </a:rPr>
              <a:t>PIE</a:t>
            </a:r>
            <a:r>
              <a:rPr lang="zh-CN" altLang="en-US" sz="2000" kern="100" dirty="0">
                <a:solidFill>
                  <a:schemeClr val="tx1">
                    <a:lumMod val="65000"/>
                    <a:lumOff val="35000"/>
                  </a:schemeClr>
                </a:solidFill>
                <a:latin typeface="+mn-ea"/>
              </a:rPr>
              <a:t>模块锁存</a:t>
            </a:r>
            <a:r>
              <a:rPr lang="en-US" altLang="zh-CN" sz="2000" kern="100" dirty="0">
                <a:solidFill>
                  <a:schemeClr val="tx1">
                    <a:lumMod val="65000"/>
                    <a:lumOff val="35000"/>
                  </a:schemeClr>
                </a:solidFill>
                <a:latin typeface="+mn-ea"/>
              </a:rPr>
              <a:t>WAKEINT</a:t>
            </a:r>
            <a:r>
              <a:rPr lang="zh-CN" altLang="en-US" sz="2000" kern="100" dirty="0">
                <a:solidFill>
                  <a:schemeClr val="tx1">
                    <a:lumMod val="65000"/>
                    <a:lumOff val="35000"/>
                  </a:schemeClr>
                </a:solidFill>
                <a:latin typeface="+mn-ea"/>
              </a:rPr>
              <a:t>中断，</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响应</a:t>
            </a:r>
            <a:r>
              <a:rPr lang="en-US" altLang="zh-CN" sz="2000" kern="100" dirty="0">
                <a:solidFill>
                  <a:schemeClr val="tx1">
                    <a:lumMod val="65000"/>
                    <a:lumOff val="35000"/>
                  </a:schemeClr>
                </a:solidFill>
                <a:latin typeface="+mn-ea"/>
              </a:rPr>
              <a:t>WAKEINT</a:t>
            </a:r>
            <a:r>
              <a:rPr lang="zh-CN" altLang="en-US" sz="2000" kern="100" dirty="0">
                <a:solidFill>
                  <a:schemeClr val="tx1">
                    <a:lumMod val="65000"/>
                    <a:lumOff val="35000"/>
                  </a:schemeClr>
                </a:solidFill>
                <a:latin typeface="+mn-ea"/>
              </a:rPr>
              <a:t>中断。</a:t>
            </a:r>
          </a:p>
          <a:p>
            <a:pPr algn="just">
              <a:lnSpc>
                <a:spcPct val="120000"/>
              </a:lnSpc>
            </a:pPr>
            <a:r>
              <a:rPr lang="en-US" altLang="zh-CN" sz="2000" kern="100" dirty="0" smtClean="0">
                <a:solidFill>
                  <a:schemeClr val="tx1">
                    <a:lumMod val="65000"/>
                    <a:lumOff val="35000"/>
                  </a:schemeClr>
                </a:solidFill>
                <a:latin typeface="+mn-ea"/>
              </a:rPr>
              <a:t>      3</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暂停模式</a:t>
            </a:r>
            <a:r>
              <a:rPr lang="en-US" altLang="zh-CN" sz="2000" kern="100" dirty="0">
                <a:solidFill>
                  <a:schemeClr val="tx1">
                    <a:lumMod val="65000"/>
                    <a:lumOff val="35000"/>
                  </a:schemeClr>
                </a:solidFill>
                <a:latin typeface="+mn-ea"/>
              </a:rPr>
              <a:t>(HALT)</a:t>
            </a:r>
            <a:r>
              <a:rPr lang="zh-CN" altLang="en-US" sz="2000" kern="100" dirty="0">
                <a:solidFill>
                  <a:schemeClr val="tx1">
                    <a:lumMod val="65000"/>
                    <a:lumOff val="35000"/>
                  </a:schemeClr>
                </a:solidFill>
                <a:latin typeface="+mn-ea"/>
              </a:rPr>
              <a:t>：把低功耗模块控制寄存器</a:t>
            </a:r>
            <a:r>
              <a:rPr lang="en-US" altLang="zh-CN" sz="2000" kern="100" dirty="0">
                <a:solidFill>
                  <a:schemeClr val="tx1">
                    <a:lumMod val="65000"/>
                    <a:lumOff val="35000"/>
                  </a:schemeClr>
                </a:solidFill>
                <a:latin typeface="+mn-ea"/>
              </a:rPr>
              <a:t>LPMCR[1:0]</a:t>
            </a:r>
            <a:r>
              <a:rPr lang="zh-CN" altLang="en-US" sz="2000" kern="100" dirty="0">
                <a:solidFill>
                  <a:schemeClr val="tx1">
                    <a:lumMod val="65000"/>
                    <a:lumOff val="35000"/>
                  </a:schemeClr>
                </a:solidFill>
                <a:latin typeface="+mn-ea"/>
              </a:rPr>
              <a:t>设置为</a:t>
            </a:r>
            <a:r>
              <a:rPr lang="en-US" altLang="zh-CN" sz="2000" kern="100" dirty="0">
                <a:solidFill>
                  <a:schemeClr val="tx1">
                    <a:lumMod val="65000"/>
                    <a:lumOff val="35000"/>
                  </a:schemeClr>
                </a:solidFill>
                <a:latin typeface="+mn-ea"/>
              </a:rPr>
              <a:t>1xb</a:t>
            </a:r>
            <a:r>
              <a:rPr lang="zh-CN" altLang="en-US" sz="2000" kern="100" dirty="0">
                <a:solidFill>
                  <a:schemeClr val="tx1">
                    <a:lumMod val="65000"/>
                    <a:lumOff val="35000"/>
                  </a:schemeClr>
                </a:solidFill>
                <a:latin typeface="+mn-ea"/>
              </a:rPr>
              <a:t>，可使器件进入</a:t>
            </a:r>
            <a:r>
              <a:rPr lang="en-US" altLang="zh-CN" sz="2000" kern="100" dirty="0">
                <a:solidFill>
                  <a:schemeClr val="tx1">
                    <a:lumMod val="65000"/>
                    <a:lumOff val="35000"/>
                  </a:schemeClr>
                </a:solidFill>
                <a:latin typeface="+mn-ea"/>
              </a:rPr>
              <a:t>HALT</a:t>
            </a:r>
            <a:r>
              <a:rPr lang="zh-CN" altLang="en-US" sz="2000" kern="100" dirty="0">
                <a:solidFill>
                  <a:schemeClr val="tx1">
                    <a:lumMod val="65000"/>
                    <a:lumOff val="35000"/>
                  </a:schemeClr>
                </a:solidFill>
                <a:latin typeface="+mn-ea"/>
              </a:rPr>
              <a:t>模式，这里</a:t>
            </a:r>
            <a:r>
              <a:rPr lang="en-US" altLang="zh-CN" sz="2000" kern="100" dirty="0">
                <a:solidFill>
                  <a:schemeClr val="tx1">
                    <a:lumMod val="65000"/>
                    <a:lumOff val="35000"/>
                  </a:schemeClr>
                </a:solidFill>
                <a:latin typeface="+mn-ea"/>
              </a:rPr>
              <a:t>x</a:t>
            </a:r>
            <a:r>
              <a:rPr lang="zh-CN" altLang="en-US" sz="2000" kern="100" dirty="0">
                <a:solidFill>
                  <a:schemeClr val="tx1">
                    <a:lumMod val="65000"/>
                    <a:lumOff val="35000"/>
                  </a:schemeClr>
                </a:solidFill>
                <a:latin typeface="+mn-ea"/>
              </a:rPr>
              <a:t>是指既可以是</a:t>
            </a:r>
            <a:r>
              <a:rPr lang="en-US" altLang="zh-CN" sz="2000" kern="100" dirty="0">
                <a:solidFill>
                  <a:schemeClr val="tx1">
                    <a:lumMod val="65000"/>
                    <a:lumOff val="35000"/>
                  </a:schemeClr>
                </a:solidFill>
                <a:latin typeface="+mn-ea"/>
              </a:rPr>
              <a:t>0</a:t>
            </a:r>
            <a:r>
              <a:rPr lang="zh-CN" altLang="en-US" sz="2000" kern="100" dirty="0">
                <a:solidFill>
                  <a:schemeClr val="tx1">
                    <a:lumMod val="65000"/>
                    <a:lumOff val="35000"/>
                  </a:schemeClr>
                </a:solidFill>
                <a:latin typeface="+mn-ea"/>
              </a:rPr>
              <a:t>，也可以是</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。在此模式下，器件所有的时钟信号都被禁止，内部振荡器、</a:t>
            </a:r>
            <a:r>
              <a:rPr lang="en-US" altLang="zh-CN" sz="2000" kern="100" dirty="0">
                <a:solidFill>
                  <a:schemeClr val="tx1">
                    <a:lumMod val="65000"/>
                    <a:lumOff val="35000"/>
                  </a:schemeClr>
                </a:solidFill>
                <a:latin typeface="+mn-ea"/>
              </a:rPr>
              <a:t>PLL</a:t>
            </a:r>
            <a:r>
              <a:rPr lang="zh-CN" altLang="en-US" sz="2000" kern="100" dirty="0">
                <a:solidFill>
                  <a:schemeClr val="tx1">
                    <a:lumMod val="65000"/>
                    <a:lumOff val="35000"/>
                  </a:schemeClr>
                </a:solidFill>
                <a:latin typeface="+mn-ea"/>
              </a:rPr>
              <a:t>及看门狗电路停止工作</a:t>
            </a:r>
            <a:r>
              <a:rPr lang="zh-CN" altLang="en-US" sz="2000" kern="100" dirty="0" smtClean="0">
                <a:solidFill>
                  <a:schemeClr val="tx1">
                    <a:lumMod val="65000"/>
                    <a:lumOff val="35000"/>
                  </a:schemeClr>
                </a:solidFill>
                <a:latin typeface="+mn-ea"/>
              </a:rPr>
              <a:t>。</a:t>
            </a:r>
            <a:endParaRPr lang="zh-CN" altLang="en-US" sz="2000" kern="100" dirty="0">
              <a:solidFill>
                <a:schemeClr val="tx1">
                  <a:lumMod val="65000"/>
                  <a:lumOff val="35000"/>
                </a:schemeClr>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各种时钟信号</a:t>
            </a:r>
            <a:r>
              <a:rPr lang="en-US" altLang="zh-CN" dirty="0" smtClean="0"/>
              <a:t>·</a:t>
            </a:r>
            <a:r>
              <a:rPr lang="zh-CN" altLang="en-US" dirty="0"/>
              <a:t>低功耗模式</a:t>
            </a:r>
          </a:p>
        </p:txBody>
      </p:sp>
      <mc:AlternateContent xmlns:mc="http://schemas.openxmlformats.org/markup-compatibility/2006" xmlns:a14="http://schemas.microsoft.com/office/drawing/2010/main">
        <mc:Choice Requires="a14">
          <p:sp>
            <p:nvSpPr>
              <p:cNvPr id="5" name="矩形 4"/>
              <p:cNvSpPr/>
              <p:nvPr/>
            </p:nvSpPr>
            <p:spPr>
              <a:xfrm>
                <a:off x="639559" y="843558"/>
                <a:ext cx="7864881" cy="1201739"/>
              </a:xfrm>
              <a:prstGeom prst="rect">
                <a:avLst/>
              </a:prstGeom>
            </p:spPr>
            <p:txBody>
              <a:bodyPr wrap="square">
                <a:spAutoFit/>
              </a:bodyPr>
              <a:lstStyle/>
              <a:p>
                <a:pPr algn="just">
                  <a:lnSpc>
                    <a:spcPct val="120000"/>
                  </a:lnSpc>
                </a:pPr>
                <a:r>
                  <a:rPr lang="zh-CN" altLang="en-US" sz="2000" kern="100" dirty="0" smtClean="0">
                    <a:solidFill>
                      <a:schemeClr val="tx1">
                        <a:lumMod val="65000"/>
                        <a:lumOff val="35000"/>
                      </a:schemeClr>
                    </a:solidFill>
                    <a:latin typeface="+mn-ea"/>
                  </a:rPr>
                  <a:t>      复位</a:t>
                </a:r>
                <a14:m>
                  <m:oMath xmlns:m="http://schemas.openxmlformats.org/officeDocument/2006/math">
                    <m:acc>
                      <m:accPr>
                        <m:chr m:val="̅"/>
                        <m:ctrlPr>
                          <a:rPr lang="zh-CN" altLang="en-US" sz="2000" i="1" kern="100" smtClean="0">
                            <a:solidFill>
                              <a:schemeClr val="tx1">
                                <a:lumMod val="65000"/>
                                <a:lumOff val="35000"/>
                              </a:schemeClr>
                            </a:solidFill>
                            <a:latin typeface="Cambria Math" panose="02040503050406030204" pitchFamily="18" charset="0"/>
                          </a:rPr>
                        </m:ctrlPr>
                      </m:accPr>
                      <m:e>
                        <m:r>
                          <m:rPr>
                            <m:sty m:val="p"/>
                          </m:rPr>
                          <a:rPr lang="en-US" altLang="zh-CN" sz="2000" b="0" i="0" kern="100" smtClean="0">
                            <a:solidFill>
                              <a:schemeClr val="tx1">
                                <a:lumMod val="65000"/>
                                <a:lumOff val="35000"/>
                              </a:schemeClr>
                            </a:solidFill>
                            <a:latin typeface="Cambria Math" panose="02040503050406030204" pitchFamily="18" charset="0"/>
                          </a:rPr>
                          <m:t>XRS</m:t>
                        </m:r>
                      </m:e>
                    </m:acc>
                  </m:oMath>
                </a14:m>
                <a:r>
                  <a:rPr lang="zh-CN" altLang="en-US" sz="2000" kern="100" dirty="0" smtClean="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GPIO </a:t>
                </a:r>
                <a:r>
                  <a:rPr lang="en-US" altLang="zh-CN" sz="2000" kern="100" dirty="0" err="1">
                    <a:solidFill>
                      <a:schemeClr val="tx1">
                        <a:lumMod val="65000"/>
                        <a:lumOff val="35000"/>
                      </a:schemeClr>
                    </a:solidFill>
                    <a:latin typeface="+mn-ea"/>
                  </a:rPr>
                  <a:t>PortA</a:t>
                </a:r>
                <a:r>
                  <a:rPr lang="zh-CN" altLang="en-US" sz="2000" kern="100" dirty="0">
                    <a:solidFill>
                      <a:schemeClr val="tx1">
                        <a:lumMod val="65000"/>
                        <a:lumOff val="35000"/>
                      </a:schemeClr>
                    </a:solidFill>
                    <a:latin typeface="+mn-ea"/>
                  </a:rPr>
                  <a:t>和仿真器的信号能够从</a:t>
                </a:r>
                <a:r>
                  <a:rPr lang="en-US" altLang="zh-CN" sz="2000" kern="100" dirty="0">
                    <a:solidFill>
                      <a:schemeClr val="tx1">
                        <a:lumMod val="65000"/>
                        <a:lumOff val="35000"/>
                      </a:schemeClr>
                    </a:solidFill>
                    <a:latin typeface="+mn-ea"/>
                  </a:rPr>
                  <a:t>HALT</a:t>
                </a:r>
                <a:r>
                  <a:rPr lang="zh-CN" altLang="en-US" sz="2000" kern="100" dirty="0">
                    <a:solidFill>
                      <a:schemeClr val="tx1">
                        <a:lumMod val="65000"/>
                        <a:lumOff val="35000"/>
                      </a:schemeClr>
                    </a:solidFill>
                    <a:latin typeface="+mn-ea"/>
                  </a:rPr>
                  <a:t>方式唤醒</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。在</a:t>
                </a:r>
                <a:r>
                  <a:rPr lang="en-US" altLang="zh-CN" sz="2000" kern="100" dirty="0">
                    <a:solidFill>
                      <a:schemeClr val="tx1">
                        <a:lumMod val="65000"/>
                        <a:lumOff val="35000"/>
                      </a:schemeClr>
                    </a:solidFill>
                    <a:latin typeface="+mn-ea"/>
                  </a:rPr>
                  <a:t>STANDBY</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HALT</a:t>
                </a:r>
                <a:r>
                  <a:rPr lang="zh-CN" altLang="en-US" sz="2000" kern="100" dirty="0">
                    <a:solidFill>
                      <a:schemeClr val="tx1">
                        <a:lumMod val="65000"/>
                        <a:lumOff val="35000"/>
                      </a:schemeClr>
                    </a:solidFill>
                    <a:latin typeface="+mn-ea"/>
                  </a:rPr>
                  <a:t>模式时，虽然</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输入时钟</a:t>
                </a:r>
                <a:r>
                  <a:rPr lang="en-US" altLang="zh-CN" sz="2000" kern="100" dirty="0">
                    <a:solidFill>
                      <a:schemeClr val="tx1">
                        <a:lumMod val="65000"/>
                        <a:lumOff val="35000"/>
                      </a:schemeClr>
                    </a:solidFill>
                    <a:latin typeface="+mn-ea"/>
                  </a:rPr>
                  <a:t>CLKIN</a:t>
                </a:r>
                <a:r>
                  <a:rPr lang="zh-CN" altLang="en-US" sz="2000" kern="100" dirty="0">
                    <a:solidFill>
                      <a:schemeClr val="tx1">
                        <a:lumMod val="65000"/>
                        <a:lumOff val="35000"/>
                      </a:schemeClr>
                    </a:solidFill>
                    <a:latin typeface="+mn-ea"/>
                  </a:rPr>
                  <a:t>被关闭，仿真调试的</a:t>
                </a:r>
                <a:r>
                  <a:rPr lang="en-US" altLang="zh-CN" sz="2000" kern="100" dirty="0">
                    <a:solidFill>
                      <a:schemeClr val="tx1">
                        <a:lumMod val="65000"/>
                        <a:lumOff val="35000"/>
                      </a:schemeClr>
                    </a:solidFill>
                    <a:latin typeface="+mn-ea"/>
                  </a:rPr>
                  <a:t>JTAG</a:t>
                </a:r>
                <a:r>
                  <a:rPr lang="zh-CN" altLang="en-US" sz="2000" kern="100" dirty="0">
                    <a:solidFill>
                      <a:schemeClr val="tx1">
                        <a:lumMod val="65000"/>
                        <a:lumOff val="35000"/>
                      </a:schemeClr>
                    </a:solidFill>
                    <a:latin typeface="+mn-ea"/>
                  </a:rPr>
                  <a:t>端口仍可正常工作。</a:t>
                </a:r>
              </a:p>
            </p:txBody>
          </p:sp>
        </mc:Choice>
        <mc:Fallback xmlns="">
          <p:sp>
            <p:nvSpPr>
              <p:cNvPr id="5" name="矩形 4"/>
              <p:cNvSpPr>
                <a:spLocks noRot="1" noChangeAspect="1" noMove="1" noResize="1" noEditPoints="1" noAdjustHandles="1" noChangeArrowheads="1" noChangeShapeType="1" noTextEdit="1"/>
              </p:cNvSpPr>
              <p:nvPr/>
            </p:nvSpPr>
            <p:spPr>
              <a:xfrm>
                <a:off x="639559" y="843558"/>
                <a:ext cx="7864881" cy="1201739"/>
              </a:xfrm>
              <a:prstGeom prst="rect">
                <a:avLst/>
              </a:prstGeom>
              <a:blipFill>
                <a:blip r:embed="rId3"/>
                <a:stretch>
                  <a:fillRect l="-853" r="-3953" b="-5051"/>
                </a:stretch>
              </a:blipFill>
            </p:spPr>
            <p:txBody>
              <a:bodyPr/>
              <a:lstStyle/>
              <a:p>
                <a:r>
                  <a:rPr lang="zh-CN" altLang="en-US">
                    <a:noFill/>
                  </a:rPr>
                  <a:t> </a:t>
                </a:r>
              </a:p>
            </p:txBody>
          </p:sp>
        </mc:Fallback>
      </mc:AlternateContent>
      <p:graphicFrame>
        <p:nvGraphicFramePr>
          <p:cNvPr id="3" name="表格 2"/>
          <p:cNvGraphicFramePr>
            <a:graphicFrameLocks noGrp="1"/>
          </p:cNvGraphicFramePr>
          <p:nvPr>
            <p:extLst>
              <p:ext uri="{D42A27DB-BD31-4B8C-83A1-F6EECF244321}">
                <p14:modId xmlns:p14="http://schemas.microsoft.com/office/powerpoint/2010/main" val="155071691"/>
              </p:ext>
            </p:extLst>
          </p:nvPr>
        </p:nvGraphicFramePr>
        <p:xfrm>
          <a:off x="1115617" y="1995686"/>
          <a:ext cx="6912768" cy="2633599"/>
        </p:xfrm>
        <a:graphic>
          <a:graphicData uri="http://schemas.openxmlformats.org/drawingml/2006/table">
            <a:tbl>
              <a:tblPr>
                <a:tableStyleId>{5C22544A-7EE6-4342-B048-85BDC9FD1C3A}</a:tableStyleId>
              </a:tblPr>
              <a:tblGrid>
                <a:gridCol w="1036949">
                  <a:extLst>
                    <a:ext uri="{9D8B030D-6E8A-4147-A177-3AD203B41FA5}">
                      <a16:colId xmlns:a16="http://schemas.microsoft.com/office/drawing/2014/main" val="20000"/>
                    </a:ext>
                  </a:extLst>
                </a:gridCol>
                <a:gridCol w="1032416">
                  <a:extLst>
                    <a:ext uri="{9D8B030D-6E8A-4147-A177-3AD203B41FA5}">
                      <a16:colId xmlns:a16="http://schemas.microsoft.com/office/drawing/2014/main" val="20001"/>
                    </a:ext>
                  </a:extLst>
                </a:gridCol>
                <a:gridCol w="1471619">
                  <a:extLst>
                    <a:ext uri="{9D8B030D-6E8A-4147-A177-3AD203B41FA5}">
                      <a16:colId xmlns:a16="http://schemas.microsoft.com/office/drawing/2014/main" val="20002"/>
                    </a:ext>
                  </a:extLst>
                </a:gridCol>
                <a:gridCol w="674764">
                  <a:extLst>
                    <a:ext uri="{9D8B030D-6E8A-4147-A177-3AD203B41FA5}">
                      <a16:colId xmlns:a16="http://schemas.microsoft.com/office/drawing/2014/main" val="20003"/>
                    </a:ext>
                  </a:extLst>
                </a:gridCol>
                <a:gridCol w="1089995">
                  <a:extLst>
                    <a:ext uri="{9D8B030D-6E8A-4147-A177-3AD203B41FA5}">
                      <a16:colId xmlns:a16="http://schemas.microsoft.com/office/drawing/2014/main" val="20004"/>
                    </a:ext>
                  </a:extLst>
                </a:gridCol>
                <a:gridCol w="1607025">
                  <a:extLst>
                    <a:ext uri="{9D8B030D-6E8A-4147-A177-3AD203B41FA5}">
                      <a16:colId xmlns:a16="http://schemas.microsoft.com/office/drawing/2014/main" val="20005"/>
                    </a:ext>
                  </a:extLst>
                </a:gridCol>
              </a:tblGrid>
              <a:tr h="310896">
                <a:tc>
                  <a:txBody>
                    <a:bodyPr/>
                    <a:lstStyle/>
                    <a:p>
                      <a:pPr marL="0" marR="0" algn="ctr">
                        <a:lnSpc>
                          <a:spcPct val="120000"/>
                        </a:lnSpc>
                        <a:spcBef>
                          <a:spcPts val="0"/>
                        </a:spcBef>
                        <a:spcAft>
                          <a:spcPts val="0"/>
                        </a:spcAft>
                      </a:pPr>
                      <a:r>
                        <a:rPr lang="zh-CN" altLang="en-US" sz="1200" kern="100" dirty="0">
                          <a:effectLst/>
                          <a:latin typeface="+mn-ea"/>
                          <a:ea typeface="+mn-ea"/>
                        </a:rPr>
                        <a:t>模式</a:t>
                      </a:r>
                    </a:p>
                  </a:txBody>
                  <a:tcPr marL="68580" marR="68580"/>
                </a:tc>
                <a:tc>
                  <a:txBody>
                    <a:bodyPr/>
                    <a:lstStyle/>
                    <a:p>
                      <a:pPr marL="0" marR="0" algn="ctr">
                        <a:lnSpc>
                          <a:spcPct val="120000"/>
                        </a:lnSpc>
                        <a:spcBef>
                          <a:spcPts val="0"/>
                        </a:spcBef>
                        <a:spcAft>
                          <a:spcPts val="0"/>
                        </a:spcAft>
                      </a:pPr>
                      <a:r>
                        <a:rPr lang="en-US" sz="1200" kern="100">
                          <a:effectLst/>
                          <a:latin typeface="+mn-ea"/>
                          <a:ea typeface="+mn-ea"/>
                        </a:rPr>
                        <a:t>LPMCR(1:0)</a:t>
                      </a:r>
                    </a:p>
                  </a:txBody>
                  <a:tcPr marL="68580" marR="68580"/>
                </a:tc>
                <a:tc>
                  <a:txBody>
                    <a:bodyPr/>
                    <a:lstStyle/>
                    <a:p>
                      <a:pPr marL="0" marR="0" algn="ctr">
                        <a:lnSpc>
                          <a:spcPct val="120000"/>
                        </a:lnSpc>
                        <a:spcBef>
                          <a:spcPts val="0"/>
                        </a:spcBef>
                        <a:spcAft>
                          <a:spcPts val="0"/>
                        </a:spcAft>
                      </a:pPr>
                      <a:r>
                        <a:rPr lang="en-US" sz="1200" kern="100">
                          <a:effectLst/>
                          <a:latin typeface="+mn-ea"/>
                          <a:ea typeface="+mn-ea"/>
                        </a:rPr>
                        <a:t>OSCCLK</a:t>
                      </a:r>
                    </a:p>
                  </a:txBody>
                  <a:tcPr marL="68580" marR="68580"/>
                </a:tc>
                <a:tc>
                  <a:txBody>
                    <a:bodyPr/>
                    <a:lstStyle/>
                    <a:p>
                      <a:pPr marL="0" marR="0" algn="ctr">
                        <a:lnSpc>
                          <a:spcPct val="120000"/>
                        </a:lnSpc>
                        <a:spcBef>
                          <a:spcPts val="0"/>
                        </a:spcBef>
                        <a:spcAft>
                          <a:spcPts val="0"/>
                        </a:spcAft>
                      </a:pPr>
                      <a:r>
                        <a:rPr lang="en-US" sz="1200" kern="100">
                          <a:effectLst/>
                          <a:latin typeface="+mn-ea"/>
                          <a:ea typeface="+mn-ea"/>
                        </a:rPr>
                        <a:t>CLKIN</a:t>
                      </a:r>
                    </a:p>
                  </a:txBody>
                  <a:tcPr marL="68580" marR="68580"/>
                </a:tc>
                <a:tc>
                  <a:txBody>
                    <a:bodyPr/>
                    <a:lstStyle/>
                    <a:p>
                      <a:pPr marL="0" marR="0" algn="ctr">
                        <a:lnSpc>
                          <a:spcPct val="120000"/>
                        </a:lnSpc>
                        <a:spcBef>
                          <a:spcPts val="0"/>
                        </a:spcBef>
                        <a:spcAft>
                          <a:spcPts val="0"/>
                        </a:spcAft>
                      </a:pPr>
                      <a:r>
                        <a:rPr lang="en-US" sz="1200" kern="100">
                          <a:effectLst/>
                          <a:latin typeface="+mn-ea"/>
                          <a:ea typeface="+mn-ea"/>
                        </a:rPr>
                        <a:t>SYSCLKOUT</a:t>
                      </a:r>
                    </a:p>
                  </a:txBody>
                  <a:tcPr marL="68580" marR="68580"/>
                </a:tc>
                <a:tc>
                  <a:txBody>
                    <a:bodyPr/>
                    <a:lstStyle/>
                    <a:p>
                      <a:pPr marL="0" marR="0" algn="ctr">
                        <a:lnSpc>
                          <a:spcPct val="120000"/>
                        </a:lnSpc>
                        <a:spcBef>
                          <a:spcPts val="0"/>
                        </a:spcBef>
                        <a:spcAft>
                          <a:spcPts val="0"/>
                        </a:spcAft>
                      </a:pPr>
                      <a:r>
                        <a:rPr lang="zh-CN" altLang="en-US" sz="1200" kern="100">
                          <a:effectLst/>
                          <a:latin typeface="+mn-ea"/>
                          <a:ea typeface="+mn-ea"/>
                        </a:rPr>
                        <a:t>退出方式</a:t>
                      </a:r>
                    </a:p>
                  </a:txBody>
                  <a:tcPr marL="68580" marR="68580"/>
                </a:tc>
                <a:extLst>
                  <a:ext uri="{0D108BD9-81ED-4DB2-BD59-A6C34878D82A}">
                    <a16:rowId xmlns:a16="http://schemas.microsoft.com/office/drawing/2014/main" val="10000"/>
                  </a:ext>
                </a:extLst>
              </a:tr>
              <a:tr h="310896">
                <a:tc>
                  <a:txBody>
                    <a:bodyPr/>
                    <a:lstStyle/>
                    <a:p>
                      <a:pPr marL="0" marR="0" algn="ctr">
                        <a:lnSpc>
                          <a:spcPct val="120000"/>
                        </a:lnSpc>
                        <a:spcBef>
                          <a:spcPts val="0"/>
                        </a:spcBef>
                        <a:spcAft>
                          <a:spcPts val="0"/>
                        </a:spcAft>
                      </a:pPr>
                      <a:r>
                        <a:rPr lang="zh-CN" altLang="en-US" sz="1200" kern="100" dirty="0">
                          <a:effectLst/>
                          <a:latin typeface="+mn-ea"/>
                          <a:ea typeface="+mn-ea"/>
                        </a:rPr>
                        <a:t>正常</a:t>
                      </a:r>
                    </a:p>
                  </a:txBody>
                  <a:tcPr marL="68580" marR="68580"/>
                </a:tc>
                <a:tc>
                  <a:txBody>
                    <a:bodyPr/>
                    <a:lstStyle/>
                    <a:p>
                      <a:pPr marL="0" marR="0" algn="ctr">
                        <a:lnSpc>
                          <a:spcPct val="120000"/>
                        </a:lnSpc>
                        <a:spcBef>
                          <a:spcPts val="0"/>
                        </a:spcBef>
                        <a:spcAft>
                          <a:spcPts val="0"/>
                        </a:spcAft>
                      </a:pPr>
                      <a:r>
                        <a:rPr lang="en-US" sz="1200" kern="100" dirty="0">
                          <a:effectLst/>
                          <a:latin typeface="+mn-ea"/>
                          <a:ea typeface="+mn-ea"/>
                        </a:rPr>
                        <a:t>X，X</a:t>
                      </a:r>
                    </a:p>
                  </a:txBody>
                  <a:tcPr marL="68580" marR="68580"/>
                </a:tc>
                <a:tc>
                  <a:txBody>
                    <a:bodyPr/>
                    <a:lstStyle/>
                    <a:p>
                      <a:pPr marL="0" marR="0" algn="ctr">
                        <a:lnSpc>
                          <a:spcPct val="120000"/>
                        </a:lnSpc>
                        <a:spcBef>
                          <a:spcPts val="0"/>
                        </a:spcBef>
                        <a:spcAft>
                          <a:spcPts val="0"/>
                        </a:spcAft>
                      </a:pPr>
                      <a:r>
                        <a:rPr lang="zh-CN" altLang="en-US" sz="1200" kern="100">
                          <a:effectLst/>
                          <a:latin typeface="+mn-ea"/>
                          <a:ea typeface="+mn-ea"/>
                        </a:rPr>
                        <a:t>开</a:t>
                      </a:r>
                    </a:p>
                  </a:txBody>
                  <a:tcPr marL="68580" marR="68580"/>
                </a:tc>
                <a:tc>
                  <a:txBody>
                    <a:bodyPr/>
                    <a:lstStyle/>
                    <a:p>
                      <a:pPr marL="0" marR="0" algn="ctr">
                        <a:lnSpc>
                          <a:spcPct val="120000"/>
                        </a:lnSpc>
                        <a:spcBef>
                          <a:spcPts val="0"/>
                        </a:spcBef>
                        <a:spcAft>
                          <a:spcPts val="0"/>
                        </a:spcAft>
                      </a:pPr>
                      <a:r>
                        <a:rPr lang="zh-CN" altLang="en-US" sz="1200" kern="100">
                          <a:effectLst/>
                          <a:latin typeface="+mn-ea"/>
                          <a:ea typeface="+mn-ea"/>
                        </a:rPr>
                        <a:t>开</a:t>
                      </a:r>
                    </a:p>
                  </a:txBody>
                  <a:tcPr marL="68580" marR="68580"/>
                </a:tc>
                <a:tc>
                  <a:txBody>
                    <a:bodyPr/>
                    <a:lstStyle/>
                    <a:p>
                      <a:pPr marL="0" marR="0" algn="ctr">
                        <a:lnSpc>
                          <a:spcPct val="120000"/>
                        </a:lnSpc>
                        <a:spcBef>
                          <a:spcPts val="0"/>
                        </a:spcBef>
                        <a:spcAft>
                          <a:spcPts val="0"/>
                        </a:spcAft>
                      </a:pPr>
                      <a:r>
                        <a:rPr lang="zh-CN" altLang="en-US" sz="1200" kern="100">
                          <a:effectLst/>
                          <a:latin typeface="+mn-ea"/>
                          <a:ea typeface="+mn-ea"/>
                        </a:rPr>
                        <a:t>开</a:t>
                      </a:r>
                    </a:p>
                  </a:txBody>
                  <a:tcPr marL="68580" marR="68580"/>
                </a:tc>
                <a:tc>
                  <a:txBody>
                    <a:bodyPr/>
                    <a:lstStyle/>
                    <a:p>
                      <a:pPr marL="0" marR="0" algn="just">
                        <a:lnSpc>
                          <a:spcPct val="120000"/>
                        </a:lnSpc>
                        <a:spcBef>
                          <a:spcPts val="0"/>
                        </a:spcBef>
                        <a:spcAft>
                          <a:spcPts val="0"/>
                        </a:spcAft>
                      </a:pPr>
                      <a:r>
                        <a:rPr lang="zh-CN" altLang="en-US" sz="1200" kern="100">
                          <a:effectLst/>
                          <a:latin typeface="+mn-ea"/>
                          <a:ea typeface="+mn-ea"/>
                        </a:rPr>
                        <a:t> </a:t>
                      </a:r>
                    </a:p>
                  </a:txBody>
                  <a:tcPr marL="68580" marR="68580"/>
                </a:tc>
                <a:extLst>
                  <a:ext uri="{0D108BD9-81ED-4DB2-BD59-A6C34878D82A}">
                    <a16:rowId xmlns:a16="http://schemas.microsoft.com/office/drawing/2014/main" val="10001"/>
                  </a:ext>
                </a:extLst>
              </a:tr>
              <a:tr h="530352">
                <a:tc>
                  <a:txBody>
                    <a:bodyPr/>
                    <a:lstStyle/>
                    <a:p>
                      <a:pPr marL="0" marR="0" algn="ctr">
                        <a:lnSpc>
                          <a:spcPct val="120000"/>
                        </a:lnSpc>
                        <a:spcBef>
                          <a:spcPts val="0"/>
                        </a:spcBef>
                        <a:spcAft>
                          <a:spcPts val="0"/>
                        </a:spcAft>
                      </a:pPr>
                      <a:r>
                        <a:rPr lang="zh-CN" altLang="en-US" sz="1200" kern="100" dirty="0" smtClean="0">
                          <a:effectLst/>
                          <a:latin typeface="+mn-ea"/>
                          <a:ea typeface="+mn-ea"/>
                        </a:rPr>
                        <a:t>空闲</a:t>
                      </a:r>
                    </a:p>
                    <a:p>
                      <a:pPr marL="0" marR="0" algn="ctr">
                        <a:lnSpc>
                          <a:spcPct val="120000"/>
                        </a:lnSpc>
                        <a:spcBef>
                          <a:spcPts val="0"/>
                        </a:spcBef>
                        <a:spcAft>
                          <a:spcPts val="0"/>
                        </a:spcAft>
                      </a:pPr>
                      <a:r>
                        <a:rPr lang="en-US" sz="1200" kern="100" dirty="0" smtClean="0">
                          <a:effectLst/>
                          <a:latin typeface="+mn-ea"/>
                          <a:ea typeface="+mn-ea"/>
                        </a:rPr>
                        <a:t>IDLE</a:t>
                      </a:r>
                      <a:endParaRPr lang="en-US" sz="1200" kern="100" dirty="0">
                        <a:effectLst/>
                        <a:latin typeface="+mn-ea"/>
                        <a:ea typeface="+mn-ea"/>
                      </a:endParaRPr>
                    </a:p>
                  </a:txBody>
                  <a:tcPr marL="68580" marR="68580"/>
                </a:tc>
                <a:tc>
                  <a:txBody>
                    <a:bodyPr/>
                    <a:lstStyle/>
                    <a:p>
                      <a:pPr marL="0" marR="0" algn="ctr">
                        <a:lnSpc>
                          <a:spcPct val="120000"/>
                        </a:lnSpc>
                        <a:spcBef>
                          <a:spcPts val="0"/>
                        </a:spcBef>
                        <a:spcAft>
                          <a:spcPts val="0"/>
                        </a:spcAft>
                      </a:pPr>
                      <a:r>
                        <a:rPr lang="en-US" altLang="zh-CN" sz="1200" kern="100" dirty="0">
                          <a:effectLst/>
                          <a:latin typeface="+mn-ea"/>
                          <a:ea typeface="+mn-ea"/>
                        </a:rPr>
                        <a:t>0</a:t>
                      </a:r>
                      <a:r>
                        <a:rPr lang="zh-CN" altLang="en-US" sz="1200" kern="100" dirty="0">
                          <a:effectLst/>
                          <a:latin typeface="+mn-ea"/>
                          <a:ea typeface="+mn-ea"/>
                        </a:rPr>
                        <a:t>，</a:t>
                      </a:r>
                      <a:r>
                        <a:rPr lang="en-US" altLang="zh-CN" sz="1200" kern="100" dirty="0">
                          <a:effectLst/>
                          <a:latin typeface="+mn-ea"/>
                          <a:ea typeface="+mn-ea"/>
                        </a:rPr>
                        <a:t>0</a:t>
                      </a:r>
                      <a:endParaRPr lang="zh-CN" altLang="en-US" sz="1200" kern="100" dirty="0">
                        <a:effectLst/>
                        <a:latin typeface="+mn-ea"/>
                        <a:ea typeface="+mn-ea"/>
                      </a:endParaRPr>
                    </a:p>
                  </a:txBody>
                  <a:tcPr marL="68580" marR="68580"/>
                </a:tc>
                <a:tc>
                  <a:txBody>
                    <a:bodyPr/>
                    <a:lstStyle/>
                    <a:p>
                      <a:pPr marL="0" marR="0" algn="ctr">
                        <a:lnSpc>
                          <a:spcPct val="120000"/>
                        </a:lnSpc>
                        <a:spcBef>
                          <a:spcPts val="0"/>
                        </a:spcBef>
                        <a:spcAft>
                          <a:spcPts val="0"/>
                        </a:spcAft>
                      </a:pPr>
                      <a:r>
                        <a:rPr lang="zh-CN" altLang="en-US" sz="1200" kern="100" dirty="0">
                          <a:effectLst/>
                          <a:latin typeface="+mn-ea"/>
                          <a:ea typeface="+mn-ea"/>
                        </a:rPr>
                        <a:t>开</a:t>
                      </a:r>
                    </a:p>
                  </a:txBody>
                  <a:tcPr marL="68580" marR="68580"/>
                </a:tc>
                <a:tc>
                  <a:txBody>
                    <a:bodyPr/>
                    <a:lstStyle/>
                    <a:p>
                      <a:pPr marL="0" marR="0" algn="ctr">
                        <a:lnSpc>
                          <a:spcPct val="120000"/>
                        </a:lnSpc>
                        <a:spcBef>
                          <a:spcPts val="0"/>
                        </a:spcBef>
                        <a:spcAft>
                          <a:spcPts val="0"/>
                        </a:spcAft>
                      </a:pPr>
                      <a:r>
                        <a:rPr lang="zh-CN" altLang="en-US" sz="1200" kern="100">
                          <a:effectLst/>
                          <a:latin typeface="+mn-ea"/>
                          <a:ea typeface="+mn-ea"/>
                        </a:rPr>
                        <a:t>开</a:t>
                      </a:r>
                    </a:p>
                  </a:txBody>
                  <a:tcPr marL="68580" marR="68580"/>
                </a:tc>
                <a:tc>
                  <a:txBody>
                    <a:bodyPr/>
                    <a:lstStyle/>
                    <a:p>
                      <a:pPr marL="0" marR="0" algn="ctr">
                        <a:lnSpc>
                          <a:spcPct val="120000"/>
                        </a:lnSpc>
                        <a:spcBef>
                          <a:spcPts val="0"/>
                        </a:spcBef>
                        <a:spcAft>
                          <a:spcPts val="0"/>
                        </a:spcAft>
                      </a:pPr>
                      <a:r>
                        <a:rPr lang="zh-CN" altLang="en-US" sz="1200" kern="100">
                          <a:effectLst/>
                          <a:latin typeface="+mn-ea"/>
                          <a:ea typeface="+mn-ea"/>
                        </a:rPr>
                        <a:t>开</a:t>
                      </a:r>
                    </a:p>
                  </a:txBody>
                  <a:tcPr marL="68580" marR="68580"/>
                </a:tc>
                <a:tc>
                  <a:txBody>
                    <a:bodyPr/>
                    <a:lstStyle/>
                    <a:p>
                      <a:endParaRPr lang="zh-CN"/>
                    </a:p>
                  </a:txBody>
                  <a:tcPr marL="68580" marR="68580">
                    <a:blipFill>
                      <a:blip r:embed="rId4"/>
                      <a:stretch>
                        <a:fillRect l="-330303" t="-118391" r="-1136" b="-285057"/>
                      </a:stretch>
                    </a:blipFill>
                  </a:tcPr>
                </a:tc>
                <a:extLst>
                  <a:ext uri="{0D108BD9-81ED-4DB2-BD59-A6C34878D82A}">
                    <a16:rowId xmlns:a16="http://schemas.microsoft.com/office/drawing/2014/main" val="10002"/>
                  </a:ext>
                </a:extLst>
              </a:tr>
              <a:tr h="731647">
                <a:tc>
                  <a:txBody>
                    <a:bodyPr/>
                    <a:lstStyle/>
                    <a:p>
                      <a:pPr marL="0" marR="0" algn="ctr">
                        <a:lnSpc>
                          <a:spcPct val="120000"/>
                        </a:lnSpc>
                        <a:spcBef>
                          <a:spcPts val="0"/>
                        </a:spcBef>
                        <a:spcAft>
                          <a:spcPts val="0"/>
                        </a:spcAft>
                      </a:pPr>
                      <a:r>
                        <a:rPr lang="zh-CN" altLang="en-US" sz="1200" kern="100" dirty="0" smtClean="0">
                          <a:effectLst/>
                          <a:latin typeface="+mn-ea"/>
                          <a:ea typeface="+mn-ea"/>
                        </a:rPr>
                        <a:t>备用</a:t>
                      </a:r>
                    </a:p>
                    <a:p>
                      <a:pPr marL="0" marR="0" algn="ctr">
                        <a:lnSpc>
                          <a:spcPct val="120000"/>
                        </a:lnSpc>
                        <a:spcBef>
                          <a:spcPts val="0"/>
                        </a:spcBef>
                        <a:spcAft>
                          <a:spcPts val="0"/>
                        </a:spcAft>
                      </a:pPr>
                      <a:r>
                        <a:rPr lang="en-US" sz="1200" kern="100" dirty="0" smtClean="0">
                          <a:effectLst/>
                          <a:latin typeface="+mn-ea"/>
                          <a:ea typeface="+mn-ea"/>
                        </a:rPr>
                        <a:t>STANDBY</a:t>
                      </a:r>
                      <a:endParaRPr lang="en-US" sz="1200" kern="100" dirty="0">
                        <a:effectLst/>
                        <a:latin typeface="+mn-ea"/>
                        <a:ea typeface="+mn-ea"/>
                      </a:endParaRPr>
                    </a:p>
                  </a:txBody>
                  <a:tcPr marL="68580" marR="68580"/>
                </a:tc>
                <a:tc>
                  <a:txBody>
                    <a:bodyPr/>
                    <a:lstStyle/>
                    <a:p>
                      <a:pPr marL="0" marR="0" algn="ctr">
                        <a:lnSpc>
                          <a:spcPct val="120000"/>
                        </a:lnSpc>
                        <a:spcBef>
                          <a:spcPts val="0"/>
                        </a:spcBef>
                        <a:spcAft>
                          <a:spcPts val="0"/>
                        </a:spcAft>
                      </a:pPr>
                      <a:r>
                        <a:rPr lang="en-US" altLang="zh-CN" sz="1200" kern="100" dirty="0">
                          <a:effectLst/>
                          <a:latin typeface="+mn-ea"/>
                          <a:ea typeface="+mn-ea"/>
                        </a:rPr>
                        <a:t>0</a:t>
                      </a:r>
                      <a:r>
                        <a:rPr lang="zh-CN" altLang="en-US" sz="1200" kern="100" dirty="0">
                          <a:effectLst/>
                          <a:latin typeface="+mn-ea"/>
                          <a:ea typeface="+mn-ea"/>
                        </a:rPr>
                        <a:t>，</a:t>
                      </a:r>
                      <a:r>
                        <a:rPr lang="en-US" altLang="zh-CN" sz="1200" kern="100" dirty="0">
                          <a:effectLst/>
                          <a:latin typeface="+mn-ea"/>
                          <a:ea typeface="+mn-ea"/>
                        </a:rPr>
                        <a:t>1</a:t>
                      </a:r>
                      <a:endParaRPr lang="zh-CN" altLang="en-US" sz="1200" kern="100" dirty="0">
                        <a:effectLst/>
                        <a:latin typeface="+mn-ea"/>
                        <a:ea typeface="+mn-ea"/>
                      </a:endParaRPr>
                    </a:p>
                  </a:txBody>
                  <a:tcPr marL="68580" marR="68580"/>
                </a:tc>
                <a:tc>
                  <a:txBody>
                    <a:bodyPr/>
                    <a:lstStyle/>
                    <a:p>
                      <a:pPr marL="0" marR="0" algn="ctr">
                        <a:lnSpc>
                          <a:spcPct val="120000"/>
                        </a:lnSpc>
                        <a:spcBef>
                          <a:spcPts val="0"/>
                        </a:spcBef>
                        <a:spcAft>
                          <a:spcPts val="0"/>
                        </a:spcAft>
                      </a:pPr>
                      <a:r>
                        <a:rPr lang="zh-CN" altLang="en-US" sz="1200" kern="100" dirty="0">
                          <a:effectLst/>
                          <a:latin typeface="+mn-ea"/>
                          <a:ea typeface="+mn-ea"/>
                        </a:rPr>
                        <a:t>开</a:t>
                      </a:r>
                    </a:p>
                    <a:p>
                      <a:pPr marL="0" marR="0" algn="ctr">
                        <a:lnSpc>
                          <a:spcPct val="120000"/>
                        </a:lnSpc>
                        <a:spcBef>
                          <a:spcPts val="0"/>
                        </a:spcBef>
                        <a:spcAft>
                          <a:spcPts val="0"/>
                        </a:spcAft>
                      </a:pPr>
                      <a:r>
                        <a:rPr lang="en-US" altLang="zh-CN" sz="1200" kern="100" dirty="0">
                          <a:effectLst/>
                          <a:latin typeface="+mn-ea"/>
                          <a:ea typeface="+mn-ea"/>
                        </a:rPr>
                        <a:t>(</a:t>
                      </a:r>
                      <a:r>
                        <a:rPr lang="zh-CN" altLang="en-US" sz="1200" kern="100" dirty="0">
                          <a:effectLst/>
                          <a:latin typeface="+mn-ea"/>
                          <a:ea typeface="+mn-ea"/>
                        </a:rPr>
                        <a:t>看门狗仍在运行</a:t>
                      </a:r>
                      <a:r>
                        <a:rPr lang="en-US" altLang="zh-CN" sz="1200" kern="100" dirty="0">
                          <a:effectLst/>
                          <a:latin typeface="+mn-ea"/>
                          <a:ea typeface="+mn-ea"/>
                        </a:rPr>
                        <a:t>)</a:t>
                      </a:r>
                      <a:endParaRPr lang="zh-CN" altLang="en-US" sz="1200" kern="100" dirty="0">
                        <a:effectLst/>
                        <a:latin typeface="+mn-ea"/>
                        <a:ea typeface="+mn-ea"/>
                      </a:endParaRPr>
                    </a:p>
                  </a:txBody>
                  <a:tcPr marL="68580" marR="68580"/>
                </a:tc>
                <a:tc>
                  <a:txBody>
                    <a:bodyPr/>
                    <a:lstStyle/>
                    <a:p>
                      <a:pPr marL="0" marR="0" algn="ctr">
                        <a:lnSpc>
                          <a:spcPct val="120000"/>
                        </a:lnSpc>
                        <a:spcBef>
                          <a:spcPts val="0"/>
                        </a:spcBef>
                        <a:spcAft>
                          <a:spcPts val="0"/>
                        </a:spcAft>
                      </a:pPr>
                      <a:r>
                        <a:rPr lang="zh-CN" altLang="en-US" sz="1200" kern="100" dirty="0">
                          <a:effectLst/>
                          <a:latin typeface="+mn-ea"/>
                          <a:ea typeface="+mn-ea"/>
                        </a:rPr>
                        <a:t>关</a:t>
                      </a:r>
                    </a:p>
                  </a:txBody>
                  <a:tcPr marL="68580" marR="68580"/>
                </a:tc>
                <a:tc>
                  <a:txBody>
                    <a:bodyPr/>
                    <a:lstStyle/>
                    <a:p>
                      <a:pPr marL="0" marR="0" algn="ctr">
                        <a:lnSpc>
                          <a:spcPct val="120000"/>
                        </a:lnSpc>
                        <a:spcBef>
                          <a:spcPts val="0"/>
                        </a:spcBef>
                        <a:spcAft>
                          <a:spcPts val="0"/>
                        </a:spcAft>
                      </a:pPr>
                      <a:r>
                        <a:rPr lang="zh-CN" altLang="en-US" sz="1200" kern="100" dirty="0">
                          <a:effectLst/>
                          <a:latin typeface="+mn-ea"/>
                          <a:ea typeface="+mn-ea"/>
                        </a:rPr>
                        <a:t>关</a:t>
                      </a:r>
                    </a:p>
                  </a:txBody>
                  <a:tcPr marL="68580" marR="68580"/>
                </a:tc>
                <a:tc>
                  <a:txBody>
                    <a:bodyPr/>
                    <a:lstStyle/>
                    <a:p>
                      <a:endParaRPr lang="zh-CN"/>
                    </a:p>
                  </a:txBody>
                  <a:tcPr marL="68580" marR="68580">
                    <a:blipFill>
                      <a:blip r:embed="rId4"/>
                      <a:stretch>
                        <a:fillRect l="-330303" t="-157025" r="-1136" b="-104959"/>
                      </a:stretch>
                    </a:blipFill>
                  </a:tcPr>
                </a:tc>
                <a:extLst>
                  <a:ext uri="{0D108BD9-81ED-4DB2-BD59-A6C34878D82A}">
                    <a16:rowId xmlns:a16="http://schemas.microsoft.com/office/drawing/2014/main" val="10003"/>
                  </a:ext>
                </a:extLst>
              </a:tr>
              <a:tr h="749808">
                <a:tc>
                  <a:txBody>
                    <a:bodyPr/>
                    <a:lstStyle/>
                    <a:p>
                      <a:pPr marL="0" marR="0" algn="ctr">
                        <a:lnSpc>
                          <a:spcPct val="120000"/>
                        </a:lnSpc>
                        <a:spcBef>
                          <a:spcPts val="0"/>
                        </a:spcBef>
                        <a:spcAft>
                          <a:spcPts val="0"/>
                        </a:spcAft>
                      </a:pPr>
                      <a:r>
                        <a:rPr lang="zh-CN" altLang="en-US" sz="1200" kern="100" dirty="0" smtClean="0">
                          <a:effectLst/>
                          <a:latin typeface="+mn-ea"/>
                          <a:ea typeface="+mn-ea"/>
                        </a:rPr>
                        <a:t>暂停</a:t>
                      </a:r>
                    </a:p>
                    <a:p>
                      <a:pPr marL="0" marR="0" algn="ctr">
                        <a:lnSpc>
                          <a:spcPct val="120000"/>
                        </a:lnSpc>
                        <a:spcBef>
                          <a:spcPts val="0"/>
                        </a:spcBef>
                        <a:spcAft>
                          <a:spcPts val="0"/>
                        </a:spcAft>
                      </a:pPr>
                      <a:r>
                        <a:rPr lang="en-US" sz="1200" kern="100" dirty="0" smtClean="0">
                          <a:effectLst/>
                          <a:latin typeface="+mn-ea"/>
                          <a:ea typeface="+mn-ea"/>
                        </a:rPr>
                        <a:t>HALT</a:t>
                      </a:r>
                      <a:endParaRPr lang="en-US" sz="1200" kern="100" dirty="0">
                        <a:effectLst/>
                        <a:latin typeface="+mn-ea"/>
                        <a:ea typeface="+mn-ea"/>
                      </a:endParaRPr>
                    </a:p>
                  </a:txBody>
                  <a:tcPr marL="68580" marR="68580"/>
                </a:tc>
                <a:tc>
                  <a:txBody>
                    <a:bodyPr/>
                    <a:lstStyle/>
                    <a:p>
                      <a:pPr marL="0" marR="0" algn="ctr">
                        <a:lnSpc>
                          <a:spcPct val="120000"/>
                        </a:lnSpc>
                        <a:spcBef>
                          <a:spcPts val="0"/>
                        </a:spcBef>
                        <a:spcAft>
                          <a:spcPts val="0"/>
                        </a:spcAft>
                      </a:pPr>
                      <a:r>
                        <a:rPr lang="en-US" sz="1200" kern="100">
                          <a:effectLst/>
                          <a:latin typeface="+mn-ea"/>
                          <a:ea typeface="+mn-ea"/>
                        </a:rPr>
                        <a:t>1，X</a:t>
                      </a:r>
                    </a:p>
                  </a:txBody>
                  <a:tcPr marL="68580" marR="68580"/>
                </a:tc>
                <a:tc>
                  <a:txBody>
                    <a:bodyPr/>
                    <a:lstStyle/>
                    <a:p>
                      <a:pPr marL="0" marR="0" algn="ctr">
                        <a:lnSpc>
                          <a:spcPct val="120000"/>
                        </a:lnSpc>
                        <a:spcBef>
                          <a:spcPts val="0"/>
                        </a:spcBef>
                        <a:spcAft>
                          <a:spcPts val="0"/>
                        </a:spcAft>
                      </a:pPr>
                      <a:r>
                        <a:rPr lang="zh-CN" altLang="en-US" sz="1200" kern="100" dirty="0">
                          <a:effectLst/>
                          <a:latin typeface="+mn-ea"/>
                          <a:ea typeface="+mn-ea"/>
                        </a:rPr>
                        <a:t>关</a:t>
                      </a:r>
                    </a:p>
                    <a:p>
                      <a:pPr marL="0" marR="0" algn="ctr">
                        <a:lnSpc>
                          <a:spcPct val="120000"/>
                        </a:lnSpc>
                        <a:spcBef>
                          <a:spcPts val="0"/>
                        </a:spcBef>
                        <a:spcAft>
                          <a:spcPts val="0"/>
                        </a:spcAft>
                      </a:pPr>
                      <a:r>
                        <a:rPr lang="en-US" altLang="zh-CN" sz="1200" kern="100" dirty="0">
                          <a:effectLst/>
                          <a:latin typeface="+mn-ea"/>
                          <a:ea typeface="+mn-ea"/>
                        </a:rPr>
                        <a:t>(</a:t>
                      </a:r>
                      <a:r>
                        <a:rPr lang="zh-CN" altLang="en-US" sz="1200" kern="100" dirty="0">
                          <a:effectLst/>
                          <a:latin typeface="+mn-ea"/>
                          <a:ea typeface="+mn-ea"/>
                        </a:rPr>
                        <a:t>振荡器和</a:t>
                      </a:r>
                      <a:r>
                        <a:rPr lang="en-US" altLang="zh-CN" sz="1200" kern="100" dirty="0">
                          <a:effectLst/>
                          <a:latin typeface="+mn-ea"/>
                          <a:ea typeface="+mn-ea"/>
                        </a:rPr>
                        <a:t>PLL</a:t>
                      </a:r>
                      <a:r>
                        <a:rPr lang="zh-CN" altLang="en-US" sz="1200" kern="100" dirty="0">
                          <a:effectLst/>
                          <a:latin typeface="+mn-ea"/>
                          <a:ea typeface="+mn-ea"/>
                        </a:rPr>
                        <a:t>关闭，看门狗不工作</a:t>
                      </a:r>
                      <a:r>
                        <a:rPr lang="en-US" altLang="zh-CN" sz="1200" kern="100" dirty="0">
                          <a:effectLst/>
                          <a:latin typeface="+mn-ea"/>
                          <a:ea typeface="+mn-ea"/>
                        </a:rPr>
                        <a:t>)</a:t>
                      </a:r>
                      <a:endParaRPr lang="zh-CN" altLang="en-US" sz="1200" kern="100" dirty="0">
                        <a:effectLst/>
                        <a:latin typeface="+mn-ea"/>
                        <a:ea typeface="+mn-ea"/>
                      </a:endParaRPr>
                    </a:p>
                  </a:txBody>
                  <a:tcPr marL="68580" marR="68580"/>
                </a:tc>
                <a:tc>
                  <a:txBody>
                    <a:bodyPr/>
                    <a:lstStyle/>
                    <a:p>
                      <a:pPr marL="0" marR="0" algn="ctr">
                        <a:lnSpc>
                          <a:spcPct val="120000"/>
                        </a:lnSpc>
                        <a:spcBef>
                          <a:spcPts val="0"/>
                        </a:spcBef>
                        <a:spcAft>
                          <a:spcPts val="0"/>
                        </a:spcAft>
                      </a:pPr>
                      <a:r>
                        <a:rPr lang="zh-CN" altLang="en-US" sz="1200" kern="100" dirty="0">
                          <a:effectLst/>
                          <a:latin typeface="+mn-ea"/>
                          <a:ea typeface="+mn-ea"/>
                        </a:rPr>
                        <a:t>关</a:t>
                      </a:r>
                    </a:p>
                  </a:txBody>
                  <a:tcPr marL="68580" marR="68580"/>
                </a:tc>
                <a:tc>
                  <a:txBody>
                    <a:bodyPr/>
                    <a:lstStyle/>
                    <a:p>
                      <a:pPr marL="0" marR="0" algn="ctr">
                        <a:lnSpc>
                          <a:spcPct val="120000"/>
                        </a:lnSpc>
                        <a:spcBef>
                          <a:spcPts val="0"/>
                        </a:spcBef>
                        <a:spcAft>
                          <a:spcPts val="0"/>
                        </a:spcAft>
                      </a:pPr>
                      <a:r>
                        <a:rPr lang="zh-CN" altLang="en-US" sz="1200" kern="100" dirty="0">
                          <a:effectLst/>
                          <a:latin typeface="+mn-ea"/>
                          <a:ea typeface="+mn-ea"/>
                        </a:rPr>
                        <a:t>关</a:t>
                      </a:r>
                    </a:p>
                  </a:txBody>
                  <a:tcPr marL="68580" marR="68580"/>
                </a:tc>
                <a:tc>
                  <a:txBody>
                    <a:bodyPr/>
                    <a:lstStyle/>
                    <a:p>
                      <a:endParaRPr lang="zh-CN" dirty="0"/>
                    </a:p>
                  </a:txBody>
                  <a:tcPr marL="68580" marR="68580">
                    <a:blipFill>
                      <a:blip r:embed="rId4"/>
                      <a:stretch>
                        <a:fillRect l="-330303" t="-252846" r="-1136" b="-3252"/>
                      </a:stretch>
                    </a:blipFill>
                  </a:tcPr>
                </a:tc>
                <a:extLst>
                  <a:ext uri="{0D108BD9-81ED-4DB2-BD59-A6C34878D82A}">
                    <a16:rowId xmlns:a16="http://schemas.microsoft.com/office/drawing/2014/main" val="10004"/>
                  </a:ext>
                </a:extLst>
              </a:tr>
            </a:tbl>
          </a:graphicData>
        </a:graphic>
      </p:graphicFrame>
      <p:sp>
        <p:nvSpPr>
          <p:cNvPr id="4" name="矩形 3"/>
          <p:cNvSpPr/>
          <p:nvPr/>
        </p:nvSpPr>
        <p:spPr>
          <a:xfrm>
            <a:off x="2860634" y="4587974"/>
            <a:ext cx="3422733" cy="430374"/>
          </a:xfrm>
          <a:prstGeom prst="rect">
            <a:avLst/>
          </a:prstGeom>
        </p:spPr>
        <p:txBody>
          <a:bodyPr wrap="none">
            <a:spAutoFit/>
          </a:bodyPr>
          <a:lstStyle/>
          <a:p>
            <a:pPr algn="ctr">
              <a:lnSpc>
                <a:spcPct val="120000"/>
              </a:lnSpc>
            </a:pPr>
            <a:r>
              <a:rPr lang="zh-CN" altLang="en-US" sz="2000" kern="100" dirty="0">
                <a:latin typeface="+mn-ea"/>
              </a:rPr>
              <a:t>表</a:t>
            </a:r>
            <a:r>
              <a:rPr lang="en-US" altLang="zh-CN" sz="2000" kern="100" dirty="0">
                <a:latin typeface="+mn-ea"/>
              </a:rPr>
              <a:t>5-2 F28335</a:t>
            </a:r>
            <a:r>
              <a:rPr lang="zh-CN" altLang="en-US" sz="2000" kern="100" dirty="0">
                <a:latin typeface="+mn-ea"/>
              </a:rPr>
              <a:t>的低功耗模式</a:t>
            </a:r>
            <a:endParaRPr lang="zh-CN" altLang="en-US" sz="2000" kern="100" dirty="0">
              <a:effectLst/>
              <a:latin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right)">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各种时钟信号</a:t>
            </a:r>
            <a:r>
              <a:rPr lang="en-US" altLang="zh-CN" dirty="0" smtClean="0"/>
              <a:t>·</a:t>
            </a:r>
            <a:r>
              <a:rPr lang="zh-CN" altLang="en-US" dirty="0"/>
              <a:t>实例：系统初始化函数</a:t>
            </a:r>
          </a:p>
        </p:txBody>
      </p:sp>
      <p:sp>
        <p:nvSpPr>
          <p:cNvPr id="5" name="矩形 4"/>
          <p:cNvSpPr/>
          <p:nvPr/>
        </p:nvSpPr>
        <p:spPr>
          <a:xfrm>
            <a:off x="639559" y="1632863"/>
            <a:ext cx="7864881" cy="2308324"/>
          </a:xfrm>
          <a:prstGeom prst="rect">
            <a:avLst/>
          </a:prstGeom>
        </p:spPr>
        <p:txBody>
          <a:bodyPr wrap="square">
            <a:spAutoFit/>
          </a:bodyPr>
          <a:lstStyle/>
          <a:p>
            <a:pPr algn="just">
              <a:lnSpc>
                <a:spcPct val="120000"/>
              </a:lnSpc>
            </a:pPr>
            <a:r>
              <a:rPr lang="zh-CN" altLang="en-US" sz="2000" kern="100" dirty="0" smtClean="0">
                <a:solidFill>
                  <a:schemeClr val="tx1">
                    <a:lumMod val="65000"/>
                    <a:lumOff val="35000"/>
                  </a:schemeClr>
                </a:solidFill>
                <a:latin typeface="+mn-ea"/>
              </a:rPr>
              <a:t>      要</a:t>
            </a:r>
            <a:r>
              <a:rPr lang="zh-CN" altLang="en-US" sz="2000" kern="100" dirty="0">
                <a:solidFill>
                  <a:schemeClr val="tx1">
                    <a:lumMod val="65000"/>
                    <a:lumOff val="35000"/>
                  </a:schemeClr>
                </a:solidFill>
                <a:latin typeface="+mn-ea"/>
              </a:rPr>
              <a:t>使得</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能够工作，在上电的时候就需要对</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进行系统初始化，以提供其正常运行的基本条件，例如使能时钟信号，这是通过系统初始化函数来实现的。那么，系统初始化函数应该怎么写，需要在系统初始化函数中写哪些内容，需要注意些什么呢？接下来会通过详细的代码进行说明。系统初始化函数</a:t>
            </a:r>
            <a:r>
              <a:rPr lang="en-US" altLang="zh-CN" sz="2000" kern="100" dirty="0" err="1">
                <a:solidFill>
                  <a:schemeClr val="tx1">
                    <a:lumMod val="65000"/>
                    <a:lumOff val="35000"/>
                  </a:schemeClr>
                </a:solidFill>
                <a:latin typeface="+mn-ea"/>
              </a:rPr>
              <a:t>InitSysCtrl</a:t>
            </a:r>
            <a:r>
              <a:rPr lang="zh-CN" altLang="en-US" sz="2000" kern="100" dirty="0">
                <a:solidFill>
                  <a:schemeClr val="tx1">
                    <a:lumMod val="65000"/>
                    <a:lumOff val="35000"/>
                  </a:schemeClr>
                </a:solidFill>
                <a:latin typeface="+mn-ea"/>
              </a:rPr>
              <a:t>一般在工程的</a:t>
            </a:r>
            <a:r>
              <a:rPr lang="en-US" altLang="zh-CN" sz="2000" kern="100" dirty="0">
                <a:solidFill>
                  <a:schemeClr val="tx1">
                    <a:lumMod val="65000"/>
                    <a:lumOff val="35000"/>
                  </a:schemeClr>
                </a:solidFill>
                <a:latin typeface="+mn-ea"/>
              </a:rPr>
              <a:t>DSP2833x_SysCtrl.c</a:t>
            </a:r>
            <a:r>
              <a:rPr lang="zh-CN" altLang="en-US" sz="2000" kern="100" dirty="0">
                <a:solidFill>
                  <a:schemeClr val="tx1">
                    <a:lumMod val="65000"/>
                    <a:lumOff val="35000"/>
                  </a:schemeClr>
                </a:solidFill>
                <a:latin typeface="+mn-ea"/>
              </a:rPr>
              <a:t>文件中。</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各种时钟信号</a:t>
            </a:r>
            <a:r>
              <a:rPr lang="en-US" altLang="zh-CN" dirty="0" smtClean="0"/>
              <a:t>·</a:t>
            </a:r>
            <a:r>
              <a:rPr lang="zh-CN" altLang="en-US" dirty="0"/>
              <a:t>实例：系统初始化函数</a:t>
            </a:r>
          </a:p>
        </p:txBody>
      </p:sp>
      <p:sp>
        <p:nvSpPr>
          <p:cNvPr id="5" name="矩形 4"/>
          <p:cNvSpPr/>
          <p:nvPr/>
        </p:nvSpPr>
        <p:spPr>
          <a:xfrm>
            <a:off x="639559" y="1632863"/>
            <a:ext cx="7864881" cy="2677656"/>
          </a:xfrm>
          <a:prstGeom prst="rect">
            <a:avLst/>
          </a:prstGeom>
        </p:spPr>
        <p:txBody>
          <a:bodyPr wrap="square">
            <a:spAutoFit/>
          </a:bodyPr>
          <a:lstStyle/>
          <a:p>
            <a:pPr algn="just">
              <a:lnSpc>
                <a:spcPct val="120000"/>
              </a:lnSpc>
            </a:pPr>
            <a:r>
              <a:rPr lang="zh-CN" altLang="en-US" sz="2000" kern="100" dirty="0" smtClean="0">
                <a:solidFill>
                  <a:schemeClr val="tx1">
                    <a:lumMod val="65000"/>
                    <a:lumOff val="35000"/>
                  </a:schemeClr>
                </a:solidFill>
                <a:latin typeface="+mn-ea"/>
              </a:rPr>
              <a:t>       在</a:t>
            </a:r>
            <a:r>
              <a:rPr lang="zh-CN" altLang="en-US" sz="2000" kern="100" dirty="0">
                <a:solidFill>
                  <a:schemeClr val="tx1">
                    <a:lumMod val="65000"/>
                    <a:lumOff val="35000"/>
                  </a:schemeClr>
                </a:solidFill>
                <a:latin typeface="+mn-ea"/>
              </a:rPr>
              <a:t>这里，需要对</a:t>
            </a:r>
            <a:r>
              <a:rPr lang="en-US" altLang="zh-CN" sz="2000" kern="100" dirty="0">
                <a:solidFill>
                  <a:schemeClr val="tx1">
                    <a:lumMod val="65000"/>
                    <a:lumOff val="35000"/>
                  </a:schemeClr>
                </a:solidFill>
                <a:latin typeface="+mn-ea"/>
              </a:rPr>
              <a:t>EALLOW</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EDIS</a:t>
            </a:r>
            <a:r>
              <a:rPr lang="zh-CN" altLang="en-US" sz="2000" kern="100" dirty="0">
                <a:solidFill>
                  <a:schemeClr val="tx1">
                    <a:lumMod val="65000"/>
                    <a:lumOff val="35000"/>
                  </a:schemeClr>
                </a:solidFill>
                <a:latin typeface="+mn-ea"/>
              </a:rPr>
              <a:t>做一些说明。 </a:t>
            </a:r>
            <a:r>
              <a:rPr lang="en-US" altLang="zh-CN" sz="2000" kern="100" dirty="0">
                <a:solidFill>
                  <a:schemeClr val="tx1">
                    <a:lumMod val="65000"/>
                    <a:lumOff val="35000"/>
                  </a:schemeClr>
                </a:solidFill>
                <a:latin typeface="+mn-ea"/>
              </a:rPr>
              <a:t>TI</a:t>
            </a:r>
            <a:r>
              <a:rPr lang="zh-CN" altLang="en-US" sz="2000" kern="100" dirty="0">
                <a:solidFill>
                  <a:schemeClr val="tx1">
                    <a:lumMod val="65000"/>
                    <a:lumOff val="35000"/>
                  </a:schemeClr>
                </a:solidFill>
                <a:latin typeface="+mn-ea"/>
              </a:rPr>
              <a:t>的</a:t>
            </a:r>
            <a:r>
              <a:rPr lang="en-US" altLang="zh-CN" sz="2000" kern="100" dirty="0">
                <a:solidFill>
                  <a:schemeClr val="tx1">
                    <a:lumMod val="65000"/>
                    <a:lumOff val="35000"/>
                  </a:schemeClr>
                </a:solidFill>
                <a:latin typeface="+mn-ea"/>
              </a:rPr>
              <a:t>DSP</a:t>
            </a:r>
            <a:r>
              <a:rPr lang="zh-CN" altLang="en-US" sz="2000" kern="100" dirty="0">
                <a:solidFill>
                  <a:schemeClr val="tx1">
                    <a:lumMod val="65000"/>
                    <a:lumOff val="35000"/>
                  </a:schemeClr>
                </a:solidFill>
                <a:latin typeface="+mn-ea"/>
              </a:rPr>
              <a:t>为了提高安全性能，对很多关键寄存器作了保护处理。通过状态寄存器</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ST1</a:t>
            </a:r>
            <a:r>
              <a:rPr lang="zh-CN" altLang="en-US" sz="2000" kern="100" dirty="0">
                <a:solidFill>
                  <a:schemeClr val="tx1">
                    <a:lumMod val="65000"/>
                    <a:lumOff val="35000"/>
                  </a:schemeClr>
                </a:solidFill>
                <a:latin typeface="+mn-ea"/>
              </a:rPr>
              <a:t>）的位</a:t>
            </a:r>
            <a:r>
              <a:rPr lang="en-US" altLang="zh-CN" sz="2000" kern="100" dirty="0">
                <a:solidFill>
                  <a:schemeClr val="tx1">
                    <a:lumMod val="65000"/>
                    <a:lumOff val="35000"/>
                  </a:schemeClr>
                </a:solidFill>
                <a:latin typeface="+mn-ea"/>
              </a:rPr>
              <a:t>D6</a:t>
            </a:r>
            <a:r>
              <a:rPr lang="zh-CN" altLang="en-US" sz="2000" kern="100" dirty="0">
                <a:solidFill>
                  <a:schemeClr val="tx1">
                    <a:lumMod val="65000"/>
                    <a:lumOff val="35000"/>
                  </a:schemeClr>
                </a:solidFill>
                <a:latin typeface="+mn-ea"/>
              </a:rPr>
              <a:t>设置与复位，来决定是否允许</a:t>
            </a:r>
            <a:r>
              <a:rPr lang="en-US" altLang="zh-CN" sz="2000" kern="100" dirty="0">
                <a:solidFill>
                  <a:schemeClr val="tx1">
                    <a:lumMod val="65000"/>
                    <a:lumOff val="35000"/>
                  </a:schemeClr>
                </a:solidFill>
                <a:latin typeface="+mn-ea"/>
              </a:rPr>
              <a:t>DSP</a:t>
            </a:r>
            <a:r>
              <a:rPr lang="zh-CN" altLang="en-US" sz="2000" kern="100" dirty="0">
                <a:solidFill>
                  <a:schemeClr val="tx1">
                    <a:lumMod val="65000"/>
                    <a:lumOff val="35000"/>
                  </a:schemeClr>
                </a:solidFill>
                <a:latin typeface="+mn-ea"/>
              </a:rPr>
              <a:t>指令对关键寄存器进行操作。</a:t>
            </a:r>
          </a:p>
          <a:p>
            <a:pPr algn="just">
              <a:lnSpc>
                <a:spcPct val="120000"/>
              </a:lnSpc>
            </a:pPr>
            <a:r>
              <a:rPr lang="zh-CN" altLang="en-US" sz="2000" kern="100" dirty="0" smtClean="0">
                <a:solidFill>
                  <a:schemeClr val="tx1">
                    <a:lumMod val="65000"/>
                    <a:lumOff val="35000"/>
                  </a:schemeClr>
                </a:solidFill>
                <a:latin typeface="+mn-ea"/>
              </a:rPr>
              <a:t>       这些</a:t>
            </a:r>
            <a:r>
              <a:rPr lang="zh-CN" altLang="en-US" sz="2000" kern="100" dirty="0">
                <a:solidFill>
                  <a:schemeClr val="tx1">
                    <a:lumMod val="65000"/>
                    <a:lumOff val="35000"/>
                  </a:schemeClr>
                </a:solidFill>
                <a:latin typeface="+mn-ea"/>
              </a:rPr>
              <a:t>关键寄存器包括器件仿真寄存器、</a:t>
            </a:r>
            <a:r>
              <a:rPr lang="en-US" altLang="zh-CN" sz="2000" kern="100" dirty="0">
                <a:solidFill>
                  <a:schemeClr val="tx1">
                    <a:lumMod val="65000"/>
                    <a:lumOff val="35000"/>
                  </a:schemeClr>
                </a:solidFill>
                <a:latin typeface="+mn-ea"/>
              </a:rPr>
              <a:t>FLASH</a:t>
            </a:r>
            <a:r>
              <a:rPr lang="zh-CN" altLang="en-US" sz="2000" kern="100" dirty="0">
                <a:solidFill>
                  <a:schemeClr val="tx1">
                    <a:lumMod val="65000"/>
                    <a:lumOff val="35000"/>
                  </a:schemeClr>
                </a:solidFill>
                <a:latin typeface="+mn-ea"/>
              </a:rPr>
              <a:t>寄存器、</a:t>
            </a:r>
            <a:r>
              <a:rPr lang="en-US" altLang="zh-CN" sz="2000" kern="100" dirty="0">
                <a:solidFill>
                  <a:schemeClr val="tx1">
                    <a:lumMod val="65000"/>
                    <a:lumOff val="35000"/>
                  </a:schemeClr>
                </a:solidFill>
                <a:latin typeface="+mn-ea"/>
              </a:rPr>
              <a:t>CSM</a:t>
            </a:r>
            <a:r>
              <a:rPr lang="zh-CN" altLang="en-US" sz="2000" kern="100" dirty="0">
                <a:solidFill>
                  <a:schemeClr val="tx1">
                    <a:lumMod val="65000"/>
                    <a:lumOff val="35000"/>
                  </a:schemeClr>
                </a:solidFill>
                <a:latin typeface="+mn-ea"/>
              </a:rPr>
              <a:t>寄存器、</a:t>
            </a:r>
            <a:r>
              <a:rPr lang="en-US" altLang="zh-CN" sz="2000" kern="100" dirty="0">
                <a:solidFill>
                  <a:schemeClr val="tx1">
                    <a:lumMod val="65000"/>
                    <a:lumOff val="35000"/>
                  </a:schemeClr>
                </a:solidFill>
                <a:latin typeface="+mn-ea"/>
              </a:rPr>
              <a:t>PIE </a:t>
            </a:r>
            <a:r>
              <a:rPr lang="zh-CN" altLang="en-US" sz="2000" kern="100" dirty="0">
                <a:solidFill>
                  <a:schemeClr val="tx1">
                    <a:lumMod val="65000"/>
                    <a:lumOff val="35000"/>
                  </a:schemeClr>
                </a:solidFill>
                <a:latin typeface="+mn-ea"/>
              </a:rPr>
              <a:t>向量表、系统控制寄存器、</a:t>
            </a:r>
            <a:r>
              <a:rPr lang="en-US" altLang="zh-CN" sz="2000" kern="100" dirty="0">
                <a:solidFill>
                  <a:schemeClr val="tx1">
                    <a:lumMod val="65000"/>
                    <a:lumOff val="35000"/>
                  </a:schemeClr>
                </a:solidFill>
                <a:latin typeface="+mn-ea"/>
              </a:rPr>
              <a:t>GPIO MUX </a:t>
            </a:r>
            <a:r>
              <a:rPr lang="zh-CN" altLang="en-US" sz="2000" kern="100" dirty="0">
                <a:solidFill>
                  <a:schemeClr val="tx1">
                    <a:lumMod val="65000"/>
                    <a:lumOff val="35000"/>
                  </a:schemeClr>
                </a:solidFill>
                <a:latin typeface="+mn-ea"/>
              </a:rPr>
              <a:t>寄存器、</a:t>
            </a:r>
            <a:r>
              <a:rPr lang="en-US" altLang="zh-CN" sz="2000" kern="100" dirty="0" err="1">
                <a:solidFill>
                  <a:schemeClr val="tx1">
                    <a:lumMod val="65000"/>
                    <a:lumOff val="35000"/>
                  </a:schemeClr>
                </a:solidFill>
                <a:latin typeface="+mn-ea"/>
              </a:rPr>
              <a:t>eCAN</a:t>
            </a:r>
            <a:r>
              <a:rPr lang="en-US" altLang="zh-CN" sz="2000" kern="100" dirty="0">
                <a:solidFill>
                  <a:schemeClr val="tx1">
                    <a:lumMod val="65000"/>
                    <a:lumOff val="35000"/>
                  </a:schemeClr>
                </a:solidFill>
                <a:latin typeface="+mn-ea"/>
              </a:rPr>
              <a:t> </a:t>
            </a:r>
            <a:r>
              <a:rPr lang="zh-CN" altLang="en-US" sz="2000" kern="100" dirty="0">
                <a:solidFill>
                  <a:schemeClr val="tx1">
                    <a:lumMod val="65000"/>
                    <a:lumOff val="35000"/>
                  </a:schemeClr>
                </a:solidFill>
                <a:latin typeface="+mn-ea"/>
              </a:rPr>
              <a:t>寄存器的一部分。</a:t>
            </a:r>
          </a:p>
        </p:txBody>
      </p:sp>
    </p:spTree>
    <p:extLst>
      <p:ext uri="{BB962C8B-B14F-4D97-AF65-F5344CB8AC3E}">
        <p14:creationId xmlns:p14="http://schemas.microsoft.com/office/powerpoint/2010/main" val="7859117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各种时钟信号</a:t>
            </a:r>
            <a:r>
              <a:rPr lang="en-US" altLang="zh-CN" dirty="0" smtClean="0"/>
              <a:t>·</a:t>
            </a:r>
            <a:r>
              <a:rPr lang="zh-CN" altLang="en-US" dirty="0"/>
              <a:t>实例：系统初始化函数</a:t>
            </a:r>
          </a:p>
        </p:txBody>
      </p:sp>
      <p:sp>
        <p:nvSpPr>
          <p:cNvPr id="5" name="矩形 4"/>
          <p:cNvSpPr/>
          <p:nvPr/>
        </p:nvSpPr>
        <p:spPr>
          <a:xfrm>
            <a:off x="1115616" y="1275606"/>
            <a:ext cx="6912768" cy="3416320"/>
          </a:xfrm>
          <a:prstGeom prst="rect">
            <a:avLst/>
          </a:prstGeom>
        </p:spPr>
        <p:txBody>
          <a:bodyPr wrap="square">
            <a:spAutoFit/>
          </a:bodyPr>
          <a:lstStyle/>
          <a:p>
            <a:pPr algn="just">
              <a:lnSpc>
                <a:spcPct val="120000"/>
              </a:lnSpc>
            </a:pPr>
            <a:r>
              <a:rPr lang="en-US" altLang="zh-CN" sz="2000" kern="100" dirty="0" smtClean="0">
                <a:solidFill>
                  <a:schemeClr val="tx1">
                    <a:lumMod val="65000"/>
                    <a:lumOff val="35000"/>
                  </a:schemeClr>
                </a:solidFill>
                <a:latin typeface="+mn-ea"/>
              </a:rPr>
              <a:t>       DSP</a:t>
            </a:r>
            <a:r>
              <a:rPr lang="zh-CN" altLang="en-US" sz="2000" kern="100" dirty="0">
                <a:solidFill>
                  <a:schemeClr val="tx1">
                    <a:lumMod val="65000"/>
                    <a:lumOff val="35000"/>
                  </a:schemeClr>
                </a:solidFill>
                <a:latin typeface="+mn-ea"/>
              </a:rPr>
              <a:t>由于在上电复位之后，状态寄存器基本上都是清零，而这样的状态下正是上述特殊寄存器禁止改写的状态。为了能够对这些特殊寄存器进行初始化，所以在对上述特殊寄存器进行改写之前，一定要执行汇编指令</a:t>
            </a:r>
            <a:r>
              <a:rPr lang="en-US" altLang="zh-CN" sz="2000" kern="100" dirty="0" err="1">
                <a:solidFill>
                  <a:schemeClr val="tx1">
                    <a:lumMod val="65000"/>
                    <a:lumOff val="35000"/>
                  </a:schemeClr>
                </a:solidFill>
                <a:latin typeface="+mn-ea"/>
              </a:rPr>
              <a:t>asm</a:t>
            </a:r>
            <a:r>
              <a:rPr lang="en-US" altLang="zh-CN" sz="2000" kern="100" dirty="0">
                <a:solidFill>
                  <a:schemeClr val="tx1">
                    <a:lumMod val="65000"/>
                    <a:lumOff val="35000"/>
                  </a:schemeClr>
                </a:solidFill>
                <a:latin typeface="+mn-ea"/>
              </a:rPr>
              <a:t>(“EALLOW”)</a:t>
            </a:r>
            <a:r>
              <a:rPr lang="zh-CN" altLang="en-US" sz="2000" kern="100" dirty="0">
                <a:solidFill>
                  <a:schemeClr val="tx1">
                    <a:lumMod val="65000"/>
                    <a:lumOff val="35000"/>
                  </a:schemeClr>
                </a:solidFill>
                <a:latin typeface="+mn-ea"/>
              </a:rPr>
              <a:t>或者宏定义</a:t>
            </a:r>
            <a:r>
              <a:rPr lang="en-US" altLang="zh-CN" sz="2000" kern="100" dirty="0">
                <a:solidFill>
                  <a:schemeClr val="tx1">
                    <a:lumMod val="65000"/>
                    <a:lumOff val="35000"/>
                  </a:schemeClr>
                </a:solidFill>
                <a:latin typeface="+mn-ea"/>
              </a:rPr>
              <a:t>EALLOW</a:t>
            </a:r>
            <a:r>
              <a:rPr lang="zh-CN" altLang="en-US" sz="2000" kern="100" dirty="0">
                <a:solidFill>
                  <a:schemeClr val="tx1">
                    <a:lumMod val="65000"/>
                    <a:lumOff val="35000"/>
                  </a:schemeClr>
                </a:solidFill>
                <a:latin typeface="+mn-ea"/>
              </a:rPr>
              <a:t>来设置状态寄存器</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的</a:t>
            </a:r>
            <a:r>
              <a:rPr lang="en-US" altLang="zh-CN" sz="2000" kern="100" dirty="0">
                <a:solidFill>
                  <a:schemeClr val="tx1">
                    <a:lumMod val="65000"/>
                    <a:lumOff val="35000"/>
                  </a:schemeClr>
                </a:solidFill>
                <a:latin typeface="+mn-ea"/>
              </a:rPr>
              <a:t>D6</a:t>
            </a:r>
            <a:r>
              <a:rPr lang="zh-CN" altLang="en-US" sz="2000" kern="100" dirty="0">
                <a:solidFill>
                  <a:schemeClr val="tx1">
                    <a:lumMod val="65000"/>
                    <a:lumOff val="35000"/>
                  </a:schemeClr>
                </a:solidFill>
                <a:latin typeface="+mn-ea"/>
              </a:rPr>
              <a:t>位。在设置完寄存器之后，一定要注意执行汇编指令</a:t>
            </a:r>
            <a:r>
              <a:rPr lang="en-US" altLang="zh-CN" sz="2000" kern="100" dirty="0" err="1">
                <a:solidFill>
                  <a:schemeClr val="tx1">
                    <a:lumMod val="65000"/>
                    <a:lumOff val="35000"/>
                  </a:schemeClr>
                </a:solidFill>
                <a:latin typeface="+mn-ea"/>
              </a:rPr>
              <a:t>asm</a:t>
            </a:r>
            <a:r>
              <a:rPr lang="en-US" altLang="zh-CN" sz="2000" kern="100" dirty="0">
                <a:solidFill>
                  <a:schemeClr val="tx1">
                    <a:lumMod val="65000"/>
                    <a:lumOff val="35000"/>
                  </a:schemeClr>
                </a:solidFill>
                <a:latin typeface="+mn-ea"/>
              </a:rPr>
              <a:t>(“EDIS”)</a:t>
            </a:r>
            <a:r>
              <a:rPr lang="zh-CN" altLang="en-US" sz="2000" kern="100" dirty="0">
                <a:solidFill>
                  <a:schemeClr val="tx1">
                    <a:lumMod val="65000"/>
                    <a:lumOff val="35000"/>
                  </a:schemeClr>
                </a:solidFill>
                <a:latin typeface="+mn-ea"/>
              </a:rPr>
              <a:t>或者宏定义</a:t>
            </a:r>
            <a:r>
              <a:rPr lang="en-US" altLang="zh-CN" sz="2000" kern="100" dirty="0">
                <a:solidFill>
                  <a:schemeClr val="tx1">
                    <a:lumMod val="65000"/>
                    <a:lumOff val="35000"/>
                  </a:schemeClr>
                </a:solidFill>
                <a:latin typeface="+mn-ea"/>
              </a:rPr>
              <a:t>EDIS</a:t>
            </a:r>
            <a:r>
              <a:rPr lang="zh-CN" altLang="en-US" sz="2000" kern="100" dirty="0">
                <a:solidFill>
                  <a:schemeClr val="tx1">
                    <a:lumMod val="65000"/>
                    <a:lumOff val="35000"/>
                  </a:schemeClr>
                </a:solidFill>
                <a:latin typeface="+mn-ea"/>
              </a:rPr>
              <a:t>来清除状态寄存器</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的</a:t>
            </a:r>
            <a:r>
              <a:rPr lang="en-US" altLang="zh-CN" sz="2000" kern="100" dirty="0">
                <a:solidFill>
                  <a:schemeClr val="tx1">
                    <a:lumMod val="65000"/>
                    <a:lumOff val="35000"/>
                  </a:schemeClr>
                </a:solidFill>
                <a:latin typeface="+mn-ea"/>
              </a:rPr>
              <a:t>D6</a:t>
            </a:r>
            <a:r>
              <a:rPr lang="zh-CN" altLang="en-US" sz="2000" kern="100" dirty="0">
                <a:solidFill>
                  <a:schemeClr val="tx1">
                    <a:lumMod val="65000"/>
                    <a:lumOff val="35000"/>
                  </a:schemeClr>
                </a:solidFill>
                <a:latin typeface="+mn-ea"/>
              </a:rPr>
              <a:t>位。</a:t>
            </a:r>
          </a:p>
          <a:p>
            <a:pPr algn="just">
              <a:lnSpc>
                <a:spcPct val="120000"/>
              </a:lnSpc>
            </a:pPr>
            <a:r>
              <a:rPr lang="zh-CN" altLang="en-US" sz="2000" kern="100" dirty="0" smtClean="0">
                <a:solidFill>
                  <a:schemeClr val="tx1">
                    <a:lumMod val="65000"/>
                    <a:lumOff val="35000"/>
                  </a:schemeClr>
                </a:solidFill>
                <a:latin typeface="+mn-ea"/>
              </a:rPr>
              <a:t>       在</a:t>
            </a:r>
            <a:r>
              <a:rPr lang="zh-CN" altLang="en-US" sz="2000" kern="100" dirty="0">
                <a:solidFill>
                  <a:schemeClr val="tx1">
                    <a:lumMod val="65000"/>
                    <a:lumOff val="35000"/>
                  </a:schemeClr>
                </a:solidFill>
                <a:latin typeface="+mn-ea"/>
              </a:rPr>
              <a:t>工程的头文件</a:t>
            </a:r>
            <a:r>
              <a:rPr lang="en-US" altLang="zh-CN" sz="2000" kern="100" dirty="0">
                <a:solidFill>
                  <a:schemeClr val="tx1">
                    <a:lumMod val="65000"/>
                    <a:lumOff val="35000"/>
                  </a:schemeClr>
                </a:solidFill>
                <a:latin typeface="+mn-ea"/>
              </a:rPr>
              <a:t>DSP2833x_Device.h</a:t>
            </a:r>
            <a:r>
              <a:rPr lang="zh-CN" altLang="en-US" sz="2000" kern="100" dirty="0">
                <a:solidFill>
                  <a:schemeClr val="tx1">
                    <a:lumMod val="65000"/>
                    <a:lumOff val="35000"/>
                  </a:schemeClr>
                </a:solidFill>
                <a:latin typeface="+mn-ea"/>
              </a:rPr>
              <a:t>中可以找到“</a:t>
            </a:r>
            <a:r>
              <a:rPr lang="en-US" altLang="zh-CN" sz="2000" kern="100" dirty="0">
                <a:solidFill>
                  <a:schemeClr val="tx1">
                    <a:lumMod val="65000"/>
                    <a:lumOff val="35000"/>
                  </a:schemeClr>
                </a:solidFill>
                <a:latin typeface="+mn-ea"/>
              </a:rPr>
              <a:t>#define  EALLOW  </a:t>
            </a:r>
            <a:r>
              <a:rPr lang="en-US" altLang="zh-CN" sz="2000" kern="100" dirty="0" err="1">
                <a:solidFill>
                  <a:schemeClr val="tx1">
                    <a:lumMod val="65000"/>
                    <a:lumOff val="35000"/>
                  </a:schemeClr>
                </a:solidFill>
                <a:latin typeface="+mn-ea"/>
              </a:rPr>
              <a:t>asm</a:t>
            </a:r>
            <a:r>
              <a:rPr lang="en-US" altLang="zh-CN" sz="2000" kern="100" dirty="0">
                <a:solidFill>
                  <a:schemeClr val="tx1">
                    <a:lumMod val="65000"/>
                    <a:lumOff val="35000"/>
                  </a:schemeClr>
                </a:solidFill>
                <a:latin typeface="+mn-ea"/>
              </a:rPr>
              <a:t>(" EALLOW")”</a:t>
            </a:r>
            <a:r>
              <a:rPr lang="zh-CN" altLang="en-US" sz="2000" kern="100" dirty="0">
                <a:solidFill>
                  <a:schemeClr val="tx1">
                    <a:lumMod val="65000"/>
                    <a:lumOff val="35000"/>
                  </a:schemeClr>
                </a:solidFill>
                <a:latin typeface="+mn-ea"/>
              </a:rPr>
              <a:t>语句。</a:t>
            </a:r>
          </a:p>
        </p:txBody>
      </p:sp>
    </p:spTree>
    <p:extLst>
      <p:ext uri="{BB962C8B-B14F-4D97-AF65-F5344CB8AC3E}">
        <p14:creationId xmlns:p14="http://schemas.microsoft.com/office/powerpoint/2010/main" val="3505395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1"/>
          <p:cNvSpPr txBox="1">
            <a:spLocks noChangeArrowheads="1"/>
          </p:cNvSpPr>
          <p:nvPr/>
        </p:nvSpPr>
        <p:spPr bwMode="auto">
          <a:xfrm>
            <a:off x="2768178" y="1714981"/>
            <a:ext cx="33067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zh-CN" sz="6000" dirty="0">
                <a:solidFill>
                  <a:srgbClr val="0070C0"/>
                </a:solidFill>
                <a:latin typeface="Arial" charset="0"/>
                <a:ea typeface="Kozuka Gothic Pr6N B" pitchFamily="34" charset="-128"/>
                <a:cs typeface="Arial" charset="0"/>
              </a:rPr>
              <a:t>THANKS</a:t>
            </a:r>
          </a:p>
        </p:txBody>
      </p:sp>
      <p:sp>
        <p:nvSpPr>
          <p:cNvPr id="54" name="空心弧 53"/>
          <p:cNvSpPr/>
          <p:nvPr/>
        </p:nvSpPr>
        <p:spPr bwMode="auto">
          <a:xfrm rot="7086271">
            <a:off x="5052591" y="1475269"/>
            <a:ext cx="1482725" cy="1482725"/>
          </a:xfrm>
          <a:prstGeom prst="blockArc">
            <a:avLst>
              <a:gd name="adj1" fmla="val 5502533"/>
              <a:gd name="adj2" fmla="val 1980318"/>
              <a:gd name="adj3" fmla="val 1053"/>
            </a:avLst>
          </a:prstGeom>
          <a:ln>
            <a:solidFill>
              <a:srgbClr val="0070C0"/>
            </a:solidFill>
          </a:ln>
        </p:spPr>
        <p:style>
          <a:lnRef idx="2">
            <a:schemeClr val="accent1"/>
          </a:lnRef>
          <a:fillRef idx="1">
            <a:schemeClr val="lt1"/>
          </a:fillRef>
          <a:effectRef idx="0">
            <a:schemeClr val="accent1"/>
          </a:effectRef>
          <a:fontRef idx="minor">
            <a:schemeClr val="dk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chemeClr val="tx1"/>
              </a:solidFill>
            </a:endParaRPr>
          </a:p>
        </p:txBody>
      </p:sp>
      <p:sp>
        <p:nvSpPr>
          <p:cNvPr id="55" name="TextBox 8"/>
          <p:cNvSpPr txBox="1">
            <a:spLocks noChangeArrowheads="1"/>
          </p:cNvSpPr>
          <p:nvPr/>
        </p:nvSpPr>
        <p:spPr bwMode="auto">
          <a:xfrm>
            <a:off x="2915816" y="2559531"/>
            <a:ext cx="2192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eaLnBrk="1" fontAlgn="auto" hangingPunct="1">
              <a:spcBef>
                <a:spcPts val="0"/>
              </a:spcBef>
              <a:spcAft>
                <a:spcPts val="0"/>
              </a:spcAft>
              <a:defRPr/>
            </a:pPr>
            <a:r>
              <a:rPr lang="zh-CN" altLang="en-US" sz="1800" dirty="0" smtClean="0">
                <a:solidFill>
                  <a:schemeClr val="tx1">
                    <a:lumMod val="75000"/>
                    <a:lumOff val="25000"/>
                  </a:schemeClr>
                </a:solidFill>
                <a:latin typeface="微软雅黑" pitchFamily="34" charset="-122"/>
                <a:ea typeface="微软雅黑" pitchFamily="34" charset="-122"/>
              </a:rPr>
              <a:t>谢谢聆听</a:t>
            </a: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7655" y="2211710"/>
            <a:ext cx="2015871" cy="2015871"/>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37497" y="2211710"/>
            <a:ext cx="1934503" cy="1934503"/>
          </a:xfrm>
          <a:prstGeom prst="rect">
            <a:avLst/>
          </a:prstGeom>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44008" y="2263671"/>
            <a:ext cx="1882542" cy="1882542"/>
          </a:xfrm>
          <a:prstGeom prst="rect">
            <a:avLst/>
          </a:prstGeom>
        </p:spPr>
      </p:pic>
      <p:pic>
        <p:nvPicPr>
          <p:cNvPr id="9" name="图片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08219" y="2263672"/>
            <a:ext cx="1882542" cy="1882542"/>
          </a:xfrm>
          <a:prstGeom prst="rect">
            <a:avLst/>
          </a:prstGeom>
        </p:spPr>
      </p:pic>
      <p:sp>
        <p:nvSpPr>
          <p:cNvPr id="13" name="TextBox 8"/>
          <p:cNvSpPr txBox="1">
            <a:spLocks noChangeArrowheads="1"/>
          </p:cNvSpPr>
          <p:nvPr/>
        </p:nvSpPr>
        <p:spPr bwMode="auto">
          <a:xfrm>
            <a:off x="1415485" y="4227581"/>
            <a:ext cx="10402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r>
              <a:rPr lang="zh-CN" altLang="en-US" dirty="0">
                <a:solidFill>
                  <a:schemeClr val="tx1">
                    <a:lumMod val="75000"/>
                    <a:lumOff val="25000"/>
                  </a:schemeClr>
                </a:solidFill>
                <a:latin typeface="微软雅黑" pitchFamily="34" charset="-122"/>
                <a:ea typeface="微软雅黑" pitchFamily="34" charset="-122"/>
              </a:rPr>
              <a:t>工程师</a:t>
            </a:r>
            <a:endParaRPr lang="zh-CN" altLang="en-US" sz="1800" dirty="0" smtClean="0">
              <a:solidFill>
                <a:schemeClr val="tx1">
                  <a:lumMod val="75000"/>
                  <a:lumOff val="25000"/>
                </a:schemeClr>
              </a:solidFill>
              <a:latin typeface="微软雅黑" pitchFamily="34" charset="-122"/>
              <a:ea typeface="微软雅黑" pitchFamily="34" charset="-122"/>
            </a:endParaRPr>
          </a:p>
        </p:txBody>
      </p:sp>
      <p:sp>
        <p:nvSpPr>
          <p:cNvPr id="14" name="TextBox 8"/>
          <p:cNvSpPr txBox="1">
            <a:spLocks noChangeArrowheads="1"/>
          </p:cNvSpPr>
          <p:nvPr/>
        </p:nvSpPr>
        <p:spPr bwMode="auto">
          <a:xfrm>
            <a:off x="3135193" y="4227581"/>
            <a:ext cx="10402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r>
              <a:rPr lang="zh-CN" altLang="en-US" dirty="0" smtClean="0">
                <a:solidFill>
                  <a:schemeClr val="tx1">
                    <a:lumMod val="75000"/>
                    <a:lumOff val="25000"/>
                  </a:schemeClr>
                </a:solidFill>
                <a:latin typeface="微软雅黑" pitchFamily="34" charset="-122"/>
                <a:ea typeface="微软雅黑" pitchFamily="34" charset="-122"/>
              </a:rPr>
              <a:t>公众号</a:t>
            </a:r>
            <a:endParaRPr lang="zh-CN" altLang="en-US" sz="1800" dirty="0" smtClean="0">
              <a:solidFill>
                <a:schemeClr val="tx1">
                  <a:lumMod val="75000"/>
                  <a:lumOff val="25000"/>
                </a:schemeClr>
              </a:solidFill>
              <a:latin typeface="微软雅黑" pitchFamily="34" charset="-122"/>
              <a:ea typeface="微软雅黑" pitchFamily="34" charset="-122"/>
            </a:endParaRPr>
          </a:p>
        </p:txBody>
      </p:sp>
      <p:sp>
        <p:nvSpPr>
          <p:cNvPr id="15" name="TextBox 8"/>
          <p:cNvSpPr txBox="1">
            <a:spLocks noChangeArrowheads="1"/>
          </p:cNvSpPr>
          <p:nvPr/>
        </p:nvSpPr>
        <p:spPr bwMode="auto">
          <a:xfrm>
            <a:off x="5345807" y="4227581"/>
            <a:ext cx="10402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r>
              <a:rPr lang="zh-CN" altLang="en-US" dirty="0" smtClean="0">
                <a:solidFill>
                  <a:schemeClr val="tx1">
                    <a:lumMod val="75000"/>
                    <a:lumOff val="25000"/>
                  </a:schemeClr>
                </a:solidFill>
                <a:latin typeface="微软雅黑" pitchFamily="34" charset="-122"/>
                <a:ea typeface="微软雅黑" pitchFamily="34" charset="-122"/>
              </a:rPr>
              <a:t>官网</a:t>
            </a:r>
            <a:endParaRPr lang="zh-CN" altLang="en-US" sz="1800" dirty="0" smtClean="0">
              <a:solidFill>
                <a:schemeClr val="tx1">
                  <a:lumMod val="75000"/>
                  <a:lumOff val="25000"/>
                </a:schemeClr>
              </a:solidFill>
              <a:latin typeface="微软雅黑" pitchFamily="34" charset="-122"/>
              <a:ea typeface="微软雅黑" pitchFamily="34" charset="-122"/>
            </a:endParaRPr>
          </a:p>
        </p:txBody>
      </p:sp>
      <p:sp>
        <p:nvSpPr>
          <p:cNvPr id="16" name="TextBox 8"/>
          <p:cNvSpPr txBox="1">
            <a:spLocks noChangeArrowheads="1"/>
          </p:cNvSpPr>
          <p:nvPr/>
        </p:nvSpPr>
        <p:spPr bwMode="auto">
          <a:xfrm>
            <a:off x="7073999" y="4232170"/>
            <a:ext cx="10402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r>
              <a:rPr lang="zh-CN" altLang="en-US" sz="1800" dirty="0" smtClean="0">
                <a:solidFill>
                  <a:schemeClr val="tx1">
                    <a:lumMod val="75000"/>
                    <a:lumOff val="25000"/>
                  </a:schemeClr>
                </a:solidFill>
                <a:latin typeface="微软雅黑" pitchFamily="34" charset="-122"/>
                <a:ea typeface="微软雅黑" pitchFamily="34" charset="-122"/>
              </a:rPr>
              <a:t>旗舰店</a:t>
            </a:r>
          </a:p>
        </p:txBody>
      </p:sp>
    </p:spTree>
    <p:extLst>
      <p:ext uri="{BB962C8B-B14F-4D97-AF65-F5344CB8AC3E}">
        <p14:creationId xmlns:p14="http://schemas.microsoft.com/office/powerpoint/2010/main" val="2413478112"/>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20000"/>
                                  </p:iterate>
                                  <p:childTnLst>
                                    <p:set>
                                      <p:cBhvr>
                                        <p:cTn id="6" dur="1" fill="hold">
                                          <p:stCondLst>
                                            <p:cond delay="0"/>
                                          </p:stCondLst>
                                        </p:cTn>
                                        <p:tgtEl>
                                          <p:spTgt spid="53"/>
                                        </p:tgtEl>
                                        <p:attrNameLst>
                                          <p:attrName>style.visibility</p:attrName>
                                        </p:attrNameLst>
                                      </p:cBhvr>
                                      <p:to>
                                        <p:strVal val="visible"/>
                                      </p:to>
                                    </p:set>
                                    <p:anim calcmode="lin" valueType="num">
                                      <p:cBhvr>
                                        <p:cTn id="7" dur="500" fill="hold"/>
                                        <p:tgtEl>
                                          <p:spTgt spid="5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3"/>
                                        </p:tgtEl>
                                        <p:attrNameLst>
                                          <p:attrName>ppt_y</p:attrName>
                                        </p:attrNameLst>
                                      </p:cBhvr>
                                      <p:tavLst>
                                        <p:tav tm="0">
                                          <p:val>
                                            <p:strVal val="#ppt_y"/>
                                          </p:val>
                                        </p:tav>
                                        <p:tav tm="100000">
                                          <p:val>
                                            <p:strVal val="#ppt_y"/>
                                          </p:val>
                                        </p:tav>
                                      </p:tavLst>
                                    </p:anim>
                                    <p:anim calcmode="lin" valueType="num">
                                      <p:cBhvr>
                                        <p:cTn id="9" dur="500" fill="hold"/>
                                        <p:tgtEl>
                                          <p:spTgt spid="5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3"/>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55"/>
                                        </p:tgtEl>
                                        <p:attrNameLst>
                                          <p:attrName>style.visibility</p:attrName>
                                        </p:attrNameLst>
                                      </p:cBhvr>
                                      <p:to>
                                        <p:strVal val="visible"/>
                                      </p:to>
                                    </p:set>
                                    <p:anim calcmode="lin" valueType="num">
                                      <p:cBhvr>
                                        <p:cTn id="14" dur="5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55"/>
                                        </p:tgtEl>
                                        <p:attrNameLst>
                                          <p:attrName>ppt_y</p:attrName>
                                        </p:attrNameLst>
                                      </p:cBhvr>
                                      <p:tavLst>
                                        <p:tav tm="0">
                                          <p:val>
                                            <p:strVal val="#ppt_y"/>
                                          </p:val>
                                        </p:tav>
                                        <p:tav tm="100000">
                                          <p:val>
                                            <p:strVal val="#ppt_y"/>
                                          </p:val>
                                        </p:tav>
                                      </p:tavLst>
                                    </p:anim>
                                    <p:anim calcmode="lin" valueType="num">
                                      <p:cBhvr>
                                        <p:cTn id="16" dur="5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55"/>
                                        </p:tgtEl>
                                      </p:cBhvr>
                                    </p:animEffect>
                                  </p:childTnLst>
                                </p:cTn>
                              </p:par>
                            </p:childTnLst>
                          </p:cTn>
                        </p:par>
                        <p:par>
                          <p:cTn id="19" fill="hold">
                            <p:stCondLst>
                              <p:cond delay="1000"/>
                            </p:stCondLst>
                            <p:childTnLst>
                              <p:par>
                                <p:cTn id="20" presetID="21" presetClass="entr" presetSubtype="4" fill="hold" grpId="0" nodeType="after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wheel(4)">
                                      <p:cBhvr>
                                        <p:cTn id="22" dur="1000"/>
                                        <p:tgtEl>
                                          <p:spTgt spid="54"/>
                                        </p:tgtEl>
                                      </p:cBhvr>
                                    </p:animEffect>
                                  </p:childTnLst>
                                </p:cTn>
                              </p:par>
                            </p:childTnLst>
                          </p:cTn>
                        </p:par>
                        <p:par>
                          <p:cTn id="23" fill="hold">
                            <p:stCondLst>
                              <p:cond delay="2000"/>
                            </p:stCondLst>
                            <p:childTnLst>
                              <p:par>
                                <p:cTn id="24" presetID="64" presetClass="path" presetSubtype="0" accel="50000" decel="50000" fill="hold" grpId="1" nodeType="afterEffect">
                                  <p:stCondLst>
                                    <p:cond delay="500"/>
                                  </p:stCondLst>
                                  <p:iterate type="lt">
                                    <p:tmPct val="0"/>
                                  </p:iterate>
                                  <p:childTnLst>
                                    <p:animMotion origin="layout" path="M 3.05556E-6 1.23457E-6 L 3.05556E-6 -0.21266 " pathEditMode="relative" rAng="0" ptsTypes="AA">
                                      <p:cBhvr>
                                        <p:cTn id="25" dur="2000" fill="hold"/>
                                        <p:tgtEl>
                                          <p:spTgt spid="53"/>
                                        </p:tgtEl>
                                        <p:attrNameLst>
                                          <p:attrName>ppt_x</p:attrName>
                                          <p:attrName>ppt_y</p:attrName>
                                        </p:attrNameLst>
                                      </p:cBhvr>
                                      <p:rCtr x="0" y="-10648"/>
                                    </p:animMotion>
                                  </p:childTnLst>
                                </p:cTn>
                              </p:par>
                              <p:par>
                                <p:cTn id="26" presetID="64" presetClass="path" presetSubtype="0" accel="50000" decel="50000" fill="hold" grpId="1" nodeType="withEffect">
                                  <p:stCondLst>
                                    <p:cond delay="500"/>
                                  </p:stCondLst>
                                  <p:iterate type="lt">
                                    <p:tmPct val="0"/>
                                  </p:iterate>
                                  <p:childTnLst>
                                    <p:animMotion origin="layout" path="M 4.72222E-6 -3.33333E-6 L 4.72222E-6 -0.21574 " pathEditMode="relative" rAng="0" ptsTypes="AA">
                                      <p:cBhvr>
                                        <p:cTn id="27" dur="2000" fill="hold"/>
                                        <p:tgtEl>
                                          <p:spTgt spid="55"/>
                                        </p:tgtEl>
                                        <p:attrNameLst>
                                          <p:attrName>ppt_x</p:attrName>
                                          <p:attrName>ppt_y</p:attrName>
                                        </p:attrNameLst>
                                      </p:cBhvr>
                                      <p:rCtr x="0" y="-10802"/>
                                    </p:animMotion>
                                  </p:childTnLst>
                                </p:cTn>
                              </p:par>
                              <p:par>
                                <p:cTn id="28" presetID="64" presetClass="path" presetSubtype="0" accel="50000" decel="50000" fill="hold" grpId="1" nodeType="withEffect">
                                  <p:stCondLst>
                                    <p:cond delay="500"/>
                                  </p:stCondLst>
                                  <p:childTnLst>
                                    <p:animMotion origin="layout" path="M -5.55556E-7 -4.19753E-6 L -5.55556E-7 -0.21142 " pathEditMode="relative" rAng="0" ptsTypes="AA">
                                      <p:cBhvr>
                                        <p:cTn id="29" dur="2000" fill="hold"/>
                                        <p:tgtEl>
                                          <p:spTgt spid="54"/>
                                        </p:tgtEl>
                                        <p:attrNameLst>
                                          <p:attrName>ppt_x</p:attrName>
                                          <p:attrName>ppt_y</p:attrName>
                                        </p:attrNameLst>
                                      </p:cBhvr>
                                      <p:rCtr x="0" y="-10586"/>
                                    </p:animMotion>
                                  </p:childTnLst>
                                </p:cTn>
                              </p:par>
                            </p:childTnLst>
                          </p:cTn>
                        </p:par>
                        <p:par>
                          <p:cTn id="30" fill="hold">
                            <p:stCondLst>
                              <p:cond delay="4500"/>
                            </p:stCondLst>
                            <p:childTnLst>
                              <p:par>
                                <p:cTn id="31" presetID="22" presetClass="entr" presetSubtype="8"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500"/>
                                        <p:tgtEl>
                                          <p:spTgt spid="6"/>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childTnLst>
                          </p:cTn>
                        </p:par>
                        <p:par>
                          <p:cTn id="37" fill="hold">
                            <p:stCondLst>
                              <p:cond delay="5000"/>
                            </p:stCondLst>
                            <p:childTnLst>
                              <p:par>
                                <p:cTn id="38" presetID="22" presetClass="entr" presetSubtype="8" fill="hold"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childTnLst>
                          </p:cTn>
                        </p:par>
                        <p:par>
                          <p:cTn id="44" fill="hold">
                            <p:stCondLst>
                              <p:cond delay="5500"/>
                            </p:stCondLst>
                            <p:childTnLst>
                              <p:par>
                                <p:cTn id="45" presetID="22" presetClass="entr" presetSubtype="8" fill="hold"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500"/>
                                        <p:tgtEl>
                                          <p:spTgt spid="8"/>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childTnLst>
                          </p:cTn>
                        </p:par>
                        <p:par>
                          <p:cTn id="51" fill="hold">
                            <p:stCondLst>
                              <p:cond delay="6000"/>
                            </p:stCondLst>
                            <p:childTnLst>
                              <p:par>
                                <p:cTn id="52" presetID="22" presetClass="entr" presetSubtype="8" fill="hold" nodeType="after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left)">
                                      <p:cBhvr>
                                        <p:cTn id="54" dur="500"/>
                                        <p:tgtEl>
                                          <p:spTgt spid="9"/>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3" grpId="1"/>
      <p:bldP spid="54" grpId="0" animBg="1"/>
      <p:bldP spid="54" grpId="1" animBg="1"/>
      <p:bldP spid="55" grpId="0"/>
      <p:bldP spid="55" grpId="1"/>
      <p:bldP spid="13" grpId="0"/>
      <p:bldP spid="14" grpId="0"/>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振荡器</a:t>
            </a:r>
            <a:r>
              <a:rPr lang="en-US" altLang="zh-CN" dirty="0"/>
              <a:t>OSC</a:t>
            </a:r>
            <a:r>
              <a:rPr lang="zh-CN" altLang="en-US" dirty="0"/>
              <a:t>和锁相环</a:t>
            </a:r>
            <a:r>
              <a:rPr lang="en-US" altLang="zh-CN" dirty="0"/>
              <a:t>PLL</a:t>
            </a:r>
            <a:endParaRPr lang="zh-CN" altLang="en-US" dirty="0"/>
          </a:p>
        </p:txBody>
      </p:sp>
      <p:sp>
        <p:nvSpPr>
          <p:cNvPr id="4" name="矩形 3"/>
          <p:cNvSpPr/>
          <p:nvPr/>
        </p:nvSpPr>
        <p:spPr>
          <a:xfrm>
            <a:off x="6084169" y="945279"/>
            <a:ext cx="2880320" cy="4093428"/>
          </a:xfrm>
          <a:prstGeom prst="rect">
            <a:avLst/>
          </a:prstGeom>
        </p:spPr>
        <p:txBody>
          <a:bodyPr wrap="square">
            <a:spAutoFit/>
          </a:bodyPr>
          <a:lstStyle/>
          <a:p>
            <a:pPr algn="just"/>
            <a:r>
              <a:rPr lang="zh-CN" altLang="en-US" sz="2000" kern="100" dirty="0" smtClean="0">
                <a:solidFill>
                  <a:schemeClr val="tx1">
                    <a:lumMod val="65000"/>
                    <a:lumOff val="35000"/>
                  </a:schemeClr>
                </a:solidFill>
                <a:latin typeface="+mn-ea"/>
              </a:rPr>
              <a:t>      为了</a:t>
            </a:r>
            <a:r>
              <a:rPr lang="zh-CN" altLang="en-US" sz="2000" kern="100" dirty="0">
                <a:solidFill>
                  <a:schemeClr val="tx1">
                    <a:lumMod val="65000"/>
                    <a:lumOff val="35000"/>
                  </a:schemeClr>
                </a:solidFill>
                <a:latin typeface="+mn-ea"/>
              </a:rPr>
              <a:t>能够让</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按部就班的执行相应的代码，实现功能，就得让</a:t>
            </a:r>
            <a:r>
              <a:rPr lang="en-US" altLang="zh-CN" sz="2000" kern="100" dirty="0">
                <a:solidFill>
                  <a:schemeClr val="tx1">
                    <a:lumMod val="65000"/>
                    <a:lumOff val="35000"/>
                  </a:schemeClr>
                </a:solidFill>
                <a:latin typeface="+mn-ea"/>
              </a:rPr>
              <a:t>DSP</a:t>
            </a:r>
            <a:r>
              <a:rPr lang="zh-CN" altLang="en-US" sz="2000" kern="100" dirty="0">
                <a:solidFill>
                  <a:schemeClr val="tx1">
                    <a:lumMod val="65000"/>
                    <a:lumOff val="35000"/>
                  </a:schemeClr>
                </a:solidFill>
                <a:latin typeface="+mn-ea"/>
              </a:rPr>
              <a:t>芯片“活”起来，除了得给</a:t>
            </a:r>
            <a:r>
              <a:rPr lang="en-US" altLang="zh-CN" sz="2000" kern="100" dirty="0">
                <a:solidFill>
                  <a:schemeClr val="tx1">
                    <a:lumMod val="65000"/>
                    <a:lumOff val="35000"/>
                  </a:schemeClr>
                </a:solidFill>
                <a:latin typeface="+mn-ea"/>
              </a:rPr>
              <a:t>DSP</a:t>
            </a:r>
            <a:r>
              <a:rPr lang="zh-CN" altLang="en-US" sz="2000" kern="100" dirty="0">
                <a:solidFill>
                  <a:schemeClr val="tx1">
                    <a:lumMod val="65000"/>
                    <a:lumOff val="35000"/>
                  </a:schemeClr>
                </a:solidFill>
                <a:latin typeface="+mn-ea"/>
              </a:rPr>
              <a:t>提供电源以外，还需要向</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不断的提供规律的时钟脉冲，这一功能就由</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内部的振荡器</a:t>
            </a:r>
            <a:r>
              <a:rPr lang="en-US" altLang="zh-CN" sz="2000" kern="100" dirty="0">
                <a:solidFill>
                  <a:schemeClr val="tx1">
                    <a:lumMod val="65000"/>
                    <a:lumOff val="35000"/>
                  </a:schemeClr>
                </a:solidFill>
                <a:latin typeface="+mn-ea"/>
              </a:rPr>
              <a:t>OSC</a:t>
            </a:r>
            <a:r>
              <a:rPr lang="zh-CN" altLang="en-US" sz="2000" kern="100" dirty="0">
                <a:solidFill>
                  <a:schemeClr val="tx1">
                    <a:lumMod val="65000"/>
                    <a:lumOff val="35000"/>
                  </a:schemeClr>
                </a:solidFill>
                <a:latin typeface="+mn-ea"/>
              </a:rPr>
              <a:t>和锁相环模块</a:t>
            </a:r>
            <a:r>
              <a:rPr lang="en-US" altLang="zh-CN" sz="2000" kern="100" dirty="0">
                <a:solidFill>
                  <a:schemeClr val="tx1">
                    <a:lumMod val="65000"/>
                    <a:lumOff val="35000"/>
                  </a:schemeClr>
                </a:solidFill>
                <a:latin typeface="+mn-ea"/>
              </a:rPr>
              <a:t>PLL</a:t>
            </a:r>
            <a:r>
              <a:rPr lang="zh-CN" altLang="en-US" sz="2000" kern="100" dirty="0">
                <a:solidFill>
                  <a:schemeClr val="tx1">
                    <a:lumMod val="65000"/>
                    <a:lumOff val="35000"/>
                  </a:schemeClr>
                </a:solidFill>
                <a:latin typeface="+mn-ea"/>
              </a:rPr>
              <a:t>来实现了。图</a:t>
            </a:r>
            <a:r>
              <a:rPr lang="en-US" altLang="zh-CN" sz="2000" kern="100" dirty="0">
                <a:solidFill>
                  <a:schemeClr val="tx1">
                    <a:lumMod val="65000"/>
                    <a:lumOff val="35000"/>
                  </a:schemeClr>
                </a:solidFill>
                <a:latin typeface="+mn-ea"/>
              </a:rPr>
              <a:t>5-1</a:t>
            </a:r>
            <a:r>
              <a:rPr lang="zh-CN" altLang="en-US" sz="2000" kern="100" dirty="0">
                <a:solidFill>
                  <a:schemeClr val="tx1">
                    <a:lumMod val="65000"/>
                    <a:lumOff val="35000"/>
                  </a:schemeClr>
                </a:solidFill>
                <a:latin typeface="+mn-ea"/>
              </a:rPr>
              <a:t>为</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芯片内的</a:t>
            </a:r>
            <a:r>
              <a:rPr lang="en-US" altLang="zh-CN" sz="2000" kern="100" dirty="0">
                <a:solidFill>
                  <a:schemeClr val="tx1">
                    <a:lumMod val="65000"/>
                    <a:lumOff val="35000"/>
                  </a:schemeClr>
                </a:solidFill>
                <a:latin typeface="+mn-ea"/>
              </a:rPr>
              <a:t>OSC</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PLL</a:t>
            </a:r>
            <a:r>
              <a:rPr lang="zh-CN" altLang="en-US" sz="2000" kern="100" dirty="0">
                <a:solidFill>
                  <a:schemeClr val="tx1">
                    <a:lumMod val="65000"/>
                    <a:lumOff val="35000"/>
                  </a:schemeClr>
                </a:solidFill>
                <a:latin typeface="+mn-ea"/>
              </a:rPr>
              <a:t>时钟模块。</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9513" y="1772996"/>
            <a:ext cx="5904655" cy="186502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619672" y="3867894"/>
            <a:ext cx="3425939" cy="396583"/>
          </a:xfrm>
          <a:prstGeom prst="rect">
            <a:avLst/>
          </a:prstGeom>
        </p:spPr>
        <p:txBody>
          <a:bodyPr wrap="none">
            <a:spAutoFit/>
          </a:bodyPr>
          <a:lstStyle/>
          <a:p>
            <a:pPr algn="ctr">
              <a:lnSpc>
                <a:spcPct val="120000"/>
              </a:lnSpc>
            </a:pPr>
            <a:r>
              <a:rPr lang="zh-CN" altLang="en-US" kern="100" dirty="0">
                <a:latin typeface="+mn-ea"/>
              </a:rPr>
              <a:t>图</a:t>
            </a:r>
            <a:r>
              <a:rPr lang="en-US" altLang="zh-CN" kern="100" dirty="0">
                <a:latin typeface="+mn-ea"/>
              </a:rPr>
              <a:t>5-1 F28335</a:t>
            </a:r>
            <a:r>
              <a:rPr lang="zh-CN" altLang="en-US" kern="100" dirty="0">
                <a:latin typeface="+mn-ea"/>
              </a:rPr>
              <a:t>的</a:t>
            </a:r>
            <a:r>
              <a:rPr lang="en-US" altLang="zh-CN" kern="100" dirty="0">
                <a:latin typeface="+mn-ea"/>
              </a:rPr>
              <a:t>OSC</a:t>
            </a:r>
            <a:r>
              <a:rPr lang="zh-CN" altLang="en-US" kern="100" dirty="0">
                <a:latin typeface="+mn-ea"/>
              </a:rPr>
              <a:t>和</a:t>
            </a:r>
            <a:r>
              <a:rPr lang="en-US" altLang="zh-CN" kern="100" dirty="0">
                <a:latin typeface="+mn-ea"/>
              </a:rPr>
              <a:t>PLL</a:t>
            </a:r>
            <a:r>
              <a:rPr lang="zh-CN" altLang="en-US" kern="100" dirty="0">
                <a:latin typeface="+mn-ea"/>
              </a:rPr>
              <a:t>模块</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500"/>
                                        <p:tgtEl>
                                          <p:spTgt spid="1026"/>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振荡器</a:t>
            </a:r>
            <a:r>
              <a:rPr lang="en-US" altLang="zh-CN" dirty="0"/>
              <a:t>OSC</a:t>
            </a:r>
            <a:r>
              <a:rPr lang="zh-CN" altLang="en-US" dirty="0"/>
              <a:t>和锁相环</a:t>
            </a:r>
            <a:r>
              <a:rPr lang="en-US" altLang="zh-CN" dirty="0"/>
              <a:t>PLL</a:t>
            </a:r>
            <a:endParaRPr lang="zh-CN" altLang="en-US" dirty="0"/>
          </a:p>
        </p:txBody>
      </p:sp>
      <p:sp>
        <p:nvSpPr>
          <p:cNvPr id="4" name="矩形 3"/>
          <p:cNvSpPr/>
          <p:nvPr/>
        </p:nvSpPr>
        <p:spPr>
          <a:xfrm>
            <a:off x="1156262" y="1491630"/>
            <a:ext cx="6831475" cy="2862322"/>
          </a:xfrm>
          <a:prstGeom prst="rect">
            <a:avLst/>
          </a:prstGeom>
        </p:spPr>
        <p:txBody>
          <a:bodyPr wrap="square">
            <a:spAutoFit/>
          </a:bodyPr>
          <a:lstStyle/>
          <a:p>
            <a:pPr algn="just"/>
            <a:r>
              <a:rPr lang="zh-CN" altLang="en-US" sz="2000" kern="100" dirty="0" smtClean="0">
                <a:solidFill>
                  <a:schemeClr val="tx1">
                    <a:lumMod val="65000"/>
                    <a:lumOff val="35000"/>
                  </a:schemeClr>
                </a:solidFill>
                <a:latin typeface="+mn-ea"/>
              </a:rPr>
              <a:t>      先</a:t>
            </a:r>
            <a:r>
              <a:rPr lang="zh-CN" altLang="en-US" sz="2000" kern="100" dirty="0">
                <a:solidFill>
                  <a:schemeClr val="tx1">
                    <a:lumMod val="65000"/>
                    <a:lumOff val="35000"/>
                  </a:schemeClr>
                </a:solidFill>
                <a:latin typeface="+mn-ea"/>
              </a:rPr>
              <a:t>来简单介绍一下锁相环</a:t>
            </a:r>
            <a:r>
              <a:rPr lang="en-US" altLang="zh-CN" sz="2000" kern="100" dirty="0">
                <a:solidFill>
                  <a:schemeClr val="tx1">
                    <a:lumMod val="65000"/>
                    <a:lumOff val="35000"/>
                  </a:schemeClr>
                </a:solidFill>
                <a:latin typeface="+mn-ea"/>
              </a:rPr>
              <a:t>PLL</a:t>
            </a:r>
            <a:r>
              <a:rPr lang="zh-CN" altLang="en-US" sz="2000" kern="100" dirty="0">
                <a:solidFill>
                  <a:schemeClr val="tx1">
                    <a:lumMod val="65000"/>
                    <a:lumOff val="35000"/>
                  </a:schemeClr>
                </a:solidFill>
                <a:latin typeface="+mn-ea"/>
              </a:rPr>
              <a:t>。锁相环是一种控制晶振使其相对于参考信号保持恒定的电路，在数字通信系统中使用比较广泛。目前</a:t>
            </a:r>
            <a:r>
              <a:rPr lang="en-US" altLang="zh-CN" sz="2000" kern="100" dirty="0">
                <a:solidFill>
                  <a:schemeClr val="tx1">
                    <a:lumMod val="65000"/>
                    <a:lumOff val="35000"/>
                  </a:schemeClr>
                </a:solidFill>
                <a:latin typeface="+mn-ea"/>
              </a:rPr>
              <a:t>DSP</a:t>
            </a:r>
            <a:r>
              <a:rPr lang="zh-CN" altLang="en-US" sz="2000" kern="100" dirty="0">
                <a:solidFill>
                  <a:schemeClr val="tx1">
                    <a:lumMod val="65000"/>
                    <a:lumOff val="35000"/>
                  </a:schemeClr>
                </a:solidFill>
                <a:latin typeface="+mn-ea"/>
              </a:rPr>
              <a:t>集成的片上锁相环</a:t>
            </a:r>
            <a:r>
              <a:rPr lang="en-US" altLang="zh-CN" sz="2000" kern="100" dirty="0">
                <a:solidFill>
                  <a:schemeClr val="tx1">
                    <a:lumMod val="65000"/>
                    <a:lumOff val="35000"/>
                  </a:schemeClr>
                </a:solidFill>
                <a:latin typeface="+mn-ea"/>
              </a:rPr>
              <a:t>PLL</a:t>
            </a:r>
            <a:r>
              <a:rPr lang="zh-CN" altLang="en-US" sz="2000" kern="100" dirty="0">
                <a:solidFill>
                  <a:schemeClr val="tx1">
                    <a:lumMod val="65000"/>
                    <a:lumOff val="35000"/>
                  </a:schemeClr>
                </a:solidFill>
                <a:latin typeface="+mn-ea"/>
              </a:rPr>
              <a:t>模块，主要作用是通过软件实时地配置片上外设时钟，提高系统的灵活性和可靠性。此外，由于采用软件可编程锁相环，所设计的处理器外部允许较低的工作频率，而片内经过锁相环模块提供较高的系统时钟，这种设计可以有效的降低系统对外部时钟的依赖和电磁干扰，提高系统启动和运行时的可靠性，降低了系统对硬件设计的要求。</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振荡器</a:t>
            </a:r>
            <a:r>
              <a:rPr lang="en-US" altLang="zh-CN" dirty="0"/>
              <a:t>OSC</a:t>
            </a:r>
            <a:r>
              <a:rPr lang="zh-CN" altLang="en-US" dirty="0"/>
              <a:t>和锁相环</a:t>
            </a:r>
            <a:r>
              <a:rPr lang="en-US" altLang="zh-CN" dirty="0"/>
              <a:t>PLL</a:t>
            </a:r>
            <a:endParaRPr lang="zh-CN" altLang="en-US" dirty="0"/>
          </a:p>
        </p:txBody>
      </p:sp>
      <p:sp>
        <p:nvSpPr>
          <p:cNvPr id="4" name="矩形 3"/>
          <p:cNvSpPr/>
          <p:nvPr/>
        </p:nvSpPr>
        <p:spPr>
          <a:xfrm>
            <a:off x="1156262" y="1491630"/>
            <a:ext cx="6831475" cy="2554545"/>
          </a:xfrm>
          <a:prstGeom prst="rect">
            <a:avLst/>
          </a:prstGeom>
        </p:spPr>
        <p:txBody>
          <a:bodyPr wrap="square">
            <a:spAutoFit/>
          </a:bodyPr>
          <a:lstStyle/>
          <a:p>
            <a:pPr algn="just"/>
            <a:r>
              <a:rPr lang="zh-CN" altLang="en-US" sz="2000" kern="100" dirty="0" smtClean="0">
                <a:solidFill>
                  <a:schemeClr val="tx1">
                    <a:lumMod val="65000"/>
                    <a:lumOff val="35000"/>
                  </a:schemeClr>
                </a:solidFill>
                <a:latin typeface="+mn-ea"/>
              </a:rPr>
              <a:t>      从</a:t>
            </a:r>
            <a:r>
              <a:rPr lang="zh-CN" altLang="en-US" sz="2000" kern="100" dirty="0">
                <a:solidFill>
                  <a:schemeClr val="tx1">
                    <a:lumMod val="65000"/>
                    <a:lumOff val="35000"/>
                  </a:schemeClr>
                </a:solidFill>
                <a:latin typeface="+mn-ea"/>
              </a:rPr>
              <a:t>图</a:t>
            </a:r>
            <a:r>
              <a:rPr lang="en-US" altLang="zh-CN" sz="2000" kern="100" dirty="0">
                <a:solidFill>
                  <a:schemeClr val="tx1">
                    <a:lumMod val="65000"/>
                    <a:lumOff val="35000"/>
                  </a:schemeClr>
                </a:solidFill>
                <a:latin typeface="+mn-ea"/>
              </a:rPr>
              <a:t>5-1</a:t>
            </a:r>
            <a:r>
              <a:rPr lang="zh-CN" altLang="en-US" sz="2000" kern="100" dirty="0">
                <a:solidFill>
                  <a:schemeClr val="tx1">
                    <a:lumMod val="65000"/>
                    <a:lumOff val="35000"/>
                  </a:schemeClr>
                </a:solidFill>
                <a:latin typeface="+mn-ea"/>
              </a:rPr>
              <a:t>可以看到，外部晶振通过了片内振荡器</a:t>
            </a:r>
            <a:r>
              <a:rPr lang="en-US" altLang="zh-CN" sz="2000" kern="100" dirty="0">
                <a:solidFill>
                  <a:schemeClr val="tx1">
                    <a:lumMod val="65000"/>
                    <a:lumOff val="35000"/>
                  </a:schemeClr>
                </a:solidFill>
                <a:latin typeface="+mn-ea"/>
              </a:rPr>
              <a:t>OSC</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PLL</a:t>
            </a:r>
            <a:r>
              <a:rPr lang="zh-CN" altLang="en-US" sz="2000" kern="100" dirty="0">
                <a:solidFill>
                  <a:schemeClr val="tx1">
                    <a:lumMod val="65000"/>
                    <a:lumOff val="35000"/>
                  </a:schemeClr>
                </a:solidFill>
                <a:latin typeface="+mn-ea"/>
              </a:rPr>
              <a:t>模块，产生了时钟信号</a:t>
            </a:r>
            <a:r>
              <a:rPr lang="en-US" altLang="zh-CN" sz="2000" kern="100" dirty="0">
                <a:solidFill>
                  <a:schemeClr val="tx1">
                    <a:lumMod val="65000"/>
                    <a:lumOff val="35000"/>
                  </a:schemeClr>
                </a:solidFill>
                <a:latin typeface="+mn-ea"/>
              </a:rPr>
              <a:t>CLKIN</a:t>
            </a:r>
            <a:r>
              <a:rPr lang="zh-CN" altLang="en-US" sz="2000" kern="100" dirty="0">
                <a:solidFill>
                  <a:schemeClr val="tx1">
                    <a:lumMod val="65000"/>
                    <a:lumOff val="35000"/>
                  </a:schemeClr>
                </a:solidFill>
                <a:latin typeface="+mn-ea"/>
              </a:rPr>
              <a:t>，提供给</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。如果</a:t>
            </a:r>
            <a:r>
              <a:rPr lang="en-US" altLang="zh-CN" sz="2000" kern="100" dirty="0">
                <a:solidFill>
                  <a:schemeClr val="tx1">
                    <a:lumMod val="65000"/>
                    <a:lumOff val="35000"/>
                  </a:schemeClr>
                </a:solidFill>
                <a:latin typeface="+mn-ea"/>
              </a:rPr>
              <a:t>PLL</a:t>
            </a:r>
            <a:r>
              <a:rPr lang="zh-CN" altLang="en-US" sz="2000" kern="100" dirty="0">
                <a:solidFill>
                  <a:schemeClr val="tx1">
                    <a:lumMod val="65000"/>
                    <a:lumOff val="35000"/>
                  </a:schemeClr>
                </a:solidFill>
                <a:latin typeface="+mn-ea"/>
              </a:rPr>
              <a:t>状态寄存器</a:t>
            </a:r>
            <a:r>
              <a:rPr lang="en-US" altLang="zh-CN" sz="2000" kern="100" dirty="0">
                <a:solidFill>
                  <a:schemeClr val="tx1">
                    <a:lumMod val="65000"/>
                    <a:lumOff val="35000"/>
                  </a:schemeClr>
                </a:solidFill>
                <a:latin typeface="+mn-ea"/>
              </a:rPr>
              <a:t>PLLSTS</a:t>
            </a:r>
            <a:r>
              <a:rPr lang="zh-CN" altLang="en-US" sz="2000" kern="100" dirty="0">
                <a:solidFill>
                  <a:schemeClr val="tx1">
                    <a:lumMod val="65000"/>
                    <a:lumOff val="35000"/>
                  </a:schemeClr>
                </a:solidFill>
                <a:latin typeface="+mn-ea"/>
              </a:rPr>
              <a:t>的位</a:t>
            </a:r>
            <a:r>
              <a:rPr lang="en-US" altLang="zh-CN" sz="2000" kern="100" dirty="0">
                <a:solidFill>
                  <a:schemeClr val="tx1">
                    <a:lumMod val="65000"/>
                    <a:lumOff val="35000"/>
                  </a:schemeClr>
                </a:solidFill>
                <a:latin typeface="+mn-ea"/>
              </a:rPr>
              <a:t>OSCOFF</a:t>
            </a:r>
            <a:r>
              <a:rPr lang="zh-CN" altLang="en-US" sz="2000" kern="100" dirty="0">
                <a:solidFill>
                  <a:schemeClr val="tx1">
                    <a:lumMod val="65000"/>
                    <a:lumOff val="35000"/>
                  </a:schemeClr>
                </a:solidFill>
                <a:latin typeface="+mn-ea"/>
              </a:rPr>
              <a:t>为</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，则来自外部的振荡器时钟信号就不会送入</a:t>
            </a:r>
            <a:r>
              <a:rPr lang="en-US" altLang="zh-CN" sz="2000" kern="100" dirty="0">
                <a:solidFill>
                  <a:schemeClr val="tx1">
                    <a:lumMod val="65000"/>
                    <a:lumOff val="35000"/>
                  </a:schemeClr>
                </a:solidFill>
                <a:latin typeface="+mn-ea"/>
              </a:rPr>
              <a:t>PLL</a:t>
            </a:r>
            <a:r>
              <a:rPr lang="zh-CN" altLang="en-US" sz="2000" kern="100" dirty="0">
                <a:solidFill>
                  <a:schemeClr val="tx1">
                    <a:lumMod val="65000"/>
                    <a:lumOff val="35000"/>
                  </a:schemeClr>
                </a:solidFill>
                <a:latin typeface="+mn-ea"/>
              </a:rPr>
              <a:t>；如果</a:t>
            </a:r>
            <a:r>
              <a:rPr lang="en-US" altLang="zh-CN" sz="2000" kern="100" dirty="0">
                <a:solidFill>
                  <a:schemeClr val="tx1">
                    <a:lumMod val="65000"/>
                    <a:lumOff val="35000"/>
                  </a:schemeClr>
                </a:solidFill>
                <a:latin typeface="+mn-ea"/>
              </a:rPr>
              <a:t>OSCOFF</a:t>
            </a:r>
            <a:r>
              <a:rPr lang="zh-CN" altLang="en-US" sz="2000" kern="100" dirty="0">
                <a:solidFill>
                  <a:schemeClr val="tx1">
                    <a:lumMod val="65000"/>
                    <a:lumOff val="35000"/>
                  </a:schemeClr>
                </a:solidFill>
                <a:latin typeface="+mn-ea"/>
              </a:rPr>
              <a:t>为</a:t>
            </a:r>
            <a:r>
              <a:rPr lang="en-US" altLang="zh-CN" sz="2000" kern="100" dirty="0">
                <a:solidFill>
                  <a:schemeClr val="tx1">
                    <a:lumMod val="65000"/>
                    <a:lumOff val="35000"/>
                  </a:schemeClr>
                </a:solidFill>
                <a:latin typeface="+mn-ea"/>
              </a:rPr>
              <a:t>0</a:t>
            </a:r>
            <a:r>
              <a:rPr lang="zh-CN" altLang="en-US" sz="2000" kern="100" dirty="0">
                <a:solidFill>
                  <a:schemeClr val="tx1">
                    <a:lumMod val="65000"/>
                    <a:lumOff val="35000"/>
                  </a:schemeClr>
                </a:solidFill>
                <a:latin typeface="+mn-ea"/>
              </a:rPr>
              <a:t>，则来自外部的振荡器时钟信号送入</a:t>
            </a:r>
            <a:r>
              <a:rPr lang="en-US" altLang="zh-CN" sz="2000" kern="100" dirty="0">
                <a:solidFill>
                  <a:schemeClr val="tx1">
                    <a:lumMod val="65000"/>
                    <a:lumOff val="35000"/>
                  </a:schemeClr>
                </a:solidFill>
                <a:latin typeface="+mn-ea"/>
              </a:rPr>
              <a:t>PLL</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PLL</a:t>
            </a:r>
            <a:r>
              <a:rPr lang="zh-CN" altLang="en-US" sz="2000" kern="100" dirty="0">
                <a:solidFill>
                  <a:schemeClr val="tx1">
                    <a:lumMod val="65000"/>
                    <a:lumOff val="35000"/>
                  </a:schemeClr>
                </a:solidFill>
                <a:latin typeface="+mn-ea"/>
              </a:rPr>
              <a:t>模块有三种工作模式，由</a:t>
            </a:r>
            <a:r>
              <a:rPr lang="en-US" altLang="zh-CN" sz="2000" kern="100" dirty="0">
                <a:solidFill>
                  <a:schemeClr val="tx1">
                    <a:lumMod val="65000"/>
                    <a:lumOff val="35000"/>
                  </a:schemeClr>
                </a:solidFill>
                <a:latin typeface="+mn-ea"/>
              </a:rPr>
              <a:t>PLLSTS[PLLOFF]</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PLLCR[DIV]</a:t>
            </a:r>
            <a:r>
              <a:rPr lang="zh-CN" altLang="en-US" sz="2000" kern="100" dirty="0">
                <a:solidFill>
                  <a:schemeClr val="tx1">
                    <a:lumMod val="65000"/>
                    <a:lumOff val="35000"/>
                  </a:schemeClr>
                </a:solidFill>
                <a:latin typeface="+mn-ea"/>
              </a:rPr>
              <a:t>来决定。振荡器的时钟信号</a:t>
            </a:r>
            <a:r>
              <a:rPr lang="en-US" altLang="zh-CN" sz="2000" kern="100" dirty="0">
                <a:solidFill>
                  <a:schemeClr val="tx1">
                    <a:lumMod val="65000"/>
                    <a:lumOff val="35000"/>
                  </a:schemeClr>
                </a:solidFill>
                <a:latin typeface="+mn-ea"/>
              </a:rPr>
              <a:t>OSCCLK</a:t>
            </a:r>
            <a:r>
              <a:rPr lang="zh-CN" altLang="en-US" sz="2000" kern="100" dirty="0">
                <a:solidFill>
                  <a:schemeClr val="tx1">
                    <a:lumMod val="65000"/>
                    <a:lumOff val="35000"/>
                  </a:schemeClr>
                </a:solidFill>
                <a:latin typeface="+mn-ea"/>
              </a:rPr>
              <a:t>和送至</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的时钟信号</a:t>
            </a:r>
            <a:r>
              <a:rPr lang="en-US" altLang="zh-CN" sz="2000" kern="100" dirty="0">
                <a:solidFill>
                  <a:schemeClr val="tx1">
                    <a:lumMod val="65000"/>
                    <a:lumOff val="35000"/>
                  </a:schemeClr>
                </a:solidFill>
                <a:latin typeface="+mn-ea"/>
              </a:rPr>
              <a:t>SYSCLKOUT/CLKIN</a:t>
            </a:r>
            <a:r>
              <a:rPr lang="zh-CN" altLang="en-US" sz="2000" kern="100" dirty="0">
                <a:solidFill>
                  <a:schemeClr val="tx1">
                    <a:lumMod val="65000"/>
                    <a:lumOff val="35000"/>
                  </a:schemeClr>
                </a:solidFill>
                <a:latin typeface="+mn-ea"/>
              </a:rPr>
              <a:t>之间的关系如表</a:t>
            </a:r>
            <a:r>
              <a:rPr lang="en-US" altLang="zh-CN" sz="2000" kern="100" dirty="0">
                <a:solidFill>
                  <a:schemeClr val="tx1">
                    <a:lumMod val="65000"/>
                    <a:lumOff val="35000"/>
                  </a:schemeClr>
                </a:solidFill>
                <a:latin typeface="+mn-ea"/>
              </a:rPr>
              <a:t>5-1</a:t>
            </a:r>
            <a:r>
              <a:rPr lang="zh-CN" altLang="en-US" sz="2000" kern="100" dirty="0">
                <a:solidFill>
                  <a:schemeClr val="tx1">
                    <a:lumMod val="65000"/>
                    <a:lumOff val="35000"/>
                  </a:schemeClr>
                </a:solidFill>
                <a:latin typeface="+mn-ea"/>
              </a:rPr>
              <a:t>所示。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振荡器</a:t>
            </a:r>
            <a:r>
              <a:rPr lang="en-US" altLang="zh-CN" dirty="0"/>
              <a:t>OSC</a:t>
            </a:r>
            <a:r>
              <a:rPr lang="zh-CN" altLang="en-US" dirty="0"/>
              <a:t>和锁相环</a:t>
            </a:r>
            <a:r>
              <a:rPr lang="en-US" altLang="zh-CN" dirty="0"/>
              <a:t>PLL</a:t>
            </a:r>
            <a:endParaRPr lang="zh-CN" altLang="en-US" dirty="0"/>
          </a:p>
        </p:txBody>
      </p:sp>
      <p:sp>
        <p:nvSpPr>
          <p:cNvPr id="5" name="矩形 4"/>
          <p:cNvSpPr/>
          <p:nvPr/>
        </p:nvSpPr>
        <p:spPr>
          <a:xfrm>
            <a:off x="929849" y="4407415"/>
            <a:ext cx="7284302" cy="396583"/>
          </a:xfrm>
          <a:prstGeom prst="rect">
            <a:avLst/>
          </a:prstGeom>
        </p:spPr>
        <p:txBody>
          <a:bodyPr wrap="none">
            <a:spAutoFit/>
          </a:bodyPr>
          <a:lstStyle/>
          <a:p>
            <a:pPr algn="ctr">
              <a:lnSpc>
                <a:spcPct val="120000"/>
              </a:lnSpc>
            </a:pPr>
            <a:r>
              <a:rPr lang="zh-CN" altLang="en-US" kern="100" dirty="0">
                <a:latin typeface="+mn-ea"/>
              </a:rPr>
              <a:t>表</a:t>
            </a:r>
            <a:r>
              <a:rPr lang="en-US" altLang="zh-CN" kern="100" dirty="0">
                <a:latin typeface="+mn-ea"/>
              </a:rPr>
              <a:t>5-1 OSCCLK</a:t>
            </a:r>
            <a:r>
              <a:rPr lang="zh-CN" altLang="en-US" kern="100" dirty="0">
                <a:latin typeface="+mn-ea"/>
              </a:rPr>
              <a:t>和送至</a:t>
            </a:r>
            <a:r>
              <a:rPr lang="en-US" altLang="zh-CN" kern="100" dirty="0">
                <a:latin typeface="+mn-ea"/>
              </a:rPr>
              <a:t>CPU</a:t>
            </a:r>
            <a:r>
              <a:rPr lang="zh-CN" altLang="en-US" kern="100" dirty="0">
                <a:latin typeface="+mn-ea"/>
              </a:rPr>
              <a:t>的时钟信号</a:t>
            </a:r>
            <a:r>
              <a:rPr lang="en-US" altLang="zh-CN" kern="100" dirty="0">
                <a:latin typeface="+mn-ea"/>
              </a:rPr>
              <a:t>SYSCLKOUT/CLKIN</a:t>
            </a:r>
            <a:r>
              <a:rPr lang="zh-CN" altLang="en-US" kern="100" dirty="0">
                <a:latin typeface="+mn-ea"/>
              </a:rPr>
              <a:t>之间的关系</a:t>
            </a:r>
          </a:p>
        </p:txBody>
      </p:sp>
      <p:graphicFrame>
        <p:nvGraphicFramePr>
          <p:cNvPr id="4" name="表格 3"/>
          <p:cNvGraphicFramePr>
            <a:graphicFrameLocks noGrp="1"/>
          </p:cNvGraphicFramePr>
          <p:nvPr/>
        </p:nvGraphicFramePr>
        <p:xfrm>
          <a:off x="1299210" y="1381600"/>
          <a:ext cx="6545580" cy="2862072"/>
        </p:xfrm>
        <a:graphic>
          <a:graphicData uri="http://schemas.openxmlformats.org/drawingml/2006/table">
            <a:tbl>
              <a:tblPr>
                <a:tableStyleId>{5C22544A-7EE6-4342-B048-85BDC9FD1C3A}</a:tableStyleId>
              </a:tblPr>
              <a:tblGrid>
                <a:gridCol w="1544598">
                  <a:extLst>
                    <a:ext uri="{9D8B030D-6E8A-4147-A177-3AD203B41FA5}">
                      <a16:colId xmlns:a16="http://schemas.microsoft.com/office/drawing/2014/main" val="20000"/>
                    </a:ext>
                  </a:extLst>
                </a:gridCol>
                <a:gridCol w="2767080">
                  <a:extLst>
                    <a:ext uri="{9D8B030D-6E8A-4147-A177-3AD203B41FA5}">
                      <a16:colId xmlns:a16="http://schemas.microsoft.com/office/drawing/2014/main" val="20001"/>
                    </a:ext>
                  </a:extLst>
                </a:gridCol>
                <a:gridCol w="1116951">
                  <a:extLst>
                    <a:ext uri="{9D8B030D-6E8A-4147-A177-3AD203B41FA5}">
                      <a16:colId xmlns:a16="http://schemas.microsoft.com/office/drawing/2014/main" val="20002"/>
                    </a:ext>
                  </a:extLst>
                </a:gridCol>
                <a:gridCol w="1116951">
                  <a:extLst>
                    <a:ext uri="{9D8B030D-6E8A-4147-A177-3AD203B41FA5}">
                      <a16:colId xmlns:a16="http://schemas.microsoft.com/office/drawing/2014/main" val="20003"/>
                    </a:ext>
                  </a:extLst>
                </a:gridCol>
              </a:tblGrid>
              <a:tr h="0">
                <a:tc>
                  <a:txBody>
                    <a:bodyPr/>
                    <a:lstStyle/>
                    <a:p>
                      <a:pPr marL="0" marR="0" algn="ctr">
                        <a:lnSpc>
                          <a:spcPct val="120000"/>
                        </a:lnSpc>
                        <a:spcBef>
                          <a:spcPts val="0"/>
                        </a:spcBef>
                        <a:spcAft>
                          <a:spcPts val="0"/>
                        </a:spcAft>
                      </a:pPr>
                      <a:r>
                        <a:rPr lang="en-US" sz="1050" kern="100">
                          <a:effectLst/>
                        </a:rPr>
                        <a:t>PLL</a:t>
                      </a:r>
                      <a:r>
                        <a:rPr lang="zh-CN" altLang="en-US" sz="1050" kern="100">
                          <a:effectLst/>
                        </a:rPr>
                        <a:t>工作模式</a:t>
                      </a:r>
                      <a:endParaRPr lang="zh-CN" altLang="en-US" sz="1050" kern="100">
                        <a:effectLst/>
                        <a:latin typeface="Calibri" panose="020F0502020204030204" pitchFamily="34" charset="0"/>
                      </a:endParaRPr>
                    </a:p>
                  </a:txBody>
                  <a:tcPr marL="68580" marR="68580"/>
                </a:tc>
                <a:tc>
                  <a:txBody>
                    <a:bodyPr/>
                    <a:lstStyle/>
                    <a:p>
                      <a:pPr marL="0" marR="0" algn="ctr">
                        <a:lnSpc>
                          <a:spcPct val="120000"/>
                        </a:lnSpc>
                        <a:spcBef>
                          <a:spcPts val="0"/>
                        </a:spcBef>
                        <a:spcAft>
                          <a:spcPts val="0"/>
                        </a:spcAft>
                      </a:pPr>
                      <a:r>
                        <a:rPr lang="zh-CN" altLang="en-US" sz="1050" kern="100" dirty="0">
                          <a:effectLst/>
                        </a:rPr>
                        <a:t>工作模式说明</a:t>
                      </a:r>
                      <a:endParaRPr lang="zh-CN" altLang="en-US" sz="1050" kern="100" dirty="0">
                        <a:effectLst/>
                        <a:latin typeface="Calibri" panose="020F0502020204030204" pitchFamily="34" charset="0"/>
                      </a:endParaRPr>
                    </a:p>
                  </a:txBody>
                  <a:tcPr marL="68580" marR="68580"/>
                </a:tc>
                <a:tc>
                  <a:txBody>
                    <a:bodyPr/>
                    <a:lstStyle/>
                    <a:p>
                      <a:pPr marL="0" marR="0" algn="ctr">
                        <a:lnSpc>
                          <a:spcPct val="120000"/>
                        </a:lnSpc>
                        <a:spcBef>
                          <a:spcPts val="0"/>
                        </a:spcBef>
                        <a:spcAft>
                          <a:spcPts val="0"/>
                        </a:spcAft>
                      </a:pPr>
                      <a:r>
                        <a:rPr lang="en-US" sz="1050" kern="100">
                          <a:effectLst/>
                        </a:rPr>
                        <a:t>PLLSTS[DIVSEL]</a:t>
                      </a:r>
                      <a:endParaRPr lang="en-US" sz="1050" kern="100">
                        <a:effectLst/>
                        <a:latin typeface="Calibri" panose="020F0502020204030204" pitchFamily="34" charset="0"/>
                      </a:endParaRPr>
                    </a:p>
                  </a:txBody>
                  <a:tcPr marL="68580" marR="68580"/>
                </a:tc>
                <a:tc>
                  <a:txBody>
                    <a:bodyPr/>
                    <a:lstStyle/>
                    <a:p>
                      <a:pPr marL="0" marR="0" algn="ctr">
                        <a:lnSpc>
                          <a:spcPct val="120000"/>
                        </a:lnSpc>
                        <a:spcBef>
                          <a:spcPts val="0"/>
                        </a:spcBef>
                        <a:spcAft>
                          <a:spcPts val="0"/>
                        </a:spcAft>
                      </a:pPr>
                      <a:r>
                        <a:rPr lang="en-US" sz="1050" kern="100">
                          <a:effectLst/>
                        </a:rPr>
                        <a:t>SYSCLKOUT/CLKIN</a:t>
                      </a:r>
                      <a:endParaRPr lang="en-US" sz="1050" kern="100">
                        <a:effectLst/>
                        <a:latin typeface="Calibri" panose="020F0502020204030204" pitchFamily="34" charset="0"/>
                      </a:endParaRPr>
                    </a:p>
                  </a:txBody>
                  <a:tcPr marL="68580" marR="68580"/>
                </a:tc>
                <a:extLst>
                  <a:ext uri="{0D108BD9-81ED-4DB2-BD59-A6C34878D82A}">
                    <a16:rowId xmlns:a16="http://schemas.microsoft.com/office/drawing/2014/main" val="10000"/>
                  </a:ext>
                </a:extLst>
              </a:tr>
              <a:tr h="149225">
                <a:tc rowSpan="3">
                  <a:txBody>
                    <a:bodyPr/>
                    <a:lstStyle/>
                    <a:p>
                      <a:pPr marL="0" marR="0" algn="ctr">
                        <a:lnSpc>
                          <a:spcPct val="120000"/>
                        </a:lnSpc>
                        <a:spcBef>
                          <a:spcPts val="0"/>
                        </a:spcBef>
                        <a:spcAft>
                          <a:spcPts val="0"/>
                        </a:spcAft>
                      </a:pPr>
                      <a:r>
                        <a:rPr lang="zh-CN" altLang="en-US" sz="1050" kern="100">
                          <a:effectLst/>
                        </a:rPr>
                        <a:t>关闭</a:t>
                      </a:r>
                    </a:p>
                    <a:p>
                      <a:pPr marL="0" marR="0" algn="ctr">
                        <a:lnSpc>
                          <a:spcPct val="120000"/>
                        </a:lnSpc>
                        <a:spcBef>
                          <a:spcPts val="0"/>
                        </a:spcBef>
                        <a:spcAft>
                          <a:spcPts val="0"/>
                        </a:spcAft>
                      </a:pPr>
                      <a:r>
                        <a:rPr lang="en-US" sz="1050" kern="100">
                          <a:effectLst/>
                        </a:rPr>
                        <a:t>PLLSTS[PLLOFF]=1</a:t>
                      </a:r>
                    </a:p>
                    <a:p>
                      <a:pPr marL="0" marR="0" algn="ctr">
                        <a:lnSpc>
                          <a:spcPct val="120000"/>
                        </a:lnSpc>
                        <a:spcBef>
                          <a:spcPts val="0"/>
                        </a:spcBef>
                        <a:spcAft>
                          <a:spcPts val="0"/>
                        </a:spcAft>
                      </a:pPr>
                      <a:r>
                        <a:rPr lang="en-US" sz="1050" kern="100">
                          <a:effectLst/>
                        </a:rPr>
                        <a:t>PLLCR[DIV]=0</a:t>
                      </a:r>
                      <a:endParaRPr lang="en-US" sz="1050" kern="100">
                        <a:effectLst/>
                        <a:latin typeface="Calibri" panose="020F0502020204030204" pitchFamily="34" charset="0"/>
                      </a:endParaRPr>
                    </a:p>
                  </a:txBody>
                  <a:tcPr marL="68580" marR="68580"/>
                </a:tc>
                <a:tc rowSpan="3">
                  <a:txBody>
                    <a:bodyPr/>
                    <a:lstStyle/>
                    <a:p>
                      <a:pPr marL="0" marR="0" algn="just">
                        <a:lnSpc>
                          <a:spcPct val="120000"/>
                        </a:lnSpc>
                        <a:spcBef>
                          <a:spcPts val="0"/>
                        </a:spcBef>
                        <a:spcAft>
                          <a:spcPts val="0"/>
                        </a:spcAft>
                      </a:pPr>
                      <a:r>
                        <a:rPr lang="zh-CN" altLang="en-US" sz="1050" kern="100" dirty="0">
                          <a:effectLst/>
                        </a:rPr>
                        <a:t>当</a:t>
                      </a:r>
                      <a:r>
                        <a:rPr lang="en-US" altLang="zh-CN" sz="1050" kern="100" dirty="0">
                          <a:effectLst/>
                        </a:rPr>
                        <a:t>PLLSTS</a:t>
                      </a:r>
                      <a:r>
                        <a:rPr lang="zh-CN" altLang="en-US" sz="1050" kern="100" dirty="0">
                          <a:effectLst/>
                        </a:rPr>
                        <a:t>的位</a:t>
                      </a:r>
                      <a:r>
                        <a:rPr lang="en-US" altLang="zh-CN" sz="1050" kern="100" dirty="0">
                          <a:effectLst/>
                        </a:rPr>
                        <a:t>PLLOFF</a:t>
                      </a:r>
                      <a:r>
                        <a:rPr lang="zh-CN" altLang="en-US" sz="1050" kern="100" dirty="0">
                          <a:effectLst/>
                        </a:rPr>
                        <a:t>为</a:t>
                      </a:r>
                      <a:r>
                        <a:rPr lang="en-US" altLang="zh-CN" sz="1050" kern="100" dirty="0">
                          <a:effectLst/>
                        </a:rPr>
                        <a:t>1</a:t>
                      </a:r>
                      <a:r>
                        <a:rPr lang="zh-CN" altLang="en-US" sz="1050" kern="100" dirty="0">
                          <a:effectLst/>
                        </a:rPr>
                        <a:t>时，</a:t>
                      </a:r>
                      <a:r>
                        <a:rPr lang="en-US" altLang="zh-CN" sz="1050" kern="100" dirty="0">
                          <a:effectLst/>
                        </a:rPr>
                        <a:t>PLL</a:t>
                      </a:r>
                      <a:r>
                        <a:rPr lang="zh-CN" altLang="en-US" sz="1050" kern="100" dirty="0">
                          <a:effectLst/>
                        </a:rPr>
                        <a:t>模块关闭，从而可以减少系统噪声并减少功率损耗。在进入此模式前，需要将</a:t>
                      </a:r>
                      <a:r>
                        <a:rPr lang="en-US" altLang="zh-CN" sz="1050" kern="100" dirty="0">
                          <a:effectLst/>
                        </a:rPr>
                        <a:t>PLLCR</a:t>
                      </a:r>
                      <a:r>
                        <a:rPr lang="zh-CN" altLang="en-US" sz="1050" kern="100" dirty="0">
                          <a:effectLst/>
                        </a:rPr>
                        <a:t>寄存器设为</a:t>
                      </a:r>
                      <a:r>
                        <a:rPr lang="en-US" altLang="zh-CN" sz="1050" kern="100" dirty="0">
                          <a:effectLst/>
                        </a:rPr>
                        <a:t>0x0000</a:t>
                      </a:r>
                      <a:r>
                        <a:rPr lang="zh-CN" altLang="en-US" sz="1050" kern="100" dirty="0">
                          <a:effectLst/>
                        </a:rPr>
                        <a:t>。</a:t>
                      </a:r>
                      <a:endParaRPr lang="zh-CN" altLang="en-US" sz="1050" kern="100" dirty="0">
                        <a:effectLst/>
                        <a:latin typeface="Calibri" panose="020F0502020204030204" pitchFamily="34" charset="0"/>
                      </a:endParaRPr>
                    </a:p>
                  </a:txBody>
                  <a:tcPr marL="68580" marR="68580"/>
                </a:tc>
                <a:tc>
                  <a:txBody>
                    <a:bodyPr/>
                    <a:lstStyle/>
                    <a:p>
                      <a:pPr marL="0" marR="0" algn="ctr">
                        <a:lnSpc>
                          <a:spcPct val="120000"/>
                        </a:lnSpc>
                        <a:spcBef>
                          <a:spcPts val="0"/>
                        </a:spcBef>
                        <a:spcAft>
                          <a:spcPts val="0"/>
                        </a:spcAft>
                      </a:pPr>
                      <a:r>
                        <a:rPr lang="en-US" altLang="zh-CN" sz="1050" kern="100">
                          <a:effectLst/>
                        </a:rPr>
                        <a:t>0,1</a:t>
                      </a:r>
                      <a:endParaRPr lang="zh-CN" altLang="en-US" sz="1050" kern="100">
                        <a:effectLst/>
                        <a:latin typeface="Calibri" panose="020F0502020204030204" pitchFamily="34" charset="0"/>
                      </a:endParaRPr>
                    </a:p>
                  </a:txBody>
                  <a:tcPr marL="68580" marR="68580"/>
                </a:tc>
                <a:tc>
                  <a:txBody>
                    <a:bodyPr/>
                    <a:lstStyle/>
                    <a:p>
                      <a:pPr marL="0" marR="0" algn="ctr">
                        <a:lnSpc>
                          <a:spcPct val="120000"/>
                        </a:lnSpc>
                        <a:spcBef>
                          <a:spcPts val="0"/>
                        </a:spcBef>
                        <a:spcAft>
                          <a:spcPts val="0"/>
                        </a:spcAft>
                      </a:pPr>
                      <a:r>
                        <a:rPr lang="en-US" sz="1050" kern="100">
                          <a:effectLst/>
                        </a:rPr>
                        <a:t>OSCCLK/4</a:t>
                      </a:r>
                      <a:endParaRPr lang="en-US" sz="1050" kern="100">
                        <a:effectLst/>
                        <a:latin typeface="Calibri" panose="020F0502020204030204" pitchFamily="34" charset="0"/>
                      </a:endParaRPr>
                    </a:p>
                  </a:txBody>
                  <a:tcPr marL="68580" marR="68580"/>
                </a:tc>
                <a:extLst>
                  <a:ext uri="{0D108BD9-81ED-4DB2-BD59-A6C34878D82A}">
                    <a16:rowId xmlns:a16="http://schemas.microsoft.com/office/drawing/2014/main" val="10001"/>
                  </a:ext>
                </a:extLst>
              </a:tr>
              <a:tr h="147955">
                <a:tc vMerge="1">
                  <a:txBody>
                    <a:bodyPr/>
                    <a:lstStyle/>
                    <a:p>
                      <a:endParaRPr lang="zh-CN"/>
                    </a:p>
                  </a:txBody>
                  <a:tcPr/>
                </a:tc>
                <a:tc vMerge="1">
                  <a:txBody>
                    <a:bodyPr/>
                    <a:lstStyle/>
                    <a:p>
                      <a:endParaRPr lang="zh-CN"/>
                    </a:p>
                  </a:txBody>
                  <a:tcPr/>
                </a:tc>
                <a:tc>
                  <a:txBody>
                    <a:bodyPr/>
                    <a:lstStyle/>
                    <a:p>
                      <a:pPr marL="0" marR="0" algn="ctr">
                        <a:lnSpc>
                          <a:spcPct val="120000"/>
                        </a:lnSpc>
                        <a:spcBef>
                          <a:spcPts val="0"/>
                        </a:spcBef>
                        <a:spcAft>
                          <a:spcPts val="0"/>
                        </a:spcAft>
                      </a:pPr>
                      <a:r>
                        <a:rPr lang="en-US" altLang="zh-CN" sz="1050" kern="100">
                          <a:effectLst/>
                        </a:rPr>
                        <a:t>2</a:t>
                      </a:r>
                      <a:endParaRPr lang="zh-CN" altLang="en-US" sz="1050" kern="100">
                        <a:effectLst/>
                        <a:latin typeface="Calibri" panose="020F0502020204030204" pitchFamily="34" charset="0"/>
                      </a:endParaRPr>
                    </a:p>
                  </a:txBody>
                  <a:tcPr marL="68580" marR="68580"/>
                </a:tc>
                <a:tc>
                  <a:txBody>
                    <a:bodyPr/>
                    <a:lstStyle/>
                    <a:p>
                      <a:pPr marL="0" marR="0" algn="ctr">
                        <a:lnSpc>
                          <a:spcPct val="120000"/>
                        </a:lnSpc>
                        <a:spcBef>
                          <a:spcPts val="0"/>
                        </a:spcBef>
                        <a:spcAft>
                          <a:spcPts val="0"/>
                        </a:spcAft>
                      </a:pPr>
                      <a:r>
                        <a:rPr lang="en-US" sz="1050" kern="100">
                          <a:effectLst/>
                        </a:rPr>
                        <a:t>OSCCLK/2</a:t>
                      </a:r>
                      <a:endParaRPr lang="en-US" sz="1050" kern="100">
                        <a:effectLst/>
                        <a:latin typeface="Calibri" panose="020F0502020204030204" pitchFamily="34" charset="0"/>
                      </a:endParaRPr>
                    </a:p>
                  </a:txBody>
                  <a:tcPr marL="68580" marR="68580"/>
                </a:tc>
                <a:extLst>
                  <a:ext uri="{0D108BD9-81ED-4DB2-BD59-A6C34878D82A}">
                    <a16:rowId xmlns:a16="http://schemas.microsoft.com/office/drawing/2014/main" val="10002"/>
                  </a:ext>
                </a:extLst>
              </a:tr>
              <a:tr h="147955">
                <a:tc vMerge="1">
                  <a:txBody>
                    <a:bodyPr/>
                    <a:lstStyle/>
                    <a:p>
                      <a:endParaRPr lang="zh-CN"/>
                    </a:p>
                  </a:txBody>
                  <a:tcPr/>
                </a:tc>
                <a:tc vMerge="1">
                  <a:txBody>
                    <a:bodyPr/>
                    <a:lstStyle/>
                    <a:p>
                      <a:endParaRPr lang="zh-CN"/>
                    </a:p>
                  </a:txBody>
                  <a:tcPr/>
                </a:tc>
                <a:tc>
                  <a:txBody>
                    <a:bodyPr/>
                    <a:lstStyle/>
                    <a:p>
                      <a:pPr marL="0" marR="0" algn="ctr">
                        <a:lnSpc>
                          <a:spcPct val="120000"/>
                        </a:lnSpc>
                        <a:spcBef>
                          <a:spcPts val="0"/>
                        </a:spcBef>
                        <a:spcAft>
                          <a:spcPts val="0"/>
                        </a:spcAft>
                      </a:pPr>
                      <a:r>
                        <a:rPr lang="en-US" altLang="zh-CN" sz="1050" kern="100">
                          <a:effectLst/>
                        </a:rPr>
                        <a:t>3</a:t>
                      </a:r>
                      <a:endParaRPr lang="zh-CN" altLang="en-US" sz="1050" kern="100">
                        <a:effectLst/>
                        <a:latin typeface="Calibri" panose="020F0502020204030204" pitchFamily="34" charset="0"/>
                      </a:endParaRPr>
                    </a:p>
                  </a:txBody>
                  <a:tcPr marL="68580" marR="68580"/>
                </a:tc>
                <a:tc>
                  <a:txBody>
                    <a:bodyPr/>
                    <a:lstStyle/>
                    <a:p>
                      <a:pPr marL="0" marR="0" algn="ctr">
                        <a:lnSpc>
                          <a:spcPct val="120000"/>
                        </a:lnSpc>
                        <a:spcBef>
                          <a:spcPts val="0"/>
                        </a:spcBef>
                        <a:spcAft>
                          <a:spcPts val="0"/>
                        </a:spcAft>
                      </a:pPr>
                      <a:r>
                        <a:rPr lang="en-US" sz="1050" kern="100">
                          <a:effectLst/>
                        </a:rPr>
                        <a:t>OSCCLK/1</a:t>
                      </a:r>
                      <a:endParaRPr lang="en-US" sz="1050" kern="100">
                        <a:effectLst/>
                        <a:latin typeface="Calibri" panose="020F0502020204030204" pitchFamily="34" charset="0"/>
                      </a:endParaRPr>
                    </a:p>
                  </a:txBody>
                  <a:tcPr marL="68580" marR="68580"/>
                </a:tc>
                <a:extLst>
                  <a:ext uri="{0D108BD9-81ED-4DB2-BD59-A6C34878D82A}">
                    <a16:rowId xmlns:a16="http://schemas.microsoft.com/office/drawing/2014/main" val="10003"/>
                  </a:ext>
                </a:extLst>
              </a:tr>
              <a:tr h="149225">
                <a:tc rowSpan="3">
                  <a:txBody>
                    <a:bodyPr/>
                    <a:lstStyle/>
                    <a:p>
                      <a:pPr marL="0" marR="0" algn="ctr">
                        <a:lnSpc>
                          <a:spcPct val="120000"/>
                        </a:lnSpc>
                        <a:spcBef>
                          <a:spcPts val="0"/>
                        </a:spcBef>
                        <a:spcAft>
                          <a:spcPts val="0"/>
                        </a:spcAft>
                      </a:pPr>
                      <a:r>
                        <a:rPr lang="zh-CN" altLang="en-US" sz="1050" kern="100">
                          <a:effectLst/>
                        </a:rPr>
                        <a:t>旁路</a:t>
                      </a:r>
                    </a:p>
                    <a:p>
                      <a:pPr marL="0" marR="0" algn="ctr">
                        <a:lnSpc>
                          <a:spcPct val="120000"/>
                        </a:lnSpc>
                        <a:spcBef>
                          <a:spcPts val="0"/>
                        </a:spcBef>
                        <a:spcAft>
                          <a:spcPts val="0"/>
                        </a:spcAft>
                      </a:pPr>
                      <a:r>
                        <a:rPr lang="en-US" sz="1050" kern="100">
                          <a:effectLst/>
                        </a:rPr>
                        <a:t>PLLSTS[PLLOFF]=0</a:t>
                      </a:r>
                    </a:p>
                    <a:p>
                      <a:pPr marL="0" marR="0" algn="ctr">
                        <a:lnSpc>
                          <a:spcPct val="120000"/>
                        </a:lnSpc>
                        <a:spcBef>
                          <a:spcPts val="0"/>
                        </a:spcBef>
                        <a:spcAft>
                          <a:spcPts val="0"/>
                        </a:spcAft>
                      </a:pPr>
                      <a:r>
                        <a:rPr lang="en-US" sz="1050" kern="100">
                          <a:effectLst/>
                        </a:rPr>
                        <a:t>PLLCR[DIV]=0</a:t>
                      </a:r>
                      <a:endParaRPr lang="en-US" sz="1050" kern="100">
                        <a:effectLst/>
                        <a:latin typeface="Calibri" panose="020F0502020204030204" pitchFamily="34" charset="0"/>
                      </a:endParaRPr>
                    </a:p>
                  </a:txBody>
                  <a:tcPr marL="68580" marR="68580"/>
                </a:tc>
                <a:tc rowSpan="3">
                  <a:txBody>
                    <a:bodyPr/>
                    <a:lstStyle/>
                    <a:p>
                      <a:pPr marL="0" marR="0" algn="just">
                        <a:lnSpc>
                          <a:spcPct val="120000"/>
                        </a:lnSpc>
                        <a:spcBef>
                          <a:spcPts val="0"/>
                        </a:spcBef>
                        <a:spcAft>
                          <a:spcPts val="0"/>
                        </a:spcAft>
                      </a:pPr>
                      <a:r>
                        <a:rPr lang="zh-CN" altLang="en-US" sz="1050" kern="100" dirty="0">
                          <a:effectLst/>
                        </a:rPr>
                        <a:t>当</a:t>
                      </a:r>
                      <a:r>
                        <a:rPr lang="en-US" altLang="zh-CN" sz="1050" kern="100" dirty="0">
                          <a:effectLst/>
                        </a:rPr>
                        <a:t>PLLSTS</a:t>
                      </a:r>
                      <a:r>
                        <a:rPr lang="zh-CN" altLang="en-US" sz="1050" kern="100" dirty="0">
                          <a:effectLst/>
                        </a:rPr>
                        <a:t>的位</a:t>
                      </a:r>
                      <a:r>
                        <a:rPr lang="en-US" altLang="zh-CN" sz="1050" kern="100" dirty="0">
                          <a:effectLst/>
                        </a:rPr>
                        <a:t>PLLOFF</a:t>
                      </a:r>
                      <a:r>
                        <a:rPr lang="zh-CN" altLang="en-US" sz="1050" kern="100" dirty="0">
                          <a:effectLst/>
                        </a:rPr>
                        <a:t>为</a:t>
                      </a:r>
                      <a:r>
                        <a:rPr lang="en-US" altLang="zh-CN" sz="1050" kern="100" dirty="0">
                          <a:effectLst/>
                        </a:rPr>
                        <a:t>0</a:t>
                      </a:r>
                      <a:r>
                        <a:rPr lang="zh-CN" altLang="en-US" sz="1050" kern="100" dirty="0">
                          <a:effectLst/>
                        </a:rPr>
                        <a:t>，且</a:t>
                      </a:r>
                      <a:r>
                        <a:rPr lang="en-US" altLang="zh-CN" sz="1050" kern="100" dirty="0">
                          <a:effectLst/>
                        </a:rPr>
                        <a:t>PLLCR</a:t>
                      </a:r>
                      <a:r>
                        <a:rPr lang="zh-CN" altLang="en-US" sz="1050" kern="100" dirty="0">
                          <a:effectLst/>
                        </a:rPr>
                        <a:t>的寄存器为</a:t>
                      </a:r>
                      <a:r>
                        <a:rPr lang="en-US" altLang="zh-CN" sz="1050" kern="100" dirty="0">
                          <a:effectLst/>
                        </a:rPr>
                        <a:t>0x0000</a:t>
                      </a:r>
                      <a:r>
                        <a:rPr lang="zh-CN" altLang="en-US" sz="1050" kern="100" dirty="0">
                          <a:effectLst/>
                        </a:rPr>
                        <a:t>时，</a:t>
                      </a:r>
                      <a:r>
                        <a:rPr lang="en-US" altLang="zh-CN" sz="1050" kern="100" dirty="0">
                          <a:effectLst/>
                        </a:rPr>
                        <a:t>PLL</a:t>
                      </a:r>
                      <a:r>
                        <a:rPr lang="zh-CN" altLang="en-US" sz="1050" kern="100" dirty="0">
                          <a:effectLst/>
                        </a:rPr>
                        <a:t>被旁路，此时，时钟信号直接绕过</a:t>
                      </a:r>
                      <a:r>
                        <a:rPr lang="en-US" altLang="zh-CN" sz="1050" kern="100" dirty="0">
                          <a:effectLst/>
                        </a:rPr>
                        <a:t>PLL</a:t>
                      </a:r>
                      <a:r>
                        <a:rPr lang="zh-CN" altLang="en-US" sz="1050" kern="100" dirty="0">
                          <a:effectLst/>
                        </a:rPr>
                        <a:t>模块，但</a:t>
                      </a:r>
                      <a:r>
                        <a:rPr lang="en-US" altLang="zh-CN" sz="1050" kern="100" dirty="0">
                          <a:effectLst/>
                        </a:rPr>
                        <a:t>PLL</a:t>
                      </a:r>
                      <a:r>
                        <a:rPr lang="zh-CN" altLang="en-US" sz="1050" kern="100" dirty="0">
                          <a:effectLst/>
                        </a:rPr>
                        <a:t>模块却并没有被关闭。</a:t>
                      </a:r>
                      <a:endParaRPr lang="zh-CN" altLang="en-US" sz="1050" kern="100" dirty="0">
                        <a:effectLst/>
                        <a:latin typeface="Calibri" panose="020F0502020204030204" pitchFamily="34" charset="0"/>
                      </a:endParaRPr>
                    </a:p>
                  </a:txBody>
                  <a:tcPr marL="68580" marR="68580"/>
                </a:tc>
                <a:tc>
                  <a:txBody>
                    <a:bodyPr/>
                    <a:lstStyle/>
                    <a:p>
                      <a:pPr marL="0" marR="0" algn="ctr">
                        <a:lnSpc>
                          <a:spcPct val="120000"/>
                        </a:lnSpc>
                        <a:spcBef>
                          <a:spcPts val="0"/>
                        </a:spcBef>
                        <a:spcAft>
                          <a:spcPts val="0"/>
                        </a:spcAft>
                      </a:pPr>
                      <a:r>
                        <a:rPr lang="en-US" altLang="zh-CN" sz="1050" kern="100">
                          <a:effectLst/>
                        </a:rPr>
                        <a:t>0,1</a:t>
                      </a:r>
                      <a:endParaRPr lang="zh-CN" altLang="en-US" sz="1050" kern="100">
                        <a:effectLst/>
                        <a:latin typeface="Calibri" panose="020F0502020204030204" pitchFamily="34" charset="0"/>
                      </a:endParaRPr>
                    </a:p>
                  </a:txBody>
                  <a:tcPr marL="68580" marR="68580"/>
                </a:tc>
                <a:tc>
                  <a:txBody>
                    <a:bodyPr/>
                    <a:lstStyle/>
                    <a:p>
                      <a:pPr marL="0" marR="0" algn="ctr">
                        <a:lnSpc>
                          <a:spcPct val="120000"/>
                        </a:lnSpc>
                        <a:spcBef>
                          <a:spcPts val="0"/>
                        </a:spcBef>
                        <a:spcAft>
                          <a:spcPts val="0"/>
                        </a:spcAft>
                      </a:pPr>
                      <a:r>
                        <a:rPr lang="en-US" sz="1050" kern="100">
                          <a:effectLst/>
                        </a:rPr>
                        <a:t>OSCCLK/4</a:t>
                      </a:r>
                      <a:endParaRPr lang="en-US" sz="1050" kern="100">
                        <a:effectLst/>
                        <a:latin typeface="Calibri" panose="020F0502020204030204" pitchFamily="34" charset="0"/>
                      </a:endParaRPr>
                    </a:p>
                  </a:txBody>
                  <a:tcPr marL="68580" marR="68580"/>
                </a:tc>
                <a:extLst>
                  <a:ext uri="{0D108BD9-81ED-4DB2-BD59-A6C34878D82A}">
                    <a16:rowId xmlns:a16="http://schemas.microsoft.com/office/drawing/2014/main" val="10004"/>
                  </a:ext>
                </a:extLst>
              </a:tr>
              <a:tr h="147955">
                <a:tc vMerge="1">
                  <a:txBody>
                    <a:bodyPr/>
                    <a:lstStyle/>
                    <a:p>
                      <a:endParaRPr lang="zh-CN"/>
                    </a:p>
                  </a:txBody>
                  <a:tcPr/>
                </a:tc>
                <a:tc vMerge="1">
                  <a:txBody>
                    <a:bodyPr/>
                    <a:lstStyle/>
                    <a:p>
                      <a:endParaRPr lang="zh-CN"/>
                    </a:p>
                  </a:txBody>
                  <a:tcPr/>
                </a:tc>
                <a:tc>
                  <a:txBody>
                    <a:bodyPr/>
                    <a:lstStyle/>
                    <a:p>
                      <a:pPr marL="0" marR="0" algn="ctr">
                        <a:lnSpc>
                          <a:spcPct val="120000"/>
                        </a:lnSpc>
                        <a:spcBef>
                          <a:spcPts val="0"/>
                        </a:spcBef>
                        <a:spcAft>
                          <a:spcPts val="0"/>
                        </a:spcAft>
                      </a:pPr>
                      <a:r>
                        <a:rPr lang="en-US" altLang="zh-CN" sz="1050" kern="100">
                          <a:effectLst/>
                        </a:rPr>
                        <a:t>2</a:t>
                      </a:r>
                      <a:endParaRPr lang="zh-CN" altLang="en-US" sz="1050" kern="100">
                        <a:effectLst/>
                        <a:latin typeface="Calibri" panose="020F0502020204030204" pitchFamily="34" charset="0"/>
                      </a:endParaRPr>
                    </a:p>
                  </a:txBody>
                  <a:tcPr marL="68580" marR="68580"/>
                </a:tc>
                <a:tc>
                  <a:txBody>
                    <a:bodyPr/>
                    <a:lstStyle/>
                    <a:p>
                      <a:pPr marL="0" marR="0" algn="ctr">
                        <a:lnSpc>
                          <a:spcPct val="120000"/>
                        </a:lnSpc>
                        <a:spcBef>
                          <a:spcPts val="0"/>
                        </a:spcBef>
                        <a:spcAft>
                          <a:spcPts val="0"/>
                        </a:spcAft>
                      </a:pPr>
                      <a:r>
                        <a:rPr lang="en-US" sz="1050" kern="100">
                          <a:effectLst/>
                        </a:rPr>
                        <a:t>OSCCLK/2</a:t>
                      </a:r>
                      <a:endParaRPr lang="en-US" sz="1050" kern="100">
                        <a:effectLst/>
                        <a:latin typeface="Calibri" panose="020F0502020204030204" pitchFamily="34" charset="0"/>
                      </a:endParaRPr>
                    </a:p>
                  </a:txBody>
                  <a:tcPr marL="68580" marR="68580"/>
                </a:tc>
                <a:extLst>
                  <a:ext uri="{0D108BD9-81ED-4DB2-BD59-A6C34878D82A}">
                    <a16:rowId xmlns:a16="http://schemas.microsoft.com/office/drawing/2014/main" val="10005"/>
                  </a:ext>
                </a:extLst>
              </a:tr>
              <a:tr h="147955">
                <a:tc vMerge="1">
                  <a:txBody>
                    <a:bodyPr/>
                    <a:lstStyle/>
                    <a:p>
                      <a:endParaRPr lang="zh-CN"/>
                    </a:p>
                  </a:txBody>
                  <a:tcPr/>
                </a:tc>
                <a:tc vMerge="1">
                  <a:txBody>
                    <a:bodyPr/>
                    <a:lstStyle/>
                    <a:p>
                      <a:endParaRPr lang="zh-CN"/>
                    </a:p>
                  </a:txBody>
                  <a:tcPr/>
                </a:tc>
                <a:tc>
                  <a:txBody>
                    <a:bodyPr/>
                    <a:lstStyle/>
                    <a:p>
                      <a:pPr marL="0" marR="0" algn="ctr">
                        <a:lnSpc>
                          <a:spcPct val="120000"/>
                        </a:lnSpc>
                        <a:spcBef>
                          <a:spcPts val="0"/>
                        </a:spcBef>
                        <a:spcAft>
                          <a:spcPts val="0"/>
                        </a:spcAft>
                      </a:pPr>
                      <a:r>
                        <a:rPr lang="en-US" altLang="zh-CN" sz="1050" kern="100">
                          <a:effectLst/>
                        </a:rPr>
                        <a:t>3</a:t>
                      </a:r>
                      <a:endParaRPr lang="zh-CN" altLang="en-US" sz="1050" kern="100">
                        <a:effectLst/>
                        <a:latin typeface="Calibri" panose="020F0502020204030204" pitchFamily="34" charset="0"/>
                      </a:endParaRPr>
                    </a:p>
                  </a:txBody>
                  <a:tcPr marL="68580" marR="68580"/>
                </a:tc>
                <a:tc>
                  <a:txBody>
                    <a:bodyPr/>
                    <a:lstStyle/>
                    <a:p>
                      <a:pPr marL="0" marR="0" algn="ctr">
                        <a:lnSpc>
                          <a:spcPct val="120000"/>
                        </a:lnSpc>
                        <a:spcBef>
                          <a:spcPts val="0"/>
                        </a:spcBef>
                        <a:spcAft>
                          <a:spcPts val="0"/>
                        </a:spcAft>
                      </a:pPr>
                      <a:r>
                        <a:rPr lang="en-US" sz="1050" kern="100">
                          <a:effectLst/>
                        </a:rPr>
                        <a:t>OSCCLK/1</a:t>
                      </a:r>
                      <a:endParaRPr lang="en-US" sz="1050" kern="100">
                        <a:effectLst/>
                        <a:latin typeface="Calibri" panose="020F0502020204030204" pitchFamily="34" charset="0"/>
                      </a:endParaRPr>
                    </a:p>
                  </a:txBody>
                  <a:tcPr marL="68580" marR="68580"/>
                </a:tc>
                <a:extLst>
                  <a:ext uri="{0D108BD9-81ED-4DB2-BD59-A6C34878D82A}">
                    <a16:rowId xmlns:a16="http://schemas.microsoft.com/office/drawing/2014/main" val="10006"/>
                  </a:ext>
                </a:extLst>
              </a:tr>
              <a:tr h="222885">
                <a:tc rowSpan="2">
                  <a:txBody>
                    <a:bodyPr/>
                    <a:lstStyle/>
                    <a:p>
                      <a:pPr marL="0" marR="0" algn="ctr">
                        <a:lnSpc>
                          <a:spcPct val="120000"/>
                        </a:lnSpc>
                        <a:spcBef>
                          <a:spcPts val="0"/>
                        </a:spcBef>
                        <a:spcAft>
                          <a:spcPts val="0"/>
                        </a:spcAft>
                      </a:pPr>
                      <a:r>
                        <a:rPr lang="pt-BR" sz="1050" kern="100">
                          <a:effectLst/>
                        </a:rPr>
                        <a:t>使能</a:t>
                      </a:r>
                    </a:p>
                    <a:p>
                      <a:pPr marL="0" marR="0" algn="ctr">
                        <a:lnSpc>
                          <a:spcPct val="120000"/>
                        </a:lnSpc>
                        <a:spcBef>
                          <a:spcPts val="0"/>
                        </a:spcBef>
                        <a:spcAft>
                          <a:spcPts val="0"/>
                        </a:spcAft>
                      </a:pPr>
                      <a:r>
                        <a:rPr lang="pt-BR" sz="1050" kern="100">
                          <a:effectLst/>
                        </a:rPr>
                        <a:t>PLLSTS[PLLOFF]=0</a:t>
                      </a:r>
                    </a:p>
                    <a:p>
                      <a:pPr marL="0" marR="0" algn="ctr">
                        <a:lnSpc>
                          <a:spcPct val="120000"/>
                        </a:lnSpc>
                        <a:spcBef>
                          <a:spcPts val="0"/>
                        </a:spcBef>
                        <a:spcAft>
                          <a:spcPts val="0"/>
                        </a:spcAft>
                      </a:pPr>
                      <a:r>
                        <a:rPr lang="pt-BR" sz="1050" kern="100">
                          <a:effectLst/>
                        </a:rPr>
                        <a:t>PLLCR[DIV]=n(n&gt;0)</a:t>
                      </a:r>
                      <a:endParaRPr lang="pt-BR" sz="1050" kern="100">
                        <a:effectLst/>
                        <a:latin typeface="Calibri" panose="020F0502020204030204" pitchFamily="34" charset="0"/>
                      </a:endParaRPr>
                    </a:p>
                  </a:txBody>
                  <a:tcPr marL="68580" marR="68580"/>
                </a:tc>
                <a:tc rowSpan="2">
                  <a:txBody>
                    <a:bodyPr/>
                    <a:lstStyle/>
                    <a:p>
                      <a:pPr marL="0" marR="0" algn="just">
                        <a:lnSpc>
                          <a:spcPct val="120000"/>
                        </a:lnSpc>
                        <a:spcBef>
                          <a:spcPts val="0"/>
                        </a:spcBef>
                        <a:spcAft>
                          <a:spcPts val="0"/>
                        </a:spcAft>
                      </a:pPr>
                      <a:r>
                        <a:rPr lang="zh-CN" altLang="en-US" sz="1050" kern="100" dirty="0">
                          <a:effectLst/>
                        </a:rPr>
                        <a:t>通过给</a:t>
                      </a:r>
                      <a:r>
                        <a:rPr lang="en-US" altLang="zh-CN" sz="1050" kern="100" dirty="0">
                          <a:effectLst/>
                        </a:rPr>
                        <a:t>PLLCR</a:t>
                      </a:r>
                      <a:r>
                        <a:rPr lang="zh-CN" altLang="en-US" sz="1050" kern="100" dirty="0">
                          <a:effectLst/>
                        </a:rPr>
                        <a:t>寄存器写一个不为</a:t>
                      </a:r>
                      <a:r>
                        <a:rPr lang="en-US" altLang="zh-CN" sz="1050" kern="100" dirty="0">
                          <a:effectLst/>
                        </a:rPr>
                        <a:t>0</a:t>
                      </a:r>
                      <a:r>
                        <a:rPr lang="zh-CN" altLang="en-US" sz="1050" kern="100" dirty="0">
                          <a:effectLst/>
                        </a:rPr>
                        <a:t>的值来实现</a:t>
                      </a:r>
                      <a:r>
                        <a:rPr lang="en-US" altLang="zh-CN" sz="1050" kern="100" dirty="0">
                          <a:effectLst/>
                        </a:rPr>
                        <a:t>PLL</a:t>
                      </a:r>
                      <a:r>
                        <a:rPr lang="zh-CN" altLang="en-US" sz="1050" kern="100" dirty="0">
                          <a:effectLst/>
                        </a:rPr>
                        <a:t>的使能，时钟信号需要进入</a:t>
                      </a:r>
                      <a:r>
                        <a:rPr lang="en-US" altLang="zh-CN" sz="1050" kern="100" dirty="0">
                          <a:effectLst/>
                        </a:rPr>
                        <a:t>PLL</a:t>
                      </a:r>
                      <a:r>
                        <a:rPr lang="zh-CN" altLang="en-US" sz="1050" kern="100" dirty="0">
                          <a:effectLst/>
                        </a:rPr>
                        <a:t>模块进行</a:t>
                      </a:r>
                      <a:r>
                        <a:rPr lang="en-US" altLang="zh-CN" sz="1050" kern="100" dirty="0">
                          <a:effectLst/>
                        </a:rPr>
                        <a:t>n</a:t>
                      </a:r>
                      <a:r>
                        <a:rPr lang="zh-CN" altLang="en-US" sz="1050" kern="100" dirty="0">
                          <a:effectLst/>
                        </a:rPr>
                        <a:t>倍频，然后再被分频，最后送至</a:t>
                      </a:r>
                      <a:r>
                        <a:rPr lang="en-US" altLang="zh-CN" sz="1050" kern="100" dirty="0">
                          <a:effectLst/>
                        </a:rPr>
                        <a:t>CPU</a:t>
                      </a:r>
                      <a:r>
                        <a:rPr lang="zh-CN" altLang="en-US" sz="1050" kern="100" dirty="0">
                          <a:effectLst/>
                        </a:rPr>
                        <a:t>。</a:t>
                      </a:r>
                      <a:endParaRPr lang="zh-CN" altLang="en-US" sz="1050" kern="100" dirty="0">
                        <a:effectLst/>
                        <a:latin typeface="Calibri" panose="020F0502020204030204" pitchFamily="34" charset="0"/>
                      </a:endParaRPr>
                    </a:p>
                  </a:txBody>
                  <a:tcPr marL="68580" marR="68580"/>
                </a:tc>
                <a:tc>
                  <a:txBody>
                    <a:bodyPr/>
                    <a:lstStyle/>
                    <a:p>
                      <a:pPr marL="0" marR="0" algn="ctr">
                        <a:lnSpc>
                          <a:spcPct val="120000"/>
                        </a:lnSpc>
                        <a:spcBef>
                          <a:spcPts val="0"/>
                        </a:spcBef>
                        <a:spcAft>
                          <a:spcPts val="0"/>
                        </a:spcAft>
                      </a:pPr>
                      <a:r>
                        <a:rPr lang="en-US" altLang="zh-CN" sz="1050" kern="100">
                          <a:effectLst/>
                        </a:rPr>
                        <a:t>0,1</a:t>
                      </a:r>
                      <a:endParaRPr lang="zh-CN" altLang="en-US" sz="1050" kern="100">
                        <a:effectLst/>
                        <a:latin typeface="Calibri" panose="020F0502020204030204" pitchFamily="34" charset="0"/>
                      </a:endParaRPr>
                    </a:p>
                  </a:txBody>
                  <a:tcPr marL="68580" marR="68580"/>
                </a:tc>
                <a:tc>
                  <a:txBody>
                    <a:bodyPr/>
                    <a:lstStyle/>
                    <a:p>
                      <a:pPr marL="0" marR="0" algn="ctr">
                        <a:lnSpc>
                          <a:spcPct val="120000"/>
                        </a:lnSpc>
                        <a:spcBef>
                          <a:spcPts val="0"/>
                        </a:spcBef>
                        <a:spcAft>
                          <a:spcPts val="0"/>
                        </a:spcAft>
                      </a:pPr>
                      <a:r>
                        <a:rPr lang="en-US" sz="1050" kern="100">
                          <a:effectLst/>
                        </a:rPr>
                        <a:t>OSCCLK×n/4</a:t>
                      </a:r>
                      <a:endParaRPr lang="en-US" sz="1050" kern="100">
                        <a:effectLst/>
                        <a:latin typeface="Calibri" panose="020F0502020204030204" pitchFamily="34" charset="0"/>
                      </a:endParaRPr>
                    </a:p>
                  </a:txBody>
                  <a:tcPr marL="68580" marR="68580"/>
                </a:tc>
                <a:extLst>
                  <a:ext uri="{0D108BD9-81ED-4DB2-BD59-A6C34878D82A}">
                    <a16:rowId xmlns:a16="http://schemas.microsoft.com/office/drawing/2014/main" val="10007"/>
                  </a:ext>
                </a:extLst>
              </a:tr>
              <a:tr h="222250">
                <a:tc vMerge="1">
                  <a:txBody>
                    <a:bodyPr/>
                    <a:lstStyle/>
                    <a:p>
                      <a:endParaRPr lang="zh-CN"/>
                    </a:p>
                  </a:txBody>
                  <a:tcPr/>
                </a:tc>
                <a:tc vMerge="1">
                  <a:txBody>
                    <a:bodyPr/>
                    <a:lstStyle/>
                    <a:p>
                      <a:endParaRPr lang="zh-CN"/>
                    </a:p>
                  </a:txBody>
                  <a:tcPr/>
                </a:tc>
                <a:tc>
                  <a:txBody>
                    <a:bodyPr/>
                    <a:lstStyle/>
                    <a:p>
                      <a:pPr marL="0" marR="0" algn="ctr">
                        <a:lnSpc>
                          <a:spcPct val="120000"/>
                        </a:lnSpc>
                        <a:spcBef>
                          <a:spcPts val="0"/>
                        </a:spcBef>
                        <a:spcAft>
                          <a:spcPts val="0"/>
                        </a:spcAft>
                      </a:pPr>
                      <a:r>
                        <a:rPr lang="en-US" altLang="zh-CN" sz="1050" kern="100">
                          <a:effectLst/>
                        </a:rPr>
                        <a:t>2</a:t>
                      </a:r>
                      <a:endParaRPr lang="zh-CN" altLang="en-US" sz="1050" kern="100">
                        <a:effectLst/>
                        <a:latin typeface="Calibri" panose="020F0502020204030204" pitchFamily="34" charset="0"/>
                      </a:endParaRPr>
                    </a:p>
                  </a:txBody>
                  <a:tcPr marL="68580" marR="68580"/>
                </a:tc>
                <a:tc>
                  <a:txBody>
                    <a:bodyPr/>
                    <a:lstStyle/>
                    <a:p>
                      <a:pPr marL="0" marR="0" algn="ctr">
                        <a:lnSpc>
                          <a:spcPct val="120000"/>
                        </a:lnSpc>
                        <a:spcBef>
                          <a:spcPts val="0"/>
                        </a:spcBef>
                        <a:spcAft>
                          <a:spcPts val="0"/>
                        </a:spcAft>
                      </a:pPr>
                      <a:r>
                        <a:rPr lang="en-US" sz="1050" kern="100" dirty="0" err="1">
                          <a:effectLst/>
                        </a:rPr>
                        <a:t>OSCCLK×n</a:t>
                      </a:r>
                      <a:r>
                        <a:rPr lang="en-US" sz="1050" kern="100" dirty="0">
                          <a:effectLst/>
                        </a:rPr>
                        <a:t>/2</a:t>
                      </a:r>
                      <a:endParaRPr lang="en-US" sz="1050" kern="100" dirty="0">
                        <a:effectLst/>
                        <a:latin typeface="Calibri" panose="020F0502020204030204" pitchFamily="34" charset="0"/>
                      </a:endParaRPr>
                    </a:p>
                  </a:txBody>
                  <a:tcPr marL="68580" marR="68580"/>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振荡器</a:t>
            </a:r>
            <a:r>
              <a:rPr lang="en-US" altLang="zh-CN" dirty="0"/>
              <a:t>OSC</a:t>
            </a:r>
            <a:r>
              <a:rPr lang="zh-CN" altLang="en-US" dirty="0"/>
              <a:t>和锁相环</a:t>
            </a:r>
            <a:r>
              <a:rPr lang="en-US" altLang="zh-CN" dirty="0"/>
              <a:t>PLL</a:t>
            </a:r>
            <a:endParaRPr lang="zh-CN" altLang="en-US" dirty="0"/>
          </a:p>
        </p:txBody>
      </p:sp>
      <p:sp>
        <p:nvSpPr>
          <p:cNvPr id="3" name="矩形 2"/>
          <p:cNvSpPr/>
          <p:nvPr/>
        </p:nvSpPr>
        <p:spPr>
          <a:xfrm>
            <a:off x="1115616" y="1779662"/>
            <a:ext cx="6984777" cy="2308324"/>
          </a:xfrm>
          <a:prstGeom prst="rect">
            <a:avLst/>
          </a:prstGeom>
        </p:spPr>
        <p:txBody>
          <a:bodyPr wrap="square">
            <a:spAutoFit/>
          </a:bodyPr>
          <a:lstStyle/>
          <a:p>
            <a:pPr algn="just">
              <a:lnSpc>
                <a:spcPct val="120000"/>
              </a:lnSpc>
            </a:pPr>
            <a:r>
              <a:rPr lang="zh-CN" altLang="en-US" sz="2000" kern="100" dirty="0" smtClean="0">
                <a:solidFill>
                  <a:schemeClr val="tx1">
                    <a:lumMod val="65000"/>
                    <a:lumOff val="35000"/>
                  </a:schemeClr>
                </a:solidFill>
                <a:latin typeface="+mn-ea"/>
              </a:rPr>
              <a:t>        需要</a:t>
            </a:r>
            <a:r>
              <a:rPr lang="zh-CN" altLang="en-US" sz="2000" kern="100" dirty="0">
                <a:solidFill>
                  <a:schemeClr val="tx1">
                    <a:lumMod val="65000"/>
                    <a:lumOff val="35000"/>
                  </a:schemeClr>
                </a:solidFill>
                <a:latin typeface="+mn-ea"/>
              </a:rPr>
              <a:t>注意的是，在写</a:t>
            </a:r>
            <a:r>
              <a:rPr lang="en-US" altLang="zh-CN" sz="2000" kern="100" dirty="0">
                <a:solidFill>
                  <a:schemeClr val="tx1">
                    <a:lumMod val="65000"/>
                    <a:lumOff val="35000"/>
                  </a:schemeClr>
                </a:solidFill>
                <a:latin typeface="+mn-ea"/>
              </a:rPr>
              <a:t>PLLCR</a:t>
            </a:r>
            <a:r>
              <a:rPr lang="zh-CN" altLang="en-US" sz="2000" kern="100" dirty="0">
                <a:solidFill>
                  <a:schemeClr val="tx1">
                    <a:lumMod val="65000"/>
                    <a:lumOff val="35000"/>
                  </a:schemeClr>
                </a:solidFill>
                <a:latin typeface="+mn-ea"/>
              </a:rPr>
              <a:t>寄存器前，</a:t>
            </a:r>
            <a:r>
              <a:rPr lang="en-US" altLang="zh-CN" sz="2000" kern="100" dirty="0">
                <a:solidFill>
                  <a:schemeClr val="tx1">
                    <a:lumMod val="65000"/>
                    <a:lumOff val="35000"/>
                  </a:schemeClr>
                </a:solidFill>
                <a:latin typeface="+mn-ea"/>
              </a:rPr>
              <a:t>PLLSTS[DIVSEL]</a:t>
            </a:r>
            <a:r>
              <a:rPr lang="zh-CN" altLang="en-US" sz="2000" kern="100" dirty="0">
                <a:solidFill>
                  <a:schemeClr val="tx1">
                    <a:lumMod val="65000"/>
                    <a:lumOff val="35000"/>
                  </a:schemeClr>
                </a:solidFill>
                <a:latin typeface="+mn-ea"/>
              </a:rPr>
              <a:t>必须是</a:t>
            </a:r>
            <a:r>
              <a:rPr lang="en-US" altLang="zh-CN" sz="2000" kern="100" dirty="0">
                <a:solidFill>
                  <a:schemeClr val="tx1">
                    <a:lumMod val="65000"/>
                    <a:lumOff val="35000"/>
                  </a:schemeClr>
                </a:solidFill>
                <a:latin typeface="+mn-ea"/>
              </a:rPr>
              <a:t>0</a:t>
            </a:r>
            <a:r>
              <a:rPr lang="zh-CN" altLang="en-US" sz="2000" kern="100" dirty="0">
                <a:solidFill>
                  <a:schemeClr val="tx1">
                    <a:lumMod val="65000"/>
                    <a:lumOff val="35000"/>
                  </a:schemeClr>
                </a:solidFill>
                <a:latin typeface="+mn-ea"/>
              </a:rPr>
              <a:t>。在实际使用时，通常使用第三种方式，即</a:t>
            </a:r>
            <a:r>
              <a:rPr lang="en-US" altLang="zh-CN" sz="2000" kern="100" dirty="0">
                <a:solidFill>
                  <a:schemeClr val="tx1">
                    <a:lumMod val="65000"/>
                    <a:lumOff val="35000"/>
                  </a:schemeClr>
                </a:solidFill>
                <a:latin typeface="+mn-ea"/>
              </a:rPr>
              <a:t>PLL</a:t>
            </a:r>
            <a:r>
              <a:rPr lang="zh-CN" altLang="en-US" sz="2000" kern="100" dirty="0">
                <a:solidFill>
                  <a:schemeClr val="tx1">
                    <a:lumMod val="65000"/>
                    <a:lumOff val="35000"/>
                  </a:schemeClr>
                </a:solidFill>
                <a:latin typeface="+mn-ea"/>
              </a:rPr>
              <a:t>使能。从图</a:t>
            </a:r>
            <a:r>
              <a:rPr lang="en-US" altLang="zh-CN" sz="2000" kern="100" dirty="0">
                <a:solidFill>
                  <a:schemeClr val="tx1">
                    <a:lumMod val="65000"/>
                    <a:lumOff val="35000"/>
                  </a:schemeClr>
                </a:solidFill>
                <a:latin typeface="+mn-ea"/>
              </a:rPr>
              <a:t>5-1</a:t>
            </a:r>
            <a:r>
              <a:rPr lang="zh-CN" altLang="en-US" sz="2000" kern="100" dirty="0">
                <a:solidFill>
                  <a:schemeClr val="tx1">
                    <a:lumMod val="65000"/>
                    <a:lumOff val="35000"/>
                  </a:schemeClr>
                </a:solidFill>
                <a:latin typeface="+mn-ea"/>
              </a:rPr>
              <a:t>可以看到，通常使用</a:t>
            </a:r>
            <a:r>
              <a:rPr lang="en-US" altLang="zh-CN" sz="2000" kern="100" dirty="0">
                <a:solidFill>
                  <a:schemeClr val="tx1">
                    <a:lumMod val="65000"/>
                    <a:lumOff val="35000"/>
                  </a:schemeClr>
                </a:solidFill>
                <a:latin typeface="+mn-ea"/>
              </a:rPr>
              <a:t>30M</a:t>
            </a:r>
            <a:r>
              <a:rPr lang="zh-CN" altLang="en-US" sz="2000" kern="100" dirty="0">
                <a:solidFill>
                  <a:schemeClr val="tx1">
                    <a:lumMod val="65000"/>
                    <a:lumOff val="35000"/>
                  </a:schemeClr>
                </a:solidFill>
                <a:latin typeface="+mn-ea"/>
              </a:rPr>
              <a:t>晶振为</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提供时基，因为当</a:t>
            </a:r>
            <a:r>
              <a:rPr lang="en-US" altLang="zh-CN" sz="2000" kern="100" dirty="0">
                <a:solidFill>
                  <a:schemeClr val="tx1">
                    <a:lumMod val="65000"/>
                    <a:lumOff val="35000"/>
                  </a:schemeClr>
                </a:solidFill>
                <a:latin typeface="+mn-ea"/>
              </a:rPr>
              <a:t>PLLCR[DIV]</a:t>
            </a:r>
            <a:r>
              <a:rPr lang="zh-CN" altLang="en-US" sz="2000" kern="100" dirty="0">
                <a:solidFill>
                  <a:schemeClr val="tx1">
                    <a:lumMod val="65000"/>
                    <a:lumOff val="35000"/>
                  </a:schemeClr>
                </a:solidFill>
                <a:latin typeface="+mn-ea"/>
              </a:rPr>
              <a:t>设置为最大值</a:t>
            </a:r>
            <a:r>
              <a:rPr lang="en-US" altLang="zh-CN" sz="2000" kern="100" dirty="0">
                <a:solidFill>
                  <a:schemeClr val="tx1">
                    <a:lumMod val="65000"/>
                    <a:lumOff val="35000"/>
                  </a:schemeClr>
                </a:solidFill>
                <a:latin typeface="+mn-ea"/>
              </a:rPr>
              <a:t>10</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PLLSTS[DIVSEL]</a:t>
            </a:r>
            <a:r>
              <a:rPr lang="zh-CN" altLang="en-US" sz="2000" kern="100" dirty="0">
                <a:solidFill>
                  <a:schemeClr val="tx1">
                    <a:lumMod val="65000"/>
                    <a:lumOff val="35000"/>
                  </a:schemeClr>
                </a:solidFill>
                <a:latin typeface="+mn-ea"/>
              </a:rPr>
              <a:t>设置为</a:t>
            </a:r>
            <a:r>
              <a:rPr lang="en-US" altLang="zh-CN" sz="2000" kern="100" dirty="0">
                <a:solidFill>
                  <a:schemeClr val="tx1">
                    <a:lumMod val="65000"/>
                    <a:lumOff val="35000"/>
                  </a:schemeClr>
                </a:solidFill>
                <a:latin typeface="+mn-ea"/>
              </a:rPr>
              <a:t>2</a:t>
            </a:r>
            <a:r>
              <a:rPr lang="zh-CN" altLang="en-US" sz="2000" kern="100" dirty="0">
                <a:solidFill>
                  <a:schemeClr val="tx1">
                    <a:lumMod val="65000"/>
                    <a:lumOff val="35000"/>
                  </a:schemeClr>
                </a:solidFill>
                <a:latin typeface="+mn-ea"/>
              </a:rPr>
              <a:t>的时候，送至</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的时钟可以达到</a:t>
            </a:r>
            <a:r>
              <a:rPr lang="en-US" altLang="zh-CN" sz="2000" kern="100" dirty="0">
                <a:solidFill>
                  <a:schemeClr val="tx1">
                    <a:lumMod val="65000"/>
                    <a:lumOff val="35000"/>
                  </a:schemeClr>
                </a:solidFill>
                <a:latin typeface="+mn-ea"/>
              </a:rPr>
              <a:t>150MHz</a:t>
            </a:r>
            <a:r>
              <a:rPr lang="zh-CN" altLang="en-US" sz="2000" kern="100" dirty="0">
                <a:solidFill>
                  <a:schemeClr val="tx1">
                    <a:lumMod val="65000"/>
                    <a:lumOff val="35000"/>
                  </a:schemeClr>
                </a:solidFill>
                <a:latin typeface="+mn-ea"/>
              </a:rPr>
              <a:t>，这也是</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所能支持的最高时钟频率。</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各种时钟信号</a:t>
            </a:r>
            <a:r>
              <a:rPr lang="en-US" altLang="zh-CN" dirty="0" smtClean="0"/>
              <a:t>·</a:t>
            </a:r>
            <a:r>
              <a:rPr lang="zh-CN" altLang="en-US" dirty="0"/>
              <a:t>外设时钟</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7544" y="843828"/>
            <a:ext cx="3823345" cy="411436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716016" y="987574"/>
            <a:ext cx="3816424" cy="2308324"/>
          </a:xfrm>
          <a:prstGeom prst="rect">
            <a:avLst/>
          </a:prstGeom>
        </p:spPr>
        <p:txBody>
          <a:bodyPr wrap="square">
            <a:spAutoFit/>
          </a:bodyPr>
          <a:lstStyle/>
          <a:p>
            <a:pPr algn="just">
              <a:lnSpc>
                <a:spcPct val="120000"/>
              </a:lnSpc>
            </a:pPr>
            <a:r>
              <a:rPr lang="en-US" altLang="zh-CN" sz="2000" kern="100" dirty="0" smtClean="0">
                <a:solidFill>
                  <a:schemeClr val="tx1">
                    <a:lumMod val="65000"/>
                    <a:lumOff val="35000"/>
                  </a:schemeClr>
                </a:solidFill>
                <a:latin typeface="+mn-ea"/>
              </a:rPr>
              <a:t>       F28335</a:t>
            </a:r>
            <a:r>
              <a:rPr lang="zh-CN" altLang="en-US" sz="2000" kern="100" dirty="0" smtClean="0">
                <a:solidFill>
                  <a:schemeClr val="tx1">
                    <a:lumMod val="65000"/>
                    <a:lumOff val="35000"/>
                  </a:schemeClr>
                </a:solidFill>
                <a:latin typeface="+mn-ea"/>
              </a:rPr>
              <a:t>芯片内各种外设时钟信号的产生情况如图</a:t>
            </a:r>
            <a:r>
              <a:rPr lang="en-US" altLang="zh-CN" sz="2000" kern="100" dirty="0" smtClean="0">
                <a:solidFill>
                  <a:schemeClr val="tx1">
                    <a:lumMod val="65000"/>
                    <a:lumOff val="35000"/>
                  </a:schemeClr>
                </a:solidFill>
                <a:latin typeface="+mn-ea"/>
              </a:rPr>
              <a:t>5-2</a:t>
            </a:r>
            <a:r>
              <a:rPr lang="zh-CN" altLang="en-US" sz="2000" kern="100" dirty="0" smtClean="0">
                <a:solidFill>
                  <a:schemeClr val="tx1">
                    <a:lumMod val="65000"/>
                    <a:lumOff val="35000"/>
                  </a:schemeClr>
                </a:solidFill>
                <a:latin typeface="+mn-ea"/>
              </a:rPr>
              <a:t>所示。</a:t>
            </a:r>
            <a:r>
              <a:rPr lang="en-US" altLang="zh-CN" sz="2000" kern="100" dirty="0" smtClean="0">
                <a:solidFill>
                  <a:schemeClr val="tx1">
                    <a:lumMod val="65000"/>
                    <a:lumOff val="35000"/>
                  </a:schemeClr>
                </a:solidFill>
                <a:latin typeface="+mn-ea"/>
              </a:rPr>
              <a:t>CLKIN</a:t>
            </a:r>
            <a:r>
              <a:rPr lang="zh-CN" altLang="en-US" sz="2000" kern="100" dirty="0" smtClean="0">
                <a:solidFill>
                  <a:schemeClr val="tx1">
                    <a:lumMod val="65000"/>
                    <a:lumOff val="35000"/>
                  </a:schemeClr>
                </a:solidFill>
                <a:latin typeface="+mn-ea"/>
              </a:rPr>
              <a:t>是经过</a:t>
            </a:r>
            <a:r>
              <a:rPr lang="en-US" altLang="zh-CN" sz="2000" kern="100" dirty="0" smtClean="0">
                <a:solidFill>
                  <a:schemeClr val="tx1">
                    <a:lumMod val="65000"/>
                    <a:lumOff val="35000"/>
                  </a:schemeClr>
                </a:solidFill>
                <a:latin typeface="+mn-ea"/>
              </a:rPr>
              <a:t>PLL</a:t>
            </a:r>
            <a:r>
              <a:rPr lang="zh-CN" altLang="en-US" sz="2000" kern="100" dirty="0" smtClean="0">
                <a:solidFill>
                  <a:schemeClr val="tx1">
                    <a:lumMod val="65000"/>
                    <a:lumOff val="35000"/>
                  </a:schemeClr>
                </a:solidFill>
                <a:latin typeface="+mn-ea"/>
              </a:rPr>
              <a:t>模块后送往</a:t>
            </a:r>
            <a:r>
              <a:rPr lang="en-US" altLang="zh-CN" sz="2000" kern="100" dirty="0" smtClean="0">
                <a:solidFill>
                  <a:schemeClr val="tx1">
                    <a:lumMod val="65000"/>
                    <a:lumOff val="35000"/>
                  </a:schemeClr>
                </a:solidFill>
                <a:latin typeface="+mn-ea"/>
              </a:rPr>
              <a:t>CPU</a:t>
            </a:r>
            <a:r>
              <a:rPr lang="zh-CN" altLang="en-US" sz="2000" kern="100" dirty="0" smtClean="0">
                <a:solidFill>
                  <a:schemeClr val="tx1">
                    <a:lumMod val="65000"/>
                    <a:lumOff val="35000"/>
                  </a:schemeClr>
                </a:solidFill>
                <a:latin typeface="+mn-ea"/>
              </a:rPr>
              <a:t>的时钟信号，经过</a:t>
            </a:r>
            <a:r>
              <a:rPr lang="en-US" altLang="zh-CN" sz="2000" kern="100" dirty="0" smtClean="0">
                <a:solidFill>
                  <a:schemeClr val="tx1">
                    <a:lumMod val="65000"/>
                    <a:lumOff val="35000"/>
                  </a:schemeClr>
                </a:solidFill>
                <a:latin typeface="+mn-ea"/>
              </a:rPr>
              <a:t>CPU</a:t>
            </a:r>
            <a:r>
              <a:rPr lang="zh-CN" altLang="en-US" sz="2000" kern="100" dirty="0" smtClean="0">
                <a:solidFill>
                  <a:schemeClr val="tx1">
                    <a:lumMod val="65000"/>
                    <a:lumOff val="35000"/>
                  </a:schemeClr>
                </a:solidFill>
                <a:latin typeface="+mn-ea"/>
              </a:rPr>
              <a:t>分发，作为</a:t>
            </a:r>
            <a:r>
              <a:rPr lang="en-US" altLang="zh-CN" sz="2000" kern="100" dirty="0" smtClean="0">
                <a:solidFill>
                  <a:schemeClr val="tx1">
                    <a:lumMod val="65000"/>
                    <a:lumOff val="35000"/>
                  </a:schemeClr>
                </a:solidFill>
                <a:latin typeface="+mn-ea"/>
              </a:rPr>
              <a:t>SYSCLKOUT</a:t>
            </a:r>
            <a:r>
              <a:rPr lang="zh-CN" altLang="en-US" sz="2000" kern="100" dirty="0" smtClean="0">
                <a:solidFill>
                  <a:schemeClr val="tx1">
                    <a:lumMod val="65000"/>
                    <a:lumOff val="35000"/>
                  </a:schemeClr>
                </a:solidFill>
                <a:latin typeface="+mn-ea"/>
              </a:rPr>
              <a:t>送至各个外设。因此，</a:t>
            </a:r>
            <a:r>
              <a:rPr lang="en-US" altLang="zh-CN" sz="2000" kern="100" dirty="0" smtClean="0">
                <a:solidFill>
                  <a:schemeClr val="tx1">
                    <a:lumMod val="65000"/>
                    <a:lumOff val="35000"/>
                  </a:schemeClr>
                </a:solidFill>
                <a:latin typeface="+mn-ea"/>
              </a:rPr>
              <a:t>SYSCLKOUT=CLKIN</a:t>
            </a:r>
            <a:r>
              <a:rPr lang="zh-CN" altLang="en-US" sz="2000" kern="100" dirty="0" smtClean="0">
                <a:solidFill>
                  <a:schemeClr val="tx1">
                    <a:lumMod val="65000"/>
                    <a:lumOff val="35000"/>
                  </a:schemeClr>
                </a:solidFill>
                <a:latin typeface="+mn-ea"/>
              </a:rPr>
              <a:t>。</a:t>
            </a:r>
            <a:endParaRPr lang="zh-CN" altLang="en-US" sz="2000" kern="100" dirty="0">
              <a:solidFill>
                <a:schemeClr val="tx1">
                  <a:lumMod val="65000"/>
                  <a:lumOff val="35000"/>
                </a:schemeClr>
              </a:solidFill>
              <a:latin typeface="+mn-ea"/>
            </a:endParaRPr>
          </a:p>
        </p:txBody>
      </p:sp>
      <p:sp>
        <p:nvSpPr>
          <p:cNvPr id="5" name="矩形 4"/>
          <p:cNvSpPr/>
          <p:nvPr/>
        </p:nvSpPr>
        <p:spPr>
          <a:xfrm>
            <a:off x="4572000" y="4227934"/>
            <a:ext cx="4382931" cy="430374"/>
          </a:xfrm>
          <a:prstGeom prst="rect">
            <a:avLst/>
          </a:prstGeom>
        </p:spPr>
        <p:txBody>
          <a:bodyPr wrap="none">
            <a:spAutoFit/>
          </a:bodyPr>
          <a:lstStyle/>
          <a:p>
            <a:pPr algn="ctr">
              <a:lnSpc>
                <a:spcPct val="120000"/>
              </a:lnSpc>
            </a:pPr>
            <a:r>
              <a:rPr lang="zh-CN" altLang="en-US" sz="2000" kern="100" dirty="0">
                <a:latin typeface="+mn-ea"/>
              </a:rPr>
              <a:t>图</a:t>
            </a:r>
            <a:r>
              <a:rPr lang="en-US" altLang="zh-CN" sz="2000" kern="100" dirty="0">
                <a:latin typeface="+mn-ea"/>
              </a:rPr>
              <a:t>5-2 F28335</a:t>
            </a:r>
            <a:r>
              <a:rPr lang="zh-CN" altLang="en-US" sz="2000" kern="100" dirty="0">
                <a:latin typeface="+mn-ea"/>
              </a:rPr>
              <a:t>外设时钟信号产生情况</a:t>
            </a:r>
          </a:p>
        </p:txBody>
      </p:sp>
      <p:sp>
        <p:nvSpPr>
          <p:cNvPr id="7" name="矩形 6"/>
          <p:cNvSpPr/>
          <p:nvPr/>
        </p:nvSpPr>
        <p:spPr>
          <a:xfrm>
            <a:off x="4572000" y="4580651"/>
            <a:ext cx="4355976" cy="362792"/>
          </a:xfrm>
          <a:prstGeom prst="rect">
            <a:avLst/>
          </a:prstGeom>
        </p:spPr>
        <p:txBody>
          <a:bodyPr wrap="square">
            <a:spAutoFit/>
          </a:bodyPr>
          <a:lstStyle/>
          <a:p>
            <a:pPr indent="266700" algn="just">
              <a:lnSpc>
                <a:spcPct val="120000"/>
              </a:lnSpc>
            </a:pPr>
            <a:r>
              <a:rPr lang="zh-CN" altLang="en-US" sz="1600" kern="100" dirty="0" smtClean="0">
                <a:solidFill>
                  <a:schemeClr val="tx1">
                    <a:lumMod val="65000"/>
                    <a:lumOff val="35000"/>
                  </a:schemeClr>
                </a:solidFill>
                <a:latin typeface="+mn-ea"/>
              </a:rPr>
              <a:t>（此处可右键选择“放大”功能查看图像</a:t>
            </a:r>
            <a:r>
              <a:rPr lang="zh-CN" altLang="en-US" sz="1600" kern="100" dirty="0">
                <a:solidFill>
                  <a:schemeClr val="tx1">
                    <a:lumMod val="65000"/>
                    <a:lumOff val="35000"/>
                  </a:schemeClr>
                </a:solidFill>
                <a:latin typeface="+mn-ea"/>
              </a:rPr>
              <a:t>）</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left)">
                                      <p:cBhvr>
                                        <p:cTn id="7" dur="500"/>
                                        <p:tgtEl>
                                          <p:spTgt spid="20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各种时钟信号</a:t>
            </a:r>
            <a:r>
              <a:rPr lang="en-US" altLang="zh-CN" dirty="0" smtClean="0"/>
              <a:t>·</a:t>
            </a:r>
            <a:r>
              <a:rPr lang="zh-CN" altLang="en-US" dirty="0"/>
              <a:t>外设时钟</a:t>
            </a:r>
          </a:p>
        </p:txBody>
      </p:sp>
      <p:sp>
        <p:nvSpPr>
          <p:cNvPr id="4" name="矩形 3"/>
          <p:cNvSpPr/>
          <p:nvPr/>
        </p:nvSpPr>
        <p:spPr>
          <a:xfrm>
            <a:off x="395536" y="771550"/>
            <a:ext cx="8352928" cy="3046988"/>
          </a:xfrm>
          <a:prstGeom prst="rect">
            <a:avLst/>
          </a:prstGeom>
        </p:spPr>
        <p:txBody>
          <a:bodyPr wrap="square">
            <a:spAutoFit/>
          </a:bodyPr>
          <a:lstStyle/>
          <a:p>
            <a:pPr algn="just">
              <a:lnSpc>
                <a:spcPct val="120000"/>
              </a:lnSpc>
            </a:pPr>
            <a:r>
              <a:rPr lang="zh-CN" altLang="en-US" sz="2000" kern="100" dirty="0" smtClean="0">
                <a:solidFill>
                  <a:schemeClr val="tx1">
                    <a:lumMod val="65000"/>
                    <a:lumOff val="35000"/>
                  </a:schemeClr>
                </a:solidFill>
                <a:latin typeface="+mn-ea"/>
              </a:rPr>
              <a:t>      在</a:t>
            </a:r>
            <a:r>
              <a:rPr lang="zh-CN" altLang="en-US" sz="2000" kern="100" dirty="0">
                <a:solidFill>
                  <a:schemeClr val="tx1">
                    <a:lumMod val="65000"/>
                    <a:lumOff val="35000"/>
                  </a:schemeClr>
                </a:solidFill>
                <a:latin typeface="+mn-ea"/>
              </a:rPr>
              <a:t>使用</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进行开发的时候，通常会用到一些外设，例如</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SPI</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I2C</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CAN </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PWM</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CAP</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QEP</a:t>
            </a:r>
            <a:r>
              <a:rPr lang="zh-CN" altLang="en-US" sz="2000" kern="100" dirty="0">
                <a:solidFill>
                  <a:schemeClr val="tx1">
                    <a:lumMod val="65000"/>
                    <a:lumOff val="35000"/>
                  </a:schemeClr>
                </a:solidFill>
                <a:latin typeface="+mn-ea"/>
              </a:rPr>
              <a:t>、</a:t>
            </a:r>
            <a:r>
              <a:rPr lang="en-US" altLang="zh-CN" sz="2000" kern="100" dirty="0" err="1">
                <a:solidFill>
                  <a:schemeClr val="tx1">
                    <a:lumMod val="65000"/>
                    <a:lumOff val="35000"/>
                  </a:schemeClr>
                </a:solidFill>
                <a:latin typeface="+mn-ea"/>
              </a:rPr>
              <a:t>McBSP</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DMA</a:t>
            </a:r>
            <a:r>
              <a:rPr lang="zh-CN" altLang="en-US" sz="2000" kern="100" dirty="0">
                <a:solidFill>
                  <a:schemeClr val="tx1">
                    <a:lumMod val="65000"/>
                    <a:lumOff val="35000"/>
                  </a:schemeClr>
                </a:solidFill>
                <a:latin typeface="+mn-ea"/>
              </a:rPr>
              <a:t>等，要使得这些外设正常工作，首要的就是向其提供时钟信号，因此，在系统初始化的时候，就需要对使用到的各个外设的时钟进行使能，假设现在某个项目里用到了</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SCIA</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eCAP1</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GPIO</a:t>
            </a:r>
            <a:r>
              <a:rPr lang="zh-CN" altLang="en-US" sz="2000" kern="100" dirty="0">
                <a:solidFill>
                  <a:schemeClr val="tx1">
                    <a:lumMod val="65000"/>
                    <a:lumOff val="35000"/>
                  </a:schemeClr>
                </a:solidFill>
                <a:latin typeface="+mn-ea"/>
              </a:rPr>
              <a:t>这</a:t>
            </a:r>
            <a:r>
              <a:rPr lang="en-US" altLang="zh-CN" sz="2000" kern="100" dirty="0">
                <a:solidFill>
                  <a:schemeClr val="tx1">
                    <a:lumMod val="65000"/>
                    <a:lumOff val="35000"/>
                  </a:schemeClr>
                </a:solidFill>
                <a:latin typeface="+mn-ea"/>
              </a:rPr>
              <a:t>4</a:t>
            </a:r>
            <a:r>
              <a:rPr lang="zh-CN" altLang="en-US" sz="2000" kern="100" dirty="0">
                <a:solidFill>
                  <a:schemeClr val="tx1">
                    <a:lumMod val="65000"/>
                    <a:lumOff val="35000"/>
                  </a:schemeClr>
                </a:solidFill>
                <a:latin typeface="+mn-ea"/>
              </a:rPr>
              <a:t>个外设，那么就需要按照下面的程序对这个</a:t>
            </a:r>
            <a:r>
              <a:rPr lang="en-US" altLang="zh-CN" sz="2000" kern="100" dirty="0">
                <a:solidFill>
                  <a:schemeClr val="tx1">
                    <a:lumMod val="65000"/>
                    <a:lumOff val="35000"/>
                  </a:schemeClr>
                </a:solidFill>
                <a:latin typeface="+mn-ea"/>
              </a:rPr>
              <a:t>4</a:t>
            </a:r>
            <a:r>
              <a:rPr lang="zh-CN" altLang="en-US" sz="2000" kern="100" dirty="0">
                <a:solidFill>
                  <a:schemeClr val="tx1">
                    <a:lumMod val="65000"/>
                    <a:lumOff val="35000"/>
                  </a:schemeClr>
                </a:solidFill>
                <a:latin typeface="+mn-ea"/>
              </a:rPr>
              <a:t>个外设进行时钟的使能。和外设时钟使能相关的寄存器是外设时钟控制寄存器</a:t>
            </a:r>
            <a:r>
              <a:rPr lang="en-US" altLang="zh-CN" sz="2000" kern="100" dirty="0">
                <a:solidFill>
                  <a:schemeClr val="tx1">
                    <a:lumMod val="65000"/>
                    <a:lumOff val="35000"/>
                  </a:schemeClr>
                </a:solidFill>
                <a:latin typeface="+mn-ea"/>
              </a:rPr>
              <a:t>PCLKCR0/1/3</a:t>
            </a:r>
            <a:r>
              <a:rPr lang="zh-CN" altLang="en-US" sz="2000" kern="100" dirty="0">
                <a:solidFill>
                  <a:schemeClr val="tx1">
                    <a:lumMod val="65000"/>
                    <a:lumOff val="35000"/>
                  </a:schemeClr>
                </a:solidFill>
                <a:latin typeface="+mn-ea"/>
              </a:rPr>
              <a:t>。本书相关的寄存器请打开</a:t>
            </a:r>
            <a:r>
              <a:rPr lang="en-US" altLang="zh-CN" sz="2000" kern="100" dirty="0">
                <a:solidFill>
                  <a:schemeClr val="tx1">
                    <a:lumMod val="65000"/>
                    <a:lumOff val="35000"/>
                  </a:schemeClr>
                </a:solidFill>
                <a:latin typeface="+mn-ea"/>
              </a:rPr>
              <a:t>C2000</a:t>
            </a:r>
            <a:r>
              <a:rPr lang="zh-CN" altLang="en-US" sz="2000" kern="100" dirty="0">
                <a:solidFill>
                  <a:schemeClr val="tx1">
                    <a:lumMod val="65000"/>
                    <a:lumOff val="35000"/>
                  </a:schemeClr>
                </a:solidFill>
                <a:latin typeface="+mn-ea"/>
              </a:rPr>
              <a:t>助手软件查阅。</a:t>
            </a:r>
          </a:p>
        </p:txBody>
      </p:sp>
      <p:graphicFrame>
        <p:nvGraphicFramePr>
          <p:cNvPr id="3" name="表格 2"/>
          <p:cNvGraphicFramePr>
            <a:graphicFrameLocks noGrp="1"/>
          </p:cNvGraphicFramePr>
          <p:nvPr/>
        </p:nvGraphicFramePr>
        <p:xfrm>
          <a:off x="971600" y="3723878"/>
          <a:ext cx="7449254" cy="1261872"/>
        </p:xfrm>
        <a:graphic>
          <a:graphicData uri="http://schemas.openxmlformats.org/drawingml/2006/table">
            <a:tbl>
              <a:tblPr>
                <a:tableStyleId>{5C22544A-7EE6-4342-B048-85BDC9FD1C3A}</a:tableStyleId>
              </a:tblPr>
              <a:tblGrid>
                <a:gridCol w="7449254">
                  <a:extLst>
                    <a:ext uri="{9D8B030D-6E8A-4147-A177-3AD203B41FA5}">
                      <a16:colId xmlns:a16="http://schemas.microsoft.com/office/drawing/2014/main" val="20000"/>
                    </a:ext>
                  </a:extLst>
                </a:gridCol>
              </a:tblGrid>
              <a:tr h="0">
                <a:tc>
                  <a:txBody>
                    <a:bodyPr/>
                    <a:lstStyle/>
                    <a:p>
                      <a:pPr marL="0" marR="0" algn="just">
                        <a:lnSpc>
                          <a:spcPct val="120000"/>
                        </a:lnSpc>
                        <a:spcBef>
                          <a:spcPts val="0"/>
                        </a:spcBef>
                        <a:spcAft>
                          <a:spcPts val="0"/>
                        </a:spcAft>
                      </a:pPr>
                      <a:r>
                        <a:rPr lang="en-US" sz="1600" kern="100" dirty="0">
                          <a:effectLst/>
                        </a:rPr>
                        <a:t>SysCtrlRegs.PCLKCR0.bit.ADCENCLK = 1;    // </a:t>
                      </a:r>
                      <a:r>
                        <a:rPr lang="zh-CN" altLang="en-US" sz="1600" kern="100" dirty="0">
                          <a:effectLst/>
                        </a:rPr>
                        <a:t>使能</a:t>
                      </a:r>
                      <a:r>
                        <a:rPr lang="en-US" sz="1600" kern="100" dirty="0">
                          <a:effectLst/>
                        </a:rPr>
                        <a:t>ADC</a:t>
                      </a:r>
                      <a:r>
                        <a:rPr lang="zh-CN" altLang="en-US" sz="1600" kern="100" dirty="0">
                          <a:effectLst/>
                        </a:rPr>
                        <a:t>的时钟</a:t>
                      </a:r>
                    </a:p>
                    <a:p>
                      <a:pPr marL="0" marR="0" algn="just">
                        <a:lnSpc>
                          <a:spcPct val="120000"/>
                        </a:lnSpc>
                        <a:spcBef>
                          <a:spcPts val="0"/>
                        </a:spcBef>
                        <a:spcAft>
                          <a:spcPts val="0"/>
                        </a:spcAft>
                      </a:pPr>
                      <a:r>
                        <a:rPr lang="en-US" sz="1600" kern="100" dirty="0">
                          <a:effectLst/>
                        </a:rPr>
                        <a:t>SysCtrlRegs.PCLKCR0.bit.SCIAENCLK = 1;   // </a:t>
                      </a:r>
                      <a:r>
                        <a:rPr lang="zh-CN" altLang="en-US" sz="1600" kern="100" dirty="0">
                          <a:effectLst/>
                        </a:rPr>
                        <a:t>使能</a:t>
                      </a:r>
                      <a:r>
                        <a:rPr lang="en-US" sz="1600" kern="100" dirty="0">
                          <a:effectLst/>
                        </a:rPr>
                        <a:t>SCIA</a:t>
                      </a:r>
                      <a:r>
                        <a:rPr lang="zh-CN" altLang="en-US" sz="1600" kern="100" dirty="0">
                          <a:effectLst/>
                        </a:rPr>
                        <a:t>的时钟</a:t>
                      </a:r>
                    </a:p>
                    <a:p>
                      <a:pPr marL="0" marR="0" algn="just">
                        <a:lnSpc>
                          <a:spcPct val="120000"/>
                        </a:lnSpc>
                        <a:spcBef>
                          <a:spcPts val="0"/>
                        </a:spcBef>
                        <a:spcAft>
                          <a:spcPts val="0"/>
                        </a:spcAft>
                      </a:pPr>
                      <a:r>
                        <a:rPr lang="en-US" sz="1600" kern="100" dirty="0">
                          <a:effectLst/>
                        </a:rPr>
                        <a:t>SysCtrlRegs.PCLKCR1.bit.ECAP1ENCLK = 1;  // </a:t>
                      </a:r>
                      <a:r>
                        <a:rPr lang="zh-CN" altLang="en-US" sz="1600" kern="100" dirty="0">
                          <a:effectLst/>
                        </a:rPr>
                        <a:t>使能</a:t>
                      </a:r>
                      <a:r>
                        <a:rPr lang="en-US" sz="1600" kern="100" dirty="0">
                          <a:effectLst/>
                        </a:rPr>
                        <a:t>eCAP1</a:t>
                      </a:r>
                      <a:r>
                        <a:rPr lang="zh-CN" altLang="en-US" sz="1600" kern="100" dirty="0">
                          <a:effectLst/>
                        </a:rPr>
                        <a:t>的时钟</a:t>
                      </a:r>
                    </a:p>
                    <a:p>
                      <a:pPr marL="0" marR="0" algn="just">
                        <a:lnSpc>
                          <a:spcPct val="120000"/>
                        </a:lnSpc>
                        <a:spcBef>
                          <a:spcPts val="0"/>
                        </a:spcBef>
                        <a:spcAft>
                          <a:spcPts val="0"/>
                        </a:spcAft>
                      </a:pPr>
                      <a:r>
                        <a:rPr lang="en-US" sz="1600" kern="100" dirty="0">
                          <a:effectLst/>
                        </a:rPr>
                        <a:t>SysCtrlRegs.PCLKCR3.bit.GPIOINENCLK = 1; // </a:t>
                      </a:r>
                      <a:r>
                        <a:rPr lang="zh-CN" altLang="en-US" sz="1600" kern="100" dirty="0">
                          <a:effectLst/>
                        </a:rPr>
                        <a:t>使能</a:t>
                      </a:r>
                      <a:r>
                        <a:rPr lang="en-US" sz="1600" kern="100" dirty="0">
                          <a:effectLst/>
                        </a:rPr>
                        <a:t>GPIO</a:t>
                      </a:r>
                      <a:r>
                        <a:rPr lang="zh-CN" altLang="en-US" sz="1600" kern="100" dirty="0">
                          <a:effectLst/>
                        </a:rPr>
                        <a:t>的时钟</a:t>
                      </a:r>
                      <a:endParaRPr lang="zh-CN" altLang="en-US" sz="1600" kern="100" dirty="0">
                        <a:effectLst/>
                        <a:latin typeface="Calibri" panose="020F0502020204030204" pitchFamily="34" charset="0"/>
                      </a:endParaRPr>
                    </a:p>
                  </a:txBody>
                  <a:tcPr marL="68580" marR="68580"/>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10.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SubTitle"/>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3.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4.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heme/theme1.xml><?xml version="1.0" encoding="utf-8"?>
<a:theme xmlns:a="http://schemas.openxmlformats.org/drawingml/2006/main" name="1_Office 主题​​">
  <a:themeElements>
    <a:clrScheme name="自定义 1">
      <a:dk1>
        <a:srgbClr val="000000"/>
      </a:dk1>
      <a:lt1>
        <a:srgbClr val="FFFFFF"/>
      </a:lt1>
      <a:dk2>
        <a:srgbClr val="000000"/>
      </a:dk2>
      <a:lt2>
        <a:srgbClr val="FFFFFF"/>
      </a:lt2>
      <a:accent1>
        <a:srgbClr val="23487C"/>
      </a:accent1>
      <a:accent2>
        <a:srgbClr val="A5A5A5"/>
      </a:accent2>
      <a:accent3>
        <a:srgbClr val="23487C"/>
      </a:accent3>
      <a:accent4>
        <a:srgbClr val="A5A5A5"/>
      </a:accent4>
      <a:accent5>
        <a:srgbClr val="A2C8A3"/>
      </a:accent5>
      <a:accent6>
        <a:srgbClr val="92D050"/>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2663</Words>
  <Application>Microsoft Office PowerPoint</Application>
  <PresentationFormat>全屏显示(16:9)</PresentationFormat>
  <Paragraphs>162</Paragraphs>
  <Slides>25</Slides>
  <Notes>25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Kozuka Gothic Pr6N B</vt:lpstr>
      <vt:lpstr>宋体</vt:lpstr>
      <vt:lpstr>微软雅黑</vt:lpstr>
      <vt:lpstr>Arial</vt:lpstr>
      <vt:lpstr>Calibri</vt:lpstr>
      <vt:lpstr>Cambria Math</vt:lpstr>
      <vt:lpstr>Impact</vt:lpstr>
      <vt:lpstr>Verdana</vt:lpstr>
      <vt:lpstr>Wingdings</vt:lpstr>
      <vt:lpstr>1_Office 主题​​</vt:lpstr>
      <vt:lpstr>PowerPoint 演示文稿</vt:lpstr>
      <vt:lpstr>时钟和系统控制</vt:lpstr>
      <vt:lpstr>振荡器OSC和锁相环PLL</vt:lpstr>
      <vt:lpstr>振荡器OSC和锁相环PLL</vt:lpstr>
      <vt:lpstr>振荡器OSC和锁相环PLL</vt:lpstr>
      <vt:lpstr>振荡器OSC和锁相环PLL</vt:lpstr>
      <vt:lpstr>振荡器OSC和锁相环PLL</vt:lpstr>
      <vt:lpstr>各种时钟信号·外设时钟</vt:lpstr>
      <vt:lpstr>各种时钟信号·外设时钟</vt:lpstr>
      <vt:lpstr>各种时钟信号·外设时钟</vt:lpstr>
      <vt:lpstr>各种时钟信号·外设时钟</vt:lpstr>
      <vt:lpstr>各种时钟信号·外设时钟</vt:lpstr>
      <vt:lpstr>各种时钟信号·XCLKOUT信号</vt:lpstr>
      <vt:lpstr>各种时钟信号·看门狗电路</vt:lpstr>
      <vt:lpstr>各种时钟信号·看门狗电路</vt:lpstr>
      <vt:lpstr>各种时钟信号·看门狗电路</vt:lpstr>
      <vt:lpstr>各种时钟信号·看门狗电路</vt:lpstr>
      <vt:lpstr>各种时钟信号·看门狗电路</vt:lpstr>
      <vt:lpstr>各种时钟信号·低功耗模式</vt:lpstr>
      <vt:lpstr>各种时钟信号·低功耗模式</vt:lpstr>
      <vt:lpstr>各种时钟信号·低功耗模式</vt:lpstr>
      <vt:lpstr>各种时钟信号·实例：系统初始化函数</vt:lpstr>
      <vt:lpstr>各种时钟信号·实例：系统初始化函数</vt:lpstr>
      <vt:lpstr>各种时钟信号·实例：系统初始化函数</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airxi</dc:creator>
  <cp:lastModifiedBy>China</cp:lastModifiedBy>
  <cp:revision>654</cp:revision>
  <dcterms:created xsi:type="dcterms:W3CDTF">2016-12-11T00:22:00Z</dcterms:created>
  <dcterms:modified xsi:type="dcterms:W3CDTF">2017-09-08T01:40:01Z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